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4" r:id="rId7"/>
  </p:sldIdLst>
  <p:sldSz cx="12192000" cy="6858000"/>
  <p:notesSz cx="6858000" cy="9144000"/>
  <p:defaultText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041"/>
  </p:normalViewPr>
  <p:slideViewPr>
    <p:cSldViewPr snapToGrid="0" snapToObjects="1">
      <p:cViewPr varScale="1">
        <p:scale>
          <a:sx n="118" d="100"/>
          <a:sy n="118" d="100"/>
        </p:scale>
        <p:origin x="36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3DE0B-E054-1D4D-B454-B5F3C45C17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a:extLst>
              <a:ext uri="{FF2B5EF4-FFF2-40B4-BE49-F238E27FC236}">
                <a16:creationId xmlns:a16="http://schemas.microsoft.com/office/drawing/2014/main" id="{11F1EA5D-FCF4-7F49-B0FA-BF92969C8F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16BF020-B164-E942-A8CB-DE98DEBADA84}"/>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6C22D0B8-D534-9147-8F5B-6E435A8DEC88}"/>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7B322126-B0C0-6C41-94E9-689EC0B3DDFF}"/>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3790327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A749-0CA2-8D41-B93A-BE752EA6CF9E}"/>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545CEF9E-4404-2749-9798-19B257FE18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E980BF93-4FD2-BE47-B045-B4D9BFE5E31C}"/>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1CE1B826-E854-114B-932F-A174D390E283}"/>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8F0C523D-6714-F84C-9188-32008E3064A7}"/>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1867440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6996-0A73-CD47-B1E2-C61FAB2C33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a:extLst>
              <a:ext uri="{FF2B5EF4-FFF2-40B4-BE49-F238E27FC236}">
                <a16:creationId xmlns:a16="http://schemas.microsoft.com/office/drawing/2014/main" id="{CAEFF1B6-86B5-D549-A8BD-5C7A9E4518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A95FAA-C6FB-F144-9806-9DF5262F0584}"/>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95CF97A8-077D-784E-8262-65A7EC3A43BF}"/>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BC19CB47-0D2B-7F49-A1E8-9A83A565BCCC}"/>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332871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F2925-0010-4048-9060-FA1B494EBC91}"/>
              </a:ext>
            </a:extLst>
          </p:cNvPr>
          <p:cNvSpPr>
            <a:spLocks noGrp="1"/>
          </p:cNvSpPr>
          <p:nvPr>
            <p:ph type="title"/>
          </p:nvPr>
        </p:nvSpPr>
        <p:spPr/>
        <p:txBody>
          <a:bodyPr/>
          <a:lstStyle/>
          <a:p>
            <a:r>
              <a:rPr lang="en-US"/>
              <a:t>Click to edit Master title style</a:t>
            </a:r>
            <a:endParaRPr lang="en-EC"/>
          </a:p>
        </p:txBody>
      </p:sp>
      <p:sp>
        <p:nvSpPr>
          <p:cNvPr id="3" name="Content Placeholder 2">
            <a:extLst>
              <a:ext uri="{FF2B5EF4-FFF2-40B4-BE49-F238E27FC236}">
                <a16:creationId xmlns:a16="http://schemas.microsoft.com/office/drawing/2014/main" id="{E1030AEC-30F2-9946-9A4F-4AB384B1DB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a:extLst>
              <a:ext uri="{FF2B5EF4-FFF2-40B4-BE49-F238E27FC236}">
                <a16:creationId xmlns:a16="http://schemas.microsoft.com/office/drawing/2014/main" id="{7E265DB9-5C21-414A-9E61-5861701B20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4">
            <a:extLst>
              <a:ext uri="{FF2B5EF4-FFF2-40B4-BE49-F238E27FC236}">
                <a16:creationId xmlns:a16="http://schemas.microsoft.com/office/drawing/2014/main" id="{9FCDCDBC-6400-0E48-A740-23FD12C5290E}"/>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6" name="Footer Placeholder 5">
            <a:extLst>
              <a:ext uri="{FF2B5EF4-FFF2-40B4-BE49-F238E27FC236}">
                <a16:creationId xmlns:a16="http://schemas.microsoft.com/office/drawing/2014/main" id="{C69768A5-8C52-244B-B46B-DEF90EC3FEEC}"/>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40B11803-BA1D-954B-B986-9BD033C0305B}"/>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3401143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96C8-0159-424F-9E88-528348B2A516}"/>
              </a:ext>
            </a:extLst>
          </p:cNvPr>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a:extLst>
              <a:ext uri="{FF2B5EF4-FFF2-40B4-BE49-F238E27FC236}">
                <a16:creationId xmlns:a16="http://schemas.microsoft.com/office/drawing/2014/main" id="{28E69287-F10A-AD4C-851C-E1DE96E4F5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B521AB-D381-B541-9D87-DE5E59AFBA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a:extLst>
              <a:ext uri="{FF2B5EF4-FFF2-40B4-BE49-F238E27FC236}">
                <a16:creationId xmlns:a16="http://schemas.microsoft.com/office/drawing/2014/main" id="{E49A0BC3-AEEC-B34C-983B-8E06C31F1D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5C9F77-066A-154F-BD6A-94AD80527C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6">
            <a:extLst>
              <a:ext uri="{FF2B5EF4-FFF2-40B4-BE49-F238E27FC236}">
                <a16:creationId xmlns:a16="http://schemas.microsoft.com/office/drawing/2014/main" id="{C21042CB-DBB7-D047-B0AD-EFDEE43489D8}"/>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8" name="Footer Placeholder 7">
            <a:extLst>
              <a:ext uri="{FF2B5EF4-FFF2-40B4-BE49-F238E27FC236}">
                <a16:creationId xmlns:a16="http://schemas.microsoft.com/office/drawing/2014/main" id="{5D193475-C74D-4B45-83F1-3B9676931F88}"/>
              </a:ext>
            </a:extLst>
          </p:cNvPr>
          <p:cNvSpPr>
            <a:spLocks noGrp="1"/>
          </p:cNvSpPr>
          <p:nvPr>
            <p:ph type="ftr" sz="quarter" idx="11"/>
          </p:nvPr>
        </p:nvSpPr>
        <p:spPr/>
        <p:txBody>
          <a:bodyPr/>
          <a:lstStyle/>
          <a:p>
            <a:endParaRPr lang="en-EC"/>
          </a:p>
        </p:txBody>
      </p:sp>
      <p:sp>
        <p:nvSpPr>
          <p:cNvPr id="9" name="Slide Number Placeholder 8">
            <a:extLst>
              <a:ext uri="{FF2B5EF4-FFF2-40B4-BE49-F238E27FC236}">
                <a16:creationId xmlns:a16="http://schemas.microsoft.com/office/drawing/2014/main" id="{34226091-928B-A146-B061-B6843CDF6E9E}"/>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1928379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E3425-56AB-3B42-A54A-EE0670173C3C}"/>
              </a:ext>
            </a:extLst>
          </p:cNvPr>
          <p:cNvSpPr>
            <a:spLocks noGrp="1"/>
          </p:cNvSpPr>
          <p:nvPr>
            <p:ph type="title"/>
          </p:nvPr>
        </p:nvSpPr>
        <p:spPr/>
        <p:txBody>
          <a:bodyPr/>
          <a:lstStyle/>
          <a:p>
            <a:r>
              <a:rPr lang="en-US"/>
              <a:t>Click to edit Master title style</a:t>
            </a:r>
            <a:endParaRPr lang="en-EC"/>
          </a:p>
        </p:txBody>
      </p:sp>
      <p:sp>
        <p:nvSpPr>
          <p:cNvPr id="3" name="Date Placeholder 2">
            <a:extLst>
              <a:ext uri="{FF2B5EF4-FFF2-40B4-BE49-F238E27FC236}">
                <a16:creationId xmlns:a16="http://schemas.microsoft.com/office/drawing/2014/main" id="{09C7803B-353F-A248-B942-230F10860230}"/>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4" name="Footer Placeholder 3">
            <a:extLst>
              <a:ext uri="{FF2B5EF4-FFF2-40B4-BE49-F238E27FC236}">
                <a16:creationId xmlns:a16="http://schemas.microsoft.com/office/drawing/2014/main" id="{65F93723-82EE-2C46-B8F3-9085DBED1B7C}"/>
              </a:ext>
            </a:extLst>
          </p:cNvPr>
          <p:cNvSpPr>
            <a:spLocks noGrp="1"/>
          </p:cNvSpPr>
          <p:nvPr>
            <p:ph type="ftr" sz="quarter" idx="11"/>
          </p:nvPr>
        </p:nvSpPr>
        <p:spPr/>
        <p:txBody>
          <a:bodyPr/>
          <a:lstStyle/>
          <a:p>
            <a:endParaRPr lang="en-EC"/>
          </a:p>
        </p:txBody>
      </p:sp>
      <p:sp>
        <p:nvSpPr>
          <p:cNvPr id="5" name="Slide Number Placeholder 4">
            <a:extLst>
              <a:ext uri="{FF2B5EF4-FFF2-40B4-BE49-F238E27FC236}">
                <a16:creationId xmlns:a16="http://schemas.microsoft.com/office/drawing/2014/main" id="{1D2A557B-A15C-A742-951C-865B66F9FAEE}"/>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182881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618C42-BB2B-9C48-92BE-E83646506A97}"/>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3" name="Footer Placeholder 2">
            <a:extLst>
              <a:ext uri="{FF2B5EF4-FFF2-40B4-BE49-F238E27FC236}">
                <a16:creationId xmlns:a16="http://schemas.microsoft.com/office/drawing/2014/main" id="{D5ADC7FB-23F8-F645-8E52-86B2DB010A56}"/>
              </a:ext>
            </a:extLst>
          </p:cNvPr>
          <p:cNvSpPr>
            <a:spLocks noGrp="1"/>
          </p:cNvSpPr>
          <p:nvPr>
            <p:ph type="ftr" sz="quarter" idx="11"/>
          </p:nvPr>
        </p:nvSpPr>
        <p:spPr/>
        <p:txBody>
          <a:bodyPr/>
          <a:lstStyle/>
          <a:p>
            <a:endParaRPr lang="en-EC"/>
          </a:p>
        </p:txBody>
      </p:sp>
      <p:sp>
        <p:nvSpPr>
          <p:cNvPr id="4" name="Slide Number Placeholder 3">
            <a:extLst>
              <a:ext uri="{FF2B5EF4-FFF2-40B4-BE49-F238E27FC236}">
                <a16:creationId xmlns:a16="http://schemas.microsoft.com/office/drawing/2014/main" id="{631133B5-4105-7C48-A545-02CB6051C6E6}"/>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315769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0A43-F473-2B42-A1DD-9819C8D27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a:extLst>
              <a:ext uri="{FF2B5EF4-FFF2-40B4-BE49-F238E27FC236}">
                <a16:creationId xmlns:a16="http://schemas.microsoft.com/office/drawing/2014/main" id="{9061503A-4132-7C49-8D92-8D9A9D7E0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a:extLst>
              <a:ext uri="{FF2B5EF4-FFF2-40B4-BE49-F238E27FC236}">
                <a16:creationId xmlns:a16="http://schemas.microsoft.com/office/drawing/2014/main" id="{A63E11E8-0AB5-5941-B072-99CBB7CF3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9F667E-8876-E04B-84B1-685B91683095}"/>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6" name="Footer Placeholder 5">
            <a:extLst>
              <a:ext uri="{FF2B5EF4-FFF2-40B4-BE49-F238E27FC236}">
                <a16:creationId xmlns:a16="http://schemas.microsoft.com/office/drawing/2014/main" id="{A550BF84-9987-C84E-82F8-BF873133EDE8}"/>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2FD8FD1C-115F-3240-9298-1288DBD47F1B}"/>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23839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77FF-AA36-644D-9B0D-B36ECA0606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a:extLst>
              <a:ext uri="{FF2B5EF4-FFF2-40B4-BE49-F238E27FC236}">
                <a16:creationId xmlns:a16="http://schemas.microsoft.com/office/drawing/2014/main" id="{B14DAB3D-5D2C-1B4A-8211-9A0A039BE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C"/>
          </a:p>
        </p:txBody>
      </p:sp>
      <p:sp>
        <p:nvSpPr>
          <p:cNvPr id="4" name="Text Placeholder 3">
            <a:extLst>
              <a:ext uri="{FF2B5EF4-FFF2-40B4-BE49-F238E27FC236}">
                <a16:creationId xmlns:a16="http://schemas.microsoft.com/office/drawing/2014/main" id="{BEB05660-A333-F84E-816E-0F0E509E8D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89608-BB07-FA42-8157-2D5882C818B6}"/>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6" name="Footer Placeholder 5">
            <a:extLst>
              <a:ext uri="{FF2B5EF4-FFF2-40B4-BE49-F238E27FC236}">
                <a16:creationId xmlns:a16="http://schemas.microsoft.com/office/drawing/2014/main" id="{6F3A714B-4CBA-2C4B-94DD-34BC87B942CF}"/>
              </a:ext>
            </a:extLst>
          </p:cNvPr>
          <p:cNvSpPr>
            <a:spLocks noGrp="1"/>
          </p:cNvSpPr>
          <p:nvPr>
            <p:ph type="ftr" sz="quarter" idx="11"/>
          </p:nvPr>
        </p:nvSpPr>
        <p:spPr/>
        <p:txBody>
          <a:bodyPr/>
          <a:lstStyle/>
          <a:p>
            <a:endParaRPr lang="en-EC"/>
          </a:p>
        </p:txBody>
      </p:sp>
      <p:sp>
        <p:nvSpPr>
          <p:cNvPr id="7" name="Slide Number Placeholder 6">
            <a:extLst>
              <a:ext uri="{FF2B5EF4-FFF2-40B4-BE49-F238E27FC236}">
                <a16:creationId xmlns:a16="http://schemas.microsoft.com/office/drawing/2014/main" id="{066CFEBD-2A2A-EE43-A391-BCA7C4CD5A09}"/>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3285452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ADA7-3463-D441-9A83-F60DBCB1A136}"/>
              </a:ext>
            </a:extLst>
          </p:cNvPr>
          <p:cNvSpPr>
            <a:spLocks noGrp="1"/>
          </p:cNvSpPr>
          <p:nvPr>
            <p:ph type="title"/>
          </p:nvPr>
        </p:nvSpPr>
        <p:spPr/>
        <p:txBody>
          <a:bodyPr/>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1163308D-A310-ED4B-97A8-A0ED9F46FB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C6A3C307-8992-A647-A51F-F46124FF1116}"/>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1C26E439-AE99-6C45-A84E-1F47BA390CFB}"/>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672EA926-34A7-864A-9D59-8C010B7EF39B}"/>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2294358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DE8F9-C71B-0646-AD95-7F1D671BA4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a:extLst>
              <a:ext uri="{FF2B5EF4-FFF2-40B4-BE49-F238E27FC236}">
                <a16:creationId xmlns:a16="http://schemas.microsoft.com/office/drawing/2014/main" id="{97A58027-A9CD-1148-A01F-7D3963BC5E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9A53A34B-5051-224B-B7D5-2EC25CB6BA1F}"/>
              </a:ext>
            </a:extLst>
          </p:cNvPr>
          <p:cNvSpPr>
            <a:spLocks noGrp="1"/>
          </p:cNvSpPr>
          <p:nvPr>
            <p:ph type="dt" sz="half" idx="10"/>
          </p:nvPr>
        </p:nvSpPr>
        <p:spPr/>
        <p:txBody>
          <a:body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2F66610F-CBD2-404A-9B0F-61A91F1C679A}"/>
              </a:ext>
            </a:extLst>
          </p:cNvPr>
          <p:cNvSpPr>
            <a:spLocks noGrp="1"/>
          </p:cNvSpPr>
          <p:nvPr>
            <p:ph type="ftr" sz="quarter" idx="11"/>
          </p:nvPr>
        </p:nvSpPr>
        <p:spPr/>
        <p:txBody>
          <a:bodyPr/>
          <a:lstStyle/>
          <a:p>
            <a:endParaRPr lang="en-EC"/>
          </a:p>
        </p:txBody>
      </p:sp>
      <p:sp>
        <p:nvSpPr>
          <p:cNvPr id="6" name="Slide Number Placeholder 5">
            <a:extLst>
              <a:ext uri="{FF2B5EF4-FFF2-40B4-BE49-F238E27FC236}">
                <a16:creationId xmlns:a16="http://schemas.microsoft.com/office/drawing/2014/main" id="{57C7B58D-2348-1C44-9046-B5828E289F39}"/>
              </a:ext>
            </a:extLst>
          </p:cNvPr>
          <p:cNvSpPr>
            <a:spLocks noGrp="1"/>
          </p:cNvSpPr>
          <p:nvPr>
            <p:ph type="sldNum" sz="quarter" idx="12"/>
          </p:nvPr>
        </p:nvSpPr>
        <p:spPr/>
        <p:txBody>
          <a:bodyPr/>
          <a:lstStyle/>
          <a:p>
            <a:fld id="{80B9BD9D-5807-3743-9A70-3CD64E45B6BB}" type="slidenum">
              <a:rPr lang="en-EC" smtClean="0"/>
              <a:t>‹#›</a:t>
            </a:fld>
            <a:endParaRPr lang="en-EC"/>
          </a:p>
        </p:txBody>
      </p:sp>
    </p:spTree>
    <p:extLst>
      <p:ext uri="{BB962C8B-B14F-4D97-AF65-F5344CB8AC3E}">
        <p14:creationId xmlns:p14="http://schemas.microsoft.com/office/powerpoint/2010/main" val="404375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44147E-D1AF-4947-8C28-F008A6DCA4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C"/>
          </a:p>
        </p:txBody>
      </p:sp>
      <p:sp>
        <p:nvSpPr>
          <p:cNvPr id="3" name="Text Placeholder 2">
            <a:extLst>
              <a:ext uri="{FF2B5EF4-FFF2-40B4-BE49-F238E27FC236}">
                <a16:creationId xmlns:a16="http://schemas.microsoft.com/office/drawing/2014/main" id="{25238E10-3DAF-6843-8941-023C937E0A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08303528-A107-224D-A922-E432518048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7487D-EC3C-C949-B6EA-5777C03ECD0D}" type="datetimeFigureOut">
              <a:rPr lang="en-EC" smtClean="0"/>
              <a:t>7/15/20</a:t>
            </a:fld>
            <a:endParaRPr lang="en-EC"/>
          </a:p>
        </p:txBody>
      </p:sp>
      <p:sp>
        <p:nvSpPr>
          <p:cNvPr id="5" name="Footer Placeholder 4">
            <a:extLst>
              <a:ext uri="{FF2B5EF4-FFF2-40B4-BE49-F238E27FC236}">
                <a16:creationId xmlns:a16="http://schemas.microsoft.com/office/drawing/2014/main" id="{FB1C8175-6B8F-1E42-8CA0-CB036106CD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C"/>
          </a:p>
        </p:txBody>
      </p:sp>
      <p:sp>
        <p:nvSpPr>
          <p:cNvPr id="6" name="Slide Number Placeholder 5">
            <a:extLst>
              <a:ext uri="{FF2B5EF4-FFF2-40B4-BE49-F238E27FC236}">
                <a16:creationId xmlns:a16="http://schemas.microsoft.com/office/drawing/2014/main" id="{FB433D83-82F1-AF44-8A4E-188BAD88EA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9BD9D-5807-3743-9A70-3CD64E45B6BB}" type="slidenum">
              <a:rPr lang="en-EC" smtClean="0"/>
              <a:t>‹#›</a:t>
            </a:fld>
            <a:endParaRPr lang="en-EC"/>
          </a:p>
        </p:txBody>
      </p:sp>
    </p:spTree>
    <p:extLst>
      <p:ext uri="{BB962C8B-B14F-4D97-AF65-F5344CB8AC3E}">
        <p14:creationId xmlns:p14="http://schemas.microsoft.com/office/powerpoint/2010/main" val="313640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37A0-FA4E-4841-B285-C4C730CCCA23}"/>
              </a:ext>
            </a:extLst>
          </p:cNvPr>
          <p:cNvSpPr>
            <a:spLocks noGrp="1"/>
          </p:cNvSpPr>
          <p:nvPr>
            <p:ph type="ctrTitle"/>
          </p:nvPr>
        </p:nvSpPr>
        <p:spPr/>
        <p:txBody>
          <a:bodyPr>
            <a:noAutofit/>
          </a:bodyPr>
          <a:lstStyle/>
          <a:p>
            <a:r>
              <a:rPr lang="es-PE" sz="3600" dirty="0"/>
              <a:t>Cultivar y alinear las oportunidades de inversión con el fin de redirigir los flujos financieros hacia actividades que estimulen la transformación de los sistemas alimentarios</a:t>
            </a:r>
            <a:r>
              <a:rPr lang="en-EC" sz="3600" dirty="0">
                <a:effectLst/>
              </a:rPr>
              <a:t> </a:t>
            </a:r>
            <a:endParaRPr lang="en-EC" sz="3600" dirty="0"/>
          </a:p>
        </p:txBody>
      </p:sp>
      <p:sp>
        <p:nvSpPr>
          <p:cNvPr id="3" name="Subtitle 2">
            <a:extLst>
              <a:ext uri="{FF2B5EF4-FFF2-40B4-BE49-F238E27FC236}">
                <a16:creationId xmlns:a16="http://schemas.microsoft.com/office/drawing/2014/main" id="{90F3B5D4-C270-3648-8CE5-2742061142F4}"/>
              </a:ext>
            </a:extLst>
          </p:cNvPr>
          <p:cNvSpPr>
            <a:spLocks noGrp="1"/>
          </p:cNvSpPr>
          <p:nvPr>
            <p:ph type="subTitle" idx="1"/>
          </p:nvPr>
        </p:nvSpPr>
        <p:spPr>
          <a:xfrm>
            <a:off x="1524000" y="4267200"/>
            <a:ext cx="9144000" cy="990600"/>
          </a:xfrm>
        </p:spPr>
        <p:txBody>
          <a:bodyPr/>
          <a:lstStyle/>
          <a:p>
            <a:r>
              <a:rPr lang="en-EC" dirty="0"/>
              <a:t>Steve, Eleodoro, Roly, Ross y Mateo</a:t>
            </a:r>
          </a:p>
        </p:txBody>
      </p:sp>
    </p:spTree>
    <p:extLst>
      <p:ext uri="{BB962C8B-B14F-4D97-AF65-F5344CB8AC3E}">
        <p14:creationId xmlns:p14="http://schemas.microsoft.com/office/powerpoint/2010/main" val="3522718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FCA2-1A15-B142-B63B-797F9A5D1C6D}"/>
              </a:ext>
            </a:extLst>
          </p:cNvPr>
          <p:cNvSpPr>
            <a:spLocks noGrp="1"/>
          </p:cNvSpPr>
          <p:nvPr>
            <p:ph type="title"/>
          </p:nvPr>
        </p:nvSpPr>
        <p:spPr/>
        <p:txBody>
          <a:bodyPr/>
          <a:lstStyle/>
          <a:p>
            <a:pPr algn="ctr"/>
            <a:r>
              <a:rPr lang="en-EC" b="1" dirty="0"/>
              <a:t>Alineación Estratégica con el CCRP Andes y Global Alliance </a:t>
            </a:r>
          </a:p>
        </p:txBody>
      </p:sp>
      <p:sp>
        <p:nvSpPr>
          <p:cNvPr id="3" name="Content Placeholder 2">
            <a:extLst>
              <a:ext uri="{FF2B5EF4-FFF2-40B4-BE49-F238E27FC236}">
                <a16:creationId xmlns:a16="http://schemas.microsoft.com/office/drawing/2014/main" id="{23AC5E5E-A756-0843-ADCB-32354CE91067}"/>
              </a:ext>
            </a:extLst>
          </p:cNvPr>
          <p:cNvSpPr>
            <a:spLocks noGrp="1"/>
          </p:cNvSpPr>
          <p:nvPr>
            <p:ph idx="1"/>
          </p:nvPr>
        </p:nvSpPr>
        <p:spPr/>
        <p:txBody>
          <a:bodyPr>
            <a:normAutofit fontScale="85000" lnSpcReduction="20000"/>
          </a:bodyPr>
          <a:lstStyle/>
          <a:p>
            <a:r>
              <a:rPr lang="en-US" dirty="0"/>
              <a:t>S</a:t>
            </a:r>
            <a:r>
              <a:rPr lang="en-EC" dirty="0"/>
              <a:t>i hay alineación definitivamente y es muy relevante el tema, </a:t>
            </a:r>
          </a:p>
          <a:p>
            <a:r>
              <a:rPr lang="en-EC" dirty="0"/>
              <a:t>Es imporante identificar las prioridades, agendas, coincidencias de estos actores que financian para identificar coincidencias. </a:t>
            </a:r>
          </a:p>
          <a:p>
            <a:r>
              <a:rPr lang="en-EC" dirty="0"/>
              <a:t>Entender  cuáles son las oportunidades e idenficar las brechas para dirigir los flujos financieros en los territorios</a:t>
            </a:r>
          </a:p>
          <a:p>
            <a:r>
              <a:rPr lang="en-US" dirty="0"/>
              <a:t>E</a:t>
            </a:r>
            <a:r>
              <a:rPr lang="en-EC" dirty="0"/>
              <a:t>ntender cómo funciona el contexto en cada país en términos de la cooperación internacional:  Situación en Bolivia, el gobierno anterior  ha regulado al sector de la cooperación para la parte agrícola a los proyectos del Estado. Con este gobierno se pensó que iba a cambiar pero no ha cambiado sino se ha acentuado</a:t>
            </a:r>
          </a:p>
          <a:p>
            <a:r>
              <a:rPr lang="en-US" dirty="0" err="1"/>
              <a:t>Considerar</a:t>
            </a:r>
            <a:r>
              <a:rPr lang="en-US" dirty="0"/>
              <a:t> l</a:t>
            </a:r>
            <a:r>
              <a:rPr lang="en-EC" dirty="0"/>
              <a:t>as prioridades fijadas por el propio Estado ya que tienen sus propias prioridades y su forma de hacer las cosas. El sector agrícola no tiene espacio</a:t>
            </a:r>
          </a:p>
          <a:p>
            <a:r>
              <a:rPr lang="en-EC" dirty="0"/>
              <a:t>Hay ejemplos de fondos que son pequeños y relevantes para la CCRP que vienen de los “entes nocivos” (Ejemplo de Aguapan sobre la empresa holandesa apoyando a la red de propductores de papa para conservar a la biodiversidad)</a:t>
            </a:r>
          </a:p>
          <a:p>
            <a:endParaRPr lang="en-EC" dirty="0"/>
          </a:p>
          <a:p>
            <a:endParaRPr lang="en-EC" dirty="0"/>
          </a:p>
          <a:p>
            <a:endParaRPr lang="en-EC" dirty="0"/>
          </a:p>
        </p:txBody>
      </p:sp>
    </p:spTree>
    <p:extLst>
      <p:ext uri="{BB962C8B-B14F-4D97-AF65-F5344CB8AC3E}">
        <p14:creationId xmlns:p14="http://schemas.microsoft.com/office/powerpoint/2010/main" val="728257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A2120-60B1-1E4B-9E5B-D53B03692EE2}"/>
              </a:ext>
            </a:extLst>
          </p:cNvPr>
          <p:cNvSpPr>
            <a:spLocks noGrp="1"/>
          </p:cNvSpPr>
          <p:nvPr>
            <p:ph type="title"/>
          </p:nvPr>
        </p:nvSpPr>
        <p:spPr/>
        <p:txBody>
          <a:bodyPr/>
          <a:lstStyle/>
          <a:p>
            <a:pPr algn="ctr"/>
            <a:r>
              <a:rPr lang="en-EC" b="1" dirty="0"/>
              <a:t>Reflexión</a:t>
            </a:r>
            <a:endParaRPr lang="en-EC" dirty="0"/>
          </a:p>
        </p:txBody>
      </p:sp>
      <p:sp>
        <p:nvSpPr>
          <p:cNvPr id="3" name="Content Placeholder 2">
            <a:extLst>
              <a:ext uri="{FF2B5EF4-FFF2-40B4-BE49-F238E27FC236}">
                <a16:creationId xmlns:a16="http://schemas.microsoft.com/office/drawing/2014/main" id="{6B1AAE06-833D-264B-BFD8-A6ADC3C97054}"/>
              </a:ext>
            </a:extLst>
          </p:cNvPr>
          <p:cNvSpPr>
            <a:spLocks noGrp="1"/>
          </p:cNvSpPr>
          <p:nvPr>
            <p:ph idx="1"/>
          </p:nvPr>
        </p:nvSpPr>
        <p:spPr/>
        <p:txBody>
          <a:bodyPr>
            <a:normAutofit fontScale="77500" lnSpcReduction="20000"/>
          </a:bodyPr>
          <a:lstStyle/>
          <a:p>
            <a:r>
              <a:rPr lang="en-EC" dirty="0"/>
              <a:t>Prioridad: Llevar a cabo un mapeo de los potenciales financiadores para entender quiénes son y qué están haciendo y cuáles son sus prioridades. Quee están dispuestos a financiar, cómo y por qué? Complementar este estudio con un mapeo de los actores implementadores (cuál son?, quiénes son los que realmente pueden influir de forma positiva?, cuál es el ente local que traduce esa inversión en algún impacto?)</a:t>
            </a:r>
          </a:p>
          <a:p>
            <a:r>
              <a:rPr lang="en-EC" dirty="0"/>
              <a:t>Desviacion positiva: cuáles son ejemplos positivos que han cambiado las cosas</a:t>
            </a:r>
          </a:p>
          <a:p>
            <a:r>
              <a:rPr lang="en-EC" dirty="0"/>
              <a:t>Identiciar oportunidades de colaboración entre grandes fundaciones donde se incluya a McK y otros con colaboracion bilateral. Evaluar el impacto </a:t>
            </a:r>
          </a:p>
          <a:p>
            <a:r>
              <a:rPr lang="en-EC" dirty="0"/>
              <a:t>Hay un estudio de Biovision sobre qué tanto de la inversión va a AE. La mayoría de este financiamiento va a aspectos productivistas, con mercados tradicionales, mercados globales.  Estudio focalizado en la region (ejemplo Africa)</a:t>
            </a:r>
          </a:p>
          <a:p>
            <a:r>
              <a:rPr lang="en-EC" dirty="0"/>
              <a:t>Investigar e informar sobre el estado actual del financiamiento. Hay que hacer un esfuerzo de informar a los otros colegas sobre lo que está pasando porque no todos están familiarizados </a:t>
            </a:r>
          </a:p>
          <a:p>
            <a:endParaRPr lang="en-EC" dirty="0"/>
          </a:p>
          <a:p>
            <a:endParaRPr lang="en-EC" dirty="0"/>
          </a:p>
        </p:txBody>
      </p:sp>
    </p:spTree>
    <p:extLst>
      <p:ext uri="{BB962C8B-B14F-4D97-AF65-F5344CB8AC3E}">
        <p14:creationId xmlns:p14="http://schemas.microsoft.com/office/powerpoint/2010/main" val="2057840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62C34-A9F2-264E-AA35-05D34FC6AE52}"/>
              </a:ext>
            </a:extLst>
          </p:cNvPr>
          <p:cNvSpPr>
            <a:spLocks noGrp="1"/>
          </p:cNvSpPr>
          <p:nvPr>
            <p:ph type="title"/>
          </p:nvPr>
        </p:nvSpPr>
        <p:spPr/>
        <p:txBody>
          <a:bodyPr/>
          <a:lstStyle/>
          <a:p>
            <a:pPr algn="ctr"/>
            <a:r>
              <a:rPr lang="en-EC" b="1" dirty="0"/>
              <a:t>Reflexión </a:t>
            </a:r>
          </a:p>
        </p:txBody>
      </p:sp>
      <p:sp>
        <p:nvSpPr>
          <p:cNvPr id="3" name="Content Placeholder 2">
            <a:extLst>
              <a:ext uri="{FF2B5EF4-FFF2-40B4-BE49-F238E27FC236}">
                <a16:creationId xmlns:a16="http://schemas.microsoft.com/office/drawing/2014/main" id="{435B4AC9-D591-C54A-9442-E307425CD1B2}"/>
              </a:ext>
            </a:extLst>
          </p:cNvPr>
          <p:cNvSpPr>
            <a:spLocks noGrp="1"/>
          </p:cNvSpPr>
          <p:nvPr>
            <p:ph idx="1"/>
          </p:nvPr>
        </p:nvSpPr>
        <p:spPr/>
        <p:txBody>
          <a:bodyPr/>
          <a:lstStyle/>
          <a:p>
            <a:r>
              <a:rPr lang="en-EC" dirty="0"/>
              <a:t>El tema de financiamiento es una pequeña frontera no tan explorada sobre  como se invierten los fondos para muchos de los proyectos. Global Alliace podría apoyar en un estudio de mapeo (Biovision)</a:t>
            </a:r>
          </a:p>
          <a:p>
            <a:r>
              <a:rPr lang="en-EC" dirty="0"/>
              <a:t>Conocer cómo funciona el tema de financiamiento es muy importante para identificar las puertas de entrada, </a:t>
            </a:r>
          </a:p>
          <a:p>
            <a:r>
              <a:rPr lang="en-EC" dirty="0"/>
              <a:t>Es una informacion que no está tan accesible</a:t>
            </a:r>
          </a:p>
          <a:p>
            <a:r>
              <a:rPr lang="en-EC" dirty="0"/>
              <a:t>Hay que educar a este sector </a:t>
            </a:r>
          </a:p>
          <a:p>
            <a:pPr marL="0" indent="0">
              <a:buNone/>
            </a:pPr>
            <a:endParaRPr lang="en-EC" dirty="0"/>
          </a:p>
        </p:txBody>
      </p:sp>
    </p:spTree>
    <p:extLst>
      <p:ext uri="{BB962C8B-B14F-4D97-AF65-F5344CB8AC3E}">
        <p14:creationId xmlns:p14="http://schemas.microsoft.com/office/powerpoint/2010/main" val="756145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82BD-CE39-9D4D-A5EF-56579961CBAB}"/>
              </a:ext>
            </a:extLst>
          </p:cNvPr>
          <p:cNvSpPr>
            <a:spLocks noGrp="1"/>
          </p:cNvSpPr>
          <p:nvPr>
            <p:ph type="title"/>
          </p:nvPr>
        </p:nvSpPr>
        <p:spPr>
          <a:xfrm>
            <a:off x="838200" y="365125"/>
            <a:ext cx="10515600" cy="854075"/>
          </a:xfrm>
        </p:spPr>
        <p:txBody>
          <a:bodyPr/>
          <a:lstStyle/>
          <a:p>
            <a:pPr algn="ctr"/>
            <a:r>
              <a:rPr lang="en-EC" b="1" dirty="0"/>
              <a:t>Existen experiencias desde la CCRP</a:t>
            </a:r>
          </a:p>
        </p:txBody>
      </p:sp>
      <p:sp>
        <p:nvSpPr>
          <p:cNvPr id="3" name="Content Placeholder 2">
            <a:extLst>
              <a:ext uri="{FF2B5EF4-FFF2-40B4-BE49-F238E27FC236}">
                <a16:creationId xmlns:a16="http://schemas.microsoft.com/office/drawing/2014/main" id="{EA5167AC-F46F-7343-8A99-603887771326}"/>
              </a:ext>
            </a:extLst>
          </p:cNvPr>
          <p:cNvSpPr>
            <a:spLocks noGrp="1"/>
          </p:cNvSpPr>
          <p:nvPr>
            <p:ph idx="1"/>
          </p:nvPr>
        </p:nvSpPr>
        <p:spPr>
          <a:xfrm>
            <a:off x="838200" y="1491343"/>
            <a:ext cx="10515600" cy="5105400"/>
          </a:xfrm>
        </p:spPr>
        <p:txBody>
          <a:bodyPr>
            <a:normAutofit fontScale="70000" lnSpcReduction="20000"/>
          </a:bodyPr>
          <a:lstStyle/>
          <a:p>
            <a:r>
              <a:rPr lang="en-EC" dirty="0"/>
              <a:t>Aguapan: la inversion de una compañia holandesa en una red de agricultores de papa. Es una experiencia positivcaa en mantener en Agrobiodiversidad</a:t>
            </a:r>
          </a:p>
          <a:p>
            <a:r>
              <a:rPr lang="en-EC" dirty="0"/>
              <a:t>Incluir las lecciones sobre el trabajo con mercados alternativos en comida y alimentación desde los proyectos </a:t>
            </a:r>
          </a:p>
          <a:p>
            <a:r>
              <a:rPr lang="en-EC" dirty="0"/>
              <a:t>Hay mucha dificultad a acceder a fondos por las restricciones de fondos desde el E</a:t>
            </a:r>
            <a:r>
              <a:rPr lang="en-US" dirty="0"/>
              <a:t>s</a:t>
            </a:r>
            <a:r>
              <a:rPr lang="en-EC" dirty="0"/>
              <a:t>tado, la mayoria esta condicionado por el estado. </a:t>
            </a:r>
            <a:r>
              <a:rPr lang="en-US" dirty="0"/>
              <a:t>N</a:t>
            </a:r>
            <a:r>
              <a:rPr lang="en-EC" dirty="0"/>
              <a:t>o han demostrado en ser eficientes sobre todo en desarrollo. </a:t>
            </a:r>
            <a:r>
              <a:rPr lang="en-US" dirty="0"/>
              <a:t>T</a:t>
            </a:r>
            <a:r>
              <a:rPr lang="en-EC" dirty="0"/>
              <a:t>odos los proyectos agricolas provienen del Estado, hay un proyecto de Agricultura Ecologica</a:t>
            </a:r>
          </a:p>
          <a:p>
            <a:r>
              <a:rPr lang="en-EC" dirty="0"/>
              <a:t>Peru: Hay interés en AE por el tema de agua, desglaciación, algunas cosas entre paisajismo y turismo  pero no directamente en AE. Puede ser es una ruta de entrada. Hay menos interes en promover un sistema alimentario local alternativo AE la ruta de netrada es por paisajes o agua. La priporidad es que gobiernos locales se interesen</a:t>
            </a:r>
          </a:p>
          <a:p>
            <a:r>
              <a:rPr lang="en-EC" dirty="0"/>
              <a:t>Bolivia: Municipios con los cuales trabajamos el presupuesto se distribuye de la siguiente manera:  el 25%  gastos de funcionamiento, 80-90% infraestructura, 0% para el sector agricola y menos AE. </a:t>
            </a:r>
            <a:r>
              <a:rPr lang="en-US" dirty="0"/>
              <a:t>L</a:t>
            </a:r>
            <a:r>
              <a:rPr lang="en-EC" dirty="0"/>
              <a:t>o poco que queda es para herramientas, insumos. Los Gobiernos locales están expectantes en la cooperación externa. </a:t>
            </a:r>
            <a:r>
              <a:rPr lang="en-US" dirty="0"/>
              <a:t>E</a:t>
            </a:r>
            <a:r>
              <a:rPr lang="en-EC" dirty="0"/>
              <a:t>sto podria estimular la inversion externa</a:t>
            </a:r>
          </a:p>
          <a:p>
            <a:r>
              <a:rPr lang="es-ES_tradnl" dirty="0"/>
              <a:t>Aprovechar los esfuerzos que están haciendo algunos gobiernos locales o su apertura para trabajar con fondos de cooperación externa en los temas de agroecología, sistemas alimentarios. Desde estos actores  si hay acciones más serias de incorporar la agenda AE y apoyo  al sector productivo. Es una oportunidad,  una palanca</a:t>
            </a:r>
            <a:endParaRPr lang="en-EC" dirty="0"/>
          </a:p>
          <a:p>
            <a:endParaRPr lang="en-EC" dirty="0"/>
          </a:p>
        </p:txBody>
      </p:sp>
    </p:spTree>
    <p:extLst>
      <p:ext uri="{BB962C8B-B14F-4D97-AF65-F5344CB8AC3E}">
        <p14:creationId xmlns:p14="http://schemas.microsoft.com/office/powerpoint/2010/main" val="1148227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82BD-CE39-9D4D-A5EF-56579961CBAB}"/>
              </a:ext>
            </a:extLst>
          </p:cNvPr>
          <p:cNvSpPr>
            <a:spLocks noGrp="1"/>
          </p:cNvSpPr>
          <p:nvPr>
            <p:ph type="title"/>
          </p:nvPr>
        </p:nvSpPr>
        <p:spPr>
          <a:xfrm>
            <a:off x="838200" y="365125"/>
            <a:ext cx="10515600" cy="854075"/>
          </a:xfrm>
        </p:spPr>
        <p:txBody>
          <a:bodyPr/>
          <a:lstStyle/>
          <a:p>
            <a:pPr algn="ctr"/>
            <a:r>
              <a:rPr lang="en-EC" b="1" dirty="0"/>
              <a:t>Existen experiencias desde la CCRP</a:t>
            </a:r>
          </a:p>
        </p:txBody>
      </p:sp>
      <p:sp>
        <p:nvSpPr>
          <p:cNvPr id="3" name="Content Placeholder 2">
            <a:extLst>
              <a:ext uri="{FF2B5EF4-FFF2-40B4-BE49-F238E27FC236}">
                <a16:creationId xmlns:a16="http://schemas.microsoft.com/office/drawing/2014/main" id="{EA5167AC-F46F-7343-8A99-603887771326}"/>
              </a:ext>
            </a:extLst>
          </p:cNvPr>
          <p:cNvSpPr>
            <a:spLocks noGrp="1"/>
          </p:cNvSpPr>
          <p:nvPr>
            <p:ph idx="1"/>
          </p:nvPr>
        </p:nvSpPr>
        <p:spPr>
          <a:xfrm>
            <a:off x="838200" y="1491343"/>
            <a:ext cx="10515600" cy="5105400"/>
          </a:xfrm>
        </p:spPr>
        <p:txBody>
          <a:bodyPr>
            <a:normAutofit lnSpcReduction="10000"/>
          </a:bodyPr>
          <a:lstStyle/>
          <a:p>
            <a:r>
              <a:rPr lang="en-EC" dirty="0"/>
              <a:t>Bolivia: Municipios con los cuales trabajamos el presupuesto se distribuye de la siguiente manera:  el 25%  gastos de funcionamiento, 80-90% infraestructura, 0% para el sector agricola y menos AE. </a:t>
            </a:r>
            <a:r>
              <a:rPr lang="en-US" dirty="0"/>
              <a:t>L</a:t>
            </a:r>
            <a:r>
              <a:rPr lang="en-EC" dirty="0"/>
              <a:t>o poco que queda es para herramientas, insumos. Los Gobiernos locales están expectantes en la cooperación externa. </a:t>
            </a:r>
            <a:r>
              <a:rPr lang="en-US" dirty="0"/>
              <a:t>E</a:t>
            </a:r>
            <a:r>
              <a:rPr lang="en-EC" dirty="0"/>
              <a:t>sto podria estimular la inversion externa</a:t>
            </a:r>
          </a:p>
          <a:p>
            <a:r>
              <a:rPr lang="es-ES_tradnl" dirty="0"/>
              <a:t>Aprovechar los esfuerzos que están haciendo algunos gobiernos locales o su apertura para trabajar con fondos de cooperación externa en los temas de agroecología, sistemas alimentarios. Desde estos actores  si hay acciones más serias de incorporar la agenda AE y apoyo  al sector productivo. Es una oportunidad,  una palanca</a:t>
            </a:r>
          </a:p>
          <a:p>
            <a:r>
              <a:rPr lang="en-EC" dirty="0"/>
              <a:t>Movimiento Black Lives Matter, las donaciones se han multiplicado, las actitudes públicas van de la mano. </a:t>
            </a:r>
          </a:p>
          <a:p>
            <a:endParaRPr lang="en-EC" dirty="0"/>
          </a:p>
          <a:p>
            <a:endParaRPr lang="en-EC" dirty="0"/>
          </a:p>
        </p:txBody>
      </p:sp>
    </p:spTree>
    <p:extLst>
      <p:ext uri="{BB962C8B-B14F-4D97-AF65-F5344CB8AC3E}">
        <p14:creationId xmlns:p14="http://schemas.microsoft.com/office/powerpoint/2010/main" val="2187433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886</Words>
  <Application>Microsoft Macintosh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Cultivar y alinear las oportunidades de inversión con el fin de redirigir los flujos financieros hacia actividades que estimulen la transformación de los sistemas alimentarios </vt:lpstr>
      <vt:lpstr>Alineación Estratégica con el CCRP Andes y Global Alliance </vt:lpstr>
      <vt:lpstr>Reflexión</vt:lpstr>
      <vt:lpstr>Reflexión </vt:lpstr>
      <vt:lpstr>Existen experiencias desde la CCRP</vt:lpstr>
      <vt:lpstr>Existen experiencias desde la CCRP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Borja</dc:creator>
  <cp:lastModifiedBy>Ross Borja</cp:lastModifiedBy>
  <cp:revision>10</cp:revision>
  <dcterms:created xsi:type="dcterms:W3CDTF">2020-07-15T13:59:53Z</dcterms:created>
  <dcterms:modified xsi:type="dcterms:W3CDTF">2020-07-15T15:21:29Z</dcterms:modified>
</cp:coreProperties>
</file>