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764" r:id="rId1"/>
  </p:sldMasterIdLst>
  <p:notesMasterIdLst>
    <p:notesMasterId r:id="rId16"/>
  </p:notesMasterIdLst>
  <p:sldIdLst>
    <p:sldId id="256" r:id="rId2"/>
    <p:sldId id="258" r:id="rId3"/>
    <p:sldId id="257" r:id="rId4"/>
    <p:sldId id="298" r:id="rId5"/>
    <p:sldId id="282" r:id="rId6"/>
    <p:sldId id="294" r:id="rId7"/>
    <p:sldId id="288" r:id="rId8"/>
    <p:sldId id="306" r:id="rId9"/>
    <p:sldId id="304" r:id="rId10"/>
    <p:sldId id="303" r:id="rId11"/>
    <p:sldId id="301" r:id="rId12"/>
    <p:sldId id="305" r:id="rId13"/>
    <p:sldId id="290" r:id="rId14"/>
    <p:sldId id="28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BC31"/>
    <a:srgbClr val="E78707"/>
    <a:srgbClr val="A37417"/>
    <a:srgbClr val="FCF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612" autoAdjust="0"/>
  </p:normalViewPr>
  <p:slideViewPr>
    <p:cSldViewPr snapToGrid="0">
      <p:cViewPr varScale="1">
        <p:scale>
          <a:sx n="81" d="100"/>
          <a:sy n="81" d="100"/>
        </p:scale>
        <p:origin x="4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A%20ECO%20CONSUMO%20AGRECOL\PROT%20RECOJO%20DE%20DATOS\AN&#193;LISIS%20DATOS\ANALISIS%20E%20INFORMES%20FINALES\An&#225;lisis%20y%20gr&#225;ficos%20PRO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27067426141546"/>
          <c:y val="3.6566351390083116E-2"/>
          <c:w val="0.82805918321903926"/>
          <c:h val="0.66728259804401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'motivaciones eco'!$B$28</c:f>
              <c:strCache>
                <c:ptCount val="1"/>
                <c:pt idx="0">
                  <c:v>Número de productores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'motivaciones eco'!$A$29:$A$31</c:f>
              <c:strCache>
                <c:ptCount val="3"/>
                <c:pt idx="0">
                  <c:v>Salud familiar y alimentación sana</c:v>
                </c:pt>
                <c:pt idx="1">
                  <c:v>Mejorar los ingresos familiares</c:v>
                </c:pt>
                <c:pt idx="2">
                  <c:v>Cuidado del suelo, agua, medio ambiente</c:v>
                </c:pt>
              </c:strCache>
            </c:strRef>
          </c:cat>
          <c:val>
            <c:numRef>
              <c:f>'motivaciones eco'!$B$29:$B$31</c:f>
              <c:numCache>
                <c:formatCode>General</c:formatCode>
                <c:ptCount val="3"/>
                <c:pt idx="0">
                  <c:v>21</c:v>
                </c:pt>
                <c:pt idx="1">
                  <c:v>8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31-42DD-B1F6-C89E0B88B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-1016135520"/>
        <c:axId val="-1016126272"/>
      </c:barChart>
      <c:catAx>
        <c:axId val="-10161355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800" b="1" dirty="0"/>
                  <a:t>Motivaciones para producir ecológicamente </a:t>
                </a:r>
              </a:p>
            </c:rich>
          </c:tx>
          <c:layout>
            <c:manualLayout>
              <c:xMode val="edge"/>
              <c:yMode val="edge"/>
              <c:x val="0.23207649202233274"/>
              <c:y val="0.881842062631624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16126272"/>
        <c:crosses val="autoZero"/>
        <c:auto val="1"/>
        <c:lblAlgn val="ctr"/>
        <c:lblOffset val="100"/>
        <c:noMultiLvlLbl val="0"/>
      </c:catAx>
      <c:valAx>
        <c:axId val="-101612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400"/>
                  <a:t>Número de productores</a:t>
                </a:r>
              </a:p>
            </c:rich>
          </c:tx>
          <c:layout>
            <c:manualLayout>
              <c:xMode val="edge"/>
              <c:yMode val="edge"/>
              <c:x val="1.4876799309341663E-2"/>
              <c:y val="7.717332482490467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1613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57253-9E34-4643-A7B4-F0FE29BB343A}" type="datetimeFigureOut">
              <a:rPr lang="es-BO" smtClean="0"/>
              <a:t>12/7/2022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3F069-E037-4360-8AFD-3BFD91059F91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3740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0578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4480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Consumidores: </a:t>
            </a:r>
            <a:r>
              <a:rPr lang="es-ES" baseline="0" dirty="0"/>
              <a:t>aprender sobre los factores del comportamiento de los consumidores, </a:t>
            </a:r>
            <a:r>
              <a:rPr lang="es-ES" dirty="0"/>
              <a:t>fuerte campaña</a:t>
            </a:r>
            <a:r>
              <a:rPr lang="es-ES" baseline="0" dirty="0"/>
              <a:t> de educación y concientización a consumidores de ferias populares sobre la importancia de los alimentos ecológicos.</a:t>
            </a:r>
            <a:endParaRPr lang="es-ES" dirty="0"/>
          </a:p>
          <a:p>
            <a:r>
              <a:rPr lang="es-ES" dirty="0"/>
              <a:t>Grupo de la sociedad civil que ya formamos en la fase 1, con los que se va a promover acción</a:t>
            </a:r>
            <a:r>
              <a:rPr lang="es-ES" baseline="0" dirty="0"/>
              <a:t> colaborativa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77831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schemeClr val="tx1"/>
                </a:solidFill>
              </a:rPr>
              <a:t>Ecológicos oportunistas,</a:t>
            </a:r>
            <a:r>
              <a:rPr lang="es-ES" baseline="0" dirty="0">
                <a:solidFill>
                  <a:schemeClr val="tx1"/>
                </a:solidFill>
              </a:rPr>
              <a:t> que no fumigan porque no necesitan, pero fumigarían en caso necesario.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>
                <a:solidFill>
                  <a:schemeClr val="tx1"/>
                </a:solidFill>
              </a:rPr>
              <a:t>Entre los mixtos, se distinguen: fumigan cultivos comerciales para asegurar producción y así sus ingresos (igual que los convencionales), lo que no fumigan lo hacen por: NO GASTAR DINERO,  NO NECESITA EL CUTIVO, ALGUNOS PORQUE SABEN QUE ES MÁS SALUDABLE. </a:t>
            </a:r>
            <a:endParaRPr lang="es-BO" dirty="0">
              <a:solidFill>
                <a:schemeClr val="tx1"/>
              </a:solidFill>
            </a:endParaRPr>
          </a:p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38542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Los herbicidas solo</a:t>
            </a:r>
            <a:r>
              <a:rPr lang="es-ES" baseline="0" dirty="0"/>
              <a:t> matan a la mala hierba, no hacen nada más/ los fertilizantes dañan el suelo porque se acostumbran, pero los fungicidas no le hacen nada (ni al suelo ni a nosotros)/ Los “</a:t>
            </a:r>
            <a:r>
              <a:rPr lang="es-ES" baseline="0" dirty="0" err="1"/>
              <a:t>jampis</a:t>
            </a:r>
            <a:r>
              <a:rPr lang="es-ES" baseline="0" dirty="0"/>
              <a:t>” matan solo al bicho y no hacen anda más…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25509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8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23438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75408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2425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83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30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5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2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6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2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9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7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3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8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7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93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3590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20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162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4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0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2880" y="-361505"/>
            <a:ext cx="12009120" cy="2262781"/>
          </a:xfrm>
        </p:spPr>
        <p:txBody>
          <a:bodyPr>
            <a:normAutofit/>
          </a:bodyPr>
          <a:lstStyle/>
          <a:p>
            <a:pPr algn="ctr"/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</a:rPr>
              <a:t>Motivación de productores </a:t>
            </a:r>
            <a:br>
              <a:rPr lang="es-ES_tradnl" sz="4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_tradnl" sz="3600" b="1" dirty="0">
                <a:solidFill>
                  <a:schemeClr val="accent6">
                    <a:lumMod val="50000"/>
                  </a:schemeClr>
                </a:solidFill>
              </a:rPr>
              <a:t>para participar o no en las actividades del proyecto y hacia las prácticas AE</a:t>
            </a:r>
            <a:endParaRPr lang="es-BO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589554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Proyecto EcoConsumo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Fundación Agrecol Andes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Julio, 2021</a:t>
            </a:r>
            <a:endParaRPr lang="es-BO" sz="2400" b="1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603" y="1881138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5027" y="1971470"/>
            <a:ext cx="6515373" cy="488653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603" y="3753731"/>
            <a:ext cx="1123389" cy="13220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9681" y="5804821"/>
            <a:ext cx="3441965" cy="4072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2F6CE45-1DDA-4894-B974-B9A85F74593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621" y="6318110"/>
            <a:ext cx="5114508" cy="51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4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7354" y="732792"/>
            <a:ext cx="9601196" cy="483597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Índice de la presentación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14612" y="1436328"/>
            <a:ext cx="10479738" cy="5150224"/>
          </a:xfrm>
        </p:spPr>
        <p:txBody>
          <a:bodyPr>
            <a:normAutofit fontScale="32500" lnSpcReduction="20000"/>
          </a:bodyPr>
          <a:lstStyle/>
          <a:p>
            <a:pPr lvl="0"/>
            <a:endParaRPr lang="es-ES" sz="5600" dirty="0"/>
          </a:p>
          <a:p>
            <a:pPr marL="914400" lvl="0" indent="-914400">
              <a:buFont typeface="+mj-lt"/>
              <a:buAutoNum type="arabicPeriod"/>
            </a:pPr>
            <a:r>
              <a:rPr lang="es-ES" sz="9600" b="1" dirty="0"/>
              <a:t>Proyecto EcoConsumo 2: </a:t>
            </a:r>
            <a:r>
              <a:rPr lang="es-ES" sz="9600" dirty="0"/>
              <a:t>Objetivo y componentes del proyecto </a:t>
            </a:r>
          </a:p>
          <a:p>
            <a:pPr marL="914400" lvl="0" indent="-914400">
              <a:buFont typeface="+mj-lt"/>
              <a:buAutoNum type="arabicPeriod"/>
            </a:pPr>
            <a:r>
              <a:rPr lang="es-ES" sz="9600" b="1" dirty="0"/>
              <a:t>1ER MOMENTO: Diagnóstico </a:t>
            </a:r>
          </a:p>
          <a:p>
            <a:pPr lvl="2"/>
            <a:r>
              <a:rPr lang="es-ES" sz="9600" dirty="0"/>
              <a:t>Tipología de productores</a:t>
            </a:r>
          </a:p>
          <a:p>
            <a:pPr lvl="2"/>
            <a:r>
              <a:rPr lang="es-ES" sz="9600" dirty="0"/>
              <a:t>Motivaciones: ecológicos vs convencionales </a:t>
            </a:r>
          </a:p>
          <a:p>
            <a:pPr marL="992188" indent="-992188">
              <a:buFont typeface="+mj-lt"/>
              <a:buAutoNum type="arabicPeriod"/>
            </a:pPr>
            <a:r>
              <a:rPr lang="es-ES" sz="9600" b="1" dirty="0"/>
              <a:t>2DO</a:t>
            </a:r>
            <a:r>
              <a:rPr lang="es-ES" sz="10000" dirty="0"/>
              <a:t> </a:t>
            </a:r>
            <a:r>
              <a:rPr lang="es-ES" sz="9600" b="1" dirty="0"/>
              <a:t>MOMENTO: Estrategia</a:t>
            </a:r>
            <a:endParaRPr lang="es-BO" sz="9600" b="1" dirty="0"/>
          </a:p>
          <a:p>
            <a:pPr lvl="2"/>
            <a:r>
              <a:rPr lang="es-ES" sz="9600" dirty="0"/>
              <a:t>Fortalecimiento de Capacidades: Talleres y visitas de intercambio</a:t>
            </a:r>
            <a:endParaRPr lang="es-BO" sz="9600" dirty="0"/>
          </a:p>
          <a:p>
            <a:pPr lvl="2"/>
            <a:r>
              <a:rPr lang="es-ES" sz="9500" dirty="0"/>
              <a:t>Diferenciación en ferias populares </a:t>
            </a:r>
          </a:p>
          <a:p>
            <a:pPr lvl="2"/>
            <a:r>
              <a:rPr lang="es-ES" sz="9600" b="1" dirty="0"/>
              <a:t>Aspectos que influyen en las motivaciones</a:t>
            </a:r>
            <a:endParaRPr lang="es-BO" sz="96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3085" y="313878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139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8387" y="673290"/>
            <a:ext cx="8911687" cy="721558"/>
          </a:xfrm>
        </p:spPr>
        <p:txBody>
          <a:bodyPr/>
          <a:lstStyle/>
          <a:p>
            <a:r>
              <a:rPr lang="es-ES" dirty="0"/>
              <a:t>1. Proyecto EcoConsumo 2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27095" y="1729859"/>
            <a:ext cx="10564905" cy="4639733"/>
          </a:xfrm>
        </p:spPr>
        <p:txBody>
          <a:bodyPr/>
          <a:lstStyle/>
          <a:p>
            <a:r>
              <a:rPr lang="es-ES" sz="2400" b="1" dirty="0"/>
              <a:t>Objetivo:  </a:t>
            </a:r>
          </a:p>
          <a:p>
            <a:pPr marL="0" indent="0">
              <a:buNone/>
            </a:pPr>
            <a:r>
              <a:rPr lang="es-ES" sz="2400" dirty="0"/>
              <a:t>Incrementar la compra y consumo de alimentos ecológicos provenientes de pequeños productores locales a través de la diferenciación de la oferta y sensibilización a consumidores de ferias populares</a:t>
            </a:r>
          </a:p>
          <a:p>
            <a:r>
              <a:rPr lang="es-ES" sz="2400" b="1" dirty="0"/>
              <a:t>Tres componentes:</a:t>
            </a:r>
          </a:p>
          <a:p>
            <a:pPr lvl="1"/>
            <a:endParaRPr lang="es-ES" dirty="0"/>
          </a:p>
          <a:p>
            <a:endParaRPr lang="es-BO" dirty="0"/>
          </a:p>
        </p:txBody>
      </p:sp>
      <p:sp>
        <p:nvSpPr>
          <p:cNvPr id="4" name="Lágrima 3"/>
          <p:cNvSpPr/>
          <p:nvPr/>
        </p:nvSpPr>
        <p:spPr>
          <a:xfrm>
            <a:off x="1387439" y="4473556"/>
            <a:ext cx="2675964" cy="189603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PRODUCTORES</a:t>
            </a:r>
            <a:endParaRPr lang="es-BO" dirty="0"/>
          </a:p>
        </p:txBody>
      </p:sp>
      <p:sp>
        <p:nvSpPr>
          <p:cNvPr id="5" name="Lágrima 4"/>
          <p:cNvSpPr/>
          <p:nvPr/>
        </p:nvSpPr>
        <p:spPr>
          <a:xfrm>
            <a:off x="9182483" y="4473556"/>
            <a:ext cx="2873187" cy="1896036"/>
          </a:xfrm>
          <a:prstGeom prst="teardrop">
            <a:avLst/>
          </a:prstGeom>
          <a:solidFill>
            <a:srgbClr val="A37417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GRUPO IMPULSOR ECOCONSUMO</a:t>
            </a:r>
            <a:endParaRPr lang="es-BO" dirty="0"/>
          </a:p>
        </p:txBody>
      </p:sp>
      <p:sp>
        <p:nvSpPr>
          <p:cNvPr id="7" name="Lágrima 6"/>
          <p:cNvSpPr/>
          <p:nvPr/>
        </p:nvSpPr>
        <p:spPr>
          <a:xfrm>
            <a:off x="5186349" y="4473556"/>
            <a:ext cx="2873187" cy="1896036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CONSUMIDORES</a:t>
            </a:r>
            <a:endParaRPr lang="es-BO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5044" y="408435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5929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73931" y="91575"/>
            <a:ext cx="10001639" cy="1262062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2. PRIMER MOMENTO: DIAGNÓSTICO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tx1"/>
                </a:solidFill>
              </a:rPr>
              <a:t>TIPOLOGÍA O GRADIENTE DE PRODUCTORES</a:t>
            </a:r>
          </a:p>
        </p:txBody>
      </p:sp>
      <p:sp>
        <p:nvSpPr>
          <p:cNvPr id="3" name="Arco de bloque 2"/>
          <p:cNvSpPr/>
          <p:nvPr/>
        </p:nvSpPr>
        <p:spPr>
          <a:xfrm rot="10800000">
            <a:off x="860440" y="5608320"/>
            <a:ext cx="10684480" cy="1249680"/>
          </a:xfrm>
          <a:prstGeom prst="blockArc">
            <a:avLst/>
          </a:prstGeom>
          <a:gradFill>
            <a:gsLst>
              <a:gs pos="4425">
                <a:schemeClr val="accent1"/>
              </a:gs>
              <a:gs pos="68000">
                <a:srgbClr val="D3D287"/>
              </a:gs>
              <a:gs pos="24000">
                <a:srgbClr val="FFFF00"/>
              </a:gs>
              <a:gs pos="100000">
                <a:srgbClr val="FF0000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1" y="2413410"/>
            <a:ext cx="12192001" cy="4125048"/>
            <a:chOff x="-1" y="2413410"/>
            <a:chExt cx="12192001" cy="4125048"/>
          </a:xfrm>
        </p:grpSpPr>
        <p:sp>
          <p:nvSpPr>
            <p:cNvPr id="5" name="Datos almacenados 4"/>
            <p:cNvSpPr/>
            <p:nvPr/>
          </p:nvSpPr>
          <p:spPr>
            <a:xfrm>
              <a:off x="-1" y="2413410"/>
              <a:ext cx="3302383" cy="1743740"/>
            </a:xfrm>
            <a:prstGeom prst="flowChartOnlineStorage">
              <a:avLst/>
            </a:prstGeom>
            <a:gradFill>
              <a:gsLst>
                <a:gs pos="1000">
                  <a:srgbClr val="FF0000"/>
                </a:gs>
                <a:gs pos="89000">
                  <a:srgbClr val="FFC000"/>
                </a:gs>
              </a:gsLst>
              <a:lin ang="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/>
                <a:t>Convencionales</a:t>
              </a:r>
              <a:endParaRPr lang="es-BO" b="1" dirty="0"/>
            </a:p>
          </p:txBody>
        </p:sp>
        <p:sp>
          <p:nvSpPr>
            <p:cNvPr id="6" name="Datos almacenados 5"/>
            <p:cNvSpPr/>
            <p:nvPr/>
          </p:nvSpPr>
          <p:spPr>
            <a:xfrm>
              <a:off x="4076037" y="2832688"/>
              <a:ext cx="4868470" cy="1743740"/>
            </a:xfrm>
            <a:prstGeom prst="flowChartOnlineStorage">
              <a:avLst/>
            </a:prstGeom>
            <a:gradFill>
              <a:gsLst>
                <a:gs pos="1000">
                  <a:srgbClr val="FF0000"/>
                </a:gs>
                <a:gs pos="100000">
                  <a:schemeClr val="accent1"/>
                </a:gs>
                <a:gs pos="21000">
                  <a:srgbClr val="FFC000"/>
                </a:gs>
              </a:gsLst>
              <a:lin ang="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/>
                <a:t>Mixtos</a:t>
              </a:r>
              <a:endParaRPr lang="es-BO" b="1" dirty="0"/>
            </a:p>
          </p:txBody>
        </p:sp>
        <p:sp>
          <p:nvSpPr>
            <p:cNvPr id="7" name="Datos almacenados 6"/>
            <p:cNvSpPr/>
            <p:nvPr/>
          </p:nvSpPr>
          <p:spPr>
            <a:xfrm>
              <a:off x="9974845" y="2534917"/>
              <a:ext cx="2217155" cy="1743740"/>
            </a:xfrm>
            <a:prstGeom prst="flowChartOnlineStorage">
              <a:avLst/>
            </a:prstGeom>
            <a:gradFill>
              <a:gsLst>
                <a:gs pos="4000">
                  <a:srgbClr val="FFC000"/>
                </a:gs>
                <a:gs pos="48000">
                  <a:srgbClr val="10BC31"/>
                </a:gs>
              </a:gsLst>
              <a:lin ang="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Ecológicos</a:t>
              </a:r>
              <a:endParaRPr lang="es-BO" dirty="0"/>
            </a:p>
          </p:txBody>
        </p:sp>
        <p:sp>
          <p:nvSpPr>
            <p:cNvPr id="8" name="Elipse 7"/>
            <p:cNvSpPr/>
            <p:nvPr/>
          </p:nvSpPr>
          <p:spPr>
            <a:xfrm>
              <a:off x="2216258" y="4633893"/>
              <a:ext cx="2749597" cy="1779386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/>
                  </a:solidFill>
                </a:rPr>
                <a:t>Producción y oferta  mayormente convencional, eco solo autoconsumo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9" name="Elipse 8"/>
            <p:cNvSpPr/>
            <p:nvPr/>
          </p:nvSpPr>
          <p:spPr>
            <a:xfrm>
              <a:off x="9467641" y="4528233"/>
              <a:ext cx="1917701" cy="10510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>
                  <a:solidFill>
                    <a:schemeClr val="tx1"/>
                  </a:solidFill>
                </a:rPr>
                <a:t>Producción mayormente convencional, oferta eco - SPG </a:t>
              </a:r>
              <a:endParaRPr lang="es-BO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Elipse 9"/>
            <p:cNvSpPr/>
            <p:nvPr/>
          </p:nvSpPr>
          <p:spPr>
            <a:xfrm>
              <a:off x="5118255" y="4993976"/>
              <a:ext cx="2418603" cy="1463396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/>
                  </a:solidFill>
                </a:rPr>
                <a:t>Producción mixta, oferta mixta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11" name="Elipse 10"/>
            <p:cNvSpPr/>
            <p:nvPr/>
          </p:nvSpPr>
          <p:spPr>
            <a:xfrm>
              <a:off x="7567190" y="5075062"/>
              <a:ext cx="2279450" cy="14633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/>
                  </a:solidFill>
                </a:rPr>
                <a:t>Producción  propia ecológica, oferta mixta</a:t>
              </a:r>
              <a:endParaRPr lang="es-BO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ángulo redondeado 12"/>
          <p:cNvSpPr/>
          <p:nvPr/>
        </p:nvSpPr>
        <p:spPr>
          <a:xfrm>
            <a:off x="11498426" y="2038683"/>
            <a:ext cx="619688" cy="40767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accent1"/>
                </a:solidFill>
              </a:rPr>
              <a:t>54</a:t>
            </a:r>
            <a:endParaRPr lang="es-BO" sz="2400" b="1" dirty="0">
              <a:solidFill>
                <a:schemeClr val="accent1"/>
              </a:solidFill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550595" y="1934296"/>
            <a:ext cx="828753" cy="4076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182</a:t>
            </a:r>
            <a:endParaRPr lang="es-BO" sz="2400" b="1" dirty="0">
              <a:solidFill>
                <a:srgbClr val="FF0000"/>
              </a:solidFill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6092310" y="1479019"/>
            <a:ext cx="1114402" cy="4076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00B0F0"/>
                </a:solidFill>
              </a:rPr>
              <a:t>416</a:t>
            </a:r>
            <a:endParaRPr lang="es-BO" sz="2400" b="1" dirty="0">
              <a:solidFill>
                <a:srgbClr val="00B0F0"/>
              </a:solidFill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3322291" y="4224618"/>
            <a:ext cx="619688" cy="40767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A37417"/>
                </a:solidFill>
              </a:rPr>
              <a:t>8</a:t>
            </a:r>
            <a:endParaRPr lang="es-BO" sz="2400" b="1" dirty="0">
              <a:solidFill>
                <a:srgbClr val="A37417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8706915" y="4569102"/>
            <a:ext cx="619688" cy="40767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accent1"/>
                </a:solidFill>
              </a:rPr>
              <a:t>24</a:t>
            </a:r>
            <a:endParaRPr lang="es-BO" sz="2400" b="1" dirty="0">
              <a:solidFill>
                <a:schemeClr val="accent1"/>
              </a:solidFill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5954158" y="4542211"/>
            <a:ext cx="978170" cy="407672"/>
          </a:xfrm>
          <a:prstGeom prst="roundRect">
            <a:avLst/>
          </a:prstGeom>
          <a:noFill/>
          <a:ln w="1905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E78707"/>
                </a:solidFill>
              </a:rPr>
              <a:t>148</a:t>
            </a:r>
            <a:endParaRPr lang="es-BO" sz="2400" b="1" dirty="0">
              <a:solidFill>
                <a:srgbClr val="E78707"/>
              </a:solidFill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6235780" y="2320621"/>
            <a:ext cx="877943" cy="407672"/>
          </a:xfrm>
          <a:prstGeom prst="roundRect">
            <a:avLst/>
          </a:prstGeom>
          <a:noFill/>
          <a:ln w="1905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E78707"/>
                </a:solidFill>
              </a:rPr>
              <a:t>180</a:t>
            </a:r>
            <a:endParaRPr lang="es-BO" sz="2400" b="1" dirty="0">
              <a:solidFill>
                <a:srgbClr val="E78707"/>
              </a:solidFill>
            </a:endParaRPr>
          </a:p>
        </p:txBody>
      </p:sp>
      <p:sp>
        <p:nvSpPr>
          <p:cNvPr id="24" name="Redondear rectángulo de esquina del mismo lado 23"/>
          <p:cNvSpPr/>
          <p:nvPr/>
        </p:nvSpPr>
        <p:spPr>
          <a:xfrm>
            <a:off x="4425687" y="1479019"/>
            <a:ext cx="781744" cy="407672"/>
          </a:xfrm>
          <a:prstGeom prst="round2Same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182</a:t>
            </a:r>
            <a:endParaRPr lang="es-BO" b="1" dirty="0">
              <a:solidFill>
                <a:srgbClr val="FF0000"/>
              </a:solidFill>
            </a:endParaRPr>
          </a:p>
        </p:txBody>
      </p:sp>
      <p:sp>
        <p:nvSpPr>
          <p:cNvPr id="25" name="Redondear rectángulo de esquina del mismo lado 24"/>
          <p:cNvSpPr/>
          <p:nvPr/>
        </p:nvSpPr>
        <p:spPr>
          <a:xfrm>
            <a:off x="8045097" y="1479019"/>
            <a:ext cx="828238" cy="407672"/>
          </a:xfrm>
          <a:prstGeom prst="round2Same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54</a:t>
            </a:r>
            <a:endParaRPr lang="es-BO" b="1" dirty="0">
              <a:solidFill>
                <a:schemeClr val="accent1"/>
              </a:solidFill>
            </a:endParaRPr>
          </a:p>
        </p:txBody>
      </p:sp>
      <p:cxnSp>
        <p:nvCxnSpPr>
          <p:cNvPr id="27" name="Conector recto 26"/>
          <p:cNvCxnSpPr>
            <a:stCxn id="15" idx="1"/>
            <a:endCxn id="24" idx="0"/>
          </p:cNvCxnSpPr>
          <p:nvPr/>
        </p:nvCxnSpPr>
        <p:spPr>
          <a:xfrm flipH="1">
            <a:off x="5207431" y="1682855"/>
            <a:ext cx="884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stCxn id="25" idx="2"/>
          </p:cNvCxnSpPr>
          <p:nvPr/>
        </p:nvCxnSpPr>
        <p:spPr>
          <a:xfrm flipH="1">
            <a:off x="7206713" y="1682855"/>
            <a:ext cx="838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44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Marcador de contenid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1675424"/>
              </p:ext>
            </p:extLst>
          </p:nvPr>
        </p:nvGraphicFramePr>
        <p:xfrm>
          <a:off x="6307810" y="1393757"/>
          <a:ext cx="5685295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974">
                <a:tc rowSpan="4">
                  <a:txBody>
                    <a:bodyPr/>
                    <a:lstStyle/>
                    <a:p>
                      <a:pPr algn="ctr"/>
                      <a:r>
                        <a:rPr lang="es-ES" dirty="0"/>
                        <a:t>Lograr</a:t>
                      </a:r>
                      <a:r>
                        <a:rPr lang="es-ES" baseline="0" dirty="0"/>
                        <a:t> m</a:t>
                      </a:r>
                      <a:r>
                        <a:rPr lang="es-ES" dirty="0"/>
                        <a:t>ayores ingresos económicos </a:t>
                      </a:r>
                      <a:endParaRPr lang="es-B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Motivaciones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Nro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Prod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58">
                <a:tc vMerge="1">
                  <a:txBody>
                    <a:bodyPr/>
                    <a:lstStyle/>
                    <a:p>
                      <a:pPr algn="ctr"/>
                      <a:endParaRPr lang="es-B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Incrementar/asegurar la producción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1" i="1" dirty="0">
                          <a:solidFill>
                            <a:srgbClr val="E78707"/>
                          </a:solidFill>
                        </a:rPr>
                        <a:t>“Tierras cansadas”</a:t>
                      </a:r>
                    </a:p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7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677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Incrementar/asegurar la producción </a:t>
                      </a:r>
                    </a:p>
                    <a:p>
                      <a:r>
                        <a:rPr lang="es-ES" sz="1600" b="1" i="1" dirty="0">
                          <a:solidFill>
                            <a:srgbClr val="E78707"/>
                          </a:solidFill>
                        </a:rPr>
                        <a:t>“Hay cultivos que no producen sin AA”</a:t>
                      </a:r>
                      <a:endParaRPr lang="es-BO" sz="1600" b="1" i="1" dirty="0">
                        <a:solidFill>
                          <a:srgbClr val="E7870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380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Incrementar/asegurar la producción </a:t>
                      </a:r>
                    </a:p>
                    <a:p>
                      <a:r>
                        <a:rPr lang="es-ES" sz="1600" b="1" i="1" dirty="0">
                          <a:solidFill>
                            <a:srgbClr val="E78707"/>
                          </a:solidFill>
                        </a:rPr>
                        <a:t>“Con tierras grandes, necesitamos</a:t>
                      </a:r>
                      <a:r>
                        <a:rPr lang="es-ES" sz="1600" b="1" i="1" baseline="0" dirty="0">
                          <a:solidFill>
                            <a:srgbClr val="E78707"/>
                          </a:solidFill>
                        </a:rPr>
                        <a:t> </a:t>
                      </a:r>
                      <a:r>
                        <a:rPr lang="es-ES" sz="1600" b="1" i="1" dirty="0">
                          <a:solidFill>
                            <a:srgbClr val="E78707"/>
                          </a:solidFill>
                        </a:rPr>
                        <a:t>soluciones rápidas”</a:t>
                      </a:r>
                      <a:endParaRPr lang="es-BO" b="1" i="1" dirty="0">
                        <a:solidFill>
                          <a:srgbClr val="E7870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Marcador de texto 2"/>
          <p:cNvSpPr txBox="1">
            <a:spLocks/>
          </p:cNvSpPr>
          <p:nvPr/>
        </p:nvSpPr>
        <p:spPr>
          <a:xfrm>
            <a:off x="2559646" y="995499"/>
            <a:ext cx="2606714" cy="576262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solidFill>
                  <a:schemeClr val="accent1"/>
                </a:solidFill>
              </a:rPr>
              <a:t>Ecológicos</a:t>
            </a:r>
            <a:endParaRPr lang="es-BO" b="1" dirty="0">
              <a:solidFill>
                <a:schemeClr val="accent1"/>
              </a:solidFill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7894318" y="953249"/>
            <a:ext cx="3474720" cy="440508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solidFill>
                  <a:schemeClr val="accent1"/>
                </a:solidFill>
              </a:rPr>
              <a:t>Convencionales</a:t>
            </a:r>
            <a:endParaRPr lang="es-BO" b="1" dirty="0">
              <a:solidFill>
                <a:schemeClr val="accent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280162" y="356869"/>
            <a:ext cx="9601196" cy="63863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dirty="0"/>
              <a:t>Motivaciones</a:t>
            </a:r>
            <a:endParaRPr lang="es-BO" dirty="0"/>
          </a:p>
        </p:txBody>
      </p:sp>
      <p:sp>
        <p:nvSpPr>
          <p:cNvPr id="2" name="CuadroTexto 1"/>
          <p:cNvSpPr txBox="1"/>
          <p:nvPr/>
        </p:nvSpPr>
        <p:spPr>
          <a:xfrm>
            <a:off x="6371527" y="5750731"/>
            <a:ext cx="5435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* Desconocimiento del impacto del uso de AA en la salud, suelo, agua y ambiente (7)</a:t>
            </a:r>
            <a:endParaRPr lang="es-BO" dirty="0"/>
          </a:p>
          <a:p>
            <a:endParaRPr lang="es-BO" dirty="0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099310"/>
              </p:ext>
            </p:extLst>
          </p:nvPr>
        </p:nvGraphicFramePr>
        <p:xfrm>
          <a:off x="908203" y="1571761"/>
          <a:ext cx="4872664" cy="510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lipse 8"/>
          <p:cNvSpPr/>
          <p:nvPr/>
        </p:nvSpPr>
        <p:spPr>
          <a:xfrm>
            <a:off x="1766806" y="1893027"/>
            <a:ext cx="1084882" cy="2758698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1970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30399" y="1689315"/>
            <a:ext cx="9817315" cy="4897465"/>
          </a:xfrm>
        </p:spPr>
        <p:txBody>
          <a:bodyPr>
            <a:normAutofit/>
          </a:bodyPr>
          <a:lstStyle/>
          <a:p>
            <a:r>
              <a:rPr lang="es-ES" sz="2400" dirty="0"/>
              <a:t>Similitud en la aplicación de prácticas productivas entre productores ecológicos y convencionales, excepto en el uso de agroquímicos.</a:t>
            </a:r>
          </a:p>
          <a:p>
            <a:r>
              <a:rPr lang="es-ES" sz="2400" dirty="0"/>
              <a:t>Diferencias tienen que ver con: </a:t>
            </a:r>
          </a:p>
          <a:p>
            <a:pPr lvl="1"/>
            <a:r>
              <a:rPr lang="es-ES" sz="2000" dirty="0"/>
              <a:t>tamaño de la tierra ecológicos vs convencionales</a:t>
            </a:r>
          </a:p>
          <a:p>
            <a:pPr lvl="1"/>
            <a:r>
              <a:rPr lang="es-ES" sz="2000" dirty="0"/>
              <a:t>conocimientos previos, y </a:t>
            </a:r>
          </a:p>
          <a:p>
            <a:pPr lvl="1"/>
            <a:r>
              <a:rPr lang="es-ES" sz="2000" dirty="0"/>
              <a:t>apoyo institucional (conocimientos nuevos y apoyo en sistemas de riego).</a:t>
            </a:r>
          </a:p>
          <a:p>
            <a:r>
              <a:rPr lang="es-ES" sz="2400" dirty="0"/>
              <a:t>Las motivaciones son diferentes, se relacionan con: </a:t>
            </a:r>
          </a:p>
          <a:p>
            <a:pPr lvl="1"/>
            <a:r>
              <a:rPr lang="es-ES" sz="2000" dirty="0"/>
              <a:t>Experiencias previas con la agricultura ecológica, y </a:t>
            </a:r>
          </a:p>
          <a:p>
            <a:pPr lvl="1"/>
            <a:r>
              <a:rPr lang="es-ES" sz="2000" dirty="0"/>
              <a:t>Principios y valores desde la tradición familiar y comunal</a:t>
            </a:r>
            <a:r>
              <a:rPr lang="es-ES" sz="2400" dirty="0"/>
              <a:t>  </a:t>
            </a:r>
          </a:p>
          <a:p>
            <a:endParaRPr lang="es-BO" dirty="0"/>
          </a:p>
        </p:txBody>
      </p:sp>
      <p:sp>
        <p:nvSpPr>
          <p:cNvPr id="4" name="Marcador de contenido 2"/>
          <p:cNvSpPr txBox="1">
            <a:spLocks noGrp="1"/>
          </p:cNvSpPr>
          <p:nvPr>
            <p:ph type="title"/>
          </p:nvPr>
        </p:nvSpPr>
        <p:spPr>
          <a:xfrm>
            <a:off x="2065867" y="624110"/>
            <a:ext cx="9438745" cy="1280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2400" dirty="0">
                <a:solidFill>
                  <a:srgbClr val="0070C0"/>
                </a:solidFill>
              </a:rPr>
              <a:t>¿Cómo las motivaciones de los productores ecológicos se integran con sus prácticas productivas?</a:t>
            </a:r>
            <a:endParaRPr lang="es-BO" sz="2400" dirty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1592" y="367891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468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3875" y="628595"/>
            <a:ext cx="9601196" cy="762001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2do MOMENTO: ESTRATEGIAS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45638" y="1576414"/>
            <a:ext cx="4718304" cy="576262"/>
          </a:xfrm>
        </p:spPr>
        <p:txBody>
          <a:bodyPr/>
          <a:lstStyle/>
          <a:p>
            <a:r>
              <a:rPr lang="es-ES" dirty="0">
                <a:solidFill>
                  <a:srgbClr val="0070C0"/>
                </a:solidFill>
              </a:rPr>
              <a:t>Fortalecimiento de capacidades: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idx="1"/>
          </p:nvPr>
        </p:nvSpPr>
        <p:spPr>
          <a:xfrm>
            <a:off x="6536767" y="1496205"/>
            <a:ext cx="5412426" cy="576262"/>
          </a:xfrm>
        </p:spPr>
        <p:txBody>
          <a:bodyPr/>
          <a:lstStyle/>
          <a:p>
            <a:r>
              <a:rPr lang="es-ES" dirty="0">
                <a:solidFill>
                  <a:srgbClr val="0070C0"/>
                </a:solidFill>
              </a:rPr>
              <a:t>Diferenciación de productores y puestos de venta: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2386086" y="2702374"/>
            <a:ext cx="2026246" cy="164686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TALLERES</a:t>
            </a:r>
            <a:endParaRPr lang="es-BO" dirty="0"/>
          </a:p>
        </p:txBody>
      </p:sp>
      <p:sp>
        <p:nvSpPr>
          <p:cNvPr id="9" name="Elipse 8"/>
          <p:cNvSpPr/>
          <p:nvPr/>
        </p:nvSpPr>
        <p:spPr>
          <a:xfrm>
            <a:off x="1919608" y="4926858"/>
            <a:ext cx="2526224" cy="156532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INTERCAMBIO PARCELAS SAF</a:t>
            </a:r>
            <a:endParaRPr lang="es-BO" dirty="0"/>
          </a:p>
        </p:txBody>
      </p:sp>
      <p:sp>
        <p:nvSpPr>
          <p:cNvPr id="10" name="Almacenamiento de acceso secuencial 9"/>
          <p:cNvSpPr/>
          <p:nvPr/>
        </p:nvSpPr>
        <p:spPr>
          <a:xfrm>
            <a:off x="605871" y="2129424"/>
            <a:ext cx="1983783" cy="681925"/>
          </a:xfrm>
          <a:prstGeom prst="flowChartMagnetic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Impacto AA</a:t>
            </a:r>
            <a:endParaRPr lang="es-BO" dirty="0"/>
          </a:p>
        </p:txBody>
      </p:sp>
      <p:sp>
        <p:nvSpPr>
          <p:cNvPr id="11" name="Almacenamiento de acceso secuencial 10"/>
          <p:cNvSpPr/>
          <p:nvPr/>
        </p:nvSpPr>
        <p:spPr>
          <a:xfrm>
            <a:off x="4143615" y="2264680"/>
            <a:ext cx="1983783" cy="681925"/>
          </a:xfrm>
          <a:prstGeom prst="flowChartMagnetic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Bioinsumos</a:t>
            </a:r>
            <a:endParaRPr lang="es-BO" dirty="0"/>
          </a:p>
        </p:txBody>
      </p:sp>
      <p:sp>
        <p:nvSpPr>
          <p:cNvPr id="12" name="Almacenamiento de acceso secuencial 11"/>
          <p:cNvSpPr/>
          <p:nvPr/>
        </p:nvSpPr>
        <p:spPr>
          <a:xfrm>
            <a:off x="4396834" y="3525808"/>
            <a:ext cx="1983783" cy="681925"/>
          </a:xfrm>
          <a:prstGeom prst="flowChartMagnetic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Tips</a:t>
            </a:r>
            <a:r>
              <a:rPr lang="es-ES" dirty="0"/>
              <a:t> de venta</a:t>
            </a:r>
            <a:endParaRPr lang="es-BO" dirty="0"/>
          </a:p>
        </p:txBody>
      </p:sp>
      <p:sp>
        <p:nvSpPr>
          <p:cNvPr id="13" name="Almacenamiento de acceso secuencial 12"/>
          <p:cNvSpPr/>
          <p:nvPr/>
        </p:nvSpPr>
        <p:spPr>
          <a:xfrm>
            <a:off x="361788" y="3026484"/>
            <a:ext cx="1983783" cy="998647"/>
          </a:xfrm>
          <a:prstGeom prst="flowChartMagnetic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Nutrientes en los alimentos</a:t>
            </a:r>
            <a:endParaRPr lang="es-BO" dirty="0"/>
          </a:p>
        </p:txBody>
      </p:sp>
      <p:pic>
        <p:nvPicPr>
          <p:cNvPr id="16" name="Marcador de contenido 15"/>
          <p:cNvPicPr>
            <a:picLocks noGrp="1" noChangeAspect="1"/>
          </p:cNvPicPr>
          <p:nvPr>
            <p:ph sz="quarter" idx="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767" y="2178076"/>
            <a:ext cx="5546772" cy="416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19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3875" y="597599"/>
            <a:ext cx="9601196" cy="762001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Motivaciones/Desmotivaciones: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45638" y="1576414"/>
            <a:ext cx="4718304" cy="576262"/>
          </a:xfrm>
        </p:spPr>
        <p:txBody>
          <a:bodyPr/>
          <a:lstStyle/>
          <a:p>
            <a:r>
              <a:rPr lang="es-ES" dirty="0">
                <a:solidFill>
                  <a:srgbClr val="0070C0"/>
                </a:solidFill>
              </a:rPr>
              <a:t>Fortalecimiento de capacidades: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idx="1"/>
          </p:nvPr>
        </p:nvSpPr>
        <p:spPr>
          <a:xfrm>
            <a:off x="6536767" y="1496205"/>
            <a:ext cx="5412426" cy="576262"/>
          </a:xfrm>
        </p:spPr>
        <p:txBody>
          <a:bodyPr/>
          <a:lstStyle/>
          <a:p>
            <a:r>
              <a:rPr lang="es-ES" dirty="0">
                <a:solidFill>
                  <a:srgbClr val="0070C0"/>
                </a:solidFill>
              </a:rPr>
              <a:t>Diferenciación de productores y puestos de venta: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2386086" y="2702374"/>
            <a:ext cx="2026246" cy="164686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TALLERES</a:t>
            </a:r>
            <a:endParaRPr lang="es-BO" dirty="0"/>
          </a:p>
        </p:txBody>
      </p:sp>
      <p:sp>
        <p:nvSpPr>
          <p:cNvPr id="9" name="Elipse 8"/>
          <p:cNvSpPr/>
          <p:nvPr/>
        </p:nvSpPr>
        <p:spPr>
          <a:xfrm>
            <a:off x="1919607" y="4926858"/>
            <a:ext cx="4272939" cy="156532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INTERCAMBIO PARCELAS SAF: </a:t>
            </a:r>
            <a:r>
              <a:rPr lang="es-ES" dirty="0" err="1"/>
              <a:t>Maria</a:t>
            </a:r>
            <a:r>
              <a:rPr lang="es-ES" dirty="0"/>
              <a:t> C., Alejandro, Casilda</a:t>
            </a:r>
            <a:endParaRPr lang="es-BO" dirty="0"/>
          </a:p>
        </p:txBody>
      </p:sp>
      <p:sp>
        <p:nvSpPr>
          <p:cNvPr id="10" name="Almacenamiento de acceso secuencial 9"/>
          <p:cNvSpPr/>
          <p:nvPr/>
        </p:nvSpPr>
        <p:spPr>
          <a:xfrm>
            <a:off x="605871" y="2129424"/>
            <a:ext cx="1983783" cy="742377"/>
          </a:xfrm>
          <a:prstGeom prst="flowChartMagnetic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Impacto AA: </a:t>
            </a:r>
            <a:r>
              <a:rPr lang="es-ES" dirty="0" err="1"/>
              <a:t>Nely</a:t>
            </a:r>
            <a:endParaRPr lang="es-BO" dirty="0"/>
          </a:p>
        </p:txBody>
      </p:sp>
      <p:sp>
        <p:nvSpPr>
          <p:cNvPr id="11" name="Almacenamiento de acceso secuencial 10"/>
          <p:cNvSpPr/>
          <p:nvPr/>
        </p:nvSpPr>
        <p:spPr>
          <a:xfrm>
            <a:off x="4143615" y="2264680"/>
            <a:ext cx="2048932" cy="681925"/>
          </a:xfrm>
          <a:prstGeom prst="flowChartMagnetic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Bioinsumos</a:t>
            </a:r>
            <a:r>
              <a:rPr lang="es-ES" dirty="0"/>
              <a:t>: Carlos</a:t>
            </a:r>
            <a:endParaRPr lang="es-BO" dirty="0"/>
          </a:p>
        </p:txBody>
      </p:sp>
      <p:sp>
        <p:nvSpPr>
          <p:cNvPr id="12" name="Almacenamiento de acceso secuencial 11"/>
          <p:cNvSpPr/>
          <p:nvPr/>
        </p:nvSpPr>
        <p:spPr>
          <a:xfrm>
            <a:off x="4376579" y="3414657"/>
            <a:ext cx="2199907" cy="934587"/>
          </a:xfrm>
          <a:prstGeom prst="flowChartMagnetic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Tips</a:t>
            </a:r>
            <a:r>
              <a:rPr lang="es-ES" dirty="0"/>
              <a:t> de venta: </a:t>
            </a:r>
            <a:r>
              <a:rPr lang="es-ES" dirty="0" err="1"/>
              <a:t>Nely</a:t>
            </a:r>
            <a:endParaRPr lang="es-BO" dirty="0"/>
          </a:p>
        </p:txBody>
      </p:sp>
      <p:sp>
        <p:nvSpPr>
          <p:cNvPr id="13" name="Almacenamiento de acceso secuencial 12"/>
          <p:cNvSpPr/>
          <p:nvPr/>
        </p:nvSpPr>
        <p:spPr>
          <a:xfrm>
            <a:off x="361788" y="3026484"/>
            <a:ext cx="1983783" cy="998647"/>
          </a:xfrm>
          <a:prstGeom prst="flowChartMagnetic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Nutrientes en los alimentos: Ely</a:t>
            </a:r>
            <a:endParaRPr lang="es-BO" dirty="0"/>
          </a:p>
        </p:txBody>
      </p:sp>
      <p:pic>
        <p:nvPicPr>
          <p:cNvPr id="16" name="Marcador de contenido 15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320" y="4025131"/>
            <a:ext cx="2831167" cy="2123375"/>
          </a:xfrm>
          <a:prstGeom prst="rect">
            <a:avLst/>
          </a:prstGeom>
        </p:spPr>
      </p:pic>
      <p:sp>
        <p:nvSpPr>
          <p:cNvPr id="4" name="Llamada ovalada 3"/>
          <p:cNvSpPr/>
          <p:nvPr/>
        </p:nvSpPr>
        <p:spPr>
          <a:xfrm>
            <a:off x="6788256" y="2173149"/>
            <a:ext cx="1560777" cy="1205482"/>
          </a:xfrm>
          <a:prstGeom prst="wedgeEllipseCallout">
            <a:avLst/>
          </a:prstGeom>
          <a:solidFill>
            <a:srgbClr val="10BC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Spg</a:t>
            </a:r>
            <a:r>
              <a:rPr lang="es-ES" dirty="0"/>
              <a:t> vs auto: Playón</a:t>
            </a:r>
            <a:endParaRPr lang="es-BO" dirty="0"/>
          </a:p>
        </p:txBody>
      </p:sp>
      <p:sp>
        <p:nvSpPr>
          <p:cNvPr id="14" name="Llamada ovalada 13"/>
          <p:cNvSpPr/>
          <p:nvPr/>
        </p:nvSpPr>
        <p:spPr>
          <a:xfrm>
            <a:off x="8593116" y="2154668"/>
            <a:ext cx="1430867" cy="1205482"/>
          </a:xfrm>
          <a:prstGeom prst="wedgeEllipseCallout">
            <a:avLst/>
          </a:prstGeom>
          <a:solidFill>
            <a:srgbClr val="10BC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Mixtos a eco: Deysi</a:t>
            </a:r>
            <a:endParaRPr lang="es-BO" dirty="0"/>
          </a:p>
        </p:txBody>
      </p:sp>
      <p:sp>
        <p:nvSpPr>
          <p:cNvPr id="15" name="Llamada ovalada 14"/>
          <p:cNvSpPr/>
          <p:nvPr/>
        </p:nvSpPr>
        <p:spPr>
          <a:xfrm>
            <a:off x="10391149" y="2136188"/>
            <a:ext cx="1800851" cy="1205482"/>
          </a:xfrm>
          <a:prstGeom prst="wedgeEllipseCallout">
            <a:avLst/>
          </a:prstGeom>
          <a:solidFill>
            <a:srgbClr val="10BC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Manteles verdes vs naranjas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865949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4350"/>
            <a:ext cx="121920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2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47986" y="247972"/>
            <a:ext cx="9144000" cy="661002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1592" y="367891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2193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149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0470" y="352393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1766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532" y="0"/>
            <a:ext cx="9144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1592" y="367891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0826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309315" y="3203270"/>
            <a:ext cx="2882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/>
              <a:t>Gracias</a:t>
            </a:r>
            <a:r>
              <a:rPr lang="es-ES" dirty="0"/>
              <a:t> </a:t>
            </a:r>
            <a:endParaRPr lang="es-B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807" y="1302690"/>
            <a:ext cx="8885694" cy="49982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1592" y="367891"/>
            <a:ext cx="1216122" cy="132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362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4804" y="612507"/>
            <a:ext cx="9601196" cy="817828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0070C0"/>
                </a:solidFill>
              </a:rPr>
              <a:t>Aspectos que influyen en sus motivaciones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97467" y="1430335"/>
            <a:ext cx="5116237" cy="485193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Predisposición a cambiar</a:t>
            </a:r>
          </a:p>
          <a:p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Capacidad económica y técnica de </a:t>
            </a:r>
            <a:r>
              <a:rPr lang="es-ES" b="1" dirty="0" err="1">
                <a:solidFill>
                  <a:schemeClr val="accent2">
                    <a:lumMod val="50000"/>
                  </a:schemeClr>
                </a:solidFill>
              </a:rPr>
              <a:t>asumr</a:t>
            </a:r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 riesgos</a:t>
            </a:r>
          </a:p>
          <a:p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Percibir beneficios en la salud, económicos, otros  </a:t>
            </a:r>
          </a:p>
          <a:p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Valoración de nuevos conocimientos, formas de producción</a:t>
            </a:r>
          </a:p>
          <a:p>
            <a:r>
              <a:rPr lang="es-ES" b="1" i="1" dirty="0">
                <a:solidFill>
                  <a:srgbClr val="7030A0"/>
                </a:solidFill>
              </a:rPr>
              <a:t>Seguir sus propios principios, valoración de la salud familiar</a:t>
            </a:r>
          </a:p>
          <a:p>
            <a:r>
              <a:rPr lang="es-ES" b="1" i="1" dirty="0">
                <a:solidFill>
                  <a:srgbClr val="7030A0"/>
                </a:solidFill>
              </a:rPr>
              <a:t>Objetivos de producción</a:t>
            </a:r>
          </a:p>
          <a:p>
            <a:endParaRPr lang="es-BO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02978476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16325</TotalTime>
  <Words>648</Words>
  <Application>Microsoft Office PowerPoint</Application>
  <PresentationFormat>Widescreen</PresentationFormat>
  <Paragraphs>108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Espiral</vt:lpstr>
      <vt:lpstr>Motivación de productores  para participar o no en las actividades del proyecto y hacia las prácticas AE</vt:lpstr>
      <vt:lpstr>Índice de la presentación</vt:lpstr>
      <vt:lpstr>1. Proyecto EcoConsumo 2</vt:lpstr>
      <vt:lpstr>PowerPoint Presentation</vt:lpstr>
      <vt:lpstr>PowerPoint Presentation</vt:lpstr>
      <vt:lpstr>¿Cómo las motivaciones de los productores ecológicos se integran con sus prácticas productivas?</vt:lpstr>
      <vt:lpstr>2do MOMENTO: ESTRATEGIAS</vt:lpstr>
      <vt:lpstr>Motivaciones/Desmotivaciones: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Aspectos que influyen en sus motivaciones</vt:lpstr>
    </vt:vector>
  </TitlesOfParts>
  <Company>Tecnicos Inside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C. Omonte Ferrufino</dc:creator>
  <cp:lastModifiedBy>Steven Vanek</cp:lastModifiedBy>
  <cp:revision>144</cp:revision>
  <dcterms:created xsi:type="dcterms:W3CDTF">2021-06-11T15:40:34Z</dcterms:created>
  <dcterms:modified xsi:type="dcterms:W3CDTF">2022-07-13T01:39:06Z</dcterms:modified>
</cp:coreProperties>
</file>