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70" r:id="rId5"/>
    <p:sldId id="274" r:id="rId6"/>
    <p:sldId id="276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A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1F76D5-83D5-45FF-8C87-9D474A3F0F7F}" type="doc">
      <dgm:prSet loTypeId="urn:microsoft.com/office/officeart/2005/8/layout/cycle4" loCatId="matrix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es-ES"/>
        </a:p>
      </dgm:t>
    </dgm:pt>
    <dgm:pt modelId="{ED882E07-BCF7-4A6B-993E-4B0786AC46C6}">
      <dgm:prSet phldrT="[Texto]" custT="1"/>
      <dgm:spPr>
        <a:solidFill>
          <a:srgbClr val="0EAE1D"/>
        </a:solidFill>
      </dgm:spPr>
      <dgm:t>
        <a:bodyPr lIns="0" tIns="0" rIns="72000" bIns="0"/>
        <a:lstStyle/>
        <a:p>
          <a:r>
            <a:rPr lang="es-ES" sz="2300" b="1" dirty="0">
              <a:solidFill>
                <a:sysClr val="windowText" lastClr="000000"/>
              </a:solidFill>
            </a:rPr>
            <a:t>Tejido social</a:t>
          </a:r>
        </a:p>
      </dgm:t>
    </dgm:pt>
    <dgm:pt modelId="{E5B05FA2-1844-4773-AA30-D6166D6FFE34}" type="parTrans" cxnId="{1F878977-E6AA-4005-A2AF-45DD32A792B5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3E830671-15FD-404C-A863-EECBE20629D7}" type="sibTrans" cxnId="{1F878977-E6AA-4005-A2AF-45DD32A792B5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43E64602-E878-42EA-B7A4-345FD877CD87}">
      <dgm:prSet phldrT="[Texto]" custT="1"/>
      <dgm:spPr>
        <a:solidFill>
          <a:srgbClr val="0EAE1D"/>
        </a:solidFill>
      </dgm:spPr>
      <dgm:t>
        <a:bodyPr lIns="0" tIns="0" rIns="0" bIns="0"/>
        <a:lstStyle/>
        <a:p>
          <a:r>
            <a:rPr lang="en-GB" sz="2300" b="1" noProof="0" dirty="0" err="1">
              <a:solidFill>
                <a:sysClr val="windowText" lastClr="000000"/>
              </a:solidFill>
            </a:rPr>
            <a:t>Prácticas</a:t>
          </a:r>
          <a:r>
            <a:rPr lang="en-GB" sz="2300" b="1" noProof="0" dirty="0">
              <a:solidFill>
                <a:sysClr val="windowText" lastClr="000000"/>
              </a:solidFill>
            </a:rPr>
            <a:t> </a:t>
          </a:r>
          <a:r>
            <a:rPr lang="es-MX" sz="2300" b="1" noProof="0" dirty="0">
              <a:solidFill>
                <a:sysClr val="windowText" lastClr="000000"/>
              </a:solidFill>
            </a:rPr>
            <a:t>efectivas</a:t>
          </a:r>
        </a:p>
      </dgm:t>
    </dgm:pt>
    <dgm:pt modelId="{CB6BCBC5-16D3-46D2-B4B8-8C870703CDA0}" type="parTrans" cxnId="{D90A1DE4-8729-4D04-BDF2-E058946DDB44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A7E0E199-A158-4678-B54E-2D72E7C3C6BA}" type="sibTrans" cxnId="{D90A1DE4-8729-4D04-BDF2-E058946DDB44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29A5A921-6396-4288-BD0C-087CB24A3228}">
      <dgm:prSet phldrT="[Texto]" custT="1"/>
      <dgm:spPr>
        <a:solidFill>
          <a:srgbClr val="0EAE1D"/>
        </a:solidFill>
      </dgm:spPr>
      <dgm:t>
        <a:bodyPr lIns="0" tIns="0" rIns="0" bIns="0"/>
        <a:lstStyle/>
        <a:p>
          <a:r>
            <a:rPr lang="es-ES" sz="2300" b="1" dirty="0">
              <a:solidFill>
                <a:sysClr val="windowText" lastClr="000000"/>
              </a:solidFill>
            </a:rPr>
            <a:t>Discurso movilizador</a:t>
          </a:r>
        </a:p>
      </dgm:t>
    </dgm:pt>
    <dgm:pt modelId="{F7DA1DCF-8CCE-4773-AAA9-7AC961E4F3CA}" type="parTrans" cxnId="{B47CC7D6-0563-4EAB-A794-AD54ECF71F64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AA26EB3F-4D51-4BBB-898F-DD1571197343}" type="sibTrans" cxnId="{B47CC7D6-0563-4EAB-A794-AD54ECF71F64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895A4E10-EE40-4894-8256-8A2128AA3A57}">
      <dgm:prSet phldrT="[Texto]" custT="1"/>
      <dgm:spPr>
        <a:solidFill>
          <a:srgbClr val="0EAE1D"/>
        </a:solidFill>
      </dgm:spPr>
      <dgm:t>
        <a:bodyPr lIns="0" tIns="0" rIns="72000" bIns="0" anchor="ctr" anchorCtr="0"/>
        <a:lstStyle/>
        <a:p>
          <a:r>
            <a:rPr lang="es-ES" sz="2300" b="1" dirty="0">
              <a:solidFill>
                <a:sysClr val="windowText" lastClr="000000"/>
              </a:solidFill>
            </a:rPr>
            <a:t>Pedagogía horizontal</a:t>
          </a:r>
        </a:p>
      </dgm:t>
    </dgm:pt>
    <dgm:pt modelId="{60CA6797-3163-477D-AD03-FAB76AAB5FCD}" type="parTrans" cxnId="{725FB661-166F-423C-B4B3-94F159D75AEA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8BE21AE5-ECBE-4497-9CAA-96A199BDA7E9}" type="sibTrans" cxnId="{725FB661-166F-423C-B4B3-94F159D75AEA}">
      <dgm:prSet/>
      <dgm:spPr/>
      <dgm:t>
        <a:bodyPr/>
        <a:lstStyle/>
        <a:p>
          <a:endParaRPr lang="es-ES" sz="1600" b="1">
            <a:solidFill>
              <a:sysClr val="windowText" lastClr="000000"/>
            </a:solidFill>
          </a:endParaRPr>
        </a:p>
      </dgm:t>
    </dgm:pt>
    <dgm:pt modelId="{AF105792-B141-4F9B-8219-97CED6F2C4C4}">
      <dgm:prSet phldrT="[Texto]" custT="1"/>
      <dgm:spPr>
        <a:solidFill>
          <a:srgbClr val="FDAA03"/>
        </a:solidFill>
      </dgm:spPr>
      <dgm:t>
        <a:bodyPr lIns="0" tIns="0" rIns="0" bIns="0" anchor="ctr" anchorCtr="0"/>
        <a:lstStyle/>
        <a:p>
          <a:endParaRPr lang="es-ES" sz="2000" b="1" dirty="0">
            <a:solidFill>
              <a:sysClr val="windowText" lastClr="000000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Crisis"/>
        </a:ext>
      </dgm:extLst>
    </dgm:pt>
    <dgm:pt modelId="{BE95A4A6-7616-43DA-9B0A-AA4E57B7BD5A}" type="parTrans" cxnId="{F33F01AE-22D6-4D0E-9C59-21B264F4A542}">
      <dgm:prSet/>
      <dgm:spPr/>
      <dgm:t>
        <a:bodyPr/>
        <a:lstStyle/>
        <a:p>
          <a:endParaRPr lang="es-ES"/>
        </a:p>
      </dgm:t>
    </dgm:pt>
    <dgm:pt modelId="{04BA84C5-DB86-4135-B1F4-079BF201984F}" type="sibTrans" cxnId="{F33F01AE-22D6-4D0E-9C59-21B264F4A542}">
      <dgm:prSet/>
      <dgm:spPr/>
      <dgm:t>
        <a:bodyPr/>
        <a:lstStyle/>
        <a:p>
          <a:endParaRPr lang="es-ES"/>
        </a:p>
      </dgm:t>
    </dgm:pt>
    <dgm:pt modelId="{14B84A0B-32C8-4CAC-8F10-B06F5A86AB08}">
      <dgm:prSet phldrT="[Texto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DAA03"/>
        </a:solidFill>
        <a:ln/>
      </dgm:spPr>
      <dgm:t>
        <a:bodyPr/>
        <a:lstStyle/>
        <a:p>
          <a:endParaRPr lang="es-ES" dirty="0"/>
        </a:p>
      </dgm:t>
    </dgm:pt>
    <dgm:pt modelId="{C38E75DC-B9D3-4813-9DE9-A8CD186720D5}" type="parTrans" cxnId="{F890670F-7D61-4782-865F-C868B14D17D8}">
      <dgm:prSet/>
      <dgm:spPr/>
      <dgm:t>
        <a:bodyPr/>
        <a:lstStyle/>
        <a:p>
          <a:endParaRPr lang="es-ES"/>
        </a:p>
      </dgm:t>
    </dgm:pt>
    <dgm:pt modelId="{7F629A9D-57CF-489C-BDF3-8384552BC37D}" type="sibTrans" cxnId="{F890670F-7D61-4782-865F-C868B14D17D8}">
      <dgm:prSet/>
      <dgm:spPr/>
      <dgm:t>
        <a:bodyPr/>
        <a:lstStyle/>
        <a:p>
          <a:endParaRPr lang="es-ES"/>
        </a:p>
      </dgm:t>
    </dgm:pt>
    <dgm:pt modelId="{D124EA25-DD55-4BAC-8236-BE4D9A5B2B72}">
      <dgm:prSet custT="1"/>
      <dgm:spPr>
        <a:solidFill>
          <a:srgbClr val="FDAA03"/>
        </a:solidFill>
      </dgm:spPr>
      <dgm:t>
        <a:bodyPr/>
        <a:lstStyle/>
        <a:p>
          <a:endParaRPr lang="es-ES" sz="1800" b="1">
            <a:solidFill>
              <a:schemeClr val="tx1"/>
            </a:solidFill>
          </a:endParaRPr>
        </a:p>
      </dgm:t>
    </dgm:pt>
    <dgm:pt modelId="{23B63480-C295-4389-9EF8-CDDBE95CA4B9}" type="parTrans" cxnId="{6B1CC471-3271-424D-A4E8-8FD738322F5A}">
      <dgm:prSet/>
      <dgm:spPr/>
      <dgm:t>
        <a:bodyPr/>
        <a:lstStyle/>
        <a:p>
          <a:endParaRPr lang="es-ES"/>
        </a:p>
      </dgm:t>
    </dgm:pt>
    <dgm:pt modelId="{D159CA80-D0C6-439D-BCC1-0532DD86742D}" type="sibTrans" cxnId="{6B1CC471-3271-424D-A4E8-8FD738322F5A}">
      <dgm:prSet/>
      <dgm:spPr/>
      <dgm:t>
        <a:bodyPr/>
        <a:lstStyle/>
        <a:p>
          <a:endParaRPr lang="es-ES"/>
        </a:p>
      </dgm:t>
    </dgm:pt>
    <dgm:pt modelId="{9A6065BF-DB0F-4DD3-8322-63E8DCEF3D94}">
      <dgm:prSet/>
      <dgm:spPr>
        <a:solidFill>
          <a:srgbClr val="FDAA03"/>
        </a:solidFill>
      </dgm:spPr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00DD540-30BA-4129-A7AB-06D967D23887}" type="parTrans" cxnId="{ED3DA688-C8C9-4390-94BF-34F0F237A433}">
      <dgm:prSet/>
      <dgm:spPr/>
      <dgm:t>
        <a:bodyPr/>
        <a:lstStyle/>
        <a:p>
          <a:endParaRPr lang="es-ES"/>
        </a:p>
      </dgm:t>
    </dgm:pt>
    <dgm:pt modelId="{597DB8B2-96F9-4937-80BC-F3F742CEECFE}" type="sibTrans" cxnId="{ED3DA688-C8C9-4390-94BF-34F0F237A433}">
      <dgm:prSet/>
      <dgm:spPr/>
      <dgm:t>
        <a:bodyPr/>
        <a:lstStyle/>
        <a:p>
          <a:endParaRPr lang="es-ES"/>
        </a:p>
      </dgm:t>
    </dgm:pt>
    <dgm:pt modelId="{B6F25A86-AB98-4BDD-B9C9-0C8314C9E05E}" type="pres">
      <dgm:prSet presAssocID="{C01F76D5-83D5-45FF-8C87-9D474A3F0F7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05FC569-ACB0-49F9-9B87-911F03BCCF61}" type="pres">
      <dgm:prSet presAssocID="{C01F76D5-83D5-45FF-8C87-9D474A3F0F7F}" presName="children" presStyleCnt="0"/>
      <dgm:spPr/>
    </dgm:pt>
    <dgm:pt modelId="{9EBECE18-4B12-48F9-9027-051F0F9B0C7C}" type="pres">
      <dgm:prSet presAssocID="{C01F76D5-83D5-45FF-8C87-9D474A3F0F7F}" presName="child1group" presStyleCnt="0"/>
      <dgm:spPr/>
    </dgm:pt>
    <dgm:pt modelId="{9E040379-862B-4C91-AF25-8BC743597209}" type="pres">
      <dgm:prSet presAssocID="{C01F76D5-83D5-45FF-8C87-9D474A3F0F7F}" presName="child1" presStyleLbl="bgAcc1" presStyleIdx="0" presStyleCnt="4" custScaleX="108472" custScaleY="105444" custLinFactNeighborX="-4052" custLinFactNeighborY="-47"/>
      <dgm:spPr/>
    </dgm:pt>
    <dgm:pt modelId="{6E75A9B1-F479-4C80-BB5F-4C0A1B68C7A6}" type="pres">
      <dgm:prSet presAssocID="{C01F76D5-83D5-45FF-8C87-9D474A3F0F7F}" presName="child1Text" presStyleLbl="bgAcc1" presStyleIdx="0" presStyleCnt="4">
        <dgm:presLayoutVars>
          <dgm:bulletEnabled val="1"/>
        </dgm:presLayoutVars>
      </dgm:prSet>
      <dgm:spPr/>
    </dgm:pt>
    <dgm:pt modelId="{F590554C-C7E9-4EFD-882C-250E0DFD69A0}" type="pres">
      <dgm:prSet presAssocID="{C01F76D5-83D5-45FF-8C87-9D474A3F0F7F}" presName="child2group" presStyleCnt="0"/>
      <dgm:spPr/>
    </dgm:pt>
    <dgm:pt modelId="{2C11D9D3-B3A5-4292-85FC-C45B09EC766C}" type="pres">
      <dgm:prSet presAssocID="{C01F76D5-83D5-45FF-8C87-9D474A3F0F7F}" presName="child2" presStyleLbl="bgAcc1" presStyleIdx="1" presStyleCnt="4" custScaleX="110000" custScaleY="110000" custLinFactNeighborX="19816" custLinFactNeighborY="3675"/>
      <dgm:spPr/>
    </dgm:pt>
    <dgm:pt modelId="{671BE06E-49F8-4DE8-8CBA-BF209F876E75}" type="pres">
      <dgm:prSet presAssocID="{C01F76D5-83D5-45FF-8C87-9D474A3F0F7F}" presName="child2Text" presStyleLbl="bgAcc1" presStyleIdx="1" presStyleCnt="4">
        <dgm:presLayoutVars>
          <dgm:bulletEnabled val="1"/>
        </dgm:presLayoutVars>
      </dgm:prSet>
      <dgm:spPr/>
    </dgm:pt>
    <dgm:pt modelId="{075F2D97-6B19-46C3-89EE-740B8062DAE3}" type="pres">
      <dgm:prSet presAssocID="{C01F76D5-83D5-45FF-8C87-9D474A3F0F7F}" presName="child3group" presStyleCnt="0"/>
      <dgm:spPr/>
    </dgm:pt>
    <dgm:pt modelId="{6ED53134-5902-4213-8AFA-AE8D980BF726}" type="pres">
      <dgm:prSet presAssocID="{C01F76D5-83D5-45FF-8C87-9D474A3F0F7F}" presName="child3" presStyleLbl="bgAcc1" presStyleIdx="2" presStyleCnt="4" custScaleX="98428" custLinFactNeighborX="22743"/>
      <dgm:spPr/>
    </dgm:pt>
    <dgm:pt modelId="{66F0364F-2AB6-445E-A482-47763CD6E9D2}" type="pres">
      <dgm:prSet presAssocID="{C01F76D5-83D5-45FF-8C87-9D474A3F0F7F}" presName="child3Text" presStyleLbl="bgAcc1" presStyleIdx="2" presStyleCnt="4">
        <dgm:presLayoutVars>
          <dgm:bulletEnabled val="1"/>
        </dgm:presLayoutVars>
      </dgm:prSet>
      <dgm:spPr/>
    </dgm:pt>
    <dgm:pt modelId="{02C8D23E-CACA-4202-A9EF-75629E54189D}" type="pres">
      <dgm:prSet presAssocID="{C01F76D5-83D5-45FF-8C87-9D474A3F0F7F}" presName="child4group" presStyleCnt="0"/>
      <dgm:spPr/>
    </dgm:pt>
    <dgm:pt modelId="{A6B1603D-8FE8-45D9-B237-1DE0FFA9E456}" type="pres">
      <dgm:prSet presAssocID="{C01F76D5-83D5-45FF-8C87-9D474A3F0F7F}" presName="child4" presStyleLbl="bgAcc1" presStyleIdx="3" presStyleCnt="4" custScaleX="110000" custScaleY="110000" custLinFactNeighborX="-14862" custLinFactNeighborY="-6324"/>
      <dgm:spPr/>
    </dgm:pt>
    <dgm:pt modelId="{5D023216-453B-4DA7-BE9E-86C8A18A20B2}" type="pres">
      <dgm:prSet presAssocID="{C01F76D5-83D5-45FF-8C87-9D474A3F0F7F}" presName="child4Text" presStyleLbl="bgAcc1" presStyleIdx="3" presStyleCnt="4">
        <dgm:presLayoutVars>
          <dgm:bulletEnabled val="1"/>
        </dgm:presLayoutVars>
      </dgm:prSet>
      <dgm:spPr/>
    </dgm:pt>
    <dgm:pt modelId="{24373B93-936B-4650-9BAC-BFB106CE53E5}" type="pres">
      <dgm:prSet presAssocID="{C01F76D5-83D5-45FF-8C87-9D474A3F0F7F}" presName="childPlaceholder" presStyleCnt="0"/>
      <dgm:spPr/>
    </dgm:pt>
    <dgm:pt modelId="{D3FA610E-6497-4C6B-AB2D-E47774A7A861}" type="pres">
      <dgm:prSet presAssocID="{C01F76D5-83D5-45FF-8C87-9D474A3F0F7F}" presName="circle" presStyleCnt="0"/>
      <dgm:spPr/>
    </dgm:pt>
    <dgm:pt modelId="{E39E4576-A13D-437D-9AF0-54417BF119F1}" type="pres">
      <dgm:prSet presAssocID="{C01F76D5-83D5-45FF-8C87-9D474A3F0F7F}" presName="quadrant1" presStyleLbl="node1" presStyleIdx="0" presStyleCnt="4" custScaleX="114111" custScaleY="112094" custLinFactNeighborX="-6523" custLinFactNeighborY="-2372">
        <dgm:presLayoutVars>
          <dgm:chMax val="1"/>
          <dgm:bulletEnabled val="1"/>
        </dgm:presLayoutVars>
      </dgm:prSet>
      <dgm:spPr/>
    </dgm:pt>
    <dgm:pt modelId="{E97976B3-1B10-483C-9DAA-5D5C89FEED8E}" type="pres">
      <dgm:prSet presAssocID="{C01F76D5-83D5-45FF-8C87-9D474A3F0F7F}" presName="quadrant2" presStyleLbl="node1" presStyleIdx="1" presStyleCnt="4" custScaleX="114111" custScaleY="112094" custLinFactNeighborX="5337" custLinFactNeighborY="-2372">
        <dgm:presLayoutVars>
          <dgm:chMax val="1"/>
          <dgm:bulletEnabled val="1"/>
        </dgm:presLayoutVars>
      </dgm:prSet>
      <dgm:spPr/>
    </dgm:pt>
    <dgm:pt modelId="{5080F90D-A9BD-466D-A14D-BDCD3004CEA3}" type="pres">
      <dgm:prSet presAssocID="{C01F76D5-83D5-45FF-8C87-9D474A3F0F7F}" presName="quadrant3" presStyleLbl="node1" presStyleIdx="2" presStyleCnt="4" custScaleX="114111" custScaleY="112094" custLinFactNeighborX="5337" custLinFactNeighborY="6523">
        <dgm:presLayoutVars>
          <dgm:chMax val="1"/>
          <dgm:bulletEnabled val="1"/>
        </dgm:presLayoutVars>
      </dgm:prSet>
      <dgm:spPr/>
    </dgm:pt>
    <dgm:pt modelId="{C7D2397C-A77F-4B88-8968-D3EDF96C1C10}" type="pres">
      <dgm:prSet presAssocID="{C01F76D5-83D5-45FF-8C87-9D474A3F0F7F}" presName="quadrant4" presStyleLbl="node1" presStyleIdx="3" presStyleCnt="4" custScaleX="114111" custScaleY="112094" custLinFactNeighborX="-7116" custLinFactNeighborY="6523">
        <dgm:presLayoutVars>
          <dgm:chMax val="1"/>
          <dgm:bulletEnabled val="1"/>
        </dgm:presLayoutVars>
      </dgm:prSet>
      <dgm:spPr/>
    </dgm:pt>
    <dgm:pt modelId="{FF8E5F33-1BEF-4909-8EF0-181164453044}" type="pres">
      <dgm:prSet presAssocID="{C01F76D5-83D5-45FF-8C87-9D474A3F0F7F}" presName="quadrantPlaceholder" presStyleCnt="0"/>
      <dgm:spPr/>
    </dgm:pt>
    <dgm:pt modelId="{DDD9BFE5-204A-4DD6-BC2F-45E9FF3E0BDB}" type="pres">
      <dgm:prSet presAssocID="{C01F76D5-83D5-45FF-8C87-9D474A3F0F7F}" presName="center1" presStyleLbl="fgShp" presStyleIdx="0" presStyleCnt="2"/>
      <dgm:spPr/>
    </dgm:pt>
    <dgm:pt modelId="{778FC05D-34D7-4A89-9FE1-8E26DDA5EEB8}" type="pres">
      <dgm:prSet presAssocID="{C01F76D5-83D5-45FF-8C87-9D474A3F0F7F}" presName="center2" presStyleLbl="fgShp" presStyleIdx="1" presStyleCnt="2"/>
      <dgm:spPr/>
    </dgm:pt>
  </dgm:ptLst>
  <dgm:cxnLst>
    <dgm:cxn modelId="{F890670F-7D61-4782-865F-C868B14D17D8}" srcId="{895A4E10-EE40-4894-8256-8A2128AA3A57}" destId="{14B84A0B-32C8-4CAC-8F10-B06F5A86AB08}" srcOrd="0" destOrd="0" parTransId="{C38E75DC-B9D3-4813-9DE9-A8CD186720D5}" sibTransId="{7F629A9D-57CF-489C-BDF3-8384552BC37D}"/>
    <dgm:cxn modelId="{5825631C-CAEB-4605-B8D5-FBF511E7D1A7}" type="presOf" srcId="{AF105792-B141-4F9B-8219-97CED6F2C4C4}" destId="{6E75A9B1-F479-4C80-BB5F-4C0A1B68C7A6}" srcOrd="1" destOrd="0" presId="urn:microsoft.com/office/officeart/2005/8/layout/cycle4"/>
    <dgm:cxn modelId="{D2B91736-9267-4ABC-932B-7C28CA8BC6AA}" type="presOf" srcId="{D124EA25-DD55-4BAC-8236-BE4D9A5B2B72}" destId="{6ED53134-5902-4213-8AFA-AE8D980BF726}" srcOrd="0" destOrd="0" presId="urn:microsoft.com/office/officeart/2005/8/layout/cycle4"/>
    <dgm:cxn modelId="{65A94836-B104-47F5-A949-03F02C208207}" type="presOf" srcId="{29A5A921-6396-4288-BD0C-087CB24A3228}" destId="{5080F90D-A9BD-466D-A14D-BDCD3004CEA3}" srcOrd="0" destOrd="0" presId="urn:microsoft.com/office/officeart/2005/8/layout/cycle4"/>
    <dgm:cxn modelId="{69711B52-2BFA-4DFE-858D-87E94D0C8615}" type="presOf" srcId="{9A6065BF-DB0F-4DD3-8322-63E8DCEF3D94}" destId="{2C11D9D3-B3A5-4292-85FC-C45B09EC766C}" srcOrd="0" destOrd="0" presId="urn:microsoft.com/office/officeart/2005/8/layout/cycle4"/>
    <dgm:cxn modelId="{725FB661-166F-423C-B4B3-94F159D75AEA}" srcId="{C01F76D5-83D5-45FF-8C87-9D474A3F0F7F}" destId="{895A4E10-EE40-4894-8256-8A2128AA3A57}" srcOrd="3" destOrd="0" parTransId="{60CA6797-3163-477D-AD03-FAB76AAB5FCD}" sibTransId="{8BE21AE5-ECBE-4497-9CAA-96A199BDA7E9}"/>
    <dgm:cxn modelId="{6B1CC471-3271-424D-A4E8-8FD738322F5A}" srcId="{29A5A921-6396-4288-BD0C-087CB24A3228}" destId="{D124EA25-DD55-4BAC-8236-BE4D9A5B2B72}" srcOrd="0" destOrd="0" parTransId="{23B63480-C295-4389-9EF8-CDDBE95CA4B9}" sibTransId="{D159CA80-D0C6-439D-BCC1-0532DD86742D}"/>
    <dgm:cxn modelId="{1F878977-E6AA-4005-A2AF-45DD32A792B5}" srcId="{C01F76D5-83D5-45FF-8C87-9D474A3F0F7F}" destId="{ED882E07-BCF7-4A6B-993E-4B0786AC46C6}" srcOrd="0" destOrd="0" parTransId="{E5B05FA2-1844-4773-AA30-D6166D6FFE34}" sibTransId="{3E830671-15FD-404C-A863-EECBE20629D7}"/>
    <dgm:cxn modelId="{EC49CF7C-3C31-4B7B-B409-363DDD26A91D}" type="presOf" srcId="{C01F76D5-83D5-45FF-8C87-9D474A3F0F7F}" destId="{B6F25A86-AB98-4BDD-B9C9-0C8314C9E05E}" srcOrd="0" destOrd="0" presId="urn:microsoft.com/office/officeart/2005/8/layout/cycle4"/>
    <dgm:cxn modelId="{2C1C9E80-82E6-490B-9374-BB4596200FB3}" type="presOf" srcId="{895A4E10-EE40-4894-8256-8A2128AA3A57}" destId="{C7D2397C-A77F-4B88-8968-D3EDF96C1C10}" srcOrd="0" destOrd="0" presId="urn:microsoft.com/office/officeart/2005/8/layout/cycle4"/>
    <dgm:cxn modelId="{0ABBE184-825E-4F07-87AC-590D5212A530}" type="presOf" srcId="{AF105792-B141-4F9B-8219-97CED6F2C4C4}" destId="{9E040379-862B-4C91-AF25-8BC743597209}" srcOrd="0" destOrd="0" presId="urn:microsoft.com/office/officeart/2005/8/layout/cycle4"/>
    <dgm:cxn modelId="{ED3DA688-C8C9-4390-94BF-34F0F237A433}" srcId="{43E64602-E878-42EA-B7A4-345FD877CD87}" destId="{9A6065BF-DB0F-4DD3-8322-63E8DCEF3D94}" srcOrd="0" destOrd="0" parTransId="{600DD540-30BA-4129-A7AB-06D967D23887}" sibTransId="{597DB8B2-96F9-4937-80BC-F3F742CEECFE}"/>
    <dgm:cxn modelId="{13B5E08D-764F-44E3-82AD-C11EDA2AF7E8}" type="presOf" srcId="{ED882E07-BCF7-4A6B-993E-4B0786AC46C6}" destId="{E39E4576-A13D-437D-9AF0-54417BF119F1}" srcOrd="0" destOrd="0" presId="urn:microsoft.com/office/officeart/2005/8/layout/cycle4"/>
    <dgm:cxn modelId="{86CAE39D-1A83-4D70-960E-C6CD50510D48}" type="presOf" srcId="{43E64602-E878-42EA-B7A4-345FD877CD87}" destId="{E97976B3-1B10-483C-9DAA-5D5C89FEED8E}" srcOrd="0" destOrd="0" presId="urn:microsoft.com/office/officeart/2005/8/layout/cycle4"/>
    <dgm:cxn modelId="{EE1B3AAC-7B9D-44C3-8F8D-8D6A1CE4A19B}" type="presOf" srcId="{14B84A0B-32C8-4CAC-8F10-B06F5A86AB08}" destId="{5D023216-453B-4DA7-BE9E-86C8A18A20B2}" srcOrd="1" destOrd="0" presId="urn:microsoft.com/office/officeart/2005/8/layout/cycle4"/>
    <dgm:cxn modelId="{F33F01AE-22D6-4D0E-9C59-21B264F4A542}" srcId="{ED882E07-BCF7-4A6B-993E-4B0786AC46C6}" destId="{AF105792-B141-4F9B-8219-97CED6F2C4C4}" srcOrd="0" destOrd="0" parTransId="{BE95A4A6-7616-43DA-9B0A-AA4E57B7BD5A}" sibTransId="{04BA84C5-DB86-4135-B1F4-079BF201984F}"/>
    <dgm:cxn modelId="{9F479AC9-C75A-4B3B-9B42-5C5662FA40A0}" type="presOf" srcId="{9A6065BF-DB0F-4DD3-8322-63E8DCEF3D94}" destId="{671BE06E-49F8-4DE8-8CBA-BF209F876E75}" srcOrd="1" destOrd="0" presId="urn:microsoft.com/office/officeart/2005/8/layout/cycle4"/>
    <dgm:cxn modelId="{D4CD4ECB-E3BE-45A1-8A3B-5542DB471C19}" type="presOf" srcId="{14B84A0B-32C8-4CAC-8F10-B06F5A86AB08}" destId="{A6B1603D-8FE8-45D9-B237-1DE0FFA9E456}" srcOrd="0" destOrd="0" presId="urn:microsoft.com/office/officeart/2005/8/layout/cycle4"/>
    <dgm:cxn modelId="{B47CC7D6-0563-4EAB-A794-AD54ECF71F64}" srcId="{C01F76D5-83D5-45FF-8C87-9D474A3F0F7F}" destId="{29A5A921-6396-4288-BD0C-087CB24A3228}" srcOrd="2" destOrd="0" parTransId="{F7DA1DCF-8CCE-4773-AAA9-7AC961E4F3CA}" sibTransId="{AA26EB3F-4D51-4BBB-898F-DD1571197343}"/>
    <dgm:cxn modelId="{3882F1DC-7EF6-4D04-BD5C-E463FB8F13A7}" type="presOf" srcId="{D124EA25-DD55-4BAC-8236-BE4D9A5B2B72}" destId="{66F0364F-2AB6-445E-A482-47763CD6E9D2}" srcOrd="1" destOrd="0" presId="urn:microsoft.com/office/officeart/2005/8/layout/cycle4"/>
    <dgm:cxn modelId="{D90A1DE4-8729-4D04-BDF2-E058946DDB44}" srcId="{C01F76D5-83D5-45FF-8C87-9D474A3F0F7F}" destId="{43E64602-E878-42EA-B7A4-345FD877CD87}" srcOrd="1" destOrd="0" parTransId="{CB6BCBC5-16D3-46D2-B4B8-8C870703CDA0}" sibTransId="{A7E0E199-A158-4678-B54E-2D72E7C3C6BA}"/>
    <dgm:cxn modelId="{E2F2A5D5-E961-4EBC-8CA6-CD3EB358B162}" type="presParOf" srcId="{B6F25A86-AB98-4BDD-B9C9-0C8314C9E05E}" destId="{D05FC569-ACB0-49F9-9B87-911F03BCCF61}" srcOrd="0" destOrd="0" presId="urn:microsoft.com/office/officeart/2005/8/layout/cycle4"/>
    <dgm:cxn modelId="{C926361B-8EFC-45E0-9CA0-849BDC588E22}" type="presParOf" srcId="{D05FC569-ACB0-49F9-9B87-911F03BCCF61}" destId="{9EBECE18-4B12-48F9-9027-051F0F9B0C7C}" srcOrd="0" destOrd="0" presId="urn:microsoft.com/office/officeart/2005/8/layout/cycle4"/>
    <dgm:cxn modelId="{529E9812-3380-4B1D-B6AF-678E278DF510}" type="presParOf" srcId="{9EBECE18-4B12-48F9-9027-051F0F9B0C7C}" destId="{9E040379-862B-4C91-AF25-8BC743597209}" srcOrd="0" destOrd="0" presId="urn:microsoft.com/office/officeart/2005/8/layout/cycle4"/>
    <dgm:cxn modelId="{C6DBB62F-1F2F-4B27-9417-ED19958B4C9D}" type="presParOf" srcId="{9EBECE18-4B12-48F9-9027-051F0F9B0C7C}" destId="{6E75A9B1-F479-4C80-BB5F-4C0A1B68C7A6}" srcOrd="1" destOrd="0" presId="urn:microsoft.com/office/officeart/2005/8/layout/cycle4"/>
    <dgm:cxn modelId="{04A95365-5159-446C-8EF9-C6F9045E74BF}" type="presParOf" srcId="{D05FC569-ACB0-49F9-9B87-911F03BCCF61}" destId="{F590554C-C7E9-4EFD-882C-250E0DFD69A0}" srcOrd="1" destOrd="0" presId="urn:microsoft.com/office/officeart/2005/8/layout/cycle4"/>
    <dgm:cxn modelId="{4AC7F8C6-D9F7-4385-A9A6-FE7552518B8A}" type="presParOf" srcId="{F590554C-C7E9-4EFD-882C-250E0DFD69A0}" destId="{2C11D9D3-B3A5-4292-85FC-C45B09EC766C}" srcOrd="0" destOrd="0" presId="urn:microsoft.com/office/officeart/2005/8/layout/cycle4"/>
    <dgm:cxn modelId="{89467070-4353-4FE8-B343-B68B75F22EB5}" type="presParOf" srcId="{F590554C-C7E9-4EFD-882C-250E0DFD69A0}" destId="{671BE06E-49F8-4DE8-8CBA-BF209F876E75}" srcOrd="1" destOrd="0" presId="urn:microsoft.com/office/officeart/2005/8/layout/cycle4"/>
    <dgm:cxn modelId="{678045E6-9647-485C-AF88-1CABF88C016C}" type="presParOf" srcId="{D05FC569-ACB0-49F9-9B87-911F03BCCF61}" destId="{075F2D97-6B19-46C3-89EE-740B8062DAE3}" srcOrd="2" destOrd="0" presId="urn:microsoft.com/office/officeart/2005/8/layout/cycle4"/>
    <dgm:cxn modelId="{A8CB15EA-678E-415F-A5F1-BA58E0AB566D}" type="presParOf" srcId="{075F2D97-6B19-46C3-89EE-740B8062DAE3}" destId="{6ED53134-5902-4213-8AFA-AE8D980BF726}" srcOrd="0" destOrd="0" presId="urn:microsoft.com/office/officeart/2005/8/layout/cycle4"/>
    <dgm:cxn modelId="{FDF8C7A9-A103-4915-856F-2B0DBDD58BCC}" type="presParOf" srcId="{075F2D97-6B19-46C3-89EE-740B8062DAE3}" destId="{66F0364F-2AB6-445E-A482-47763CD6E9D2}" srcOrd="1" destOrd="0" presId="urn:microsoft.com/office/officeart/2005/8/layout/cycle4"/>
    <dgm:cxn modelId="{E09CA50D-BC44-4A9E-BA22-C29AF41E8950}" type="presParOf" srcId="{D05FC569-ACB0-49F9-9B87-911F03BCCF61}" destId="{02C8D23E-CACA-4202-A9EF-75629E54189D}" srcOrd="3" destOrd="0" presId="urn:microsoft.com/office/officeart/2005/8/layout/cycle4"/>
    <dgm:cxn modelId="{35078842-810E-45FC-9F9C-5ECCBE36C396}" type="presParOf" srcId="{02C8D23E-CACA-4202-A9EF-75629E54189D}" destId="{A6B1603D-8FE8-45D9-B237-1DE0FFA9E456}" srcOrd="0" destOrd="0" presId="urn:microsoft.com/office/officeart/2005/8/layout/cycle4"/>
    <dgm:cxn modelId="{8B3B456B-CD20-4D2C-9A60-0238184D1890}" type="presParOf" srcId="{02C8D23E-CACA-4202-A9EF-75629E54189D}" destId="{5D023216-453B-4DA7-BE9E-86C8A18A20B2}" srcOrd="1" destOrd="0" presId="urn:microsoft.com/office/officeart/2005/8/layout/cycle4"/>
    <dgm:cxn modelId="{56909E24-D35C-408A-A94A-B1B83F3200D1}" type="presParOf" srcId="{D05FC569-ACB0-49F9-9B87-911F03BCCF61}" destId="{24373B93-936B-4650-9BAC-BFB106CE53E5}" srcOrd="4" destOrd="0" presId="urn:microsoft.com/office/officeart/2005/8/layout/cycle4"/>
    <dgm:cxn modelId="{0F678129-5EC6-47FA-8036-19C5E40A829E}" type="presParOf" srcId="{B6F25A86-AB98-4BDD-B9C9-0C8314C9E05E}" destId="{D3FA610E-6497-4C6B-AB2D-E47774A7A861}" srcOrd="1" destOrd="0" presId="urn:microsoft.com/office/officeart/2005/8/layout/cycle4"/>
    <dgm:cxn modelId="{770F83E8-1841-4849-9E03-AD71921014B2}" type="presParOf" srcId="{D3FA610E-6497-4C6B-AB2D-E47774A7A861}" destId="{E39E4576-A13D-437D-9AF0-54417BF119F1}" srcOrd="0" destOrd="0" presId="urn:microsoft.com/office/officeart/2005/8/layout/cycle4"/>
    <dgm:cxn modelId="{56B7272F-3271-4814-8225-C900CBAC05EF}" type="presParOf" srcId="{D3FA610E-6497-4C6B-AB2D-E47774A7A861}" destId="{E97976B3-1B10-483C-9DAA-5D5C89FEED8E}" srcOrd="1" destOrd="0" presId="urn:microsoft.com/office/officeart/2005/8/layout/cycle4"/>
    <dgm:cxn modelId="{F66AFA97-3CE9-4FF0-AD1D-F91374BCB828}" type="presParOf" srcId="{D3FA610E-6497-4C6B-AB2D-E47774A7A861}" destId="{5080F90D-A9BD-466D-A14D-BDCD3004CEA3}" srcOrd="2" destOrd="0" presId="urn:microsoft.com/office/officeart/2005/8/layout/cycle4"/>
    <dgm:cxn modelId="{22B824DB-6D4C-4E4C-B16E-B81CC2046F71}" type="presParOf" srcId="{D3FA610E-6497-4C6B-AB2D-E47774A7A861}" destId="{C7D2397C-A77F-4B88-8968-D3EDF96C1C10}" srcOrd="3" destOrd="0" presId="urn:microsoft.com/office/officeart/2005/8/layout/cycle4"/>
    <dgm:cxn modelId="{22140299-6354-4BFE-9362-B42A57A8A492}" type="presParOf" srcId="{D3FA610E-6497-4C6B-AB2D-E47774A7A861}" destId="{FF8E5F33-1BEF-4909-8EF0-181164453044}" srcOrd="4" destOrd="0" presId="urn:microsoft.com/office/officeart/2005/8/layout/cycle4"/>
    <dgm:cxn modelId="{EAB55679-141D-4757-BC7C-55043E7DDA4E}" type="presParOf" srcId="{B6F25A86-AB98-4BDD-B9C9-0C8314C9E05E}" destId="{DDD9BFE5-204A-4DD6-BC2F-45E9FF3E0BDB}" srcOrd="2" destOrd="0" presId="urn:microsoft.com/office/officeart/2005/8/layout/cycle4"/>
    <dgm:cxn modelId="{C2A8BA3F-5A27-4B72-AFC1-10AF012F46DF}" type="presParOf" srcId="{B6F25A86-AB98-4BDD-B9C9-0C8314C9E05E}" destId="{778FC05D-34D7-4A89-9FE1-8E26DDA5EEB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53134-5902-4213-8AFA-AE8D980BF726}">
      <dsp:nvSpPr>
        <dsp:cNvPr id="0" name=""/>
        <dsp:cNvSpPr/>
      </dsp:nvSpPr>
      <dsp:spPr>
        <a:xfrm>
          <a:off x="4696858" y="3730752"/>
          <a:ext cx="2667676" cy="1755648"/>
        </a:xfrm>
        <a:prstGeom prst="roundRect">
          <a:avLst>
            <a:gd name="adj" fmla="val 10000"/>
          </a:avLst>
        </a:prstGeom>
        <a:solidFill>
          <a:srgbClr val="FDAA03"/>
        </a:solidFill>
        <a:ln w="12700" cap="rnd" cmpd="sng" algn="ctr">
          <a:solidFill>
            <a:schemeClr val="accent6">
              <a:shade val="50000"/>
              <a:hueOff val="-142787"/>
              <a:satOff val="-13004"/>
              <a:lumOff val="4441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b="1" kern="1200">
            <a:solidFill>
              <a:schemeClr val="tx1"/>
            </a:solidFill>
          </a:endParaRPr>
        </a:p>
      </dsp:txBody>
      <dsp:txXfrm>
        <a:off x="5535727" y="4208230"/>
        <a:ext cx="1790241" cy="1239604"/>
      </dsp:txXfrm>
    </dsp:sp>
    <dsp:sp modelId="{A6B1603D-8FE8-45D9-B237-1DE0FFA9E456}">
      <dsp:nvSpPr>
        <dsp:cNvPr id="0" name=""/>
        <dsp:cNvSpPr/>
      </dsp:nvSpPr>
      <dsp:spPr>
        <a:xfrm>
          <a:off x="-19407" y="3531943"/>
          <a:ext cx="2981310" cy="1931213"/>
        </a:xfrm>
        <a:prstGeom prst="roundRect">
          <a:avLst>
            <a:gd name="adj" fmla="val 10000"/>
          </a:avLst>
        </a:prstGeom>
        <a:solidFill>
          <a:srgbClr val="FDAA03"/>
        </a:solidFill>
        <a:ln w="19050" cap="rnd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5100" kern="1200" dirty="0"/>
        </a:p>
      </dsp:txBody>
      <dsp:txXfrm>
        <a:off x="23015" y="4057168"/>
        <a:ext cx="2002073" cy="1363565"/>
      </dsp:txXfrm>
    </dsp:sp>
    <dsp:sp modelId="{2C11D9D3-B3A5-4292-85FC-C45B09EC766C}">
      <dsp:nvSpPr>
        <dsp:cNvPr id="0" name=""/>
        <dsp:cNvSpPr/>
      </dsp:nvSpPr>
      <dsp:spPr>
        <a:xfrm>
          <a:off x="4402631" y="-23262"/>
          <a:ext cx="2981310" cy="1931213"/>
        </a:xfrm>
        <a:prstGeom prst="roundRect">
          <a:avLst>
            <a:gd name="adj" fmla="val 10000"/>
          </a:avLst>
        </a:prstGeom>
        <a:solidFill>
          <a:srgbClr val="FDAA03"/>
        </a:solidFill>
        <a:ln w="12700" cap="rnd" cmpd="sng" algn="ctr">
          <a:solidFill>
            <a:schemeClr val="accent6">
              <a:shade val="50000"/>
              <a:hueOff val="-71394"/>
              <a:satOff val="-6502"/>
              <a:lumOff val="2220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5100" kern="1200">
            <a:solidFill>
              <a:schemeClr val="tx1"/>
            </a:solidFill>
          </a:endParaRPr>
        </a:p>
      </dsp:txBody>
      <dsp:txXfrm>
        <a:off x="5339447" y="19160"/>
        <a:ext cx="2002073" cy="1363565"/>
      </dsp:txXfrm>
    </dsp:sp>
    <dsp:sp modelId="{9E040379-862B-4C91-AF25-8BC743597209}">
      <dsp:nvSpPr>
        <dsp:cNvPr id="0" name=""/>
        <dsp:cNvSpPr/>
      </dsp:nvSpPr>
      <dsp:spPr>
        <a:xfrm>
          <a:off x="0" y="-47788"/>
          <a:ext cx="2939897" cy="1851225"/>
        </a:xfrm>
        <a:prstGeom prst="roundRect">
          <a:avLst>
            <a:gd name="adj" fmla="val 10000"/>
          </a:avLst>
        </a:prstGeom>
        <a:solidFill>
          <a:srgbClr val="FDAA03"/>
        </a:solidFill>
        <a:ln w="12700" cap="rnd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000" b="1" kern="1200" dirty="0">
            <a:solidFill>
              <a:sysClr val="windowText" lastClr="000000"/>
            </a:solidFill>
          </a:endParaRPr>
        </a:p>
      </dsp:txBody>
      <dsp:txXfrm>
        <a:off x="40665" y="-7123"/>
        <a:ext cx="1976598" cy="1307089"/>
      </dsp:txXfrm>
    </dsp:sp>
    <dsp:sp modelId="{E39E4576-A13D-437D-9AF0-54417BF119F1}">
      <dsp:nvSpPr>
        <dsp:cNvPr id="0" name=""/>
        <dsp:cNvSpPr/>
      </dsp:nvSpPr>
      <dsp:spPr>
        <a:xfrm>
          <a:off x="929219" y="112722"/>
          <a:ext cx="2710834" cy="2662918"/>
        </a:xfrm>
        <a:prstGeom prst="pieWedge">
          <a:avLst/>
        </a:prstGeom>
        <a:solidFill>
          <a:srgbClr val="0EAE1D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solidFill>
                <a:sysClr val="windowText" lastClr="000000"/>
              </a:solidFill>
            </a:rPr>
            <a:t>Tejido social</a:t>
          </a:r>
        </a:p>
      </dsp:txBody>
      <dsp:txXfrm>
        <a:off x="1723204" y="892673"/>
        <a:ext cx="1916849" cy="1882967"/>
      </dsp:txXfrm>
    </dsp:sp>
    <dsp:sp modelId="{E97976B3-1B10-483C-9DAA-5D5C89FEED8E}">
      <dsp:nvSpPr>
        <dsp:cNvPr id="0" name=""/>
        <dsp:cNvSpPr/>
      </dsp:nvSpPr>
      <dsp:spPr>
        <a:xfrm rot="5400000">
          <a:off x="3720264" y="88764"/>
          <a:ext cx="2662918" cy="2710834"/>
        </a:xfrm>
        <a:prstGeom prst="pieWedge">
          <a:avLst/>
        </a:prstGeom>
        <a:solidFill>
          <a:srgbClr val="0EAE1D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 dirty="0" err="1">
              <a:solidFill>
                <a:sysClr val="windowText" lastClr="000000"/>
              </a:solidFill>
            </a:rPr>
            <a:t>Prácticas</a:t>
          </a:r>
          <a:r>
            <a:rPr lang="en-GB" sz="2300" b="1" kern="1200" noProof="0" dirty="0">
              <a:solidFill>
                <a:sysClr val="windowText" lastClr="000000"/>
              </a:solidFill>
            </a:rPr>
            <a:t> </a:t>
          </a:r>
          <a:r>
            <a:rPr lang="es-MX" sz="2300" b="1" kern="1200" noProof="0" dirty="0">
              <a:solidFill>
                <a:sysClr val="windowText" lastClr="000000"/>
              </a:solidFill>
            </a:rPr>
            <a:t>efectivas</a:t>
          </a:r>
        </a:p>
      </dsp:txBody>
      <dsp:txXfrm rot="-5400000">
        <a:off x="3696306" y="892673"/>
        <a:ext cx="1916849" cy="1882967"/>
      </dsp:txXfrm>
    </dsp:sp>
    <dsp:sp modelId="{5080F90D-A9BD-466D-A14D-BDCD3004CEA3}">
      <dsp:nvSpPr>
        <dsp:cNvPr id="0" name=""/>
        <dsp:cNvSpPr/>
      </dsp:nvSpPr>
      <dsp:spPr>
        <a:xfrm rot="10800000">
          <a:off x="3696306" y="2809372"/>
          <a:ext cx="2710834" cy="2662918"/>
        </a:xfrm>
        <a:prstGeom prst="pieWedge">
          <a:avLst/>
        </a:prstGeom>
        <a:solidFill>
          <a:srgbClr val="0EAE1D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solidFill>
                <a:sysClr val="windowText" lastClr="000000"/>
              </a:solidFill>
            </a:rPr>
            <a:t>Discurso movilizador</a:t>
          </a:r>
        </a:p>
      </dsp:txBody>
      <dsp:txXfrm rot="10800000">
        <a:off x="3696306" y="2809372"/>
        <a:ext cx="1916849" cy="1882967"/>
      </dsp:txXfrm>
    </dsp:sp>
    <dsp:sp modelId="{C7D2397C-A77F-4B88-8968-D3EDF96C1C10}">
      <dsp:nvSpPr>
        <dsp:cNvPr id="0" name=""/>
        <dsp:cNvSpPr/>
      </dsp:nvSpPr>
      <dsp:spPr>
        <a:xfrm rot="16200000">
          <a:off x="939090" y="2785414"/>
          <a:ext cx="2662918" cy="2710834"/>
        </a:xfrm>
        <a:prstGeom prst="pieWedge">
          <a:avLst/>
        </a:prstGeom>
        <a:solidFill>
          <a:srgbClr val="0EAE1D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7200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solidFill>
                <a:sysClr val="windowText" lastClr="000000"/>
              </a:solidFill>
            </a:rPr>
            <a:t>Pedagogía horizontal</a:t>
          </a:r>
        </a:p>
      </dsp:txBody>
      <dsp:txXfrm rot="5400000">
        <a:off x="1709117" y="2809372"/>
        <a:ext cx="1916849" cy="1882967"/>
      </dsp:txXfrm>
    </dsp:sp>
    <dsp:sp modelId="{DDD9BFE5-204A-4DD6-BC2F-45E9FF3E0BDB}">
      <dsp:nvSpPr>
        <dsp:cNvPr id="0" name=""/>
        <dsp:cNvSpPr/>
      </dsp:nvSpPr>
      <dsp:spPr>
        <a:xfrm>
          <a:off x="3272159" y="2249424"/>
          <a:ext cx="820216" cy="713232"/>
        </a:xfrm>
        <a:prstGeom prst="circularArrow">
          <a:avLst/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778FC05D-34D7-4A89-9FE1-8E26DDA5EEB8}">
      <dsp:nvSpPr>
        <dsp:cNvPr id="0" name=""/>
        <dsp:cNvSpPr/>
      </dsp:nvSpPr>
      <dsp:spPr>
        <a:xfrm rot="10800000">
          <a:off x="3272159" y="2523744"/>
          <a:ext cx="820216" cy="713232"/>
        </a:xfrm>
        <a:prstGeom prst="circularArrow">
          <a:avLst/>
        </a:prstGeom>
        <a:gradFill rotWithShape="0">
          <a:gsLst>
            <a:gs pos="0">
              <a:schemeClr val="accent6">
                <a:tint val="55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tint val="55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9.jpeg"/><Relationship Id="rId7" Type="http://schemas.openxmlformats.org/officeDocument/2006/relationships/diagramData" Target="../diagrams/data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microsoft.com/office/2007/relationships/diagramDrawing" Target="../diagrams/drawing1.xml"/><Relationship Id="rId5" Type="http://schemas.openxmlformats.org/officeDocument/2006/relationships/image" Target="../media/image11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0.jpeg"/><Relationship Id="rId9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cosur.mx/masificacion-agroecolog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1275" y="84133"/>
            <a:ext cx="9169757" cy="1059307"/>
          </a:xfrm>
        </p:spPr>
        <p:txBody>
          <a:bodyPr/>
          <a:lstStyle/>
          <a:p>
            <a:r>
              <a:rPr lang="en-GB" sz="4800" dirty="0" err="1"/>
              <a:t>Masificación</a:t>
            </a:r>
            <a:r>
              <a:rPr lang="es-MX" sz="4800" dirty="0"/>
              <a:t> de la agroecología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1962" y="1283356"/>
            <a:ext cx="4218581" cy="50458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47" y="4685428"/>
            <a:ext cx="1653401" cy="213969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896502" y="6312202"/>
            <a:ext cx="6398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2">
                    <a:lumMod val="75000"/>
                  </a:schemeClr>
                </a:solidFill>
              </a:rPr>
              <a:t>www.ecosur.mx/masificacion-agroecologia</a:t>
            </a:r>
          </a:p>
        </p:txBody>
      </p:sp>
    </p:spTree>
    <p:extLst>
      <p:ext uri="{BB962C8B-B14F-4D97-AF65-F5344CB8AC3E}">
        <p14:creationId xmlns:p14="http://schemas.microsoft.com/office/powerpoint/2010/main" val="33973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4C53B-CA0E-D4BF-ACD4-27E7EFD6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0173546" cy="1320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Somos</a:t>
            </a:r>
            <a:r>
              <a:rPr lang="en-US" dirty="0"/>
              <a:t> un 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investigación-acción</a:t>
            </a:r>
            <a:r>
              <a:rPr lang="en-US" dirty="0"/>
              <a:t> </a:t>
            </a:r>
            <a:r>
              <a:rPr lang="en-US" dirty="0" err="1"/>
              <a:t>conformado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personal </a:t>
            </a:r>
            <a:r>
              <a:rPr lang="en-US" dirty="0" err="1"/>
              <a:t>académico</a:t>
            </a:r>
            <a:r>
              <a:rPr lang="en-US" dirty="0"/>
              <a:t> de ECOSUR, </a:t>
            </a:r>
            <a:r>
              <a:rPr lang="en-US" dirty="0" err="1"/>
              <a:t>estudiantes</a:t>
            </a:r>
            <a:r>
              <a:rPr lang="en-US" dirty="0"/>
              <a:t>, y </a:t>
            </a:r>
            <a:r>
              <a:rPr lang="en-US" dirty="0" err="1"/>
              <a:t>colaboradores</a:t>
            </a:r>
            <a:r>
              <a:rPr lang="en-US" dirty="0"/>
              <a:t> </a:t>
            </a:r>
            <a:r>
              <a:rPr lang="en-US" dirty="0" err="1"/>
              <a:t>cercanos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802C9E-70D6-FA25-0F79-0467B58CCD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34" y="2230872"/>
            <a:ext cx="4381878" cy="4275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D179CF-7FD3-22A2-7D5A-F96DD0B1B1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441518"/>
            <a:ext cx="4455327" cy="4275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A1666D-922E-3140-CDD2-F689DD88AA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3935" y="5712634"/>
            <a:ext cx="4337392" cy="12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2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3774" y="0"/>
            <a:ext cx="9992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/>
              <a:t>¿Cómo concebimos de la masificación?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82C9E1-8E8E-2208-C590-D1B863AAF8B3}"/>
              </a:ext>
            </a:extLst>
          </p:cNvPr>
          <p:cNvSpPr txBox="1"/>
          <p:nvPr/>
        </p:nvSpPr>
        <p:spPr>
          <a:xfrm>
            <a:off x="73774" y="926611"/>
            <a:ext cx="95379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Más personas en más territorios participan en sistemas alimentarios fundamentados en producción agroecológica y justicia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Una multitud de agroecologías contextualizadas y articuladas (no es </a:t>
            </a:r>
            <a:r>
              <a:rPr lang="es-ES_tradnl" sz="2400" dirty="0" err="1"/>
              <a:t>transplantar</a:t>
            </a:r>
            <a:r>
              <a:rPr lang="es-ES_tradnl" sz="2400" dirty="0"/>
              <a:t> de un lugar a otro, ni cultivar un latifundio agroecológico)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Procesos creativos y horizontales de aprendizaje, adaptación, organización e intercambio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Protagonismo de actores locales, en particular de grupos comúnmente oprimidos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400" dirty="0"/>
              <a:t>Ubica la agroecología como parte de una transformación social más amplia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4EAD9-CB55-99B7-4DE1-45678E458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93" y="5795432"/>
            <a:ext cx="5537200" cy="87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7373DE-9130-05E2-FD94-8342F8825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692" y="5931389"/>
            <a:ext cx="30226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5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87736" y="80974"/>
            <a:ext cx="92119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b="1" dirty="0"/>
              <a:t>Acercamiento inicial: Impulsores principales para masificación de la agroecología identificados a partir de casos emblemáticos </a:t>
            </a:r>
          </a:p>
          <a:p>
            <a:r>
              <a:rPr lang="es-MX" sz="2200" b="1" dirty="0"/>
              <a:t>												(Mier y Terán </a:t>
            </a:r>
            <a:r>
              <a:rPr lang="es-MX" sz="2200" b="1" i="1" dirty="0"/>
              <a:t>et al. </a:t>
            </a:r>
            <a:r>
              <a:rPr lang="es-MX" sz="2200" b="1" dirty="0"/>
              <a:t>2018)</a:t>
            </a:r>
          </a:p>
        </p:txBody>
      </p:sp>
      <p:pic>
        <p:nvPicPr>
          <p:cNvPr id="4" name="Imagen 3" descr="http://www.ecosur.mx/masificacion-agroecologia/wp-content/uploads/sites/16/2017/08/mujeres-con-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227" y="2876227"/>
            <a:ext cx="2324636" cy="154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www.ecosur.mx/masificacion-agroecologia/wp-content/uploads/sites/16/2017/08/Finca-Beltran-Enma-35-1-300x21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35" y="958560"/>
            <a:ext cx="2372128" cy="183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https://www.ecosur.mx/masificacion-agroecologia/wp-content/uploads/sites/16/2017/08/cafe09-199x30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8402" y="283788"/>
            <a:ext cx="1844840" cy="2796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http://www.ecosur.mx/masificacion-agroecologia/wp-content/uploads/sites/16/2017/08/4-225x300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235" y="4505289"/>
            <a:ext cx="1811365" cy="2258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https://www.ecosur.mx/masificacion-agroecologia/wp-content/uploads/sites/16/2017/08/Productos-225x300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4034" y="3769895"/>
            <a:ext cx="1859207" cy="26469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917721529"/>
              </p:ext>
            </p:extLst>
          </p:nvPr>
        </p:nvGraphicFramePr>
        <p:xfrm>
          <a:off x="2568388" y="1277471"/>
          <a:ext cx="7364535" cy="548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2912102" y="1685366"/>
            <a:ext cx="92204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300" b="1" dirty="0"/>
              <a:t>Crisis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634630" y="1595726"/>
            <a:ext cx="121328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300" b="1" dirty="0"/>
              <a:t>Aliados</a:t>
            </a:r>
          </a:p>
          <a:p>
            <a:r>
              <a:rPr lang="es-MX" sz="2300" b="1" dirty="0"/>
              <a:t>y redes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676326" y="5701553"/>
            <a:ext cx="163057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300" b="1" dirty="0"/>
              <a:t>Mercados </a:t>
            </a:r>
          </a:p>
          <a:p>
            <a:r>
              <a:rPr lang="es-MX" sz="2300" b="1" dirty="0"/>
              <a:t>adecuados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326771" y="5785821"/>
            <a:ext cx="16419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00" b="1" dirty="0"/>
              <a:t>Políticas favorables</a:t>
            </a:r>
          </a:p>
        </p:txBody>
      </p:sp>
    </p:spTree>
    <p:extLst>
      <p:ext uri="{BB962C8B-B14F-4D97-AF65-F5344CB8AC3E}">
        <p14:creationId xmlns:p14="http://schemas.microsoft.com/office/powerpoint/2010/main" val="374899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19D09C-BCFF-BB28-ECFE-3C78D38660D0}"/>
              </a:ext>
            </a:extLst>
          </p:cNvPr>
          <p:cNvSpPr txBox="1"/>
          <p:nvPr/>
        </p:nvSpPr>
        <p:spPr>
          <a:xfrm>
            <a:off x="179791" y="156779"/>
            <a:ext cx="10587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/>
              <a:t>Algunos ámbitos de investigación-acción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D97D57-7A57-19AA-4D3E-1C8650250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297" y="1053020"/>
            <a:ext cx="3543662" cy="23759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34F71A-851D-7BDB-87C9-5D7EB82E6C5F}"/>
              </a:ext>
            </a:extLst>
          </p:cNvPr>
          <p:cNvSpPr txBox="1"/>
          <p:nvPr/>
        </p:nvSpPr>
        <p:spPr>
          <a:xfrm>
            <a:off x="179791" y="1291328"/>
            <a:ext cx="774726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La Vía </a:t>
            </a:r>
            <a:r>
              <a:rPr lang="en-US" sz="2600" dirty="0" err="1"/>
              <a:t>Campesina</a:t>
            </a:r>
            <a:r>
              <a:rPr lang="en-US" sz="2600" dirty="0"/>
              <a:t> y sus </a:t>
            </a:r>
            <a:r>
              <a:rPr lang="en-US" sz="2600" dirty="0" err="1"/>
              <a:t>institutos</a:t>
            </a:r>
            <a:r>
              <a:rPr lang="en-US" sz="2600" dirty="0"/>
              <a:t> </a:t>
            </a:r>
            <a:r>
              <a:rPr lang="en-US" sz="2600" dirty="0" err="1"/>
              <a:t>agroecológicos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Los </a:t>
            </a:r>
            <a:r>
              <a:rPr lang="en-US" sz="2600" dirty="0" err="1"/>
              <a:t>huertos</a:t>
            </a:r>
            <a:r>
              <a:rPr lang="en-US" sz="2600" dirty="0"/>
              <a:t> </a:t>
            </a:r>
            <a:r>
              <a:rPr lang="en-US" sz="2600" dirty="0" err="1"/>
              <a:t>educativos</a:t>
            </a:r>
            <a:r>
              <a:rPr lang="en-US" sz="2600" dirty="0"/>
              <a:t> y la </a:t>
            </a:r>
            <a:r>
              <a:rPr lang="en-US" sz="2600" dirty="0" err="1"/>
              <a:t>educación</a:t>
            </a:r>
            <a:r>
              <a:rPr lang="en-US" sz="2600" dirty="0"/>
              <a:t> formal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/>
              <a:t>Organizaciones</a:t>
            </a:r>
            <a:r>
              <a:rPr lang="en-US" sz="2600" dirty="0"/>
              <a:t> de la Sociedad Civil, </a:t>
            </a:r>
            <a:r>
              <a:rPr lang="en-US" sz="2600" dirty="0" err="1"/>
              <a:t>jóvenes</a:t>
            </a:r>
            <a:r>
              <a:rPr lang="en-US" sz="2600" dirty="0"/>
              <a:t> y mercados </a:t>
            </a:r>
            <a:r>
              <a:rPr lang="en-US" sz="2600" dirty="0" err="1"/>
              <a:t>agreocológicos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/>
              <a:t>Meliponicultura</a:t>
            </a:r>
            <a:r>
              <a:rPr lang="en-US" sz="2600" dirty="0"/>
              <a:t> y </a:t>
            </a:r>
            <a:r>
              <a:rPr lang="en-US" sz="2600" dirty="0" err="1"/>
              <a:t>patrimonio</a:t>
            </a:r>
            <a:r>
              <a:rPr lang="en-US" sz="2600" dirty="0"/>
              <a:t> biocultural </a:t>
            </a:r>
            <a:r>
              <a:rPr lang="en-US" sz="2600" dirty="0" err="1"/>
              <a:t>como</a:t>
            </a:r>
            <a:r>
              <a:rPr lang="en-US" sz="2600" dirty="0"/>
              <a:t> </a:t>
            </a:r>
            <a:r>
              <a:rPr lang="en-US" sz="2600" dirty="0" err="1"/>
              <a:t>ejes</a:t>
            </a:r>
            <a:r>
              <a:rPr lang="en-US" sz="2600" dirty="0"/>
              <a:t> </a:t>
            </a:r>
            <a:r>
              <a:rPr lang="en-US" sz="2600" dirty="0" err="1"/>
              <a:t>organizativos</a:t>
            </a:r>
            <a:r>
              <a:rPr lang="en-US" sz="2600" dirty="0"/>
              <a:t> y del </a:t>
            </a:r>
            <a:r>
              <a:rPr lang="en-US" sz="2600" dirty="0" err="1"/>
              <a:t>cuidado</a:t>
            </a:r>
            <a:r>
              <a:rPr lang="en-US" sz="2600" dirty="0"/>
              <a:t> del </a:t>
            </a:r>
            <a:r>
              <a:rPr lang="en-US" sz="2600" dirty="0" err="1"/>
              <a:t>territorio</a:t>
            </a:r>
            <a:r>
              <a:rPr lang="en-US" sz="26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Agricultura Natural de </a:t>
            </a:r>
            <a:r>
              <a:rPr lang="en-US" sz="2600" dirty="0" err="1"/>
              <a:t>Presupuesto</a:t>
            </a:r>
            <a:r>
              <a:rPr lang="en-US" sz="2600" dirty="0"/>
              <a:t> Cero, India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/>
              <a:t>Diversificación</a:t>
            </a:r>
            <a:r>
              <a:rPr lang="en-US" sz="2600" dirty="0"/>
              <a:t> y </a:t>
            </a:r>
            <a:r>
              <a:rPr lang="en-US" sz="2600" dirty="0" err="1"/>
              <a:t>soberanía</a:t>
            </a:r>
            <a:r>
              <a:rPr lang="en-US" sz="2600" dirty="0"/>
              <a:t> alimentaria entre </a:t>
            </a:r>
            <a:r>
              <a:rPr lang="en-US" sz="2600" dirty="0" err="1"/>
              <a:t>cafeticultores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Chiapas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/>
              <a:t>Sistematización</a:t>
            </a:r>
            <a:r>
              <a:rPr lang="en-US" sz="2600" dirty="0"/>
              <a:t> y </a:t>
            </a:r>
            <a:r>
              <a:rPr lang="en-US" sz="2600" dirty="0" err="1"/>
              <a:t>análisis</a:t>
            </a:r>
            <a:r>
              <a:rPr lang="en-US" sz="2600" dirty="0"/>
              <a:t> </a:t>
            </a:r>
            <a:r>
              <a:rPr lang="en-US" sz="2600" dirty="0" err="1"/>
              <a:t>comparativo</a:t>
            </a:r>
            <a:r>
              <a:rPr lang="en-US" sz="2600" dirty="0"/>
              <a:t> de </a:t>
            </a:r>
            <a:r>
              <a:rPr lang="en-US" sz="2600" dirty="0" err="1"/>
              <a:t>estudios</a:t>
            </a:r>
            <a:r>
              <a:rPr lang="en-US" sz="2600" dirty="0"/>
              <a:t> de </a:t>
            </a:r>
            <a:r>
              <a:rPr lang="en-US" sz="2600" dirty="0" err="1"/>
              <a:t>caso</a:t>
            </a:r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E15887-2819-E36A-CA71-3F4E80E89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297" y="3511685"/>
            <a:ext cx="35814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35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19D09C-BCFF-BB28-ECFE-3C78D38660D0}"/>
              </a:ext>
            </a:extLst>
          </p:cNvPr>
          <p:cNvSpPr txBox="1"/>
          <p:nvPr/>
        </p:nvSpPr>
        <p:spPr>
          <a:xfrm>
            <a:off x="179791" y="156779"/>
            <a:ext cx="10587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/>
              <a:t>Maestría en Agroecología, MAE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34F71A-851D-7BDB-87C9-5D7EB82E6C5F}"/>
              </a:ext>
            </a:extLst>
          </p:cNvPr>
          <p:cNvSpPr txBox="1"/>
          <p:nvPr/>
        </p:nvSpPr>
        <p:spPr>
          <a:xfrm>
            <a:off x="179791" y="751294"/>
            <a:ext cx="111640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Formación</a:t>
            </a:r>
            <a:r>
              <a:rPr lang="en-US" sz="2400" dirty="0"/>
              <a:t> para personas </a:t>
            </a:r>
            <a:r>
              <a:rPr lang="en-US" sz="2400" dirty="0" err="1"/>
              <a:t>ya</a:t>
            </a:r>
            <a:r>
              <a:rPr lang="en-US" sz="2400" dirty="0"/>
              <a:t> </a:t>
            </a:r>
            <a:r>
              <a:rPr lang="en-US" sz="2400" dirty="0" err="1"/>
              <a:t>inmeresas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procesos</a:t>
            </a:r>
            <a:r>
              <a:rPr lang="en-US" sz="2400" dirty="0"/>
              <a:t> </a:t>
            </a:r>
            <a:r>
              <a:rPr lang="en-US" sz="2400" dirty="0" err="1"/>
              <a:t>organizativos</a:t>
            </a:r>
            <a:r>
              <a:rPr lang="en-US" sz="2400" dirty="0"/>
              <a:t> y </a:t>
            </a:r>
            <a:r>
              <a:rPr lang="en-US" sz="2400" dirty="0" err="1"/>
              <a:t>educativos</a:t>
            </a:r>
            <a:r>
              <a:rPr lang="en-US" sz="2400" dirty="0"/>
              <a:t> </a:t>
            </a:r>
            <a:r>
              <a:rPr lang="en-US" sz="2400" dirty="0" err="1"/>
              <a:t>relacionados</a:t>
            </a:r>
            <a:r>
              <a:rPr lang="en-US" sz="2400" dirty="0"/>
              <a:t> a la </a:t>
            </a:r>
            <a:r>
              <a:rPr lang="en-US" sz="2400" dirty="0" err="1"/>
              <a:t>agroecología</a:t>
            </a:r>
            <a:r>
              <a:rPr lang="en-US" sz="2400" dirty="0"/>
              <a:t> (personal de </a:t>
            </a:r>
            <a:r>
              <a:rPr lang="en-US" sz="2400" dirty="0" err="1"/>
              <a:t>organizaciones</a:t>
            </a:r>
            <a:r>
              <a:rPr lang="en-US" sz="2400" dirty="0"/>
              <a:t> </a:t>
            </a:r>
            <a:r>
              <a:rPr lang="en-US" sz="2400" dirty="0" err="1"/>
              <a:t>campesinas</a:t>
            </a:r>
            <a:r>
              <a:rPr lang="en-US" sz="2400" dirty="0"/>
              <a:t>, OSC, </a:t>
            </a:r>
            <a:r>
              <a:rPr lang="en-US" sz="2400" dirty="0" err="1"/>
              <a:t>educadores</a:t>
            </a:r>
            <a:r>
              <a:rPr lang="en-US" sz="24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asociación</a:t>
            </a:r>
            <a:r>
              <a:rPr lang="en-US" sz="2400" dirty="0"/>
              <a:t> con LVC, SOCLA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Fundamentada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horizontalidad</a:t>
            </a:r>
            <a:r>
              <a:rPr lang="en-US" sz="2400" dirty="0"/>
              <a:t>, </a:t>
            </a:r>
            <a:r>
              <a:rPr lang="en-US" sz="2400" dirty="0" err="1"/>
              <a:t>trandisciplinariedad</a:t>
            </a:r>
            <a:r>
              <a:rPr lang="en-US" sz="2400" dirty="0"/>
              <a:t>, </a:t>
            </a:r>
            <a:r>
              <a:rPr lang="en-US" sz="2400" dirty="0" err="1"/>
              <a:t>investigación-acción</a:t>
            </a:r>
            <a:r>
              <a:rPr lang="en-US" sz="2400" dirty="0"/>
              <a:t> participative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Ofrece</a:t>
            </a:r>
            <a:r>
              <a:rPr lang="en-US" sz="2400" dirty="0"/>
              <a:t> bases </a:t>
            </a:r>
            <a:r>
              <a:rPr lang="en-US" sz="2400" dirty="0" err="1"/>
              <a:t>teóricas</a:t>
            </a:r>
            <a:r>
              <a:rPr lang="en-US" sz="2400" dirty="0"/>
              <a:t> y </a:t>
            </a:r>
            <a:r>
              <a:rPr lang="en-US" sz="2400" dirty="0" err="1"/>
              <a:t>metodológicas</a:t>
            </a:r>
            <a:r>
              <a:rPr lang="en-US" sz="2400" dirty="0"/>
              <a:t> para la </a:t>
            </a:r>
            <a:r>
              <a:rPr lang="en-US" sz="2400" dirty="0" err="1"/>
              <a:t>masificación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1era </a:t>
            </a:r>
            <a:r>
              <a:rPr lang="en-US" sz="2400" dirty="0" err="1"/>
              <a:t>generación</a:t>
            </a:r>
            <a:r>
              <a:rPr lang="en-US" sz="2400" dirty="0"/>
              <a:t>: 11 </a:t>
            </a:r>
            <a:r>
              <a:rPr lang="en-US" sz="2400" dirty="0" err="1"/>
              <a:t>estudiantes</a:t>
            </a:r>
            <a:r>
              <a:rPr lang="en-US" sz="2400" dirty="0"/>
              <a:t> </a:t>
            </a:r>
            <a:r>
              <a:rPr lang="en-US" sz="2400" dirty="0" err="1"/>
              <a:t>desde</a:t>
            </a:r>
            <a:r>
              <a:rPr lang="en-US" sz="2400" dirty="0"/>
              <a:t> México, Nicaragua, Colombia, Chile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Proyectos</a:t>
            </a:r>
            <a:r>
              <a:rPr lang="en-US" sz="2400" dirty="0"/>
              <a:t> finales </a:t>
            </a:r>
            <a:r>
              <a:rPr lang="en-US" sz="2400" dirty="0" err="1"/>
              <a:t>orientadas</a:t>
            </a:r>
            <a:r>
              <a:rPr lang="en-US" sz="2400" dirty="0"/>
              <a:t> a </a:t>
            </a:r>
            <a:r>
              <a:rPr lang="en-US" sz="2400" dirty="0" err="1"/>
              <a:t>acompañamiento</a:t>
            </a:r>
            <a:r>
              <a:rPr lang="en-US" sz="2400" dirty="0"/>
              <a:t> a </a:t>
            </a:r>
            <a:r>
              <a:rPr lang="en-US" sz="2400" dirty="0" err="1"/>
              <a:t>procesos</a:t>
            </a:r>
            <a:r>
              <a:rPr lang="en-US" sz="2400" dirty="0"/>
              <a:t> de </a:t>
            </a:r>
            <a:r>
              <a:rPr lang="en-US" sz="2400" dirty="0" err="1"/>
              <a:t>masificación</a:t>
            </a:r>
            <a:r>
              <a:rPr lang="en-US" sz="2400" dirty="0"/>
              <a:t>, con sus </a:t>
            </a:r>
            <a:r>
              <a:rPr lang="en-US" sz="2400" dirty="0" err="1"/>
              <a:t>organizaciones</a:t>
            </a:r>
            <a:r>
              <a:rPr lang="en-US" sz="2400" dirty="0"/>
              <a:t>; </a:t>
            </a:r>
            <a:r>
              <a:rPr lang="en-US" sz="2400" dirty="0" err="1"/>
              <a:t>sistematización</a:t>
            </a:r>
            <a:r>
              <a:rPr lang="en-US" sz="2400" dirty="0"/>
              <a:t> y </a:t>
            </a:r>
            <a:r>
              <a:rPr lang="en-US" sz="2400" dirty="0" err="1"/>
              <a:t>comunicación</a:t>
            </a:r>
            <a:r>
              <a:rPr lang="en-US" sz="2400" dirty="0"/>
              <a:t> popular (</a:t>
            </a:r>
            <a:r>
              <a:rPr lang="en-US" sz="2400" dirty="0" err="1"/>
              <a:t>apoyo</a:t>
            </a:r>
            <a:r>
              <a:rPr lang="en-US" sz="2400" dirty="0"/>
              <a:t> AEF)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556728B-337B-3A97-8332-4A83E2D86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687" y="4444613"/>
            <a:ext cx="7571410" cy="241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1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88043" y="442694"/>
            <a:ext cx="3558746" cy="1102659"/>
          </a:xfrm>
        </p:spPr>
        <p:txBody>
          <a:bodyPr/>
          <a:lstStyle/>
          <a:p>
            <a:r>
              <a:rPr lang="es-MX" dirty="0"/>
              <a:t>¡Gracias!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4471" y="1967715"/>
            <a:ext cx="2681924" cy="320785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42" y="5066704"/>
            <a:ext cx="1143584" cy="147993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35935" y="5597936"/>
            <a:ext cx="6398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hlinkClick r:id="rId4"/>
              </a:rPr>
              <a:t>www.ecosur.mx/masificacion-agroecologia/</a:t>
            </a:r>
            <a:endParaRPr lang="es-MX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115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6170</TotalTime>
  <Words>321</Words>
  <Application>Microsoft Macintosh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Faceta</vt:lpstr>
      <vt:lpstr>Masificación de la agroecología</vt:lpstr>
      <vt:lpstr>Somos un equipo de investigación-acción conformado por personal académico de ECOSUR, estudiantes, y colaboradores cercanos</vt:lpstr>
      <vt:lpstr>PowerPoint Presentation</vt:lpstr>
      <vt:lpstr>PowerPoint Presentation</vt:lpstr>
      <vt:lpstr>PowerPoint Presentation</vt:lpstr>
      <vt:lpstr>PowerPoint Presentation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Masification of agroeclogy</dc:title>
  <dc:creator>Personal</dc:creator>
  <cp:lastModifiedBy>Bruce Gordon Ferguson</cp:lastModifiedBy>
  <cp:revision>64</cp:revision>
  <dcterms:created xsi:type="dcterms:W3CDTF">2019-09-05T09:44:56Z</dcterms:created>
  <dcterms:modified xsi:type="dcterms:W3CDTF">2022-07-10T13:14:38Z</dcterms:modified>
</cp:coreProperties>
</file>