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85" r:id="rId4"/>
    <p:sldId id="286" r:id="rId5"/>
    <p:sldId id="291" r:id="rId6"/>
    <p:sldId id="269" r:id="rId7"/>
    <p:sldId id="263" r:id="rId8"/>
    <p:sldId id="262" r:id="rId9"/>
    <p:sldId id="267" r:id="rId10"/>
    <p:sldId id="288" r:id="rId11"/>
    <p:sldId id="261" r:id="rId12"/>
    <p:sldId id="266" r:id="rId13"/>
    <p:sldId id="268" r:id="rId14"/>
    <p:sldId id="295" r:id="rId15"/>
    <p:sldId id="279" r:id="rId16"/>
    <p:sldId id="276" r:id="rId17"/>
    <p:sldId id="272" r:id="rId18"/>
    <p:sldId id="292" r:id="rId19"/>
    <p:sldId id="293" r:id="rId20"/>
    <p:sldId id="294" r:id="rId21"/>
    <p:sldId id="281" r:id="rId22"/>
    <p:sldId id="274" r:id="rId23"/>
    <p:sldId id="275" r:id="rId24"/>
    <p:sldId id="290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C194722-4BC9-49C1-849C-2C4DBEE4EC7F}">
          <p14:sldIdLst>
            <p14:sldId id="257"/>
            <p14:sldId id="258"/>
            <p14:sldId id="285"/>
            <p14:sldId id="286"/>
            <p14:sldId id="291"/>
            <p14:sldId id="269"/>
            <p14:sldId id="263"/>
            <p14:sldId id="262"/>
            <p14:sldId id="267"/>
            <p14:sldId id="288"/>
            <p14:sldId id="261"/>
            <p14:sldId id="266"/>
            <p14:sldId id="268"/>
          </p14:sldIdLst>
        </p14:section>
        <p14:section name="Untitled Section" id="{405817F0-0D59-4535-90AE-09BAB820BD5C}">
          <p14:sldIdLst>
            <p14:sldId id="295"/>
            <p14:sldId id="279"/>
            <p14:sldId id="276"/>
            <p14:sldId id="272"/>
            <p14:sldId id="292"/>
            <p14:sldId id="293"/>
            <p14:sldId id="294"/>
            <p14:sldId id="281"/>
            <p14:sldId id="274"/>
            <p14:sldId id="275"/>
            <p14:sldId id="29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NOVAN, Jason (CIMMYT)" initials="DJ(" lastIdx="40" clrIdx="0">
    <p:extLst>
      <p:ext uri="{19B8F6BF-5375-455C-9EA6-DF929625EA0E}">
        <p15:presenceInfo xmlns:p15="http://schemas.microsoft.com/office/powerpoint/2012/main" userId="edb356d1-3bf6-431c-9c7f-a21236d98769" providerId="Windows Live"/>
      </p:ext>
    </p:extLst>
  </p:cmAuthor>
  <p:cmAuthor id="2" name="GARCIA MEDINA, Mariana (CIMMYT)" initials="GMM(" lastIdx="5" clrIdx="1">
    <p:extLst>
      <p:ext uri="{19B8F6BF-5375-455C-9EA6-DF929625EA0E}">
        <p15:presenceInfo xmlns:p15="http://schemas.microsoft.com/office/powerpoint/2012/main" userId="GARCIA MEDINA, Mariana (CIMMYT)" providerId="None"/>
      </p:ext>
    </p:extLst>
  </p:cmAuthor>
  <p:cmAuthor id="3" name="BLARE, Trent (CIMMYT)" initials="BT(" lastIdx="1" clrIdx="2">
    <p:extLst>
      <p:ext uri="{19B8F6BF-5375-455C-9EA6-DF929625EA0E}">
        <p15:presenceInfo xmlns:p15="http://schemas.microsoft.com/office/powerpoint/2012/main" userId="S-1-5-21-1606980848-162531612-839522115-5589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4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164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C30B4-6C40-4AF6-83C3-65E4CE785034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28291-712E-4C07-BEE3-B435ECBFCC3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89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C30B4-6C40-4AF6-83C3-65E4CE785034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28291-712E-4C07-BEE3-B435ECBFCC3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679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C30B4-6C40-4AF6-83C3-65E4CE785034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28291-712E-4C07-BEE3-B435ECBFCC3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672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C30B4-6C40-4AF6-83C3-65E4CE785034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28291-712E-4C07-BEE3-B435ECBFCC3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311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C30B4-6C40-4AF6-83C3-65E4CE785034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28291-712E-4C07-BEE3-B435ECBFCC3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674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C30B4-6C40-4AF6-83C3-65E4CE785034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28291-712E-4C07-BEE3-B435ECBFCC3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128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C30B4-6C40-4AF6-83C3-65E4CE785034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28291-712E-4C07-BEE3-B435ECBFCC3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863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C30B4-6C40-4AF6-83C3-65E4CE785034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28291-712E-4C07-BEE3-B435ECBFCC3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118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C30B4-6C40-4AF6-83C3-65E4CE785034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28291-712E-4C07-BEE3-B435ECBFCC3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682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C30B4-6C40-4AF6-83C3-65E4CE785034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28291-712E-4C07-BEE3-B435ECBFCC3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661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C30B4-6C40-4AF6-83C3-65E4CE785034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28291-712E-4C07-BEE3-B435ECBFCC3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788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DC30B4-6C40-4AF6-83C3-65E4CE785034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228291-712E-4C07-BEE3-B435ECBFCC3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47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emf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DEB8B448-6A5A-4A28-842A-B3E894BD6124}"/>
              </a:ext>
            </a:extLst>
          </p:cNvPr>
          <p:cNvSpPr txBox="1">
            <a:spLocks/>
          </p:cNvSpPr>
          <p:nvPr/>
        </p:nvSpPr>
        <p:spPr>
          <a:xfrm>
            <a:off x="184559" y="166357"/>
            <a:ext cx="8635853" cy="44731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91440" tIns="45720" rIns="91440" bIns="45720" rtlCol="0" anchor="b">
            <a:normAutofit fontScale="3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br>
              <a:rPr lang="es-MX" sz="2800" dirty="0">
                <a:solidFill>
                  <a:schemeClr val="accent5">
                    <a:lumMod val="50000"/>
                  </a:schemeClr>
                </a:solidFill>
              </a:rPr>
            </a:br>
            <a:br>
              <a:rPr lang="es-ES" sz="42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es-ES" sz="85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Exploración de estrategias basadas en el mercado </a:t>
            </a:r>
          </a:p>
          <a:p>
            <a:pPr>
              <a:lnSpc>
                <a:spcPct val="120000"/>
              </a:lnSpc>
            </a:pPr>
            <a:r>
              <a:rPr lang="es-ES" sz="85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para escalonar la producción agroecológica </a:t>
            </a:r>
          </a:p>
          <a:p>
            <a:pPr>
              <a:lnSpc>
                <a:spcPct val="120000"/>
              </a:lnSpc>
            </a:pPr>
            <a:r>
              <a:rPr lang="es-ES" sz="85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en Cusco, Perú</a:t>
            </a:r>
            <a:endParaRPr lang="es-ES" sz="85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>
              <a:lnSpc>
                <a:spcPct val="120000"/>
              </a:lnSpc>
            </a:pPr>
            <a:br>
              <a:rPr lang="es-ES" sz="4300" dirty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br>
              <a:rPr lang="es-ES" sz="4300" dirty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br>
              <a:rPr lang="es-ES" sz="5300" dirty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es-ES" sz="37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Agenda de acción 2020 - 2021</a:t>
            </a:r>
            <a:br>
              <a:rPr lang="es-ES" sz="3700" dirty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es-ES" sz="37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XVI Reunión Anual de la Comunidad de Práctica</a:t>
            </a:r>
            <a:br>
              <a:rPr lang="es-ES" sz="3700" dirty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es-ES" sz="37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08 de Julio 2020</a:t>
            </a:r>
            <a:br>
              <a:rPr lang="es-ES" sz="2800" b="1" dirty="0"/>
            </a:br>
            <a:br>
              <a:rPr lang="es-ES" sz="2800" dirty="0">
                <a:solidFill>
                  <a:schemeClr val="accent5">
                    <a:lumMod val="50000"/>
                  </a:schemeClr>
                </a:solidFill>
              </a:rPr>
            </a:br>
            <a:br>
              <a:rPr lang="es-MX" sz="2800" dirty="0">
                <a:solidFill>
                  <a:schemeClr val="accent5">
                    <a:lumMod val="50000"/>
                  </a:schemeClr>
                </a:solidFill>
              </a:rPr>
            </a:br>
            <a:endParaRPr lang="es-ES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295114B-DD83-4439-B123-1F1130223DDA}"/>
              </a:ext>
            </a:extLst>
          </p:cNvPr>
          <p:cNvGrpSpPr/>
          <p:nvPr/>
        </p:nvGrpSpPr>
        <p:grpSpPr>
          <a:xfrm>
            <a:off x="184559" y="4562321"/>
            <a:ext cx="8926459" cy="1354371"/>
            <a:chOff x="184559" y="4166420"/>
            <a:chExt cx="8926459" cy="1354371"/>
          </a:xfrm>
        </p:grpSpPr>
        <p:pic>
          <p:nvPicPr>
            <p:cNvPr id="1030" name="Picture 6" descr="Your Quinoa Habit Really Did Help Peru's Poor. But There's Trouble ...">
              <a:extLst>
                <a:ext uri="{FF2B5EF4-FFF2-40B4-BE49-F238E27FC236}">
                  <a16:creationId xmlns:a16="http://schemas.microsoft.com/office/drawing/2014/main" id="{FE092D4D-B8E5-48C4-BA6C-C281B76C25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01993" y="4166420"/>
              <a:ext cx="2209025" cy="13441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Biggest in Quinoa, but Peru faces challenge of inclusive and ...">
              <a:extLst>
                <a:ext uri="{FF2B5EF4-FFF2-40B4-BE49-F238E27FC236}">
                  <a16:creationId xmlns:a16="http://schemas.microsoft.com/office/drawing/2014/main" id="{47A94EEE-40D8-4AE9-9D1F-AF0B6FB2C12E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4559" y="4166420"/>
              <a:ext cx="2185416" cy="13441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 descr="Maíz morado: el más poderoso antioxidante es peruano | Perú Info">
              <a:extLst>
                <a:ext uri="{FF2B5EF4-FFF2-40B4-BE49-F238E27FC236}">
                  <a16:creationId xmlns:a16="http://schemas.microsoft.com/office/drawing/2014/main" id="{2CA62116-1588-4834-870C-D2F38C8F77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1548" y="4174103"/>
              <a:ext cx="2189316" cy="13466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6" name="Picture 12" descr="MESA: - Peru Summer Program in Global Agroecology and Local Food ...">
              <a:extLst>
                <a:ext uri="{FF2B5EF4-FFF2-40B4-BE49-F238E27FC236}">
                  <a16:creationId xmlns:a16="http://schemas.microsoft.com/office/drawing/2014/main" id="{BCA9F4CF-000E-49C0-9714-4489294857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1104" y="4174103"/>
              <a:ext cx="2189315" cy="13466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32F8D5F-58B7-474B-B3BE-8CD821A8D3DA}"/>
              </a:ext>
            </a:extLst>
          </p:cNvPr>
          <p:cNvGrpSpPr/>
          <p:nvPr/>
        </p:nvGrpSpPr>
        <p:grpSpPr>
          <a:xfrm>
            <a:off x="184559" y="6138727"/>
            <a:ext cx="8936736" cy="719273"/>
            <a:chOff x="207264" y="6138727"/>
            <a:chExt cx="8936736" cy="719273"/>
          </a:xfrm>
        </p:grpSpPr>
        <p:pic>
          <p:nvPicPr>
            <p:cNvPr id="14" name="Picture 2" descr="LATEST KENYAN JOBS AND VACANCIES: NGO Jobs in Nairobi, Kenya – CIMMYT">
              <a:extLst>
                <a:ext uri="{FF2B5EF4-FFF2-40B4-BE49-F238E27FC236}">
                  <a16:creationId xmlns:a16="http://schemas.microsoft.com/office/drawing/2014/main" id="{16078B8B-85F7-4C09-8C7F-349CBABE5E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6494" y="6138727"/>
              <a:ext cx="1367506" cy="719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1174411-3A40-4D7F-8EBC-D39CB797148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07264" y="6261039"/>
              <a:ext cx="1922325" cy="4746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68734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ítulo 2">
            <a:extLst>
              <a:ext uri="{FF2B5EF4-FFF2-40B4-BE49-F238E27FC236}">
                <a16:creationId xmlns:a16="http://schemas.microsoft.com/office/drawing/2014/main" id="{CCCF5FE5-5E19-4B1D-A0AD-95B49B637A84}"/>
              </a:ext>
            </a:extLst>
          </p:cNvPr>
          <p:cNvSpPr txBox="1">
            <a:spLocks/>
          </p:cNvSpPr>
          <p:nvPr/>
        </p:nvSpPr>
        <p:spPr>
          <a:xfrm>
            <a:off x="207264" y="261538"/>
            <a:ext cx="8729472" cy="899462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3600" b="1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Contenido de la presentación</a:t>
            </a:r>
          </a:p>
        </p:txBody>
      </p:sp>
      <p:sp>
        <p:nvSpPr>
          <p:cNvPr id="8" name="Marcador de texto 1">
            <a:extLst>
              <a:ext uri="{FF2B5EF4-FFF2-40B4-BE49-F238E27FC236}">
                <a16:creationId xmlns:a16="http://schemas.microsoft.com/office/drawing/2014/main" id="{C69C707E-4F1C-4028-9362-506B4B65F67F}"/>
              </a:ext>
            </a:extLst>
          </p:cNvPr>
          <p:cNvSpPr txBox="1">
            <a:spLocks/>
          </p:cNvSpPr>
          <p:nvPr/>
        </p:nvSpPr>
        <p:spPr>
          <a:xfrm>
            <a:off x="1117006" y="1161000"/>
            <a:ext cx="6909987" cy="4470734"/>
          </a:xfrm>
          <a:prstGeom prst="rect">
            <a:avLst/>
          </a:prstGeom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dirty="0">
                <a:solidFill>
                  <a:schemeClr val="accent5">
                    <a:lumMod val="50000"/>
                  </a:schemeClr>
                </a:solidFill>
              </a:rPr>
              <a:t>La AE y la necesidad de entender mejor como promover su escalonamiento </a:t>
            </a:r>
          </a:p>
          <a:p>
            <a:r>
              <a:rPr lang="es-ES" sz="2400" dirty="0">
                <a:solidFill>
                  <a:schemeClr val="accent5">
                    <a:lumMod val="50000"/>
                  </a:schemeClr>
                </a:solidFill>
              </a:rPr>
              <a:t>Contexto Cusco: AE y las intervenciones para vincular PP con empresas locales  </a:t>
            </a:r>
          </a:p>
          <a:p>
            <a:r>
              <a:rPr lang="es-ES" sz="2400" dirty="0">
                <a:solidFill>
                  <a:schemeClr val="accent5">
                    <a:lumMod val="50000"/>
                  </a:schemeClr>
                </a:solidFill>
              </a:rPr>
              <a:t>Primera fase: recapitulación y lecciones aprendidas</a:t>
            </a:r>
          </a:p>
          <a:p>
            <a:r>
              <a:rPr lang="es-ES" sz="2400" dirty="0">
                <a:solidFill>
                  <a:schemeClr val="accent5">
                    <a:lumMod val="50000"/>
                  </a:schemeClr>
                </a:solidFill>
              </a:rPr>
              <a:t>Segunda fase: objetivos, líneas de trabajo y equipo</a:t>
            </a:r>
          </a:p>
          <a:p>
            <a:r>
              <a:rPr lang="es-ES" sz="2400" dirty="0">
                <a:solidFill>
                  <a:schemeClr val="accent5">
                    <a:lumMod val="50000"/>
                  </a:schemeClr>
                </a:solidFill>
              </a:rPr>
              <a:t>Trabajo 2020-2021  </a:t>
            </a:r>
          </a:p>
          <a:p>
            <a:r>
              <a:rPr lang="es-ES" sz="2400" dirty="0">
                <a:solidFill>
                  <a:schemeClr val="accent5">
                    <a:lumMod val="50000"/>
                  </a:schemeClr>
                </a:solidFill>
              </a:rPr>
              <a:t>Métodos</a:t>
            </a:r>
          </a:p>
          <a:p>
            <a:r>
              <a:rPr lang="es-ES" sz="2400" dirty="0">
                <a:solidFill>
                  <a:schemeClr val="accent5">
                    <a:lumMod val="50000"/>
                  </a:schemeClr>
                </a:solidFill>
              </a:rPr>
              <a:t>Plan de trabajo </a:t>
            </a:r>
          </a:p>
          <a:p>
            <a:r>
              <a:rPr lang="es-ES" sz="2400" dirty="0">
                <a:solidFill>
                  <a:schemeClr val="accent5">
                    <a:lumMod val="50000"/>
                  </a:schemeClr>
                </a:solidFill>
              </a:rPr>
              <a:t>Participación en SAL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6ABCF28-4C33-483A-B290-6AB91C3DC397}"/>
              </a:ext>
            </a:extLst>
          </p:cNvPr>
          <p:cNvGrpSpPr/>
          <p:nvPr/>
        </p:nvGrpSpPr>
        <p:grpSpPr>
          <a:xfrm>
            <a:off x="207264" y="6138727"/>
            <a:ext cx="8936736" cy="719273"/>
            <a:chOff x="207264" y="6138727"/>
            <a:chExt cx="8936736" cy="719273"/>
          </a:xfrm>
        </p:grpSpPr>
        <p:pic>
          <p:nvPicPr>
            <p:cNvPr id="11" name="Picture 2" descr="LATEST KENYAN JOBS AND VACANCIES: NGO Jobs in Nairobi, Kenya – CIMMYT">
              <a:extLst>
                <a:ext uri="{FF2B5EF4-FFF2-40B4-BE49-F238E27FC236}">
                  <a16:creationId xmlns:a16="http://schemas.microsoft.com/office/drawing/2014/main" id="{95973AFF-0909-43BF-BC01-B58C91D899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6494" y="6138727"/>
              <a:ext cx="1367506" cy="719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582B1A6-60ED-479C-A78E-B567DA902F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7264" y="6261039"/>
              <a:ext cx="1922325" cy="4746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73850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21805440-9C57-49EC-9FA0-22A98C306118}"/>
              </a:ext>
            </a:extLst>
          </p:cNvPr>
          <p:cNvGrpSpPr/>
          <p:nvPr/>
        </p:nvGrpSpPr>
        <p:grpSpPr>
          <a:xfrm>
            <a:off x="207264" y="6138727"/>
            <a:ext cx="8936736" cy="719273"/>
            <a:chOff x="207264" y="6138727"/>
            <a:chExt cx="8936736" cy="719273"/>
          </a:xfrm>
        </p:grpSpPr>
        <p:pic>
          <p:nvPicPr>
            <p:cNvPr id="26" name="Picture 2" descr="LATEST KENYAN JOBS AND VACANCIES: NGO Jobs in Nairobi, Kenya – CIMMYT">
              <a:extLst>
                <a:ext uri="{FF2B5EF4-FFF2-40B4-BE49-F238E27FC236}">
                  <a16:creationId xmlns:a16="http://schemas.microsoft.com/office/drawing/2014/main" id="{D1610402-6FFB-4497-84EA-20AE52FCEE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6494" y="6138727"/>
              <a:ext cx="1367506" cy="719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87F306B7-4B45-4EFE-8EC1-9F82C23A33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7264" y="6261039"/>
              <a:ext cx="1922325" cy="474648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58AA93B-9B73-4FCB-B666-69B2C5EED8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98524" y="2813440"/>
            <a:ext cx="4684117" cy="888600"/>
          </a:xfrm>
        </p:spPr>
        <p:txBody>
          <a:bodyPr>
            <a:normAutofit/>
          </a:bodyPr>
          <a:lstStyle/>
          <a:p>
            <a:r>
              <a:rPr lang="es-MX" sz="4950" b="1" dirty="0">
                <a:solidFill>
                  <a:schemeClr val="accent6"/>
                </a:solidFill>
              </a:rPr>
              <a:t>Agroecología </a:t>
            </a:r>
            <a:endParaRPr lang="en-US" sz="4950" b="1" dirty="0">
              <a:solidFill>
                <a:schemeClr val="accent6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FE511B5-74B2-4CAE-BEBC-780195E4287E}"/>
              </a:ext>
            </a:extLst>
          </p:cNvPr>
          <p:cNvSpPr/>
          <p:nvPr/>
        </p:nvSpPr>
        <p:spPr>
          <a:xfrm>
            <a:off x="338760" y="2236869"/>
            <a:ext cx="2346380" cy="2221661"/>
          </a:xfrm>
          <a:prstGeom prst="ellipse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tx1"/>
                </a:solidFill>
              </a:rPr>
              <a:t>Regional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C62FEC8-E6BC-4E45-8812-444E2DE6B8B3}"/>
              </a:ext>
            </a:extLst>
          </p:cNvPr>
          <p:cNvSpPr/>
          <p:nvPr/>
        </p:nvSpPr>
        <p:spPr>
          <a:xfrm>
            <a:off x="3428282" y="530588"/>
            <a:ext cx="1734534" cy="1612311"/>
          </a:xfrm>
          <a:prstGeom prst="ellipse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>
                <a:solidFill>
                  <a:schemeClr val="tx1"/>
                </a:solidFill>
              </a:rPr>
              <a:t>Comercio justo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FB3859C-6454-42B0-BF3A-890FFB8FF613}"/>
              </a:ext>
            </a:extLst>
          </p:cNvPr>
          <p:cNvSpPr/>
          <p:nvPr/>
        </p:nvSpPr>
        <p:spPr>
          <a:xfrm>
            <a:off x="5075986" y="936409"/>
            <a:ext cx="2630920" cy="2587245"/>
          </a:xfrm>
          <a:prstGeom prst="ellipse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350" dirty="0">
                <a:solidFill>
                  <a:schemeClr val="tx1"/>
                </a:solidFill>
              </a:rPr>
              <a:t>Agricultura alternativa</a:t>
            </a: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B3ED74D-BE7C-4D87-9A28-AC1FCB90E000}"/>
              </a:ext>
            </a:extLst>
          </p:cNvPr>
          <p:cNvSpPr/>
          <p:nvPr/>
        </p:nvSpPr>
        <p:spPr>
          <a:xfrm>
            <a:off x="2296055" y="1009836"/>
            <a:ext cx="2473883" cy="2409393"/>
          </a:xfrm>
          <a:prstGeom prst="ellipse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>
                <a:solidFill>
                  <a:schemeClr val="tx1"/>
                </a:solidFill>
              </a:rPr>
              <a:t>Sistema agrícola diversificado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CEFB97D-3DC2-496D-8654-81750B9FBE75}"/>
              </a:ext>
            </a:extLst>
          </p:cNvPr>
          <p:cNvSpPr/>
          <p:nvPr/>
        </p:nvSpPr>
        <p:spPr>
          <a:xfrm>
            <a:off x="336323" y="878162"/>
            <a:ext cx="2588699" cy="2337545"/>
          </a:xfrm>
          <a:prstGeom prst="ellipse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500" dirty="0">
                <a:solidFill>
                  <a:schemeClr val="tx1"/>
                </a:solidFill>
              </a:rPr>
              <a:t>Sistema agrícola diversificado</a:t>
            </a:r>
            <a:endParaRPr lang="en-US" sz="1500" dirty="0">
              <a:solidFill>
                <a:schemeClr val="tx1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8C7072A-3769-4755-BB1F-08E212435B4C}"/>
              </a:ext>
            </a:extLst>
          </p:cNvPr>
          <p:cNvSpPr/>
          <p:nvPr/>
        </p:nvSpPr>
        <p:spPr>
          <a:xfrm>
            <a:off x="1818064" y="3877404"/>
            <a:ext cx="2473883" cy="2122378"/>
          </a:xfrm>
          <a:prstGeom prst="ellipse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solidFill>
                  <a:schemeClr val="tx1"/>
                </a:solidFill>
              </a:rPr>
              <a:t>Agricultura sostenible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4110D3C-3E42-41D7-84F4-F12B905AD7B2}"/>
              </a:ext>
            </a:extLst>
          </p:cNvPr>
          <p:cNvSpPr/>
          <p:nvPr/>
        </p:nvSpPr>
        <p:spPr>
          <a:xfrm>
            <a:off x="6419371" y="2968517"/>
            <a:ext cx="2630920" cy="2587245"/>
          </a:xfrm>
          <a:prstGeom prst="ellipse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500" dirty="0">
                <a:solidFill>
                  <a:schemeClr val="tx1"/>
                </a:solidFill>
              </a:rPr>
              <a:t>Agricultura ecológica</a:t>
            </a:r>
            <a:endParaRPr lang="en-US" sz="1500" dirty="0">
              <a:solidFill>
                <a:schemeClr val="tx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C037B55-5445-4F84-90E6-836A54F4FFBA}"/>
              </a:ext>
            </a:extLst>
          </p:cNvPr>
          <p:cNvSpPr/>
          <p:nvPr/>
        </p:nvSpPr>
        <p:spPr>
          <a:xfrm>
            <a:off x="1942844" y="443208"/>
            <a:ext cx="1309729" cy="1173354"/>
          </a:xfrm>
          <a:prstGeom prst="ellipse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solidFill>
                  <a:schemeClr val="tx1"/>
                </a:solidFill>
              </a:rPr>
              <a:t>Local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C91253D-74B2-4970-AF60-F964CF3C73C1}"/>
              </a:ext>
            </a:extLst>
          </p:cNvPr>
          <p:cNvSpPr/>
          <p:nvPr/>
        </p:nvSpPr>
        <p:spPr>
          <a:xfrm>
            <a:off x="1198491" y="1449261"/>
            <a:ext cx="2630920" cy="2587245"/>
          </a:xfrm>
          <a:prstGeom prst="ellipse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500" dirty="0">
                <a:solidFill>
                  <a:schemeClr val="tx1"/>
                </a:solidFill>
              </a:rPr>
              <a:t>Agricultura campesina</a:t>
            </a:r>
            <a:endParaRPr lang="en-US" sz="1500" dirty="0">
              <a:solidFill>
                <a:schemeClr val="tx1"/>
              </a:solidFill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2CA4440-7C00-4D93-96CD-85491D8B2D94}"/>
              </a:ext>
            </a:extLst>
          </p:cNvPr>
          <p:cNvSpPr/>
          <p:nvPr/>
        </p:nvSpPr>
        <p:spPr>
          <a:xfrm>
            <a:off x="6155603" y="2225218"/>
            <a:ext cx="2073677" cy="1776887"/>
          </a:xfrm>
          <a:prstGeom prst="ellipse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>
                <a:solidFill>
                  <a:schemeClr val="tx1"/>
                </a:solidFill>
              </a:rPr>
              <a:t>Sistemas corto de producción y consumo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0C2B96C-338B-43FF-A1EE-43E6BCF24E9E}"/>
              </a:ext>
            </a:extLst>
          </p:cNvPr>
          <p:cNvSpPr/>
          <p:nvPr/>
        </p:nvSpPr>
        <p:spPr>
          <a:xfrm>
            <a:off x="4357570" y="667844"/>
            <a:ext cx="2334758" cy="2337545"/>
          </a:xfrm>
          <a:prstGeom prst="ellipse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solidFill>
                  <a:schemeClr val="tx1"/>
                </a:solidFill>
              </a:rPr>
              <a:t>Sistema informal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CC8A431-7438-4F83-B059-572F8B5E0CFE}"/>
              </a:ext>
            </a:extLst>
          </p:cNvPr>
          <p:cNvSpPr/>
          <p:nvPr/>
        </p:nvSpPr>
        <p:spPr>
          <a:xfrm>
            <a:off x="2798419" y="2894057"/>
            <a:ext cx="2906940" cy="2700973"/>
          </a:xfrm>
          <a:prstGeom prst="ellipse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solidFill>
                  <a:schemeClr val="tx1"/>
                </a:solidFill>
              </a:rPr>
              <a:t>Pequeña producción 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694EDB70-D856-4329-A65A-4C7ACEF9AB13}"/>
              </a:ext>
            </a:extLst>
          </p:cNvPr>
          <p:cNvSpPr/>
          <p:nvPr/>
        </p:nvSpPr>
        <p:spPr>
          <a:xfrm>
            <a:off x="5463199" y="3895815"/>
            <a:ext cx="2795427" cy="2379080"/>
          </a:xfrm>
          <a:prstGeom prst="ellipse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>
                <a:solidFill>
                  <a:schemeClr val="tx1"/>
                </a:solidFill>
              </a:rPr>
              <a:t>Conocimientos locales, tradicionales, indígenas y campesinos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DE770D8F-CEA7-46DD-BC71-95DFD5E7176F}"/>
              </a:ext>
            </a:extLst>
          </p:cNvPr>
          <p:cNvSpPr/>
          <p:nvPr/>
        </p:nvSpPr>
        <p:spPr>
          <a:xfrm>
            <a:off x="6632514" y="516700"/>
            <a:ext cx="2334758" cy="2335163"/>
          </a:xfrm>
          <a:prstGeom prst="ellipse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solidFill>
                  <a:schemeClr val="tx1"/>
                </a:solidFill>
              </a:rPr>
              <a:t>Sistema de cultivo tradicional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C6EADFC-8E4A-4F0C-B11F-4F48CCB3C4AB}"/>
              </a:ext>
            </a:extLst>
          </p:cNvPr>
          <p:cNvSpPr/>
          <p:nvPr/>
        </p:nvSpPr>
        <p:spPr>
          <a:xfrm>
            <a:off x="3334546" y="4698956"/>
            <a:ext cx="2440231" cy="2109704"/>
          </a:xfrm>
          <a:prstGeom prst="ellipse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solidFill>
                  <a:schemeClr val="tx1"/>
                </a:solidFill>
              </a:rPr>
              <a:t>Agrobiodiversidad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F3B7EE8-5938-426B-8FFD-5CE13A4F87E3}"/>
              </a:ext>
            </a:extLst>
          </p:cNvPr>
          <p:cNvSpPr/>
          <p:nvPr/>
        </p:nvSpPr>
        <p:spPr>
          <a:xfrm>
            <a:off x="4281250" y="3455746"/>
            <a:ext cx="2600433" cy="2204375"/>
          </a:xfrm>
          <a:prstGeom prst="ellipse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solidFill>
                  <a:schemeClr val="tx1"/>
                </a:solidFill>
              </a:rPr>
              <a:t>Pequeña producción 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EDE71DB-FF97-4FD9-A5AC-F27DF6AD3268}"/>
              </a:ext>
            </a:extLst>
          </p:cNvPr>
          <p:cNvSpPr/>
          <p:nvPr/>
        </p:nvSpPr>
        <p:spPr>
          <a:xfrm>
            <a:off x="621290" y="3347667"/>
            <a:ext cx="2401765" cy="2151503"/>
          </a:xfrm>
          <a:prstGeom prst="ellipse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tx1"/>
                </a:solidFill>
              </a:rPr>
              <a:t>Agricultura familiar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709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2F2ABE8D-164E-4E7F-87D7-0227AC1455B5}"/>
              </a:ext>
            </a:extLst>
          </p:cNvPr>
          <p:cNvSpPr/>
          <p:nvPr/>
        </p:nvSpPr>
        <p:spPr>
          <a:xfrm>
            <a:off x="71776" y="-100126"/>
            <a:ext cx="9072224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dirty="0">
              <a:solidFill>
                <a:schemeClr val="accent5">
                  <a:lumMod val="50000"/>
                </a:schemeClr>
              </a:solidFill>
            </a:endParaRPr>
          </a:p>
          <a:p>
            <a:pPr lvl="0"/>
            <a:r>
              <a:rPr lang="es-ES" sz="2200" b="1" dirty="0">
                <a:solidFill>
                  <a:srgbClr val="70AD47"/>
                </a:solidFill>
              </a:rPr>
              <a:t>La conceptualización y el entendimiento de lo que es la AE y lo que es un producto agroecológico son conceptos difíciles de entender y de transmitir</a:t>
            </a:r>
          </a:p>
        </p:txBody>
      </p:sp>
      <p:sp>
        <p:nvSpPr>
          <p:cNvPr id="30" name="Marcador de texto 1">
            <a:extLst>
              <a:ext uri="{FF2B5EF4-FFF2-40B4-BE49-F238E27FC236}">
                <a16:creationId xmlns:a16="http://schemas.microsoft.com/office/drawing/2014/main" id="{E59A14DA-78B9-445D-9313-48659C4BE1C4}"/>
              </a:ext>
            </a:extLst>
          </p:cNvPr>
          <p:cNvSpPr txBox="1">
            <a:spLocks/>
          </p:cNvSpPr>
          <p:nvPr/>
        </p:nvSpPr>
        <p:spPr>
          <a:xfrm>
            <a:off x="823273" y="1148138"/>
            <a:ext cx="7569230" cy="4439472"/>
          </a:xfrm>
          <a:prstGeom prst="rect">
            <a:avLst/>
          </a:prstGeom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La mayoría de las definiciones considera la AE como un conjunto de 3 elementos: ciencia, práctica y movimiento social </a:t>
            </a:r>
          </a:p>
          <a:p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Enfatizan el rol de la AE para promover la resiliencia y sostenibilidad de la producción agrícola y el rol primordial de los agricultores en tal propósito</a:t>
            </a:r>
          </a:p>
          <a:p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Solo algunas definiciones incluyen el concepto de </a:t>
            </a:r>
            <a:r>
              <a:rPr lang="es-ES" sz="2000" b="1" dirty="0">
                <a:solidFill>
                  <a:schemeClr val="accent5">
                    <a:lumMod val="50000"/>
                  </a:schemeClr>
                </a:solidFill>
              </a:rPr>
              <a:t>sistema alimentario </a:t>
            </a:r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y explícitamente mencionan el </a:t>
            </a:r>
            <a:r>
              <a:rPr lang="es-ES" sz="2000" b="1" dirty="0">
                <a:solidFill>
                  <a:schemeClr val="accent5">
                    <a:lumMod val="50000"/>
                  </a:schemeClr>
                </a:solidFill>
              </a:rPr>
              <a:t>lado de la demanda </a:t>
            </a:r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y </a:t>
            </a:r>
            <a:r>
              <a:rPr lang="es-ES" sz="2000" b="1" dirty="0">
                <a:solidFill>
                  <a:schemeClr val="accent5">
                    <a:lumMod val="50000"/>
                  </a:schemeClr>
                </a:solidFill>
              </a:rPr>
              <a:t>el consumo de alimentos</a:t>
            </a:r>
          </a:p>
          <a:p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Se omite, o no queda claro, el rol de los consumidores</a:t>
            </a:r>
          </a:p>
          <a:p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Se olvida que la AE privilegia lo local, el abastecimiento de los mercados locales que acortan los circuitos de producción y el consumo de alimentos (Altieri y Toledo, 2010)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A257ED-7008-438B-98B9-0AF0BB79D41B}"/>
              </a:ext>
            </a:extLst>
          </p:cNvPr>
          <p:cNvSpPr/>
          <p:nvPr/>
        </p:nvSpPr>
        <p:spPr>
          <a:xfrm>
            <a:off x="311798" y="5255134"/>
            <a:ext cx="8592179" cy="144292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Esta investigación entiende a la AE como un sistema alimentario y reconoce a los consumidores, a la demanda y al consumo de alimentos agroecológicos como partes esenciales en dicho sistema</a:t>
            </a:r>
          </a:p>
        </p:txBody>
      </p:sp>
    </p:spTree>
    <p:extLst>
      <p:ext uri="{BB962C8B-B14F-4D97-AF65-F5344CB8AC3E}">
        <p14:creationId xmlns:p14="http://schemas.microsoft.com/office/powerpoint/2010/main" val="296768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65E66F27-F2A6-4C9F-868A-5AC9DC4806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2735" y="2391186"/>
            <a:ext cx="917140" cy="91003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E2DB7E2-E34E-4DD6-882D-5A1924187C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7806" y="2861977"/>
            <a:ext cx="969912" cy="94972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4C0BF9B-2D3C-40EA-B32E-B725312188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1067" y="4134760"/>
            <a:ext cx="988236" cy="9384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C2D1D01-38C3-4621-A939-7A71E4F1A6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4351" y="2569226"/>
            <a:ext cx="959798" cy="95979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02E725B-467B-4B8C-8183-E825D5B378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3008" y="2534276"/>
            <a:ext cx="1066442" cy="966908"/>
          </a:xfrm>
          <a:prstGeom prst="rect">
            <a:avLst/>
          </a:prstGeom>
        </p:spPr>
      </p:pic>
      <p:sp>
        <p:nvSpPr>
          <p:cNvPr id="34" name="Oval 33">
            <a:extLst>
              <a:ext uri="{FF2B5EF4-FFF2-40B4-BE49-F238E27FC236}">
                <a16:creationId xmlns:a16="http://schemas.microsoft.com/office/drawing/2014/main" id="{12FA6A54-1E8C-4AC3-9C75-BD1D89139951}"/>
              </a:ext>
            </a:extLst>
          </p:cNvPr>
          <p:cNvSpPr/>
          <p:nvPr/>
        </p:nvSpPr>
        <p:spPr>
          <a:xfrm>
            <a:off x="4586364" y="2197202"/>
            <a:ext cx="4412742" cy="4510001"/>
          </a:xfrm>
          <a:prstGeom prst="ellipse">
            <a:avLst/>
          </a:prstGeom>
          <a:noFill/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F3E4695E-AB52-4261-A9E4-93629848699B}"/>
              </a:ext>
            </a:extLst>
          </p:cNvPr>
          <p:cNvSpPr/>
          <p:nvPr/>
        </p:nvSpPr>
        <p:spPr>
          <a:xfrm>
            <a:off x="130838" y="2197202"/>
            <a:ext cx="4544713" cy="4615087"/>
          </a:xfrm>
          <a:prstGeom prst="ellipse">
            <a:avLst/>
          </a:prstGeom>
          <a:noFill/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F2ABE8D-164E-4E7F-87D7-0227AC1455B5}"/>
              </a:ext>
            </a:extLst>
          </p:cNvPr>
          <p:cNvSpPr/>
          <p:nvPr/>
        </p:nvSpPr>
        <p:spPr>
          <a:xfrm>
            <a:off x="71776" y="-100126"/>
            <a:ext cx="90722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dirty="0">
              <a:solidFill>
                <a:schemeClr val="accent5">
                  <a:lumMod val="50000"/>
                </a:schemeClr>
              </a:solidFill>
            </a:endParaRPr>
          </a:p>
          <a:p>
            <a:pPr lvl="0"/>
            <a:r>
              <a:rPr lang="es-ES" sz="2200" b="1" dirty="0">
                <a:solidFill>
                  <a:srgbClr val="70AD47"/>
                </a:solidFill>
              </a:rPr>
              <a:t>Para esta investigación: </a:t>
            </a:r>
          </a:p>
        </p:txBody>
      </p:sp>
      <p:sp>
        <p:nvSpPr>
          <p:cNvPr id="30" name="Marcador de texto 1">
            <a:extLst>
              <a:ext uri="{FF2B5EF4-FFF2-40B4-BE49-F238E27FC236}">
                <a16:creationId xmlns:a16="http://schemas.microsoft.com/office/drawing/2014/main" id="{E59A14DA-78B9-445D-9313-48659C4BE1C4}"/>
              </a:ext>
            </a:extLst>
          </p:cNvPr>
          <p:cNvSpPr txBox="1">
            <a:spLocks/>
          </p:cNvSpPr>
          <p:nvPr/>
        </p:nvSpPr>
        <p:spPr>
          <a:xfrm>
            <a:off x="207264" y="1113189"/>
            <a:ext cx="8729472" cy="4631621"/>
          </a:xfrm>
          <a:prstGeom prst="rect">
            <a:avLst/>
          </a:prstGeom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Marcador de texto 1">
            <a:extLst>
              <a:ext uri="{FF2B5EF4-FFF2-40B4-BE49-F238E27FC236}">
                <a16:creationId xmlns:a16="http://schemas.microsoft.com/office/drawing/2014/main" id="{E362B2CC-7E4E-425C-89D7-E69BDBD864B3}"/>
              </a:ext>
            </a:extLst>
          </p:cNvPr>
          <p:cNvSpPr txBox="1">
            <a:spLocks/>
          </p:cNvSpPr>
          <p:nvPr/>
        </p:nvSpPr>
        <p:spPr>
          <a:xfrm>
            <a:off x="1177575" y="628308"/>
            <a:ext cx="7293949" cy="1700633"/>
          </a:xfrm>
          <a:prstGeom prst="rect">
            <a:avLst/>
          </a:prstGeom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700" dirty="0">
                <a:solidFill>
                  <a:schemeClr val="accent5">
                    <a:lumMod val="50000"/>
                  </a:schemeClr>
                </a:solidFill>
              </a:rPr>
              <a:t>La FAO utiliza 10 principios agroecológicos -</a:t>
            </a:r>
            <a:r>
              <a:rPr lang="en-US" sz="1700" dirty="0">
                <a:solidFill>
                  <a:schemeClr val="accent5">
                    <a:lumMod val="50000"/>
                  </a:schemeClr>
                </a:solidFill>
              </a:rPr>
              <a:t>&gt; </a:t>
            </a:r>
            <a:r>
              <a:rPr lang="es-ES" sz="1700" dirty="0">
                <a:solidFill>
                  <a:schemeClr val="accent5">
                    <a:lumMod val="50000"/>
                  </a:schemeClr>
                </a:solidFill>
              </a:rPr>
              <a:t>5 principios de la AE de Altieri (1995) </a:t>
            </a:r>
            <a:r>
              <a:rPr lang="es-ES" sz="1700" b="1" dirty="0">
                <a:solidFill>
                  <a:schemeClr val="accent5">
                    <a:lumMod val="50000"/>
                  </a:schemeClr>
                </a:solidFill>
                <a:sym typeface="Symbol" panose="05050102010706020507" pitchFamily="18" charset="2"/>
              </a:rPr>
              <a:t></a:t>
            </a:r>
            <a:r>
              <a:rPr lang="es-ES" sz="17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s-ES" sz="1700" dirty="0">
                <a:solidFill>
                  <a:schemeClr val="accent5">
                    <a:lumMod val="50000"/>
                  </a:schemeClr>
                </a:solidFill>
              </a:rPr>
              <a:t>5 niveles de las transiciones AE de </a:t>
            </a:r>
            <a:r>
              <a:rPr lang="es-ES" sz="1700" dirty="0" err="1">
                <a:solidFill>
                  <a:schemeClr val="accent5">
                    <a:lumMod val="50000"/>
                  </a:schemeClr>
                </a:solidFill>
              </a:rPr>
              <a:t>Gliessman</a:t>
            </a:r>
            <a:r>
              <a:rPr lang="es-ES" sz="1700" dirty="0">
                <a:solidFill>
                  <a:schemeClr val="accent5">
                    <a:lumMod val="50000"/>
                  </a:schemeClr>
                </a:solidFill>
              </a:rPr>
              <a:t> (2015) </a:t>
            </a:r>
          </a:p>
          <a:p>
            <a:r>
              <a:rPr lang="es-ES" sz="1700" dirty="0">
                <a:solidFill>
                  <a:schemeClr val="accent5">
                    <a:lumMod val="50000"/>
                  </a:schemeClr>
                </a:solidFill>
              </a:rPr>
              <a:t>Señalan propiedades indispensables para lograr sistemas alimentarios y agrícolas sostenible y son una guía para la planificación, la gestión y la evaluación de las transiciones agroecológicas y para formular políticas favorables para el desarrollo de la AE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E427B4-441E-4253-907C-C2BBF540C51D}"/>
              </a:ext>
            </a:extLst>
          </p:cNvPr>
          <p:cNvSpPr txBox="1"/>
          <p:nvPr/>
        </p:nvSpPr>
        <p:spPr>
          <a:xfrm>
            <a:off x="1231549" y="3500139"/>
            <a:ext cx="11204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chemeClr val="accent6">
                    <a:lumMod val="75000"/>
                  </a:schemeClr>
                </a:solidFill>
              </a:rPr>
              <a:t>Diversidad</a:t>
            </a:r>
            <a:endParaRPr lang="en-US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1A017B7-1F44-4A50-855C-2A93AD18C1B7}"/>
              </a:ext>
            </a:extLst>
          </p:cNvPr>
          <p:cNvSpPr txBox="1"/>
          <p:nvPr/>
        </p:nvSpPr>
        <p:spPr>
          <a:xfrm>
            <a:off x="2308061" y="3484382"/>
            <a:ext cx="2175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solidFill>
                  <a:schemeClr val="accent6">
                    <a:lumMod val="75000"/>
                  </a:schemeClr>
                </a:solidFill>
              </a:rPr>
              <a:t>Creación conjunta e intercambios de conocimiento</a:t>
            </a:r>
            <a:endParaRPr lang="en-US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F0A85D2-5EB0-4820-A93E-A7FF239C7F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2515" y="3937273"/>
            <a:ext cx="966908" cy="95268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F7EF8B6-D120-4CD4-B1D4-3C5E25CB90AB}"/>
              </a:ext>
            </a:extLst>
          </p:cNvPr>
          <p:cNvSpPr txBox="1"/>
          <p:nvPr/>
        </p:nvSpPr>
        <p:spPr>
          <a:xfrm>
            <a:off x="503777" y="4834202"/>
            <a:ext cx="12324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chemeClr val="accent6">
                    <a:lumMod val="75000"/>
                  </a:schemeClr>
                </a:solidFill>
              </a:rPr>
              <a:t>Sinergias</a:t>
            </a:r>
            <a:endParaRPr lang="en-US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2A54CDF-A720-40CE-AB92-E3981D8CC9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34127" y="5391004"/>
            <a:ext cx="917140" cy="95979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DCF7F9D-C098-45CD-8E13-F64639ED1237}"/>
              </a:ext>
            </a:extLst>
          </p:cNvPr>
          <p:cNvSpPr txBox="1"/>
          <p:nvPr/>
        </p:nvSpPr>
        <p:spPr>
          <a:xfrm>
            <a:off x="1492042" y="6310398"/>
            <a:ext cx="12324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chemeClr val="accent6">
                    <a:lumMod val="75000"/>
                  </a:schemeClr>
                </a:solidFill>
              </a:rPr>
              <a:t>Eficiencia</a:t>
            </a:r>
            <a:endParaRPr lang="en-US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7A62ED1-8800-4C06-80C0-3F6757E1620F}"/>
              </a:ext>
            </a:extLst>
          </p:cNvPr>
          <p:cNvSpPr txBox="1"/>
          <p:nvPr/>
        </p:nvSpPr>
        <p:spPr>
          <a:xfrm>
            <a:off x="1873648" y="5070507"/>
            <a:ext cx="12324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chemeClr val="accent6">
                    <a:lumMod val="75000"/>
                  </a:schemeClr>
                </a:solidFill>
              </a:rPr>
              <a:t>Reciclaje</a:t>
            </a:r>
            <a:endParaRPr lang="en-US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32BC7D4-542B-4419-8750-2C72EA10B39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12309" y="4635493"/>
            <a:ext cx="966908" cy="91714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6448082-0D32-402F-91D5-275A81E5A6EC}"/>
              </a:ext>
            </a:extLst>
          </p:cNvPr>
          <p:cNvSpPr txBox="1"/>
          <p:nvPr/>
        </p:nvSpPr>
        <p:spPr>
          <a:xfrm>
            <a:off x="3043322" y="5599969"/>
            <a:ext cx="12324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chemeClr val="accent6">
                    <a:lumMod val="75000"/>
                  </a:schemeClr>
                </a:solidFill>
              </a:rPr>
              <a:t>Resiliencia</a:t>
            </a:r>
            <a:endParaRPr lang="en-US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270AC85-BB7E-488B-8135-9C27F77CD5AF}"/>
              </a:ext>
            </a:extLst>
          </p:cNvPr>
          <p:cNvSpPr txBox="1"/>
          <p:nvPr/>
        </p:nvSpPr>
        <p:spPr>
          <a:xfrm>
            <a:off x="4736269" y="3842372"/>
            <a:ext cx="17323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solidFill>
                  <a:schemeClr val="accent6">
                    <a:lumMod val="75000"/>
                  </a:schemeClr>
                </a:solidFill>
              </a:rPr>
              <a:t>Valores humanos y sociales </a:t>
            </a:r>
            <a:endParaRPr lang="en-US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DB8B391-84FB-4A2C-B479-16F15DF3938D}"/>
              </a:ext>
            </a:extLst>
          </p:cNvPr>
          <p:cNvSpPr txBox="1"/>
          <p:nvPr/>
        </p:nvSpPr>
        <p:spPr>
          <a:xfrm>
            <a:off x="6662115" y="3253627"/>
            <a:ext cx="12324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chemeClr val="accent6">
                    <a:lumMod val="75000"/>
                  </a:schemeClr>
                </a:solidFill>
              </a:rPr>
              <a:t>Culturas y tradiciones alimentarias</a:t>
            </a:r>
          </a:p>
          <a:p>
            <a:endParaRPr lang="en-US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33BDF5C-7FEE-480E-AC67-8A7F23F3548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69630" y="4722044"/>
            <a:ext cx="924250" cy="966908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5D50D4DB-E1F7-4FBD-995F-0EDAB046047B}"/>
              </a:ext>
            </a:extLst>
          </p:cNvPr>
          <p:cNvSpPr txBox="1"/>
          <p:nvPr/>
        </p:nvSpPr>
        <p:spPr>
          <a:xfrm>
            <a:off x="5464158" y="5665569"/>
            <a:ext cx="15440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solidFill>
                  <a:schemeClr val="accent6">
                    <a:lumMod val="75000"/>
                  </a:schemeClr>
                </a:solidFill>
              </a:rPr>
              <a:t>Gobernanza responsable </a:t>
            </a:r>
            <a:endParaRPr lang="en-US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EE3D1E6-B72B-45FB-AAE8-91759BD8A30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85509" y="4120135"/>
            <a:ext cx="952688" cy="910031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F50F70EA-8D16-4329-837A-10E09F33EA3D}"/>
              </a:ext>
            </a:extLst>
          </p:cNvPr>
          <p:cNvSpPr txBox="1"/>
          <p:nvPr/>
        </p:nvSpPr>
        <p:spPr>
          <a:xfrm>
            <a:off x="6999352" y="4997249"/>
            <a:ext cx="18017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solidFill>
                  <a:schemeClr val="accent6">
                    <a:lumMod val="75000"/>
                  </a:schemeClr>
                </a:solidFill>
              </a:rPr>
              <a:t>Economía circular y solidaria</a:t>
            </a:r>
          </a:p>
          <a:p>
            <a:pPr algn="ctr"/>
            <a:endParaRPr lang="en-US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45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texto 1">
            <a:extLst>
              <a:ext uri="{FF2B5EF4-FFF2-40B4-BE49-F238E27FC236}">
                <a16:creationId xmlns:a16="http://schemas.microsoft.com/office/drawing/2014/main" id="{C69C707E-4F1C-4028-9362-506B4B65F67F}"/>
              </a:ext>
            </a:extLst>
          </p:cNvPr>
          <p:cNvSpPr txBox="1">
            <a:spLocks/>
          </p:cNvSpPr>
          <p:nvPr/>
        </p:nvSpPr>
        <p:spPr>
          <a:xfrm>
            <a:off x="207264" y="1053562"/>
            <a:ext cx="8744034" cy="4536000"/>
          </a:xfrm>
          <a:prstGeom prst="rect">
            <a:avLst/>
          </a:prstGeom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C815B42-5003-4CC7-A924-DA7EE5B3C11F}"/>
              </a:ext>
            </a:extLst>
          </p:cNvPr>
          <p:cNvGrpSpPr/>
          <p:nvPr/>
        </p:nvGrpSpPr>
        <p:grpSpPr>
          <a:xfrm>
            <a:off x="207264" y="6138727"/>
            <a:ext cx="8936736" cy="719273"/>
            <a:chOff x="207264" y="6138727"/>
            <a:chExt cx="8936736" cy="719273"/>
          </a:xfrm>
        </p:grpSpPr>
        <p:pic>
          <p:nvPicPr>
            <p:cNvPr id="9" name="Picture 2" descr="LATEST KENYAN JOBS AND VACANCIES: NGO Jobs in Nairobi, Kenya – CIMMYT">
              <a:extLst>
                <a:ext uri="{FF2B5EF4-FFF2-40B4-BE49-F238E27FC236}">
                  <a16:creationId xmlns:a16="http://schemas.microsoft.com/office/drawing/2014/main" id="{85CE088F-EA8C-4FDC-8486-1E380BA96D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6494" y="6138727"/>
              <a:ext cx="1367506" cy="719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B3D020B-2023-42A7-A2C1-05DDE7145C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7264" y="6261039"/>
              <a:ext cx="1922325" cy="474648"/>
            </a:xfrm>
            <a:prstGeom prst="rect">
              <a:avLst/>
            </a:prstGeom>
          </p:spPr>
        </p:pic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F50B5ABA-0BCB-460B-8591-E510E9F9FF62}"/>
              </a:ext>
            </a:extLst>
          </p:cNvPr>
          <p:cNvSpPr/>
          <p:nvPr/>
        </p:nvSpPr>
        <p:spPr>
          <a:xfrm>
            <a:off x="281352" y="216069"/>
            <a:ext cx="89367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ES" sz="3000" b="1" dirty="0">
                <a:solidFill>
                  <a:schemeClr val="accent5">
                    <a:lumMod val="50000"/>
                  </a:schemeClr>
                </a:solidFill>
              </a:rPr>
              <a:t>Intervenciones en Cusco relacionadas con el vínculo de pequeños productores con el mercado local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16DB411-FC69-4DAE-B7A5-5B37E62101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9956" y="1306633"/>
            <a:ext cx="3868340" cy="567323"/>
          </a:xfrm>
        </p:spPr>
        <p:txBody>
          <a:bodyPr/>
          <a:lstStyle/>
          <a:p>
            <a:pPr algn="ctr"/>
            <a:r>
              <a:rPr lang="es-MX" u="sng" dirty="0">
                <a:solidFill>
                  <a:schemeClr val="accent6"/>
                </a:solidFill>
              </a:rPr>
              <a:t>Oferta</a:t>
            </a:r>
            <a:r>
              <a:rPr lang="es-MX" dirty="0">
                <a:solidFill>
                  <a:schemeClr val="accent6"/>
                </a:solidFill>
              </a:rPr>
              <a:t> 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88012B-FFD5-4F4A-9DAD-DEDB53C9AA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744" y="1971470"/>
            <a:ext cx="3635552" cy="4502781"/>
          </a:xfrm>
        </p:spPr>
        <p:txBody>
          <a:bodyPr>
            <a:normAutofit/>
          </a:bodyPr>
          <a:lstStyle/>
          <a:p>
            <a:r>
              <a:rPr lang="es-ES" sz="1500" dirty="0">
                <a:solidFill>
                  <a:schemeClr val="accent5">
                    <a:lumMod val="50000"/>
                  </a:schemeClr>
                </a:solidFill>
              </a:rPr>
              <a:t>Mejorar la producción en parcelas</a:t>
            </a:r>
          </a:p>
          <a:p>
            <a:r>
              <a:rPr lang="es-ES" sz="1500" dirty="0">
                <a:solidFill>
                  <a:schemeClr val="accent5">
                    <a:lumMod val="50000"/>
                  </a:schemeClr>
                </a:solidFill>
              </a:rPr>
              <a:t>Promover la transición de sistemas agrícolas convencionales a sistemas de producción AE</a:t>
            </a:r>
          </a:p>
          <a:p>
            <a:r>
              <a:rPr lang="es-ES" sz="1500" dirty="0">
                <a:solidFill>
                  <a:schemeClr val="accent5">
                    <a:lumMod val="50000"/>
                  </a:schemeClr>
                </a:solidFill>
              </a:rPr>
              <a:t>Conservación y mejora de la fertilidad de los suelos</a:t>
            </a:r>
          </a:p>
          <a:p>
            <a:r>
              <a:rPr lang="es-ES" sz="1500" dirty="0">
                <a:solidFill>
                  <a:schemeClr val="accent5">
                    <a:lumMod val="50000"/>
                  </a:schemeClr>
                </a:solidFill>
              </a:rPr>
              <a:t>Conservación de semillas y el rescate de variedades de cultivos locales  </a:t>
            </a:r>
            <a:r>
              <a:rPr lang="en-US" sz="1500" b="1" dirty="0">
                <a:solidFill>
                  <a:schemeClr val="accent6"/>
                </a:solidFill>
              </a:rPr>
              <a:t>-&gt;</a:t>
            </a:r>
            <a:r>
              <a:rPr lang="es-ES" sz="1500" b="1" dirty="0">
                <a:solidFill>
                  <a:schemeClr val="accent6"/>
                </a:solidFill>
              </a:rPr>
              <a:t> </a:t>
            </a:r>
            <a:r>
              <a:rPr lang="es-ES" sz="1500" dirty="0">
                <a:solidFill>
                  <a:schemeClr val="accent5">
                    <a:lumMod val="50000"/>
                  </a:schemeClr>
                </a:solidFill>
              </a:rPr>
              <a:t> raíces, tubérculos, frutas y hortaliza</a:t>
            </a:r>
          </a:p>
          <a:p>
            <a:pPr marL="0" indent="0">
              <a:buNone/>
            </a:pPr>
            <a:endParaRPr lang="en-US" sz="1500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A1F1134-ADA4-4E6E-BE44-16B6EBFFB7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72000" y="1270879"/>
            <a:ext cx="3887391" cy="567323"/>
          </a:xfrm>
        </p:spPr>
        <p:txBody>
          <a:bodyPr/>
          <a:lstStyle/>
          <a:p>
            <a:pPr algn="ctr"/>
            <a:r>
              <a:rPr lang="es-MX" u="sng" dirty="0">
                <a:solidFill>
                  <a:schemeClr val="accent6"/>
                </a:solidFill>
              </a:rPr>
              <a:t>Demanda </a:t>
            </a:r>
            <a:endParaRPr lang="en-US" u="sng" dirty="0">
              <a:solidFill>
                <a:schemeClr val="accent6"/>
              </a:solidFill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5EE512FC-F3D2-4B1D-9A74-2B18C884DF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158296" y="1948789"/>
            <a:ext cx="4672934" cy="395361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s-ES" sz="1500" dirty="0">
                <a:solidFill>
                  <a:schemeClr val="accent5">
                    <a:lumMod val="50000"/>
                  </a:schemeClr>
                </a:solidFill>
              </a:rPr>
              <a:t>Generar confianza e interés por parte de los consumidores </a:t>
            </a:r>
            <a:r>
              <a:rPr lang="en-US" sz="1500" b="1" dirty="0">
                <a:solidFill>
                  <a:schemeClr val="accent6"/>
                </a:solidFill>
              </a:rPr>
              <a:t>-&gt;</a:t>
            </a:r>
            <a:r>
              <a:rPr lang="es-ES" sz="1500" dirty="0">
                <a:solidFill>
                  <a:schemeClr val="accent5">
                    <a:lumMod val="50000"/>
                  </a:schemeClr>
                </a:solidFill>
              </a:rPr>
              <a:t> Certificación de productos con Sistemas Participativos de Garantía (SPG), por medio de sellos y/o marcas colectivas </a:t>
            </a:r>
          </a:p>
          <a:p>
            <a:pPr>
              <a:lnSpc>
                <a:spcPct val="100000"/>
              </a:lnSpc>
            </a:pPr>
            <a:r>
              <a:rPr lang="es-ES" sz="1500" dirty="0">
                <a:solidFill>
                  <a:schemeClr val="accent5">
                    <a:lumMod val="50000"/>
                  </a:schemeClr>
                </a:solidFill>
              </a:rPr>
              <a:t>Promoción Cadenas Cortas Agroalimentarias (CCA)</a:t>
            </a:r>
            <a:r>
              <a:rPr lang="en-US" sz="1500" b="1" dirty="0">
                <a:solidFill>
                  <a:schemeClr val="accent6"/>
                </a:solidFill>
              </a:rPr>
              <a:t> -&gt;</a:t>
            </a:r>
            <a:r>
              <a:rPr lang="es-ES" sz="1500" b="1" dirty="0">
                <a:solidFill>
                  <a:schemeClr val="accent6"/>
                </a:solidFill>
              </a:rPr>
              <a:t> </a:t>
            </a:r>
            <a:r>
              <a:rPr lang="es-ES" sz="1500" dirty="0">
                <a:solidFill>
                  <a:schemeClr val="accent5">
                    <a:lumMod val="50000"/>
                  </a:schemeClr>
                </a:solidFill>
              </a:rPr>
              <a:t>ferias y tiendas agroecológicas y canastas de alimentos</a:t>
            </a:r>
          </a:p>
          <a:p>
            <a:pPr>
              <a:lnSpc>
                <a:spcPct val="100000"/>
              </a:lnSpc>
            </a:pPr>
            <a:r>
              <a:rPr lang="es-ES" sz="1500" dirty="0">
                <a:solidFill>
                  <a:schemeClr val="accent5">
                    <a:lumMod val="50000"/>
                  </a:schemeClr>
                </a:solidFill>
              </a:rPr>
              <a:t>Proyecto </a:t>
            </a:r>
            <a:r>
              <a:rPr lang="es-ES" sz="1500" dirty="0" err="1">
                <a:solidFill>
                  <a:schemeClr val="accent5">
                    <a:lumMod val="50000"/>
                  </a:schemeClr>
                </a:solidFill>
              </a:rPr>
              <a:t>Agroeco</a:t>
            </a:r>
            <a:r>
              <a:rPr lang="es-ES" sz="15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500" b="1" dirty="0">
                <a:solidFill>
                  <a:schemeClr val="accent6"/>
                </a:solidFill>
              </a:rPr>
              <a:t>-&gt;</a:t>
            </a:r>
            <a:r>
              <a:rPr lang="es-ES" sz="1500" dirty="0">
                <a:solidFill>
                  <a:schemeClr val="accent5">
                    <a:lumMod val="50000"/>
                  </a:schemeClr>
                </a:solidFill>
              </a:rPr>
              <a:t> 2011 - 2014 </a:t>
            </a:r>
            <a:r>
              <a:rPr lang="en-US" sz="1500" b="1" dirty="0">
                <a:solidFill>
                  <a:schemeClr val="accent6"/>
                </a:solidFill>
              </a:rPr>
              <a:t>-&gt;</a:t>
            </a:r>
            <a:r>
              <a:rPr lang="es-ES" sz="1500" dirty="0">
                <a:solidFill>
                  <a:schemeClr val="accent5">
                    <a:lumMod val="50000"/>
                  </a:schemeClr>
                </a:solidFill>
              </a:rPr>
              <a:t> promover la agro diversidad, la organización de los productores y el acceso a mercados. El proyecto promovió una marca colectiva con etiquetado denominada “</a:t>
            </a:r>
            <a:r>
              <a:rPr lang="es-ES" sz="1500" b="1" dirty="0">
                <a:solidFill>
                  <a:schemeClr val="accent5">
                    <a:lumMod val="50000"/>
                  </a:schemeClr>
                </a:solidFill>
              </a:rPr>
              <a:t>Frutos de la tierra</a:t>
            </a:r>
            <a:r>
              <a:rPr lang="es-ES" sz="1500" dirty="0">
                <a:solidFill>
                  <a:schemeClr val="accent5">
                    <a:lumMod val="50000"/>
                  </a:schemeClr>
                </a:solidFill>
              </a:rPr>
              <a:t>” </a:t>
            </a:r>
            <a:r>
              <a:rPr lang="en-US" sz="1500" b="1" dirty="0">
                <a:solidFill>
                  <a:schemeClr val="accent6"/>
                </a:solidFill>
              </a:rPr>
              <a:t>-&gt;</a:t>
            </a:r>
            <a:r>
              <a:rPr lang="es-ES" sz="1500" dirty="0">
                <a:solidFill>
                  <a:schemeClr val="accent5">
                    <a:lumMod val="50000"/>
                  </a:schemeClr>
                </a:solidFill>
              </a:rPr>
              <a:t> actualmente ya no se usa la marca colectiva por parte de la asociación de productores en Cusco</a:t>
            </a:r>
            <a:endParaRPr lang="es-ES" sz="1500" b="1" dirty="0">
              <a:solidFill>
                <a:srgbClr val="70AD47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7B67AE-E544-4E57-AF83-0B0FD2A773FE}"/>
              </a:ext>
            </a:extLst>
          </p:cNvPr>
          <p:cNvSpPr/>
          <p:nvPr/>
        </p:nvSpPr>
        <p:spPr>
          <a:xfrm>
            <a:off x="522744" y="5288342"/>
            <a:ext cx="8247623" cy="8443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700" dirty="0">
                <a:solidFill>
                  <a:schemeClr val="bg1"/>
                </a:solidFill>
              </a:rPr>
              <a:t>Las intervenciones enfocadas en la demanda han sido limitadas y únicas. Hay una oportunidad interesante para abordar nuevos aspectos de la AE en Cusco: el consumo y la demanda</a:t>
            </a:r>
            <a:endParaRPr lang="en-US" sz="1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8892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ítulo 2">
            <a:extLst>
              <a:ext uri="{FF2B5EF4-FFF2-40B4-BE49-F238E27FC236}">
                <a16:creationId xmlns:a16="http://schemas.microsoft.com/office/drawing/2014/main" id="{B91C1061-E4C8-4B83-9E74-7CA2B076150D}"/>
              </a:ext>
            </a:extLst>
          </p:cNvPr>
          <p:cNvSpPr txBox="1">
            <a:spLocks/>
          </p:cNvSpPr>
          <p:nvPr/>
        </p:nvSpPr>
        <p:spPr>
          <a:xfrm>
            <a:off x="221826" y="248988"/>
            <a:ext cx="8729472" cy="662138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200" b="1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Recapitulación de la primera fase (2015-2017) </a:t>
            </a:r>
          </a:p>
        </p:txBody>
      </p:sp>
      <p:sp>
        <p:nvSpPr>
          <p:cNvPr id="8" name="Marcador de texto 1">
            <a:extLst>
              <a:ext uri="{FF2B5EF4-FFF2-40B4-BE49-F238E27FC236}">
                <a16:creationId xmlns:a16="http://schemas.microsoft.com/office/drawing/2014/main" id="{C69C707E-4F1C-4028-9362-506B4B65F67F}"/>
              </a:ext>
            </a:extLst>
          </p:cNvPr>
          <p:cNvSpPr txBox="1">
            <a:spLocks/>
          </p:cNvSpPr>
          <p:nvPr/>
        </p:nvSpPr>
        <p:spPr>
          <a:xfrm>
            <a:off x="207264" y="1053562"/>
            <a:ext cx="8744034" cy="4536000"/>
          </a:xfrm>
          <a:prstGeom prst="rect">
            <a:avLst/>
          </a:prstGeom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/>
          </a:p>
        </p:txBody>
      </p:sp>
      <p:sp>
        <p:nvSpPr>
          <p:cNvPr id="7" name="Marcador de texto 1">
            <a:extLst>
              <a:ext uri="{FF2B5EF4-FFF2-40B4-BE49-F238E27FC236}">
                <a16:creationId xmlns:a16="http://schemas.microsoft.com/office/drawing/2014/main" id="{549CC478-6B01-4652-B1CB-19DC3591F03B}"/>
              </a:ext>
            </a:extLst>
          </p:cNvPr>
          <p:cNvSpPr txBox="1">
            <a:spLocks/>
          </p:cNvSpPr>
          <p:nvPr/>
        </p:nvSpPr>
        <p:spPr>
          <a:xfrm>
            <a:off x="794666" y="806360"/>
            <a:ext cx="7569230" cy="4131311"/>
          </a:xfrm>
          <a:prstGeom prst="rect">
            <a:avLst/>
          </a:prstGeom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600" dirty="0">
                <a:solidFill>
                  <a:schemeClr val="accent5">
                    <a:lumMod val="50000"/>
                  </a:schemeClr>
                </a:solidFill>
              </a:rPr>
              <a:t>La primera fase fue un esfuerzo para entender el contexto, los intereses y experiencias de los principales actores del sistema alimentario local en Cusco, desde la producción agrícola rural hasta el consumo urbano</a:t>
            </a:r>
          </a:p>
          <a:p>
            <a:r>
              <a:rPr lang="es-ES" sz="1600" dirty="0">
                <a:solidFill>
                  <a:schemeClr val="accent5">
                    <a:lumMod val="50000"/>
                  </a:schemeClr>
                </a:solidFill>
              </a:rPr>
              <a:t>El objetivo fue identificar a los actores interesados, las necesidades y las oportunidades para fortalecer el sistema local de alimentos</a:t>
            </a:r>
          </a:p>
          <a:p>
            <a:r>
              <a:rPr lang="es-ES" sz="1600" dirty="0">
                <a:solidFill>
                  <a:schemeClr val="accent5">
                    <a:lumMod val="50000"/>
                  </a:schemeClr>
                </a:solidFill>
              </a:rPr>
              <a:t>Se realizaron 3 estudios de caso de producción y entrevistas a:</a:t>
            </a:r>
          </a:p>
          <a:p>
            <a:endParaRPr lang="es-ES" sz="16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es-ES" sz="16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es-ES" sz="1600" dirty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buNone/>
            </a:pPr>
            <a:br>
              <a:rPr lang="es-ES" sz="1600" dirty="0">
                <a:solidFill>
                  <a:schemeClr val="accent5">
                    <a:lumMod val="50000"/>
                  </a:schemeClr>
                </a:solidFill>
              </a:rPr>
            </a:br>
            <a:br>
              <a:rPr lang="es-ES" sz="1600" dirty="0">
                <a:solidFill>
                  <a:schemeClr val="accent5">
                    <a:lumMod val="50000"/>
                  </a:schemeClr>
                </a:solidFill>
              </a:rPr>
            </a:br>
            <a:endParaRPr lang="es-ES" sz="1600" dirty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s-ES" sz="1600" b="1" dirty="0">
                <a:solidFill>
                  <a:schemeClr val="accent6"/>
                </a:solidFill>
              </a:rPr>
              <a:t>Productos hasta la fecha:</a:t>
            </a:r>
          </a:p>
          <a:p>
            <a:pPr marL="0" indent="0">
              <a:buNone/>
            </a:pPr>
            <a:endParaRPr lang="es-ES" sz="1600" dirty="0">
              <a:solidFill>
                <a:schemeClr val="accent5">
                  <a:lumMod val="50000"/>
                </a:schemeClr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C5AEA5C-3457-45D5-819F-D12E60238101}"/>
              </a:ext>
            </a:extLst>
          </p:cNvPr>
          <p:cNvGrpSpPr/>
          <p:nvPr/>
        </p:nvGrpSpPr>
        <p:grpSpPr>
          <a:xfrm>
            <a:off x="110913" y="6111856"/>
            <a:ext cx="8936736" cy="719273"/>
            <a:chOff x="207264" y="6138727"/>
            <a:chExt cx="8936736" cy="719273"/>
          </a:xfrm>
        </p:grpSpPr>
        <p:pic>
          <p:nvPicPr>
            <p:cNvPr id="10" name="Picture 2" descr="LATEST KENYAN JOBS AND VACANCIES: NGO Jobs in Nairobi, Kenya – CIMMYT">
              <a:extLst>
                <a:ext uri="{FF2B5EF4-FFF2-40B4-BE49-F238E27FC236}">
                  <a16:creationId xmlns:a16="http://schemas.microsoft.com/office/drawing/2014/main" id="{EF45BDDE-822D-46B3-8423-1ACFD53021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6494" y="6138727"/>
              <a:ext cx="1367506" cy="719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5F299A3-A2A8-45A8-BD02-418577831A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7264" y="6261039"/>
              <a:ext cx="1922325" cy="474648"/>
            </a:xfrm>
            <a:prstGeom prst="rect">
              <a:avLst/>
            </a:prstGeom>
          </p:spPr>
        </p:pic>
      </p:grp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B4B5BD1-AB3A-4D8B-A111-AE7F013E32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2086293"/>
              </p:ext>
            </p:extLst>
          </p:nvPr>
        </p:nvGraphicFramePr>
        <p:xfrm>
          <a:off x="794666" y="2505257"/>
          <a:ext cx="7768269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3478">
                  <a:extLst>
                    <a:ext uri="{9D8B030D-6E8A-4147-A177-3AD203B41FA5}">
                      <a16:colId xmlns:a16="http://schemas.microsoft.com/office/drawing/2014/main" val="1718272952"/>
                    </a:ext>
                  </a:extLst>
                </a:gridCol>
                <a:gridCol w="7024791">
                  <a:extLst>
                    <a:ext uri="{9D8B030D-6E8A-4147-A177-3AD203B41FA5}">
                      <a16:colId xmlns:a16="http://schemas.microsoft.com/office/drawing/2014/main" val="2141811302"/>
                    </a:ext>
                  </a:extLst>
                </a:gridCol>
              </a:tblGrid>
              <a:tr h="325293">
                <a:tc>
                  <a:txBody>
                    <a:bodyPr/>
                    <a:lstStyle/>
                    <a:p>
                      <a:pPr algn="r"/>
                      <a:r>
                        <a:rPr lang="es-MX" sz="1600" b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300 </a:t>
                      </a:r>
                      <a:endParaRPr lang="en-US" sz="1600" b="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600" b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 Consumidores</a:t>
                      </a:r>
                      <a:endParaRPr lang="en-US" sz="1600" b="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3012824"/>
                  </a:ext>
                </a:extLst>
              </a:tr>
              <a:tr h="325293">
                <a:tc>
                  <a:txBody>
                    <a:bodyPr/>
                    <a:lstStyle/>
                    <a:p>
                      <a:pPr algn="r"/>
                      <a:r>
                        <a:rPr lang="es-MX" sz="160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40 </a:t>
                      </a:r>
                      <a:endParaRPr lang="en-US" sz="16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60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Vendedores en mercados locales</a:t>
                      </a:r>
                      <a:endParaRPr lang="en-US" sz="16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8884492"/>
                  </a:ext>
                </a:extLst>
              </a:tr>
              <a:tr h="325293">
                <a:tc>
                  <a:txBody>
                    <a:bodyPr/>
                    <a:lstStyle/>
                    <a:p>
                      <a:pPr algn="r"/>
                      <a:r>
                        <a:rPr lang="es-MX" sz="160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58 </a:t>
                      </a:r>
                      <a:endParaRPr lang="en-US" sz="16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600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Jefes de compra de restaurantes, supermercados y compradores públicos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979719"/>
                  </a:ext>
                </a:extLst>
              </a:tr>
              <a:tr h="325293">
                <a:tc>
                  <a:txBody>
                    <a:bodyPr/>
                    <a:lstStyle/>
                    <a:p>
                      <a:pPr algn="r"/>
                      <a:r>
                        <a:rPr lang="es-MX" sz="160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4</a:t>
                      </a:r>
                      <a:endParaRPr lang="en-US" sz="16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60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Organizaciones no gubernamentales </a:t>
                      </a:r>
                      <a:endParaRPr lang="en-US" sz="16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4521748"/>
                  </a:ext>
                </a:extLst>
              </a:tr>
              <a:tr h="325293">
                <a:tc>
                  <a:txBody>
                    <a:bodyPr/>
                    <a:lstStyle/>
                    <a:p>
                      <a:pPr algn="r"/>
                      <a:r>
                        <a:rPr lang="es-MX" sz="160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12 </a:t>
                      </a:r>
                      <a:endParaRPr lang="en-US" sz="16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60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Agencias de gobierno </a:t>
                      </a:r>
                      <a:endParaRPr lang="en-US" sz="16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2505398"/>
                  </a:ext>
                </a:extLst>
              </a:tr>
            </a:tbl>
          </a:graphicData>
        </a:graphic>
      </p:graphicFrame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FA05B63B-5E5D-402B-85A6-D956F7AFA4D8}"/>
              </a:ext>
            </a:extLst>
          </p:cNvPr>
          <p:cNvSpPr txBox="1">
            <a:spLocks/>
          </p:cNvSpPr>
          <p:nvPr/>
        </p:nvSpPr>
        <p:spPr>
          <a:xfrm>
            <a:off x="221826" y="4642217"/>
            <a:ext cx="8741388" cy="14079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5">
                    <a:lumMod val="50000"/>
                  </a:schemeClr>
                </a:solidFill>
              </a:rPr>
              <a:t>Blare, T., Donovan, J. &amp; del Pozo, C. (2017). Estimates of the willingness to pay for locally grown tree fruits in Cusco, Peru. </a:t>
            </a:r>
            <a:r>
              <a:rPr lang="en-US" sz="1600" i="1" dirty="0">
                <a:solidFill>
                  <a:schemeClr val="accent5">
                    <a:lumMod val="50000"/>
                  </a:schemeClr>
                </a:solidFill>
              </a:rPr>
              <a:t>Renewable Agriculture and Food Systems 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</a:rPr>
              <a:t>34(1): 50-61.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chemeClr val="accent5">
                    <a:lumMod val="50000"/>
                  </a:schemeClr>
                </a:solidFill>
              </a:rPr>
              <a:t>Edición 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</a:rPr>
              <a:t>Especial LEISA : </a:t>
            </a:r>
            <a:r>
              <a:rPr lang="es-MX" sz="1600" dirty="0">
                <a:solidFill>
                  <a:schemeClr val="accent5">
                    <a:lumMod val="50000"/>
                  </a:schemeClr>
                </a:solidFill>
              </a:rPr>
              <a:t>Sistemas Alimentarios Locales en Los Andes 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5">
                    <a:lumMod val="50000"/>
                  </a:schemeClr>
                </a:solidFill>
              </a:rPr>
              <a:t>Blare, T. &amp; Donovan, J. (2020) “Challenges for ‘going local’ by the tourism sector: Lessons from three initiatives in Cusco, Peru”, </a:t>
            </a:r>
            <a:r>
              <a:rPr lang="en-US" sz="1600" i="1" dirty="0">
                <a:solidFill>
                  <a:schemeClr val="accent5">
                    <a:lumMod val="50000"/>
                  </a:schemeClr>
                </a:solidFill>
              </a:rPr>
              <a:t>Journal of Sustainable Tourism 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</a:rPr>
              <a:t>– </a:t>
            </a:r>
            <a:r>
              <a:rPr lang="es-MX" sz="1600" dirty="0">
                <a:solidFill>
                  <a:schemeClr val="accent5">
                    <a:lumMod val="50000"/>
                  </a:schemeClr>
                </a:solidFill>
              </a:rPr>
              <a:t>en proceso de elaboración 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4579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ítulo 2">
            <a:extLst>
              <a:ext uri="{FF2B5EF4-FFF2-40B4-BE49-F238E27FC236}">
                <a16:creationId xmlns:a16="http://schemas.microsoft.com/office/drawing/2014/main" id="{CCCF5FE5-5E19-4B1D-A0AD-95B49B637A84}"/>
              </a:ext>
            </a:extLst>
          </p:cNvPr>
          <p:cNvSpPr txBox="1">
            <a:spLocks/>
          </p:cNvSpPr>
          <p:nvPr/>
        </p:nvSpPr>
        <p:spPr>
          <a:xfrm>
            <a:off x="192702" y="154100"/>
            <a:ext cx="8729472" cy="662138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200" b="1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Lecciones de la primera fase (2015-2017)</a:t>
            </a:r>
          </a:p>
        </p:txBody>
      </p:sp>
      <p:sp>
        <p:nvSpPr>
          <p:cNvPr id="8" name="Marcador de texto 1">
            <a:extLst>
              <a:ext uri="{FF2B5EF4-FFF2-40B4-BE49-F238E27FC236}">
                <a16:creationId xmlns:a16="http://schemas.microsoft.com/office/drawing/2014/main" id="{C69C707E-4F1C-4028-9362-506B4B65F67F}"/>
              </a:ext>
            </a:extLst>
          </p:cNvPr>
          <p:cNvSpPr txBox="1">
            <a:spLocks/>
          </p:cNvSpPr>
          <p:nvPr/>
        </p:nvSpPr>
        <p:spPr>
          <a:xfrm>
            <a:off x="207264" y="1053562"/>
            <a:ext cx="8744034" cy="4536000"/>
          </a:xfrm>
          <a:prstGeom prst="rect">
            <a:avLst/>
          </a:prstGeom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/>
          </a:p>
        </p:txBody>
      </p:sp>
      <p:sp>
        <p:nvSpPr>
          <p:cNvPr id="7" name="Marcador de texto 1">
            <a:extLst>
              <a:ext uri="{FF2B5EF4-FFF2-40B4-BE49-F238E27FC236}">
                <a16:creationId xmlns:a16="http://schemas.microsoft.com/office/drawing/2014/main" id="{549CC478-6B01-4652-B1CB-19DC3591F03B}"/>
              </a:ext>
            </a:extLst>
          </p:cNvPr>
          <p:cNvSpPr txBox="1">
            <a:spLocks/>
          </p:cNvSpPr>
          <p:nvPr/>
        </p:nvSpPr>
        <p:spPr>
          <a:xfrm>
            <a:off x="221826" y="761645"/>
            <a:ext cx="8744034" cy="4272920"/>
          </a:xfrm>
          <a:prstGeom prst="rect">
            <a:avLst/>
          </a:prstGeom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s-ES" sz="1800" dirty="0">
                <a:solidFill>
                  <a:schemeClr val="accent5">
                    <a:lumMod val="50000"/>
                  </a:schemeClr>
                </a:solidFill>
              </a:rPr>
              <a:t>La</a:t>
            </a:r>
            <a:r>
              <a:rPr lang="es-ES" sz="1800" b="1" dirty="0">
                <a:solidFill>
                  <a:schemeClr val="accent5">
                    <a:lumMod val="50000"/>
                  </a:schemeClr>
                </a:solidFill>
              </a:rPr>
              <a:t> pequeña producción agrícola </a:t>
            </a:r>
            <a:r>
              <a:rPr lang="es-ES" sz="1800" dirty="0">
                <a:solidFill>
                  <a:schemeClr val="accent5">
                    <a:lumMod val="50000"/>
                  </a:schemeClr>
                </a:solidFill>
              </a:rPr>
              <a:t>presenta </a:t>
            </a:r>
            <a:r>
              <a:rPr lang="es-MX" sz="1800" dirty="0">
                <a:solidFill>
                  <a:schemeClr val="accent5">
                    <a:lumMod val="50000"/>
                  </a:schemeClr>
                </a:solidFill>
              </a:rPr>
              <a:t>desafíos como </a:t>
            </a:r>
            <a:r>
              <a:rPr lang="es-ES" sz="1800" dirty="0">
                <a:solidFill>
                  <a:schemeClr val="accent5">
                    <a:lumMod val="50000"/>
                  </a:schemeClr>
                </a:solidFill>
              </a:rPr>
              <a:t>la falta de recursos financieros, formalización y certificaciones, altos costos de transporte, desconocimiento del potencial del mercado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1800" dirty="0">
                <a:solidFill>
                  <a:schemeClr val="accent5">
                    <a:lumMod val="50000"/>
                  </a:schemeClr>
                </a:solidFill>
              </a:rPr>
              <a:t>Los </a:t>
            </a:r>
            <a:r>
              <a:rPr lang="es-ES" sz="1800" b="1" dirty="0">
                <a:solidFill>
                  <a:schemeClr val="accent5">
                    <a:lumMod val="50000"/>
                  </a:schemeClr>
                </a:solidFill>
              </a:rPr>
              <a:t>gobiernos, </a:t>
            </a:r>
            <a:r>
              <a:rPr lang="es-ES" sz="1800" dirty="0">
                <a:solidFill>
                  <a:schemeClr val="accent5">
                    <a:lumMod val="50000"/>
                  </a:schemeClr>
                </a:solidFill>
              </a:rPr>
              <a:t>a excepción de los gobiernos local de </a:t>
            </a:r>
            <a:r>
              <a:rPr lang="es-ES" sz="1800" dirty="0" err="1">
                <a:solidFill>
                  <a:schemeClr val="accent5">
                    <a:lumMod val="50000"/>
                  </a:schemeClr>
                </a:solidFill>
              </a:rPr>
              <a:t>Wanchaq</a:t>
            </a:r>
            <a:r>
              <a:rPr lang="es-ES" sz="1800" dirty="0">
                <a:solidFill>
                  <a:schemeClr val="accent5">
                    <a:lumMod val="50000"/>
                  </a:schemeClr>
                </a:solidFill>
              </a:rPr>
              <a:t>, San Jerónimo, San Sebastián y Santiago, muestran poco interés en la vinculación de la pequeña producción al mercado local 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1800" dirty="0">
                <a:solidFill>
                  <a:schemeClr val="accent5">
                    <a:lumMod val="50000"/>
                  </a:schemeClr>
                </a:solidFill>
              </a:rPr>
              <a:t>Las </a:t>
            </a:r>
            <a:r>
              <a:rPr lang="es-ES" sz="1800" b="1" dirty="0">
                <a:solidFill>
                  <a:schemeClr val="accent5">
                    <a:lumMod val="50000"/>
                  </a:schemeClr>
                </a:solidFill>
              </a:rPr>
              <a:t>ONG </a:t>
            </a:r>
            <a:r>
              <a:rPr lang="es-ES" sz="1800" dirty="0">
                <a:solidFill>
                  <a:schemeClr val="accent5">
                    <a:lumMod val="50000"/>
                  </a:schemeClr>
                </a:solidFill>
              </a:rPr>
              <a:t>tienen coordinación limitada, pero están interesadas en varias dimensiones de la AE como la producción ecológica, las cadenas alimentarias cortas, la promoción del turismo rural o agroalimentario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1800" dirty="0">
                <a:solidFill>
                  <a:schemeClr val="accent5">
                    <a:lumMod val="50000"/>
                  </a:schemeClr>
                </a:solidFill>
              </a:rPr>
              <a:t>Los </a:t>
            </a:r>
            <a:r>
              <a:rPr lang="es-ES" sz="1800" b="1" dirty="0">
                <a:solidFill>
                  <a:schemeClr val="accent5">
                    <a:lumMod val="50000"/>
                  </a:schemeClr>
                </a:solidFill>
              </a:rPr>
              <a:t>restaurantes </a:t>
            </a:r>
            <a:r>
              <a:rPr lang="es-ES" sz="1800" dirty="0">
                <a:solidFill>
                  <a:schemeClr val="accent5">
                    <a:lumMod val="50000"/>
                  </a:schemeClr>
                </a:solidFill>
              </a:rPr>
              <a:t>se encuentran interesados en la pequeña producción pero solo unos pocos están interesados en participar en el desarrollo de capacidades de los pequeños productores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1800" dirty="0">
                <a:solidFill>
                  <a:schemeClr val="accent5">
                    <a:lumMod val="50000"/>
                  </a:schemeClr>
                </a:solidFill>
              </a:rPr>
              <a:t>Cambios en el lado del </a:t>
            </a:r>
            <a:r>
              <a:rPr lang="es-ES" sz="1800" b="1" dirty="0">
                <a:solidFill>
                  <a:schemeClr val="accent5">
                    <a:lumMod val="50000"/>
                  </a:schemeClr>
                </a:solidFill>
              </a:rPr>
              <a:t>consumo: </a:t>
            </a:r>
            <a:r>
              <a:rPr lang="es-ES" sz="1800" dirty="0">
                <a:solidFill>
                  <a:schemeClr val="accent5">
                    <a:lumMod val="50000"/>
                  </a:schemeClr>
                </a:solidFill>
              </a:rPr>
              <a:t>el crecimiento del sector turístico, el incremento en el interés en los productos agrícolas de productores locales y que algunos consumidores están dispuestos a pagar por esos productos</a:t>
            </a:r>
          </a:p>
          <a:p>
            <a:pPr marL="0" indent="0">
              <a:buNone/>
            </a:pPr>
            <a:endParaRPr lang="es-ES" sz="18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40834A1-4C00-4C9B-B418-6E88C347F24D}"/>
              </a:ext>
            </a:extLst>
          </p:cNvPr>
          <p:cNvSpPr/>
          <p:nvPr/>
        </p:nvSpPr>
        <p:spPr>
          <a:xfrm>
            <a:off x="916659" y="5306343"/>
            <a:ext cx="7281558" cy="121104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En general, el contexto local es complejo para avanzar en una estrategia para escalar la AE. </a:t>
            </a:r>
          </a:p>
          <a:p>
            <a:pPr algn="ctr"/>
            <a:r>
              <a:rPr lang="es-ES" dirty="0">
                <a:solidFill>
                  <a:schemeClr val="bg1"/>
                </a:solidFill>
              </a:rPr>
              <a:t>A corto y mediano plazo, es probable que el cambio ocurra del compromiso con el sector privado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0550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ítulo 2">
            <a:extLst>
              <a:ext uri="{FF2B5EF4-FFF2-40B4-BE49-F238E27FC236}">
                <a16:creationId xmlns:a16="http://schemas.microsoft.com/office/drawing/2014/main" id="{CCCF5FE5-5E19-4B1D-A0AD-95B49B637A84}"/>
              </a:ext>
            </a:extLst>
          </p:cNvPr>
          <p:cNvSpPr txBox="1">
            <a:spLocks/>
          </p:cNvSpPr>
          <p:nvPr/>
        </p:nvSpPr>
        <p:spPr>
          <a:xfrm>
            <a:off x="192701" y="329249"/>
            <a:ext cx="8729472" cy="899462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3200" b="1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Motivación y razonamiento para la segunda fase </a:t>
            </a:r>
            <a:r>
              <a:rPr lang="es-ES" sz="3200" b="1" dirty="0">
                <a:solidFill>
                  <a:srgbClr val="5B9BD5">
                    <a:lumMod val="50000"/>
                  </a:srgbClr>
                </a:solidFill>
                <a:cs typeface="Arial" panose="020B0604020202020204" pitchFamily="34" charset="0"/>
              </a:rPr>
              <a:t>(</a:t>
            </a:r>
            <a:r>
              <a:rPr lang="es-ES" sz="3200" b="1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2020-2022) </a:t>
            </a:r>
          </a:p>
        </p:txBody>
      </p:sp>
      <p:sp>
        <p:nvSpPr>
          <p:cNvPr id="8" name="Marcador de texto 1">
            <a:extLst>
              <a:ext uri="{FF2B5EF4-FFF2-40B4-BE49-F238E27FC236}">
                <a16:creationId xmlns:a16="http://schemas.microsoft.com/office/drawing/2014/main" id="{C69C707E-4F1C-4028-9362-506B4B65F67F}"/>
              </a:ext>
            </a:extLst>
          </p:cNvPr>
          <p:cNvSpPr txBox="1">
            <a:spLocks/>
          </p:cNvSpPr>
          <p:nvPr/>
        </p:nvSpPr>
        <p:spPr>
          <a:xfrm>
            <a:off x="207264" y="1053562"/>
            <a:ext cx="8744034" cy="4536000"/>
          </a:xfrm>
          <a:prstGeom prst="rect">
            <a:avLst/>
          </a:prstGeom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F2CA126-DB5B-471F-86FC-4F362A29C77C}"/>
              </a:ext>
            </a:extLst>
          </p:cNvPr>
          <p:cNvGrpSpPr/>
          <p:nvPr/>
        </p:nvGrpSpPr>
        <p:grpSpPr>
          <a:xfrm>
            <a:off x="207264" y="6138727"/>
            <a:ext cx="8936736" cy="719273"/>
            <a:chOff x="207264" y="6138727"/>
            <a:chExt cx="8936736" cy="719273"/>
          </a:xfrm>
        </p:grpSpPr>
        <p:pic>
          <p:nvPicPr>
            <p:cNvPr id="9" name="Picture 2" descr="LATEST KENYAN JOBS AND VACANCIES: NGO Jobs in Nairobi, Kenya – CIMMYT">
              <a:extLst>
                <a:ext uri="{FF2B5EF4-FFF2-40B4-BE49-F238E27FC236}">
                  <a16:creationId xmlns:a16="http://schemas.microsoft.com/office/drawing/2014/main" id="{82211F38-1EAB-43BD-AD44-32E8285160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6494" y="6138727"/>
              <a:ext cx="1367506" cy="719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9601690-CDDA-4D35-9A05-380BCCBF5D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7264" y="6261039"/>
              <a:ext cx="1922325" cy="474648"/>
            </a:xfrm>
            <a:prstGeom prst="rect">
              <a:avLst/>
            </a:prstGeom>
          </p:spPr>
        </p:pic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8E6DFA6E-A87F-44CA-AEC2-230DD3713444}"/>
              </a:ext>
            </a:extLst>
          </p:cNvPr>
          <p:cNvSpPr/>
          <p:nvPr/>
        </p:nvSpPr>
        <p:spPr>
          <a:xfrm>
            <a:off x="1514660" y="1381110"/>
            <a:ext cx="6129241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s-ES" dirty="0">
                <a:solidFill>
                  <a:schemeClr val="accent5">
                    <a:lumMod val="50000"/>
                  </a:schemeClr>
                </a:solidFill>
              </a:rPr>
              <a:t>El promover la producción y el consumo de productos agroecológicos mantiene un </a:t>
            </a:r>
            <a:r>
              <a:rPr lang="es-ES" u="sng" dirty="0">
                <a:solidFill>
                  <a:schemeClr val="accent5">
                    <a:lumMod val="50000"/>
                  </a:schemeClr>
                </a:solidFill>
              </a:rPr>
              <a:t>lugar importante en las agendas de desarrollo</a:t>
            </a:r>
            <a:r>
              <a:rPr lang="es-ES" dirty="0">
                <a:solidFill>
                  <a:schemeClr val="accent5">
                    <a:lumMod val="50000"/>
                  </a:schemeClr>
                </a:solidFill>
              </a:rPr>
              <a:t> en la Región Andina.</a:t>
            </a:r>
          </a:p>
          <a:p>
            <a:endParaRPr lang="es-ES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s-ES" dirty="0">
                <a:solidFill>
                  <a:schemeClr val="accent5">
                    <a:lumMod val="50000"/>
                  </a:schemeClr>
                </a:solidFill>
              </a:rPr>
              <a:t>Sin embargo, a pesar de que la AE se concibe como una forma sustentable de aumentar el rendimiento agrícola, reducir la pobreza, mitigar el cambio climático, promover la biodiversidad, conservar los recursos naturales y mejorar la seguridad y la soberanía alimentaria </a:t>
            </a:r>
            <a:r>
              <a:rPr lang="es-ES" u="sng" dirty="0">
                <a:solidFill>
                  <a:schemeClr val="accent5">
                    <a:lumMod val="50000"/>
                  </a:schemeClr>
                </a:solidFill>
              </a:rPr>
              <a:t>su adopción y escalamiento han sido relativamente limitados</a:t>
            </a:r>
            <a:r>
              <a:rPr lang="es-ES" dirty="0">
                <a:solidFill>
                  <a:schemeClr val="accent5">
                    <a:lumMod val="50000"/>
                  </a:schemeClr>
                </a:solidFill>
              </a:rPr>
              <a:t>. </a:t>
            </a:r>
            <a:br>
              <a:rPr lang="es-ES" dirty="0">
                <a:solidFill>
                  <a:schemeClr val="accent5">
                    <a:lumMod val="50000"/>
                  </a:schemeClr>
                </a:solidFill>
              </a:rPr>
            </a:br>
            <a:endParaRPr lang="es-ES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es-ES" b="1" i="1" dirty="0">
                <a:solidFill>
                  <a:schemeClr val="accent6"/>
                </a:solidFill>
              </a:rPr>
              <a:t>¿Si los sistemas agroecológicos son rentables y eficientes, por qué estos sistemas no han sido diseminados y adoptados a una mayor escala y por más productores?; ¿Cómo puede la agroecología ser multiplicada y escalada?  </a:t>
            </a:r>
            <a:br>
              <a:rPr lang="es-ES" b="1" i="1" dirty="0">
                <a:solidFill>
                  <a:schemeClr val="accent6"/>
                </a:solidFill>
              </a:rPr>
            </a:br>
            <a:r>
              <a:rPr lang="es-ES" b="1" i="1" dirty="0">
                <a:solidFill>
                  <a:schemeClr val="accent6"/>
                </a:solidFill>
              </a:rPr>
              <a:t>                                                                           </a:t>
            </a:r>
            <a:r>
              <a:rPr lang="es-ES" sz="1600" b="1" dirty="0">
                <a:solidFill>
                  <a:schemeClr val="accent6"/>
                </a:solidFill>
              </a:rPr>
              <a:t>Altieri y Nicholls (2012</a:t>
            </a:r>
            <a:r>
              <a:rPr lang="es-ES" sz="1600" dirty="0">
                <a:solidFill>
                  <a:schemeClr val="accent6"/>
                </a:solidFill>
              </a:rPr>
              <a:t>)</a:t>
            </a:r>
          </a:p>
          <a:p>
            <a:endParaRPr lang="es-ES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es-ES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es-MX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es-ES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5251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21805440-9C57-49EC-9FA0-22A98C306118}"/>
              </a:ext>
            </a:extLst>
          </p:cNvPr>
          <p:cNvGrpSpPr/>
          <p:nvPr/>
        </p:nvGrpSpPr>
        <p:grpSpPr>
          <a:xfrm>
            <a:off x="207264" y="6138727"/>
            <a:ext cx="8936736" cy="719273"/>
            <a:chOff x="207264" y="6138727"/>
            <a:chExt cx="8936736" cy="719273"/>
          </a:xfrm>
        </p:grpSpPr>
        <p:pic>
          <p:nvPicPr>
            <p:cNvPr id="26" name="Picture 2" descr="LATEST KENYAN JOBS AND VACANCIES: NGO Jobs in Nairobi, Kenya – CIMMYT">
              <a:extLst>
                <a:ext uri="{FF2B5EF4-FFF2-40B4-BE49-F238E27FC236}">
                  <a16:creationId xmlns:a16="http://schemas.microsoft.com/office/drawing/2014/main" id="{D1610402-6FFB-4497-84EA-20AE52FCEE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6494" y="6138727"/>
              <a:ext cx="1367506" cy="719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87F306B7-4B45-4EFE-8EC1-9F82C23A33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7264" y="6261039"/>
              <a:ext cx="1922325" cy="474648"/>
            </a:xfrm>
            <a:prstGeom prst="rect">
              <a:avLst/>
            </a:prstGeom>
          </p:spPr>
        </p:pic>
      </p:grpSp>
      <p:sp>
        <p:nvSpPr>
          <p:cNvPr id="30" name="Marcador de texto 1">
            <a:extLst>
              <a:ext uri="{FF2B5EF4-FFF2-40B4-BE49-F238E27FC236}">
                <a16:creationId xmlns:a16="http://schemas.microsoft.com/office/drawing/2014/main" id="{E59A14DA-78B9-445D-9313-48659C4BE1C4}"/>
              </a:ext>
            </a:extLst>
          </p:cNvPr>
          <p:cNvSpPr txBox="1">
            <a:spLocks/>
          </p:cNvSpPr>
          <p:nvPr/>
        </p:nvSpPr>
        <p:spPr>
          <a:xfrm>
            <a:off x="207264" y="1113189"/>
            <a:ext cx="8729472" cy="4631621"/>
          </a:xfrm>
          <a:prstGeom prst="rect">
            <a:avLst/>
          </a:prstGeom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2E5A7EA-AE95-4720-9DF6-37736C4D5D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4521663"/>
              </p:ext>
            </p:extLst>
          </p:nvPr>
        </p:nvGraphicFramePr>
        <p:xfrm>
          <a:off x="207264" y="43737"/>
          <a:ext cx="8843056" cy="6098034"/>
        </p:xfrm>
        <a:graphic>
          <a:graphicData uri="http://schemas.openxmlformats.org/drawingml/2006/table">
            <a:tbl>
              <a:tblPr firstRow="1" firstCol="1" bandRow="1"/>
              <a:tblGrid>
                <a:gridCol w="1798320">
                  <a:extLst>
                    <a:ext uri="{9D8B030D-6E8A-4147-A177-3AD203B41FA5}">
                      <a16:colId xmlns:a16="http://schemas.microsoft.com/office/drawing/2014/main" val="605114323"/>
                    </a:ext>
                  </a:extLst>
                </a:gridCol>
                <a:gridCol w="3473618">
                  <a:extLst>
                    <a:ext uri="{9D8B030D-6E8A-4147-A177-3AD203B41FA5}">
                      <a16:colId xmlns:a16="http://schemas.microsoft.com/office/drawing/2014/main" val="1085434569"/>
                    </a:ext>
                  </a:extLst>
                </a:gridCol>
                <a:gridCol w="3571118">
                  <a:extLst>
                    <a:ext uri="{9D8B030D-6E8A-4147-A177-3AD203B41FA5}">
                      <a16:colId xmlns:a16="http://schemas.microsoft.com/office/drawing/2014/main" val="3152850845"/>
                    </a:ext>
                  </a:extLst>
                </a:gridCol>
              </a:tblGrid>
              <a:tr h="8541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Principio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65" marR="556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Características de acuerdo con la descripción de la FAO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65" marR="556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es-MX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s-MX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Ejemplos de operacionalización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65" marR="556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2868992"/>
                  </a:ext>
                </a:extLst>
              </a:tr>
              <a:tr h="203976">
                <a:tc row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1) </a:t>
                      </a:r>
                      <a:r>
                        <a:rPr lang="de-DE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valores humanos y sociales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65" marR="556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Equidad 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65" marR="556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285750" marR="0" indent="-28575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MX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Familias productoras de pequeña escala</a:t>
                      </a:r>
                    </a:p>
                    <a:p>
                      <a:pPr marL="285750" marR="0" indent="-28575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MX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Personas o grupos indígenas</a:t>
                      </a:r>
                    </a:p>
                    <a:p>
                      <a:pPr marL="285750" marR="0" indent="-28575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MX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Personas con capacidades especiales</a:t>
                      </a:r>
                    </a:p>
                    <a:p>
                      <a:pPr marL="285750" marR="0" indent="-28575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MX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Personas de la tercera edad</a:t>
                      </a:r>
                    </a:p>
                    <a:p>
                      <a:pPr marL="285750" marR="0" indent="-28575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MX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Jóvenes</a:t>
                      </a:r>
                    </a:p>
                    <a:p>
                      <a:pPr marL="285750" marR="0" indent="-28575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MX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Grupos de mujeres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65" marR="556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308640"/>
                  </a:ext>
                </a:extLst>
              </a:tr>
              <a:tr h="20397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Inclusión 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65" marR="556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944251"/>
                  </a:ext>
                </a:extLst>
              </a:tr>
              <a:tr h="8796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Igualdad de género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65" marR="556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57078"/>
                  </a:ext>
                </a:extLst>
              </a:tr>
              <a:tr h="234724">
                <a:tc rowSpan="4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2) cultura y tradiciones alimentarias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65" marR="556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Alimentos saludables 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65" marR="556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285750" marR="0" indent="-28575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MX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Propiedades saludables</a:t>
                      </a:r>
                    </a:p>
                    <a:p>
                      <a:pPr marL="285750" marR="0" indent="-28575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MX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Textura, sabor y olor particulares,</a:t>
                      </a:r>
                    </a:p>
                    <a:p>
                      <a:pPr marL="285750" marR="0" indent="-28575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MX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Diversidad y tradición culinaria o con uso específico para un platillo</a:t>
                      </a:r>
                    </a:p>
                    <a:p>
                      <a:pPr marL="285750" marR="0" indent="-28575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MX" sz="13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Ej</a:t>
                      </a:r>
                      <a:r>
                        <a:rPr lang="es-MX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-  los antioxidantes del maíz morado y su uso para chicha morada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65" marR="556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3396015"/>
                  </a:ext>
                </a:extLst>
              </a:tr>
              <a:tr h="23521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Variedades nativas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65" marR="556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689237"/>
                  </a:ext>
                </a:extLst>
              </a:tr>
              <a:tr h="23521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Tradiciones culinarias 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65" marR="556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174736"/>
                  </a:ext>
                </a:extLst>
              </a:tr>
              <a:tr h="5824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Propiedades organolépticas 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65" marR="556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197455"/>
                  </a:ext>
                </a:extLst>
              </a:tr>
              <a:tr h="260383">
                <a:tc rowSpan="5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3) economía circular y solidaria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65" marR="556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Reconectar a productores</a:t>
                      </a: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MX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 consumidores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65" marR="556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marL="285750" marR="0" indent="-28575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MX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Productos que provienen de un entorno que promueve los vínculos entre productor y consumidor al fortalecer las capacidades de los productores y al atender las necesidades de los consumidores para lograr la sustentabilidad en el tiempo. Algunos ejemplos son: etiquetado de productos, productos con precios atractivos para los productores, producción de alimentos tradicionales y característicos de la región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65" marR="556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9101594"/>
                  </a:ext>
                </a:extLst>
              </a:tr>
              <a:tr h="20397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Prioriza mercados locales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65" marR="556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011741"/>
                  </a:ext>
                </a:extLst>
              </a:tr>
              <a:tr h="5286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Incrementan los ingresos de los productores y mantiene un precio justo para los consumidores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65" marR="556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083627"/>
                  </a:ext>
                </a:extLst>
              </a:tr>
              <a:tr h="2603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Sistema participativo de garantía (SPG)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65" marR="556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670615"/>
                  </a:ext>
                </a:extLst>
              </a:tr>
              <a:tr h="20397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Denominaciones de origen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65" marR="556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866603"/>
                  </a:ext>
                </a:extLst>
              </a:tr>
              <a:tr h="91382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4) gobernanza responsable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65" marR="556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Mercados que permite el marcado para diferenciar los productos</a:t>
                      </a: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MX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agroecológicos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65" marR="556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869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6381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ítulo 2">
            <a:extLst>
              <a:ext uri="{FF2B5EF4-FFF2-40B4-BE49-F238E27FC236}">
                <a16:creationId xmlns:a16="http://schemas.microsoft.com/office/drawing/2014/main" id="{CCCF5FE5-5E19-4B1D-A0AD-95B49B637A84}"/>
              </a:ext>
            </a:extLst>
          </p:cNvPr>
          <p:cNvSpPr txBox="1">
            <a:spLocks/>
          </p:cNvSpPr>
          <p:nvPr/>
        </p:nvSpPr>
        <p:spPr>
          <a:xfrm>
            <a:off x="192702" y="316749"/>
            <a:ext cx="8729472" cy="80214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kumimoji="0" lang="es-ES" sz="35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Introducción a la </a:t>
            </a:r>
            <a:r>
              <a:rPr lang="es-ES" sz="3500" b="1" dirty="0">
                <a:solidFill>
                  <a:srgbClr val="5B9BD5">
                    <a:lumMod val="50000"/>
                  </a:srgbClr>
                </a:solidFill>
                <a:cs typeface="Arial" panose="020B0604020202020204" pitchFamily="34" charset="0"/>
              </a:rPr>
              <a:t>segunda fase (</a:t>
            </a:r>
            <a:r>
              <a:rPr lang="es-ES" sz="3500" b="1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2020-2022)</a:t>
            </a:r>
            <a:endParaRPr lang="es-ES" sz="3500" b="1" dirty="0">
              <a:solidFill>
                <a:srgbClr val="5B9BD5">
                  <a:lumMod val="50000"/>
                </a:srgbClr>
              </a:solidFill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35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" name="Marcador de texto 1">
            <a:extLst>
              <a:ext uri="{FF2B5EF4-FFF2-40B4-BE49-F238E27FC236}">
                <a16:creationId xmlns:a16="http://schemas.microsoft.com/office/drawing/2014/main" id="{C69C707E-4F1C-4028-9362-506B4B65F67F}"/>
              </a:ext>
            </a:extLst>
          </p:cNvPr>
          <p:cNvSpPr txBox="1">
            <a:spLocks/>
          </p:cNvSpPr>
          <p:nvPr/>
        </p:nvSpPr>
        <p:spPr>
          <a:xfrm>
            <a:off x="221826" y="1242136"/>
            <a:ext cx="8744034" cy="4536000"/>
          </a:xfrm>
          <a:prstGeom prst="rect">
            <a:avLst/>
          </a:prstGeom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9FB743D-50CE-4DA7-A658-5D5705EC27EE}"/>
              </a:ext>
            </a:extLst>
          </p:cNvPr>
          <p:cNvSpPr/>
          <p:nvPr/>
        </p:nvSpPr>
        <p:spPr>
          <a:xfrm>
            <a:off x="270522" y="992780"/>
            <a:ext cx="8573831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Objetivo general:</a:t>
            </a:r>
          </a:p>
          <a:p>
            <a:pPr lvl="0"/>
            <a:r>
              <a:rPr lang="es-ES" sz="2000" dirty="0">
                <a:solidFill>
                  <a:srgbClr val="5B9BD5">
                    <a:lumMod val="50000"/>
                  </a:srgbClr>
                </a:solidFill>
              </a:rPr>
              <a:t>Iniciar un diálogo basado en la evidencia científica con los gobiernos locales y las ONG sobre las oportunidades y los cuellos de botella que existen para expandir los mercados de productos agrícolas producidos localmente</a:t>
            </a:r>
          </a:p>
          <a:p>
            <a:pPr lvl="0"/>
            <a:endParaRPr lang="es-ES" sz="2000" dirty="0">
              <a:solidFill>
                <a:srgbClr val="5B9BD5">
                  <a:lumMod val="50000"/>
                </a:srgbClr>
              </a:solidFill>
            </a:endParaRPr>
          </a:p>
          <a:p>
            <a:pPr lvl="0"/>
            <a:r>
              <a:rPr lang="es-ES" sz="2000" b="1" dirty="0">
                <a:solidFill>
                  <a:schemeClr val="accent6"/>
                </a:solidFill>
              </a:rPr>
              <a:t>Objetivos específicos: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Identificar opciones para expandir el mercado de alimentos ecológicos producidos localmente 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Contribuir a un debate más amplio sobre AE y las opciones de estrategias basadas en el mercado para su escalamiento en base a las lecciones de Cusco 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Establecer una conversación y una discusión con los actores locales sobre las oportunidades y los desafíos para expandir el mercado de alimentos ecológicos producidos localmente</a:t>
            </a:r>
          </a:p>
          <a:p>
            <a:pPr marL="457200" lvl="0" indent="-457200">
              <a:buFont typeface="+mj-lt"/>
              <a:buAutoNum type="arabicPeriod"/>
            </a:pPr>
            <a:endParaRPr lang="es-ES" sz="2000" b="1" dirty="0">
              <a:solidFill>
                <a:schemeClr val="accent6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E4BDAF3-ECB9-41BD-AA1E-D596516109F8}"/>
              </a:ext>
            </a:extLst>
          </p:cNvPr>
          <p:cNvGrpSpPr/>
          <p:nvPr/>
        </p:nvGrpSpPr>
        <p:grpSpPr>
          <a:xfrm>
            <a:off x="207264" y="6138727"/>
            <a:ext cx="8936736" cy="719273"/>
            <a:chOff x="207264" y="6138727"/>
            <a:chExt cx="8936736" cy="719273"/>
          </a:xfrm>
        </p:grpSpPr>
        <p:pic>
          <p:nvPicPr>
            <p:cNvPr id="10" name="Picture 2" descr="LATEST KENYAN JOBS AND VACANCIES: NGO Jobs in Nairobi, Kenya – CIMMYT">
              <a:extLst>
                <a:ext uri="{FF2B5EF4-FFF2-40B4-BE49-F238E27FC236}">
                  <a16:creationId xmlns:a16="http://schemas.microsoft.com/office/drawing/2014/main" id="{A0F51A5F-F05A-4C91-8F5A-B1CD486D60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6494" y="6138727"/>
              <a:ext cx="1367506" cy="719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5BDC8C07-7ABF-4EDA-8BF9-0DF564E179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7264" y="6261039"/>
              <a:ext cx="1922325" cy="4746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53694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ítulo 2">
            <a:extLst>
              <a:ext uri="{FF2B5EF4-FFF2-40B4-BE49-F238E27FC236}">
                <a16:creationId xmlns:a16="http://schemas.microsoft.com/office/drawing/2014/main" id="{CCCF5FE5-5E19-4B1D-A0AD-95B49B637A84}"/>
              </a:ext>
            </a:extLst>
          </p:cNvPr>
          <p:cNvSpPr txBox="1">
            <a:spLocks/>
          </p:cNvSpPr>
          <p:nvPr/>
        </p:nvSpPr>
        <p:spPr>
          <a:xfrm>
            <a:off x="221826" y="268093"/>
            <a:ext cx="8729472" cy="899462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b="1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Líneas de trabajo </a:t>
            </a:r>
          </a:p>
        </p:txBody>
      </p:sp>
      <p:sp>
        <p:nvSpPr>
          <p:cNvPr id="8" name="Marcador de texto 1">
            <a:extLst>
              <a:ext uri="{FF2B5EF4-FFF2-40B4-BE49-F238E27FC236}">
                <a16:creationId xmlns:a16="http://schemas.microsoft.com/office/drawing/2014/main" id="{C69C707E-4F1C-4028-9362-506B4B65F67F}"/>
              </a:ext>
            </a:extLst>
          </p:cNvPr>
          <p:cNvSpPr txBox="1">
            <a:spLocks/>
          </p:cNvSpPr>
          <p:nvPr/>
        </p:nvSpPr>
        <p:spPr>
          <a:xfrm>
            <a:off x="207264" y="1053562"/>
            <a:ext cx="8744034" cy="4536000"/>
          </a:xfrm>
          <a:prstGeom prst="rect">
            <a:avLst/>
          </a:prstGeom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8053BF1-E4E4-4D72-8A11-0867FB913A4B}"/>
              </a:ext>
            </a:extLst>
          </p:cNvPr>
          <p:cNvGrpSpPr/>
          <p:nvPr/>
        </p:nvGrpSpPr>
        <p:grpSpPr>
          <a:xfrm>
            <a:off x="207264" y="6138727"/>
            <a:ext cx="8936736" cy="719273"/>
            <a:chOff x="207264" y="6138727"/>
            <a:chExt cx="8936736" cy="719273"/>
          </a:xfrm>
        </p:grpSpPr>
        <p:pic>
          <p:nvPicPr>
            <p:cNvPr id="9" name="Picture 2" descr="LATEST KENYAN JOBS AND VACANCIES: NGO Jobs in Nairobi, Kenya – CIMMYT">
              <a:extLst>
                <a:ext uri="{FF2B5EF4-FFF2-40B4-BE49-F238E27FC236}">
                  <a16:creationId xmlns:a16="http://schemas.microsoft.com/office/drawing/2014/main" id="{192D8F40-1B39-4305-B124-602E34630B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6494" y="6138727"/>
              <a:ext cx="1367506" cy="719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78E7ED5-E327-4948-944B-319B05FE43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7264" y="6261039"/>
              <a:ext cx="1922325" cy="474648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997B7A55-D6A7-4ED9-9759-DEB379E79122}"/>
              </a:ext>
            </a:extLst>
          </p:cNvPr>
          <p:cNvSpPr/>
          <p:nvPr/>
        </p:nvSpPr>
        <p:spPr>
          <a:xfrm>
            <a:off x="870678" y="1167555"/>
            <a:ext cx="7250065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es-ES" sz="2200" b="1" dirty="0">
                <a:solidFill>
                  <a:schemeClr val="accent6"/>
                </a:solidFill>
              </a:rPr>
              <a:t> Investigación </a:t>
            </a:r>
            <a:endParaRPr lang="es-ES" dirty="0">
              <a:solidFill>
                <a:schemeClr val="accent5">
                  <a:lumMod val="50000"/>
                </a:schemeClr>
              </a:solidFill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Operacionalización de conceptos de la AE relacionados con mercados, cultura y solidaridad en un contexto real </a:t>
            </a:r>
            <a:endParaRPr lang="es-PE" sz="2000" dirty="0">
              <a:solidFill>
                <a:schemeClr val="accent5">
                  <a:lumMod val="50000"/>
                </a:schemeClr>
              </a:solidFill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s-MX" sz="2000" dirty="0">
                <a:solidFill>
                  <a:schemeClr val="accent5">
                    <a:lumMod val="50000"/>
                  </a:schemeClr>
                </a:solidFill>
              </a:rPr>
              <a:t>Potencial de certificación participativa para promover la venta de productos agricolas diferenciados en el mercado local 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s-MX" sz="2000" dirty="0">
                <a:solidFill>
                  <a:schemeClr val="accent5">
                    <a:lumMod val="50000"/>
                  </a:schemeClr>
                </a:solidFill>
              </a:rPr>
              <a:t>Disponibilidad de pagar por productos agrícolas con atributos especiales relacioandos en AE </a:t>
            </a:r>
          </a:p>
          <a:p>
            <a:pPr>
              <a:spcBef>
                <a:spcPts val="1200"/>
              </a:spcBef>
            </a:pPr>
            <a:r>
              <a:rPr lang="es-ES" sz="2200" b="1" dirty="0">
                <a:solidFill>
                  <a:schemeClr val="accent6"/>
                </a:solidFill>
              </a:rPr>
              <a:t>b)    Acción </a:t>
            </a:r>
            <a:endParaRPr lang="es-ES" dirty="0">
              <a:solidFill>
                <a:schemeClr val="accent6"/>
              </a:solidFill>
            </a:endParaRP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s-MX" sz="2000" dirty="0">
                <a:solidFill>
                  <a:schemeClr val="accent5">
                    <a:lumMod val="50000"/>
                  </a:schemeClr>
                </a:solidFill>
              </a:rPr>
              <a:t>Generación de una plataforma de acción colectiva donde el CBC se posicione como líder en el discurso y la acción AE en Cusco</a:t>
            </a:r>
            <a:endParaRPr lang="es-ES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2281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ítulo 2">
            <a:extLst>
              <a:ext uri="{FF2B5EF4-FFF2-40B4-BE49-F238E27FC236}">
                <a16:creationId xmlns:a16="http://schemas.microsoft.com/office/drawing/2014/main" id="{CCCF5FE5-5E19-4B1D-A0AD-95B49B637A84}"/>
              </a:ext>
            </a:extLst>
          </p:cNvPr>
          <p:cNvSpPr txBox="1">
            <a:spLocks/>
          </p:cNvSpPr>
          <p:nvPr/>
        </p:nvSpPr>
        <p:spPr>
          <a:xfrm>
            <a:off x="192702" y="345081"/>
            <a:ext cx="8729472" cy="899462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b="1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El equipo</a:t>
            </a:r>
          </a:p>
        </p:txBody>
      </p:sp>
      <p:sp>
        <p:nvSpPr>
          <p:cNvPr id="8" name="Marcador de texto 1">
            <a:extLst>
              <a:ext uri="{FF2B5EF4-FFF2-40B4-BE49-F238E27FC236}">
                <a16:creationId xmlns:a16="http://schemas.microsoft.com/office/drawing/2014/main" id="{C69C707E-4F1C-4028-9362-506B4B65F67F}"/>
              </a:ext>
            </a:extLst>
          </p:cNvPr>
          <p:cNvSpPr txBox="1">
            <a:spLocks/>
          </p:cNvSpPr>
          <p:nvPr/>
        </p:nvSpPr>
        <p:spPr>
          <a:xfrm>
            <a:off x="207264" y="1053562"/>
            <a:ext cx="8744034" cy="4536000"/>
          </a:xfrm>
          <a:prstGeom prst="rect">
            <a:avLst/>
          </a:prstGeom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/>
          </a:p>
        </p:txBody>
      </p:sp>
      <p:sp>
        <p:nvSpPr>
          <p:cNvPr id="9" name="Marcador de texto 1">
            <a:extLst>
              <a:ext uri="{FF2B5EF4-FFF2-40B4-BE49-F238E27FC236}">
                <a16:creationId xmlns:a16="http://schemas.microsoft.com/office/drawing/2014/main" id="{F46A5EAE-55F6-420F-BA72-7F5F9B77D0BD}"/>
              </a:ext>
            </a:extLst>
          </p:cNvPr>
          <p:cNvSpPr txBox="1">
            <a:spLocks/>
          </p:cNvSpPr>
          <p:nvPr/>
        </p:nvSpPr>
        <p:spPr>
          <a:xfrm>
            <a:off x="-29816" y="1792850"/>
            <a:ext cx="4689776" cy="4536000"/>
          </a:xfrm>
          <a:prstGeom prst="rect">
            <a:avLst/>
          </a:prstGeom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4000" b="1" dirty="0">
                <a:solidFill>
                  <a:schemeClr val="accent6"/>
                </a:solidFill>
              </a:rPr>
              <a:t>CBC</a:t>
            </a:r>
          </a:p>
          <a:p>
            <a:pPr marL="0" indent="0" algn="ctr">
              <a:buNone/>
            </a:pPr>
            <a:r>
              <a:rPr lang="es-ES" sz="3600" dirty="0">
                <a:solidFill>
                  <a:schemeClr val="accent5">
                    <a:lumMod val="50000"/>
                  </a:schemeClr>
                </a:solidFill>
              </a:rPr>
              <a:t>César del Pozo </a:t>
            </a:r>
          </a:p>
          <a:p>
            <a:pPr marL="0" indent="0" algn="ctr">
              <a:buNone/>
            </a:pPr>
            <a:r>
              <a:rPr lang="es-ES" sz="3600" dirty="0" err="1">
                <a:solidFill>
                  <a:schemeClr val="accent5">
                    <a:lumMod val="50000"/>
                  </a:schemeClr>
                </a:solidFill>
              </a:rPr>
              <a:t>Crislinda</a:t>
            </a:r>
            <a:r>
              <a:rPr lang="es-ES" sz="3600" dirty="0">
                <a:solidFill>
                  <a:schemeClr val="accent5">
                    <a:lumMod val="50000"/>
                  </a:schemeClr>
                </a:solidFill>
              </a:rPr>
              <a:t> Gutiérrez </a:t>
            </a:r>
          </a:p>
          <a:p>
            <a:pPr marL="0" indent="0" algn="ctr">
              <a:buNone/>
            </a:pPr>
            <a:endParaRPr lang="es-ES" sz="360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B1A6DAD-9CB4-48F2-B499-01AB4E598182}"/>
              </a:ext>
            </a:extLst>
          </p:cNvPr>
          <p:cNvGrpSpPr/>
          <p:nvPr/>
        </p:nvGrpSpPr>
        <p:grpSpPr>
          <a:xfrm>
            <a:off x="207264" y="6138727"/>
            <a:ext cx="8936736" cy="719273"/>
            <a:chOff x="207264" y="6138727"/>
            <a:chExt cx="8936736" cy="719273"/>
          </a:xfrm>
        </p:grpSpPr>
        <p:pic>
          <p:nvPicPr>
            <p:cNvPr id="11" name="Picture 2" descr="LATEST KENYAN JOBS AND VACANCIES: NGO Jobs in Nairobi, Kenya – CIMMYT">
              <a:extLst>
                <a:ext uri="{FF2B5EF4-FFF2-40B4-BE49-F238E27FC236}">
                  <a16:creationId xmlns:a16="http://schemas.microsoft.com/office/drawing/2014/main" id="{20A315AF-24E9-4EA1-B4DE-6810656953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6494" y="6138727"/>
              <a:ext cx="1367506" cy="719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FA0C9CE-1EFE-446A-8130-5D12E93C22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7264" y="6261039"/>
              <a:ext cx="1922325" cy="474648"/>
            </a:xfrm>
            <a:prstGeom prst="rect">
              <a:avLst/>
            </a:prstGeom>
          </p:spPr>
        </p:pic>
      </p:grpSp>
      <p:sp>
        <p:nvSpPr>
          <p:cNvPr id="13" name="Marcador de texto 1">
            <a:extLst>
              <a:ext uri="{FF2B5EF4-FFF2-40B4-BE49-F238E27FC236}">
                <a16:creationId xmlns:a16="http://schemas.microsoft.com/office/drawing/2014/main" id="{54937597-4527-E34A-8B5F-E29B3A78531E}"/>
              </a:ext>
            </a:extLst>
          </p:cNvPr>
          <p:cNvSpPr txBox="1">
            <a:spLocks/>
          </p:cNvSpPr>
          <p:nvPr/>
        </p:nvSpPr>
        <p:spPr>
          <a:xfrm>
            <a:off x="2129589" y="1775908"/>
            <a:ext cx="8744034" cy="4536000"/>
          </a:xfrm>
          <a:prstGeom prst="rect">
            <a:avLst/>
          </a:prstGeom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4000" b="1" dirty="0">
                <a:solidFill>
                  <a:schemeClr val="accent6"/>
                </a:solidFill>
              </a:rPr>
              <a:t>CIMMYT</a:t>
            </a:r>
          </a:p>
          <a:p>
            <a:pPr marL="0" indent="0" algn="ctr">
              <a:buNone/>
            </a:pPr>
            <a:r>
              <a:rPr lang="es-ES" sz="3600" dirty="0">
                <a:solidFill>
                  <a:schemeClr val="accent5">
                    <a:lumMod val="50000"/>
                  </a:schemeClr>
                </a:solidFill>
              </a:rPr>
              <a:t>Jason Donovan, PhD </a:t>
            </a:r>
          </a:p>
          <a:p>
            <a:pPr marL="0" indent="0" algn="ctr">
              <a:buNone/>
            </a:pPr>
            <a:r>
              <a:rPr lang="es-ES" sz="3600" dirty="0">
                <a:solidFill>
                  <a:schemeClr val="accent5">
                    <a:lumMod val="50000"/>
                  </a:schemeClr>
                </a:solidFill>
              </a:rPr>
              <a:t>    Mariana García Medina </a:t>
            </a:r>
          </a:p>
          <a:p>
            <a:pPr marL="0" indent="0" algn="ctr">
              <a:buNone/>
            </a:pPr>
            <a:r>
              <a:rPr lang="es-ES" sz="3600" dirty="0" err="1">
                <a:solidFill>
                  <a:schemeClr val="accent5">
                    <a:lumMod val="50000"/>
                  </a:schemeClr>
                </a:solidFill>
              </a:rPr>
              <a:t>Trent</a:t>
            </a:r>
            <a:r>
              <a:rPr lang="es-ES" sz="36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s-ES" sz="3600" dirty="0" err="1">
                <a:solidFill>
                  <a:schemeClr val="accent5">
                    <a:lumMod val="50000"/>
                  </a:schemeClr>
                </a:solidFill>
              </a:rPr>
              <a:t>Blare</a:t>
            </a:r>
            <a:r>
              <a:rPr lang="es-ES" sz="3600" dirty="0">
                <a:solidFill>
                  <a:schemeClr val="accent5">
                    <a:lumMod val="50000"/>
                  </a:schemeClr>
                </a:solidFill>
              </a:rPr>
              <a:t>, PhD</a:t>
            </a:r>
          </a:p>
          <a:p>
            <a:pPr marL="0" indent="0" algn="ctr">
              <a:buNone/>
            </a:pPr>
            <a:r>
              <a:rPr lang="es-ES" sz="36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marL="0" indent="0" algn="ctr">
              <a:buNone/>
            </a:pPr>
            <a:endParaRPr lang="es-ES" sz="3600" dirty="0"/>
          </a:p>
        </p:txBody>
      </p:sp>
    </p:spTree>
    <p:extLst>
      <p:ext uri="{BB962C8B-B14F-4D97-AF65-F5344CB8AC3E}">
        <p14:creationId xmlns:p14="http://schemas.microsoft.com/office/powerpoint/2010/main" val="39603813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texto 1">
            <a:extLst>
              <a:ext uri="{FF2B5EF4-FFF2-40B4-BE49-F238E27FC236}">
                <a16:creationId xmlns:a16="http://schemas.microsoft.com/office/drawing/2014/main" id="{C69C707E-4F1C-4028-9362-506B4B65F67F}"/>
              </a:ext>
            </a:extLst>
          </p:cNvPr>
          <p:cNvSpPr txBox="1">
            <a:spLocks/>
          </p:cNvSpPr>
          <p:nvPr/>
        </p:nvSpPr>
        <p:spPr>
          <a:xfrm>
            <a:off x="207264" y="1053562"/>
            <a:ext cx="8744034" cy="4536000"/>
          </a:xfrm>
          <a:prstGeom prst="rect">
            <a:avLst/>
          </a:prstGeom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D1C75F1-A84B-400E-9933-5D0B9FB619F1}"/>
              </a:ext>
            </a:extLst>
          </p:cNvPr>
          <p:cNvGrpSpPr/>
          <p:nvPr/>
        </p:nvGrpSpPr>
        <p:grpSpPr>
          <a:xfrm>
            <a:off x="207264" y="6138727"/>
            <a:ext cx="8936736" cy="719273"/>
            <a:chOff x="207264" y="6138727"/>
            <a:chExt cx="8936736" cy="719273"/>
          </a:xfrm>
        </p:grpSpPr>
        <p:pic>
          <p:nvPicPr>
            <p:cNvPr id="9" name="Picture 2" descr="LATEST KENYAN JOBS AND VACANCIES: NGO Jobs in Nairobi, Kenya – CIMMYT">
              <a:extLst>
                <a:ext uri="{FF2B5EF4-FFF2-40B4-BE49-F238E27FC236}">
                  <a16:creationId xmlns:a16="http://schemas.microsoft.com/office/drawing/2014/main" id="{ABABF2B7-C60B-4F32-9375-22A0E7DC3C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6494" y="6138727"/>
              <a:ext cx="1367506" cy="719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5D36FA2E-CEED-486F-A238-B230E75DA9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7264" y="6261039"/>
              <a:ext cx="1922325" cy="474648"/>
            </a:xfrm>
            <a:prstGeom prst="rect">
              <a:avLst/>
            </a:prstGeom>
          </p:spPr>
        </p:pic>
      </p:grpSp>
      <p:sp>
        <p:nvSpPr>
          <p:cNvPr id="11" name="Subtítulo 2">
            <a:extLst>
              <a:ext uri="{FF2B5EF4-FFF2-40B4-BE49-F238E27FC236}">
                <a16:creationId xmlns:a16="http://schemas.microsoft.com/office/drawing/2014/main" id="{9CE79AB4-62CD-4B5D-BDD7-A8A5994FBE25}"/>
              </a:ext>
            </a:extLst>
          </p:cNvPr>
          <p:cNvSpPr txBox="1">
            <a:spLocks/>
          </p:cNvSpPr>
          <p:nvPr/>
        </p:nvSpPr>
        <p:spPr>
          <a:xfrm>
            <a:off x="207263" y="132871"/>
            <a:ext cx="8729472" cy="504516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b="1" dirty="0">
                <a:solidFill>
                  <a:schemeClr val="accent6"/>
                </a:solidFill>
                <a:cs typeface="Arial" panose="020B0604020202020204" pitchFamily="34" charset="0"/>
              </a:rPr>
              <a:t>Línea de acción 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FD5E004-1F5F-450A-91A2-F0D54E3E35B7}"/>
              </a:ext>
            </a:extLst>
          </p:cNvPr>
          <p:cNvSpPr/>
          <p:nvPr/>
        </p:nvSpPr>
        <p:spPr>
          <a:xfrm>
            <a:off x="1158859" y="942996"/>
            <a:ext cx="7588366" cy="5555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s-ES" sz="1900" b="1" u="sng" dirty="0">
                <a:solidFill>
                  <a:schemeClr val="accent5">
                    <a:lumMod val="50000"/>
                  </a:schemeClr>
                </a:solidFill>
              </a:rPr>
              <a:t>Actividades que se han llevado a cabo</a:t>
            </a:r>
            <a:r>
              <a:rPr lang="es-ES" sz="1900" u="sng" dirty="0">
                <a:solidFill>
                  <a:schemeClr val="accent5">
                    <a:lumMod val="50000"/>
                  </a:schemeClr>
                </a:solidFill>
              </a:rPr>
              <a:t>: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s-ES" sz="1900" dirty="0">
                <a:solidFill>
                  <a:schemeClr val="accent5">
                    <a:lumMod val="50000"/>
                  </a:schemeClr>
                </a:solidFill>
              </a:rPr>
              <a:t>CBC ha tomando a la AE como un eje estratégico institucional con acciones concretas como talleres internos de capacitación y discusión AE  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s-ES" sz="1900" dirty="0">
                <a:solidFill>
                  <a:schemeClr val="accent5">
                    <a:lumMod val="50000"/>
                  </a:schemeClr>
                </a:solidFill>
              </a:rPr>
              <a:t>Participación en eventos de otros actores vinculados a la AE para que CBC pueda tener participación activa en redes y plataformas temáticas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s-ES" sz="1900" dirty="0">
                <a:solidFill>
                  <a:schemeClr val="accent5">
                    <a:lumMod val="50000"/>
                  </a:schemeClr>
                </a:solidFill>
              </a:rPr>
              <a:t>Webinarios (2) 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s-ES" sz="1900" dirty="0">
                <a:solidFill>
                  <a:schemeClr val="accent5">
                    <a:lumMod val="50000"/>
                  </a:schemeClr>
                </a:solidFill>
              </a:rPr>
              <a:t>Establecer nuevos vínculos con otras ONG y centros de investigación </a:t>
            </a:r>
          </a:p>
          <a:p>
            <a:pPr>
              <a:spcBef>
                <a:spcPts val="1200"/>
              </a:spcBef>
            </a:pPr>
            <a:r>
              <a:rPr lang="es-ES" sz="1900" b="1" u="sng" dirty="0">
                <a:solidFill>
                  <a:schemeClr val="accent5">
                    <a:lumMod val="50000"/>
                  </a:schemeClr>
                </a:solidFill>
              </a:rPr>
              <a:t>Actividades que se van a llevar a cabo: 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s-ES" sz="1900" dirty="0">
                <a:solidFill>
                  <a:schemeClr val="accent5">
                    <a:lumMod val="50000"/>
                  </a:schemeClr>
                </a:solidFill>
              </a:rPr>
              <a:t>Seminario Andino – mesas de dialogo con diferentes actores como líderes campesinos, representantes del sector público y privado, ONG y académicos 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s-ES" sz="1900" dirty="0">
                <a:solidFill>
                  <a:schemeClr val="accent5">
                    <a:lumMod val="50000"/>
                  </a:schemeClr>
                </a:solidFill>
              </a:rPr>
              <a:t>Día de la Agroecología – sociedad civil </a:t>
            </a:r>
          </a:p>
          <a:p>
            <a:endParaRPr lang="es-ES" sz="19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19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599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texto 1">
            <a:extLst>
              <a:ext uri="{FF2B5EF4-FFF2-40B4-BE49-F238E27FC236}">
                <a16:creationId xmlns:a16="http://schemas.microsoft.com/office/drawing/2014/main" id="{C69C707E-4F1C-4028-9362-506B4B65F67F}"/>
              </a:ext>
            </a:extLst>
          </p:cNvPr>
          <p:cNvSpPr txBox="1">
            <a:spLocks/>
          </p:cNvSpPr>
          <p:nvPr/>
        </p:nvSpPr>
        <p:spPr>
          <a:xfrm>
            <a:off x="207264" y="1053562"/>
            <a:ext cx="8744034" cy="4536000"/>
          </a:xfrm>
          <a:prstGeom prst="rect">
            <a:avLst/>
          </a:prstGeom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D1C75F1-A84B-400E-9933-5D0B9FB619F1}"/>
              </a:ext>
            </a:extLst>
          </p:cNvPr>
          <p:cNvGrpSpPr/>
          <p:nvPr/>
        </p:nvGrpSpPr>
        <p:grpSpPr>
          <a:xfrm>
            <a:off x="207264" y="6138727"/>
            <a:ext cx="8936736" cy="719273"/>
            <a:chOff x="207264" y="6138727"/>
            <a:chExt cx="8936736" cy="719273"/>
          </a:xfrm>
        </p:grpSpPr>
        <p:pic>
          <p:nvPicPr>
            <p:cNvPr id="9" name="Picture 2" descr="LATEST KENYAN JOBS AND VACANCIES: NGO Jobs in Nairobi, Kenya – CIMMYT">
              <a:extLst>
                <a:ext uri="{FF2B5EF4-FFF2-40B4-BE49-F238E27FC236}">
                  <a16:creationId xmlns:a16="http://schemas.microsoft.com/office/drawing/2014/main" id="{ABABF2B7-C60B-4F32-9375-22A0E7DC3C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6494" y="6138727"/>
              <a:ext cx="1367506" cy="719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5D36FA2E-CEED-486F-A238-B230E75DA9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7264" y="6261039"/>
              <a:ext cx="1922325" cy="474648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C3060181-4173-4024-9B68-DBA9594A45D3}"/>
              </a:ext>
            </a:extLst>
          </p:cNvPr>
          <p:cNvSpPr/>
          <p:nvPr/>
        </p:nvSpPr>
        <p:spPr>
          <a:xfrm>
            <a:off x="552791" y="756655"/>
            <a:ext cx="774307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b="1" dirty="0">
              <a:solidFill>
                <a:schemeClr val="accent5">
                  <a:lumMod val="50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dirty="0">
                <a:solidFill>
                  <a:schemeClr val="accent5">
                    <a:lumMod val="50000"/>
                  </a:schemeClr>
                </a:solidFill>
              </a:rPr>
              <a:t>¿Qué </a:t>
            </a:r>
            <a:r>
              <a:rPr lang="es-ES" b="1" dirty="0">
                <a:solidFill>
                  <a:schemeClr val="accent5">
                    <a:lumMod val="50000"/>
                  </a:schemeClr>
                </a:solidFill>
              </a:rPr>
              <a:t>preferencias</a:t>
            </a:r>
            <a:r>
              <a:rPr lang="es-ES" dirty="0">
                <a:solidFill>
                  <a:schemeClr val="accent5">
                    <a:lumMod val="50000"/>
                  </a:schemeClr>
                </a:solidFill>
              </a:rPr>
              <a:t> tienen los consumidores cusqueños por productos que tienen alguna de las siguientes características 1) producidos bajo sistemas inclusivos (indígenas, mujeres, jóvenes de la tercera edad o con capacidades especiales), 2) tradicionales o 3) provienen de un entorno que promueve los vínculos directos entre productores y consumidores y consumo directo?</a:t>
            </a:r>
          </a:p>
          <a:p>
            <a:pPr marL="342900" indent="-342900">
              <a:buFont typeface="+mj-lt"/>
              <a:buAutoNum type="arabicPeriod"/>
            </a:pPr>
            <a:endParaRPr lang="es-ES" dirty="0">
              <a:solidFill>
                <a:schemeClr val="accent5">
                  <a:lumMod val="50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dirty="0">
                <a:solidFill>
                  <a:schemeClr val="accent5">
                    <a:lumMod val="50000"/>
                  </a:schemeClr>
                </a:solidFill>
              </a:rPr>
              <a:t>¿Cuál es la </a:t>
            </a:r>
            <a:r>
              <a:rPr lang="es-ES" b="1" dirty="0">
                <a:solidFill>
                  <a:schemeClr val="accent5">
                    <a:lumMod val="50000"/>
                  </a:schemeClr>
                </a:solidFill>
              </a:rPr>
              <a:t>disponibilidad para pagar </a:t>
            </a:r>
            <a:r>
              <a:rPr lang="es-ES" dirty="0">
                <a:solidFill>
                  <a:schemeClr val="accent5">
                    <a:lumMod val="50000"/>
                  </a:schemeClr>
                </a:solidFill>
              </a:rPr>
              <a:t>por productos etiquetados con alguna de las siguientes características 1) producidos bajo sistemas inclusivos (indígenas, mujeres, jóvenes de la tercera edad o con capacidades especiales), 2) tradicionales o 3) provienen de un entorno que promueve los vínculos directos entre productores y consumidores y consumo directo?</a:t>
            </a:r>
          </a:p>
          <a:p>
            <a:pPr marL="342900" indent="-342900">
              <a:buFont typeface="+mj-lt"/>
              <a:buAutoNum type="arabicPeriod"/>
            </a:pPr>
            <a:endParaRPr lang="es-ES" dirty="0">
              <a:solidFill>
                <a:schemeClr val="accent5">
                  <a:lumMod val="50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dirty="0">
                <a:solidFill>
                  <a:schemeClr val="accent5">
                    <a:lumMod val="50000"/>
                  </a:schemeClr>
                </a:solidFill>
              </a:rPr>
              <a:t>¿Cuál es el </a:t>
            </a:r>
            <a:r>
              <a:rPr lang="es-ES" b="1" dirty="0">
                <a:solidFill>
                  <a:schemeClr val="accent5">
                    <a:lumMod val="50000"/>
                  </a:schemeClr>
                </a:solidFill>
              </a:rPr>
              <a:t>potencial de un sello </a:t>
            </a:r>
            <a:r>
              <a:rPr lang="es-ES" dirty="0">
                <a:solidFill>
                  <a:schemeClr val="accent5">
                    <a:lumMod val="50000"/>
                  </a:schemeClr>
                </a:solidFill>
              </a:rPr>
              <a:t>que promueva las ventas de productos que tengan una o más de las siguientes características 1) producidos bajo sistemas inclusivos (indígenas, mujeres, jóvenes de la tercera edad o con capacidades especiales), 2) tradicionales o 3) provienen de un entorno que promueve los vínculos directos entre productores y consumidores y consumo directo?</a:t>
            </a:r>
          </a:p>
          <a:p>
            <a:endParaRPr lang="es-ES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es-ES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es-ES" b="1" dirty="0">
              <a:solidFill>
                <a:schemeClr val="accent6"/>
              </a:solidFill>
            </a:endParaRPr>
          </a:p>
        </p:txBody>
      </p:sp>
      <p:sp>
        <p:nvSpPr>
          <p:cNvPr id="11" name="Subtítulo 2">
            <a:extLst>
              <a:ext uri="{FF2B5EF4-FFF2-40B4-BE49-F238E27FC236}">
                <a16:creationId xmlns:a16="http://schemas.microsoft.com/office/drawing/2014/main" id="{9CE79AB4-62CD-4B5D-BDD7-A8A5994FBE25}"/>
              </a:ext>
            </a:extLst>
          </p:cNvPr>
          <p:cNvSpPr txBox="1">
            <a:spLocks/>
          </p:cNvSpPr>
          <p:nvPr/>
        </p:nvSpPr>
        <p:spPr>
          <a:xfrm>
            <a:off x="207263" y="252139"/>
            <a:ext cx="8729472" cy="504516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000" b="1" dirty="0">
                <a:solidFill>
                  <a:schemeClr val="accent6"/>
                </a:solidFill>
                <a:cs typeface="Arial" panose="020B0604020202020204" pitchFamily="34" charset="0"/>
              </a:rPr>
              <a:t>Preguntas orientadoras de la línea de investigación: </a:t>
            </a:r>
          </a:p>
        </p:txBody>
      </p:sp>
    </p:spTree>
    <p:extLst>
      <p:ext uri="{BB962C8B-B14F-4D97-AF65-F5344CB8AC3E}">
        <p14:creationId xmlns:p14="http://schemas.microsoft.com/office/powerpoint/2010/main" val="38703916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ítulo 2">
            <a:extLst>
              <a:ext uri="{FF2B5EF4-FFF2-40B4-BE49-F238E27FC236}">
                <a16:creationId xmlns:a16="http://schemas.microsoft.com/office/drawing/2014/main" id="{CCCF5FE5-5E19-4B1D-A0AD-95B49B637A84}"/>
              </a:ext>
            </a:extLst>
          </p:cNvPr>
          <p:cNvSpPr txBox="1">
            <a:spLocks/>
          </p:cNvSpPr>
          <p:nvPr/>
        </p:nvSpPr>
        <p:spPr>
          <a:xfrm>
            <a:off x="207264" y="391406"/>
            <a:ext cx="8729472" cy="899462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b="1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Retos que presenta el proyecto </a:t>
            </a:r>
            <a:r>
              <a:rPr lang="es-ES" sz="3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" name="Marcador de texto 1">
            <a:extLst>
              <a:ext uri="{FF2B5EF4-FFF2-40B4-BE49-F238E27FC236}">
                <a16:creationId xmlns:a16="http://schemas.microsoft.com/office/drawing/2014/main" id="{C69C707E-4F1C-4028-9362-506B4B65F67F}"/>
              </a:ext>
            </a:extLst>
          </p:cNvPr>
          <p:cNvSpPr txBox="1">
            <a:spLocks/>
          </p:cNvSpPr>
          <p:nvPr/>
        </p:nvSpPr>
        <p:spPr>
          <a:xfrm>
            <a:off x="207264" y="1053562"/>
            <a:ext cx="8744034" cy="4536000"/>
          </a:xfrm>
          <a:prstGeom prst="rect">
            <a:avLst/>
          </a:prstGeom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75E0EA0-A497-40F7-80BD-A14381DAF2C2}"/>
              </a:ext>
            </a:extLst>
          </p:cNvPr>
          <p:cNvGrpSpPr/>
          <p:nvPr/>
        </p:nvGrpSpPr>
        <p:grpSpPr>
          <a:xfrm>
            <a:off x="207264" y="6138727"/>
            <a:ext cx="8936736" cy="719273"/>
            <a:chOff x="207264" y="6138727"/>
            <a:chExt cx="8936736" cy="719273"/>
          </a:xfrm>
        </p:grpSpPr>
        <p:pic>
          <p:nvPicPr>
            <p:cNvPr id="9" name="Picture 2" descr="LATEST KENYAN JOBS AND VACANCIES: NGO Jobs in Nairobi, Kenya – CIMMYT">
              <a:extLst>
                <a:ext uri="{FF2B5EF4-FFF2-40B4-BE49-F238E27FC236}">
                  <a16:creationId xmlns:a16="http://schemas.microsoft.com/office/drawing/2014/main" id="{051C1FFB-E3A9-4B2F-8529-1CE90A9A62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6494" y="6138727"/>
              <a:ext cx="1367506" cy="719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F1B1420-F41F-45F5-A911-C5083C2A4C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7264" y="6261039"/>
              <a:ext cx="1922325" cy="474648"/>
            </a:xfrm>
            <a:prstGeom prst="rect">
              <a:avLst/>
            </a:prstGeom>
          </p:spPr>
        </p:pic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574FD7FD-DCEA-4A80-A1F8-0ED038C84210}"/>
              </a:ext>
            </a:extLst>
          </p:cNvPr>
          <p:cNvSpPr/>
          <p:nvPr/>
        </p:nvSpPr>
        <p:spPr>
          <a:xfrm>
            <a:off x="1554350" y="968081"/>
            <a:ext cx="6569742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2000" dirty="0">
              <a:solidFill>
                <a:schemeClr val="accent5">
                  <a:lumMod val="50000"/>
                </a:schemeClr>
              </a:solidFill>
            </a:endParaRPr>
          </a:p>
          <a:p>
            <a:pPr marL="457200" indent="-457200">
              <a:spcBef>
                <a:spcPts val="1200"/>
              </a:spcBef>
              <a:buAutoNum type="arabicParenR"/>
            </a:pPr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Conocimiento limitado sobre el abastecimiento de productos AE</a:t>
            </a:r>
          </a:p>
          <a:p>
            <a:pPr marL="457200" indent="-457200">
              <a:spcBef>
                <a:spcPts val="1200"/>
              </a:spcBef>
              <a:buAutoNum type="arabicParenR"/>
            </a:pPr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La AE es un concepto difícil de definir y transmitir a los consumidores</a:t>
            </a:r>
          </a:p>
          <a:p>
            <a:pPr marL="457200" indent="-457200">
              <a:spcBef>
                <a:spcPts val="1200"/>
              </a:spcBef>
              <a:buAutoNum type="arabicParenR"/>
            </a:pPr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Hay un apoyo limitado de mercadeo e una infraestructura para entregar los productos agroalimentarios de mayor valor a los compradores locales</a:t>
            </a:r>
          </a:p>
          <a:p>
            <a:pPr marL="457200" indent="-457200">
              <a:spcBef>
                <a:spcPts val="1200"/>
              </a:spcBef>
              <a:buAutoNum type="arabicParenR"/>
            </a:pPr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El gobierno local y las ONG en Cusco no tienen experiencia y poco interés en las oportunidades y desafíos actuales del lado de la demanda. </a:t>
            </a:r>
          </a:p>
          <a:p>
            <a:pPr marL="457200" indent="-457200">
              <a:spcBef>
                <a:spcPts val="1200"/>
              </a:spcBef>
              <a:buAutoNum type="arabicParenR"/>
            </a:pPr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Covid-19 </a:t>
            </a:r>
          </a:p>
          <a:p>
            <a:endParaRPr lang="es-ES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5443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ítulo 2">
            <a:extLst>
              <a:ext uri="{FF2B5EF4-FFF2-40B4-BE49-F238E27FC236}">
                <a16:creationId xmlns:a16="http://schemas.microsoft.com/office/drawing/2014/main" id="{CCCF5FE5-5E19-4B1D-A0AD-95B49B637A84}"/>
              </a:ext>
            </a:extLst>
          </p:cNvPr>
          <p:cNvSpPr txBox="1">
            <a:spLocks/>
          </p:cNvSpPr>
          <p:nvPr/>
        </p:nvSpPr>
        <p:spPr>
          <a:xfrm>
            <a:off x="221826" y="324266"/>
            <a:ext cx="8729472" cy="899462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b="1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Métodos</a:t>
            </a:r>
          </a:p>
        </p:txBody>
      </p:sp>
      <p:sp>
        <p:nvSpPr>
          <p:cNvPr id="8" name="Marcador de texto 1">
            <a:extLst>
              <a:ext uri="{FF2B5EF4-FFF2-40B4-BE49-F238E27FC236}">
                <a16:creationId xmlns:a16="http://schemas.microsoft.com/office/drawing/2014/main" id="{C69C707E-4F1C-4028-9362-506B4B65F67F}"/>
              </a:ext>
            </a:extLst>
          </p:cNvPr>
          <p:cNvSpPr txBox="1">
            <a:spLocks/>
          </p:cNvSpPr>
          <p:nvPr/>
        </p:nvSpPr>
        <p:spPr>
          <a:xfrm>
            <a:off x="207264" y="1053562"/>
            <a:ext cx="8744034" cy="4536000"/>
          </a:xfrm>
          <a:prstGeom prst="rect">
            <a:avLst/>
          </a:prstGeom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DAEC49B-15A9-466E-AB87-2DBBEC09A3ED}"/>
              </a:ext>
            </a:extLst>
          </p:cNvPr>
          <p:cNvGrpSpPr/>
          <p:nvPr/>
        </p:nvGrpSpPr>
        <p:grpSpPr>
          <a:xfrm>
            <a:off x="207264" y="6138727"/>
            <a:ext cx="8936736" cy="719273"/>
            <a:chOff x="207264" y="6138727"/>
            <a:chExt cx="8936736" cy="719273"/>
          </a:xfrm>
        </p:grpSpPr>
        <p:pic>
          <p:nvPicPr>
            <p:cNvPr id="9" name="Picture 2" descr="LATEST KENYAN JOBS AND VACANCIES: NGO Jobs in Nairobi, Kenya – CIMMYT">
              <a:extLst>
                <a:ext uri="{FF2B5EF4-FFF2-40B4-BE49-F238E27FC236}">
                  <a16:creationId xmlns:a16="http://schemas.microsoft.com/office/drawing/2014/main" id="{FC63EA4B-476C-4956-AE6E-B6F104E8E1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6494" y="6138727"/>
              <a:ext cx="1367506" cy="719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109AC63-C3DA-43B5-B557-F1A36DEBDC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7264" y="6261039"/>
              <a:ext cx="1922325" cy="474648"/>
            </a:xfrm>
            <a:prstGeom prst="rect">
              <a:avLst/>
            </a:prstGeom>
          </p:spPr>
        </p:pic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D1D38410-941A-45B3-B796-550621BDC0EC}"/>
              </a:ext>
            </a:extLst>
          </p:cNvPr>
          <p:cNvSpPr/>
          <p:nvPr/>
        </p:nvSpPr>
        <p:spPr>
          <a:xfrm>
            <a:off x="1126797" y="638347"/>
            <a:ext cx="6890405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20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342900" indent="-342900">
              <a:spcBef>
                <a:spcPts val="1200"/>
              </a:spcBef>
              <a:buFont typeface="+mj-lt"/>
              <a:buAutoNum type="arabicPeriod"/>
            </a:pPr>
            <a:r>
              <a:rPr lang="es-ES" sz="2000" b="1" dirty="0">
                <a:solidFill>
                  <a:schemeClr val="accent5">
                    <a:lumMod val="50000"/>
                  </a:schemeClr>
                </a:solidFill>
              </a:rPr>
              <a:t>Diseño de la encuesta </a:t>
            </a:r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con 2 secciones principales </a:t>
            </a:r>
            <a:r>
              <a:rPr lang="es-ES" sz="2000" b="1" dirty="0">
                <a:solidFill>
                  <a:schemeClr val="accent6"/>
                </a:solidFill>
              </a:rPr>
              <a:t>a) </a:t>
            </a:r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los hábitos de compra de los participantes </a:t>
            </a:r>
            <a:r>
              <a:rPr lang="es-ES" sz="2000" b="1" dirty="0">
                <a:solidFill>
                  <a:schemeClr val="accent6"/>
                </a:solidFill>
              </a:rPr>
              <a:t>b) </a:t>
            </a:r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un ejercicio de valoración contingente (es decir, un experimento de subasta o elección) basado en la </a:t>
            </a:r>
            <a:r>
              <a:rPr lang="es-ES" sz="2000" b="1" dirty="0">
                <a:solidFill>
                  <a:schemeClr val="accent5">
                    <a:lumMod val="50000"/>
                  </a:schemeClr>
                </a:solidFill>
              </a:rPr>
              <a:t>Teoría del Comportamiento Racional </a:t>
            </a:r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y </a:t>
            </a:r>
            <a:r>
              <a:rPr lang="es-ES" sz="2000" b="1" dirty="0">
                <a:solidFill>
                  <a:schemeClr val="accent5">
                    <a:lumMod val="50000"/>
                  </a:schemeClr>
                </a:solidFill>
              </a:rPr>
              <a:t>La Teoría de la Economía del Comportamiento </a:t>
            </a:r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para determinar cuánto estarían dispuestos a pagar los consumidores por los alimentos que tengan un sello con una, dos o tres de las características </a:t>
            </a:r>
          </a:p>
          <a:p>
            <a:pPr marL="342900" indent="-342900">
              <a:spcBef>
                <a:spcPts val="1200"/>
              </a:spcBef>
              <a:buFont typeface="+mj-lt"/>
              <a:buAutoNum type="arabicPeriod"/>
            </a:pPr>
            <a:r>
              <a:rPr lang="es-ES" sz="2000" b="1" dirty="0">
                <a:solidFill>
                  <a:schemeClr val="accent5">
                    <a:lumMod val="50000"/>
                  </a:schemeClr>
                </a:solidFill>
              </a:rPr>
              <a:t>Implementar un grupo focal </a:t>
            </a:r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con una variedad y diversidad de consumidores en Cusco </a:t>
            </a:r>
          </a:p>
          <a:p>
            <a:pPr marL="342900" indent="-342900">
              <a:spcBef>
                <a:spcPts val="1200"/>
              </a:spcBef>
              <a:buFont typeface="+mj-lt"/>
              <a:buAutoNum type="arabicPeriod"/>
            </a:pPr>
            <a:r>
              <a:rPr lang="es-ES" sz="2000" b="1" dirty="0">
                <a:solidFill>
                  <a:schemeClr val="accent5">
                    <a:lumMod val="50000"/>
                  </a:schemeClr>
                </a:solidFill>
              </a:rPr>
              <a:t>Refinar la entrevista </a:t>
            </a:r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con la retroalimentación de los grupos focales y entrevistas para la práctica de los encuestadores y para el refinamiento de la encuesta</a:t>
            </a:r>
          </a:p>
          <a:p>
            <a:pPr marL="342900" indent="-342900">
              <a:spcBef>
                <a:spcPts val="1200"/>
              </a:spcBef>
              <a:buFont typeface="+mj-lt"/>
              <a:buAutoNum type="arabicPeriod"/>
            </a:pPr>
            <a:r>
              <a:rPr lang="es-ES" sz="2000" b="1" dirty="0">
                <a:solidFill>
                  <a:schemeClr val="accent5">
                    <a:lumMod val="50000"/>
                  </a:schemeClr>
                </a:solidFill>
              </a:rPr>
              <a:t>Realizar entrevistas a consumidores</a:t>
            </a:r>
            <a:endParaRPr lang="es-ES" sz="20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es-ES" sz="20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es-ES" sz="2000" b="1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6249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ítulo 2">
            <a:extLst>
              <a:ext uri="{FF2B5EF4-FFF2-40B4-BE49-F238E27FC236}">
                <a16:creationId xmlns:a16="http://schemas.microsoft.com/office/drawing/2014/main" id="{CCCF5FE5-5E19-4B1D-A0AD-95B49B637A84}"/>
              </a:ext>
            </a:extLst>
          </p:cNvPr>
          <p:cNvSpPr txBox="1">
            <a:spLocks/>
          </p:cNvSpPr>
          <p:nvPr/>
        </p:nvSpPr>
        <p:spPr>
          <a:xfrm>
            <a:off x="192702" y="400082"/>
            <a:ext cx="8729472" cy="899462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b="1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Grupo focal</a:t>
            </a:r>
          </a:p>
        </p:txBody>
      </p:sp>
      <p:sp>
        <p:nvSpPr>
          <p:cNvPr id="8" name="Marcador de texto 1">
            <a:extLst>
              <a:ext uri="{FF2B5EF4-FFF2-40B4-BE49-F238E27FC236}">
                <a16:creationId xmlns:a16="http://schemas.microsoft.com/office/drawing/2014/main" id="{C69C707E-4F1C-4028-9362-506B4B65F67F}"/>
              </a:ext>
            </a:extLst>
          </p:cNvPr>
          <p:cNvSpPr txBox="1">
            <a:spLocks/>
          </p:cNvSpPr>
          <p:nvPr/>
        </p:nvSpPr>
        <p:spPr>
          <a:xfrm>
            <a:off x="207264" y="1053562"/>
            <a:ext cx="8744034" cy="4536000"/>
          </a:xfrm>
          <a:prstGeom prst="rect">
            <a:avLst/>
          </a:prstGeom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DAEC49B-15A9-466E-AB87-2DBBEC09A3ED}"/>
              </a:ext>
            </a:extLst>
          </p:cNvPr>
          <p:cNvGrpSpPr/>
          <p:nvPr/>
        </p:nvGrpSpPr>
        <p:grpSpPr>
          <a:xfrm>
            <a:off x="207264" y="6138727"/>
            <a:ext cx="8936736" cy="719273"/>
            <a:chOff x="207264" y="6138727"/>
            <a:chExt cx="8936736" cy="719273"/>
          </a:xfrm>
        </p:grpSpPr>
        <p:pic>
          <p:nvPicPr>
            <p:cNvPr id="9" name="Picture 2" descr="LATEST KENYAN JOBS AND VACANCIES: NGO Jobs in Nairobi, Kenya – CIMMYT">
              <a:extLst>
                <a:ext uri="{FF2B5EF4-FFF2-40B4-BE49-F238E27FC236}">
                  <a16:creationId xmlns:a16="http://schemas.microsoft.com/office/drawing/2014/main" id="{FC63EA4B-476C-4956-AE6E-B6F104E8E1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6494" y="6138727"/>
              <a:ext cx="1367506" cy="719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109AC63-C3DA-43B5-B557-F1A36DEBDC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7264" y="6261039"/>
              <a:ext cx="1922325" cy="474648"/>
            </a:xfrm>
            <a:prstGeom prst="rect">
              <a:avLst/>
            </a:prstGeom>
          </p:spPr>
        </p:pic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D1D38410-941A-45B3-B796-550621BDC0EC}"/>
              </a:ext>
            </a:extLst>
          </p:cNvPr>
          <p:cNvSpPr/>
          <p:nvPr/>
        </p:nvSpPr>
        <p:spPr>
          <a:xfrm>
            <a:off x="708740" y="1378414"/>
            <a:ext cx="7435326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Invitar participantes en diferentes mercados, ferias y supermercados: diversidad de participantes por edad, género y nivel socio económico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¿Cómo se conceptualizan las ideas sobre de AE? 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equidad en la producción, productos tradicionales, y un eterno que promueve la venta directa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familiaridad con compras directas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percepciones y interés pagar mas para productos que tienen SPG</a:t>
            </a:r>
          </a:p>
          <a:p>
            <a:endParaRPr lang="es-ES" sz="2000" b="1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1406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264" y="109490"/>
            <a:ext cx="7886700" cy="1325563"/>
          </a:xfrm>
        </p:spPr>
        <p:txBody>
          <a:bodyPr>
            <a:normAutofit/>
          </a:bodyPr>
          <a:lstStyle/>
          <a:p>
            <a:r>
              <a:rPr lang="es-MX" sz="36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Entrevistas dinámicas con consumidores</a:t>
            </a:r>
            <a:endParaRPr lang="en-US" sz="3600" b="1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5940" y="1909701"/>
            <a:ext cx="6112119" cy="4351338"/>
          </a:xfrm>
        </p:spPr>
        <p:txBody>
          <a:bodyPr>
            <a:normAutofit/>
          </a:bodyPr>
          <a:lstStyle/>
          <a:p>
            <a:pPr>
              <a:spcBef>
                <a:spcPts val="1600"/>
              </a:spcBef>
            </a:pPr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400 consumidores en 2 mercados locales (uno en zona urbana (centro de Cusco) y otro en zona peri urbana, el principal supermercado y 1 feria de productos agroecológicos – diversidad de muestra</a:t>
            </a:r>
          </a:p>
          <a:p>
            <a:pPr>
              <a:spcBef>
                <a:spcPts val="1600"/>
              </a:spcBef>
            </a:pPr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Información demográfica hábitos de compra de los participantes, si tienen interés y buscarán productos que se producen de manera equitativa, tradicional y tienen SPG</a:t>
            </a:r>
          </a:p>
          <a:p>
            <a:pPr>
              <a:spcBef>
                <a:spcPts val="1600"/>
              </a:spcBef>
            </a:pPr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Entrevistas dinámicas: fotos representando las caracterices de AE, canastas de comida para mostrar cuando compran en distintos lugares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F9A8AB-DFA3-40F7-BA0D-1E165066A06B}"/>
              </a:ext>
            </a:extLst>
          </p:cNvPr>
          <p:cNvGrpSpPr/>
          <p:nvPr/>
        </p:nvGrpSpPr>
        <p:grpSpPr>
          <a:xfrm>
            <a:off x="207264" y="6138727"/>
            <a:ext cx="8936736" cy="719273"/>
            <a:chOff x="207264" y="6138727"/>
            <a:chExt cx="8936736" cy="719273"/>
          </a:xfrm>
        </p:grpSpPr>
        <p:pic>
          <p:nvPicPr>
            <p:cNvPr id="5" name="Picture 2" descr="LATEST KENYAN JOBS AND VACANCIES: NGO Jobs in Nairobi, Kenya – CIMMYT">
              <a:extLst>
                <a:ext uri="{FF2B5EF4-FFF2-40B4-BE49-F238E27FC236}">
                  <a16:creationId xmlns:a16="http://schemas.microsoft.com/office/drawing/2014/main" id="{85F5B5A0-4AF2-4072-BF26-579CC74AE9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6494" y="6138727"/>
              <a:ext cx="1367506" cy="719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A19693A-E119-4E1D-A848-12E225D516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7264" y="6261039"/>
              <a:ext cx="1922325" cy="4746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938669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94163"/>
            <a:ext cx="7886700" cy="1325563"/>
          </a:xfrm>
        </p:spPr>
        <p:txBody>
          <a:bodyPr>
            <a:normAutofit/>
          </a:bodyPr>
          <a:lstStyle/>
          <a:p>
            <a:r>
              <a:rPr lang="es-MX" sz="36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Experimento</a:t>
            </a:r>
            <a:endParaRPr lang="en-US" sz="3600" b="1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017" y="1419726"/>
            <a:ext cx="6287965" cy="4528637"/>
          </a:xfrm>
        </p:spPr>
        <p:txBody>
          <a:bodyPr>
            <a:normAutofit/>
          </a:bodyPr>
          <a:lstStyle/>
          <a:p>
            <a:pPr>
              <a:spcBef>
                <a:spcPts val="1600"/>
              </a:spcBef>
            </a:pPr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Basado un experimento de subasta o elección dependiendo de las respuestas del grupo focal (i.e. familiaridad negociar precios, conocimiento de precio de  productos con SPG)</a:t>
            </a:r>
          </a:p>
          <a:p>
            <a:pPr>
              <a:spcBef>
                <a:spcPts val="1600"/>
              </a:spcBef>
            </a:pPr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Medir el valor de las características </a:t>
            </a:r>
            <a:r>
              <a:rPr lang="es-ES" sz="2000" dirty="0" err="1">
                <a:solidFill>
                  <a:schemeClr val="accent5">
                    <a:lumMod val="50000"/>
                  </a:schemeClr>
                </a:solidFill>
              </a:rPr>
              <a:t>especí</a:t>
            </a:r>
            <a:r>
              <a:rPr lang="es-MX" sz="2000" dirty="0">
                <a:solidFill>
                  <a:schemeClr val="accent5">
                    <a:lumMod val="50000"/>
                  </a:schemeClr>
                </a:solidFill>
              </a:rPr>
              <a:t>ficas</a:t>
            </a:r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 en alimentos</a:t>
            </a:r>
          </a:p>
          <a:p>
            <a:pPr>
              <a:spcBef>
                <a:spcPts val="1600"/>
              </a:spcBef>
            </a:pPr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Medir disponibilidad a pagar por una canasta de alimentos tradicionales que cuente con sello con uno, dos, o tres características en comparación con una canasta de productos iguales que no tienen dichas características</a:t>
            </a:r>
          </a:p>
          <a:p>
            <a:pPr>
              <a:spcBef>
                <a:spcPts val="1600"/>
              </a:spcBef>
            </a:pPr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Repetir la elección o subasta seis veces cambiando las características y los precios  de manera aleatoria</a:t>
            </a:r>
            <a:endParaRPr lang="en-US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354B405-82DB-4399-B92D-9F2618068CCC}"/>
              </a:ext>
            </a:extLst>
          </p:cNvPr>
          <p:cNvGrpSpPr/>
          <p:nvPr/>
        </p:nvGrpSpPr>
        <p:grpSpPr>
          <a:xfrm>
            <a:off x="207264" y="6138727"/>
            <a:ext cx="8936736" cy="719273"/>
            <a:chOff x="207264" y="6138727"/>
            <a:chExt cx="8936736" cy="719273"/>
          </a:xfrm>
        </p:grpSpPr>
        <p:pic>
          <p:nvPicPr>
            <p:cNvPr id="5" name="Picture 2" descr="LATEST KENYAN JOBS AND VACANCIES: NGO Jobs in Nairobi, Kenya – CIMMYT">
              <a:extLst>
                <a:ext uri="{FF2B5EF4-FFF2-40B4-BE49-F238E27FC236}">
                  <a16:creationId xmlns:a16="http://schemas.microsoft.com/office/drawing/2014/main" id="{1452DF46-0CC5-465D-B03C-175AE48B5D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6494" y="6138727"/>
              <a:ext cx="1367506" cy="719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4CE297A-895C-4E62-9B5A-2F7C01C814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7264" y="6261039"/>
              <a:ext cx="1922325" cy="4746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597197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ítulo 2">
            <a:extLst>
              <a:ext uri="{FF2B5EF4-FFF2-40B4-BE49-F238E27FC236}">
                <a16:creationId xmlns:a16="http://schemas.microsoft.com/office/drawing/2014/main" id="{CCCF5FE5-5E19-4B1D-A0AD-95B49B637A84}"/>
              </a:ext>
            </a:extLst>
          </p:cNvPr>
          <p:cNvSpPr txBox="1">
            <a:spLocks/>
          </p:cNvSpPr>
          <p:nvPr/>
        </p:nvSpPr>
        <p:spPr>
          <a:xfrm>
            <a:off x="192702" y="287145"/>
            <a:ext cx="8729472" cy="899462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b="1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Cronograma </a:t>
            </a:r>
          </a:p>
        </p:txBody>
      </p:sp>
      <p:sp>
        <p:nvSpPr>
          <p:cNvPr id="8" name="Marcador de texto 1">
            <a:extLst>
              <a:ext uri="{FF2B5EF4-FFF2-40B4-BE49-F238E27FC236}">
                <a16:creationId xmlns:a16="http://schemas.microsoft.com/office/drawing/2014/main" id="{C69C707E-4F1C-4028-9362-506B4B65F67F}"/>
              </a:ext>
            </a:extLst>
          </p:cNvPr>
          <p:cNvSpPr txBox="1">
            <a:spLocks/>
          </p:cNvSpPr>
          <p:nvPr/>
        </p:nvSpPr>
        <p:spPr>
          <a:xfrm>
            <a:off x="207264" y="1053562"/>
            <a:ext cx="8744034" cy="4536000"/>
          </a:xfrm>
          <a:prstGeom prst="rect">
            <a:avLst/>
          </a:prstGeom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DAEC49B-15A9-466E-AB87-2DBBEC09A3ED}"/>
              </a:ext>
            </a:extLst>
          </p:cNvPr>
          <p:cNvGrpSpPr/>
          <p:nvPr/>
        </p:nvGrpSpPr>
        <p:grpSpPr>
          <a:xfrm>
            <a:off x="207264" y="6138727"/>
            <a:ext cx="8936736" cy="719273"/>
            <a:chOff x="207264" y="6138727"/>
            <a:chExt cx="8936736" cy="719273"/>
          </a:xfrm>
        </p:grpSpPr>
        <p:pic>
          <p:nvPicPr>
            <p:cNvPr id="9" name="Picture 2" descr="LATEST KENYAN JOBS AND VACANCIES: NGO Jobs in Nairobi, Kenya – CIMMYT">
              <a:extLst>
                <a:ext uri="{FF2B5EF4-FFF2-40B4-BE49-F238E27FC236}">
                  <a16:creationId xmlns:a16="http://schemas.microsoft.com/office/drawing/2014/main" id="{FC63EA4B-476C-4956-AE6E-B6F104E8E1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6494" y="6138727"/>
              <a:ext cx="1367506" cy="719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109AC63-C3DA-43B5-B557-F1A36DEBDC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7264" y="6261039"/>
              <a:ext cx="1922325" cy="474648"/>
            </a:xfrm>
            <a:prstGeom prst="rect">
              <a:avLst/>
            </a:prstGeom>
          </p:spPr>
        </p:pic>
      </p:grp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C57B872-860D-46FB-900E-CDF64A28D9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3268754"/>
              </p:ext>
            </p:extLst>
          </p:nvPr>
        </p:nvGraphicFramePr>
        <p:xfrm>
          <a:off x="250628" y="1092083"/>
          <a:ext cx="8209619" cy="4709146"/>
        </p:xfrm>
        <a:graphic>
          <a:graphicData uri="http://schemas.openxmlformats.org/drawingml/2006/table">
            <a:tbl>
              <a:tblPr firstRow="1" firstCol="1" bandRow="1"/>
              <a:tblGrid>
                <a:gridCol w="5262276">
                  <a:extLst>
                    <a:ext uri="{9D8B030D-6E8A-4147-A177-3AD203B41FA5}">
                      <a16:colId xmlns:a16="http://schemas.microsoft.com/office/drawing/2014/main" val="1974507478"/>
                    </a:ext>
                  </a:extLst>
                </a:gridCol>
                <a:gridCol w="477079">
                  <a:extLst>
                    <a:ext uri="{9D8B030D-6E8A-4147-A177-3AD203B41FA5}">
                      <a16:colId xmlns:a16="http://schemas.microsoft.com/office/drawing/2014/main" val="3505590109"/>
                    </a:ext>
                  </a:extLst>
                </a:gridCol>
                <a:gridCol w="357808">
                  <a:extLst>
                    <a:ext uri="{9D8B030D-6E8A-4147-A177-3AD203B41FA5}">
                      <a16:colId xmlns:a16="http://schemas.microsoft.com/office/drawing/2014/main" val="2641042565"/>
                    </a:ext>
                  </a:extLst>
                </a:gridCol>
                <a:gridCol w="318052">
                  <a:extLst>
                    <a:ext uri="{9D8B030D-6E8A-4147-A177-3AD203B41FA5}">
                      <a16:colId xmlns:a16="http://schemas.microsoft.com/office/drawing/2014/main" val="3664049523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3719270852"/>
                    </a:ext>
                  </a:extLst>
                </a:gridCol>
                <a:gridCol w="318053">
                  <a:extLst>
                    <a:ext uri="{9D8B030D-6E8A-4147-A177-3AD203B41FA5}">
                      <a16:colId xmlns:a16="http://schemas.microsoft.com/office/drawing/2014/main" val="3203309746"/>
                    </a:ext>
                  </a:extLst>
                </a:gridCol>
                <a:gridCol w="291547">
                  <a:extLst>
                    <a:ext uri="{9D8B030D-6E8A-4147-A177-3AD203B41FA5}">
                      <a16:colId xmlns:a16="http://schemas.microsoft.com/office/drawing/2014/main" val="1189344588"/>
                    </a:ext>
                  </a:extLst>
                </a:gridCol>
                <a:gridCol w="318053">
                  <a:extLst>
                    <a:ext uri="{9D8B030D-6E8A-4147-A177-3AD203B41FA5}">
                      <a16:colId xmlns:a16="http://schemas.microsoft.com/office/drawing/2014/main" val="4041286903"/>
                    </a:ext>
                  </a:extLst>
                </a:gridCol>
                <a:gridCol w="561951">
                  <a:extLst>
                    <a:ext uri="{9D8B030D-6E8A-4147-A177-3AD203B41FA5}">
                      <a16:colId xmlns:a16="http://schemas.microsoft.com/office/drawing/2014/main" val="1382910951"/>
                    </a:ext>
                  </a:extLst>
                </a:gridCol>
              </a:tblGrid>
              <a:tr h="444709">
                <a:tc rowSpan="2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Actividad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2020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2021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4391273"/>
                  </a:ext>
                </a:extLst>
              </a:tr>
              <a:tr h="4447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0677801"/>
                  </a:ext>
                </a:extLst>
              </a:tr>
              <a:tr h="44470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Diseño de instrumentos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X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X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9083412"/>
                  </a:ext>
                </a:extLst>
              </a:tr>
              <a:tr h="44470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Selección y entrenamiento del equipo de encuestadores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X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8475629"/>
                  </a:ext>
                </a:extLst>
              </a:tr>
              <a:tr h="43331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Coordinación de logística en mercados y supermercados para realizar el trabajo de campo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X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3684619"/>
                  </a:ext>
                </a:extLst>
              </a:tr>
              <a:tr h="39666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Pruebas piloto con consumidores para refinar el diseño de instrumentos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X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1011255"/>
                  </a:ext>
                </a:extLst>
              </a:tr>
              <a:tr h="37333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Entrevistas interactivas y experimentos de elección con consumidores Cusqueños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X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X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X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5663387"/>
                  </a:ext>
                </a:extLst>
              </a:tr>
              <a:tr h="44333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Digitación de encuestas, conciliación y consistencia de información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X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X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9523884"/>
                  </a:ext>
                </a:extLst>
              </a:tr>
              <a:tr h="44470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Construcción de la base de datos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X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3054182"/>
                  </a:ext>
                </a:extLst>
              </a:tr>
              <a:tr h="44470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Análisis de datos y redacción de resultados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X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X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49762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45067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ítulo 2">
            <a:extLst>
              <a:ext uri="{FF2B5EF4-FFF2-40B4-BE49-F238E27FC236}">
                <a16:creationId xmlns:a16="http://schemas.microsoft.com/office/drawing/2014/main" id="{CCCF5FE5-5E19-4B1D-A0AD-95B49B637A84}"/>
              </a:ext>
            </a:extLst>
          </p:cNvPr>
          <p:cNvSpPr txBox="1">
            <a:spLocks/>
          </p:cNvSpPr>
          <p:nvPr/>
        </p:nvSpPr>
        <p:spPr>
          <a:xfrm>
            <a:off x="0" y="382085"/>
            <a:ext cx="8729472" cy="899462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4400" b="1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Resultados esperados </a:t>
            </a:r>
          </a:p>
        </p:txBody>
      </p:sp>
      <p:sp>
        <p:nvSpPr>
          <p:cNvPr id="8" name="Marcador de texto 1">
            <a:extLst>
              <a:ext uri="{FF2B5EF4-FFF2-40B4-BE49-F238E27FC236}">
                <a16:creationId xmlns:a16="http://schemas.microsoft.com/office/drawing/2014/main" id="{C69C707E-4F1C-4028-9362-506B4B65F67F}"/>
              </a:ext>
            </a:extLst>
          </p:cNvPr>
          <p:cNvSpPr txBox="1">
            <a:spLocks/>
          </p:cNvSpPr>
          <p:nvPr/>
        </p:nvSpPr>
        <p:spPr>
          <a:xfrm>
            <a:off x="207264" y="1053562"/>
            <a:ext cx="8744034" cy="4536000"/>
          </a:xfrm>
          <a:prstGeom prst="rect">
            <a:avLst/>
          </a:prstGeom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C2DC2B5-FFA9-469E-91B0-7B5F33BEC22D}"/>
              </a:ext>
            </a:extLst>
          </p:cNvPr>
          <p:cNvGrpSpPr/>
          <p:nvPr/>
        </p:nvGrpSpPr>
        <p:grpSpPr>
          <a:xfrm>
            <a:off x="207264" y="6138727"/>
            <a:ext cx="8936736" cy="719273"/>
            <a:chOff x="207264" y="6138727"/>
            <a:chExt cx="8936736" cy="719273"/>
          </a:xfrm>
        </p:grpSpPr>
        <p:pic>
          <p:nvPicPr>
            <p:cNvPr id="9" name="Picture 2" descr="LATEST KENYAN JOBS AND VACANCIES: NGO Jobs in Nairobi, Kenya – CIMMYT">
              <a:extLst>
                <a:ext uri="{FF2B5EF4-FFF2-40B4-BE49-F238E27FC236}">
                  <a16:creationId xmlns:a16="http://schemas.microsoft.com/office/drawing/2014/main" id="{665633F9-ECBE-42AC-84EB-560C6535C3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6494" y="6138727"/>
              <a:ext cx="1367506" cy="719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50106606-834E-4B5C-B67B-EA423F040B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7264" y="6261039"/>
              <a:ext cx="1922325" cy="474648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23EAF432-9EB0-476C-A1A7-617672A5D020}"/>
              </a:ext>
            </a:extLst>
          </p:cNvPr>
          <p:cNvSpPr/>
          <p:nvPr/>
        </p:nvSpPr>
        <p:spPr>
          <a:xfrm>
            <a:off x="1640568" y="1569208"/>
            <a:ext cx="5877426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s-ES" sz="2200" dirty="0">
                <a:solidFill>
                  <a:schemeClr val="accent5">
                    <a:lumMod val="50000"/>
                  </a:schemeClr>
                </a:solidFill>
              </a:rPr>
              <a:t>Entender a mayor profundidad el consumo y la demanda de productos AE en Cusco 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s-ES" sz="2200" dirty="0">
                <a:solidFill>
                  <a:schemeClr val="accent5">
                    <a:lumMod val="50000"/>
                  </a:schemeClr>
                </a:solidFill>
              </a:rPr>
              <a:t>Generar información fiable que contribuya al diseño de intervenciones 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s-ES" sz="2200" dirty="0">
                <a:solidFill>
                  <a:schemeClr val="accent5">
                    <a:lumMod val="50000"/>
                  </a:schemeClr>
                </a:solidFill>
              </a:rPr>
              <a:t>Generar información que ayude a fortalecer los enlaces entre productores, estado, centros de investigación y educación, ONG, sector privado</a:t>
            </a:r>
          </a:p>
        </p:txBody>
      </p:sp>
    </p:spTree>
    <p:extLst>
      <p:ext uri="{BB962C8B-B14F-4D97-AF65-F5344CB8AC3E}">
        <p14:creationId xmlns:p14="http://schemas.microsoft.com/office/powerpoint/2010/main" val="1571326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ítulo 2">
            <a:extLst>
              <a:ext uri="{FF2B5EF4-FFF2-40B4-BE49-F238E27FC236}">
                <a16:creationId xmlns:a16="http://schemas.microsoft.com/office/drawing/2014/main" id="{CCCF5FE5-5E19-4B1D-A0AD-95B49B637A84}"/>
              </a:ext>
            </a:extLst>
          </p:cNvPr>
          <p:cNvSpPr txBox="1">
            <a:spLocks/>
          </p:cNvSpPr>
          <p:nvPr/>
        </p:nvSpPr>
        <p:spPr>
          <a:xfrm>
            <a:off x="207264" y="391406"/>
            <a:ext cx="8729472" cy="899462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4400" b="1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Participación en SAL </a:t>
            </a:r>
          </a:p>
        </p:txBody>
      </p:sp>
      <p:sp>
        <p:nvSpPr>
          <p:cNvPr id="8" name="Marcador de texto 1">
            <a:extLst>
              <a:ext uri="{FF2B5EF4-FFF2-40B4-BE49-F238E27FC236}">
                <a16:creationId xmlns:a16="http://schemas.microsoft.com/office/drawing/2014/main" id="{C69C707E-4F1C-4028-9362-506B4B65F67F}"/>
              </a:ext>
            </a:extLst>
          </p:cNvPr>
          <p:cNvSpPr txBox="1">
            <a:spLocks/>
          </p:cNvSpPr>
          <p:nvPr/>
        </p:nvSpPr>
        <p:spPr>
          <a:xfrm>
            <a:off x="207264" y="1053562"/>
            <a:ext cx="8744034" cy="4536000"/>
          </a:xfrm>
          <a:prstGeom prst="rect">
            <a:avLst/>
          </a:prstGeom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75EE20B-E479-41F7-A3F8-05F0A8AFFEDA}"/>
              </a:ext>
            </a:extLst>
          </p:cNvPr>
          <p:cNvGrpSpPr/>
          <p:nvPr/>
        </p:nvGrpSpPr>
        <p:grpSpPr>
          <a:xfrm>
            <a:off x="207264" y="6138727"/>
            <a:ext cx="8936736" cy="719273"/>
            <a:chOff x="207264" y="6138727"/>
            <a:chExt cx="8936736" cy="719273"/>
          </a:xfrm>
        </p:grpSpPr>
        <p:pic>
          <p:nvPicPr>
            <p:cNvPr id="9" name="Picture 2" descr="LATEST KENYAN JOBS AND VACANCIES: NGO Jobs in Nairobi, Kenya – CIMMYT">
              <a:extLst>
                <a:ext uri="{FF2B5EF4-FFF2-40B4-BE49-F238E27FC236}">
                  <a16:creationId xmlns:a16="http://schemas.microsoft.com/office/drawing/2014/main" id="{AEDBBE43-DDE8-4BC6-A0F2-E394032EC1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6494" y="6138727"/>
              <a:ext cx="1367506" cy="719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1164CAD-01CE-4236-A470-1B063E651E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7264" y="6261039"/>
              <a:ext cx="1922325" cy="474648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0016D4F4-311A-4C89-9735-9AB69AEEC8C3}"/>
              </a:ext>
            </a:extLst>
          </p:cNvPr>
          <p:cNvSpPr/>
          <p:nvPr/>
        </p:nvSpPr>
        <p:spPr>
          <a:xfrm>
            <a:off x="1432253" y="1524895"/>
            <a:ext cx="6504269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es-MX" sz="2200" dirty="0">
                <a:solidFill>
                  <a:schemeClr val="accent5">
                    <a:lumMod val="50000"/>
                  </a:schemeClr>
                </a:solidFill>
              </a:rPr>
              <a:t>Repensar la AE desde otro ángulo para buscar formas innovadoras para su escalamiento 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es-MX" sz="2200" dirty="0">
                <a:solidFill>
                  <a:schemeClr val="accent5">
                    <a:lumMod val="50000"/>
                  </a:schemeClr>
                </a:solidFill>
              </a:rPr>
              <a:t>Contribuir a la discusión sobre el entendimiento y la  conceptualización de la AE afuera de la parcela/granja/chacra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es-MX" sz="2200" dirty="0">
                <a:solidFill>
                  <a:schemeClr val="accent5">
                    <a:lumMod val="50000"/>
                  </a:schemeClr>
                </a:solidFill>
              </a:rPr>
              <a:t>Generar experiencia con investigación de métodos mixtos rigurosamente diseñada centrada en los consumidores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es-MX" sz="2200" dirty="0">
                <a:solidFill>
                  <a:schemeClr val="accent5">
                    <a:lumMod val="50000"/>
                  </a:schemeClr>
                </a:solidFill>
              </a:rPr>
              <a:t>Generar esfuerzos para estimular el diálogo basado en la evidencia con las partes interesadas locales y llevar la AE y sus conceptos a las agendas actuales</a:t>
            </a:r>
          </a:p>
        </p:txBody>
      </p:sp>
    </p:spTree>
    <p:extLst>
      <p:ext uri="{BB962C8B-B14F-4D97-AF65-F5344CB8AC3E}">
        <p14:creationId xmlns:p14="http://schemas.microsoft.com/office/powerpoint/2010/main" val="9203108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DEB8B448-6A5A-4A28-842A-B3E894BD6124}"/>
              </a:ext>
            </a:extLst>
          </p:cNvPr>
          <p:cNvSpPr txBox="1">
            <a:spLocks/>
          </p:cNvSpPr>
          <p:nvPr/>
        </p:nvSpPr>
        <p:spPr>
          <a:xfrm>
            <a:off x="184559" y="166357"/>
            <a:ext cx="8635853" cy="4000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MX" sz="33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s-ES" sz="4100" b="1" dirty="0">
                <a:solidFill>
                  <a:schemeClr val="accent5">
                    <a:lumMod val="50000"/>
                  </a:schemeClr>
                </a:solidFill>
              </a:rPr>
              <a:t>Gracias!</a:t>
            </a:r>
            <a:br>
              <a:rPr lang="es-ES" sz="2800" b="1" dirty="0">
                <a:solidFill>
                  <a:schemeClr val="accent5">
                    <a:lumMod val="50000"/>
                  </a:schemeClr>
                </a:solidFill>
              </a:rPr>
            </a:br>
            <a:br>
              <a:rPr lang="es-ES" sz="2800" dirty="0">
                <a:solidFill>
                  <a:schemeClr val="accent5">
                    <a:lumMod val="50000"/>
                  </a:schemeClr>
                </a:solidFill>
              </a:rPr>
            </a:br>
            <a:br>
              <a:rPr lang="es-MX" sz="2800" dirty="0">
                <a:solidFill>
                  <a:schemeClr val="accent5">
                    <a:lumMod val="50000"/>
                  </a:schemeClr>
                </a:solidFill>
              </a:rPr>
            </a:br>
            <a:endParaRPr lang="es-ES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94403DF-3D70-4D45-8C7F-6C3672D8236D}"/>
              </a:ext>
            </a:extLst>
          </p:cNvPr>
          <p:cNvGrpSpPr/>
          <p:nvPr/>
        </p:nvGrpSpPr>
        <p:grpSpPr>
          <a:xfrm>
            <a:off x="207264" y="6138727"/>
            <a:ext cx="8936736" cy="719273"/>
            <a:chOff x="207264" y="6138727"/>
            <a:chExt cx="8936736" cy="719273"/>
          </a:xfrm>
        </p:grpSpPr>
        <p:pic>
          <p:nvPicPr>
            <p:cNvPr id="10" name="Picture 2" descr="LATEST KENYAN JOBS AND VACANCIES: NGO Jobs in Nairobi, Kenya – CIMMYT">
              <a:extLst>
                <a:ext uri="{FF2B5EF4-FFF2-40B4-BE49-F238E27FC236}">
                  <a16:creationId xmlns:a16="http://schemas.microsoft.com/office/drawing/2014/main" id="{4E36090A-1704-4B61-8567-1527EAEDB8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6494" y="6138727"/>
              <a:ext cx="1367506" cy="719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C4FE9AF-73D5-4931-A473-E8644A741F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7264" y="6261039"/>
              <a:ext cx="1922325" cy="47464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5F4B555-C1D6-4F65-B2AB-1EB246B133BF}"/>
              </a:ext>
            </a:extLst>
          </p:cNvPr>
          <p:cNvGrpSpPr/>
          <p:nvPr/>
        </p:nvGrpSpPr>
        <p:grpSpPr>
          <a:xfrm>
            <a:off x="32982" y="4213767"/>
            <a:ext cx="8926459" cy="1354371"/>
            <a:chOff x="184559" y="4166420"/>
            <a:chExt cx="8926459" cy="1354371"/>
          </a:xfrm>
        </p:grpSpPr>
        <p:pic>
          <p:nvPicPr>
            <p:cNvPr id="13" name="Picture 6" descr="Your Quinoa Habit Really Did Help Peru's Poor. But There's Trouble ...">
              <a:extLst>
                <a:ext uri="{FF2B5EF4-FFF2-40B4-BE49-F238E27FC236}">
                  <a16:creationId xmlns:a16="http://schemas.microsoft.com/office/drawing/2014/main" id="{969699BA-38BF-41D3-BD6D-8DBD2DC6D0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01993" y="4166420"/>
              <a:ext cx="2209025" cy="13441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8" descr="Biggest in Quinoa, but Peru faces challenge of inclusive and ...">
              <a:extLst>
                <a:ext uri="{FF2B5EF4-FFF2-40B4-BE49-F238E27FC236}">
                  <a16:creationId xmlns:a16="http://schemas.microsoft.com/office/drawing/2014/main" id="{276D57DB-50FD-4A0B-8798-C30A999575E9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4559" y="4166420"/>
              <a:ext cx="2185416" cy="13441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0" descr="Maíz morado: el más poderoso antioxidante es peruano | Perú Info">
              <a:extLst>
                <a:ext uri="{FF2B5EF4-FFF2-40B4-BE49-F238E27FC236}">
                  <a16:creationId xmlns:a16="http://schemas.microsoft.com/office/drawing/2014/main" id="{D948A38C-E516-4ABA-92B8-7C6993F62C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1548" y="4174103"/>
              <a:ext cx="2189316" cy="13466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12" descr="MESA: - Peru Summer Program in Global Agroecology and Local Food ...">
              <a:extLst>
                <a:ext uri="{FF2B5EF4-FFF2-40B4-BE49-F238E27FC236}">
                  <a16:creationId xmlns:a16="http://schemas.microsoft.com/office/drawing/2014/main" id="{55E695E1-A45B-46B1-9D08-5926AB49FC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1104" y="4174103"/>
              <a:ext cx="2189315" cy="13466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785456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1416</TotalTime>
  <Words>2574</Words>
  <Application>Microsoft Office PowerPoint</Application>
  <PresentationFormat>Presentación en pantalla (4:3)</PresentationFormat>
  <Paragraphs>301</Paragraphs>
  <Slides>24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Presentación de PowerPoint</vt:lpstr>
      <vt:lpstr>Presentación de PowerPoint</vt:lpstr>
      <vt:lpstr>Agroecología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Entrevistas dinámicas con consumidores</vt:lpstr>
      <vt:lpstr>Experimento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GARCIA MEDINA, Mariana (CIMMYT)</dc:creator>
  <cp:lastModifiedBy>unsaac</cp:lastModifiedBy>
  <cp:revision>85</cp:revision>
  <dcterms:created xsi:type="dcterms:W3CDTF">2020-07-07T00:07:37Z</dcterms:created>
  <dcterms:modified xsi:type="dcterms:W3CDTF">2020-07-08T15:21:11Z</dcterms:modified>
</cp:coreProperties>
</file>