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3"/>
  </p:notesMasterIdLst>
  <p:sldIdLst>
    <p:sldId id="308" r:id="rId2"/>
    <p:sldId id="257" r:id="rId3"/>
    <p:sldId id="321" r:id="rId4"/>
    <p:sldId id="262" r:id="rId5"/>
    <p:sldId id="264" r:id="rId6"/>
    <p:sldId id="278" r:id="rId7"/>
    <p:sldId id="324" r:id="rId8"/>
    <p:sldId id="325" r:id="rId9"/>
    <p:sldId id="326" r:id="rId10"/>
    <p:sldId id="327" r:id="rId11"/>
    <p:sldId id="328" r:id="rId12"/>
  </p:sldIdLst>
  <p:sldSz cx="9144000" cy="5143500" type="screen16x9"/>
  <p:notesSz cx="6858000" cy="9144000"/>
  <p:embeddedFontLst>
    <p:embeddedFont>
      <p:font typeface="Arial Rounded MT Bold" panose="020F0704030504030204" pitchFamily="34" charset="0"/>
      <p:regular r:id="rId14"/>
    </p:embeddedFont>
    <p:embeddedFont>
      <p:font typeface="Bebas Neue" panose="020B0604020202020204" pitchFamily="3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ate" panose="020B0604020202020204" charset="0"/>
      <p:regular r:id="rId20"/>
      <p:italic r:id="rId21"/>
    </p:embeddedFont>
    <p:embeddedFont>
      <p:font typeface="Segoe UI Historic" panose="020B0502040204020203" pitchFamily="34" charset="0"/>
      <p:regular r:id="rId22"/>
    </p:embeddedFont>
    <p:embeddedFont>
      <p:font typeface="Segoe UI Semibold" panose="020B0702040204020203" pitchFamily="34" charset="0"/>
      <p:bold r:id="rId23"/>
      <p:boldItalic r:id="rId24"/>
    </p:embeddedFont>
    <p:embeddedFont>
      <p:font typeface="Special Elite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33228B-CEB9-4C61-B87F-97B6F85399B3}">
  <a:tblStyle styleId="{C533228B-CEB9-4C61-B87F-97B6F85399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105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232035fd0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1232035fd0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232035fd0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1232035fd0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5479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1af550f4f1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11af550f4f1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12337ee14f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12337ee14f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11af550f4f1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11af550f4f1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11af550f4f1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11af550f4f1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5935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11af550f4f1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11af550f4f1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4558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11af550f4f1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11af550f4f1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761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11af550f4f1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11af550f4f1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3228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72875" y="1319925"/>
            <a:ext cx="4347300" cy="18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100">
                <a:solidFill>
                  <a:srgbClr val="F6F2E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57750" y="3552700"/>
            <a:ext cx="54285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6850" y="-1069850"/>
            <a:ext cx="3237149" cy="288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251713">
            <a:off x="-1872726" y="-2287700"/>
            <a:ext cx="3237148" cy="288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25" y="3642525"/>
            <a:ext cx="1677226" cy="150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0300" y="3858012"/>
            <a:ext cx="1677226" cy="150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165879">
            <a:off x="7920688" y="-652694"/>
            <a:ext cx="1182031" cy="2375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41806">
            <a:off x="-23672" y="-691830"/>
            <a:ext cx="1367220" cy="3095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1263270">
            <a:off x="7984146" y="2438675"/>
            <a:ext cx="1383083" cy="313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35039">
            <a:off x="-125862" y="2730504"/>
            <a:ext cx="1182031" cy="2375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082522">
            <a:off x="-1298132" y="3557996"/>
            <a:ext cx="2603162" cy="665435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717475">
            <a:off x="7579306" y="1091974"/>
            <a:ext cx="3032611" cy="653978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"/>
          <p:cNvSpPr txBox="1">
            <a:spLocks noGrp="1"/>
          </p:cNvSpPr>
          <p:nvPr>
            <p:ph type="subTitle" idx="1"/>
          </p:nvPr>
        </p:nvSpPr>
        <p:spPr>
          <a:xfrm>
            <a:off x="1943893" y="2814000"/>
            <a:ext cx="23289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300" b="1" i="1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2"/>
          </p:nvPr>
        </p:nvSpPr>
        <p:spPr>
          <a:xfrm>
            <a:off x="4871207" y="2814000"/>
            <a:ext cx="23289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300" b="1" i="1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3"/>
          </p:nvPr>
        </p:nvSpPr>
        <p:spPr>
          <a:xfrm>
            <a:off x="1943893" y="3352800"/>
            <a:ext cx="23289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4"/>
          </p:nvPr>
        </p:nvSpPr>
        <p:spPr>
          <a:xfrm>
            <a:off x="4871207" y="3352800"/>
            <a:ext cx="23289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47" name="Google Shape;47;p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424206" flipH="1">
            <a:off x="7699922" y="480941"/>
            <a:ext cx="1677224" cy="1500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5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83314">
            <a:off x="7538157" y="794295"/>
            <a:ext cx="3083988" cy="994133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49" name="Google Shape;49;p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633613" flipH="1">
            <a:off x="-241" y="3505516"/>
            <a:ext cx="1677221" cy="1500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737870">
            <a:off x="-1140395" y="3711444"/>
            <a:ext cx="2421992" cy="933712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51" name="Google Shape;51;p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091714" flipH="1">
            <a:off x="7294821" y="3772215"/>
            <a:ext cx="1677224" cy="1500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5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63276" flipH="1">
            <a:off x="8223364" y="3426665"/>
            <a:ext cx="909481" cy="2058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091714" flipH="1">
            <a:off x="-660354" y="-349060"/>
            <a:ext cx="1677224" cy="1500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57" name="Google Shape;57;p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00000">
            <a:off x="-406839" y="-259486"/>
            <a:ext cx="1677225" cy="150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990498">
            <a:off x="8197264" y="4134198"/>
            <a:ext cx="1718720" cy="77725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59" name="Google Shape;59;p6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369247">
            <a:off x="-674477" y="49103"/>
            <a:ext cx="1725157" cy="865043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60" name="Google Shape;60;p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474239">
            <a:off x="-835465" y="4316529"/>
            <a:ext cx="1677225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6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25731">
            <a:off x="-449712" y="3356740"/>
            <a:ext cx="1182030" cy="2375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433003">
            <a:off x="8446102" y="1280738"/>
            <a:ext cx="1677224" cy="150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/>
          <p:nvPr/>
        </p:nvSpPr>
        <p:spPr>
          <a:xfrm>
            <a:off x="-18900" y="-7500"/>
            <a:ext cx="9181800" cy="515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8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8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94" name="Google Shape;194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" flipH="1">
            <a:off x="6599133" y="4083840"/>
            <a:ext cx="1677222" cy="150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700000" flipH="1">
            <a:off x="7819318" y="-174611"/>
            <a:ext cx="1677225" cy="150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990522" flipH="1">
            <a:off x="-821781" y="4022798"/>
            <a:ext cx="1918479" cy="918958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197" name="Google Shape;197;p18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369245" flipH="1">
            <a:off x="7929150" y="91666"/>
            <a:ext cx="2063523" cy="1004192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198" name="Google Shape;198;p18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911255" flipH="1">
            <a:off x="7572686" y="3415856"/>
            <a:ext cx="1427454" cy="323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8584757" flipH="1">
            <a:off x="-80262" y="-82910"/>
            <a:ext cx="1677226" cy="150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3_1_1_1_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1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23" name="Google Shape;223;p2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388589">
            <a:off x="-719017" y="4180096"/>
            <a:ext cx="1745596" cy="906763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224" name="Google Shape;224;p2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126543">
            <a:off x="8028885" y="3984662"/>
            <a:ext cx="1986809" cy="928126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225" name="Google Shape;225;p21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998968">
            <a:off x="91545" y="-124037"/>
            <a:ext cx="1410936" cy="162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3_1_1_1_1_1_1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3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3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37" name="Google Shape;237;p2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465744" flipH="1">
            <a:off x="7915047" y="-213027"/>
            <a:ext cx="1716405" cy="925254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238" name="Google Shape;238;p2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465771">
            <a:off x="-383540" y="-212367"/>
            <a:ext cx="1480897" cy="828606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4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638091" flipH="1">
            <a:off x="-302527" y="641006"/>
            <a:ext cx="1677221" cy="150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4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47631">
            <a:off x="542897" y="-336231"/>
            <a:ext cx="909476" cy="2058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638091" flipH="1">
            <a:off x="8041473" y="720681"/>
            <a:ext cx="1677221" cy="150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4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547631" flipH="1">
            <a:off x="7572347" y="-336231"/>
            <a:ext cx="909476" cy="2058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4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465751" flipH="1">
            <a:off x="7800309" y="-243494"/>
            <a:ext cx="1841183" cy="1016662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383" name="Google Shape;383;p34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465765">
            <a:off x="-504738" y="-241469"/>
            <a:ext cx="1829477" cy="101488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384" name="Google Shape;384;p3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609999" flipH="1">
            <a:off x="8221283" y="4220865"/>
            <a:ext cx="1677224" cy="1500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84047" flipH="1">
            <a:off x="-598782" y="4199264"/>
            <a:ext cx="1677226" cy="1500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3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879132" flipH="1">
            <a:off x="64939" y="-719449"/>
            <a:ext cx="1677221" cy="150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5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10109852" flipH="1">
            <a:off x="6809498" y="-550835"/>
            <a:ext cx="3237141" cy="2880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5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273152" flipH="1">
            <a:off x="7898658" y="-761420"/>
            <a:ext cx="1367223" cy="3095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5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894757">
            <a:off x="-664602" y="-80110"/>
            <a:ext cx="1820352" cy="1025222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392" name="Google Shape;392;p35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841767">
            <a:off x="8049587" y="4315683"/>
            <a:ext cx="1713602" cy="921132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393" name="Google Shape;393;p3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173767" flipH="1">
            <a:off x="-651380" y="4092899"/>
            <a:ext cx="1677224" cy="150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5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292453">
            <a:off x="-72519" y="3552425"/>
            <a:ext cx="1182033" cy="2375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700000" flipH="1">
            <a:off x="7911943" y="-259486"/>
            <a:ext cx="1677225" cy="150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6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990520" flipH="1">
            <a:off x="-843924" y="4054888"/>
            <a:ext cx="1812798" cy="85374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399" name="Google Shape;399;p36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369256" flipH="1">
            <a:off x="8139527" y="70974"/>
            <a:ext cx="1744399" cy="868024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400" name="Google Shape;400;p3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9474239" flipH="1">
            <a:off x="8340569" y="4316529"/>
            <a:ext cx="1677225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6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25731" flipH="1">
            <a:off x="8450011" y="3356740"/>
            <a:ext cx="1182030" cy="2375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433003" flipH="1">
            <a:off x="-750497" y="864838"/>
            <a:ext cx="1677224" cy="150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6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41806">
            <a:off x="-72347" y="-862105"/>
            <a:ext cx="1367220" cy="3095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3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8371557">
            <a:off x="7818608" y="3685813"/>
            <a:ext cx="1677226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584757">
            <a:off x="7305461" y="69915"/>
            <a:ext cx="1677226" cy="150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7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699991" flipH="1">
            <a:off x="7755845" y="-879699"/>
            <a:ext cx="1383085" cy="313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7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126563">
            <a:off x="6981480" y="3280689"/>
            <a:ext cx="5882556" cy="2551899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410" name="Google Shape;410;p3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8584757" flipH="1">
            <a:off x="161313" y="136590"/>
            <a:ext cx="1677226" cy="150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7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99991">
            <a:off x="5070" y="-879699"/>
            <a:ext cx="1383085" cy="313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1643084">
            <a:off x="-468143" y="3438163"/>
            <a:ext cx="1677225" cy="150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7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7132315">
            <a:off x="-3093667" y="4153639"/>
            <a:ext cx="5882554" cy="2551899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te"/>
              <a:buNone/>
              <a:defRPr sz="3500" i="1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297200"/>
            <a:ext cx="7713900" cy="3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●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○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■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●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○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■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●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ial Elite"/>
              <a:buChar char="○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Special Elite"/>
              <a:buChar char="■"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  <a:sym typeface="Special Elit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8" r:id="rId4"/>
    <p:sldLayoutId id="2147483664" r:id="rId5"/>
    <p:sldLayoutId id="2147483667" r:id="rId6"/>
    <p:sldLayoutId id="214748366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5.png"/><Relationship Id="rId9" Type="http://schemas.openxmlformats.org/officeDocument/2006/relationships/image" Target="../media/image4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3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E4B4721-A187-8218-261F-A01CD573D2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67486" cy="5143500"/>
          </a:xfrm>
          <a:prstGeom prst="rect">
            <a:avLst/>
          </a:prstGeom>
        </p:spPr>
      </p:pic>
      <p:pic>
        <p:nvPicPr>
          <p:cNvPr id="6" name="Imagen 12">
            <a:extLst>
              <a:ext uri="{FF2B5EF4-FFF2-40B4-BE49-F238E27FC236}">
                <a16:creationId xmlns:a16="http://schemas.microsoft.com/office/drawing/2014/main" id="{505B0895-D500-A2C4-5289-A37574DA7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47" y="3866936"/>
            <a:ext cx="1903581" cy="126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1">
            <a:extLst>
              <a:ext uri="{FF2B5EF4-FFF2-40B4-BE49-F238E27FC236}">
                <a16:creationId xmlns:a16="http://schemas.microsoft.com/office/drawing/2014/main" id="{C05C7C87-6524-9078-0FF2-E099A9216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376" y="3072167"/>
            <a:ext cx="5319294" cy="794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altLang="es-PE" sz="2000" u="sng" dirty="0">
                <a:solidFill>
                  <a:schemeClr val="tx1">
                    <a:lumMod val="50000"/>
                  </a:schemeClr>
                </a:solidFill>
                <a:latin typeface="Arial Rounded MT Bold" panose="020F0704030504030204" pitchFamily="34" charset="0"/>
              </a:rPr>
              <a:t>Motivaciones de la participación local </a:t>
            </a:r>
          </a:p>
          <a:p>
            <a:pPr algn="ctr">
              <a:lnSpc>
                <a:spcPct val="120000"/>
              </a:lnSpc>
            </a:pPr>
            <a:r>
              <a:rPr lang="es-ES" altLang="es-PE" sz="2000" u="sng" dirty="0">
                <a:solidFill>
                  <a:schemeClr val="tx1">
                    <a:lumMod val="50000"/>
                  </a:schemeClr>
                </a:solidFill>
                <a:latin typeface="Arial Rounded MT Bold" panose="020F0704030504030204" pitchFamily="34" charset="0"/>
              </a:rPr>
              <a:t>en las investigaciones</a:t>
            </a:r>
            <a:endParaRPr lang="es-PE" altLang="es-PE" sz="2000" u="sng" dirty="0">
              <a:solidFill>
                <a:schemeClr val="tx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9" name="Imagen 10">
            <a:extLst>
              <a:ext uri="{FF2B5EF4-FFF2-40B4-BE49-F238E27FC236}">
                <a16:creationId xmlns:a16="http://schemas.microsoft.com/office/drawing/2014/main" id="{E91C48A4-B40C-8D01-CC94-0ABD894E4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916" y="152556"/>
            <a:ext cx="1402023" cy="81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F44C0F2-8CA4-C6F0-7A28-3CA1DE01718E}"/>
              </a:ext>
            </a:extLst>
          </p:cNvPr>
          <p:cNvSpPr txBox="1"/>
          <p:nvPr/>
        </p:nvSpPr>
        <p:spPr>
          <a:xfrm>
            <a:off x="1831709" y="2326895"/>
            <a:ext cx="6930628" cy="7488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  <a:defRPr/>
            </a:pPr>
            <a:r>
              <a:rPr lang="es-PE" sz="18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Subcuenca Río Negro - Cordillera Blanca, Perú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  <a:defRPr/>
            </a:pPr>
            <a:r>
              <a:rPr lang="es-PE" sz="1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2022 - 2023</a:t>
            </a:r>
            <a:endParaRPr lang="es-PE" sz="18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EB4C534-2C9B-224E-5553-513B4DB2E552}"/>
              </a:ext>
            </a:extLst>
          </p:cNvPr>
          <p:cNvSpPr/>
          <p:nvPr/>
        </p:nvSpPr>
        <p:spPr>
          <a:xfrm>
            <a:off x="2085578" y="843829"/>
            <a:ext cx="6422889" cy="125418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s-PE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Proyecto Punas Agua </a:t>
            </a:r>
          </a:p>
          <a:p>
            <a:pPr algn="ctr">
              <a:spcAft>
                <a:spcPts val="600"/>
              </a:spcAft>
              <a:defRPr/>
            </a:pPr>
            <a:r>
              <a:rPr lang="es-PE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“Manejo Sostenible de los Pastizales en los Sistemas </a:t>
            </a:r>
            <a:r>
              <a:rPr lang="es-PE" sz="2400" b="1"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Agropastoriles</a:t>
            </a:r>
            <a:r>
              <a:rPr lang="es-PE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Altoandinos”</a:t>
            </a:r>
            <a:endParaRPr lang="es-PE"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E0154A8-17F4-92D6-3DC9-1777B328680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407" y="4095813"/>
            <a:ext cx="873232" cy="8113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8E2F802-73A7-AD2C-0695-8E346FDB0126}"/>
              </a:ext>
            </a:extLst>
          </p:cNvPr>
          <p:cNvSpPr/>
          <p:nvPr/>
        </p:nvSpPr>
        <p:spPr>
          <a:xfrm>
            <a:off x="190195" y="1005712"/>
            <a:ext cx="1586429" cy="31547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s-PE" sz="1600" b="1" dirty="0" err="1">
                <a:ln/>
                <a:solidFill>
                  <a:schemeClr val="accent1">
                    <a:lumMod val="9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CdP</a:t>
            </a:r>
            <a:r>
              <a:rPr lang="es-PE" sz="1600" b="1" dirty="0">
                <a:ln/>
                <a:solidFill>
                  <a:schemeClr val="accent1">
                    <a:lumMod val="9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Andes 18</a:t>
            </a:r>
          </a:p>
        </p:txBody>
      </p:sp>
    </p:spTree>
    <p:extLst>
      <p:ext uri="{BB962C8B-B14F-4D97-AF65-F5344CB8AC3E}">
        <p14:creationId xmlns:p14="http://schemas.microsoft.com/office/powerpoint/2010/main" val="336071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C8FC3FD-F372-14A8-14CF-71989BA94E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813" y="77236"/>
            <a:ext cx="1468169" cy="2067624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69E6F7A4-48D5-FFFA-F64F-A6F5647ABB64}"/>
              </a:ext>
            </a:extLst>
          </p:cNvPr>
          <p:cNvGrpSpPr/>
          <p:nvPr/>
        </p:nvGrpSpPr>
        <p:grpSpPr>
          <a:xfrm>
            <a:off x="1965480" y="77236"/>
            <a:ext cx="7054847" cy="4989028"/>
            <a:chOff x="1965480" y="77236"/>
            <a:chExt cx="7054847" cy="498902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F127C1EB-4068-0E0C-7F7F-DDF6164BF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5480" y="77236"/>
              <a:ext cx="7054847" cy="4989028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5441C48C-F137-491E-A34D-88C31A7FBA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294" b="99018" l="3632" r="98226">
                          <a14:foregroundMark x1="29645" y1="83313" x2="9966" y2="92147"/>
                          <a14:foregroundMark x1="9966" y1="92147" x2="13007" y2="90429"/>
                          <a14:foregroundMark x1="9122" y1="90061" x2="3632" y2="91902"/>
                          <a14:foregroundMark x1="28041" y1="96442" x2="31166" y2="99141"/>
                          <a14:foregroundMark x1="89949" y1="60982" x2="98226" y2="78405"/>
                          <a14:foregroundMark x1="75338" y1="4417" x2="79223" y2="20613"/>
                          <a14:backgroundMark x1="8108" y1="94969" x2="12247" y2="973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00196" y="845736"/>
              <a:ext cx="4561415" cy="3137030"/>
            </a:xfrm>
            <a:prstGeom prst="rect">
              <a:avLst/>
            </a:prstGeom>
            <a:ln>
              <a:noFill/>
            </a:ln>
          </p:spPr>
        </p:pic>
      </p:grpSp>
      <p:graphicFrame>
        <p:nvGraphicFramePr>
          <p:cNvPr id="7" name="Tabla 5">
            <a:extLst>
              <a:ext uri="{FF2B5EF4-FFF2-40B4-BE49-F238E27FC236}">
                <a16:creationId xmlns:a16="http://schemas.microsoft.com/office/drawing/2014/main" id="{BE1DF110-57EA-BF9E-03F8-690CE937A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676886"/>
              </p:ext>
            </p:extLst>
          </p:nvPr>
        </p:nvGraphicFramePr>
        <p:xfrm>
          <a:off x="120441" y="2866778"/>
          <a:ext cx="3301916" cy="2138445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420322">
                  <a:extLst>
                    <a:ext uri="{9D8B030D-6E8A-4147-A177-3AD203B41FA5}">
                      <a16:colId xmlns:a16="http://schemas.microsoft.com/office/drawing/2014/main" val="2619897414"/>
                    </a:ext>
                  </a:extLst>
                </a:gridCol>
                <a:gridCol w="1881594">
                  <a:extLst>
                    <a:ext uri="{9D8B030D-6E8A-4147-A177-3AD203B41FA5}">
                      <a16:colId xmlns:a16="http://schemas.microsoft.com/office/drawing/2014/main" val="2932410809"/>
                    </a:ext>
                  </a:extLst>
                </a:gridCol>
              </a:tblGrid>
              <a:tr h="2223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</a:rPr>
                        <a:t>Cuenca </a:t>
                      </a:r>
                      <a:endParaRPr lang="es-PE" sz="14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Río Santa</a:t>
                      </a:r>
                      <a:endParaRPr lang="es-PE" sz="1400" b="0" dirty="0">
                        <a:effectLst/>
                        <a:latin typeface="Segoe UI Semibold" panose="020B07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1018703"/>
                  </a:ext>
                </a:extLst>
              </a:tr>
              <a:tr h="2223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</a:rPr>
                        <a:t>Sub Cuenca</a:t>
                      </a:r>
                      <a:endParaRPr lang="es-PE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Río Negro</a:t>
                      </a:r>
                      <a:endParaRPr lang="es-PE" sz="1400" b="0" dirty="0">
                        <a:effectLst/>
                        <a:latin typeface="Segoe UI Semibold" panose="020B0702040204020203" pitchFamily="34" charset="0"/>
                        <a:ea typeface="Calibri" panose="020F050202020403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5108088"/>
                  </a:ext>
                </a:extLst>
              </a:tr>
              <a:tr h="2223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</a:rPr>
                        <a:t>Distritos</a:t>
                      </a:r>
                      <a:endParaRPr lang="es-PE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Olleros y Recuay</a:t>
                      </a:r>
                      <a:endParaRPr lang="es-PE" sz="1400" b="0" dirty="0">
                        <a:effectLst/>
                        <a:latin typeface="Segoe UI Semibold" panose="020B0702040204020203" pitchFamily="34" charset="0"/>
                        <a:ea typeface="Calibri" panose="020F050202020403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5717860"/>
                  </a:ext>
                </a:extLst>
              </a:tr>
              <a:tr h="2223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</a:rPr>
                        <a:t>Provincias</a:t>
                      </a:r>
                      <a:endParaRPr lang="es-PE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Huaraz y Recuay</a:t>
                      </a:r>
                      <a:endParaRPr lang="es-PE" sz="1400" b="0" dirty="0">
                        <a:effectLst/>
                        <a:latin typeface="Segoe UI Semibold" panose="020B0702040204020203" pitchFamily="34" charset="0"/>
                        <a:ea typeface="Calibri" panose="020F050202020403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7721457"/>
                  </a:ext>
                </a:extLst>
              </a:tr>
              <a:tr h="3010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</a:rPr>
                        <a:t>Departamento</a:t>
                      </a:r>
                      <a:endParaRPr lang="es-PE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Ancash</a:t>
                      </a:r>
                      <a:endParaRPr lang="es-PE" sz="1400" b="0" dirty="0">
                        <a:effectLst/>
                        <a:latin typeface="Segoe UI Semibold" panose="020B0702040204020203" pitchFamily="34" charset="0"/>
                        <a:ea typeface="Calibri" panose="020F050202020403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5503407"/>
                  </a:ext>
                </a:extLst>
              </a:tr>
              <a:tr h="4572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effectLst/>
                        </a:rPr>
                        <a:t>Región geográfica</a:t>
                      </a:r>
                      <a:endParaRPr lang="es-PE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Puna Húmeda</a:t>
                      </a:r>
                      <a:endParaRPr lang="es-PE" sz="1400" b="0" dirty="0">
                        <a:effectLst/>
                        <a:latin typeface="Segoe UI Semibold" panose="020B0702040204020203" pitchFamily="34" charset="0"/>
                        <a:ea typeface="Calibri" panose="020F050202020403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5204122"/>
                  </a:ext>
                </a:extLst>
              </a:tr>
              <a:tr h="4585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</a:rPr>
                        <a:t>Altitud</a:t>
                      </a:r>
                      <a:endParaRPr lang="es-PE" sz="14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400" b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3400 – mas de 5000 msnm</a:t>
                      </a:r>
                      <a:endParaRPr lang="es-PE" sz="1400" b="0" dirty="0">
                        <a:effectLst/>
                        <a:latin typeface="Segoe UI Semibold" panose="020B07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5627684"/>
                  </a:ext>
                </a:extLst>
              </a:tr>
            </a:tbl>
          </a:graphicData>
        </a:graphic>
      </p:graphicFrame>
      <p:pic>
        <p:nvPicPr>
          <p:cNvPr id="439" name="Google Shape;439;p42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039146" flipH="1">
            <a:off x="8026403" y="-514880"/>
            <a:ext cx="1367218" cy="3095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72;p45">
            <a:extLst>
              <a:ext uri="{FF2B5EF4-FFF2-40B4-BE49-F238E27FC236}">
                <a16:creationId xmlns:a16="http://schemas.microsoft.com/office/drawing/2014/main" id="{8371755C-7BF6-417D-FB24-66718417BF04}"/>
              </a:ext>
            </a:extLst>
          </p:cNvPr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9903" y="197214"/>
            <a:ext cx="2449267" cy="501934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2" name="Google Shape;475;p45">
            <a:extLst>
              <a:ext uri="{FF2B5EF4-FFF2-40B4-BE49-F238E27FC236}">
                <a16:creationId xmlns:a16="http://schemas.microsoft.com/office/drawing/2014/main" id="{DB1DF4A3-0F99-5E62-0CC6-DFE0137147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47155" y="119978"/>
            <a:ext cx="2034016" cy="5239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Localización</a:t>
            </a:r>
            <a:endParaRPr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>
            <a:extLst>
              <a:ext uri="{FF2B5EF4-FFF2-40B4-BE49-F238E27FC236}">
                <a16:creationId xmlns:a16="http://schemas.microsoft.com/office/drawing/2014/main" id="{9D22F0BF-9485-68E8-4F0C-4E8E67782D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078" y="354993"/>
            <a:ext cx="8856921" cy="4725307"/>
          </a:xfrm>
          <a:prstGeom prst="rect">
            <a:avLst/>
          </a:prstGeom>
        </p:spPr>
      </p:pic>
      <p:pic>
        <p:nvPicPr>
          <p:cNvPr id="439" name="Google Shape;439;p4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039146" flipH="1">
            <a:off x="8026403" y="-514880"/>
            <a:ext cx="1367218" cy="309510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Rectángulo 46">
            <a:extLst>
              <a:ext uri="{FF2B5EF4-FFF2-40B4-BE49-F238E27FC236}">
                <a16:creationId xmlns:a16="http://schemas.microsoft.com/office/drawing/2014/main" id="{26E932B9-9796-B4EE-BFF5-D79088EDD2CB}"/>
              </a:ext>
            </a:extLst>
          </p:cNvPr>
          <p:cNvSpPr/>
          <p:nvPr/>
        </p:nvSpPr>
        <p:spPr>
          <a:xfrm>
            <a:off x="4954203" y="4502429"/>
            <a:ext cx="1481505" cy="40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15925" algn="ctr">
              <a:lnSpc>
                <a:spcPct val="110000"/>
              </a:lnSpc>
              <a:spcAft>
                <a:spcPts val="0"/>
              </a:spcAft>
            </a:pPr>
            <a:r>
              <a:rPr lang="es-ES_tradnl" sz="2000" b="1" kern="100" dirty="0">
                <a:solidFill>
                  <a:schemeClr val="bg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Pajonal</a:t>
            </a:r>
            <a:endParaRPr lang="es-ES_tradnl" sz="2000" kern="100" dirty="0">
              <a:solidFill>
                <a:schemeClr val="bg1"/>
              </a:solidFill>
              <a:effectLst/>
              <a:latin typeface="Segoe UI Semibold" panose="020B07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95A389A8-0B17-DB79-959F-B926B89F2ADE}"/>
              </a:ext>
            </a:extLst>
          </p:cNvPr>
          <p:cNvSpPr/>
          <p:nvPr/>
        </p:nvSpPr>
        <p:spPr>
          <a:xfrm>
            <a:off x="2587393" y="3537301"/>
            <a:ext cx="2312610" cy="373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15925" algn="ctr">
              <a:lnSpc>
                <a:spcPct val="110000"/>
              </a:lnSpc>
              <a:spcAft>
                <a:spcPts val="0"/>
              </a:spcAft>
            </a:pPr>
            <a:r>
              <a:rPr lang="es-ES_tradnl" sz="1800" b="1" kern="100" dirty="0">
                <a:solidFill>
                  <a:schemeClr val="bg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Césped de Puna</a:t>
            </a:r>
            <a:endParaRPr lang="es-ES_tradnl" sz="1800" kern="100" dirty="0">
              <a:solidFill>
                <a:schemeClr val="bg1"/>
              </a:solidFill>
              <a:effectLst/>
              <a:latin typeface="Segoe UI Semibold" panose="020B07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Google Shape;674;p54">
            <a:extLst>
              <a:ext uri="{FF2B5EF4-FFF2-40B4-BE49-F238E27FC236}">
                <a16:creationId xmlns:a16="http://schemas.microsoft.com/office/drawing/2014/main" id="{A04AB18F-05F8-BAF1-B2AE-DA3536C4FD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1361" y="-104205"/>
            <a:ext cx="5320715" cy="4473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Ecosistemas y medios de vida</a:t>
            </a:r>
            <a:endParaRPr sz="2400" dirty="0"/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05616DAF-5D87-A2A9-E3A4-40EEDBBBA2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5337" y1="53191" x2="19632" y2="53191"/>
                        <a14:foregroundMark x1="13497" y1="51064" x2="15337" y2="54255"/>
                        <a14:foregroundMark x1="14110" y1="78723" x2="15951" y2="77660"/>
                        <a14:foregroundMark x1="80368" y1="18085" x2="88957" y2="39362"/>
                        <a14:foregroundMark x1="88957" y1="39362" x2="88344" y2="45745"/>
                        <a14:foregroundMark x1="73006" y1="77660" x2="71166" y2="84043"/>
                        <a14:backgroundMark x1="97546" y1="50000" x2="90798" y2="95745"/>
                        <a14:backgroundMark x1="63190" y1="67021" x2="61963" y2="97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0784" y="3132960"/>
            <a:ext cx="697655" cy="404341"/>
          </a:xfrm>
          <a:prstGeom prst="rect">
            <a:avLst/>
          </a:prstGeom>
        </p:spPr>
      </p:pic>
      <p:pic>
        <p:nvPicPr>
          <p:cNvPr id="14" name="Imagen 3">
            <a:extLst>
              <a:ext uri="{FF2B5EF4-FFF2-40B4-BE49-F238E27FC236}">
                <a16:creationId xmlns:a16="http://schemas.microsoft.com/office/drawing/2014/main" id="{34AA0175-4353-7B93-1E60-10D3ED476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8443" y="426808"/>
            <a:ext cx="1481505" cy="98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CD3B3D5-FC4A-80B6-6A34-FB2699FD9F4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6017" y="1543457"/>
            <a:ext cx="3024879" cy="136202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82D5D5B-B215-619C-F8F0-868C986F55B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1445" y="2950240"/>
            <a:ext cx="3050717" cy="203381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99E4E07-2128-2802-63C2-40AD5D397A0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0143" y="401077"/>
            <a:ext cx="1520753" cy="1013836"/>
          </a:xfrm>
          <a:prstGeom prst="roundRect">
            <a:avLst>
              <a:gd name="adj" fmla="val 881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1703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1" name="Google Shape;491;p47"/>
          <p:cNvCxnSpPr>
            <a:cxnSpLocks/>
          </p:cNvCxnSpPr>
          <p:nvPr/>
        </p:nvCxnSpPr>
        <p:spPr>
          <a:xfrm>
            <a:off x="838007" y="2321411"/>
            <a:ext cx="7731835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2" name="Google Shape;492;p47"/>
          <p:cNvSpPr txBox="1">
            <a:spLocks noGrp="1"/>
          </p:cNvSpPr>
          <p:nvPr>
            <p:ph type="title"/>
          </p:nvPr>
        </p:nvSpPr>
        <p:spPr>
          <a:xfrm>
            <a:off x="720000" y="41343"/>
            <a:ext cx="7704000" cy="579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Fases del proyecto</a:t>
            </a:r>
            <a:endParaRPr dirty="0"/>
          </a:p>
        </p:txBody>
      </p:sp>
      <p:pic>
        <p:nvPicPr>
          <p:cNvPr id="493" name="Google Shape;493;p4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953" y="2116663"/>
            <a:ext cx="1040981" cy="4258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494" name="Google Shape;494;p47"/>
          <p:cNvSpPr txBox="1"/>
          <p:nvPr/>
        </p:nvSpPr>
        <p:spPr>
          <a:xfrm>
            <a:off x="284725" y="2684527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 dirty="0">
                <a:solidFill>
                  <a:srgbClr val="7030A0"/>
                </a:solidFill>
                <a:latin typeface="Mate"/>
                <a:ea typeface="Mate"/>
                <a:cs typeface="Mate"/>
                <a:sym typeface="Mate"/>
              </a:rPr>
              <a:t>Nacimiento del CIAL</a:t>
            </a:r>
            <a:endParaRPr sz="1000" b="1" i="1" dirty="0">
              <a:solidFill>
                <a:srgbClr val="7030A0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495" name="Google Shape;495;p47"/>
          <p:cNvSpPr txBox="1"/>
          <p:nvPr/>
        </p:nvSpPr>
        <p:spPr>
          <a:xfrm>
            <a:off x="172971" y="3049739"/>
            <a:ext cx="1631714" cy="7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>
                <a:solidFill>
                  <a:schemeClr val="dk1"/>
                </a:solidFill>
                <a:latin typeface="Special Elite"/>
                <a:ea typeface="Special Elite"/>
                <a:cs typeface="Special Elite"/>
              </a:defRPr>
            </a:lvl1pPr>
          </a:lstStyle>
          <a:p>
            <a:r>
              <a:rPr lang="es-ES" sz="1000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CC. Cordillera Blanca</a:t>
            </a:r>
          </a:p>
          <a:p>
            <a:r>
              <a:rPr lang="es-ES" sz="1000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Tema: Pastos naturales</a:t>
            </a:r>
          </a:p>
          <a:p>
            <a:r>
              <a:rPr lang="es-ES" sz="1000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n=16</a:t>
            </a:r>
          </a:p>
          <a:p>
            <a:r>
              <a:rPr lang="es-ES" sz="1000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Todos Varones</a:t>
            </a:r>
          </a:p>
        </p:txBody>
      </p:sp>
      <p:sp>
        <p:nvSpPr>
          <p:cNvPr id="496" name="Google Shape;496;p47"/>
          <p:cNvSpPr txBox="1"/>
          <p:nvPr/>
        </p:nvSpPr>
        <p:spPr>
          <a:xfrm>
            <a:off x="252827" y="2158356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rgbClr val="7030A0"/>
                </a:solidFill>
                <a:latin typeface="Mate"/>
                <a:ea typeface="Mate"/>
                <a:cs typeface="Mate"/>
                <a:sym typeface="Mate"/>
              </a:rPr>
              <a:t>1999 -2002</a:t>
            </a:r>
            <a:endParaRPr sz="1000" i="1" dirty="0">
              <a:solidFill>
                <a:srgbClr val="7030A0"/>
              </a:solidFill>
              <a:latin typeface="Mate"/>
              <a:ea typeface="Mate"/>
              <a:cs typeface="Mate"/>
              <a:sym typeface="Mate"/>
            </a:endParaRPr>
          </a:p>
        </p:txBody>
      </p:sp>
      <p:pic>
        <p:nvPicPr>
          <p:cNvPr id="497" name="Google Shape;497;p4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4792" y="2116663"/>
            <a:ext cx="1040981" cy="425841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498" name="Google Shape;498;p47"/>
          <p:cNvSpPr txBox="1"/>
          <p:nvPr/>
        </p:nvSpPr>
        <p:spPr>
          <a:xfrm>
            <a:off x="5511564" y="2684527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 dirty="0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rPr>
              <a:t>Punas Agua III</a:t>
            </a:r>
            <a:endParaRPr sz="1000" b="1" i="1" dirty="0">
              <a:solidFill>
                <a:schemeClr val="dk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499" name="Google Shape;499;p47"/>
          <p:cNvSpPr txBox="1"/>
          <p:nvPr/>
        </p:nvSpPr>
        <p:spPr>
          <a:xfrm>
            <a:off x="5263057" y="3002810"/>
            <a:ext cx="1925313" cy="121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CC. Cordillera Blanca: 06 </a:t>
            </a:r>
          </a:p>
          <a:p>
            <a:pPr lvl="0" algn="ctr"/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CC. Los Andes de Recuay: 10 </a:t>
            </a:r>
          </a:p>
          <a:p>
            <a:pPr algn="ctr"/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CC. </a:t>
            </a:r>
            <a:r>
              <a:rPr lang="es-ES" sz="1000" dirty="0" err="1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Canrey</a:t>
            </a:r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 Grande: 10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Tema: Innovación en pastos y forrajes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n total= 26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05 mujeres</a:t>
            </a:r>
          </a:p>
        </p:txBody>
      </p:sp>
      <p:sp>
        <p:nvSpPr>
          <p:cNvPr id="500" name="Google Shape;500;p47"/>
          <p:cNvSpPr txBox="1"/>
          <p:nvPr/>
        </p:nvSpPr>
        <p:spPr>
          <a:xfrm>
            <a:off x="5479666" y="2158356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chemeClr val="accent3"/>
                </a:solidFill>
                <a:latin typeface="Mate"/>
                <a:ea typeface="Mate"/>
                <a:cs typeface="Mate"/>
                <a:sym typeface="Mate"/>
              </a:rPr>
              <a:t>2015 - 2018</a:t>
            </a:r>
            <a:endParaRPr sz="1000" i="1" dirty="0">
              <a:solidFill>
                <a:schemeClr val="accent3"/>
              </a:solidFill>
              <a:latin typeface="Mate"/>
              <a:ea typeface="Mate"/>
              <a:cs typeface="Mate"/>
              <a:sym typeface="Mate"/>
            </a:endParaRPr>
          </a:p>
        </p:txBody>
      </p:sp>
      <p:pic>
        <p:nvPicPr>
          <p:cNvPr id="501" name="Google Shape;501;p4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1245" y="2116663"/>
            <a:ext cx="1040981" cy="425841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502" name="Google Shape;502;p47"/>
          <p:cNvSpPr txBox="1"/>
          <p:nvPr/>
        </p:nvSpPr>
        <p:spPr>
          <a:xfrm>
            <a:off x="1988018" y="2684527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 dirty="0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rPr>
              <a:t>Punas Agua I</a:t>
            </a:r>
            <a:endParaRPr sz="1000" b="1" i="1" dirty="0">
              <a:solidFill>
                <a:schemeClr val="dk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503" name="Google Shape;503;p47"/>
          <p:cNvSpPr txBox="1"/>
          <p:nvPr/>
        </p:nvSpPr>
        <p:spPr>
          <a:xfrm>
            <a:off x="1923716" y="3024720"/>
            <a:ext cx="1379100" cy="1374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CC. Cordillera Blanca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Tema: Pastos naturales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n= 22 (Reactivación)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03 mujeres</a:t>
            </a:r>
          </a:p>
        </p:txBody>
      </p:sp>
      <p:sp>
        <p:nvSpPr>
          <p:cNvPr id="504" name="Google Shape;504;p47"/>
          <p:cNvSpPr txBox="1"/>
          <p:nvPr/>
        </p:nvSpPr>
        <p:spPr>
          <a:xfrm>
            <a:off x="1957071" y="2158356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chemeClr val="accent3"/>
                </a:solidFill>
                <a:latin typeface="Mate"/>
                <a:ea typeface="Mate"/>
                <a:cs typeface="Mate"/>
                <a:sym typeface="Mate"/>
              </a:rPr>
              <a:t>2009-2011</a:t>
            </a:r>
            <a:endParaRPr sz="1000" i="1" dirty="0">
              <a:solidFill>
                <a:schemeClr val="accent3"/>
              </a:solidFill>
              <a:latin typeface="Mate"/>
              <a:ea typeface="Mate"/>
              <a:cs typeface="Mate"/>
              <a:sym typeface="Mate"/>
            </a:endParaRPr>
          </a:p>
        </p:txBody>
      </p:sp>
      <p:pic>
        <p:nvPicPr>
          <p:cNvPr id="505" name="Google Shape;505;p4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2645" y="2116663"/>
            <a:ext cx="1040981" cy="425841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506" name="Google Shape;506;p47"/>
          <p:cNvSpPr txBox="1"/>
          <p:nvPr/>
        </p:nvSpPr>
        <p:spPr>
          <a:xfrm>
            <a:off x="3659417" y="2684527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 dirty="0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rPr>
              <a:t>Punas Agua II</a:t>
            </a:r>
            <a:endParaRPr sz="1000" b="1" i="1" dirty="0">
              <a:solidFill>
                <a:schemeClr val="dk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507" name="Google Shape;507;p47"/>
          <p:cNvSpPr txBox="1"/>
          <p:nvPr/>
        </p:nvSpPr>
        <p:spPr>
          <a:xfrm>
            <a:off x="3571918" y="3045997"/>
            <a:ext cx="1554098" cy="1497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CC: Cordillera Blanca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Tema:  Pastos naturales y biorremediación de agua ácida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n= 18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solidFill>
                  <a:schemeClr val="dk1"/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03 mujeres </a:t>
            </a:r>
          </a:p>
        </p:txBody>
      </p:sp>
      <p:sp>
        <p:nvSpPr>
          <p:cNvPr id="508" name="Google Shape;508;p47"/>
          <p:cNvSpPr txBox="1"/>
          <p:nvPr/>
        </p:nvSpPr>
        <p:spPr>
          <a:xfrm>
            <a:off x="3628219" y="2158368"/>
            <a:ext cx="1379100" cy="25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chemeClr val="accent3"/>
                </a:solidFill>
                <a:latin typeface="Mate"/>
                <a:ea typeface="Mate"/>
                <a:cs typeface="Mate"/>
                <a:sym typeface="Mate"/>
              </a:rPr>
              <a:t>2012 - 2014</a:t>
            </a:r>
            <a:endParaRPr sz="1000" i="1" dirty="0">
              <a:solidFill>
                <a:schemeClr val="accent3"/>
              </a:solidFill>
              <a:latin typeface="Mate"/>
              <a:ea typeface="Mate"/>
              <a:cs typeface="Mate"/>
              <a:sym typeface="Mate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46500D2-4640-6144-67DF-F506D49C1A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0359" y="672265"/>
            <a:ext cx="1365140" cy="102232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9F8F34E-62A9-2BBC-FDD2-38E2FDB1B15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2330" y="672266"/>
            <a:ext cx="1472659" cy="102232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AB1FC67-02CA-9872-5D78-AC332C447CF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6434" y="634032"/>
            <a:ext cx="1534732" cy="102232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64FDC28-CD42-5C7E-9AC0-836A93E919D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150" y="780762"/>
            <a:ext cx="1237103" cy="928751"/>
          </a:xfrm>
          <a:prstGeom prst="rect">
            <a:avLst/>
          </a:prstGeom>
        </p:spPr>
      </p:pic>
      <p:pic>
        <p:nvPicPr>
          <p:cNvPr id="29" name="Google Shape;517;p48">
            <a:extLst>
              <a:ext uri="{FF2B5EF4-FFF2-40B4-BE49-F238E27FC236}">
                <a16:creationId xmlns:a16="http://schemas.microsoft.com/office/drawing/2014/main" id="{191B6D43-06BD-6232-2086-93757C6B502F}"/>
              </a:ext>
            </a:extLst>
          </p:cNvPr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3564" y="2072193"/>
            <a:ext cx="1040981" cy="470311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30" name="Google Shape;518;p48">
            <a:extLst>
              <a:ext uri="{FF2B5EF4-FFF2-40B4-BE49-F238E27FC236}">
                <a16:creationId xmlns:a16="http://schemas.microsoft.com/office/drawing/2014/main" id="{F7726824-47FE-3121-0068-9E6E65629E5B}"/>
              </a:ext>
            </a:extLst>
          </p:cNvPr>
          <p:cNvSpPr txBox="1"/>
          <p:nvPr/>
        </p:nvSpPr>
        <p:spPr>
          <a:xfrm>
            <a:off x="7172659" y="2720498"/>
            <a:ext cx="16677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 dirty="0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rPr>
              <a:t>Punas Agua IV</a:t>
            </a:r>
            <a:endParaRPr sz="1000" b="1" i="1" dirty="0">
              <a:solidFill>
                <a:schemeClr val="dk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31" name="Google Shape;519;p48">
            <a:extLst>
              <a:ext uri="{FF2B5EF4-FFF2-40B4-BE49-F238E27FC236}">
                <a16:creationId xmlns:a16="http://schemas.microsoft.com/office/drawing/2014/main" id="{7F5004A0-0680-AF33-EF31-5B80F80E5F6C}"/>
              </a:ext>
            </a:extLst>
          </p:cNvPr>
          <p:cNvSpPr txBox="1"/>
          <p:nvPr/>
        </p:nvSpPr>
        <p:spPr>
          <a:xfrm>
            <a:off x="7218399" y="2980774"/>
            <a:ext cx="1554098" cy="183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02 CUPN – PNH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02 Comunidades Campesinas (CB, CG)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Predios familiares</a:t>
            </a:r>
          </a:p>
          <a:p>
            <a:pPr lvl="0"/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Tema: Pastizales en sistemas </a:t>
            </a:r>
            <a:r>
              <a:rPr lang="es-ES" sz="1000" dirty="0" err="1">
                <a:solidFill>
                  <a:schemeClr val="accent3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agropastoriles</a:t>
            </a:r>
            <a:endParaRPr lang="es-ES" sz="1000" dirty="0">
              <a:solidFill>
                <a:schemeClr val="accent3">
                  <a:lumMod val="50000"/>
                </a:schemeClr>
              </a:solidFill>
              <a:latin typeface="Segoe UI Semibold" panose="020B0702040204020203" pitchFamily="34" charset="0"/>
              <a:ea typeface="Special Elite"/>
              <a:cs typeface="Segoe UI Semibold" panose="020B0702040204020203" pitchFamily="34" charset="0"/>
              <a:sym typeface="Special Elite"/>
            </a:endParaRPr>
          </a:p>
          <a:p>
            <a:pPr lvl="0"/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n= 08 (5 mujeres)</a:t>
            </a:r>
          </a:p>
          <a:p>
            <a:pPr lvl="0"/>
            <a:endParaRPr lang="es-ES" sz="1000" dirty="0">
              <a:solidFill>
                <a:schemeClr val="accent3">
                  <a:lumMod val="50000"/>
                </a:schemeClr>
              </a:solidFill>
              <a:latin typeface="Segoe UI Semibold" panose="020B0702040204020203" pitchFamily="34" charset="0"/>
              <a:ea typeface="Special Elite"/>
              <a:cs typeface="Segoe UI Semibold" panose="020B0702040204020203" pitchFamily="34" charset="0"/>
              <a:sym typeface="Special Elite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000" dirty="0">
              <a:solidFill>
                <a:schemeClr val="accent3">
                  <a:lumMod val="50000"/>
                </a:schemeClr>
              </a:solidFill>
              <a:latin typeface="Segoe UI Semibold" panose="020B0702040204020203" pitchFamily="34" charset="0"/>
              <a:ea typeface="Special Elite"/>
              <a:cs typeface="Segoe UI Semibold" panose="020B0702040204020203" pitchFamily="34" charset="0"/>
              <a:sym typeface="Special Elite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000" dirty="0">
              <a:solidFill>
                <a:schemeClr val="accent3">
                  <a:lumMod val="50000"/>
                </a:schemeClr>
              </a:solidFill>
              <a:latin typeface="Segoe UI Semibold" panose="020B0702040204020203" pitchFamily="34" charset="0"/>
              <a:ea typeface="Special Elite"/>
              <a:cs typeface="Segoe UI Semibold" panose="020B0702040204020203" pitchFamily="34" charset="0"/>
              <a:sym typeface="Special Elite"/>
            </a:endParaRPr>
          </a:p>
        </p:txBody>
      </p:sp>
      <p:sp>
        <p:nvSpPr>
          <p:cNvPr id="32" name="Google Shape;520;p48">
            <a:extLst>
              <a:ext uri="{FF2B5EF4-FFF2-40B4-BE49-F238E27FC236}">
                <a16:creationId xmlns:a16="http://schemas.microsoft.com/office/drawing/2014/main" id="{91EC2D66-3EFE-BC92-3D90-F700CE1CCA8D}"/>
              </a:ext>
            </a:extLst>
          </p:cNvPr>
          <p:cNvSpPr txBox="1"/>
          <p:nvPr/>
        </p:nvSpPr>
        <p:spPr>
          <a:xfrm>
            <a:off x="7202203" y="2172591"/>
            <a:ext cx="16677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chemeClr val="accent3"/>
                </a:solidFill>
                <a:latin typeface="Mate"/>
                <a:ea typeface="Mate"/>
                <a:cs typeface="Mate"/>
                <a:sym typeface="Mate"/>
              </a:rPr>
              <a:t>2019 - 2023</a:t>
            </a:r>
            <a:endParaRPr sz="1000" i="1" dirty="0">
              <a:solidFill>
                <a:schemeClr val="accent3"/>
              </a:solidFill>
              <a:latin typeface="Mate"/>
              <a:ea typeface="Mate"/>
              <a:cs typeface="Mate"/>
              <a:sym typeface="Mat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4230" y="1826806"/>
            <a:ext cx="1258824" cy="834799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539" name="Google Shape;539;p4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5803" y="1799486"/>
            <a:ext cx="1258824" cy="834799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540" name="Google Shape;540;p49"/>
          <p:cNvSpPr txBox="1">
            <a:spLocks noGrp="1"/>
          </p:cNvSpPr>
          <p:nvPr>
            <p:ph type="subTitle" idx="1"/>
          </p:nvPr>
        </p:nvSpPr>
        <p:spPr>
          <a:xfrm>
            <a:off x="1510061" y="2814000"/>
            <a:ext cx="23289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Objetivo</a:t>
            </a:r>
            <a:endParaRPr dirty="0"/>
          </a:p>
        </p:txBody>
      </p:sp>
      <p:sp>
        <p:nvSpPr>
          <p:cNvPr id="543" name="Google Shape;543;p49"/>
          <p:cNvSpPr txBox="1">
            <a:spLocks noGrp="1"/>
          </p:cNvSpPr>
          <p:nvPr>
            <p:ph type="subTitle" idx="2"/>
          </p:nvPr>
        </p:nvSpPr>
        <p:spPr>
          <a:xfrm>
            <a:off x="5629199" y="2814000"/>
            <a:ext cx="23289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Metodología</a:t>
            </a:r>
            <a:endParaRPr dirty="0"/>
          </a:p>
        </p:txBody>
      </p:sp>
      <p:sp>
        <p:nvSpPr>
          <p:cNvPr id="541" name="Google Shape;541;p49"/>
          <p:cNvSpPr txBox="1">
            <a:spLocks noGrp="1"/>
          </p:cNvSpPr>
          <p:nvPr>
            <p:ph type="subTitle" idx="3"/>
          </p:nvPr>
        </p:nvSpPr>
        <p:spPr>
          <a:xfrm>
            <a:off x="939326" y="3352800"/>
            <a:ext cx="3525253" cy="1471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Conocer desde los actores locales, las motivaciones y desmotivaciones sobre su participación en el desarrollo de las investigaciones del Proyecto</a:t>
            </a:r>
          </a:p>
        </p:txBody>
      </p:sp>
      <p:sp>
        <p:nvSpPr>
          <p:cNvPr id="544" name="Google Shape;544;p49"/>
          <p:cNvSpPr txBox="1">
            <a:spLocks noGrp="1"/>
          </p:cNvSpPr>
          <p:nvPr>
            <p:ph type="subTitle" idx="4"/>
          </p:nvPr>
        </p:nvSpPr>
        <p:spPr>
          <a:xfrm>
            <a:off x="4991527" y="3352800"/>
            <a:ext cx="3851688" cy="11110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Revisión de documentos existentes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Taller con investigadores campesinos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Entrevistas individuales.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Análisis de la información.</a:t>
            </a:r>
          </a:p>
        </p:txBody>
      </p:sp>
      <p:pic>
        <p:nvPicPr>
          <p:cNvPr id="545" name="Google Shape;545;p49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262746">
            <a:off x="-346788" y="-489184"/>
            <a:ext cx="1383089" cy="3131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D98E524-8DDC-0C2B-129B-185A4C97B2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271" y="679609"/>
            <a:ext cx="3978506" cy="223790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5B7EA60-5879-0252-057D-AFDF741B6DB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1073" y="679610"/>
            <a:ext cx="3903896" cy="219594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7C7FE0E-902C-11E2-3758-02CC3D54933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779" y="679609"/>
            <a:ext cx="1445420" cy="961694"/>
          </a:xfrm>
          <a:prstGeom prst="rect">
            <a:avLst/>
          </a:prstGeom>
        </p:spPr>
      </p:pic>
      <p:sp>
        <p:nvSpPr>
          <p:cNvPr id="12" name="Google Shape;674;p54">
            <a:extLst>
              <a:ext uri="{FF2B5EF4-FFF2-40B4-BE49-F238E27FC236}">
                <a16:creationId xmlns:a16="http://schemas.microsoft.com/office/drawing/2014/main" id="{8567DEA2-50B9-8269-6D95-FF77E1668D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8201" y="0"/>
            <a:ext cx="6007597" cy="5272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Motivaciones para la participación</a:t>
            </a:r>
            <a:endParaRPr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Google Shape;949;p6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45579">
            <a:off x="521363" y="-238877"/>
            <a:ext cx="825364" cy="1910597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63"/>
          <p:cNvSpPr txBox="1">
            <a:spLocks noGrp="1"/>
          </p:cNvSpPr>
          <p:nvPr>
            <p:ph type="title"/>
          </p:nvPr>
        </p:nvSpPr>
        <p:spPr>
          <a:xfrm>
            <a:off x="626864" y="128438"/>
            <a:ext cx="7704000" cy="579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Resultado en números</a:t>
            </a:r>
            <a:endParaRPr dirty="0"/>
          </a:p>
        </p:txBody>
      </p:sp>
      <p:sp>
        <p:nvSpPr>
          <p:cNvPr id="919" name="Google Shape;919;p63"/>
          <p:cNvSpPr txBox="1"/>
          <p:nvPr/>
        </p:nvSpPr>
        <p:spPr>
          <a:xfrm>
            <a:off x="335262" y="989087"/>
            <a:ext cx="4686527" cy="316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dirty="0">
                <a:solidFill>
                  <a:schemeClr val="accent4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Los gráficos nos muestran:</a:t>
            </a:r>
          </a:p>
          <a:p>
            <a:pPr marL="171450" lvl="0" indent="-1714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4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 Disminución de participantes, de 22 (etapa I) a 6 participantes (etapa III), con un aumento de 2 investigadores en la etapa IV.</a:t>
            </a:r>
          </a:p>
          <a:p>
            <a:pPr marL="171450" lvl="0" indent="-1714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4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En las etapas III y IV se han mantenido casi la misma cantidad de investigadores.</a:t>
            </a:r>
          </a:p>
          <a:p>
            <a:pPr marL="171450" lvl="0" indent="-1714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4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En la etapa III y IV se han incorporado mujeres al CIAL</a:t>
            </a:r>
          </a:p>
          <a:p>
            <a:pPr marL="171450" lvl="0" indent="-1714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4">
                    <a:lumMod val="50000"/>
                  </a:schemeClr>
                </a:solidFill>
                <a:latin typeface="Segoe UI Semibold" panose="020B0702040204020203" pitchFamily="34" charset="0"/>
                <a:ea typeface="Special Elite"/>
                <a:cs typeface="Segoe UI Semibold" panose="020B0702040204020203" pitchFamily="34" charset="0"/>
                <a:sym typeface="Special Elite"/>
              </a:rPr>
              <a:t>Cabe mencionar que algunos miembros por su edad han pasado a ser socios exonerados y otros han fallecido en Pandemia.</a:t>
            </a:r>
          </a:p>
        </p:txBody>
      </p:sp>
      <p:pic>
        <p:nvPicPr>
          <p:cNvPr id="950" name="Google Shape;950;p6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986485" flipH="1">
            <a:off x="7678695" y="-418864"/>
            <a:ext cx="1677227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63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867493" flipH="1">
            <a:off x="7500883" y="-492503"/>
            <a:ext cx="1182030" cy="237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63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73399" flipH="1">
            <a:off x="7973053" y="184459"/>
            <a:ext cx="2034718" cy="98255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5E89B8-E90E-4C38-0701-2767F56AA3A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209" y="2815389"/>
            <a:ext cx="3171496" cy="19062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E8880DE-B667-1D44-90DA-03DAA8D129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569" y="631839"/>
            <a:ext cx="3327001" cy="1996990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43E9BE22-36FF-7F77-DDB8-173E92DD23C4}"/>
              </a:ext>
            </a:extLst>
          </p:cNvPr>
          <p:cNvSpPr txBox="1"/>
          <p:nvPr/>
        </p:nvSpPr>
        <p:spPr>
          <a:xfrm>
            <a:off x="813136" y="4791349"/>
            <a:ext cx="8177276" cy="263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s-ES_tradnl" sz="900" i="1" dirty="0">
                <a:latin typeface="Arial" panose="020B0604020202020204" pitchFamily="34" charset="0"/>
                <a:cs typeface="Arial" panose="020B0604020202020204" pitchFamily="34" charset="0"/>
              </a:rPr>
              <a:t>(*) El CIAL esta conformado por investigadores (as) elegidos en asamblea comunal de las comunidades campesinas de manera voluntario.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3"/>
          <p:cNvSpPr txBox="1">
            <a:spLocks noGrp="1"/>
          </p:cNvSpPr>
          <p:nvPr>
            <p:ph type="title"/>
          </p:nvPr>
        </p:nvSpPr>
        <p:spPr>
          <a:xfrm>
            <a:off x="626864" y="128438"/>
            <a:ext cx="7704000" cy="579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Resultado en testimonios</a:t>
            </a:r>
            <a:endParaRPr dirty="0"/>
          </a:p>
        </p:txBody>
      </p:sp>
      <p:pic>
        <p:nvPicPr>
          <p:cNvPr id="949" name="Google Shape;949;p6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45579">
            <a:off x="521363" y="-238877"/>
            <a:ext cx="825364" cy="191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6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986485" flipH="1">
            <a:off x="7678695" y="-418864"/>
            <a:ext cx="1677227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63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867493" flipH="1">
            <a:off x="7500883" y="-492503"/>
            <a:ext cx="1182030" cy="237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63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73399" flipH="1">
            <a:off x="7973053" y="184459"/>
            <a:ext cx="2034718" cy="98255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DEF8532-7054-D9BF-2137-FB8ABA22C555}"/>
              </a:ext>
            </a:extLst>
          </p:cNvPr>
          <p:cNvSpPr txBox="1">
            <a:spLocks/>
          </p:cNvSpPr>
          <p:nvPr/>
        </p:nvSpPr>
        <p:spPr>
          <a:xfrm>
            <a:off x="245660" y="695456"/>
            <a:ext cx="8652680" cy="4448043"/>
          </a:xfrm>
          <a:prstGeom prst="rect">
            <a:avLst/>
          </a:prstGeom>
          <a:noFill/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MX" sz="125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A la pregunta </a:t>
            </a:r>
            <a:r>
              <a:rPr lang="es-MX" sz="1250" b="1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¿Qué les motiva estar en el CIAL?, </a:t>
            </a:r>
            <a:r>
              <a:rPr lang="es-MX" sz="125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les presentamos algunos testimonios de los (as) investigadores (as):</a:t>
            </a:r>
            <a:endParaRPr lang="es-PE" sz="1250" dirty="0">
              <a:solidFill>
                <a:schemeClr val="tx1">
                  <a:lumMod val="50000"/>
                </a:scheme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s-MX" sz="1250" b="1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Delia: </a:t>
            </a:r>
            <a:r>
              <a:rPr lang="es-MX" sz="1250" b="1" i="1" dirty="0">
                <a:solidFill>
                  <a:srgbClr val="FF000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..”</a:t>
            </a:r>
            <a:r>
              <a:rPr lang="es-MX" sz="1250" i="1" dirty="0">
                <a:solidFill>
                  <a:srgbClr val="FF000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Aprendo investigando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…”. “.. Estar juntos y unidos entre comuneros….”</a:t>
            </a:r>
            <a:endParaRPr lang="es-PE" sz="1250" i="1" dirty="0">
              <a:solidFill>
                <a:schemeClr val="tx1">
                  <a:lumMod val="50000"/>
                </a:scheme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s-MX" sz="1250" b="1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Lizet: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“…El punto importante es aprender, conocer y desarrollarnos nosotros mismos…” </a:t>
            </a:r>
            <a:r>
              <a:rPr lang="es-MX" sz="1250" i="1" dirty="0">
                <a:solidFill>
                  <a:srgbClr val="FF000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“….. Aprender a expresarte con la gente y ser participativo”.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“… en el futuro que este conocimiento, me ayude para tener un ingreso”.</a:t>
            </a:r>
            <a:endParaRPr lang="es-PE" sz="1250" i="1" dirty="0">
              <a:solidFill>
                <a:schemeClr val="tx1">
                  <a:lumMod val="50000"/>
                </a:scheme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s-MX" sz="1250" b="1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María: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“…nosotros lo que hemos aprendido llevamos a nuestro pequeño hijo para que también aprenden,…….</a:t>
            </a:r>
            <a:r>
              <a:rPr lang="es-MX" sz="1250" i="1" dirty="0">
                <a:solidFill>
                  <a:srgbClr val="FF000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todo lo que aprendemos es para nosotros mismos…”</a:t>
            </a:r>
            <a:endParaRPr lang="es-PE" sz="1250" i="1" dirty="0">
              <a:solidFill>
                <a:srgbClr val="FF0000"/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s-MX" sz="1250" b="1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Fructuosa: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“….me gusta reunirnos….. conocer a otros estudiantes, tesistas y profesionales”. </a:t>
            </a:r>
            <a:r>
              <a:rPr lang="es-MX" sz="1250" i="1" dirty="0">
                <a:solidFill>
                  <a:srgbClr val="FF000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“….para dejar un ejemplo bueno para mis nietos, ya que yo estoy mayor edad, nunca es tarde para dejar un recuerdo a mi comunidad”. 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</a:t>
            </a:r>
            <a:r>
              <a:rPr lang="es-MX" sz="1250" b="1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“…años anteriores no teníamos conocimiento para poder hablar, ahora me paro y hablo y pido la palabra con todo respeto..”. </a:t>
            </a:r>
            <a:endParaRPr lang="es-PE" sz="1250" i="1" dirty="0">
              <a:solidFill>
                <a:schemeClr val="tx1">
                  <a:lumMod val="50000"/>
                </a:scheme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s-MX" sz="1250" b="1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Robert: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Mi motivación como persona y en la directiva en que estoy , </a:t>
            </a:r>
            <a:r>
              <a:rPr lang="es-MX" sz="1250" i="1" dirty="0"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es la curación del agua, nosotros que estamos dialogando para llegar a  la solución del problema del agua y los pastos”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“ </a:t>
            </a:r>
            <a:r>
              <a:rPr lang="es-MX" sz="1250" i="1" dirty="0">
                <a:solidFill>
                  <a:srgbClr val="FF000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apoyar que todos tengan ese mismo ánimo para tener el cambio a esta comunidad</a:t>
            </a:r>
            <a:r>
              <a:rPr lang="es-MX" sz="1250" i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, tener ese entusiasmo al compartimiento de ideas y que los demás también aprendan…”</a:t>
            </a:r>
            <a:endParaRPr lang="es-PE" sz="1250" i="1" dirty="0">
              <a:solidFill>
                <a:schemeClr val="tx1">
                  <a:lumMod val="50000"/>
                </a:scheme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F697335-74CA-C582-45AD-5250B69333A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0074" y="4513577"/>
            <a:ext cx="1510231" cy="54884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CD606A2-071D-3BEA-F171-785EF2D17AF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80426">
            <a:off x="8668920" y="27647"/>
            <a:ext cx="731087" cy="129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3"/>
          <p:cNvSpPr txBox="1">
            <a:spLocks noGrp="1"/>
          </p:cNvSpPr>
          <p:nvPr>
            <p:ph type="title"/>
          </p:nvPr>
        </p:nvSpPr>
        <p:spPr>
          <a:xfrm>
            <a:off x="626864" y="128438"/>
            <a:ext cx="7704000" cy="579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Análisis de resultados</a:t>
            </a:r>
            <a:endParaRPr dirty="0"/>
          </a:p>
        </p:txBody>
      </p:sp>
      <p:pic>
        <p:nvPicPr>
          <p:cNvPr id="949" name="Google Shape;949;p6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45579">
            <a:off x="521363" y="-238877"/>
            <a:ext cx="825364" cy="191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6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986485" flipH="1">
            <a:off x="7678695" y="-418864"/>
            <a:ext cx="1677227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63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867493" flipH="1">
            <a:off x="7500883" y="-492503"/>
            <a:ext cx="1182030" cy="237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63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73399" flipH="1">
            <a:off x="7973053" y="184459"/>
            <a:ext cx="2034718" cy="98255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20CADA-0D72-C459-1677-2F9C54CA9E25}"/>
              </a:ext>
            </a:extLst>
          </p:cNvPr>
          <p:cNvSpPr txBox="1">
            <a:spLocks/>
          </p:cNvSpPr>
          <p:nvPr/>
        </p:nvSpPr>
        <p:spPr>
          <a:xfrm>
            <a:off x="234753" y="675267"/>
            <a:ext cx="5270398" cy="4339795"/>
          </a:xfrm>
          <a:prstGeom prst="rect">
            <a:avLst/>
          </a:prstGeom>
          <a:noFill/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s-ES" sz="1350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Las motivaciones mas relevantes son:</a:t>
            </a:r>
          </a:p>
          <a:p>
            <a:pPr marL="257175" indent="-257175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s-ES" sz="135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A nivel personal: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ES" sz="1350" b="1" dirty="0">
              <a:solidFill>
                <a:schemeClr val="tx1">
                  <a:lumMod val="50000"/>
                </a:schemeClr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Ser escuchado y escuchar a los demás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Aprender</a:t>
            </a:r>
            <a:r>
              <a:rPr lang="es-ES" sz="14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para tener mayor conocimiento sobre el agua y los pastos.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Mayor </a:t>
            </a: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valor (o perder el miedo)  para hablar </a:t>
            </a:r>
            <a:r>
              <a:rPr lang="es-ES" sz="14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o expresar su ideas en las reuniones y otros espacios públicos.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Compartir con sus hijos y nietos </a:t>
            </a:r>
            <a:r>
              <a:rPr lang="es-ES" sz="14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lo que vienen aprendiendo con la investigación.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Sentirse alegre </a:t>
            </a:r>
            <a:r>
              <a:rPr lang="es-ES" sz="14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en un grupo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Respeto </a:t>
            </a:r>
            <a:r>
              <a:rPr lang="es-ES" sz="14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 los demás y saber dialogar en grupo.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Recibir apoyo </a:t>
            </a:r>
            <a:r>
              <a:rPr lang="es-ES" sz="14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para mi familia.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Conocer otras experiencias.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Mejorar la forma de producción de pastos para el ganado.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4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Mejorar mis ingresos económicos.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1386227-2924-BE70-0CF0-13A142C2CC5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083" y="647023"/>
            <a:ext cx="3190164" cy="21250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FA19978-38E8-68D8-31EA-DD3E527829F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8685" y="2772075"/>
            <a:ext cx="3190562" cy="212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60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3"/>
          <p:cNvSpPr txBox="1">
            <a:spLocks noGrp="1"/>
          </p:cNvSpPr>
          <p:nvPr>
            <p:ph type="title"/>
          </p:nvPr>
        </p:nvSpPr>
        <p:spPr>
          <a:xfrm>
            <a:off x="626864" y="128438"/>
            <a:ext cx="7704000" cy="579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Análisis de resultados</a:t>
            </a:r>
            <a:endParaRPr dirty="0"/>
          </a:p>
        </p:txBody>
      </p:sp>
      <p:pic>
        <p:nvPicPr>
          <p:cNvPr id="949" name="Google Shape;949;p6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45579">
            <a:off x="521363" y="-238877"/>
            <a:ext cx="825364" cy="191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6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986485" flipH="1">
            <a:off x="7678695" y="-418864"/>
            <a:ext cx="1677227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63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867493" flipH="1">
            <a:off x="7500883" y="-492503"/>
            <a:ext cx="1182030" cy="237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63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73399" flipH="1">
            <a:off x="7973053" y="184459"/>
            <a:ext cx="2034718" cy="98255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20CADA-0D72-C459-1677-2F9C54CA9E25}"/>
              </a:ext>
            </a:extLst>
          </p:cNvPr>
          <p:cNvSpPr txBox="1">
            <a:spLocks/>
          </p:cNvSpPr>
          <p:nvPr/>
        </p:nvSpPr>
        <p:spPr>
          <a:xfrm>
            <a:off x="342398" y="1013071"/>
            <a:ext cx="5001092" cy="3402138"/>
          </a:xfrm>
          <a:prstGeom prst="rect">
            <a:avLst/>
          </a:prstGeom>
          <a:noFill/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sz="1500" b="1" dirty="0">
                <a:solidFill>
                  <a:schemeClr val="tx1">
                    <a:lumMod val="50000"/>
                  </a:schemeClr>
                </a:solidFill>
                <a:latin typeface="Segoe UI Semibold" panose="020B0702040204020203" pitchFamily="34" charset="0"/>
                <a:ea typeface="Batang" panose="02030600000101010101" pitchFamily="18" charset="-127"/>
                <a:cs typeface="Segoe UI Semibold" panose="020B0702040204020203" pitchFamily="34" charset="0"/>
              </a:rPr>
              <a:t>2.  A nivel comunal: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Aprender </a:t>
            </a:r>
            <a:r>
              <a:rPr lang="es-ES" sz="15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para animar a seguir desarrollándonos.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Ser buen dirigente y líder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Desenvolverme mejor lugares con mayor público.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Demostrar que se puede solucionar los problemas con la investigación.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Conocer otras experiencias </a:t>
            </a:r>
            <a:r>
              <a:rPr lang="es-ES" sz="15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(pasantías).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Ayudar a mi comunidad a </a:t>
            </a: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gestionar proyectos.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Apoyar a los que menos tienen.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Reconocimiento internacional a su esfuerzo (premio con proyecto).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5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Generar mas ingreso para la comunal.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s-ES" sz="1500" dirty="0">
              <a:solidFill>
                <a:schemeClr val="tx1">
                  <a:lumMod val="50000"/>
                </a:schemeClr>
              </a:solidFill>
              <a:latin typeface="Segoe UI Semibold" panose="020B0702040204020203" pitchFamily="34" charset="0"/>
              <a:ea typeface="Batang" panose="02030600000101010101" pitchFamily="18" charset="-127"/>
              <a:cs typeface="Segoe UI Semibold" panose="020B0702040204020203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4BC4894-DF95-9CE5-393C-7AE55F28789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144" y="728292"/>
            <a:ext cx="3484720" cy="26112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05F9CE3-B1EF-A74E-09B6-19B314C919E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4734" y="3416816"/>
            <a:ext cx="3485687" cy="168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61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3"/>
          <p:cNvSpPr txBox="1">
            <a:spLocks noGrp="1"/>
          </p:cNvSpPr>
          <p:nvPr>
            <p:ph type="title"/>
          </p:nvPr>
        </p:nvSpPr>
        <p:spPr>
          <a:xfrm>
            <a:off x="626864" y="128438"/>
            <a:ext cx="7704000" cy="579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Análisis de resultados</a:t>
            </a:r>
            <a:endParaRPr dirty="0"/>
          </a:p>
        </p:txBody>
      </p:sp>
      <p:pic>
        <p:nvPicPr>
          <p:cNvPr id="949" name="Google Shape;949;p6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45579">
            <a:off x="521363" y="-238877"/>
            <a:ext cx="825364" cy="191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6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986485" flipH="1">
            <a:off x="7678695" y="-418864"/>
            <a:ext cx="1677227" cy="15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63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867493" flipH="1">
            <a:off x="7500883" y="-492503"/>
            <a:ext cx="1182030" cy="237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63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73399" flipH="1">
            <a:off x="7973053" y="184459"/>
            <a:ext cx="2034718" cy="982557"/>
          </a:xfrm>
          <a:prstGeom prst="rect">
            <a:avLst/>
          </a:prstGeom>
          <a:noFill/>
          <a:ln>
            <a:noFill/>
          </a:ln>
          <a:effectLst>
            <a:outerShdw blurRad="71438" dist="47625" dir="48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20CADA-0D72-C459-1677-2F9C54CA9E25}"/>
              </a:ext>
            </a:extLst>
          </p:cNvPr>
          <p:cNvSpPr txBox="1">
            <a:spLocks/>
          </p:cNvSpPr>
          <p:nvPr/>
        </p:nvSpPr>
        <p:spPr>
          <a:xfrm>
            <a:off x="234753" y="729859"/>
            <a:ext cx="5210704" cy="4539973"/>
          </a:xfrm>
          <a:prstGeom prst="rect">
            <a:avLst/>
          </a:prstGeom>
          <a:noFill/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sz="1800" b="1" dirty="0">
                <a:solidFill>
                  <a:schemeClr val="tx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¿Qué aspectos influyen en la no participación en el CIAL?: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Solo quieren </a:t>
            </a: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ganar dinero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Mucho </a:t>
            </a: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tiempo de inversión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Beneficios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de la investigación solo para la comunidad y </a:t>
            </a: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no para la familia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Poco reconocimiento 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de la comunidad del </a:t>
            </a: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tiempo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brindado a la investigación.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No da </a:t>
            </a: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solución inmediata 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 sus necesidades.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Mucho trabajo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No pago de mano de obra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como en otros proyectos.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No todos son curiosos o investigadores.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Poca mano de obra 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en la familia (mujeres viudas)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1600" b="1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Poco terrenos </a:t>
            </a:r>
            <a:r>
              <a:rPr lang="es-ES" sz="1600" i="1" dirty="0">
                <a:solidFill>
                  <a:schemeClr val="tx1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para replicar tecnologías.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3076D3D-BA55-DFE0-B51C-2D75FA9C64B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341" y="2856053"/>
            <a:ext cx="2985132" cy="22370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D1ABD0A-BE3A-8B43-EE07-6B663C2804C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340" y="842097"/>
            <a:ext cx="3002329" cy="20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04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F83F91-385D-4EC5-68F6-7F043032AC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516348" cy="5147391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E1D0F30-BA2C-97D4-6039-9D882069D4CF}"/>
              </a:ext>
            </a:extLst>
          </p:cNvPr>
          <p:cNvSpPr txBox="1">
            <a:spLocks/>
          </p:cNvSpPr>
          <p:nvPr/>
        </p:nvSpPr>
        <p:spPr>
          <a:xfrm>
            <a:off x="5618748" y="1994943"/>
            <a:ext cx="3289828" cy="55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3500"/>
              <a:buFont typeface="Mate"/>
              <a:buNone/>
              <a:defRPr sz="3500" i="1">
                <a:solidFill>
                  <a:schemeClr val="dk1"/>
                </a:solidFill>
                <a:latin typeface="Mate"/>
                <a:ea typeface="Mate"/>
                <a:cs typeface="Mate"/>
                <a:sym typeface="Mate"/>
              </a:defRPr>
            </a:lvl1pPr>
            <a:lvl2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s-ES" dirty="0"/>
              <a:t>Muchas gracias!!</a:t>
            </a:r>
          </a:p>
        </p:txBody>
      </p:sp>
    </p:spTree>
    <p:extLst>
      <p:ext uri="{BB962C8B-B14F-4D97-AF65-F5344CB8AC3E}">
        <p14:creationId xmlns:p14="http://schemas.microsoft.com/office/powerpoint/2010/main" val="4055247403"/>
      </p:ext>
    </p:extLst>
  </p:cSld>
  <p:clrMapOvr>
    <a:masterClrMapping/>
  </p:clrMapOvr>
</p:sld>
</file>

<file path=ppt/theme/theme1.xml><?xml version="1.0" encoding="utf-8"?>
<a:theme xmlns:a="http://schemas.openxmlformats.org/drawingml/2006/main" name="Cream &amp; Aged Torn Paper Aesthetic Company Profile by Slidesgo">
  <a:themeElements>
    <a:clrScheme name="Simple Light">
      <a:dk1>
        <a:srgbClr val="5A4A3F"/>
      </a:dk1>
      <a:lt1>
        <a:srgbClr val="FFFFFF"/>
      </a:lt1>
      <a:dk2>
        <a:srgbClr val="FFFFFF"/>
      </a:dk2>
      <a:lt2>
        <a:srgbClr val="F6F2ED"/>
      </a:lt2>
      <a:accent1>
        <a:srgbClr val="E0D4BF"/>
      </a:accent1>
      <a:accent2>
        <a:srgbClr val="C8B99F"/>
      </a:accent2>
      <a:accent3>
        <a:srgbClr val="917A6C"/>
      </a:accent3>
      <a:accent4>
        <a:srgbClr val="6F5D51"/>
      </a:accent4>
      <a:accent5>
        <a:srgbClr val="FFFFFF"/>
      </a:accent5>
      <a:accent6>
        <a:srgbClr val="FFFFFF"/>
      </a:accent6>
      <a:hlink>
        <a:srgbClr val="5A4A3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894</Words>
  <Application>Microsoft Office PowerPoint</Application>
  <PresentationFormat>On-screen Show (16:9)</PresentationFormat>
  <Paragraphs>120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Special Elite</vt:lpstr>
      <vt:lpstr>Mate</vt:lpstr>
      <vt:lpstr>Segoe UI Historic</vt:lpstr>
      <vt:lpstr>Calibri</vt:lpstr>
      <vt:lpstr>Arial Rounded MT Bold</vt:lpstr>
      <vt:lpstr>Bebas Neue</vt:lpstr>
      <vt:lpstr>Segoe UI Semibold</vt:lpstr>
      <vt:lpstr>Cream &amp; Aged Torn Paper Aesthetic Company Profile by Slidesgo</vt:lpstr>
      <vt:lpstr>PowerPoint Presentation</vt:lpstr>
      <vt:lpstr>Localización</vt:lpstr>
      <vt:lpstr>Ecosistemas y medios de vida</vt:lpstr>
      <vt:lpstr>Fases del proyecto</vt:lpstr>
      <vt:lpstr>Motivaciones para la participación</vt:lpstr>
      <vt:lpstr>Resultado en números</vt:lpstr>
      <vt:lpstr>Resultado en testimonios</vt:lpstr>
      <vt:lpstr>Análisis de resultados</vt:lpstr>
      <vt:lpstr>Análisis de resultados</vt:lpstr>
      <vt:lpstr>Análisis de resultados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Steven Vanek</cp:lastModifiedBy>
  <cp:revision>36</cp:revision>
  <dcterms:modified xsi:type="dcterms:W3CDTF">2022-07-13T01:36:59Z</dcterms:modified>
</cp:coreProperties>
</file>