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5" r:id="rId1"/>
  </p:sldMasterIdLst>
  <p:notesMasterIdLst>
    <p:notesMasterId r:id="rId25"/>
  </p:notesMasterIdLst>
  <p:handoutMasterIdLst>
    <p:handoutMasterId r:id="rId26"/>
  </p:handoutMasterIdLst>
  <p:sldIdLst>
    <p:sldId id="276" r:id="rId2"/>
    <p:sldId id="329" r:id="rId3"/>
    <p:sldId id="330" r:id="rId4"/>
    <p:sldId id="288" r:id="rId5"/>
    <p:sldId id="289" r:id="rId6"/>
    <p:sldId id="294" r:id="rId7"/>
    <p:sldId id="303" r:id="rId8"/>
    <p:sldId id="304" r:id="rId9"/>
    <p:sldId id="305" r:id="rId10"/>
    <p:sldId id="319" r:id="rId11"/>
    <p:sldId id="290" r:id="rId12"/>
    <p:sldId id="301" r:id="rId13"/>
    <p:sldId id="302" r:id="rId14"/>
    <p:sldId id="324" r:id="rId15"/>
    <p:sldId id="326" r:id="rId16"/>
    <p:sldId id="314" r:id="rId17"/>
    <p:sldId id="313" r:id="rId18"/>
    <p:sldId id="318" r:id="rId19"/>
    <p:sldId id="331" r:id="rId20"/>
    <p:sldId id="308" r:id="rId21"/>
    <p:sldId id="332" r:id="rId22"/>
    <p:sldId id="315" r:id="rId23"/>
    <p:sldId id="263" r:id="rId24"/>
  </p:sldIdLst>
  <p:sldSz cx="9144000" cy="6858000" type="screen4x3"/>
  <p:notesSz cx="6797675" cy="9928225"/>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B5F4"/>
    <a:srgbClr val="B1B8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74627" autoAdjust="0"/>
  </p:normalViewPr>
  <p:slideViewPr>
    <p:cSldViewPr>
      <p:cViewPr varScale="1">
        <p:scale>
          <a:sx n="87" d="100"/>
          <a:sy n="87" d="100"/>
        </p:scale>
        <p:origin x="1614" y="90"/>
      </p:cViewPr>
      <p:guideLst>
        <p:guide orient="horz" pos="2160"/>
        <p:guide pos="2880"/>
      </p:guideLst>
    </p:cSldViewPr>
  </p:slideViewPr>
  <p:outlineViewPr>
    <p:cViewPr>
      <p:scale>
        <a:sx n="33" d="100"/>
        <a:sy n="33" d="100"/>
      </p:scale>
      <p:origin x="0" y="54"/>
    </p:cViewPr>
    <p:sldLst>
      <p:sld r:id="rId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C:\CLOSAN\Socios\MCNIGHT\Graficos%20presentacion.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CLOSAN\Socios\MCNIGHT\Graficos%20presentacio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CLOSAN\Socios\MCNIGHT\Graficos%20presentacio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CLOSAN\Socios\MCNIGHT\Graficos%20presentacion.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020220386762633E-2"/>
          <c:y val="2.9394882050142578E-2"/>
          <c:w val="0.93256467317420522"/>
          <c:h val="0.74326674140583704"/>
        </c:manualLayout>
      </c:layout>
      <c:barChart>
        <c:barDir val="col"/>
        <c:grouping val="clustered"/>
        <c:varyColors val="0"/>
        <c:ser>
          <c:idx val="0"/>
          <c:order val="0"/>
          <c:tx>
            <c:strRef>
              <c:f>Hoja1!$B$66:$B$67</c:f>
              <c:strCache>
                <c:ptCount val="2"/>
                <c:pt idx="0">
                  <c:v>Desnutricion cronica</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Hoja1!$A$68:$A$70</c:f>
              <c:strCache>
                <c:ptCount val="3"/>
                <c:pt idx="0">
                  <c:v>Promedio</c:v>
                </c:pt>
                <c:pt idx="1">
                  <c:v>Hombres</c:v>
                </c:pt>
                <c:pt idx="2">
                  <c:v>Mujeres</c:v>
                </c:pt>
              </c:strCache>
            </c:strRef>
          </c:cat>
          <c:val>
            <c:numRef>
              <c:f>Hoja1!$B$68:$B$70</c:f>
              <c:numCache>
                <c:formatCode>0.00%</c:formatCode>
                <c:ptCount val="3"/>
                <c:pt idx="0">
                  <c:v>0.44900000000000001</c:v>
                </c:pt>
                <c:pt idx="1">
                  <c:v>0.51100000000000001</c:v>
                </c:pt>
                <c:pt idx="2">
                  <c:v>0.38500000000000001</c:v>
                </c:pt>
              </c:numCache>
            </c:numRef>
          </c:val>
        </c:ser>
        <c:ser>
          <c:idx val="1"/>
          <c:order val="1"/>
          <c:tx>
            <c:strRef>
              <c:f>Hoja1!$C$66:$C$67</c:f>
              <c:strCache>
                <c:ptCount val="2"/>
                <c:pt idx="0">
                  <c:v>Desnutricion global</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Hoja1!$A$68:$A$70</c:f>
              <c:strCache>
                <c:ptCount val="3"/>
                <c:pt idx="0">
                  <c:v>Promedio</c:v>
                </c:pt>
                <c:pt idx="1">
                  <c:v>Hombres</c:v>
                </c:pt>
                <c:pt idx="2">
                  <c:v>Mujeres</c:v>
                </c:pt>
              </c:strCache>
            </c:strRef>
          </c:cat>
          <c:val>
            <c:numRef>
              <c:f>Hoja1!$C$68:$C$70</c:f>
              <c:numCache>
                <c:formatCode>0.00%</c:formatCode>
                <c:ptCount val="3"/>
                <c:pt idx="0">
                  <c:v>7.9000000000000001E-2</c:v>
                </c:pt>
                <c:pt idx="1">
                  <c:v>5.1999999999999998E-2</c:v>
                </c:pt>
                <c:pt idx="2">
                  <c:v>0.108</c:v>
                </c:pt>
              </c:numCache>
            </c:numRef>
          </c:val>
        </c:ser>
        <c:dLbls>
          <c:dLblPos val="inEnd"/>
          <c:showLegendKey val="0"/>
          <c:showVal val="1"/>
          <c:showCatName val="0"/>
          <c:showSerName val="0"/>
          <c:showPercent val="0"/>
          <c:showBubbleSize val="0"/>
        </c:dLbls>
        <c:gapWidth val="65"/>
        <c:axId val="226708448"/>
        <c:axId val="228807032"/>
      </c:barChart>
      <c:catAx>
        <c:axId val="22670844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EC"/>
          </a:p>
        </c:txPr>
        <c:crossAx val="228807032"/>
        <c:crosses val="autoZero"/>
        <c:auto val="1"/>
        <c:lblAlgn val="ctr"/>
        <c:lblOffset val="100"/>
        <c:noMultiLvlLbl val="0"/>
      </c:catAx>
      <c:valAx>
        <c:axId val="228807032"/>
        <c:scaling>
          <c:orientation val="minMax"/>
        </c:scaling>
        <c:delete val="1"/>
        <c:axPos val="l"/>
        <c:numFmt formatCode="0.00%" sourceLinked="1"/>
        <c:majorTickMark val="none"/>
        <c:minorTickMark val="none"/>
        <c:tickLblPos val="nextTo"/>
        <c:crossAx val="226708448"/>
        <c:crosses val="autoZero"/>
        <c:crossBetween val="between"/>
      </c:valAx>
      <c:spPr>
        <a:noFill/>
        <a:ln>
          <a:noFill/>
        </a:ln>
        <a:effectLst/>
      </c:spPr>
    </c:plotArea>
    <c:legend>
      <c:legendPos val="b"/>
      <c:layout>
        <c:manualLayout>
          <c:xMode val="edge"/>
          <c:yMode val="edge"/>
          <c:x val="4.570683604764525E-2"/>
          <c:y val="0.90943183600514976"/>
          <c:w val="0.89698758182320482"/>
          <c:h val="5.9444171235875753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es-EC"/>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Hoja1!$B$84</c:f>
              <c:strCache>
                <c:ptCount val="1"/>
                <c:pt idx="0">
                  <c:v>%</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Hoja1!$A$85:$A$88</c:f>
              <c:strCache>
                <c:ptCount val="4"/>
                <c:pt idx="0">
                  <c:v>6 a 11</c:v>
                </c:pt>
                <c:pt idx="1">
                  <c:v>12 a 23</c:v>
                </c:pt>
                <c:pt idx="2">
                  <c:v>24 a 35</c:v>
                </c:pt>
                <c:pt idx="3">
                  <c:v>36 a 47</c:v>
                </c:pt>
              </c:strCache>
            </c:strRef>
          </c:cat>
          <c:val>
            <c:numRef>
              <c:f>Hoja1!$B$85:$B$88</c:f>
              <c:numCache>
                <c:formatCode>0.00%</c:formatCode>
                <c:ptCount val="4"/>
                <c:pt idx="0">
                  <c:v>0.19900000000000001</c:v>
                </c:pt>
                <c:pt idx="1">
                  <c:v>0.32600000000000001</c:v>
                </c:pt>
                <c:pt idx="2">
                  <c:v>0.29099999999999998</c:v>
                </c:pt>
                <c:pt idx="3">
                  <c:v>0.27200000000000002</c:v>
                </c:pt>
              </c:numCache>
            </c:numRef>
          </c:val>
        </c:ser>
        <c:dLbls>
          <c:dLblPos val="inEnd"/>
          <c:showLegendKey val="0"/>
          <c:showVal val="1"/>
          <c:showCatName val="0"/>
          <c:showSerName val="0"/>
          <c:showPercent val="0"/>
          <c:showBubbleSize val="0"/>
        </c:dLbls>
        <c:gapWidth val="65"/>
        <c:axId val="228807816"/>
        <c:axId val="228808208"/>
      </c:barChart>
      <c:catAx>
        <c:axId val="22880781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00" b="0" i="0" u="none" strike="noStrike" kern="1200" cap="all" baseline="0">
                <a:solidFill>
                  <a:schemeClr val="dk1">
                    <a:lumMod val="75000"/>
                    <a:lumOff val="25000"/>
                  </a:schemeClr>
                </a:solidFill>
                <a:latin typeface="+mn-lt"/>
                <a:ea typeface="+mn-ea"/>
                <a:cs typeface="+mn-cs"/>
              </a:defRPr>
            </a:pPr>
            <a:endParaRPr lang="es-EC"/>
          </a:p>
        </c:txPr>
        <c:crossAx val="228808208"/>
        <c:crosses val="autoZero"/>
        <c:auto val="1"/>
        <c:lblAlgn val="ctr"/>
        <c:lblOffset val="100"/>
        <c:noMultiLvlLbl val="0"/>
      </c:catAx>
      <c:valAx>
        <c:axId val="228808208"/>
        <c:scaling>
          <c:orientation val="minMax"/>
        </c:scaling>
        <c:delete val="1"/>
        <c:axPos val="l"/>
        <c:numFmt formatCode="0.00%" sourceLinked="1"/>
        <c:majorTickMark val="none"/>
        <c:minorTickMark val="none"/>
        <c:tickLblPos val="nextTo"/>
        <c:crossAx val="228807816"/>
        <c:crosses val="autoZero"/>
        <c:crossBetween val="between"/>
      </c:valAx>
      <c:spPr>
        <a:noFill/>
        <a:ln>
          <a:noFill/>
        </a:ln>
        <a:effectLst/>
      </c:spPr>
    </c:plotArea>
    <c:plotVisOnly val="1"/>
    <c:dispBlanksAs val="gap"/>
    <c:showDLblsOverMax val="0"/>
  </c:chart>
  <c:spPr>
    <a:solidFill>
      <a:sysClr val="window" lastClr="FFFFFF"/>
    </a:soli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555555555555555E-2"/>
          <c:y val="7.9535051660926559E-2"/>
          <c:w val="0.93888888888888888"/>
          <c:h val="0.73956967744324698"/>
        </c:manualLayout>
      </c:layout>
      <c:barChart>
        <c:barDir val="col"/>
        <c:grouping val="clustered"/>
        <c:varyColors val="0"/>
        <c:ser>
          <c:idx val="0"/>
          <c:order val="0"/>
          <c:tx>
            <c:strRef>
              <c:f>Hoja1!$A$38</c:f>
              <c:strCache>
                <c:ptCount val="1"/>
                <c:pt idx="0">
                  <c:v>Sin anemia</c:v>
                </c:pt>
              </c:strCache>
            </c:strRef>
          </c:tx>
          <c:spPr>
            <a:solidFill>
              <a:schemeClr val="accent6">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val>
            <c:numRef>
              <c:f>Hoja1!$B$38</c:f>
              <c:numCache>
                <c:formatCode>0.00%</c:formatCode>
                <c:ptCount val="1"/>
                <c:pt idx="0">
                  <c:v>0.25700000000000001</c:v>
                </c:pt>
              </c:numCache>
            </c:numRef>
          </c:val>
        </c:ser>
        <c:ser>
          <c:idx val="1"/>
          <c:order val="1"/>
          <c:tx>
            <c:strRef>
              <c:f>Hoja1!$A$39</c:f>
              <c:strCache>
                <c:ptCount val="1"/>
                <c:pt idx="0">
                  <c:v>Anemia Leve</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val>
            <c:numRef>
              <c:f>Hoja1!$B$39</c:f>
              <c:numCache>
                <c:formatCode>0.00%</c:formatCode>
                <c:ptCount val="1"/>
                <c:pt idx="0">
                  <c:v>0.309</c:v>
                </c:pt>
              </c:numCache>
            </c:numRef>
          </c:val>
        </c:ser>
        <c:ser>
          <c:idx val="2"/>
          <c:order val="2"/>
          <c:tx>
            <c:strRef>
              <c:f>Hoja1!$A$40</c:f>
              <c:strCache>
                <c:ptCount val="1"/>
                <c:pt idx="0">
                  <c:v>Anemia Moderada</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val>
            <c:numRef>
              <c:f>Hoja1!$B$40</c:f>
              <c:numCache>
                <c:formatCode>0.00%</c:formatCode>
                <c:ptCount val="1"/>
                <c:pt idx="0">
                  <c:v>0.41899999999999998</c:v>
                </c:pt>
              </c:numCache>
            </c:numRef>
          </c:val>
        </c:ser>
        <c:ser>
          <c:idx val="3"/>
          <c:order val="3"/>
          <c:tx>
            <c:strRef>
              <c:f>Hoja1!$A$41</c:f>
              <c:strCache>
                <c:ptCount val="1"/>
                <c:pt idx="0">
                  <c:v>Anemia Grave</c:v>
                </c:pt>
              </c:strCache>
            </c:strRef>
          </c:tx>
          <c:spPr>
            <a:solidFill>
              <a:schemeClr val="accent6">
                <a:lumMod val="60000"/>
                <a:alpha val="85000"/>
              </a:schemeClr>
            </a:solidFill>
            <a:ln w="9525" cap="flat" cmpd="sng" algn="ctr">
              <a:solidFill>
                <a:schemeClr val="lt1">
                  <a:alpha val="50000"/>
                </a:schemeClr>
              </a:solidFill>
              <a:round/>
            </a:ln>
            <a:effectLst/>
          </c:spPr>
          <c:invertIfNegative val="0"/>
          <c:dLbls>
            <c:dLbl>
              <c:idx val="0"/>
              <c:layout>
                <c:manualLayout>
                  <c:x val="0"/>
                  <c:y val="-3.4025955088948065E-3"/>
                </c:manualLayout>
              </c:layout>
              <c:tx>
                <c:rich>
                  <a:bodyPr/>
                  <a:lstStyle/>
                  <a:p>
                    <a:fld id="{45D5E660-919D-40B3-A89B-38AD1D062804}" type="VALUE">
                      <a:rPr lang="en-US">
                        <a:solidFill>
                          <a:schemeClr val="tx1"/>
                        </a:solidFill>
                      </a:rPr>
                      <a:pPr/>
                      <a:t>[VALOR]</a:t>
                    </a:fld>
                    <a:endParaRPr lang="es-EC"/>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Hoja1!$B$41</c:f>
              <c:numCache>
                <c:formatCode>0.00%</c:formatCode>
                <c:ptCount val="1"/>
                <c:pt idx="0">
                  <c:v>1.4999999999999999E-2</c:v>
                </c:pt>
              </c:numCache>
            </c:numRef>
          </c:val>
        </c:ser>
        <c:ser>
          <c:idx val="4"/>
          <c:order val="4"/>
          <c:tx>
            <c:strRef>
              <c:f>Hoja1!$A$42</c:f>
              <c:strCache>
                <c:ptCount val="1"/>
                <c:pt idx="0">
                  <c:v>Total</c:v>
                </c:pt>
              </c:strCache>
            </c:strRef>
          </c:tx>
          <c:spPr>
            <a:solidFill>
              <a:schemeClr val="accent5">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val>
            <c:numRef>
              <c:f>Hoja1!$B$42</c:f>
              <c:numCache>
                <c:formatCode>0.00%</c:formatCode>
                <c:ptCount val="1"/>
                <c:pt idx="0">
                  <c:v>0.74299999999999999</c:v>
                </c:pt>
              </c:numCache>
            </c:numRef>
          </c:val>
        </c:ser>
        <c:dLbls>
          <c:dLblPos val="inEnd"/>
          <c:showLegendKey val="0"/>
          <c:showVal val="1"/>
          <c:showCatName val="0"/>
          <c:showSerName val="0"/>
          <c:showPercent val="0"/>
          <c:showBubbleSize val="0"/>
        </c:dLbls>
        <c:gapWidth val="65"/>
        <c:axId val="228808992"/>
        <c:axId val="228809384"/>
      </c:barChart>
      <c:catAx>
        <c:axId val="228808992"/>
        <c:scaling>
          <c:orientation val="minMax"/>
        </c:scaling>
        <c:delete val="1"/>
        <c:axPos val="b"/>
        <c:numFmt formatCode="General" sourceLinked="1"/>
        <c:majorTickMark val="none"/>
        <c:minorTickMark val="none"/>
        <c:tickLblPos val="nextTo"/>
        <c:crossAx val="228809384"/>
        <c:crosses val="autoZero"/>
        <c:auto val="1"/>
        <c:lblAlgn val="ctr"/>
        <c:lblOffset val="100"/>
        <c:noMultiLvlLbl val="0"/>
      </c:catAx>
      <c:valAx>
        <c:axId val="228809384"/>
        <c:scaling>
          <c:orientation val="minMax"/>
        </c:scaling>
        <c:delete val="1"/>
        <c:axPos val="l"/>
        <c:numFmt formatCode="0.00%" sourceLinked="1"/>
        <c:majorTickMark val="none"/>
        <c:minorTickMark val="none"/>
        <c:tickLblPos val="nextTo"/>
        <c:crossAx val="228808992"/>
        <c:crosses val="autoZero"/>
        <c:crossBetween val="between"/>
      </c:valAx>
      <c:spPr>
        <a:solidFill>
          <a:sysClr val="window" lastClr="FFFFFF"/>
        </a:solidFill>
        <a:ln>
          <a:noFill/>
        </a:ln>
        <a:effectLst/>
      </c:spPr>
    </c:plotArea>
    <c:legend>
      <c:legendPos val="b"/>
      <c:layout>
        <c:manualLayout>
          <c:xMode val="edge"/>
          <c:yMode val="edge"/>
          <c:x val="1.718117178899314E-2"/>
          <c:y val="0.87688404992037927"/>
          <c:w val="0.94639736998919322"/>
          <c:h val="0.1054790208495352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00" b="0" i="0" u="none" strike="noStrike" kern="1200" baseline="0">
              <a:solidFill>
                <a:schemeClr val="dk1">
                  <a:lumMod val="75000"/>
                  <a:lumOff val="25000"/>
                </a:schemeClr>
              </a:solidFill>
              <a:latin typeface="+mn-lt"/>
              <a:ea typeface="+mn-ea"/>
              <a:cs typeface="+mn-cs"/>
            </a:defRPr>
          </a:pPr>
          <a:endParaRPr lang="es-EC"/>
        </a:p>
      </c:txPr>
    </c:legend>
    <c:plotVisOnly val="1"/>
    <c:dispBlanksAs val="gap"/>
    <c:showDLblsOverMax val="0"/>
  </c:chart>
  <c:spPr>
    <a:solidFill>
      <a:sysClr val="window" lastClr="FFFFFF"/>
    </a:soli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8931095198176622"/>
          <c:h val="0.85527937372038032"/>
        </c:manualLayout>
      </c:layout>
      <c:barChart>
        <c:barDir val="col"/>
        <c:grouping val="clustered"/>
        <c:varyColors val="0"/>
        <c:ser>
          <c:idx val="0"/>
          <c:order val="0"/>
          <c:tx>
            <c:strRef>
              <c:f>Hoja1!$A$52</c:f>
              <c:strCache>
                <c:ptCount val="1"/>
                <c:pt idx="0">
                  <c:v>6 a 11</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Hoja1!$B$51</c:f>
              <c:strCache>
                <c:ptCount val="1"/>
                <c:pt idx="0">
                  <c:v>Meses</c:v>
                </c:pt>
              </c:strCache>
            </c:strRef>
          </c:cat>
          <c:val>
            <c:numRef>
              <c:f>Hoja1!$B$52</c:f>
              <c:numCache>
                <c:formatCode>0.00%</c:formatCode>
                <c:ptCount val="1"/>
                <c:pt idx="0">
                  <c:v>0.62</c:v>
                </c:pt>
              </c:numCache>
            </c:numRef>
          </c:val>
        </c:ser>
        <c:ser>
          <c:idx val="1"/>
          <c:order val="1"/>
          <c:tx>
            <c:strRef>
              <c:f>Hoja1!$A$53</c:f>
              <c:strCache>
                <c:ptCount val="1"/>
                <c:pt idx="0">
                  <c:v>12 a 23</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Hoja1!$B$51</c:f>
              <c:strCache>
                <c:ptCount val="1"/>
                <c:pt idx="0">
                  <c:v>Meses</c:v>
                </c:pt>
              </c:strCache>
            </c:strRef>
          </c:cat>
          <c:val>
            <c:numRef>
              <c:f>Hoja1!$B$53</c:f>
              <c:numCache>
                <c:formatCode>0.00%</c:formatCode>
                <c:ptCount val="1"/>
                <c:pt idx="0">
                  <c:v>0.32400000000000001</c:v>
                </c:pt>
              </c:numCache>
            </c:numRef>
          </c:val>
        </c:ser>
        <c:ser>
          <c:idx val="2"/>
          <c:order val="2"/>
          <c:tx>
            <c:strRef>
              <c:f>Hoja1!$A$54</c:f>
              <c:strCache>
                <c:ptCount val="1"/>
                <c:pt idx="0">
                  <c:v>24 a 35</c:v>
                </c:pt>
              </c:strCache>
            </c:strRef>
          </c:tx>
          <c:spPr>
            <a:solidFill>
              <a:schemeClr val="accent6">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Hoja1!$B$51</c:f>
              <c:strCache>
                <c:ptCount val="1"/>
                <c:pt idx="0">
                  <c:v>Meses</c:v>
                </c:pt>
              </c:strCache>
            </c:strRef>
          </c:cat>
          <c:val>
            <c:numRef>
              <c:f>Hoja1!$B$54</c:f>
              <c:numCache>
                <c:formatCode>0.00%</c:formatCode>
                <c:ptCount val="1"/>
                <c:pt idx="0">
                  <c:v>0.20499999999999999</c:v>
                </c:pt>
              </c:numCache>
            </c:numRef>
          </c:val>
        </c:ser>
        <c:ser>
          <c:idx val="3"/>
          <c:order val="3"/>
          <c:tx>
            <c:strRef>
              <c:f>Hoja1!$A$55</c:f>
              <c:strCache>
                <c:ptCount val="1"/>
                <c:pt idx="0">
                  <c:v>36 a 47</c:v>
                </c:pt>
              </c:strCache>
            </c:strRef>
          </c:tx>
          <c:spPr>
            <a:solidFill>
              <a:schemeClr val="accent2">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Hoja1!$B$51</c:f>
              <c:strCache>
                <c:ptCount val="1"/>
                <c:pt idx="0">
                  <c:v>Meses</c:v>
                </c:pt>
              </c:strCache>
            </c:strRef>
          </c:cat>
          <c:val>
            <c:numRef>
              <c:f>Hoja1!$B$55</c:f>
              <c:numCache>
                <c:formatCode>0.00%</c:formatCode>
                <c:ptCount val="1"/>
                <c:pt idx="0">
                  <c:v>8.5999999999999993E-2</c:v>
                </c:pt>
              </c:numCache>
            </c:numRef>
          </c:val>
        </c:ser>
        <c:dLbls>
          <c:dLblPos val="inEnd"/>
          <c:showLegendKey val="0"/>
          <c:showVal val="1"/>
          <c:showCatName val="0"/>
          <c:showSerName val="0"/>
          <c:showPercent val="0"/>
          <c:showBubbleSize val="0"/>
        </c:dLbls>
        <c:gapWidth val="65"/>
        <c:axId val="228810168"/>
        <c:axId val="228810560"/>
      </c:barChart>
      <c:catAx>
        <c:axId val="22881016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50" b="0" i="0" u="none" strike="noStrike" kern="1200" cap="all" baseline="0">
                <a:solidFill>
                  <a:schemeClr val="dk1">
                    <a:lumMod val="75000"/>
                    <a:lumOff val="25000"/>
                  </a:schemeClr>
                </a:solidFill>
                <a:latin typeface="+mn-lt"/>
                <a:ea typeface="+mn-ea"/>
                <a:cs typeface="+mn-cs"/>
              </a:defRPr>
            </a:pPr>
            <a:endParaRPr lang="es-EC"/>
          </a:p>
        </c:txPr>
        <c:crossAx val="228810560"/>
        <c:crosses val="autoZero"/>
        <c:auto val="1"/>
        <c:lblAlgn val="ctr"/>
        <c:lblOffset val="100"/>
        <c:noMultiLvlLbl val="0"/>
      </c:catAx>
      <c:valAx>
        <c:axId val="228810560"/>
        <c:scaling>
          <c:orientation val="minMax"/>
        </c:scaling>
        <c:delete val="1"/>
        <c:axPos val="l"/>
        <c:numFmt formatCode="0.00%" sourceLinked="1"/>
        <c:majorTickMark val="none"/>
        <c:minorTickMark val="none"/>
        <c:tickLblPos val="nextTo"/>
        <c:crossAx val="228810168"/>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es-EC"/>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0.00556</cdr:x>
      <cdr:y>0.79412</cdr:y>
    </cdr:from>
    <cdr:to>
      <cdr:x>0.95068</cdr:x>
      <cdr:y>0.85294</cdr:y>
    </cdr:to>
    <cdr:sp macro="" textlink="">
      <cdr:nvSpPr>
        <cdr:cNvPr id="2" name="CuadroTexto 1"/>
        <cdr:cNvSpPr txBox="1"/>
      </cdr:nvSpPr>
      <cdr:spPr>
        <a:xfrm xmlns:a="http://schemas.openxmlformats.org/drawingml/2006/main">
          <a:off x="24335" y="3888432"/>
          <a:ext cx="4139511"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EC" sz="1100" dirty="0"/>
        </a:p>
      </cdr:txBody>
    </cdr:sp>
  </cdr:relSizeAnchor>
  <cdr:relSizeAnchor xmlns:cdr="http://schemas.openxmlformats.org/drawingml/2006/chartDrawing">
    <cdr:from>
      <cdr:x>0.03</cdr:x>
      <cdr:y>0.77941</cdr:y>
    </cdr:from>
    <cdr:to>
      <cdr:x>0.95068</cdr:x>
      <cdr:y>0.83284</cdr:y>
    </cdr:to>
    <cdr:sp macro="" textlink="">
      <cdr:nvSpPr>
        <cdr:cNvPr id="3" name="CuadroTexto 1"/>
        <cdr:cNvSpPr txBox="1"/>
      </cdr:nvSpPr>
      <cdr:spPr>
        <a:xfrm xmlns:a="http://schemas.openxmlformats.org/drawingml/2006/main">
          <a:off x="131398" y="3816424"/>
          <a:ext cx="4032448" cy="261610"/>
        </a:xfrm>
        <a:prstGeom xmlns:a="http://schemas.openxmlformats.org/drawingml/2006/main" prst="rect">
          <a:avLst/>
        </a:prstGeom>
        <a:solidFill xmlns:a="http://schemas.openxmlformats.org/drawingml/2006/main">
          <a:schemeClr val="accent1">
            <a:lumMod val="20000"/>
            <a:lumOff val="80000"/>
          </a:schemeClr>
        </a:solidFill>
        <a:ln xmlns:a="http://schemas.openxmlformats.org/drawingml/2006/main">
          <a:solidFill>
            <a:schemeClr val="accent1"/>
          </a:solidFill>
        </a:ln>
      </cdr:spPr>
      <cdr:txBody>
        <a:bodyPr xmlns:a="http://schemas.openxmlformats.org/drawingml/2006/main" wrap="square" rtlCol="0">
          <a:spAutoFit/>
        </a:bodyPr>
        <a:lstStyle xmlns:a="http://schemas.openxmlformats.org/drawingml/2006/main">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C" sz="1100" b="1" dirty="0" smtClean="0">
              <a:latin typeface="Arial   "/>
            </a:rPr>
            <a:t>    PROMEDIO                   NIÑOS                      NIÑAS</a:t>
          </a:r>
          <a:endParaRPr lang="es-EC" sz="1100" b="1" dirty="0">
            <a:latin typeface="Arial   "/>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2945659" cy="496411"/>
          </a:xfrm>
          <a:prstGeom prst="rect">
            <a:avLst/>
          </a:prstGeom>
        </p:spPr>
        <p:txBody>
          <a:bodyPr vert="horz" lIns="93177" tIns="46589" rIns="93177" bIns="46589" rtlCol="0"/>
          <a:lstStyle>
            <a:lvl1pPr algn="l">
              <a:defRPr sz="1200"/>
            </a:lvl1pPr>
          </a:lstStyle>
          <a:p>
            <a:endParaRPr lang="es-EC"/>
          </a:p>
        </p:txBody>
      </p:sp>
      <p:sp>
        <p:nvSpPr>
          <p:cNvPr id="3" name="2 Marcador de fecha"/>
          <p:cNvSpPr>
            <a:spLocks noGrp="1"/>
          </p:cNvSpPr>
          <p:nvPr>
            <p:ph type="dt" sz="quarter" idx="1"/>
          </p:nvPr>
        </p:nvSpPr>
        <p:spPr>
          <a:xfrm>
            <a:off x="3850444" y="0"/>
            <a:ext cx="2945659" cy="496411"/>
          </a:xfrm>
          <a:prstGeom prst="rect">
            <a:avLst/>
          </a:prstGeom>
        </p:spPr>
        <p:txBody>
          <a:bodyPr vert="horz" lIns="93177" tIns="46589" rIns="93177" bIns="46589" rtlCol="0"/>
          <a:lstStyle>
            <a:lvl1pPr algn="r">
              <a:defRPr sz="1200"/>
            </a:lvl1pPr>
          </a:lstStyle>
          <a:p>
            <a:fld id="{349B9FCC-CD62-4650-B4C2-1064E9DA95C9}" type="datetimeFigureOut">
              <a:rPr lang="es-EC" smtClean="0"/>
              <a:t>11/07/2014</a:t>
            </a:fld>
            <a:endParaRPr lang="es-EC"/>
          </a:p>
        </p:txBody>
      </p:sp>
      <p:sp>
        <p:nvSpPr>
          <p:cNvPr id="4" name="3 Marcador de pie de página"/>
          <p:cNvSpPr>
            <a:spLocks noGrp="1"/>
          </p:cNvSpPr>
          <p:nvPr>
            <p:ph type="ftr" sz="quarter" idx="2"/>
          </p:nvPr>
        </p:nvSpPr>
        <p:spPr>
          <a:xfrm>
            <a:off x="1" y="9430091"/>
            <a:ext cx="2945659" cy="496411"/>
          </a:xfrm>
          <a:prstGeom prst="rect">
            <a:avLst/>
          </a:prstGeom>
        </p:spPr>
        <p:txBody>
          <a:bodyPr vert="horz" lIns="93177" tIns="46589" rIns="93177" bIns="46589" rtlCol="0" anchor="b"/>
          <a:lstStyle>
            <a:lvl1pPr algn="l">
              <a:defRPr sz="1200"/>
            </a:lvl1pPr>
          </a:lstStyle>
          <a:p>
            <a:endParaRPr lang="es-EC"/>
          </a:p>
        </p:txBody>
      </p:sp>
      <p:sp>
        <p:nvSpPr>
          <p:cNvPr id="5" name="4 Marcador de número de diapositiva"/>
          <p:cNvSpPr>
            <a:spLocks noGrp="1"/>
          </p:cNvSpPr>
          <p:nvPr>
            <p:ph type="sldNum" sz="quarter" idx="3"/>
          </p:nvPr>
        </p:nvSpPr>
        <p:spPr>
          <a:xfrm>
            <a:off x="3850444" y="9430091"/>
            <a:ext cx="2945659" cy="496411"/>
          </a:xfrm>
          <a:prstGeom prst="rect">
            <a:avLst/>
          </a:prstGeom>
        </p:spPr>
        <p:txBody>
          <a:bodyPr vert="horz" lIns="93177" tIns="46589" rIns="93177" bIns="46589" rtlCol="0" anchor="b"/>
          <a:lstStyle>
            <a:lvl1pPr algn="r">
              <a:defRPr sz="1200"/>
            </a:lvl1pPr>
          </a:lstStyle>
          <a:p>
            <a:fld id="{E4A28091-350F-471F-A75C-B1BBFC0186AC}" type="slidenum">
              <a:rPr lang="es-EC" smtClean="0"/>
              <a:t>‹Nº›</a:t>
            </a:fld>
            <a:endParaRPr lang="es-EC"/>
          </a:p>
        </p:txBody>
      </p:sp>
    </p:spTree>
    <p:extLst>
      <p:ext uri="{BB962C8B-B14F-4D97-AF65-F5344CB8AC3E}">
        <p14:creationId xmlns:p14="http://schemas.microsoft.com/office/powerpoint/2010/main" val="592994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2945659" cy="496411"/>
          </a:xfrm>
          <a:prstGeom prst="rect">
            <a:avLst/>
          </a:prstGeom>
        </p:spPr>
        <p:txBody>
          <a:bodyPr vert="horz" lIns="93177" tIns="46589" rIns="93177" bIns="46589" rtlCol="0"/>
          <a:lstStyle>
            <a:lvl1pPr algn="l">
              <a:defRPr sz="1200"/>
            </a:lvl1pPr>
          </a:lstStyle>
          <a:p>
            <a:endParaRPr lang="es-EC"/>
          </a:p>
        </p:txBody>
      </p:sp>
      <p:sp>
        <p:nvSpPr>
          <p:cNvPr id="3" name="2 Marcador de fecha"/>
          <p:cNvSpPr>
            <a:spLocks noGrp="1"/>
          </p:cNvSpPr>
          <p:nvPr>
            <p:ph type="dt" idx="1"/>
          </p:nvPr>
        </p:nvSpPr>
        <p:spPr>
          <a:xfrm>
            <a:off x="3850444" y="0"/>
            <a:ext cx="2945659" cy="496411"/>
          </a:xfrm>
          <a:prstGeom prst="rect">
            <a:avLst/>
          </a:prstGeom>
        </p:spPr>
        <p:txBody>
          <a:bodyPr vert="horz" lIns="93177" tIns="46589" rIns="93177" bIns="46589" rtlCol="0"/>
          <a:lstStyle>
            <a:lvl1pPr algn="r">
              <a:defRPr sz="1200"/>
            </a:lvl1pPr>
          </a:lstStyle>
          <a:p>
            <a:fld id="{5B74F494-C42E-41BD-9B31-A576C7908DB3}" type="datetimeFigureOut">
              <a:rPr lang="es-EC" smtClean="0"/>
              <a:pPr/>
              <a:t>11/07/2014</a:t>
            </a:fld>
            <a:endParaRPr lang="es-EC"/>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177" tIns="46589" rIns="93177" bIns="46589" rtlCol="0" anchor="ctr"/>
          <a:lstStyle/>
          <a:p>
            <a:endParaRPr lang="es-EC"/>
          </a:p>
        </p:txBody>
      </p:sp>
      <p:sp>
        <p:nvSpPr>
          <p:cNvPr id="5" name="4 Marcador de notas"/>
          <p:cNvSpPr>
            <a:spLocks noGrp="1"/>
          </p:cNvSpPr>
          <p:nvPr>
            <p:ph type="body" sz="quarter" idx="3"/>
          </p:nvPr>
        </p:nvSpPr>
        <p:spPr>
          <a:xfrm>
            <a:off x="679768" y="4715907"/>
            <a:ext cx="5438140" cy="4467701"/>
          </a:xfrm>
          <a:prstGeom prst="rect">
            <a:avLst/>
          </a:prstGeom>
        </p:spPr>
        <p:txBody>
          <a:bodyPr vert="horz" lIns="93177" tIns="46589" rIns="93177" bIns="46589"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1" y="9430091"/>
            <a:ext cx="2945659" cy="496411"/>
          </a:xfrm>
          <a:prstGeom prst="rect">
            <a:avLst/>
          </a:prstGeom>
        </p:spPr>
        <p:txBody>
          <a:bodyPr vert="horz" lIns="93177" tIns="46589" rIns="93177" bIns="46589"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50444" y="9430091"/>
            <a:ext cx="2945659" cy="496411"/>
          </a:xfrm>
          <a:prstGeom prst="rect">
            <a:avLst/>
          </a:prstGeom>
        </p:spPr>
        <p:txBody>
          <a:bodyPr vert="horz" lIns="93177" tIns="46589" rIns="93177" bIns="46589" rtlCol="0" anchor="b"/>
          <a:lstStyle>
            <a:lvl1pPr algn="r">
              <a:defRPr sz="1200"/>
            </a:lvl1pPr>
          </a:lstStyle>
          <a:p>
            <a:fld id="{A95D92A2-340C-488B-BBC4-DCA4B35E27BE}" type="slidenum">
              <a:rPr lang="es-EC" smtClean="0"/>
              <a:pPr/>
              <a:t>‹Nº›</a:t>
            </a:fld>
            <a:endParaRPr lang="es-EC"/>
          </a:p>
        </p:txBody>
      </p:sp>
    </p:spTree>
    <p:extLst>
      <p:ext uri="{BB962C8B-B14F-4D97-AF65-F5344CB8AC3E}">
        <p14:creationId xmlns:p14="http://schemas.microsoft.com/office/powerpoint/2010/main" val="883153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El PMA presta asistencia alimentaria a más de 80 millones de personas en 75 países. </a:t>
            </a:r>
            <a:br>
              <a:rPr lang="es-ES" sz="1200" kern="1200" dirty="0" smtClean="0">
                <a:solidFill>
                  <a:schemeClr val="tx1"/>
                </a:solidFill>
                <a:effectLst/>
                <a:latin typeface="+mn-lt"/>
                <a:ea typeface="+mn-ea"/>
                <a:cs typeface="+mn-cs"/>
              </a:rPr>
            </a:br>
            <a:r>
              <a:rPr lang="es-ES" sz="1200" kern="1200" dirty="0" smtClean="0">
                <a:solidFill>
                  <a:schemeClr val="tx1"/>
                </a:solidFill>
                <a:effectLst/>
                <a:latin typeface="+mn-lt"/>
                <a:ea typeface="+mn-ea"/>
                <a:cs typeface="+mn-cs"/>
              </a:rPr>
              <a:t>A medida que el organismo de primera línea de las Naciones Unidas en la lucha contra el hambre, el PMA está respondiendo continuamente a las emergencias. Salvamos vidas por conseguir comida para el ayuno hambre. </a:t>
            </a:r>
            <a:br>
              <a:rPr lang="es-ES" sz="1200" kern="1200" dirty="0" smtClean="0">
                <a:solidFill>
                  <a:schemeClr val="tx1"/>
                </a:solidFill>
                <a:effectLst/>
                <a:latin typeface="+mn-lt"/>
                <a:ea typeface="+mn-ea"/>
                <a:cs typeface="+mn-cs"/>
              </a:rPr>
            </a:br>
            <a:r>
              <a:rPr lang="es-ES" sz="1200" kern="1200" dirty="0" smtClean="0">
                <a:solidFill>
                  <a:schemeClr val="tx1"/>
                </a:solidFill>
                <a:effectLst/>
                <a:latin typeface="+mn-lt"/>
                <a:ea typeface="+mn-ea"/>
                <a:cs typeface="+mn-cs"/>
              </a:rPr>
              <a:t>Pero el PMA también trabaja para ayudar a prevenir el hambre en el futuro. Lo hacemos a través de los programas que utilizan los alimentos como un medio para generar activos, difundir el conocimiento y fomentar comunidades más fuertes y más dinámicos. Esto ayuda a las comunidades se convierten en una mayor seguridad alimentaria. </a:t>
            </a:r>
            <a:br>
              <a:rPr lang="es-ES" sz="1200" kern="1200" dirty="0" smtClean="0">
                <a:solidFill>
                  <a:schemeClr val="tx1"/>
                </a:solidFill>
                <a:effectLst/>
                <a:latin typeface="+mn-lt"/>
                <a:ea typeface="+mn-ea"/>
                <a:cs typeface="+mn-cs"/>
              </a:rPr>
            </a:br>
            <a:r>
              <a:rPr lang="es-ES" sz="1200" kern="1200" dirty="0" smtClean="0">
                <a:solidFill>
                  <a:schemeClr val="tx1"/>
                </a:solidFill>
                <a:effectLst/>
                <a:latin typeface="+mn-lt"/>
                <a:ea typeface="+mn-ea"/>
                <a:cs typeface="+mn-cs"/>
              </a:rPr>
              <a:t>El PMA ha desarrollado una experiencia en una variedad de áreas, incluyendo el análisis de seguridad alimentaria, nutrición, Compras de alimentos y logística para garantizar las mejores soluciones para los hambrientos del mundo</a:t>
            </a:r>
          </a:p>
          <a:p>
            <a:endParaRPr lang="es-E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altLang="es-EC" b="0" i="0" u="none" strike="noStrike" cap="none" normalizeH="0" baseline="0" dirty="0" smtClean="0">
                <a:ln>
                  <a:noFill/>
                </a:ln>
                <a:solidFill>
                  <a:schemeClr val="tx1"/>
                </a:solidFill>
                <a:effectLst/>
                <a:latin typeface="Calibri" panose="020F0502020204030204" pitchFamily="34" charset="0"/>
                <a:ea typeface="+mn-ea"/>
                <a:cs typeface="+mn-cs"/>
              </a:rPr>
              <a:t>En Ecuador, el PMA busca constituirse en un socio innovador que apoya las Políticas Gubernamentales de soberanía alimentaria y la seguridad alimentaria y nutricional de las personas vulnerables y con equidad de género. PMA propone un enfoque integral para hacer frente a la malnutrición y mejorar el acceso a alimentos nutritivos y oportunidades de ingreso, mediante la vinculación de la producción de pequeñas y pequeños productores con los programas de protección social de los gobiernos locales. </a:t>
            </a:r>
            <a:endParaRPr kumimoji="0" lang="es-EC" altLang="es-EC" sz="1800" b="0" i="0" u="none" strike="noStrike" cap="none" normalizeH="0" baseline="0" dirty="0" smtClean="0">
              <a:ln>
                <a:noFill/>
              </a:ln>
              <a:solidFill>
                <a:schemeClr val="tx1"/>
              </a:solidFill>
              <a:effectLst/>
              <a:latin typeface="Arial" panose="020B0604020202020204" pitchFamily="34" charset="0"/>
            </a:endParaRPr>
          </a:p>
          <a:p>
            <a:endParaRPr lang="es-EC" dirty="0" smtClean="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2</a:t>
            </a:fld>
            <a:endParaRPr lang="es-EC"/>
          </a:p>
        </p:txBody>
      </p:sp>
    </p:spTree>
    <p:extLst>
      <p:ext uri="{BB962C8B-B14F-4D97-AF65-F5344CB8AC3E}">
        <p14:creationId xmlns:p14="http://schemas.microsoft.com/office/powerpoint/2010/main" val="2307645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altLang="es-EC" b="0" i="0" u="none" strike="noStrike" cap="none" normalizeH="0" baseline="0" dirty="0" smtClean="0">
                <a:ln>
                  <a:noFill/>
                </a:ln>
                <a:solidFill>
                  <a:schemeClr val="tx1"/>
                </a:solidFill>
                <a:effectLst/>
                <a:latin typeface="Calibri" panose="020F0502020204030204" pitchFamily="34" charset="0"/>
                <a:ea typeface="+mn-ea"/>
                <a:cs typeface="+mn-cs"/>
              </a:rPr>
              <a:t>En Ecuador, el PMA busca constituirse en un socio innovador que apoya las Políticas Gubernamentales de soberanía alimentaria y la seguridad alimentaria y nutricional de las personas vulnerables y con equidad de género. PMA propone un enfoque integral para hacer frente a la malnutrición y mejorar el acceso a alimentos nutritivos y oportunidades de ingreso, mediante la vinculación de la producción de pequeñas y pequeños productores con los programas de protección social de los gobiernos locales. </a:t>
            </a:r>
            <a:endParaRPr kumimoji="0" lang="es-EC" altLang="es-EC" sz="1800" b="0" i="0" u="none" strike="noStrike" cap="none" normalizeH="0" baseline="0" dirty="0" smtClean="0">
              <a:ln>
                <a:noFill/>
              </a:ln>
              <a:solidFill>
                <a:schemeClr val="tx1"/>
              </a:solidFill>
              <a:effectLst/>
              <a:latin typeface="Arial" panose="020B0604020202020204" pitchFamily="34" charset="0"/>
            </a:endParaRPr>
          </a:p>
          <a:p>
            <a:endParaRPr lang="es-EC" dirty="0" smtClean="0"/>
          </a:p>
          <a:p>
            <a:pPr marL="342900" indent="-342900" algn="just">
              <a:buFont typeface="Wingdings" panose="05000000000000000000" pitchFamily="2" charset="2"/>
              <a:buChar char="ü"/>
            </a:pPr>
            <a:r>
              <a:rPr lang="es-EC" sz="1200" kern="1200" dirty="0" smtClean="0">
                <a:solidFill>
                  <a:schemeClr val="tx1"/>
                </a:solidFill>
                <a:effectLst/>
                <a:latin typeface="+mn-lt"/>
                <a:ea typeface="+mn-ea"/>
                <a:cs typeface="+mn-cs"/>
              </a:rPr>
              <a:t>PMA en el Ecuador tiene una amplia experiencia en gestión de proyectos, ejecución y evaluación, especialmente en temas relacionados con mejorar el acceso de la familia a alimentos nutritivos y a una dieta diversificada, mejor el capital social, reducir la violencia contra la mujer y promover su empoderamiento, y en mejorar los medios de vida.</a:t>
            </a:r>
          </a:p>
          <a:p>
            <a:pPr marL="342900" indent="-342900" algn="just">
              <a:buFont typeface="Wingdings" panose="05000000000000000000" pitchFamily="2" charset="2"/>
              <a:buChar char="ü"/>
            </a:pPr>
            <a:r>
              <a:rPr lang="es-ES" sz="1200" kern="1200" dirty="0" smtClean="0">
                <a:solidFill>
                  <a:schemeClr val="tx1"/>
                </a:solidFill>
                <a:effectLst/>
                <a:latin typeface="+mn-lt"/>
                <a:ea typeface="+mn-ea"/>
                <a:cs typeface="+mn-cs"/>
              </a:rPr>
              <a:t>En el marco de la Estrategia de País del PMA con el Gobierno de Ecuador (</a:t>
            </a:r>
            <a:r>
              <a:rPr lang="es-ES" sz="1200" kern="1200" dirty="0" err="1" smtClean="0">
                <a:solidFill>
                  <a:schemeClr val="tx1"/>
                </a:solidFill>
                <a:effectLst/>
                <a:latin typeface="+mn-lt"/>
                <a:ea typeface="+mn-ea"/>
                <a:cs typeface="+mn-cs"/>
              </a:rPr>
              <a:t>GdE</a:t>
            </a:r>
            <a:r>
              <a:rPr lang="es-ES" sz="1200" kern="1200" dirty="0" smtClean="0">
                <a:solidFill>
                  <a:schemeClr val="tx1"/>
                </a:solidFill>
                <a:effectLst/>
                <a:latin typeface="+mn-lt"/>
                <a:ea typeface="+mn-ea"/>
                <a:cs typeface="+mn-cs"/>
              </a:rPr>
              <a:t>) se prioriza la generación de evidencia para informar a la política pública y la implementación de proyectos con soluciones costo-efectivas para enfrentar los retos de la seguridad alimentaria y nutricional. En un trabajo conjunto con los gobiernos locales e instituciones nacionales e internacionales de investigación, el PMA ha llevado a cabo una serie de evaluaciones de impacto y estudios de investigación operativa. Por ejemplo, en 2012, el PMA inició una evaluación de impacto con un diseño experimental riguroso con </a:t>
            </a:r>
            <a:r>
              <a:rPr lang="es-EC" sz="1200" kern="1200" noProof="0" dirty="0" smtClean="0">
                <a:solidFill>
                  <a:schemeClr val="tx1"/>
                </a:solidFill>
                <a:effectLst/>
                <a:latin typeface="+mn-lt"/>
                <a:ea typeface="+mn-ea"/>
                <a:cs typeface="+mn-cs"/>
              </a:rPr>
              <a:t>FLACSO y CEPAR, financiado en gran parte por la Fundación </a:t>
            </a:r>
            <a:r>
              <a:rPr lang="es-EC" sz="1200" kern="1200" noProof="0" dirty="0" err="1" smtClean="0">
                <a:solidFill>
                  <a:schemeClr val="tx1"/>
                </a:solidFill>
                <a:effectLst/>
                <a:latin typeface="+mn-lt"/>
                <a:ea typeface="+mn-ea"/>
                <a:cs typeface="+mn-cs"/>
              </a:rPr>
              <a:t>McKnight</a:t>
            </a:r>
            <a:r>
              <a:rPr lang="es-EC" sz="1200" kern="1200" noProof="0" dirty="0" smtClean="0">
                <a:solidFill>
                  <a:schemeClr val="tx1"/>
                </a:solidFill>
                <a:effectLst/>
                <a:latin typeface="+mn-lt"/>
                <a:ea typeface="+mn-ea"/>
                <a:cs typeface="+mn-cs"/>
              </a:rPr>
              <a:t>. El objetivo de esta investigación operativa es poner a prueba la eficacia y eficiencia de las soluciones de seguridad alimentaria y nutricional en contextos específicos, incluyendo un enfoque de género. Esta investigación es muy oportuna, ya que a la luz de los resultados de la nueva encuesta de salud y nutrición (ENSANUT) conducida por el </a:t>
            </a:r>
            <a:r>
              <a:rPr lang="es-EC" sz="1200" kern="1200" noProof="0" dirty="0" err="1" smtClean="0">
                <a:solidFill>
                  <a:schemeClr val="tx1"/>
                </a:solidFill>
                <a:effectLst/>
                <a:latin typeface="+mn-lt"/>
                <a:ea typeface="+mn-ea"/>
                <a:cs typeface="+mn-cs"/>
              </a:rPr>
              <a:t>GdE</a:t>
            </a:r>
            <a:r>
              <a:rPr lang="es-EC" sz="1200" kern="1200" noProof="0" dirty="0" smtClean="0">
                <a:solidFill>
                  <a:schemeClr val="tx1"/>
                </a:solidFill>
                <a:effectLst/>
                <a:latin typeface="+mn-lt"/>
                <a:ea typeface="+mn-ea"/>
                <a:cs typeface="+mn-cs"/>
              </a:rPr>
              <a:t> y publicada en 2013, a pesar de importantes inversiones estatales durante los últimos 10 años, el progreso en los indicadores nutricionales está por debajo de lo esperado.  </a:t>
            </a:r>
          </a:p>
          <a:p>
            <a:pPr marL="342900" indent="-342900" algn="just">
              <a:buFont typeface="Wingdings" panose="05000000000000000000" pitchFamily="2" charset="2"/>
              <a:buChar char="ü"/>
            </a:pPr>
            <a:r>
              <a:rPr lang="es-EC" sz="1200" kern="1200" noProof="0" dirty="0" smtClean="0">
                <a:solidFill>
                  <a:schemeClr val="tx1"/>
                </a:solidFill>
                <a:effectLst/>
                <a:latin typeface="+mn-lt"/>
                <a:ea typeface="+mn-ea"/>
                <a:cs typeface="+mn-cs"/>
              </a:rPr>
              <a:t>Los resultados de las investigaciones de PMA serán utilizados para desarrollar modelos que vinculen a los pequeños productores con los programas de protección social locales y que se adapten a las condiciones particulares de aquellas provincias que tienen índices de desnutrición y pobreza significativos.</a:t>
            </a:r>
          </a:p>
          <a:p>
            <a:pPr marL="342900" indent="-342900" algn="just">
              <a:buFont typeface="Wingdings" panose="05000000000000000000" pitchFamily="2" charset="2"/>
              <a:buChar char="ü"/>
            </a:pPr>
            <a:endParaRPr lang="es-EC" sz="1200" kern="1200" noProof="0" dirty="0" smtClean="0">
              <a:solidFill>
                <a:schemeClr val="tx1"/>
              </a:solidFill>
              <a:effectLst/>
              <a:latin typeface="+mn-lt"/>
              <a:ea typeface="+mn-ea"/>
              <a:cs typeface="+mn-cs"/>
            </a:endParaRPr>
          </a:p>
          <a:p>
            <a:pPr marL="342900" indent="-342900" algn="just">
              <a:buFont typeface="Wingdings" panose="05000000000000000000" pitchFamily="2" charset="2"/>
              <a:buChar char="ü"/>
            </a:pPr>
            <a:r>
              <a:rPr lang="es-EC" sz="1200" kern="1200" noProof="0" dirty="0" smtClean="0">
                <a:solidFill>
                  <a:schemeClr val="tx1"/>
                </a:solidFill>
                <a:effectLst/>
                <a:latin typeface="+mn-lt"/>
                <a:ea typeface="+mn-ea"/>
                <a:cs typeface="+mn-cs"/>
              </a:rPr>
              <a:t>Objetivo de la colaboración:</a:t>
            </a:r>
          </a:p>
          <a:p>
            <a:pPr marL="800100" lvl="1" indent="-342900" algn="just">
              <a:buFont typeface="Wingdings" panose="05000000000000000000" pitchFamily="2" charset="2"/>
              <a:buChar char="ü"/>
            </a:pPr>
            <a:r>
              <a:rPr lang="es-EC" sz="2800" dirty="0" smtClean="0">
                <a:solidFill>
                  <a:schemeClr val="tx1"/>
                </a:solidFill>
                <a:latin typeface="Arial Narrow" panose="020B0606020202030204" pitchFamily="34" charset="0"/>
                <a:cs typeface="Aparajita" panose="020B0604020202020204" pitchFamily="34" charset="0"/>
              </a:rPr>
              <a:t>Mejorar el consumo de alimentos y la diversidad de la dieta de las poblaciones más vulnerables, incluyendo las y los pequeños productores, dando prioridad a las comunidades indígenas</a:t>
            </a:r>
          </a:p>
          <a:p>
            <a:pPr marL="800100" lvl="1" indent="-342900" algn="just">
              <a:buFont typeface="Wingdings" panose="05000000000000000000" pitchFamily="2" charset="2"/>
              <a:buChar char="ü"/>
            </a:pPr>
            <a:r>
              <a:rPr lang="es-EC" sz="2800" dirty="0" smtClean="0">
                <a:solidFill>
                  <a:schemeClr val="tx1"/>
                </a:solidFill>
                <a:latin typeface="Arial Narrow" panose="020B0606020202030204" pitchFamily="34" charset="0"/>
                <a:cs typeface="Aparajita" panose="020B0604020202020204" pitchFamily="34" charset="0"/>
              </a:rPr>
              <a:t>Crear medios de vida sostenibles para las y los pequeños productores que dependen de mercados agrícolas para su subsistencia, especial mujeres</a:t>
            </a:r>
          </a:p>
          <a:p>
            <a:pPr marL="800100" marR="0" lvl="1"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s-EC" sz="1400" dirty="0" smtClean="0">
                <a:latin typeface="Arial Narrow" panose="020B0606020202030204" pitchFamily="34" charset="0"/>
                <a:cs typeface="Aparajita" panose="020B0604020202020204" pitchFamily="34" charset="0"/>
              </a:rPr>
              <a:t>Aumentar el conocimiento y las capacidades en SAN, especialmente entre las mujeres y comunidades indígenas </a:t>
            </a:r>
          </a:p>
          <a:p>
            <a:pPr marL="800100" lvl="1" indent="-342900" algn="just">
              <a:buFont typeface="Wingdings" panose="05000000000000000000" pitchFamily="2" charset="2"/>
              <a:buChar char="ü"/>
            </a:pPr>
            <a:endParaRPr lang="es-EC" sz="1400" noProof="0" dirty="0" smtClean="0">
              <a:solidFill>
                <a:schemeClr val="tx1"/>
              </a:solidFill>
            </a:endParaRPr>
          </a:p>
          <a:p>
            <a:endParaRPr lang="es-EC" dirty="0" smtClean="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3</a:t>
            </a:fld>
            <a:endParaRPr lang="es-EC"/>
          </a:p>
        </p:txBody>
      </p:sp>
    </p:spTree>
    <p:extLst>
      <p:ext uri="{BB962C8B-B14F-4D97-AF65-F5344CB8AC3E}">
        <p14:creationId xmlns:p14="http://schemas.microsoft.com/office/powerpoint/2010/main" val="1873821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6</a:t>
            </a:fld>
            <a:endParaRPr lang="es-EC"/>
          </a:p>
        </p:txBody>
      </p:sp>
    </p:spTree>
    <p:extLst>
      <p:ext uri="{BB962C8B-B14F-4D97-AF65-F5344CB8AC3E}">
        <p14:creationId xmlns:p14="http://schemas.microsoft.com/office/powerpoint/2010/main" val="737127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indent="-342900" algn="just">
              <a:spcBef>
                <a:spcPts val="600"/>
              </a:spcBef>
              <a:buFont typeface="Wingdings" panose="05000000000000000000" pitchFamily="2" charset="2"/>
              <a:buChar char="§"/>
            </a:pPr>
            <a:r>
              <a:rPr lang="es-ES" sz="1200" dirty="0" err="1" smtClean="0"/>
              <a:t>L@s</a:t>
            </a:r>
            <a:r>
              <a:rPr lang="es-ES" sz="1200" dirty="0" smtClean="0"/>
              <a:t> </a:t>
            </a:r>
            <a:r>
              <a:rPr lang="es-ES" sz="1200" dirty="0" err="1" smtClean="0"/>
              <a:t>pequeñ@s</a:t>
            </a:r>
            <a:r>
              <a:rPr lang="es-ES" sz="1200" dirty="0" smtClean="0"/>
              <a:t> productores dependen su subsistencia depende de los mercados informales agrícolas, en especial las pequeñas productoras</a:t>
            </a:r>
          </a:p>
          <a:p>
            <a:pPr indent="-342900" algn="just">
              <a:spcBef>
                <a:spcPts val="600"/>
              </a:spcBef>
              <a:buFont typeface="Wingdings" panose="05000000000000000000" pitchFamily="2" charset="2"/>
              <a:buChar char="§"/>
            </a:pPr>
            <a:endParaRPr lang="es-ES" sz="1200" dirty="0" smtClean="0"/>
          </a:p>
          <a:p>
            <a:pPr indent="-342900" algn="just">
              <a:spcBef>
                <a:spcPts val="600"/>
              </a:spcBef>
              <a:buFont typeface="Wingdings" panose="05000000000000000000" pitchFamily="2" charset="2"/>
              <a:buChar char="§"/>
            </a:pPr>
            <a:r>
              <a:rPr lang="es-CL" sz="1200" dirty="0" smtClean="0"/>
              <a:t>Estimular</a:t>
            </a:r>
            <a:r>
              <a:rPr lang="es-CL" sz="1200" dirty="0" smtClean="0">
                <a:latin typeface="Arial Narrow" panose="020B0606020202030204" pitchFamily="34" charset="0"/>
              </a:rPr>
              <a:t> el mercado local a través de sus compras locales y las capacitaciones en temas de organización,</a:t>
            </a:r>
            <a:r>
              <a:rPr lang="es-ES" sz="1200" dirty="0" smtClean="0"/>
              <a:t> gestión y ventas es esencial para  fortalecer sus fuentes de ingreso de una manera sostenible.     </a:t>
            </a:r>
            <a:endParaRPr lang="en-US" sz="1200" dirty="0" smtClean="0"/>
          </a:p>
          <a:p>
            <a:endParaRPr lang="en-US" dirty="0" smtClean="0"/>
          </a:p>
          <a:p>
            <a:endParaRPr lang="en-US" dirty="0"/>
          </a:p>
        </p:txBody>
      </p:sp>
      <p:sp>
        <p:nvSpPr>
          <p:cNvPr id="4" name="3 Marcador de número de diapositiva"/>
          <p:cNvSpPr>
            <a:spLocks noGrp="1"/>
          </p:cNvSpPr>
          <p:nvPr>
            <p:ph type="sldNum" sz="quarter" idx="10"/>
          </p:nvPr>
        </p:nvSpPr>
        <p:spPr/>
        <p:txBody>
          <a:bodyPr/>
          <a:lstStyle/>
          <a:p>
            <a:fld id="{A95D92A2-340C-488B-BBC4-DCA4B35E27BE}" type="slidenum">
              <a:rPr lang="es-EC" smtClean="0">
                <a:solidFill>
                  <a:prstClr val="black"/>
                </a:solidFill>
              </a:rPr>
              <a:pPr/>
              <a:t>7</a:t>
            </a:fld>
            <a:endParaRPr lang="es-EC">
              <a:solidFill>
                <a:prstClr val="black"/>
              </a:solidFill>
            </a:endParaRPr>
          </a:p>
        </p:txBody>
      </p:sp>
    </p:spTree>
    <p:extLst>
      <p:ext uri="{BB962C8B-B14F-4D97-AF65-F5344CB8AC3E}">
        <p14:creationId xmlns:p14="http://schemas.microsoft.com/office/powerpoint/2010/main" val="1945032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smtClean="0">
                <a:solidFill>
                  <a:schemeClr val="tx1"/>
                </a:solidFill>
                <a:effectLst/>
                <a:latin typeface="+mn-lt"/>
                <a:ea typeface="+mn-ea"/>
                <a:cs typeface="+mn-cs"/>
              </a:rPr>
              <a:t>La Teoría del Cambio para el Proyecto CLOSAN opera bajo una estrategia integral.  Las familias en extrema pobreza carecen de ingresos suficientes para adquirir alimentos nutritivos. Sus prácticas de consumo y variedad de dieta son deficientes y limitan la ingesta de productos nutritivos, por lo que el apoyo nutricional que reciben de los programas del Gobierno (CNH y otros) no es suficiente para mejorar el estatus nutricional de las y los niños de seis meses a menos de tres años. La Teoría de Cambio para PMA es que el paquete integral, con capacitaciones que mejoran el conocimiento nutricional de las familias, es crucial para mejorar la dieta de la familia y el estatus nutricional de las y los niños. Además una buena calidad de agua y saneamiento en el hogar es fundamental para mejorar el estatus nutricional de las y los niños. Una sola intervención no es suficiente para lograr resultados significativos.  </a:t>
            </a:r>
            <a:endParaRPr lang="en-US" sz="1200" kern="1200" dirty="0" smtClean="0">
              <a:solidFill>
                <a:schemeClr val="tx1"/>
              </a:solidFill>
              <a:effectLst/>
              <a:latin typeface="+mn-lt"/>
              <a:ea typeface="+mn-ea"/>
              <a:cs typeface="+mn-cs"/>
            </a:endParaRPr>
          </a:p>
          <a:p>
            <a:endParaRPr lang="en-US" dirty="0" smtClean="0"/>
          </a:p>
          <a:p>
            <a:pPr marL="342900" indent="-342900" algn="just">
              <a:spcBef>
                <a:spcPts val="600"/>
              </a:spcBef>
              <a:buFont typeface="Wingdings" panose="05000000000000000000" pitchFamily="2" charset="2"/>
              <a:buChar char="§"/>
            </a:pPr>
            <a:r>
              <a:rPr lang="es-CL" sz="1200" dirty="0" smtClean="0">
                <a:latin typeface="Arial Narrow" panose="020B0606020202030204" pitchFamily="34" charset="0"/>
              </a:rPr>
              <a:t>Teoría de Cambio:  el paquete integral, con capacitaciones que mejoran el conocimiento nutricional de las familias, es crucial para mejorar la dieta de la familia y el estatus nutricional de niñas y niños</a:t>
            </a:r>
          </a:p>
          <a:p>
            <a:pPr marL="342900" indent="-342900" algn="just">
              <a:spcBef>
                <a:spcPts val="600"/>
              </a:spcBef>
              <a:buFont typeface="Wingdings" panose="05000000000000000000" pitchFamily="2" charset="2"/>
              <a:buChar char="§"/>
            </a:pPr>
            <a:r>
              <a:rPr lang="es-CL" sz="1200" dirty="0" smtClean="0">
                <a:latin typeface="Arial Narrow" panose="020B0606020202030204" pitchFamily="34" charset="0"/>
              </a:rPr>
              <a:t>La buena calidad de agua y saneamiento en el hogar es clave  para mejorar el estatus nutricional de los niños.</a:t>
            </a:r>
          </a:p>
          <a:p>
            <a:pPr marL="342900" indent="-342900" algn="just">
              <a:spcBef>
                <a:spcPts val="600"/>
              </a:spcBef>
              <a:buFont typeface="Wingdings" panose="05000000000000000000" pitchFamily="2" charset="2"/>
              <a:buChar char="§"/>
            </a:pPr>
            <a:r>
              <a:rPr lang="es-CL" sz="1200" dirty="0" smtClean="0">
                <a:latin typeface="Arial Narrow" panose="020B0606020202030204" pitchFamily="34" charset="0"/>
              </a:rPr>
              <a:t>Una sola solución no es suficiente para lograr resultados significativos </a:t>
            </a:r>
            <a:endParaRPr lang="en-US" sz="1200" dirty="0" smtClean="0">
              <a:latin typeface="Arial Narrow" panose="020B0606020202030204" pitchFamily="34" charset="0"/>
            </a:endParaRPr>
          </a:p>
          <a:p>
            <a:endParaRPr lang="en-US" dirty="0"/>
          </a:p>
        </p:txBody>
      </p:sp>
      <p:sp>
        <p:nvSpPr>
          <p:cNvPr id="4" name="3 Marcador de número de diapositiva"/>
          <p:cNvSpPr>
            <a:spLocks noGrp="1"/>
          </p:cNvSpPr>
          <p:nvPr>
            <p:ph type="sldNum" sz="quarter" idx="10"/>
          </p:nvPr>
        </p:nvSpPr>
        <p:spPr/>
        <p:txBody>
          <a:bodyPr/>
          <a:lstStyle/>
          <a:p>
            <a:fld id="{A95D92A2-340C-488B-BBC4-DCA4B35E27BE}" type="slidenum">
              <a:rPr lang="es-EC" smtClean="0">
                <a:solidFill>
                  <a:prstClr val="black"/>
                </a:solidFill>
              </a:rPr>
              <a:pPr/>
              <a:t>8</a:t>
            </a:fld>
            <a:endParaRPr lang="es-EC">
              <a:solidFill>
                <a:prstClr val="black"/>
              </a:solidFill>
            </a:endParaRPr>
          </a:p>
        </p:txBody>
      </p:sp>
    </p:spTree>
    <p:extLst>
      <p:ext uri="{BB962C8B-B14F-4D97-AF65-F5344CB8AC3E}">
        <p14:creationId xmlns:p14="http://schemas.microsoft.com/office/powerpoint/2010/main" val="2564834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L" sz="1200" kern="1200" dirty="0" smtClean="0">
                <a:solidFill>
                  <a:schemeClr val="tx1"/>
                </a:solidFill>
                <a:effectLst/>
                <a:latin typeface="+mn-lt"/>
                <a:ea typeface="+mn-ea"/>
                <a:cs typeface="+mn-cs"/>
              </a:rPr>
              <a:t>Otro objetivo del proyecto CLOSAN es mejorar los </a:t>
            </a:r>
            <a:r>
              <a:rPr lang="es-ES" sz="1200" kern="1200" dirty="0" smtClean="0">
                <a:solidFill>
                  <a:schemeClr val="tx1"/>
                </a:solidFill>
                <a:effectLst/>
                <a:latin typeface="+mn-lt"/>
                <a:ea typeface="+mn-ea"/>
                <a:cs typeface="+mn-cs"/>
              </a:rPr>
              <a:t>medios de vida de las y los pequeños productores, cuya subsistencia depende de los mercados informales agrícolas, en especial de pequeñas productoras. La Teoría del Cambio para este objetivo es que el PMA va estimular el mercado agrícola  local a través de sus compras locales. Además, las capacitaciones en temas de organización, gestión y ventas es esencial para  fortalecer sus fuentes de ingreso de una manera sostenible.     </a:t>
            </a:r>
            <a:endParaRPr lang="en-US" sz="1200" kern="1200" dirty="0" smtClean="0">
              <a:solidFill>
                <a:schemeClr val="tx1"/>
              </a:solidFill>
              <a:effectLst/>
              <a:latin typeface="+mn-lt"/>
              <a:ea typeface="+mn-ea"/>
              <a:cs typeface="+mn-cs"/>
            </a:endParaRPr>
          </a:p>
          <a:p>
            <a:endParaRPr lang="en-US" dirty="0"/>
          </a:p>
        </p:txBody>
      </p:sp>
      <p:sp>
        <p:nvSpPr>
          <p:cNvPr id="4" name="3 Marcador de número de diapositiva"/>
          <p:cNvSpPr>
            <a:spLocks noGrp="1"/>
          </p:cNvSpPr>
          <p:nvPr>
            <p:ph type="sldNum" sz="quarter" idx="10"/>
          </p:nvPr>
        </p:nvSpPr>
        <p:spPr/>
        <p:txBody>
          <a:bodyPr/>
          <a:lstStyle/>
          <a:p>
            <a:fld id="{A95D92A2-340C-488B-BBC4-DCA4B35E27BE}" type="slidenum">
              <a:rPr lang="es-EC" smtClean="0">
                <a:solidFill>
                  <a:prstClr val="black"/>
                </a:solidFill>
              </a:rPr>
              <a:pPr/>
              <a:t>9</a:t>
            </a:fld>
            <a:endParaRPr lang="es-EC">
              <a:solidFill>
                <a:prstClr val="black"/>
              </a:solidFill>
            </a:endParaRPr>
          </a:p>
        </p:txBody>
      </p:sp>
    </p:spTree>
    <p:extLst>
      <p:ext uri="{BB962C8B-B14F-4D97-AF65-F5344CB8AC3E}">
        <p14:creationId xmlns:p14="http://schemas.microsoft.com/office/powerpoint/2010/main" val="1963363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CEPAR.</a:t>
            </a:r>
            <a:r>
              <a:rPr lang="es-ES" sz="1200" kern="1200" baseline="0" dirty="0" smtClean="0">
                <a:solidFill>
                  <a:schemeClr val="tx1"/>
                </a:solidFill>
                <a:effectLst/>
                <a:latin typeface="+mn-lt"/>
                <a:ea typeface="+mn-ea"/>
                <a:cs typeface="+mn-cs"/>
              </a:rPr>
              <a:t> </a:t>
            </a:r>
          </a:p>
          <a:p>
            <a:r>
              <a:rPr lang="es-ES" sz="1200" kern="1200" baseline="0" dirty="0" smtClean="0">
                <a:solidFill>
                  <a:schemeClr val="tx1"/>
                </a:solidFill>
                <a:effectLst/>
                <a:latin typeface="+mn-lt"/>
                <a:ea typeface="+mn-ea"/>
                <a:cs typeface="+mn-cs"/>
              </a:rPr>
              <a:t>Capacitación a técnicos</a:t>
            </a:r>
          </a:p>
          <a:p>
            <a:r>
              <a:rPr lang="es-ES" sz="1200" kern="1200" baseline="0" dirty="0" smtClean="0">
                <a:solidFill>
                  <a:schemeClr val="tx1"/>
                </a:solidFill>
                <a:effectLst/>
                <a:latin typeface="+mn-lt"/>
                <a:ea typeface="+mn-ea"/>
                <a:cs typeface="+mn-cs"/>
              </a:rPr>
              <a:t>Diseño del operativo de campo</a:t>
            </a:r>
          </a:p>
          <a:p>
            <a:r>
              <a:rPr lang="es-ES" sz="1200" kern="1200" baseline="0" dirty="0" smtClean="0">
                <a:solidFill>
                  <a:schemeClr val="tx1"/>
                </a:solidFill>
                <a:effectLst/>
                <a:latin typeface="+mn-lt"/>
                <a:ea typeface="+mn-ea"/>
                <a:cs typeface="+mn-cs"/>
              </a:rPr>
              <a:t>Comité de ética</a:t>
            </a:r>
          </a:p>
          <a:p>
            <a:r>
              <a:rPr lang="es-ES" sz="1200" kern="1200" baseline="0" dirty="0" smtClean="0">
                <a:solidFill>
                  <a:schemeClr val="tx1"/>
                </a:solidFill>
                <a:effectLst/>
                <a:latin typeface="+mn-lt"/>
                <a:ea typeface="+mn-ea"/>
                <a:cs typeface="+mn-cs"/>
              </a:rPr>
              <a:t>Reportes diarios de avance</a:t>
            </a:r>
            <a:endParaRPr lang="en-US" dirty="0" smtClean="0"/>
          </a:p>
          <a:p>
            <a:endParaRPr lang="es-EC" dirty="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10</a:t>
            </a:fld>
            <a:endParaRPr lang="es-EC"/>
          </a:p>
        </p:txBody>
      </p:sp>
    </p:spTree>
    <p:extLst>
      <p:ext uri="{BB962C8B-B14F-4D97-AF65-F5344CB8AC3E}">
        <p14:creationId xmlns:p14="http://schemas.microsoft.com/office/powerpoint/2010/main" val="587107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Muestra total de 3231 familias</a:t>
            </a:r>
          </a:p>
          <a:p>
            <a:r>
              <a:rPr lang="es-ES" dirty="0" smtClean="0"/>
              <a:t>No contaminación.- El tipo de atención que reciben se mantenga sin alteraciones</a:t>
            </a:r>
            <a:r>
              <a:rPr lang="es-ES" baseline="0" dirty="0" smtClean="0"/>
              <a:t> durante el año de ejecución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Significancia</a:t>
            </a:r>
            <a:r>
              <a:rPr lang="en-US" dirty="0" smtClean="0"/>
              <a:t> del 5%, </a:t>
            </a:r>
            <a:r>
              <a:rPr lang="en-US" dirty="0" err="1" smtClean="0"/>
              <a:t>poder</a:t>
            </a:r>
            <a:r>
              <a:rPr lang="en-US" dirty="0" smtClean="0"/>
              <a:t> del 80%, </a:t>
            </a:r>
            <a:r>
              <a:rPr lang="en-US" dirty="0" err="1" smtClean="0"/>
              <a:t>efecto</a:t>
            </a:r>
            <a:r>
              <a:rPr lang="en-US" dirty="0" smtClean="0"/>
              <a:t> </a:t>
            </a:r>
            <a:r>
              <a:rPr lang="en-US" dirty="0" err="1" smtClean="0"/>
              <a:t>mínimo</a:t>
            </a:r>
            <a:r>
              <a:rPr lang="en-US" dirty="0" smtClean="0"/>
              <a:t> detectable de 0.25 (</a:t>
            </a:r>
            <a:r>
              <a:rPr lang="en-US" dirty="0" err="1" smtClean="0"/>
              <a:t>desviaciones</a:t>
            </a:r>
            <a:r>
              <a:rPr lang="en-US" dirty="0" smtClean="0"/>
              <a:t> </a:t>
            </a:r>
            <a:r>
              <a:rPr lang="en-US" dirty="0" err="1" smtClean="0"/>
              <a:t>estándares</a:t>
            </a:r>
            <a:r>
              <a:rPr lang="en-US" dirty="0" smtClean="0"/>
              <a:t>). Con dos </a:t>
            </a:r>
            <a:r>
              <a:rPr lang="en-US" dirty="0" err="1" smtClean="0"/>
              <a:t>tomas</a:t>
            </a:r>
            <a:r>
              <a:rPr lang="en-US" dirty="0" smtClean="0"/>
              <a:t> (</a:t>
            </a:r>
            <a:r>
              <a:rPr lang="en-US" dirty="0" err="1" smtClean="0"/>
              <a:t>línea</a:t>
            </a:r>
            <a:r>
              <a:rPr lang="en-US" dirty="0" smtClean="0"/>
              <a:t> de base y </a:t>
            </a:r>
            <a:r>
              <a:rPr lang="en-US" dirty="0" err="1" smtClean="0"/>
              <a:t>seguimiento</a:t>
            </a:r>
            <a:r>
              <a:rPr lang="en-US" dirty="0" smtClean="0"/>
              <a:t>).</a:t>
            </a:r>
          </a:p>
          <a:p>
            <a:endParaRPr lang="es-EC" dirty="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11</a:t>
            </a:fld>
            <a:endParaRPr lang="es-EC"/>
          </a:p>
        </p:txBody>
      </p:sp>
    </p:spTree>
    <p:extLst>
      <p:ext uri="{BB962C8B-B14F-4D97-AF65-F5344CB8AC3E}">
        <p14:creationId xmlns:p14="http://schemas.microsoft.com/office/powerpoint/2010/main" val="2878747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Muestra total de 3231 familias</a:t>
            </a:r>
          </a:p>
          <a:p>
            <a:r>
              <a:rPr lang="es-ES" dirty="0" smtClean="0"/>
              <a:t>No contaminación.- El tipo de atención que reciben se mantenga sin alteraciones</a:t>
            </a:r>
            <a:r>
              <a:rPr lang="es-ES" baseline="0" dirty="0" smtClean="0"/>
              <a:t> durante el año de ejecución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Significancia</a:t>
            </a:r>
            <a:r>
              <a:rPr lang="en-US" dirty="0" smtClean="0"/>
              <a:t> del 5%, </a:t>
            </a:r>
            <a:r>
              <a:rPr lang="en-US" dirty="0" err="1" smtClean="0"/>
              <a:t>poder</a:t>
            </a:r>
            <a:r>
              <a:rPr lang="en-US" dirty="0" smtClean="0"/>
              <a:t> del 80%, </a:t>
            </a:r>
            <a:r>
              <a:rPr lang="en-US" dirty="0" err="1" smtClean="0"/>
              <a:t>efecto</a:t>
            </a:r>
            <a:r>
              <a:rPr lang="en-US" dirty="0" smtClean="0"/>
              <a:t> </a:t>
            </a:r>
            <a:r>
              <a:rPr lang="en-US" dirty="0" err="1" smtClean="0"/>
              <a:t>mínimo</a:t>
            </a:r>
            <a:r>
              <a:rPr lang="en-US" dirty="0" smtClean="0"/>
              <a:t> detectable de 0.25 (</a:t>
            </a:r>
            <a:r>
              <a:rPr lang="en-US" dirty="0" err="1" smtClean="0"/>
              <a:t>desviaciones</a:t>
            </a:r>
            <a:r>
              <a:rPr lang="en-US" dirty="0" smtClean="0"/>
              <a:t> </a:t>
            </a:r>
            <a:r>
              <a:rPr lang="en-US" dirty="0" err="1" smtClean="0"/>
              <a:t>estándares</a:t>
            </a:r>
            <a:r>
              <a:rPr lang="en-US" dirty="0" smtClean="0"/>
              <a:t>). Con dos </a:t>
            </a:r>
            <a:r>
              <a:rPr lang="en-US" dirty="0" err="1" smtClean="0"/>
              <a:t>tomas</a:t>
            </a:r>
            <a:r>
              <a:rPr lang="en-US" dirty="0" smtClean="0"/>
              <a:t> (</a:t>
            </a:r>
            <a:r>
              <a:rPr lang="en-US" dirty="0" err="1" smtClean="0"/>
              <a:t>línea</a:t>
            </a:r>
            <a:r>
              <a:rPr lang="en-US" dirty="0" smtClean="0"/>
              <a:t> de base y </a:t>
            </a:r>
            <a:r>
              <a:rPr lang="en-US" dirty="0" err="1" smtClean="0"/>
              <a:t>seguimiento</a:t>
            </a:r>
            <a:r>
              <a:rPr lang="en-US" dirty="0" smtClean="0"/>
              <a:t>).</a:t>
            </a:r>
          </a:p>
          <a:p>
            <a:endParaRPr lang="es-EC" dirty="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12</a:t>
            </a:fld>
            <a:endParaRPr lang="es-EC"/>
          </a:p>
        </p:txBody>
      </p:sp>
    </p:spTree>
    <p:extLst>
      <p:ext uri="{BB962C8B-B14F-4D97-AF65-F5344CB8AC3E}">
        <p14:creationId xmlns:p14="http://schemas.microsoft.com/office/powerpoint/2010/main" val="68095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Muestra total de 3231 familias</a:t>
            </a:r>
          </a:p>
          <a:p>
            <a:r>
              <a:rPr lang="es-ES" dirty="0" smtClean="0"/>
              <a:t>No contaminación.- El tipo de atención que reciben se mantenga sin alteraciones</a:t>
            </a:r>
            <a:r>
              <a:rPr lang="es-ES" baseline="0" dirty="0" smtClean="0"/>
              <a:t> durante el año de ejecución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Significancia</a:t>
            </a:r>
            <a:r>
              <a:rPr lang="en-US" dirty="0" smtClean="0"/>
              <a:t> del 5%, </a:t>
            </a:r>
            <a:r>
              <a:rPr lang="en-US" dirty="0" err="1" smtClean="0"/>
              <a:t>poder</a:t>
            </a:r>
            <a:r>
              <a:rPr lang="en-US" dirty="0" smtClean="0"/>
              <a:t> del 80%, </a:t>
            </a:r>
            <a:r>
              <a:rPr lang="en-US" dirty="0" err="1" smtClean="0"/>
              <a:t>efecto</a:t>
            </a:r>
            <a:r>
              <a:rPr lang="en-US" dirty="0" smtClean="0"/>
              <a:t> </a:t>
            </a:r>
            <a:r>
              <a:rPr lang="en-US" dirty="0" err="1" smtClean="0"/>
              <a:t>mínimo</a:t>
            </a:r>
            <a:r>
              <a:rPr lang="en-US" dirty="0" smtClean="0"/>
              <a:t> detectable de 0.25 (</a:t>
            </a:r>
            <a:r>
              <a:rPr lang="en-US" dirty="0" err="1" smtClean="0"/>
              <a:t>desviaciones</a:t>
            </a:r>
            <a:r>
              <a:rPr lang="en-US" dirty="0" smtClean="0"/>
              <a:t> </a:t>
            </a:r>
            <a:r>
              <a:rPr lang="en-US" dirty="0" err="1" smtClean="0"/>
              <a:t>estándares</a:t>
            </a:r>
            <a:r>
              <a:rPr lang="en-US" dirty="0" smtClean="0"/>
              <a:t>). Con dos </a:t>
            </a:r>
            <a:r>
              <a:rPr lang="en-US" dirty="0" err="1" smtClean="0"/>
              <a:t>tomas</a:t>
            </a:r>
            <a:r>
              <a:rPr lang="en-US" dirty="0" smtClean="0"/>
              <a:t> (</a:t>
            </a:r>
            <a:r>
              <a:rPr lang="en-US" dirty="0" err="1" smtClean="0"/>
              <a:t>línea</a:t>
            </a:r>
            <a:r>
              <a:rPr lang="en-US" dirty="0" smtClean="0"/>
              <a:t> de base y </a:t>
            </a:r>
            <a:r>
              <a:rPr lang="en-US" dirty="0" err="1" smtClean="0"/>
              <a:t>seguimiento</a:t>
            </a:r>
            <a:r>
              <a:rPr lang="en-US" dirty="0" smtClean="0"/>
              <a:t>).</a:t>
            </a:r>
          </a:p>
          <a:p>
            <a:endParaRPr lang="es-EC" dirty="0" smtClean="0"/>
          </a:p>
          <a:p>
            <a:r>
              <a:rPr lang="es-EC" sz="1200" dirty="0" smtClean="0">
                <a:solidFill>
                  <a:schemeClr val="tx1"/>
                </a:solidFill>
                <a:latin typeface="Arial Narrow" panose="020B0606020202030204" pitchFamily="34" charset="0"/>
              </a:rPr>
              <a:t>Resultados de la línea de base muestran que, al parecer, la muestra está balanceada entre los diferentes grupos.</a:t>
            </a:r>
          </a:p>
          <a:p>
            <a:r>
              <a:rPr lang="es-EC" sz="1200" dirty="0" smtClean="0">
                <a:solidFill>
                  <a:schemeClr val="tx1"/>
                </a:solidFill>
                <a:latin typeface="Arial Narrow" panose="020B0606020202030204" pitchFamily="34" charset="0"/>
              </a:rPr>
              <a:t>Al 5% de significancia se encuentra las siguientes diferencias:</a:t>
            </a:r>
          </a:p>
          <a:p>
            <a:r>
              <a:rPr lang="es-EC" sz="1200" dirty="0" smtClean="0">
                <a:solidFill>
                  <a:schemeClr val="tx1"/>
                </a:solidFill>
                <a:latin typeface="Arial Narrow" panose="020B0606020202030204" pitchFamily="34" charset="0"/>
              </a:rPr>
              <a:t>Entre T1 y C: número de miembros del hogar de 15 a 44 años, y número de niños con bajo peso.</a:t>
            </a:r>
          </a:p>
          <a:p>
            <a:r>
              <a:rPr lang="es-EC" sz="1200" dirty="0" smtClean="0">
                <a:solidFill>
                  <a:schemeClr val="tx1"/>
                </a:solidFill>
                <a:latin typeface="Arial Narrow" panose="020B0606020202030204" pitchFamily="34" charset="0"/>
              </a:rPr>
              <a:t>Entre T2 y C : ingesta calórica per cápita. </a:t>
            </a:r>
          </a:p>
          <a:p>
            <a:r>
              <a:rPr lang="es-EC" sz="1200" dirty="0" smtClean="0">
                <a:solidFill>
                  <a:schemeClr val="tx1"/>
                </a:solidFill>
                <a:latin typeface="Arial Narrow" panose="020B0606020202030204" pitchFamily="34" charset="0"/>
              </a:rPr>
              <a:t>Entre T3 y C : no diferencias. </a:t>
            </a:r>
          </a:p>
          <a:p>
            <a:r>
              <a:rPr lang="es-EC" sz="1200" dirty="0" smtClean="0">
                <a:solidFill>
                  <a:schemeClr val="tx1"/>
                </a:solidFill>
                <a:latin typeface="Arial Narrow" panose="020B0606020202030204" pitchFamily="34" charset="0"/>
              </a:rPr>
              <a:t>Entre T1 y T2 : número de miembros de 45 a 65 años. </a:t>
            </a:r>
          </a:p>
          <a:p>
            <a:r>
              <a:rPr lang="es-EC" sz="1200" dirty="0" smtClean="0">
                <a:solidFill>
                  <a:schemeClr val="tx1"/>
                </a:solidFill>
                <a:latin typeface="Arial Narrow" panose="020B0606020202030204" pitchFamily="34" charset="0"/>
              </a:rPr>
              <a:t>Entre T1 y T3 : no diferencias. </a:t>
            </a:r>
          </a:p>
          <a:p>
            <a:r>
              <a:rPr lang="es-EC" sz="1200" dirty="0" smtClean="0">
                <a:solidFill>
                  <a:schemeClr val="tx1"/>
                </a:solidFill>
                <a:latin typeface="Arial Narrow" panose="020B0606020202030204" pitchFamily="34" charset="0"/>
              </a:rPr>
              <a:t>Entre T2 y T3 : no diferencias.</a:t>
            </a:r>
          </a:p>
          <a:p>
            <a:endParaRPr lang="es-EC" dirty="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13</a:t>
            </a:fld>
            <a:endParaRPr lang="es-EC"/>
          </a:p>
        </p:txBody>
      </p:sp>
    </p:spTree>
    <p:extLst>
      <p:ext uri="{BB962C8B-B14F-4D97-AF65-F5344CB8AC3E}">
        <p14:creationId xmlns:p14="http://schemas.microsoft.com/office/powerpoint/2010/main" val="1674584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14</a:t>
            </a:fld>
            <a:endParaRPr lang="es-EC"/>
          </a:p>
        </p:txBody>
      </p:sp>
    </p:spTree>
    <p:extLst>
      <p:ext uri="{BB962C8B-B14F-4D97-AF65-F5344CB8AC3E}">
        <p14:creationId xmlns:p14="http://schemas.microsoft.com/office/powerpoint/2010/main" val="2647688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D92A2-340C-488B-BBC4-DCA4B35E27BE}" type="slidenum">
              <a:rPr lang="es-EC" smtClean="0"/>
              <a:pPr/>
              <a:t>17</a:t>
            </a:fld>
            <a:endParaRPr lang="es-EC"/>
          </a:p>
        </p:txBody>
      </p:sp>
    </p:spTree>
    <p:extLst>
      <p:ext uri="{BB962C8B-B14F-4D97-AF65-F5344CB8AC3E}">
        <p14:creationId xmlns:p14="http://schemas.microsoft.com/office/powerpoint/2010/main" val="1964631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D92A2-340C-488B-BBC4-DCA4B35E27BE}" type="slidenum">
              <a:rPr lang="es-EC" smtClean="0"/>
              <a:pPr/>
              <a:t>18</a:t>
            </a:fld>
            <a:endParaRPr lang="es-EC"/>
          </a:p>
        </p:txBody>
      </p:sp>
    </p:spTree>
    <p:extLst>
      <p:ext uri="{BB962C8B-B14F-4D97-AF65-F5344CB8AC3E}">
        <p14:creationId xmlns:p14="http://schemas.microsoft.com/office/powerpoint/2010/main" val="4282877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s-AR" sz="3600" dirty="0" smtClean="0">
                <a:latin typeface="Arial Narrow" panose="020B0606020202030204" pitchFamily="34" charset="0"/>
              </a:rPr>
              <a:t>METODOLOGÍA</a:t>
            </a:r>
          </a:p>
          <a:p>
            <a:pPr marL="457200" indent="-457200">
              <a:buFont typeface="Arial" panose="020B0604020202020204" pitchFamily="34" charset="0"/>
              <a:buChar char="•"/>
            </a:pPr>
            <a:r>
              <a:rPr lang="es-ES" sz="2800" dirty="0" smtClean="0">
                <a:solidFill>
                  <a:schemeClr val="bg1"/>
                </a:solidFill>
              </a:rPr>
              <a:t>Considera como base del aprendizaje la experiencia de los participantes y el diálogo. </a:t>
            </a:r>
          </a:p>
          <a:p>
            <a:pPr marL="457200" indent="-457200">
              <a:buFont typeface="Arial" panose="020B0604020202020204" pitchFamily="34" charset="0"/>
              <a:buChar char="•"/>
            </a:pPr>
            <a:r>
              <a:rPr lang="es-ES" sz="2800" dirty="0" smtClean="0">
                <a:solidFill>
                  <a:schemeClr val="bg1"/>
                </a:solidFill>
              </a:rPr>
              <a:t>Organiza los contenidos en relación a la nutrición en el ciclo de vida, la cadena agroalimentaria.</a:t>
            </a:r>
          </a:p>
          <a:p>
            <a:pPr marL="457200" indent="-457200">
              <a:buFont typeface="Arial" panose="020B0604020202020204" pitchFamily="34" charset="0"/>
              <a:buChar char="•"/>
            </a:pPr>
            <a:r>
              <a:rPr lang="es-ES" sz="2800" dirty="0" smtClean="0">
                <a:solidFill>
                  <a:schemeClr val="bg1"/>
                </a:solidFill>
              </a:rPr>
              <a:t>Considera la situación local para el desarrollo de los módulos de aprendizaje.</a:t>
            </a:r>
          </a:p>
          <a:p>
            <a:pPr marL="0" indent="0" algn="l">
              <a:buNone/>
            </a:pPr>
            <a:endParaRPr lang="es-AR" sz="2600" dirty="0" smtClean="0">
              <a:latin typeface="Arial Narrow" panose="020B0606020202030204" pitchFamily="34" charset="0"/>
            </a:endParaRPr>
          </a:p>
          <a:p>
            <a:pPr marL="577850" lvl="1" indent="-395288" algn="just">
              <a:buFontTx/>
              <a:buChar char="•"/>
            </a:pPr>
            <a:r>
              <a:rPr lang="es-AR" sz="2700" dirty="0" smtClean="0">
                <a:latin typeface="Arial Narrow" panose="020B0606020202030204" pitchFamily="34" charset="0"/>
              </a:rPr>
              <a:t>Pedagogía aplicada: dialógica y experiencial </a:t>
            </a:r>
          </a:p>
          <a:p>
            <a:pPr marL="577850" lvl="1" indent="-395288" algn="just">
              <a:buFontTx/>
              <a:buChar char="•"/>
            </a:pPr>
            <a:r>
              <a:rPr lang="es-AR" sz="2700" dirty="0" smtClean="0">
                <a:latin typeface="Arial Narrow" panose="020B0606020202030204" pitchFamily="34" charset="0"/>
              </a:rPr>
              <a:t>Talleres iniciales de formación de facilitadores</a:t>
            </a:r>
          </a:p>
          <a:p>
            <a:pPr marL="577850" lvl="1" indent="-395288" algn="just">
              <a:buFontTx/>
              <a:buChar char="•"/>
            </a:pPr>
            <a:r>
              <a:rPr lang="es-AR" sz="2700" dirty="0" smtClean="0">
                <a:latin typeface="Arial Narrow" panose="020B0606020202030204" pitchFamily="34" charset="0"/>
              </a:rPr>
              <a:t>Preparación de planes de capacitación provinciales</a:t>
            </a:r>
          </a:p>
          <a:p>
            <a:pPr marL="577850" lvl="1" indent="-395288" algn="just">
              <a:buFontTx/>
              <a:buChar char="•"/>
            </a:pPr>
            <a:r>
              <a:rPr lang="es-AR" sz="2700" dirty="0" smtClean="0">
                <a:latin typeface="Arial Narrow" panose="020B0606020202030204" pitchFamily="34" charset="0"/>
              </a:rPr>
              <a:t>Introducción de herramientas desarrolladas localmente</a:t>
            </a:r>
          </a:p>
          <a:p>
            <a:pPr marL="577850" lvl="1" indent="-395288" algn="just">
              <a:buFontTx/>
              <a:buChar char="•"/>
            </a:pPr>
            <a:r>
              <a:rPr lang="es-AR" sz="2700" dirty="0" err="1" smtClean="0">
                <a:latin typeface="Arial Narrow" panose="020B0606020202030204" pitchFamily="34" charset="0"/>
              </a:rPr>
              <a:t>Transversalización</a:t>
            </a:r>
            <a:r>
              <a:rPr lang="es-AR" sz="2700" dirty="0" smtClean="0">
                <a:latin typeface="Arial Narrow" panose="020B0606020202030204" pitchFamily="34" charset="0"/>
              </a:rPr>
              <a:t> de género, cambio climático, interculturalidad y protección</a:t>
            </a:r>
          </a:p>
          <a:p>
            <a:pPr marL="514350" indent="-514350">
              <a:buFont typeface="+mj-lt"/>
              <a:buAutoNum type="arabicPeriod"/>
            </a:pPr>
            <a:endParaRPr lang="es-AR" sz="2700" dirty="0" smtClean="0">
              <a:latin typeface="Arial Narrow" panose="020B0606020202030204" pitchFamily="34" charset="0"/>
            </a:endParaRPr>
          </a:p>
          <a:p>
            <a:pPr marL="514350" indent="-514350">
              <a:buFont typeface="+mj-lt"/>
              <a:buAutoNum type="arabicPeriod"/>
            </a:pPr>
            <a:r>
              <a:rPr lang="es-AR" sz="2700" dirty="0" smtClean="0">
                <a:latin typeface="Arial Narrow" panose="020B0606020202030204" pitchFamily="34" charset="0"/>
              </a:rPr>
              <a:t>MÓDULOS DE CAPACITACIÓN</a:t>
            </a:r>
          </a:p>
          <a:p>
            <a:pPr marL="514350" indent="-514350">
              <a:buFont typeface="+mj-lt"/>
              <a:buAutoNum type="arabicPeriod"/>
            </a:pPr>
            <a:r>
              <a:rPr lang="es-ES" dirty="0" smtClean="0">
                <a:latin typeface="Arial Narrow" panose="020B0606020202030204" pitchFamily="34" charset="0"/>
              </a:rPr>
              <a:t>Alimentación y nutrición en el embarazo</a:t>
            </a:r>
          </a:p>
          <a:p>
            <a:pPr marL="514350" indent="-514350">
              <a:buFont typeface="+mj-lt"/>
              <a:buAutoNum type="arabicPeriod"/>
            </a:pPr>
            <a:r>
              <a:rPr lang="es-ES" dirty="0" smtClean="0">
                <a:latin typeface="Arial Narrow" panose="020B0606020202030204" pitchFamily="34" charset="0"/>
              </a:rPr>
              <a:t>Alimentación y nutrición para mujeres en periodo de lactancia</a:t>
            </a:r>
          </a:p>
          <a:p>
            <a:pPr marL="514350" indent="-514350">
              <a:buFont typeface="+mj-lt"/>
              <a:buAutoNum type="arabicPeriod"/>
            </a:pPr>
            <a:r>
              <a:rPr lang="es-ES" dirty="0" smtClean="0">
                <a:latin typeface="Arial Narrow" panose="020B0606020202030204" pitchFamily="34" charset="0"/>
              </a:rPr>
              <a:t>Niños y niñas menores de un año</a:t>
            </a:r>
          </a:p>
          <a:p>
            <a:pPr marL="514350" indent="-514350">
              <a:buFont typeface="+mj-lt"/>
              <a:buAutoNum type="arabicPeriod"/>
            </a:pPr>
            <a:r>
              <a:rPr lang="es-ES" dirty="0" smtClean="0">
                <a:latin typeface="Arial Narrow" panose="020B0606020202030204" pitchFamily="34" charset="0"/>
              </a:rPr>
              <a:t>Alimentación y nutrición de los escolares (5-14 años)</a:t>
            </a:r>
          </a:p>
          <a:p>
            <a:pPr marL="514350" indent="-514350">
              <a:buFont typeface="+mj-lt"/>
              <a:buAutoNum type="arabicPeriod"/>
            </a:pPr>
            <a:r>
              <a:rPr lang="es-ES" dirty="0" smtClean="0">
                <a:latin typeface="Arial Narrow" panose="020B0606020202030204" pitchFamily="34" charset="0"/>
              </a:rPr>
              <a:t>Alimentación y nutrición familiar</a:t>
            </a:r>
          </a:p>
          <a:p>
            <a:pPr marL="514350" indent="-514350">
              <a:buFont typeface="+mj-lt"/>
              <a:buAutoNum type="arabicPeriod"/>
            </a:pPr>
            <a:r>
              <a:rPr lang="es-ES" dirty="0" smtClean="0">
                <a:latin typeface="Arial Narrow" panose="020B0606020202030204" pitchFamily="34" charset="0"/>
              </a:rPr>
              <a:t>Alimentación y nutrición en el adulto mayor</a:t>
            </a:r>
          </a:p>
          <a:p>
            <a:pPr marL="514350" indent="-514350">
              <a:buFont typeface="+mj-lt"/>
              <a:buAutoNum type="arabicPeriod"/>
            </a:pPr>
            <a:r>
              <a:rPr lang="es-ES" dirty="0" smtClean="0">
                <a:latin typeface="Arial Narrow" panose="020B0606020202030204" pitchFamily="34" charset="0"/>
              </a:rPr>
              <a:t>Higiene y manejo de alimentos en el hogar</a:t>
            </a:r>
          </a:p>
          <a:p>
            <a:pPr marL="514350" indent="-514350">
              <a:buFont typeface="+mj-lt"/>
              <a:buAutoNum type="arabicPeriod"/>
            </a:pPr>
            <a:r>
              <a:rPr lang="es-ES" dirty="0" smtClean="0">
                <a:latin typeface="Arial Narrow" panose="020B0606020202030204" pitchFamily="34" charset="0"/>
              </a:rPr>
              <a:t>Los productores y su papel en la Seguridad Alimentaria</a:t>
            </a:r>
          </a:p>
          <a:p>
            <a:pPr marL="514350" indent="-514350">
              <a:buFont typeface="+mj-lt"/>
              <a:buAutoNum type="arabicPeriod"/>
            </a:pPr>
            <a:r>
              <a:rPr lang="es-ES" dirty="0" smtClean="0">
                <a:latin typeface="Arial Narrow" panose="020B0606020202030204" pitchFamily="34" charset="0"/>
              </a:rPr>
              <a:t>Los que están en proceso</a:t>
            </a:r>
          </a:p>
          <a:p>
            <a:pPr marL="0" indent="0">
              <a:buFont typeface="+mj-lt"/>
              <a:buNone/>
            </a:pPr>
            <a:endParaRPr lang="es-ES" dirty="0" smtClean="0">
              <a:latin typeface="Arial Narrow" panose="020B0606020202030204" pitchFamily="34" charset="0"/>
            </a:endParaRPr>
          </a:p>
          <a:p>
            <a:pPr marL="0" indent="0">
              <a:buFont typeface="+mj-lt"/>
              <a:buNone/>
            </a:pPr>
            <a:r>
              <a:rPr lang="es-ES" dirty="0" smtClean="0">
                <a:latin typeface="Arial Narrow" panose="020B0606020202030204" pitchFamily="34" charset="0"/>
              </a:rPr>
              <a:t>RESULTADOS.</a:t>
            </a:r>
          </a:p>
          <a:p>
            <a:pPr marL="361950" indent="-361950" algn="just">
              <a:buFontTx/>
              <a:buChar char="•"/>
            </a:pPr>
            <a:r>
              <a:rPr lang="es-AR" sz="1200" dirty="0" smtClean="0">
                <a:latin typeface="Arial Narrow" panose="020B0606020202030204" pitchFamily="34" charset="0"/>
              </a:rPr>
              <a:t>Equipo local (staff PMA, </a:t>
            </a:r>
            <a:r>
              <a:rPr lang="es-AR" sz="1200" dirty="0" err="1" smtClean="0">
                <a:latin typeface="Arial Narrow" panose="020B0606020202030204" pitchFamily="34" charset="0"/>
              </a:rPr>
              <a:t>GADs</a:t>
            </a:r>
            <a:r>
              <a:rPr lang="es-AR" sz="1200" dirty="0" smtClean="0">
                <a:latin typeface="Arial Narrow" panose="020B0606020202030204" pitchFamily="34" charset="0"/>
              </a:rPr>
              <a:t>, y otros actores) capacitado en el modelo</a:t>
            </a:r>
          </a:p>
          <a:p>
            <a:pPr marL="361950" indent="-361950" algn="just">
              <a:buFontTx/>
              <a:buChar char="•"/>
            </a:pPr>
            <a:r>
              <a:rPr lang="es-AR" sz="1200" dirty="0" smtClean="0">
                <a:latin typeface="Arial Narrow" panose="020B0606020202030204" pitchFamily="34" charset="0"/>
              </a:rPr>
              <a:t>Cronogramas para la socialización </a:t>
            </a:r>
          </a:p>
          <a:p>
            <a:pPr marL="361950" indent="-361950" algn="just">
              <a:buFontTx/>
              <a:buChar char="•"/>
            </a:pPr>
            <a:r>
              <a:rPr lang="es-AR" sz="1200" dirty="0" smtClean="0">
                <a:latin typeface="Arial Narrow" panose="020B0606020202030204" pitchFamily="34" charset="0"/>
              </a:rPr>
              <a:t>Capacitaciones previas a transferencias</a:t>
            </a:r>
          </a:p>
          <a:p>
            <a:pPr marL="361950" indent="-361950" algn="just">
              <a:buFontTx/>
              <a:buChar char="•"/>
            </a:pPr>
            <a:r>
              <a:rPr lang="es-AR" sz="1200" dirty="0" smtClean="0">
                <a:latin typeface="Arial Narrow" panose="020B0606020202030204" pitchFamily="34" charset="0"/>
              </a:rPr>
              <a:t>Equipo local con conocimiento en SAN mejorados</a:t>
            </a:r>
          </a:p>
          <a:p>
            <a:pPr marL="514350" indent="-514350">
              <a:buFont typeface="+mj-lt"/>
              <a:buAutoNum type="arabicPeriod"/>
            </a:pPr>
            <a:endParaRPr lang="es-ES" dirty="0" smtClean="0">
              <a:latin typeface="Arial Narrow" panose="020B0606020202030204" pitchFamily="34" charset="0"/>
            </a:endParaRPr>
          </a:p>
          <a:p>
            <a:pPr marL="182562" lvl="1" indent="0" algn="just">
              <a:buFontTx/>
              <a:buNone/>
            </a:pPr>
            <a:endParaRPr lang="en-US" dirty="0"/>
          </a:p>
        </p:txBody>
      </p:sp>
      <p:sp>
        <p:nvSpPr>
          <p:cNvPr id="4" name="Slide Number Placeholder 3"/>
          <p:cNvSpPr>
            <a:spLocks noGrp="1"/>
          </p:cNvSpPr>
          <p:nvPr>
            <p:ph type="sldNum" sz="quarter" idx="10"/>
          </p:nvPr>
        </p:nvSpPr>
        <p:spPr/>
        <p:txBody>
          <a:bodyPr/>
          <a:lstStyle/>
          <a:p>
            <a:fld id="{A95D92A2-340C-488B-BBC4-DCA4B35E27BE}" type="slidenum">
              <a:rPr lang="es-EC" smtClean="0"/>
              <a:pPr/>
              <a:t>19</a:t>
            </a:fld>
            <a:endParaRPr lang="es-EC"/>
          </a:p>
        </p:txBody>
      </p:sp>
    </p:spTree>
    <p:extLst>
      <p:ext uri="{BB962C8B-B14F-4D97-AF65-F5344CB8AC3E}">
        <p14:creationId xmlns:p14="http://schemas.microsoft.com/office/powerpoint/2010/main" val="1412617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20</a:t>
            </a:fld>
            <a:endParaRPr lang="es-EC"/>
          </a:p>
        </p:txBody>
      </p:sp>
    </p:spTree>
    <p:extLst>
      <p:ext uri="{BB962C8B-B14F-4D97-AF65-F5344CB8AC3E}">
        <p14:creationId xmlns:p14="http://schemas.microsoft.com/office/powerpoint/2010/main" val="744256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21</a:t>
            </a:fld>
            <a:endParaRPr lang="es-EC"/>
          </a:p>
        </p:txBody>
      </p:sp>
    </p:spTree>
    <p:extLst>
      <p:ext uri="{BB962C8B-B14F-4D97-AF65-F5344CB8AC3E}">
        <p14:creationId xmlns:p14="http://schemas.microsoft.com/office/powerpoint/2010/main" val="1324217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A95D92A2-340C-488B-BBC4-DCA4B35E27BE}" type="slidenum">
              <a:rPr lang="es-EC" smtClean="0"/>
              <a:pPr/>
              <a:t>22</a:t>
            </a:fld>
            <a:endParaRPr lang="es-EC"/>
          </a:p>
        </p:txBody>
      </p:sp>
    </p:spTree>
    <p:extLst>
      <p:ext uri="{BB962C8B-B14F-4D97-AF65-F5344CB8AC3E}">
        <p14:creationId xmlns:p14="http://schemas.microsoft.com/office/powerpoint/2010/main" val="2271148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342900" indent="-342900" algn="just">
              <a:spcBef>
                <a:spcPts val="600"/>
              </a:spcBef>
              <a:buFont typeface="Wingdings" panose="05000000000000000000" pitchFamily="2" charset="2"/>
              <a:buChar char="§"/>
            </a:pPr>
            <a:r>
              <a:rPr lang="es-CL" sz="1200" dirty="0" smtClean="0">
                <a:latin typeface="Arial Narrow" panose="020B0606020202030204" pitchFamily="34" charset="0"/>
              </a:rPr>
              <a:t>Las familias en extrema pobreza carecen de ingresos suficientes para adquirir alimentos nutritivos</a:t>
            </a:r>
          </a:p>
          <a:p>
            <a:pPr marL="342900" indent="-342900" algn="just">
              <a:spcBef>
                <a:spcPts val="600"/>
              </a:spcBef>
              <a:buFont typeface="Wingdings" panose="05000000000000000000" pitchFamily="2" charset="2"/>
              <a:buChar char="§"/>
            </a:pPr>
            <a:r>
              <a:rPr lang="es-CL" sz="1200" dirty="0" smtClean="0">
                <a:latin typeface="Arial Narrow" panose="020B0606020202030204" pitchFamily="34" charset="0"/>
              </a:rPr>
              <a:t>Sus prácticas de consumo y variedad de dieta son deficientes y limitan la ingesta de productos nutritivos, por lo que el apoyo nutricional que reciben de los programas del Gobierno no es suficiente para mejorar el estatus nutricional de niñas y niños entre 6 meses y 3 años de edad</a:t>
            </a:r>
          </a:p>
          <a:p>
            <a:endParaRPr lang="en-US" dirty="0"/>
          </a:p>
        </p:txBody>
      </p:sp>
      <p:sp>
        <p:nvSpPr>
          <p:cNvPr id="4" name="3 Marcador de número de diapositiva"/>
          <p:cNvSpPr>
            <a:spLocks noGrp="1"/>
          </p:cNvSpPr>
          <p:nvPr>
            <p:ph type="sldNum" sz="quarter" idx="10"/>
          </p:nvPr>
        </p:nvSpPr>
        <p:spPr/>
        <p:txBody>
          <a:bodyPr/>
          <a:lstStyle/>
          <a:p>
            <a:fld id="{A95D92A2-340C-488B-BBC4-DCA4B35E27BE}" type="slidenum">
              <a:rPr lang="es-EC" smtClean="0"/>
              <a:pPr/>
              <a:t>23</a:t>
            </a:fld>
            <a:endParaRPr lang="es-EC"/>
          </a:p>
        </p:txBody>
      </p:sp>
    </p:spTree>
    <p:extLst>
      <p:ext uri="{BB962C8B-B14F-4D97-AF65-F5344CB8AC3E}">
        <p14:creationId xmlns:p14="http://schemas.microsoft.com/office/powerpoint/2010/main" val="3253663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A35FFFB-1AA0-47F2-9A5D-083E83BE81B6}"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A35FFFB-1AA0-47F2-9A5D-083E83BE81B6}"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A35FFFB-1AA0-47F2-9A5D-083E83BE81B6}"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A35FFFB-1AA0-47F2-9A5D-083E83BE81B6}"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CA35FFFB-1AA0-47F2-9A5D-083E83BE81B6}"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CA35FFFB-1AA0-47F2-9A5D-083E83BE81B6}"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CA35FFFB-1AA0-47F2-9A5D-083E83BE81B6}"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A35FFFB-1AA0-47F2-9A5D-083E83BE81B6}" type="slidenum">
              <a:rPr lang="es-ES" smtClean="0"/>
              <a:pPr/>
              <a:t>‹Nº›</a:t>
            </a:fld>
            <a:endParaRPr lang="es-E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9" name="Slide Number Placeholder 8"/>
          <p:cNvSpPr>
            <a:spLocks noGrp="1"/>
          </p:cNvSpPr>
          <p:nvPr>
            <p:ph type="sldNum" sz="quarter" idx="11"/>
          </p:nvPr>
        </p:nvSpPr>
        <p:spPr/>
        <p:txBody>
          <a:bodyPr/>
          <a:lstStyle/>
          <a:p>
            <a:fld id="{CA35FFFB-1AA0-47F2-9A5D-083E83BE81B6}" type="slidenum">
              <a:rPr lang="es-ES" smtClean="0"/>
              <a:pPr/>
              <a:t>‹Nº›</a:t>
            </a:fld>
            <a:endParaRPr lang="es-ES"/>
          </a:p>
        </p:txBody>
      </p:sp>
      <p:sp>
        <p:nvSpPr>
          <p:cNvPr id="10" name="Footer Placeholder 9"/>
          <p:cNvSpPr>
            <a:spLocks noGrp="1"/>
          </p:cNvSpPr>
          <p:nvPr>
            <p:ph type="ftr" sz="quarter" idx="12"/>
          </p:nvPr>
        </p:nvSpPr>
        <p:spPr/>
        <p:txBody>
          <a:bodyPr/>
          <a:lstStyle/>
          <a:p>
            <a:endParaRPr lang="es-E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A35FFFB-1AA0-47F2-9A5D-083E83BE81B6}"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4ED71E-2BB0-452B-8632-EC389D467EA1}" type="datetimeFigureOut">
              <a:rPr lang="es-ES" smtClean="0"/>
              <a:pPr/>
              <a:t>11/07/2014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A35FFFB-1AA0-47F2-9A5D-083E83BE81B6}"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1254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Imagen con título">
    <p:spTree>
      <p:nvGrpSpPr>
        <p:cNvPr id="1" name=""/>
        <p:cNvGrpSpPr/>
        <p:nvPr/>
      </p:nvGrpSpPr>
      <p:grpSpPr>
        <a:xfrm>
          <a:off x="0" y="0"/>
          <a:ext cx="0" cy="0"/>
          <a:chOff x="0" y="0"/>
          <a:chExt cx="0" cy="0"/>
        </a:xfrm>
      </p:grpSpPr>
      <p:sp>
        <p:nvSpPr>
          <p:cNvPr id="5" name="4 Marcador de fecha"/>
          <p:cNvSpPr>
            <a:spLocks noGrp="1"/>
          </p:cNvSpPr>
          <p:nvPr>
            <p:ph type="dt" sz="half" idx="10"/>
          </p:nvPr>
        </p:nvSpPr>
        <p:spPr/>
        <p:txBody>
          <a:bodyPr/>
          <a:lstStyle/>
          <a:p>
            <a:fld id="{D74ED71E-2BB0-452B-8632-EC389D467EA1}" type="datetimeFigureOut">
              <a:rPr lang="es-ES" smtClean="0"/>
              <a:pPr/>
              <a:t>11/07/2014</a:t>
            </a:fld>
            <a:endParaRPr lang="es-ES" dirty="0"/>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A35FFFB-1AA0-47F2-9A5D-083E83BE81B6}" type="slidenum">
              <a:rPr lang="es-ES" smtClean="0"/>
              <a:pPr/>
              <a:t>‹Nº›</a:t>
            </a:fld>
            <a:endParaRPr lang="es-ES"/>
          </a:p>
        </p:txBody>
      </p:sp>
      <p:sp>
        <p:nvSpPr>
          <p:cNvPr id="8" name="Rectangle 10"/>
          <p:cNvSpPr>
            <a:spLocks noChangeArrowheads="1"/>
          </p:cNvSpPr>
          <p:nvPr userDrawn="1"/>
        </p:nvSpPr>
        <p:spPr bwMode="auto">
          <a:xfrm>
            <a:off x="1" y="407678"/>
            <a:ext cx="3733800" cy="925114"/>
          </a:xfrm>
          <a:prstGeom prst="rect">
            <a:avLst/>
          </a:prstGeom>
          <a:solidFill>
            <a:srgbClr val="0091FF">
              <a:alpha val="70000"/>
            </a:srgbClr>
          </a:solidFill>
          <a:ln w="25400">
            <a:noFill/>
            <a:round/>
            <a:headEnd/>
            <a:tailEnd/>
          </a:ln>
        </p:spPr>
        <p:txBody>
          <a:bodyPr wrap="square" anchor="ctr">
            <a:spAutoFit/>
          </a:bodyPr>
          <a:lstStyle/>
          <a:p>
            <a:endParaRPr lang="en-US">
              <a:latin typeface="Calibri" pitchFamily="34" charset="0"/>
            </a:endParaRPr>
          </a:p>
        </p:txBody>
      </p:sp>
      <p:sp>
        <p:nvSpPr>
          <p:cNvPr id="9" name="TextBox 4"/>
          <p:cNvSpPr txBox="1"/>
          <p:nvPr userDrawn="1"/>
        </p:nvSpPr>
        <p:spPr>
          <a:xfrm>
            <a:off x="0" y="0"/>
            <a:ext cx="539750" cy="6858000"/>
          </a:xfrm>
          <a:prstGeom prst="rect">
            <a:avLst/>
          </a:prstGeom>
          <a:solidFill>
            <a:srgbClr val="0088FF"/>
          </a:solidFill>
          <a:ln>
            <a:noFill/>
          </a:ln>
          <a:effectLst/>
        </p:spPr>
        <p:style>
          <a:lnRef idx="1">
            <a:schemeClr val="accent3"/>
          </a:lnRef>
          <a:fillRef idx="3">
            <a:schemeClr val="accent3"/>
          </a:fillRef>
          <a:effectRef idx="2">
            <a:schemeClr val="accent3"/>
          </a:effectRef>
          <a:fontRef idx="minor">
            <a:schemeClr val="lt1"/>
          </a:fontRef>
        </p:style>
        <p:txBody>
          <a:bodyPr wrap="square">
            <a:spAutoFit/>
          </a:bodyPr>
          <a:lstStyle/>
          <a:p>
            <a:pPr fontAlgn="auto">
              <a:spcBef>
                <a:spcPts val="0"/>
              </a:spcBef>
              <a:spcAft>
                <a:spcPts val="0"/>
              </a:spcAft>
              <a:defRPr/>
            </a:pPr>
            <a:endParaRPr lang="en-US">
              <a:solidFill>
                <a:srgbClr val="0065A2"/>
              </a:solidFill>
            </a:endParaRPr>
          </a:p>
        </p:txBody>
      </p:sp>
      <p:pic>
        <p:nvPicPr>
          <p:cNvPr id="10"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97310" y="5778918"/>
            <a:ext cx="718274" cy="868362"/>
          </a:xfrm>
          <a:prstGeom prst="rect">
            <a:avLst/>
          </a:prstGeom>
          <a:noFill/>
          <a:ln w="9525">
            <a:noFill/>
            <a:miter lim="800000"/>
            <a:headEnd/>
            <a:tailEnd/>
          </a:ln>
        </p:spPr>
      </p:pic>
    </p:spTree>
    <p:extLst>
      <p:ext uri="{BB962C8B-B14F-4D97-AF65-F5344CB8AC3E}">
        <p14:creationId xmlns:p14="http://schemas.microsoft.com/office/powerpoint/2010/main" val="2195719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n con título">
    <p:spTree>
      <p:nvGrpSpPr>
        <p:cNvPr id="1" name=""/>
        <p:cNvGrpSpPr/>
        <p:nvPr/>
      </p:nvGrpSpPr>
      <p:grpSpPr>
        <a:xfrm>
          <a:off x="0" y="0"/>
          <a:ext cx="0" cy="0"/>
          <a:chOff x="0" y="0"/>
          <a:chExt cx="0" cy="0"/>
        </a:xfrm>
      </p:grpSpPr>
      <p:sp>
        <p:nvSpPr>
          <p:cNvPr id="5" name="4 Marcador de fecha"/>
          <p:cNvSpPr>
            <a:spLocks noGrp="1"/>
          </p:cNvSpPr>
          <p:nvPr>
            <p:ph type="dt" sz="half" idx="10"/>
          </p:nvPr>
        </p:nvSpPr>
        <p:spPr/>
        <p:txBody>
          <a:bodyPr/>
          <a:lstStyle/>
          <a:p>
            <a:fld id="{D74ED71E-2BB0-452B-8632-EC389D467EA1}" type="datetimeFigureOut">
              <a:rPr lang="es-ES" smtClean="0"/>
              <a:pPr/>
              <a:t>11/07/2014</a:t>
            </a:fld>
            <a:endParaRPr lang="es-ES" dirty="0"/>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A35FFFB-1AA0-47F2-9A5D-083E83BE81B6}" type="slidenum">
              <a:rPr lang="es-ES" smtClean="0"/>
              <a:pPr/>
              <a:t>‹Nº›</a:t>
            </a:fld>
            <a:endParaRPr lang="es-ES"/>
          </a:p>
        </p:txBody>
      </p:sp>
      <p:sp>
        <p:nvSpPr>
          <p:cNvPr id="8" name="Rectangle 10"/>
          <p:cNvSpPr>
            <a:spLocks noChangeArrowheads="1"/>
          </p:cNvSpPr>
          <p:nvPr userDrawn="1"/>
        </p:nvSpPr>
        <p:spPr bwMode="auto">
          <a:xfrm>
            <a:off x="1" y="407678"/>
            <a:ext cx="3733800" cy="925114"/>
          </a:xfrm>
          <a:prstGeom prst="rect">
            <a:avLst/>
          </a:prstGeom>
          <a:solidFill>
            <a:srgbClr val="0091FF">
              <a:alpha val="70000"/>
            </a:srgbClr>
          </a:solidFill>
          <a:ln w="25400">
            <a:noFill/>
            <a:round/>
            <a:headEnd/>
            <a:tailEnd/>
          </a:ln>
        </p:spPr>
        <p:txBody>
          <a:bodyPr wrap="square" anchor="ctr">
            <a:spAutoFit/>
          </a:bodyPr>
          <a:lstStyle/>
          <a:p>
            <a:endParaRPr lang="en-US">
              <a:latin typeface="Calibri" pitchFamily="34" charset="0"/>
            </a:endParaRPr>
          </a:p>
        </p:txBody>
      </p:sp>
      <p:sp>
        <p:nvSpPr>
          <p:cNvPr id="9" name="TextBox 4"/>
          <p:cNvSpPr txBox="1"/>
          <p:nvPr userDrawn="1"/>
        </p:nvSpPr>
        <p:spPr>
          <a:xfrm>
            <a:off x="0" y="0"/>
            <a:ext cx="539750" cy="6858000"/>
          </a:xfrm>
          <a:prstGeom prst="rect">
            <a:avLst/>
          </a:prstGeom>
          <a:solidFill>
            <a:srgbClr val="0088FF"/>
          </a:solidFill>
          <a:ln>
            <a:noFill/>
          </a:ln>
          <a:effectLst/>
        </p:spPr>
        <p:style>
          <a:lnRef idx="1">
            <a:schemeClr val="accent3"/>
          </a:lnRef>
          <a:fillRef idx="3">
            <a:schemeClr val="accent3"/>
          </a:fillRef>
          <a:effectRef idx="2">
            <a:schemeClr val="accent3"/>
          </a:effectRef>
          <a:fontRef idx="minor">
            <a:schemeClr val="lt1"/>
          </a:fontRef>
        </p:style>
        <p:txBody>
          <a:bodyPr wrap="square">
            <a:spAutoFit/>
          </a:bodyPr>
          <a:lstStyle/>
          <a:p>
            <a:pPr fontAlgn="auto">
              <a:spcBef>
                <a:spcPts val="0"/>
              </a:spcBef>
              <a:spcAft>
                <a:spcPts val="0"/>
              </a:spcAft>
              <a:defRPr/>
            </a:pPr>
            <a:endParaRPr lang="en-US">
              <a:solidFill>
                <a:srgbClr val="0065A2"/>
              </a:solidFill>
            </a:endParaRPr>
          </a:p>
        </p:txBody>
      </p:sp>
      <p:pic>
        <p:nvPicPr>
          <p:cNvPr id="10"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97310" y="5778918"/>
            <a:ext cx="718274" cy="868362"/>
          </a:xfrm>
          <a:prstGeom prst="rect">
            <a:avLst/>
          </a:prstGeom>
          <a:noFill/>
          <a:ln w="9525">
            <a:noFill/>
            <a:miter lim="800000"/>
            <a:headEnd/>
            <a:tailEnd/>
          </a:ln>
        </p:spPr>
      </p:pic>
    </p:spTree>
    <p:extLst>
      <p:ext uri="{BB962C8B-B14F-4D97-AF65-F5344CB8AC3E}">
        <p14:creationId xmlns:p14="http://schemas.microsoft.com/office/powerpoint/2010/main" val="2303246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CA35FFFB-1AA0-47F2-9A5D-083E83BE81B6}" type="slidenum">
              <a:rPr lang="es-ES" smtClean="0"/>
              <a:pPr/>
              <a:t>‹Nº›</a:t>
            </a:fld>
            <a:endParaRPr lang="es-E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s-E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74ED71E-2BB0-452B-8632-EC389D467EA1}" type="datetimeFigureOut">
              <a:rPr lang="es-ES" smtClean="0"/>
              <a:pPr/>
              <a:t>11/07/2014</a:t>
            </a:fld>
            <a:endParaRPr lang="es-ES"/>
          </a:p>
        </p:txBody>
      </p:sp>
    </p:spTree>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703" r:id="rId13"/>
    <p:sldLayoutId id="2147483671" r:id="rId14"/>
  </p:sldLayoutIdLst>
  <p:timing>
    <p:tnLst>
      <p:par>
        <p:cTn id="1" dur="indefinite" restart="never" nodeType="tmRoot"/>
      </p:par>
    </p:tnLst>
  </p:timing>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png"/><Relationship Id="rId3" Type="http://schemas.openxmlformats.org/officeDocument/2006/relationships/image" Target="../media/image18.jpeg"/><Relationship Id="rId7" Type="http://schemas.openxmlformats.org/officeDocument/2006/relationships/image" Target="../media/image22.png"/><Relationship Id="rId12"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g"/><Relationship Id="rId5" Type="http://schemas.openxmlformats.org/officeDocument/2006/relationships/image" Target="../media/image20.pn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539750" y="-13693"/>
            <a:ext cx="8604250" cy="5428059"/>
          </a:xfrm>
          <a:prstGeom prst="rect">
            <a:avLst/>
          </a:prstGeom>
          <a:gradFill flip="none" rotWithShape="1">
            <a:gsLst>
              <a:gs pos="0">
                <a:srgbClr val="5BB1FF"/>
              </a:gs>
              <a:gs pos="100000">
                <a:srgbClr val="0091FF">
                  <a:alpha val="2300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TextBox 13"/>
          <p:cNvSpPr txBox="1"/>
          <p:nvPr/>
        </p:nvSpPr>
        <p:spPr>
          <a:xfrm>
            <a:off x="0" y="0"/>
            <a:ext cx="539750" cy="5400675"/>
          </a:xfrm>
          <a:prstGeom prst="rect">
            <a:avLst/>
          </a:prstGeom>
          <a:solidFill>
            <a:srgbClr val="0088FF"/>
          </a:solidFill>
          <a:ln>
            <a:noFill/>
          </a:ln>
          <a:effectLst/>
        </p:spPr>
        <p:style>
          <a:lnRef idx="1">
            <a:schemeClr val="accent3"/>
          </a:lnRef>
          <a:fillRef idx="3">
            <a:schemeClr val="accent3"/>
          </a:fillRef>
          <a:effectRef idx="2">
            <a:schemeClr val="accent3"/>
          </a:effectRef>
          <a:fontRef idx="minor">
            <a:schemeClr val="lt1"/>
          </a:fontRef>
        </p:style>
        <p:txBody>
          <a:bodyPr>
            <a:spAutoFit/>
          </a:bodyPr>
          <a:lstStyle/>
          <a:p>
            <a:pPr fontAlgn="auto">
              <a:spcBef>
                <a:spcPts val="0"/>
              </a:spcBef>
              <a:spcAft>
                <a:spcPts val="0"/>
              </a:spcAft>
              <a:defRPr/>
            </a:pPr>
            <a:endParaRPr lang="en-US">
              <a:solidFill>
                <a:srgbClr val="0065A2"/>
              </a:solidFill>
            </a:endParaRPr>
          </a:p>
        </p:txBody>
      </p:sp>
      <p:sp>
        <p:nvSpPr>
          <p:cNvPr id="16" name="Rectangle 10"/>
          <p:cNvSpPr>
            <a:spLocks noChangeArrowheads="1"/>
          </p:cNvSpPr>
          <p:nvPr/>
        </p:nvSpPr>
        <p:spPr bwMode="auto">
          <a:xfrm>
            <a:off x="539750" y="1941801"/>
            <a:ext cx="7542683" cy="2026947"/>
          </a:xfrm>
          <a:prstGeom prst="rect">
            <a:avLst/>
          </a:prstGeom>
          <a:solidFill>
            <a:srgbClr val="0091FF">
              <a:alpha val="70000"/>
            </a:srgbClr>
          </a:solidFill>
          <a:ln w="25400">
            <a:noFill/>
            <a:round/>
            <a:headEnd/>
            <a:tailEnd/>
          </a:ln>
        </p:spPr>
        <p:txBody>
          <a:bodyPr wrap="square" anchor="ctr">
            <a:spAutoFit/>
          </a:bodyPr>
          <a:lstStyle/>
          <a:p>
            <a:endParaRPr lang="en-US">
              <a:latin typeface="Calibri" pitchFamily="34" charset="0"/>
            </a:endParaRPr>
          </a:p>
        </p:txBody>
      </p:sp>
      <p:sp>
        <p:nvSpPr>
          <p:cNvPr id="17" name="Text Box 2"/>
          <p:cNvSpPr txBox="1">
            <a:spLocks noChangeArrowheads="1"/>
          </p:cNvSpPr>
          <p:nvPr/>
        </p:nvSpPr>
        <p:spPr bwMode="auto">
          <a:xfrm>
            <a:off x="513876" y="1941802"/>
            <a:ext cx="7586515" cy="1124264"/>
          </a:xfrm>
          <a:prstGeom prst="rect">
            <a:avLst/>
          </a:prstGeom>
          <a:noFill/>
          <a:ln w="76200">
            <a:noFill/>
            <a:miter lim="800000"/>
            <a:headEnd/>
            <a:tailEnd/>
          </a:ln>
        </p:spPr>
        <p:txBody>
          <a:bodyPr lIns="91432" tIns="45717" rIns="91432" bIns="45717">
            <a:scene3d>
              <a:camera prst="orthographicFront"/>
              <a:lightRig rig="soft" dir="t">
                <a:rot lat="0" lon="0" rev="10800000"/>
              </a:lightRig>
            </a:scene3d>
            <a:sp3d>
              <a:bevelT w="27940" h="12700"/>
              <a:contourClr>
                <a:srgbClr val="DDDDDD"/>
              </a:contourClr>
            </a:sp3d>
          </a:bodyPr>
          <a:lstStyle/>
          <a:p>
            <a:pPr eaLnBrk="0" hangingPunct="0">
              <a:lnSpc>
                <a:spcPts val="8000"/>
              </a:lnSpc>
              <a:spcBef>
                <a:spcPts val="600"/>
              </a:spcBef>
              <a:spcAft>
                <a:spcPts val="1200"/>
              </a:spcAft>
            </a:pPr>
            <a:r>
              <a:rPr lang="es-EC" sz="7200" b="1" kern="1600" spc="150" dirty="0" smtClean="0">
                <a:ln w="11430"/>
                <a:solidFill>
                  <a:srgbClr val="F8F8F8"/>
                </a:solidFill>
                <a:effectLst>
                  <a:glow rad="63500">
                    <a:schemeClr val="accent1">
                      <a:satMod val="175000"/>
                      <a:alpha val="40000"/>
                    </a:schemeClr>
                  </a:glow>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Generación</a:t>
            </a:r>
            <a:r>
              <a:rPr lang="en-US" sz="7200" b="1" kern="1600" spc="150" dirty="0" smtClean="0">
                <a:ln w="11430"/>
                <a:solidFill>
                  <a:srgbClr val="F8F8F8"/>
                </a:solidFill>
                <a:effectLst>
                  <a:glow rad="63500">
                    <a:schemeClr val="accent1">
                      <a:satMod val="175000"/>
                      <a:alpha val="40000"/>
                    </a:schemeClr>
                  </a:glow>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 </a:t>
            </a:r>
            <a:r>
              <a:rPr lang="es-EC" sz="7200" b="1" kern="1600" spc="150" dirty="0" smtClean="0">
                <a:ln w="11430"/>
                <a:solidFill>
                  <a:srgbClr val="F8F8F8"/>
                </a:solidFill>
                <a:effectLst>
                  <a:glow rad="63500">
                    <a:schemeClr val="accent1">
                      <a:satMod val="175000"/>
                      <a:alpha val="40000"/>
                    </a:schemeClr>
                  </a:glow>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de Conocimiento</a:t>
            </a:r>
            <a:endParaRPr lang="es-EC" sz="7200" b="1" kern="1600" spc="150" dirty="0">
              <a:ln w="11430"/>
              <a:solidFill>
                <a:srgbClr val="F8F8F8"/>
              </a:solidFill>
              <a:effectLst>
                <a:glow rad="63500">
                  <a:schemeClr val="accent1">
                    <a:satMod val="175000"/>
                    <a:alpha val="40000"/>
                  </a:schemeClr>
                </a:glow>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p:txBody>
      </p:sp>
      <p:pic>
        <p:nvPicPr>
          <p:cNvPr id="18"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51854" y="5556016"/>
            <a:ext cx="5532314" cy="1185352"/>
          </a:xfrm>
          <a:prstGeom prst="rect">
            <a:avLst/>
          </a:prstGeom>
          <a:noFill/>
          <a:ln w="9525">
            <a:noFill/>
            <a:miter lim="800000"/>
            <a:headEnd/>
            <a:tailEnd/>
          </a:ln>
        </p:spPr>
      </p:pic>
      <p:sp>
        <p:nvSpPr>
          <p:cNvPr id="19" name="Text Box 2"/>
          <p:cNvSpPr txBox="1">
            <a:spLocks noChangeArrowheads="1"/>
          </p:cNvSpPr>
          <p:nvPr/>
        </p:nvSpPr>
        <p:spPr bwMode="auto">
          <a:xfrm>
            <a:off x="577082" y="3968748"/>
            <a:ext cx="6747933" cy="1565275"/>
          </a:xfrm>
          <a:prstGeom prst="rect">
            <a:avLst/>
          </a:prstGeom>
          <a:noFill/>
          <a:ln w="76200">
            <a:noFill/>
            <a:miter lim="800000"/>
            <a:headEnd/>
            <a:tailEnd/>
          </a:ln>
        </p:spPr>
        <p:txBody>
          <a:bodyPr lIns="91432" tIns="45717" rIns="91432" bIns="45717"/>
          <a:lstStyle/>
          <a:p>
            <a:pPr>
              <a:lnSpc>
                <a:spcPts val="2640"/>
              </a:lnSpc>
            </a:pPr>
            <a:endParaRPr lang="en-GB" sz="1500" dirty="0" smtClean="0">
              <a:solidFill>
                <a:schemeClr val="bg1"/>
              </a:solidFill>
              <a:latin typeface="Verdana"/>
              <a:cs typeface="Verdana"/>
            </a:endParaRPr>
          </a:p>
        </p:txBody>
      </p:sp>
      <p:pic>
        <p:nvPicPr>
          <p:cNvPr id="23" name="Picture 22" descr="WFPlogo-english-emblem-white.eps"/>
          <p:cNvPicPr>
            <a:picLocks noChangeAspect="1"/>
          </p:cNvPicPr>
          <p:nvPr/>
        </p:nvPicPr>
        <p:blipFill>
          <a:blip r:embed="rId3" cstate="print">
            <a:clrChange>
              <a:clrFrom>
                <a:srgbClr val="5BB1FF"/>
              </a:clrFrom>
              <a:clrTo>
                <a:srgbClr val="5BB1FF">
                  <a:alpha val="0"/>
                </a:srgbClr>
              </a:clrTo>
            </a:clrChange>
            <a:alphaModFix amt="19000"/>
          </a:blip>
          <a:srcRect t="13164" r="4254" b="12842"/>
          <a:stretch>
            <a:fillRect/>
          </a:stretch>
        </p:blipFill>
        <p:spPr>
          <a:xfrm flipH="1">
            <a:off x="9060117" y="-56227"/>
            <a:ext cx="336419" cy="5456902"/>
          </a:xfrm>
          <a:prstGeom prst="rect">
            <a:avLst/>
          </a:prstGeom>
        </p:spPr>
      </p:pic>
      <p:sp>
        <p:nvSpPr>
          <p:cNvPr id="9" name="Text Box 2"/>
          <p:cNvSpPr txBox="1">
            <a:spLocks noChangeArrowheads="1"/>
          </p:cNvSpPr>
          <p:nvPr/>
        </p:nvSpPr>
        <p:spPr bwMode="auto">
          <a:xfrm>
            <a:off x="534479" y="3968748"/>
            <a:ext cx="6747933" cy="1565275"/>
          </a:xfrm>
          <a:prstGeom prst="rect">
            <a:avLst/>
          </a:prstGeom>
          <a:noFill/>
          <a:ln w="76200">
            <a:noFill/>
            <a:miter lim="800000"/>
            <a:headEnd/>
            <a:tailEnd/>
          </a:ln>
        </p:spPr>
        <p:txBody>
          <a:bodyPr lIns="91432" tIns="45717" rIns="91432" bIns="45717"/>
          <a:lstStyle/>
          <a:p>
            <a:pPr algn="ctr"/>
            <a:endParaRPr lang="es-EC" sz="1600" b="1" dirty="0" smtClean="0">
              <a:solidFill>
                <a:schemeClr val="bg2">
                  <a:lumMod val="50000"/>
                </a:schemeClr>
              </a:solidFill>
              <a:latin typeface="Arial   "/>
            </a:endParaRPr>
          </a:p>
          <a:p>
            <a:pPr algn="ctr"/>
            <a:endParaRPr lang="es-EC" sz="1600" b="1" dirty="0">
              <a:solidFill>
                <a:schemeClr val="bg2">
                  <a:lumMod val="50000"/>
                </a:schemeClr>
              </a:solidFill>
              <a:latin typeface="Arial   "/>
            </a:endParaRPr>
          </a:p>
          <a:p>
            <a:pPr algn="ctr"/>
            <a:endParaRPr lang="es-EC" sz="1600" b="1" dirty="0">
              <a:solidFill>
                <a:schemeClr val="bg1"/>
              </a:solidFill>
              <a:latin typeface="Arial   "/>
            </a:endParaRPr>
          </a:p>
          <a:p>
            <a:pPr algn="ctr"/>
            <a:r>
              <a:rPr lang="es-EC" sz="2800" b="1" dirty="0" smtClean="0">
                <a:solidFill>
                  <a:schemeClr val="bg1"/>
                </a:solidFill>
                <a:latin typeface="Arial   "/>
              </a:rPr>
              <a:t>Julio 2014 </a:t>
            </a:r>
            <a:endParaRPr lang="es-EC" sz="2800" b="1" dirty="0">
              <a:solidFill>
                <a:schemeClr val="bg1"/>
              </a:solidFill>
              <a:latin typeface="Arial   "/>
            </a:endParaRPr>
          </a:p>
        </p:txBody>
      </p:sp>
    </p:spTree>
    <p:extLst>
      <p:ext uri="{BB962C8B-B14F-4D97-AF65-F5344CB8AC3E}">
        <p14:creationId xmlns:p14="http://schemas.microsoft.com/office/powerpoint/2010/main" val="32608004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395536" y="914237"/>
            <a:ext cx="7848872"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C" altLang="es-EC" sz="2000" b="0" i="0" u="none" strike="noStrike" cap="none" normalizeH="0" baseline="0" dirty="0" smtClean="0">
                <a:ln>
                  <a:noFill/>
                </a:ln>
                <a:solidFill>
                  <a:schemeClr val="tx1"/>
                </a:solidFill>
                <a:effectLst/>
                <a:latin typeface="Arial Narrow" panose="020B0606020202030204" pitchFamily="34" charset="0"/>
              </a:rPr>
              <a:t>El PMA es la organización de ayuda humanitaria más grande del mundo en la lucha contra el hambre y la desnutrición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s-EC" altLang="es-EC" sz="2000" b="0" i="0" u="none" strike="noStrike" cap="none" normalizeH="0" baseline="0" dirty="0" smtClean="0">
              <a:ln>
                <a:noFill/>
              </a:ln>
              <a:solidFill>
                <a:schemeClr val="tx1"/>
              </a:solidFill>
              <a:effectLst/>
              <a:latin typeface="Arial Narrow" panose="020B060602020203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C" altLang="es-EC" sz="2000" b="0" i="0" u="none" strike="noStrike" cap="none" normalizeH="0" baseline="0" dirty="0" smtClean="0">
                <a:ln>
                  <a:noFill/>
                </a:ln>
                <a:solidFill>
                  <a:schemeClr val="tx1"/>
                </a:solidFill>
                <a:effectLst/>
                <a:latin typeface="Arial Narrow" panose="020B0606020202030204" pitchFamily="34" charset="0"/>
              </a:rPr>
              <a:t>En 2013, PMA alimentó a 80 millones de personas en 75 países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s-EC" altLang="es-EC" sz="2000" dirty="0" smtClean="0">
              <a:latin typeface="Arial Narrow" panose="020B0606020202030204" pitchFamily="34" charset="0"/>
            </a:endParaRPr>
          </a:p>
          <a:p>
            <a:pPr marL="171450" lvl="0" indent="-171450" eaLnBrk="0" fontAlgn="base" hangingPunct="0">
              <a:spcBef>
                <a:spcPct val="0"/>
              </a:spcBef>
              <a:spcAft>
                <a:spcPct val="0"/>
              </a:spcAft>
              <a:buFont typeface="Arial" panose="020B0604020202020204" pitchFamily="34" charset="0"/>
              <a:buChar char="•"/>
            </a:pPr>
            <a:r>
              <a:rPr kumimoji="0" lang="es-EC" altLang="es-EC" sz="2000" b="0" i="0" u="none" strike="noStrike" cap="none" normalizeH="0" baseline="0" dirty="0" smtClean="0">
                <a:ln>
                  <a:noFill/>
                </a:ln>
                <a:solidFill>
                  <a:schemeClr val="tx1"/>
                </a:solidFill>
                <a:effectLst/>
                <a:latin typeface="Arial Narrow" panose="020B0606020202030204" pitchFamily="34" charset="0"/>
              </a:rPr>
              <a:t>El</a:t>
            </a:r>
            <a:r>
              <a:rPr kumimoji="0" lang="es-EC" altLang="es-EC" sz="2000" b="0" i="0" u="none" strike="noStrike" cap="none" normalizeH="0" dirty="0" smtClean="0">
                <a:ln>
                  <a:noFill/>
                </a:ln>
                <a:solidFill>
                  <a:schemeClr val="tx1"/>
                </a:solidFill>
                <a:effectLst/>
                <a:latin typeface="Arial Narrow" panose="020B0606020202030204" pitchFamily="34" charset="0"/>
              </a:rPr>
              <a:t> PMA responde a emergencias, pero también </a:t>
            </a:r>
            <a:r>
              <a:rPr lang="es-ES" sz="2000" dirty="0" smtClean="0">
                <a:latin typeface="Arial Narrow" panose="020B0606020202030204" pitchFamily="34" charset="0"/>
              </a:rPr>
              <a:t>utiliza los </a:t>
            </a:r>
            <a:r>
              <a:rPr lang="es-ES" sz="2000" dirty="0">
                <a:latin typeface="Arial Narrow" panose="020B0606020202030204" pitchFamily="34" charset="0"/>
              </a:rPr>
              <a:t>alimentos como un medio para generar activos, difundir el conocimiento y fomentar comunidades más </a:t>
            </a:r>
            <a:r>
              <a:rPr lang="es-ES" sz="2000" dirty="0" smtClean="0">
                <a:latin typeface="Arial Narrow" panose="020B0606020202030204" pitchFamily="34" charset="0"/>
              </a:rPr>
              <a:t>fuertes y dinámicas para garantizar la  </a:t>
            </a:r>
            <a:r>
              <a:rPr lang="es-ES" sz="2000" dirty="0">
                <a:latin typeface="Arial Narrow" panose="020B0606020202030204" pitchFamily="34" charset="0"/>
              </a:rPr>
              <a:t>seguridad </a:t>
            </a:r>
            <a:r>
              <a:rPr lang="es-ES" sz="2000" dirty="0" smtClean="0">
                <a:latin typeface="Arial Narrow" panose="020B0606020202030204" pitchFamily="34" charset="0"/>
              </a:rPr>
              <a:t>alimentaria de las poblaciones más vulnerables</a:t>
            </a:r>
          </a:p>
          <a:p>
            <a:pPr lvl="0" eaLnBrk="0" fontAlgn="base" hangingPunct="0">
              <a:spcBef>
                <a:spcPct val="0"/>
              </a:spcBef>
              <a:spcAft>
                <a:spcPct val="0"/>
              </a:spcAft>
            </a:pPr>
            <a:endParaRPr lang="es-ES" dirty="0"/>
          </a:p>
        </p:txBody>
      </p:sp>
      <p:sp>
        <p:nvSpPr>
          <p:cNvPr id="5" name="Rectángulo 4"/>
          <p:cNvSpPr/>
          <p:nvPr/>
        </p:nvSpPr>
        <p:spPr>
          <a:xfrm>
            <a:off x="395536" y="3929568"/>
            <a:ext cx="3096344" cy="2831544"/>
          </a:xfrm>
          <a:prstGeom prst="rect">
            <a:avLst/>
          </a:prstGeom>
        </p:spPr>
        <p:txBody>
          <a:bodyPr wrap="square">
            <a:spAutoFit/>
          </a:bodyPr>
          <a:lstStyle/>
          <a:p>
            <a:pPr marL="171450" lvl="0" indent="-171450" eaLnBrk="0" fontAlgn="base" hangingPunct="0">
              <a:spcBef>
                <a:spcPct val="0"/>
              </a:spcBef>
              <a:spcAft>
                <a:spcPct val="0"/>
              </a:spcAft>
              <a:buFont typeface="Arial" panose="020B0604020202020204" pitchFamily="34" charset="0"/>
              <a:buChar char="•"/>
            </a:pPr>
            <a:r>
              <a:rPr lang="es-ES" sz="2000" dirty="0">
                <a:latin typeface="Arial Narrow" panose="020B0606020202030204" pitchFamily="34" charset="0"/>
              </a:rPr>
              <a:t>Experiencia en</a:t>
            </a:r>
            <a:r>
              <a:rPr lang="es-ES" sz="2000" dirty="0" smtClean="0">
                <a:latin typeface="Arial Narrow" panose="020B0606020202030204" pitchFamily="34" charset="0"/>
              </a:rPr>
              <a:t>:</a:t>
            </a:r>
          </a:p>
          <a:p>
            <a:pPr marL="628650" lvl="1" indent="-171450" eaLnBrk="0" fontAlgn="base" hangingPunct="0">
              <a:spcBef>
                <a:spcPct val="0"/>
              </a:spcBef>
              <a:spcAft>
                <a:spcPct val="0"/>
              </a:spcAft>
              <a:buFont typeface="Arial" panose="020B0604020202020204" pitchFamily="34" charset="0"/>
              <a:buChar char="•"/>
            </a:pPr>
            <a:r>
              <a:rPr lang="es-ES" sz="2000" dirty="0" smtClean="0">
                <a:latin typeface="Arial Narrow" panose="020B0606020202030204" pitchFamily="34" charset="0"/>
              </a:rPr>
              <a:t>Respuesta a emergencias</a:t>
            </a:r>
          </a:p>
          <a:p>
            <a:pPr marL="628650" lvl="1" indent="-171450" eaLnBrk="0" fontAlgn="base" hangingPunct="0">
              <a:spcBef>
                <a:spcPct val="0"/>
              </a:spcBef>
              <a:spcAft>
                <a:spcPct val="0"/>
              </a:spcAft>
              <a:buFont typeface="Arial" panose="020B0604020202020204" pitchFamily="34" charset="0"/>
              <a:buChar char="•"/>
            </a:pPr>
            <a:r>
              <a:rPr lang="es-ES" sz="2000" dirty="0" smtClean="0">
                <a:latin typeface="Arial Narrow" panose="020B0606020202030204" pitchFamily="34" charset="0"/>
              </a:rPr>
              <a:t>Análisis </a:t>
            </a:r>
            <a:r>
              <a:rPr lang="es-ES" sz="2000" dirty="0">
                <a:latin typeface="Arial Narrow" panose="020B0606020202030204" pitchFamily="34" charset="0"/>
              </a:rPr>
              <a:t>de seguridad alimentaria y nutricional</a:t>
            </a:r>
          </a:p>
          <a:p>
            <a:pPr marL="628650" lvl="1" indent="-171450" eaLnBrk="0" fontAlgn="base" hangingPunct="0">
              <a:spcBef>
                <a:spcPct val="0"/>
              </a:spcBef>
              <a:spcAft>
                <a:spcPct val="0"/>
              </a:spcAft>
              <a:buFont typeface="Arial" panose="020B0604020202020204" pitchFamily="34" charset="0"/>
              <a:buChar char="•"/>
            </a:pPr>
            <a:r>
              <a:rPr lang="es-ES" sz="2000" dirty="0" smtClean="0">
                <a:latin typeface="Arial Narrow" panose="020B0606020202030204" pitchFamily="34" charset="0"/>
              </a:rPr>
              <a:t>Nutrición</a:t>
            </a:r>
            <a:endParaRPr lang="es-ES" sz="2000" dirty="0">
              <a:latin typeface="Arial Narrow" panose="020B0606020202030204" pitchFamily="34" charset="0"/>
            </a:endParaRPr>
          </a:p>
          <a:p>
            <a:pPr marL="628650" lvl="1" indent="-171450" eaLnBrk="0" fontAlgn="base" hangingPunct="0">
              <a:spcBef>
                <a:spcPct val="0"/>
              </a:spcBef>
              <a:spcAft>
                <a:spcPct val="0"/>
              </a:spcAft>
              <a:buFont typeface="Arial" panose="020B0604020202020204" pitchFamily="34" charset="0"/>
              <a:buChar char="•"/>
            </a:pPr>
            <a:r>
              <a:rPr lang="es-ES" sz="2000" dirty="0" smtClean="0">
                <a:latin typeface="Arial Narrow" panose="020B0606020202030204" pitchFamily="34" charset="0"/>
              </a:rPr>
              <a:t>Compras </a:t>
            </a:r>
            <a:r>
              <a:rPr lang="es-ES" sz="2000" dirty="0">
                <a:latin typeface="Arial Narrow" panose="020B0606020202030204" pitchFamily="34" charset="0"/>
              </a:rPr>
              <a:t>de alimentos y logística </a:t>
            </a:r>
            <a:r>
              <a:rPr lang="es-ES" dirty="0">
                <a:latin typeface="Arial Narrow" panose="020B0606020202030204" pitchFamily="34" charset="0"/>
              </a:rPr>
              <a:t/>
            </a:r>
            <a:br>
              <a:rPr lang="es-ES" dirty="0">
                <a:latin typeface="Arial Narrow" panose="020B0606020202030204" pitchFamily="34" charset="0"/>
              </a:rPr>
            </a:br>
            <a:endParaRPr lang="es-EC" altLang="es-EC" dirty="0">
              <a:latin typeface="Arial Narrow" panose="020B0606020202030204" pitchFamily="34" charset="0"/>
            </a:endParaRPr>
          </a:p>
        </p:txBody>
      </p:sp>
      <p:sp>
        <p:nvSpPr>
          <p:cNvPr id="6" name="Rectangle 10"/>
          <p:cNvSpPr txBox="1">
            <a:spLocks noChangeArrowheads="1"/>
          </p:cNvSpPr>
          <p:nvPr/>
        </p:nvSpPr>
        <p:spPr bwMode="auto">
          <a:xfrm>
            <a:off x="0" y="50720"/>
            <a:ext cx="8460432"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000" b="1">
                <a:solidFill>
                  <a:schemeClr val="bg1"/>
                </a:solidFill>
                <a:latin typeface="Arial" panose="020B0604020202020204" pitchFamily="34" charset="0"/>
                <a:ea typeface="+mj-ea"/>
                <a:cs typeface="Arial" panose="020B0604020202020204" pitchFamily="34" charset="0"/>
              </a:defRPr>
            </a:lvl1pPr>
          </a:lstStyle>
          <a:p>
            <a:r>
              <a:rPr lang="es-EC" dirty="0" smtClean="0"/>
              <a:t>PMA en el Mundo</a:t>
            </a:r>
            <a:endParaRPr lang="es-EC" dirty="0"/>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1880" y="3545632"/>
            <a:ext cx="4968552" cy="3312368"/>
          </a:xfrm>
          <a:prstGeom prst="rect">
            <a:avLst/>
          </a:prstGeom>
        </p:spPr>
      </p:pic>
    </p:spTree>
    <p:extLst>
      <p:ext uri="{BB962C8B-B14F-4D97-AF65-F5344CB8AC3E}">
        <p14:creationId xmlns:p14="http://schemas.microsoft.com/office/powerpoint/2010/main" val="2198521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51520" y="1143102"/>
            <a:ext cx="7992888" cy="140961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07000"/>
              </a:lnSpc>
              <a:spcAft>
                <a:spcPts val="600"/>
              </a:spcAft>
            </a:pPr>
            <a:r>
              <a:rPr lang="es-EC" sz="2000" dirty="0">
                <a:latin typeface="Arial Narrow" panose="020B0606020202030204" pitchFamily="34" charset="0"/>
              </a:rPr>
              <a:t>PMA propone un enfoque integral </a:t>
            </a:r>
            <a:r>
              <a:rPr lang="es-EC" sz="2000" dirty="0" smtClean="0">
                <a:latin typeface="Arial Narrow" panose="020B0606020202030204" pitchFamily="34" charset="0"/>
              </a:rPr>
              <a:t>para </a:t>
            </a:r>
            <a:r>
              <a:rPr lang="es-EC" sz="2000" dirty="0">
                <a:latin typeface="Arial Narrow" panose="020B0606020202030204" pitchFamily="34" charset="0"/>
              </a:rPr>
              <a:t>hacer frente a la malnutrición y mejorar el acceso a alimentos </a:t>
            </a:r>
            <a:r>
              <a:rPr lang="es-EC" sz="2000" dirty="0" smtClean="0">
                <a:latin typeface="Arial Narrow" panose="020B0606020202030204" pitchFamily="34" charset="0"/>
              </a:rPr>
              <a:t>nutritivos y la diversidad de la dieta </a:t>
            </a:r>
            <a:r>
              <a:rPr lang="es-EC" sz="2000" dirty="0">
                <a:latin typeface="Arial Narrow" panose="020B0606020202030204" pitchFamily="34" charset="0"/>
              </a:rPr>
              <a:t>y oportunidades de ingreso, mediante la vinculación de la producción de pequeñas y pequeños productores con los programas de protección social de los gobiernos locales</a:t>
            </a:r>
            <a:endParaRPr lang="es-EC" sz="20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7" name="Picture 2" descr="Y:\Communication\CAMPAÑAS\Campaña UNETE 2013\Exhibición de fotos\LowRes\ECU_20110910_WFP-Ilaria_Lazzarini_477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483" y="2801997"/>
            <a:ext cx="3109357" cy="20671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Y:\Communication\CAMPAÑAS\Campaña UNETE 2013\Exhibición de fotos\LowRes\ECU_20110319_WFP-Ilaria_Lazzarini_23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55" y="4869160"/>
            <a:ext cx="3077685" cy="1955951"/>
          </a:xfrm>
          <a:prstGeom prst="rect">
            <a:avLst/>
          </a:prstGeom>
          <a:noFill/>
          <a:extLst>
            <a:ext uri="{909E8E84-426E-40DD-AFC4-6F175D3DCCD1}">
              <a14:hiddenFill xmlns:a14="http://schemas.microsoft.com/office/drawing/2010/main">
                <a:solidFill>
                  <a:srgbClr val="FFFFFF"/>
                </a:solidFill>
              </a14:hiddenFill>
            </a:ext>
          </a:extLst>
        </p:spPr>
      </p:pic>
      <p:sp>
        <p:nvSpPr>
          <p:cNvPr id="9" name="1 Rectángulo"/>
          <p:cNvSpPr/>
          <p:nvPr/>
        </p:nvSpPr>
        <p:spPr>
          <a:xfrm>
            <a:off x="3111399" y="2902620"/>
            <a:ext cx="5133009" cy="3869906"/>
          </a:xfrm>
          <a:prstGeom prst="rect">
            <a:avLst/>
          </a:prstGeom>
        </p:spPr>
        <p:txBody>
          <a:bodyPr wrap="square">
            <a:spAutoFit/>
          </a:bodyPr>
          <a:lstStyle/>
          <a:p>
            <a:pPr marL="308372" indent="-269081">
              <a:lnSpc>
                <a:spcPts val="1650"/>
              </a:lnSpc>
              <a:spcBef>
                <a:spcPct val="20000"/>
              </a:spcBef>
              <a:buFont typeface="+mj-lt"/>
              <a:buAutoNum type="arabicPeriod"/>
              <a:defRPr/>
            </a:pPr>
            <a:r>
              <a:rPr lang="es-EC" sz="2000" dirty="0">
                <a:latin typeface="Arial Narrow" panose="020B0606020202030204" pitchFamily="34" charset="0"/>
                <a:cs typeface="Verdana"/>
              </a:rPr>
              <a:t>Fortalece </a:t>
            </a:r>
            <a:r>
              <a:rPr lang="es-EC" sz="2000" b="1" dirty="0">
                <a:latin typeface="Arial Narrow" panose="020B0606020202030204" pitchFamily="34" charset="0"/>
                <a:cs typeface="Verdana"/>
              </a:rPr>
              <a:t>capacidades</a:t>
            </a:r>
            <a:r>
              <a:rPr lang="es-EC" sz="2000" dirty="0">
                <a:latin typeface="Arial Narrow" panose="020B0606020202030204" pitchFamily="34" charset="0"/>
                <a:cs typeface="Verdana"/>
              </a:rPr>
              <a:t> y apoya a los gobiernos locales:</a:t>
            </a:r>
          </a:p>
          <a:p>
            <a:pPr marL="639366" lvl="1" indent="-257175">
              <a:lnSpc>
                <a:spcPts val="1650"/>
              </a:lnSpc>
              <a:spcBef>
                <a:spcPct val="20000"/>
              </a:spcBef>
              <a:buFont typeface="+mj-lt"/>
              <a:buAutoNum type="alphaLcPeriod"/>
              <a:defRPr/>
            </a:pPr>
            <a:endParaRPr lang="es-EC" sz="1600" dirty="0">
              <a:latin typeface="Arial Narrow" panose="020B0606020202030204" pitchFamily="34" charset="0"/>
              <a:cs typeface="Verdana"/>
            </a:endParaRPr>
          </a:p>
          <a:p>
            <a:pPr marL="639366" lvl="1" indent="-257175">
              <a:lnSpc>
                <a:spcPts val="1650"/>
              </a:lnSpc>
              <a:spcBef>
                <a:spcPct val="20000"/>
              </a:spcBef>
              <a:buFont typeface="+mj-lt"/>
              <a:buAutoNum type="alphaLcPeriod"/>
              <a:defRPr/>
            </a:pPr>
            <a:r>
              <a:rPr lang="es-EC" sz="1600" dirty="0">
                <a:latin typeface="Arial Narrow" panose="020B0606020202030204" pitchFamily="34" charset="0"/>
                <a:cs typeface="Verdana"/>
              </a:rPr>
              <a:t>Transferencia de tecnología</a:t>
            </a:r>
          </a:p>
          <a:p>
            <a:pPr marL="639366" lvl="1" indent="-257175">
              <a:lnSpc>
                <a:spcPts val="1650"/>
              </a:lnSpc>
              <a:spcBef>
                <a:spcPct val="20000"/>
              </a:spcBef>
              <a:buFont typeface="+mj-lt"/>
              <a:buAutoNum type="alphaLcPeriod"/>
              <a:defRPr/>
            </a:pPr>
            <a:r>
              <a:rPr lang="es-EC" sz="1600" dirty="0" smtClean="0">
                <a:latin typeface="Arial Narrow" panose="020B0606020202030204" pitchFamily="34" charset="0"/>
                <a:cs typeface="Verdana"/>
              </a:rPr>
              <a:t>Capacitación (GAD, asociaciones, familias)</a:t>
            </a:r>
            <a:endParaRPr lang="es-EC" sz="1600" dirty="0">
              <a:latin typeface="Arial Narrow" panose="020B0606020202030204" pitchFamily="34" charset="0"/>
              <a:cs typeface="Verdana"/>
            </a:endParaRPr>
          </a:p>
          <a:p>
            <a:pPr marL="639366" lvl="1" indent="-257175">
              <a:lnSpc>
                <a:spcPts val="1650"/>
              </a:lnSpc>
              <a:spcBef>
                <a:spcPct val="20000"/>
              </a:spcBef>
              <a:buFont typeface="+mj-lt"/>
              <a:buAutoNum type="alphaLcPeriod"/>
              <a:defRPr/>
            </a:pPr>
            <a:r>
              <a:rPr lang="es-EC" sz="1600" dirty="0">
                <a:latin typeface="Arial Narrow" panose="020B0606020202030204" pitchFamily="34" charset="0"/>
                <a:cs typeface="Verdana"/>
              </a:rPr>
              <a:t>Generación de conocimiento en base a evidencia</a:t>
            </a:r>
          </a:p>
          <a:p>
            <a:pPr marL="308372" indent="-269081">
              <a:lnSpc>
                <a:spcPts val="1650"/>
              </a:lnSpc>
              <a:spcBef>
                <a:spcPct val="20000"/>
              </a:spcBef>
              <a:buFont typeface="+mj-lt"/>
              <a:buAutoNum type="arabicPeriod"/>
              <a:defRPr/>
            </a:pPr>
            <a:endParaRPr lang="es-EC" sz="2000" dirty="0" smtClean="0">
              <a:latin typeface="Arial Narrow" panose="020B0606020202030204" pitchFamily="34" charset="0"/>
              <a:cs typeface="Verdana"/>
            </a:endParaRPr>
          </a:p>
          <a:p>
            <a:pPr marL="308372" indent="-269081">
              <a:lnSpc>
                <a:spcPts val="1650"/>
              </a:lnSpc>
              <a:spcBef>
                <a:spcPct val="20000"/>
              </a:spcBef>
              <a:buFont typeface="+mj-lt"/>
              <a:buAutoNum type="arabicPeriod"/>
              <a:defRPr/>
            </a:pPr>
            <a:r>
              <a:rPr lang="es-EC" sz="2000" dirty="0" smtClean="0">
                <a:latin typeface="Arial Narrow" panose="020B0606020202030204" pitchFamily="34" charset="0"/>
                <a:cs typeface="Verdana"/>
              </a:rPr>
              <a:t>Promueve </a:t>
            </a:r>
            <a:r>
              <a:rPr lang="es-EC" sz="2000" dirty="0">
                <a:latin typeface="Arial Narrow" panose="020B0606020202030204" pitchFamily="34" charset="0"/>
                <a:cs typeface="Verdana"/>
              </a:rPr>
              <a:t>una </a:t>
            </a:r>
            <a:r>
              <a:rPr lang="es-EC" sz="2000" b="1" dirty="0">
                <a:latin typeface="Arial Narrow" panose="020B0606020202030204" pitchFamily="34" charset="0"/>
                <a:cs typeface="Verdana"/>
              </a:rPr>
              <a:t>dieta variada y de calidad </a:t>
            </a:r>
            <a:r>
              <a:rPr lang="es-EC" sz="2000" dirty="0">
                <a:latin typeface="Arial Narrow" panose="020B0606020202030204" pitchFamily="34" charset="0"/>
                <a:cs typeface="Verdana"/>
              </a:rPr>
              <a:t>y mejora el consumo de alimentos en niñas y niños y sus familias</a:t>
            </a:r>
          </a:p>
          <a:p>
            <a:pPr marL="308372" indent="-269081">
              <a:lnSpc>
                <a:spcPts val="1650"/>
              </a:lnSpc>
              <a:spcBef>
                <a:spcPct val="20000"/>
              </a:spcBef>
              <a:buFont typeface="+mj-lt"/>
              <a:buAutoNum type="arabicPeriod"/>
              <a:defRPr/>
            </a:pPr>
            <a:endParaRPr lang="es-EC" sz="2000" dirty="0">
              <a:latin typeface="Arial Narrow" panose="020B0606020202030204" pitchFamily="34" charset="0"/>
              <a:cs typeface="Verdana"/>
            </a:endParaRPr>
          </a:p>
          <a:p>
            <a:pPr marL="308372" indent="-269081">
              <a:lnSpc>
                <a:spcPts val="1650"/>
              </a:lnSpc>
              <a:spcBef>
                <a:spcPct val="20000"/>
              </a:spcBef>
              <a:buFont typeface="+mj-lt"/>
              <a:buAutoNum type="arabicPeriod"/>
              <a:defRPr/>
            </a:pPr>
            <a:r>
              <a:rPr lang="es-EC" sz="2000" dirty="0">
                <a:latin typeface="Arial Narrow" panose="020B0606020202030204" pitchFamily="34" charset="0"/>
                <a:cs typeface="Verdana"/>
              </a:rPr>
              <a:t>A través de sus intervenciones, </a:t>
            </a:r>
            <a:r>
              <a:rPr lang="es-EC" sz="2000" b="1" dirty="0">
                <a:latin typeface="Arial Narrow" panose="020B0606020202030204" pitchFamily="34" charset="0"/>
                <a:cs typeface="Verdana"/>
              </a:rPr>
              <a:t>crea medios de vida, </a:t>
            </a:r>
            <a:r>
              <a:rPr lang="es-EC" sz="2000" dirty="0">
                <a:latin typeface="Arial Narrow" panose="020B0606020202030204" pitchFamily="34" charset="0"/>
                <a:cs typeface="Verdana"/>
              </a:rPr>
              <a:t>estimulando los mercados y la producción local de productos sanos, nutritivos y limpios, </a:t>
            </a:r>
          </a:p>
          <a:p>
            <a:pPr marL="308372" indent="-269081">
              <a:lnSpc>
                <a:spcPts val="1650"/>
              </a:lnSpc>
              <a:spcBef>
                <a:spcPct val="20000"/>
              </a:spcBef>
              <a:buFont typeface="+mj-lt"/>
              <a:buAutoNum type="arabicPeriod"/>
              <a:defRPr/>
            </a:pPr>
            <a:endParaRPr lang="es-EC" sz="2000" dirty="0" smtClean="0">
              <a:latin typeface="Arial Narrow" panose="020B0606020202030204" pitchFamily="34" charset="0"/>
              <a:cs typeface="Verdana"/>
            </a:endParaRPr>
          </a:p>
        </p:txBody>
      </p:sp>
      <p:sp>
        <p:nvSpPr>
          <p:cNvPr id="10" name="Rectangle 10"/>
          <p:cNvSpPr txBox="1">
            <a:spLocks noChangeArrowheads="1"/>
          </p:cNvSpPr>
          <p:nvPr/>
        </p:nvSpPr>
        <p:spPr bwMode="auto">
          <a:xfrm>
            <a:off x="0" y="50720"/>
            <a:ext cx="8460432"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000" b="1">
                <a:solidFill>
                  <a:schemeClr val="bg1"/>
                </a:solidFill>
                <a:latin typeface="Arial" panose="020B0604020202020204" pitchFamily="34" charset="0"/>
                <a:ea typeface="+mj-ea"/>
                <a:cs typeface="Arial" panose="020B0604020202020204" pitchFamily="34" charset="0"/>
              </a:defRPr>
            </a:lvl1pPr>
          </a:lstStyle>
          <a:p>
            <a:r>
              <a:rPr lang="es-EC" dirty="0" smtClean="0"/>
              <a:t>PMA en Ecuador</a:t>
            </a:r>
            <a:endParaRPr lang="es-EC" dirty="0"/>
          </a:p>
        </p:txBody>
      </p:sp>
    </p:spTree>
    <p:extLst>
      <p:ext uri="{BB962C8B-B14F-4D97-AF65-F5344CB8AC3E}">
        <p14:creationId xmlns:p14="http://schemas.microsoft.com/office/powerpoint/2010/main" val="3139043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ubtítulo"/>
          <p:cNvSpPr>
            <a:spLocks noGrp="1"/>
          </p:cNvSpPr>
          <p:nvPr>
            <p:ph type="subTitle" idx="1"/>
          </p:nvPr>
        </p:nvSpPr>
        <p:spPr>
          <a:xfrm>
            <a:off x="539552" y="1124744"/>
            <a:ext cx="4824536" cy="1728192"/>
          </a:xfrm>
        </p:spPr>
        <p:txBody>
          <a:bodyPr>
            <a:noAutofit/>
          </a:bodyPr>
          <a:lstStyle/>
          <a:p>
            <a:pPr algn="just"/>
            <a:endParaRPr lang="es-EC" sz="3200" b="1" dirty="0" smtClean="0">
              <a:solidFill>
                <a:schemeClr val="tx1"/>
              </a:solidFill>
              <a:latin typeface="Arial Narrow" panose="020B0606020202030204" pitchFamily="34" charset="0"/>
            </a:endParaRPr>
          </a:p>
          <a:p>
            <a:pPr algn="just"/>
            <a:r>
              <a:rPr lang="es-EC" sz="3200" b="1" dirty="0" smtClean="0">
                <a:solidFill>
                  <a:schemeClr val="tx1"/>
                </a:solidFill>
                <a:latin typeface="Arial Narrow" panose="020B0606020202030204" pitchFamily="34" charset="0"/>
              </a:rPr>
              <a:t>Objetivo: </a:t>
            </a:r>
            <a:r>
              <a:rPr lang="es-EC" sz="2800" dirty="0" smtClean="0">
                <a:solidFill>
                  <a:schemeClr val="tx1"/>
                </a:solidFill>
                <a:latin typeface="Arial Narrow" panose="020B0606020202030204" pitchFamily="34" charset="0"/>
              </a:rPr>
              <a:t>Apoyar las capacidades a nivel local para mejorar la SAN en las dietas de niñas y niños entre 6 a 36 meses</a:t>
            </a:r>
            <a:endParaRPr lang="es-EC" sz="2800" dirty="0">
              <a:solidFill>
                <a:schemeClr val="tx1"/>
              </a:solidFill>
              <a:latin typeface="Arial Narrow" panose="020B0606020202030204" pitchFamily="34" charset="0"/>
            </a:endParaRPr>
          </a:p>
          <a:p>
            <a:pPr algn="just"/>
            <a:endParaRPr lang="es-EC" sz="2800" dirty="0" smtClean="0">
              <a:solidFill>
                <a:schemeClr val="tx1"/>
              </a:solidFill>
              <a:latin typeface="Arial Narrow" panose="020B0606020202030204" pitchFamily="34" charset="0"/>
            </a:endParaRPr>
          </a:p>
          <a:p>
            <a:pPr algn="just"/>
            <a:r>
              <a:rPr lang="es-EC" sz="2800" b="1" dirty="0" smtClean="0">
                <a:solidFill>
                  <a:schemeClr val="tx1"/>
                </a:solidFill>
                <a:latin typeface="Arial Narrow" panose="020B0606020202030204" pitchFamily="34" charset="0"/>
              </a:rPr>
              <a:t>Enfoque Integral: </a:t>
            </a:r>
            <a:r>
              <a:rPr lang="es-EC" sz="2800" dirty="0" smtClean="0">
                <a:solidFill>
                  <a:schemeClr val="tx1"/>
                </a:solidFill>
                <a:latin typeface="Arial Narrow" panose="020B0606020202030204" pitchFamily="34" charset="0"/>
              </a:rPr>
              <a:t>para </a:t>
            </a:r>
            <a:r>
              <a:rPr lang="es-EC" sz="2800" dirty="0">
                <a:solidFill>
                  <a:schemeClr val="tx1"/>
                </a:solidFill>
                <a:latin typeface="Arial Narrow" panose="020B0606020202030204" pitchFamily="34" charset="0"/>
              </a:rPr>
              <a:t>abordar los principales determinantes de la malnutrición, y beneficiar a las mujeres con </a:t>
            </a:r>
            <a:r>
              <a:rPr lang="es-EC" sz="2800" dirty="0" smtClean="0">
                <a:solidFill>
                  <a:schemeClr val="tx1"/>
                </a:solidFill>
                <a:latin typeface="Arial Narrow" panose="020B0606020202030204" pitchFamily="34" charset="0"/>
              </a:rPr>
              <a:t>oportunidades</a:t>
            </a:r>
            <a:endParaRPr lang="es-EC" sz="2800" dirty="0">
              <a:solidFill>
                <a:schemeClr val="tx1"/>
              </a:solidFill>
              <a:latin typeface="Arial Narrow" panose="020B0606020202030204" pitchFamily="34" charset="0"/>
            </a:endParaRPr>
          </a:p>
          <a:p>
            <a:pPr algn="just"/>
            <a:endParaRPr lang="es-EC" dirty="0"/>
          </a:p>
          <a:p>
            <a:pPr algn="l"/>
            <a:endParaRPr lang="es-EC" sz="3200" dirty="0" smtClean="0">
              <a:solidFill>
                <a:schemeClr val="tx1"/>
              </a:solidFill>
              <a:latin typeface="Arial Narrow" panose="020B0606020202030204" pitchFamily="34" charset="0"/>
            </a:endParaRPr>
          </a:p>
          <a:p>
            <a:pPr algn="l"/>
            <a:endParaRPr lang="es-EC" sz="3200" dirty="0">
              <a:solidFill>
                <a:schemeClr val="tx1"/>
              </a:solidFill>
            </a:endParaRPr>
          </a:p>
        </p:txBody>
      </p:sp>
      <p:sp>
        <p:nvSpPr>
          <p:cNvPr id="7" name="Rectangle 10"/>
          <p:cNvSpPr txBox="1">
            <a:spLocks noChangeArrowheads="1"/>
          </p:cNvSpPr>
          <p:nvPr/>
        </p:nvSpPr>
        <p:spPr bwMode="auto">
          <a:xfrm>
            <a:off x="6820" y="42196"/>
            <a:ext cx="8460432" cy="1323439"/>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4000" dirty="0"/>
              <a:t>Proyecto de Investigación Operacional</a:t>
            </a:r>
          </a:p>
        </p:txBody>
      </p:sp>
      <p:sp>
        <p:nvSpPr>
          <p:cNvPr id="8" name="3 Subtítulo"/>
          <p:cNvSpPr txBox="1">
            <a:spLocks/>
          </p:cNvSpPr>
          <p:nvPr/>
        </p:nvSpPr>
        <p:spPr>
          <a:xfrm>
            <a:off x="755576" y="3111874"/>
            <a:ext cx="3744416" cy="334146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s-EC" dirty="0" smtClean="0">
              <a:solidFill>
                <a:schemeClr val="tx1"/>
              </a:solidFill>
              <a:latin typeface="Arial Narrow" panose="020B0606020202030204" pitchFamily="34" charset="0"/>
            </a:endParaRPr>
          </a:p>
        </p:txBody>
      </p:sp>
      <p:pic>
        <p:nvPicPr>
          <p:cNvPr id="10" name="Picture 2" descr="Y:\FOTOS\2013\Fotos para informe anual 2013\Utilizande en el reporte\Alimentos\vegetables.jpg"/>
          <p:cNvPicPr>
            <a:picLocks noChangeAspect="1" noChangeArrowheads="1"/>
          </p:cNvPicPr>
          <p:nvPr/>
        </p:nvPicPr>
        <p:blipFill rotWithShape="1">
          <a:blip r:embed="rId2">
            <a:extLst>
              <a:ext uri="{28A0092B-C50C-407E-A947-70E740481C1C}">
                <a14:useLocalDpi xmlns:a14="http://schemas.microsoft.com/office/drawing/2010/main" val="0"/>
              </a:ext>
            </a:extLst>
          </a:blip>
          <a:srcRect r="33429"/>
          <a:stretch/>
        </p:blipFill>
        <p:spPr bwMode="auto">
          <a:xfrm>
            <a:off x="6239059" y="1519147"/>
            <a:ext cx="2221373" cy="19214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4 Imagen" descr="Y:\Communication\Imagen\2011\C&amp;V\Fotos historia María Leonor\14Carchi C&amp;V 198El pequeño Jose Luis ensaya su suerte y pide una golosina.jpg"/>
          <p:cNvPicPr/>
          <p:nvPr/>
        </p:nvPicPr>
        <p:blipFill>
          <a:blip r:embed="rId3" cstate="email"/>
          <a:srcRect/>
          <a:stretch>
            <a:fillRect/>
          </a:stretch>
        </p:blipFill>
        <p:spPr bwMode="auto">
          <a:xfrm>
            <a:off x="5548466" y="4137342"/>
            <a:ext cx="2911966" cy="20999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060320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ubtítulo"/>
          <p:cNvSpPr>
            <a:spLocks noGrp="1"/>
          </p:cNvSpPr>
          <p:nvPr>
            <p:ph type="subTitle" idx="1"/>
          </p:nvPr>
        </p:nvSpPr>
        <p:spPr>
          <a:xfrm>
            <a:off x="827584" y="1052736"/>
            <a:ext cx="7200799" cy="3600400"/>
          </a:xfrm>
        </p:spPr>
        <p:txBody>
          <a:bodyPr>
            <a:noAutofit/>
          </a:bodyPr>
          <a:lstStyle/>
          <a:p>
            <a:pPr marL="457200" indent="-457200" algn="l">
              <a:spcAft>
                <a:spcPts val="600"/>
              </a:spcAft>
              <a:buClr>
                <a:schemeClr val="tx2"/>
              </a:buClr>
              <a:buFont typeface="Wingdings" panose="05000000000000000000" pitchFamily="2" charset="2"/>
              <a:buChar char="§"/>
            </a:pPr>
            <a:r>
              <a:rPr lang="es-EC" sz="3200" dirty="0" smtClean="0">
                <a:solidFill>
                  <a:schemeClr val="tx1"/>
                </a:solidFill>
                <a:latin typeface="Arial Narrow" panose="020B0606020202030204" pitchFamily="34" charset="0"/>
              </a:rPr>
              <a:t>Transferencia condicionada</a:t>
            </a:r>
            <a:endParaRPr lang="es-EC" sz="3200" dirty="0">
              <a:solidFill>
                <a:schemeClr val="tx1"/>
              </a:solidFill>
              <a:latin typeface="Arial Narrow" panose="020B0606020202030204" pitchFamily="34" charset="0"/>
            </a:endParaRPr>
          </a:p>
          <a:p>
            <a:pPr marL="457200" indent="-457200" algn="l">
              <a:spcAft>
                <a:spcPts val="600"/>
              </a:spcAft>
              <a:buClr>
                <a:schemeClr val="tx2"/>
              </a:buClr>
              <a:buFont typeface="Wingdings" panose="05000000000000000000" pitchFamily="2" charset="2"/>
              <a:buChar char="§"/>
            </a:pPr>
            <a:r>
              <a:rPr lang="es-EC" sz="3200" dirty="0" smtClean="0">
                <a:solidFill>
                  <a:schemeClr val="tx1"/>
                </a:solidFill>
                <a:latin typeface="Arial Narrow" panose="020B0606020202030204" pitchFamily="34" charset="0"/>
              </a:rPr>
              <a:t>Capacitaciones nutricionales</a:t>
            </a:r>
            <a:endParaRPr lang="es-EC" sz="3200" dirty="0">
              <a:solidFill>
                <a:schemeClr val="tx1"/>
              </a:solidFill>
              <a:latin typeface="Arial Narrow" panose="020B0606020202030204" pitchFamily="34" charset="0"/>
            </a:endParaRPr>
          </a:p>
          <a:p>
            <a:pPr marL="457200" indent="-457200">
              <a:spcAft>
                <a:spcPts val="600"/>
              </a:spcAft>
              <a:buClr>
                <a:schemeClr val="tx2"/>
              </a:buClr>
              <a:buFont typeface="Wingdings" panose="05000000000000000000" pitchFamily="2" charset="2"/>
              <a:buChar char="§"/>
            </a:pPr>
            <a:r>
              <a:rPr lang="es-EC" sz="3200" dirty="0">
                <a:solidFill>
                  <a:schemeClr val="tx1"/>
                </a:solidFill>
                <a:latin typeface="Arial Narrow" panose="020B0606020202030204" pitchFamily="34" charset="0"/>
              </a:rPr>
              <a:t>Acceso a agua limpia por medio de </a:t>
            </a:r>
            <a:r>
              <a:rPr lang="es-EC" sz="3200" dirty="0" smtClean="0">
                <a:solidFill>
                  <a:schemeClr val="tx1"/>
                </a:solidFill>
                <a:latin typeface="Arial Narrow" panose="020B0606020202030204" pitchFamily="34" charset="0"/>
              </a:rPr>
              <a:t>filtros</a:t>
            </a:r>
            <a:endParaRPr lang="es-EC" sz="3200" dirty="0">
              <a:solidFill>
                <a:schemeClr val="tx1"/>
              </a:solidFill>
              <a:latin typeface="Arial Narrow" panose="020B0606020202030204" pitchFamily="34" charset="0"/>
            </a:endParaRPr>
          </a:p>
          <a:p>
            <a:pPr marL="457200" indent="-457200">
              <a:spcAft>
                <a:spcPts val="600"/>
              </a:spcAft>
              <a:buClr>
                <a:schemeClr val="tx2"/>
              </a:buClr>
              <a:buFont typeface="Wingdings" panose="05000000000000000000" pitchFamily="2" charset="2"/>
              <a:buChar char="§"/>
            </a:pPr>
            <a:r>
              <a:rPr lang="es-EC" sz="3200" dirty="0">
                <a:solidFill>
                  <a:schemeClr val="tx1"/>
                </a:solidFill>
                <a:latin typeface="Arial Narrow" panose="020B0606020202030204" pitchFamily="34" charset="0"/>
              </a:rPr>
              <a:t>Desparasitación </a:t>
            </a:r>
            <a:r>
              <a:rPr lang="es-EC" sz="3200" dirty="0" smtClean="0">
                <a:solidFill>
                  <a:schemeClr val="tx1"/>
                </a:solidFill>
                <a:latin typeface="Arial Narrow" panose="020B0606020202030204" pitchFamily="34" charset="0"/>
              </a:rPr>
              <a:t>para niñas, niños y sus familias</a:t>
            </a:r>
            <a:endParaRPr lang="es-EC" sz="3200" dirty="0">
              <a:solidFill>
                <a:schemeClr val="tx1"/>
              </a:solidFill>
              <a:latin typeface="Arial Narrow" panose="020B0606020202030204" pitchFamily="34" charset="0"/>
            </a:endParaRPr>
          </a:p>
          <a:p>
            <a:pPr algn="l"/>
            <a:endParaRPr lang="es-EC" sz="2800" dirty="0">
              <a:solidFill>
                <a:schemeClr val="tx1"/>
              </a:solidFill>
            </a:endParaRPr>
          </a:p>
        </p:txBody>
      </p:sp>
      <p:sp>
        <p:nvSpPr>
          <p:cNvPr id="7" name="Rectangle 10"/>
          <p:cNvSpPr txBox="1">
            <a:spLocks noChangeArrowheads="1"/>
          </p:cNvSpPr>
          <p:nvPr/>
        </p:nvSpPr>
        <p:spPr bwMode="auto">
          <a:xfrm>
            <a:off x="10555" y="0"/>
            <a:ext cx="8460432" cy="769441"/>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dirty="0"/>
              <a:t>Enfoque Integral</a:t>
            </a:r>
          </a:p>
        </p:txBody>
      </p:sp>
      <p:sp>
        <p:nvSpPr>
          <p:cNvPr id="8" name="3 Subtítulo"/>
          <p:cNvSpPr txBox="1">
            <a:spLocks/>
          </p:cNvSpPr>
          <p:nvPr/>
        </p:nvSpPr>
        <p:spPr>
          <a:xfrm>
            <a:off x="539552" y="3672644"/>
            <a:ext cx="7560840" cy="299671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Wingdings" panose="05000000000000000000" pitchFamily="2" charset="2"/>
              <a:buChar char="Ø"/>
            </a:pPr>
            <a:endParaRPr lang="es-EC" sz="2800" dirty="0">
              <a:solidFill>
                <a:schemeClr val="tx1"/>
              </a:solidFill>
            </a:endParaRPr>
          </a:p>
        </p:txBody>
      </p:sp>
      <p:pic>
        <p:nvPicPr>
          <p:cNvPr id="10" name="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9859" y="4878732"/>
            <a:ext cx="5581128" cy="1979268"/>
          </a:xfrm>
          <a:prstGeom prst="rect">
            <a:avLst/>
          </a:prstGeom>
        </p:spPr>
      </p:pic>
      <p:pic>
        <p:nvPicPr>
          <p:cNvPr id="11" name="8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19" y="4878732"/>
            <a:ext cx="3534822" cy="1979268"/>
          </a:xfrm>
          <a:prstGeom prst="rect">
            <a:avLst/>
          </a:prstGeom>
        </p:spPr>
      </p:pic>
    </p:spTree>
    <p:extLst>
      <p:ext uri="{BB962C8B-B14F-4D97-AF65-F5344CB8AC3E}">
        <p14:creationId xmlns:p14="http://schemas.microsoft.com/office/powerpoint/2010/main" val="3252702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
          <p:cNvSpPr txBox="1">
            <a:spLocks noChangeArrowheads="1"/>
          </p:cNvSpPr>
          <p:nvPr/>
        </p:nvSpPr>
        <p:spPr bwMode="auto">
          <a:xfrm>
            <a:off x="0" y="0"/>
            <a:ext cx="8496944"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4000" dirty="0" smtClean="0"/>
              <a:t>Preguntas claves de la evaluación</a:t>
            </a:r>
            <a:endParaRPr lang="es-EC" sz="4000" dirty="0"/>
          </a:p>
        </p:txBody>
      </p:sp>
      <p:sp>
        <p:nvSpPr>
          <p:cNvPr id="4" name="3 Rectángulo"/>
          <p:cNvSpPr/>
          <p:nvPr/>
        </p:nvSpPr>
        <p:spPr>
          <a:xfrm>
            <a:off x="108271" y="836712"/>
            <a:ext cx="8208912" cy="2985433"/>
          </a:xfrm>
          <a:prstGeom prst="rect">
            <a:avLst/>
          </a:prstGeom>
        </p:spPr>
        <p:txBody>
          <a:bodyPr wrap="square">
            <a:spAutoFit/>
          </a:bodyPr>
          <a:lstStyle/>
          <a:p>
            <a:pPr marL="342900" lvl="0" indent="-342900" algn="just">
              <a:spcBef>
                <a:spcPts val="600"/>
              </a:spcBef>
              <a:spcAft>
                <a:spcPts val="600"/>
              </a:spcAft>
              <a:buClr>
                <a:schemeClr val="tx2"/>
              </a:buClr>
              <a:buFont typeface="Wingdings" panose="05000000000000000000" pitchFamily="2" charset="2"/>
              <a:buChar char="§"/>
            </a:pPr>
            <a:r>
              <a:rPr lang="es-EC" sz="2800" dirty="0" smtClean="0">
                <a:latin typeface="Arial Narrow" panose="020B0606020202030204" pitchFamily="34" charset="0"/>
              </a:rPr>
              <a:t>¿Se mejoró la </a:t>
            </a:r>
            <a:r>
              <a:rPr lang="es-EC" sz="2800" dirty="0">
                <a:latin typeface="Arial Narrow" panose="020B0606020202030204" pitchFamily="34" charset="0"/>
              </a:rPr>
              <a:t>diversidad de la dieta </a:t>
            </a:r>
            <a:r>
              <a:rPr lang="es-EC" sz="2800" dirty="0" smtClean="0">
                <a:latin typeface="Arial Narrow" panose="020B0606020202030204" pitchFamily="34" charset="0"/>
              </a:rPr>
              <a:t>en </a:t>
            </a:r>
            <a:r>
              <a:rPr lang="es-EC" sz="2800" dirty="0">
                <a:latin typeface="Arial Narrow" panose="020B0606020202030204" pitchFamily="34" charset="0"/>
              </a:rPr>
              <a:t>el hogar de </a:t>
            </a:r>
            <a:r>
              <a:rPr lang="es-EC" sz="2800" dirty="0" smtClean="0">
                <a:latin typeface="Arial Narrow" panose="020B0606020202030204" pitchFamily="34" charset="0"/>
              </a:rPr>
              <a:t>las niñas y niños entre </a:t>
            </a:r>
            <a:r>
              <a:rPr lang="es-EC" sz="2800" dirty="0">
                <a:latin typeface="Arial Narrow" panose="020B0606020202030204" pitchFamily="34" charset="0"/>
              </a:rPr>
              <a:t>6 </a:t>
            </a:r>
            <a:r>
              <a:rPr lang="es-EC" sz="2800" dirty="0" smtClean="0">
                <a:latin typeface="Arial Narrow" panose="020B0606020202030204" pitchFamily="34" charset="0"/>
              </a:rPr>
              <a:t>y 36 meses?</a:t>
            </a:r>
            <a:endParaRPr lang="es-EC" sz="2800" dirty="0">
              <a:latin typeface="Arial Narrow" panose="020B0606020202030204" pitchFamily="34" charset="0"/>
            </a:endParaRPr>
          </a:p>
          <a:p>
            <a:pPr marL="342900" lvl="0" indent="-342900" algn="just">
              <a:spcBef>
                <a:spcPts val="600"/>
              </a:spcBef>
              <a:spcAft>
                <a:spcPts val="600"/>
              </a:spcAft>
              <a:buClr>
                <a:schemeClr val="tx2"/>
              </a:buClr>
              <a:buFont typeface="Wingdings" panose="05000000000000000000" pitchFamily="2" charset="2"/>
              <a:buChar char="§"/>
            </a:pPr>
            <a:r>
              <a:rPr lang="es-EC" sz="2800" dirty="0">
                <a:latin typeface="Arial Narrow" panose="020B0606020202030204" pitchFamily="34" charset="0"/>
              </a:rPr>
              <a:t>¿Logra la intervención reducir la prevalencia de la anemia en </a:t>
            </a:r>
            <a:r>
              <a:rPr lang="es-EC" sz="2800" dirty="0" smtClean="0">
                <a:latin typeface="Arial Narrow" panose="020B0606020202030204" pitchFamily="34" charset="0"/>
              </a:rPr>
              <a:t>las niñas y niños focalizados entre 6 y 36 meses?</a:t>
            </a:r>
            <a:endParaRPr lang="es-EC" sz="2800" dirty="0">
              <a:latin typeface="Arial Narrow" panose="020B0606020202030204" pitchFamily="34" charset="0"/>
            </a:endParaRPr>
          </a:p>
          <a:p>
            <a:pPr marL="342900" lvl="0" indent="-342900" algn="just">
              <a:spcBef>
                <a:spcPts val="600"/>
              </a:spcBef>
              <a:spcAft>
                <a:spcPts val="600"/>
              </a:spcAft>
              <a:buClr>
                <a:schemeClr val="tx2"/>
              </a:buClr>
              <a:buFont typeface="Wingdings" panose="05000000000000000000" pitchFamily="2" charset="2"/>
              <a:buChar char="§"/>
            </a:pPr>
            <a:r>
              <a:rPr lang="es-EC" sz="2800" dirty="0">
                <a:latin typeface="Arial Narrow" panose="020B0606020202030204" pitchFamily="34" charset="0"/>
              </a:rPr>
              <a:t>¿Ha logrado la intervención mejorar los ingresos de </a:t>
            </a:r>
            <a:r>
              <a:rPr lang="es-EC" sz="2800" dirty="0" smtClean="0">
                <a:latin typeface="Arial Narrow" panose="020B0606020202030204" pitchFamily="34" charset="0"/>
              </a:rPr>
              <a:t>pequeñas y pequeños productores?</a:t>
            </a:r>
            <a:endParaRPr lang="es-EC" sz="2800" i="1" dirty="0">
              <a:latin typeface="Arial Narrow" panose="020B0606020202030204" pitchFamily="34" charset="0"/>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3967" y="3712307"/>
            <a:ext cx="4191739" cy="3143804"/>
          </a:xfrm>
          <a:prstGeom prst="rect">
            <a:avLst/>
          </a:prstGeom>
        </p:spPr>
      </p:pic>
      <p:sp>
        <p:nvSpPr>
          <p:cNvPr id="5" name="Rectángulo 4"/>
          <p:cNvSpPr/>
          <p:nvPr/>
        </p:nvSpPr>
        <p:spPr>
          <a:xfrm>
            <a:off x="108271" y="3919696"/>
            <a:ext cx="4017173" cy="2677656"/>
          </a:xfrm>
          <a:prstGeom prst="rect">
            <a:avLst/>
          </a:prstGeom>
        </p:spPr>
        <p:txBody>
          <a:bodyPr wrap="square">
            <a:spAutoFit/>
          </a:bodyPr>
          <a:lstStyle/>
          <a:p>
            <a:pPr marL="342900" lvl="0" indent="-342900" algn="just">
              <a:spcBef>
                <a:spcPts val="600"/>
              </a:spcBef>
              <a:spcAft>
                <a:spcPts val="600"/>
              </a:spcAft>
              <a:buClr>
                <a:schemeClr val="tx2"/>
              </a:buClr>
              <a:buFont typeface="Wingdings" panose="05000000000000000000" pitchFamily="2" charset="2"/>
              <a:buChar char="§"/>
            </a:pPr>
            <a:r>
              <a:rPr lang="es-EC" sz="2800" dirty="0">
                <a:latin typeface="Arial Narrow" panose="020B0606020202030204" pitchFamily="34" charset="0"/>
              </a:rPr>
              <a:t>¿Ha logrado la intervención mejorar la participación de las mujeres y su toma de decisiones y en la venta de productos?</a:t>
            </a:r>
            <a:endParaRPr lang="es-EC" sz="2800" i="1" dirty="0">
              <a:latin typeface="Arial Narrow" panose="020B0606020202030204" pitchFamily="34" charset="0"/>
            </a:endParaRPr>
          </a:p>
        </p:txBody>
      </p:sp>
    </p:spTree>
    <p:extLst>
      <p:ext uri="{BB962C8B-B14F-4D97-AF65-F5344CB8AC3E}">
        <p14:creationId xmlns:p14="http://schemas.microsoft.com/office/powerpoint/2010/main" val="21434871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
          <p:cNvSpPr txBox="1">
            <a:spLocks noChangeArrowheads="1"/>
          </p:cNvSpPr>
          <p:nvPr/>
        </p:nvSpPr>
        <p:spPr bwMode="auto">
          <a:xfrm>
            <a:off x="-36512" y="20794"/>
            <a:ext cx="9180512" cy="769441"/>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dirty="0">
                <a:solidFill>
                  <a:prstClr val="white"/>
                </a:solidFill>
              </a:rPr>
              <a:t>Teoría del Cambio </a:t>
            </a:r>
          </a:p>
        </p:txBody>
      </p:sp>
      <p:pic>
        <p:nvPicPr>
          <p:cNvPr id="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24" t="2918"/>
          <a:stretch/>
        </p:blipFill>
        <p:spPr bwMode="auto">
          <a:xfrm>
            <a:off x="47423" y="748852"/>
            <a:ext cx="9061081" cy="6066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0366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txBox="1">
            <a:spLocks noChangeArrowheads="1"/>
          </p:cNvSpPr>
          <p:nvPr/>
        </p:nvSpPr>
        <p:spPr bwMode="auto">
          <a:xfrm>
            <a:off x="-36512" y="-27384"/>
            <a:ext cx="8496944" cy="769441"/>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dirty="0">
                <a:solidFill>
                  <a:prstClr val="white"/>
                </a:solidFill>
              </a:rPr>
              <a:t>Teoría del Cambio </a:t>
            </a:r>
          </a:p>
        </p:txBody>
      </p:sp>
      <p:sp>
        <p:nvSpPr>
          <p:cNvPr id="6" name="Rectangle 5"/>
          <p:cNvSpPr/>
          <p:nvPr/>
        </p:nvSpPr>
        <p:spPr>
          <a:xfrm>
            <a:off x="3563888" y="692696"/>
            <a:ext cx="4727818" cy="6509474"/>
          </a:xfrm>
          <a:prstGeom prst="rect">
            <a:avLst/>
          </a:prstGeom>
        </p:spPr>
        <p:txBody>
          <a:bodyPr wrap="square">
            <a:spAutoFit/>
          </a:bodyPr>
          <a:lstStyle/>
          <a:p>
            <a:pPr algn="just">
              <a:spcBef>
                <a:spcPts val="600"/>
              </a:spcBef>
            </a:pPr>
            <a:r>
              <a:rPr lang="es-CL" sz="2800" b="1" dirty="0" smtClean="0">
                <a:solidFill>
                  <a:prstClr val="black"/>
                </a:solidFill>
                <a:latin typeface="Arial Narrow" panose="020B0606020202030204" pitchFamily="34" charset="0"/>
              </a:rPr>
              <a:t>Problema: </a:t>
            </a:r>
          </a:p>
          <a:p>
            <a:pPr marL="457200" indent="-457200" algn="just">
              <a:spcBef>
                <a:spcPts val="600"/>
              </a:spcBef>
              <a:buFont typeface="Wingdings" panose="05000000000000000000" pitchFamily="2" charset="2"/>
              <a:buChar char="ü"/>
            </a:pPr>
            <a:r>
              <a:rPr lang="es-CL" sz="2800" dirty="0" smtClean="0">
                <a:solidFill>
                  <a:prstClr val="black"/>
                </a:solidFill>
                <a:latin typeface="Arial Narrow" panose="020B0606020202030204" pitchFamily="34" charset="0"/>
              </a:rPr>
              <a:t>Las </a:t>
            </a:r>
            <a:r>
              <a:rPr lang="es-CL" sz="2800" dirty="0">
                <a:solidFill>
                  <a:prstClr val="black"/>
                </a:solidFill>
                <a:latin typeface="Arial Narrow" panose="020B0606020202030204" pitchFamily="34" charset="0"/>
              </a:rPr>
              <a:t>prácticas de </a:t>
            </a:r>
            <a:r>
              <a:rPr lang="es-CL" sz="2800" dirty="0" smtClean="0">
                <a:solidFill>
                  <a:prstClr val="black"/>
                </a:solidFill>
                <a:latin typeface="Arial Narrow" panose="020B0606020202030204" pitchFamily="34" charset="0"/>
              </a:rPr>
              <a:t>consumo, falta de </a:t>
            </a:r>
            <a:r>
              <a:rPr lang="es-CL" sz="2800" dirty="0">
                <a:solidFill>
                  <a:prstClr val="black"/>
                </a:solidFill>
                <a:latin typeface="Arial Narrow" panose="020B0606020202030204" pitchFamily="34" charset="0"/>
              </a:rPr>
              <a:t>variedad </a:t>
            </a:r>
            <a:r>
              <a:rPr lang="es-CL" sz="2800" dirty="0" smtClean="0">
                <a:solidFill>
                  <a:prstClr val="black"/>
                </a:solidFill>
                <a:latin typeface="Arial Narrow" panose="020B0606020202030204" pitchFamily="34" charset="0"/>
              </a:rPr>
              <a:t>en la dieta y factores de saneamiento limitan </a:t>
            </a:r>
            <a:r>
              <a:rPr lang="es-CL" sz="2800" dirty="0">
                <a:solidFill>
                  <a:prstClr val="black"/>
                </a:solidFill>
                <a:latin typeface="Arial Narrow" panose="020B0606020202030204" pitchFamily="34" charset="0"/>
              </a:rPr>
              <a:t>la ingesta de </a:t>
            </a:r>
            <a:r>
              <a:rPr lang="es-CL" sz="2800" dirty="0" smtClean="0">
                <a:solidFill>
                  <a:prstClr val="black"/>
                </a:solidFill>
                <a:latin typeface="Arial Narrow" panose="020B0606020202030204" pitchFamily="34" charset="0"/>
              </a:rPr>
              <a:t>kilocalorías y micronutrientes  (hierro, vitamina A) </a:t>
            </a:r>
          </a:p>
          <a:p>
            <a:pPr algn="just">
              <a:spcBef>
                <a:spcPts val="600"/>
              </a:spcBef>
            </a:pPr>
            <a:endParaRPr lang="es-CL" sz="2800" dirty="0" smtClean="0">
              <a:solidFill>
                <a:prstClr val="black"/>
              </a:solidFill>
              <a:latin typeface="Arial Narrow" panose="020B0606020202030204" pitchFamily="34" charset="0"/>
            </a:endParaRPr>
          </a:p>
          <a:p>
            <a:pPr algn="just">
              <a:spcBef>
                <a:spcPts val="600"/>
              </a:spcBef>
            </a:pPr>
            <a:r>
              <a:rPr lang="es-CL" sz="2800" b="1" dirty="0" smtClean="0">
                <a:solidFill>
                  <a:prstClr val="black"/>
                </a:solidFill>
                <a:latin typeface="Arial Narrow" panose="020B0606020202030204" pitchFamily="34" charset="0"/>
              </a:rPr>
              <a:t>Hipótesis:</a:t>
            </a:r>
          </a:p>
          <a:p>
            <a:pPr marL="457200" indent="-457200" algn="just">
              <a:spcBef>
                <a:spcPts val="600"/>
              </a:spcBef>
              <a:buFont typeface="Wingdings" panose="05000000000000000000" pitchFamily="2" charset="2"/>
              <a:buChar char="ü"/>
            </a:pPr>
            <a:r>
              <a:rPr lang="es-CL" sz="2800" dirty="0" smtClean="0">
                <a:solidFill>
                  <a:prstClr val="black"/>
                </a:solidFill>
                <a:latin typeface="Arial Narrow" panose="020B0606020202030204" pitchFamily="34" charset="0"/>
              </a:rPr>
              <a:t>Alimentos en cantidades y calidad no es suficiente para mejorar el status nutricional de niñas/os entre 6 y 36 meses</a:t>
            </a:r>
          </a:p>
          <a:p>
            <a:pPr algn="just">
              <a:spcBef>
                <a:spcPts val="600"/>
              </a:spcBef>
            </a:pPr>
            <a:endParaRPr lang="es-CL" sz="2800" dirty="0" smtClean="0">
              <a:solidFill>
                <a:prstClr val="black"/>
              </a:solidFill>
              <a:latin typeface="Arial Narrow" panose="020B0606020202030204" pitchFamily="34" charset="0"/>
            </a:endParaRPr>
          </a:p>
        </p:txBody>
      </p:sp>
      <p:pic>
        <p:nvPicPr>
          <p:cNvPr id="8" name="Picture 5" descr="Y:\Communication\CAMPAÑAS\Campaña UNETE 2013\Exhibición de fotos\LowRes\ECU_20130124_WFP-Gabriela_Malo_4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00" y="1484784"/>
            <a:ext cx="3183616" cy="21203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51520" y="4407714"/>
            <a:ext cx="2983796" cy="2241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8501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txBox="1">
            <a:spLocks noChangeArrowheads="1"/>
          </p:cNvSpPr>
          <p:nvPr/>
        </p:nvSpPr>
        <p:spPr bwMode="auto">
          <a:xfrm>
            <a:off x="-36512" y="3393"/>
            <a:ext cx="8496944"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4000" dirty="0">
                <a:solidFill>
                  <a:prstClr val="white"/>
                </a:solidFill>
              </a:rPr>
              <a:t>Teoría del Cambio </a:t>
            </a:r>
          </a:p>
        </p:txBody>
      </p:sp>
      <p:sp>
        <p:nvSpPr>
          <p:cNvPr id="6" name="Rectangle 5"/>
          <p:cNvSpPr/>
          <p:nvPr/>
        </p:nvSpPr>
        <p:spPr>
          <a:xfrm>
            <a:off x="323528" y="1052736"/>
            <a:ext cx="7968178" cy="5647700"/>
          </a:xfrm>
          <a:prstGeom prst="rect">
            <a:avLst/>
          </a:prstGeom>
        </p:spPr>
        <p:txBody>
          <a:bodyPr wrap="square">
            <a:spAutoFit/>
          </a:bodyPr>
          <a:lstStyle/>
          <a:p>
            <a:pPr marL="457200" indent="-457200" algn="just">
              <a:spcBef>
                <a:spcPts val="600"/>
              </a:spcBef>
              <a:buFont typeface="Wingdings" panose="05000000000000000000" pitchFamily="2" charset="2"/>
              <a:buChar char="ü"/>
            </a:pPr>
            <a:r>
              <a:rPr lang="es-CL" sz="2800" dirty="0" smtClean="0">
                <a:solidFill>
                  <a:prstClr val="black"/>
                </a:solidFill>
                <a:latin typeface="Arial Narrow" panose="020B0606020202030204" pitchFamily="34" charset="0"/>
              </a:rPr>
              <a:t>El cambio en comportamiento es clave para mejorar </a:t>
            </a:r>
            <a:r>
              <a:rPr lang="es-CL" sz="2800" dirty="0">
                <a:solidFill>
                  <a:prstClr val="black"/>
                </a:solidFill>
                <a:latin typeface="Arial Narrow" panose="020B0606020202030204" pitchFamily="34" charset="0"/>
              </a:rPr>
              <a:t>el conocimiento nutricional de las </a:t>
            </a:r>
            <a:r>
              <a:rPr lang="es-CL" sz="2800" dirty="0" smtClean="0">
                <a:solidFill>
                  <a:prstClr val="black"/>
                </a:solidFill>
                <a:latin typeface="Arial Narrow" panose="020B0606020202030204" pitchFamily="34" charset="0"/>
              </a:rPr>
              <a:t>familias pero no es suficiente </a:t>
            </a:r>
          </a:p>
          <a:p>
            <a:pPr marL="457200" indent="-457200" algn="just">
              <a:spcBef>
                <a:spcPts val="600"/>
              </a:spcBef>
              <a:buFont typeface="Wingdings" panose="05000000000000000000" pitchFamily="2" charset="2"/>
              <a:buChar char="ü"/>
            </a:pPr>
            <a:endParaRPr lang="es-CL" sz="2800" dirty="0" smtClean="0">
              <a:solidFill>
                <a:prstClr val="black"/>
              </a:solidFill>
              <a:latin typeface="Arial Narrow" panose="020B0606020202030204" pitchFamily="34" charset="0"/>
            </a:endParaRPr>
          </a:p>
          <a:p>
            <a:pPr marL="457200" indent="-457200" algn="just">
              <a:spcBef>
                <a:spcPts val="600"/>
              </a:spcBef>
              <a:buFont typeface="Wingdings" panose="05000000000000000000" pitchFamily="2" charset="2"/>
              <a:buChar char="ü"/>
            </a:pPr>
            <a:r>
              <a:rPr lang="es-CL" sz="2800" dirty="0" smtClean="0">
                <a:solidFill>
                  <a:prstClr val="black"/>
                </a:solidFill>
                <a:latin typeface="Arial Narrow" panose="020B0606020202030204" pitchFamily="34" charset="0"/>
              </a:rPr>
              <a:t>Una buena </a:t>
            </a:r>
            <a:r>
              <a:rPr lang="es-CL" sz="2800" dirty="0">
                <a:solidFill>
                  <a:prstClr val="black"/>
                </a:solidFill>
                <a:latin typeface="Arial Narrow" panose="020B0606020202030204" pitchFamily="34" charset="0"/>
              </a:rPr>
              <a:t>calidad de agua y saneamiento en el hogar, </a:t>
            </a:r>
            <a:r>
              <a:rPr lang="es-CL" sz="2800" dirty="0" smtClean="0">
                <a:solidFill>
                  <a:prstClr val="black"/>
                </a:solidFill>
                <a:latin typeface="Arial Narrow" panose="020B0606020202030204" pitchFamily="34" charset="0"/>
              </a:rPr>
              <a:t>son cruciales </a:t>
            </a:r>
            <a:r>
              <a:rPr lang="es-CL" sz="2800" dirty="0">
                <a:solidFill>
                  <a:prstClr val="black"/>
                </a:solidFill>
                <a:latin typeface="Arial Narrow" panose="020B0606020202030204" pitchFamily="34" charset="0"/>
              </a:rPr>
              <a:t>para mejorar la dieta de la familia y el estatus nutricional de niñas y </a:t>
            </a:r>
            <a:r>
              <a:rPr lang="es-CL" sz="2800" dirty="0" smtClean="0">
                <a:solidFill>
                  <a:prstClr val="black"/>
                </a:solidFill>
                <a:latin typeface="Arial Narrow" panose="020B0606020202030204" pitchFamily="34" charset="0"/>
              </a:rPr>
              <a:t>niños</a:t>
            </a:r>
          </a:p>
          <a:p>
            <a:pPr algn="just">
              <a:spcBef>
                <a:spcPts val="600"/>
              </a:spcBef>
            </a:pPr>
            <a:endParaRPr lang="es-CL" sz="2800" b="1" dirty="0" smtClean="0">
              <a:solidFill>
                <a:prstClr val="black"/>
              </a:solidFill>
              <a:latin typeface="Arial Narrow" panose="020B0606020202030204" pitchFamily="34" charset="0"/>
            </a:endParaRPr>
          </a:p>
          <a:p>
            <a:pPr algn="just">
              <a:spcBef>
                <a:spcPts val="600"/>
              </a:spcBef>
            </a:pPr>
            <a:r>
              <a:rPr lang="es-CL" sz="2800" b="1" dirty="0" smtClean="0">
                <a:solidFill>
                  <a:prstClr val="black"/>
                </a:solidFill>
                <a:latin typeface="Arial Narrow" panose="020B0606020202030204" pitchFamily="34" charset="0"/>
              </a:rPr>
              <a:t>Conclusión: </a:t>
            </a:r>
            <a:endParaRPr lang="es-CL" sz="2800" b="1" dirty="0">
              <a:solidFill>
                <a:prstClr val="black"/>
              </a:solidFill>
              <a:latin typeface="Arial Narrow" panose="020B0606020202030204" pitchFamily="34" charset="0"/>
            </a:endParaRPr>
          </a:p>
          <a:p>
            <a:pPr marL="457200" indent="-457200" algn="just">
              <a:spcBef>
                <a:spcPts val="600"/>
              </a:spcBef>
              <a:buFont typeface="Wingdings" panose="05000000000000000000" pitchFamily="2" charset="2"/>
              <a:buChar char="ü"/>
            </a:pPr>
            <a:r>
              <a:rPr lang="es-CL" sz="2800" dirty="0" smtClean="0">
                <a:solidFill>
                  <a:prstClr val="black"/>
                </a:solidFill>
                <a:latin typeface="Arial Narrow" panose="020B0606020202030204" pitchFamily="34" charset="0"/>
              </a:rPr>
              <a:t>Una </a:t>
            </a:r>
            <a:r>
              <a:rPr lang="es-CL" sz="2800" dirty="0">
                <a:solidFill>
                  <a:prstClr val="black"/>
                </a:solidFill>
                <a:latin typeface="Arial Narrow" panose="020B0606020202030204" pitchFamily="34" charset="0"/>
              </a:rPr>
              <a:t>sola solución no es suficiente para lograr resultados </a:t>
            </a:r>
            <a:r>
              <a:rPr lang="es-CL" sz="2800" dirty="0" smtClean="0">
                <a:solidFill>
                  <a:prstClr val="black"/>
                </a:solidFill>
                <a:latin typeface="Arial Narrow" panose="020B0606020202030204" pitchFamily="34" charset="0"/>
              </a:rPr>
              <a:t>significativos</a:t>
            </a:r>
            <a:endParaRPr lang="en-US" sz="2800" dirty="0">
              <a:solidFill>
                <a:prstClr val="black"/>
              </a:solidFill>
              <a:latin typeface="Arial Narrow" panose="020B0606020202030204" pitchFamily="34" charset="0"/>
            </a:endParaRPr>
          </a:p>
          <a:p>
            <a:endParaRPr lang="en-US" sz="2800" dirty="0">
              <a:solidFill>
                <a:prstClr val="black"/>
              </a:solidFill>
            </a:endParaRPr>
          </a:p>
        </p:txBody>
      </p:sp>
    </p:spTree>
    <p:extLst>
      <p:ext uri="{BB962C8B-B14F-4D97-AF65-F5344CB8AC3E}">
        <p14:creationId xmlns:p14="http://schemas.microsoft.com/office/powerpoint/2010/main" val="1027241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1196752"/>
            <a:ext cx="8136904" cy="5661248"/>
          </a:xfrm>
        </p:spPr>
        <p:txBody>
          <a:bodyPr>
            <a:noAutofit/>
          </a:bodyPr>
          <a:lstStyle/>
          <a:p>
            <a:pPr marL="431800" lvl="2" indent="-342900"/>
            <a:r>
              <a:rPr lang="es-EC" dirty="0">
                <a:latin typeface="Arial Narrow" panose="020B0606020202030204" pitchFamily="34" charset="0"/>
              </a:rPr>
              <a:t>Focalización: </a:t>
            </a:r>
          </a:p>
          <a:p>
            <a:pPr marL="740410" lvl="2" indent="-285750">
              <a:buFont typeface="Wingdings" panose="05000000000000000000" pitchFamily="2" charset="2"/>
              <a:buChar char="ü"/>
            </a:pPr>
            <a:r>
              <a:rPr lang="es-EC" dirty="0">
                <a:latin typeface="Arial Narrow" panose="020B0606020202030204" pitchFamily="34" charset="0"/>
              </a:rPr>
              <a:t> Zonas con indicadores altos de desnutrición crónica infantil</a:t>
            </a:r>
          </a:p>
          <a:p>
            <a:pPr marL="740410" lvl="2" indent="-285750">
              <a:buFont typeface="Wingdings" panose="05000000000000000000" pitchFamily="2" charset="2"/>
              <a:buChar char="ü"/>
            </a:pPr>
            <a:r>
              <a:rPr lang="es-EC" dirty="0">
                <a:latin typeface="Arial Narrow" panose="020B0606020202030204" pitchFamily="34" charset="0"/>
              </a:rPr>
              <a:t> </a:t>
            </a:r>
            <a:r>
              <a:rPr lang="es-CL" dirty="0">
                <a:latin typeface="Arial Narrow" panose="020B0606020202030204" pitchFamily="34" charset="0"/>
              </a:rPr>
              <a:t>Familias con niñas/ niños entre 06 -36 </a:t>
            </a:r>
            <a:r>
              <a:rPr lang="es-CL" dirty="0" smtClean="0">
                <a:latin typeface="Arial Narrow" panose="020B0606020202030204" pitchFamily="34" charset="0"/>
              </a:rPr>
              <a:t>en quintiles </a:t>
            </a:r>
            <a:r>
              <a:rPr lang="es-CL" dirty="0">
                <a:latin typeface="Arial Narrow" panose="020B0606020202030204" pitchFamily="34" charset="0"/>
              </a:rPr>
              <a:t>1 y 2 de pobreza. </a:t>
            </a:r>
            <a:endParaRPr lang="es-CL" dirty="0" smtClean="0">
              <a:latin typeface="Arial Narrow" panose="020B0606020202030204" pitchFamily="34" charset="0"/>
            </a:endParaRPr>
          </a:p>
          <a:p>
            <a:pPr marL="740410" lvl="2" indent="-285750">
              <a:buFont typeface="Wingdings" panose="05000000000000000000" pitchFamily="2" charset="2"/>
              <a:buChar char="ü"/>
            </a:pPr>
            <a:r>
              <a:rPr lang="es-CL" dirty="0" smtClean="0">
                <a:latin typeface="Arial Narrow" panose="020B0606020202030204" pitchFamily="34" charset="0"/>
              </a:rPr>
              <a:t>APP, participación de mujeres y producción limpia</a:t>
            </a:r>
            <a:endParaRPr lang="es-CL" dirty="0">
              <a:latin typeface="Arial Narrow" panose="020B0606020202030204" pitchFamily="34" charset="0"/>
            </a:endParaRPr>
          </a:p>
          <a:p>
            <a:pPr marL="431800" lvl="2" indent="-342900"/>
            <a:r>
              <a:rPr lang="es-CL" dirty="0">
                <a:latin typeface="Arial Narrow" panose="020B0606020202030204" pitchFamily="34" charset="0"/>
              </a:rPr>
              <a:t>Diseño </a:t>
            </a:r>
            <a:r>
              <a:rPr lang="es-CL" dirty="0" err="1">
                <a:latin typeface="Arial Narrow" panose="020B0606020202030204" pitchFamily="34" charset="0"/>
              </a:rPr>
              <a:t>Muestral</a:t>
            </a:r>
            <a:r>
              <a:rPr lang="es-CL" dirty="0">
                <a:latin typeface="Arial Narrow" panose="020B0606020202030204" pitchFamily="34" charset="0"/>
              </a:rPr>
              <a:t> por FLACSO</a:t>
            </a:r>
          </a:p>
          <a:p>
            <a:pPr marL="706120" lvl="2" indent="-342900">
              <a:buFont typeface="Wingdings" panose="05000000000000000000" pitchFamily="2" charset="2"/>
              <a:buChar char="ü"/>
            </a:pPr>
            <a:r>
              <a:rPr lang="es-CL" dirty="0">
                <a:latin typeface="Arial Narrow" panose="020B0606020202030204" pitchFamily="34" charset="0"/>
              </a:rPr>
              <a:t>Revisión de bases de </a:t>
            </a:r>
            <a:r>
              <a:rPr lang="es-CL" dirty="0" smtClean="0">
                <a:latin typeface="Arial Narrow" panose="020B0606020202030204" pitchFamily="34" charset="0"/>
              </a:rPr>
              <a:t>datos</a:t>
            </a:r>
          </a:p>
          <a:p>
            <a:pPr marL="706120" lvl="2" indent="-342900">
              <a:buFont typeface="Wingdings" panose="05000000000000000000" pitchFamily="2" charset="2"/>
              <a:buChar char="ü"/>
            </a:pPr>
            <a:r>
              <a:rPr lang="es-CL" dirty="0" err="1" smtClean="0">
                <a:latin typeface="Arial Narrow" panose="020B0606020202030204" pitchFamily="34" charset="0"/>
              </a:rPr>
              <a:t>Randomización</a:t>
            </a:r>
            <a:r>
              <a:rPr lang="es-CL" dirty="0" smtClean="0">
                <a:latin typeface="Arial Narrow" panose="020B0606020202030204" pitchFamily="34" charset="0"/>
              </a:rPr>
              <a:t> (T1, T2, T3 y Control)</a:t>
            </a:r>
            <a:endParaRPr lang="es-CL" dirty="0">
              <a:latin typeface="Arial Narrow" panose="020B0606020202030204" pitchFamily="34" charset="0"/>
            </a:endParaRPr>
          </a:p>
          <a:p>
            <a:pPr marL="431800" lvl="2" indent="-342900"/>
            <a:r>
              <a:rPr lang="es-CL" dirty="0">
                <a:latin typeface="Arial Narrow" panose="020B0606020202030204" pitchFamily="34" charset="0"/>
              </a:rPr>
              <a:t>Validación por CEPAR:</a:t>
            </a:r>
          </a:p>
          <a:p>
            <a:pPr marL="740410" lvl="2" indent="-285750">
              <a:buFont typeface="Wingdings" panose="05000000000000000000" pitchFamily="2" charset="2"/>
              <a:buChar char="ü"/>
            </a:pPr>
            <a:r>
              <a:rPr lang="es-CL" dirty="0" smtClean="0">
                <a:latin typeface="Arial Narrow" panose="020B0606020202030204" pitchFamily="34" charset="0"/>
              </a:rPr>
              <a:t>Formulario del </a:t>
            </a:r>
            <a:r>
              <a:rPr lang="es-CL" dirty="0">
                <a:latin typeface="Arial Narrow" panose="020B0606020202030204" pitchFamily="34" charset="0"/>
              </a:rPr>
              <a:t>puntaje de </a:t>
            </a:r>
            <a:r>
              <a:rPr lang="es-CL" dirty="0" smtClean="0">
                <a:latin typeface="Arial Narrow" panose="020B0606020202030204" pitchFamily="34" charset="0"/>
              </a:rPr>
              <a:t>vulnerabilidad (- 60 puntos)</a:t>
            </a:r>
          </a:p>
          <a:p>
            <a:pPr marL="740410" lvl="2" indent="-285750">
              <a:buFont typeface="Wingdings" panose="05000000000000000000" pitchFamily="2" charset="2"/>
              <a:buChar char="ü"/>
            </a:pPr>
            <a:r>
              <a:rPr lang="es-CL" dirty="0" smtClean="0">
                <a:latin typeface="Arial Narrow" panose="020B0606020202030204" pitchFamily="34" charset="0"/>
              </a:rPr>
              <a:t>Ingreso de información</a:t>
            </a:r>
          </a:p>
          <a:p>
            <a:pPr marL="431800" lvl="2" indent="-342900"/>
            <a:r>
              <a:rPr lang="es-CL" dirty="0" smtClean="0">
                <a:latin typeface="Arial Narrow" panose="020B0606020202030204" pitchFamily="34" charset="0"/>
              </a:rPr>
              <a:t>Aplicación </a:t>
            </a:r>
            <a:r>
              <a:rPr lang="es-CL" dirty="0">
                <a:latin typeface="Arial Narrow" panose="020B0606020202030204" pitchFamily="34" charset="0"/>
              </a:rPr>
              <a:t>de </a:t>
            </a:r>
            <a:r>
              <a:rPr lang="es-CL" dirty="0" smtClean="0">
                <a:latin typeface="Arial Narrow" panose="020B0606020202030204" pitchFamily="34" charset="0"/>
              </a:rPr>
              <a:t>Instrumentos:</a:t>
            </a:r>
          </a:p>
          <a:p>
            <a:pPr marL="740410" lvl="2" indent="-285750">
              <a:buFont typeface="Wingdings" panose="05000000000000000000" pitchFamily="2" charset="2"/>
              <a:buChar char="ü"/>
            </a:pPr>
            <a:r>
              <a:rPr lang="es-CL" dirty="0">
                <a:latin typeface="Arial Narrow" panose="020B0606020202030204" pitchFamily="34" charset="0"/>
              </a:rPr>
              <a:t>Encuestas a </a:t>
            </a:r>
            <a:r>
              <a:rPr lang="es-CL" dirty="0" smtClean="0">
                <a:latin typeface="Arial Narrow" panose="020B0606020202030204" pitchFamily="34" charset="0"/>
              </a:rPr>
              <a:t>hogares</a:t>
            </a:r>
          </a:p>
          <a:p>
            <a:pPr marL="740410" lvl="2" indent="-285750">
              <a:buFont typeface="Wingdings" panose="05000000000000000000" pitchFamily="2" charset="2"/>
              <a:buChar char="ü"/>
            </a:pPr>
            <a:r>
              <a:rPr lang="es-CL" dirty="0" smtClean="0">
                <a:latin typeface="Arial Narrow" panose="020B0606020202030204" pitchFamily="34" charset="0"/>
              </a:rPr>
              <a:t>Toma de peso, talla y examen de hemoglobina en niños y niñas 6 -36 meses</a:t>
            </a:r>
          </a:p>
          <a:p>
            <a:pPr marL="740410" lvl="2" indent="-285750">
              <a:buFont typeface="Wingdings" panose="05000000000000000000" pitchFamily="2" charset="2"/>
              <a:buChar char="ü"/>
            </a:pPr>
            <a:r>
              <a:rPr lang="es-CL" dirty="0" smtClean="0">
                <a:latin typeface="Arial Narrow" panose="020B0606020202030204" pitchFamily="34" charset="0"/>
              </a:rPr>
              <a:t>Encuesta a hogares de productores (no </a:t>
            </a:r>
            <a:r>
              <a:rPr lang="es-CL" dirty="0" err="1" smtClean="0">
                <a:latin typeface="Arial Narrow" panose="020B0606020202030204" pitchFamily="34" charset="0"/>
              </a:rPr>
              <a:t>muestral</a:t>
            </a:r>
            <a:r>
              <a:rPr lang="es-CL" dirty="0" smtClean="0">
                <a:latin typeface="Arial Narrow" panose="020B0606020202030204" pitchFamily="34" charset="0"/>
              </a:rPr>
              <a:t>, cualitativo)</a:t>
            </a:r>
          </a:p>
          <a:p>
            <a:pPr marL="740410" lvl="2" indent="-285750">
              <a:buFont typeface="Wingdings" panose="05000000000000000000" pitchFamily="2" charset="2"/>
              <a:buChar char="ü"/>
            </a:pPr>
            <a:r>
              <a:rPr lang="es-CL" dirty="0" smtClean="0">
                <a:latin typeface="Arial Narrow" panose="020B0606020202030204" pitchFamily="34" charset="0"/>
              </a:rPr>
              <a:t>Encuesta a directivos de APP</a:t>
            </a:r>
          </a:p>
          <a:p>
            <a:pPr marL="740410" lvl="2" indent="-285750">
              <a:buFont typeface="Wingdings" panose="05000000000000000000" pitchFamily="2" charset="2"/>
              <a:buChar char="ü"/>
            </a:pPr>
            <a:r>
              <a:rPr lang="es-CL" dirty="0" smtClean="0">
                <a:latin typeface="Arial Narrow" panose="020B0606020202030204" pitchFamily="34" charset="0"/>
              </a:rPr>
              <a:t>Encuestas de status de género en hogares de productores</a:t>
            </a:r>
            <a:endParaRPr lang="es-CL" dirty="0">
              <a:latin typeface="Arial Narrow" panose="020B0606020202030204" pitchFamily="34" charset="0"/>
            </a:endParaRPr>
          </a:p>
          <a:p>
            <a:pPr marL="374650" lvl="2" indent="-285750"/>
            <a:r>
              <a:rPr lang="es-CL" dirty="0">
                <a:latin typeface="Arial Narrow" panose="020B0606020202030204" pitchFamily="34" charset="0"/>
              </a:rPr>
              <a:t>Análisis de </a:t>
            </a:r>
            <a:r>
              <a:rPr lang="es-CL" dirty="0" smtClean="0">
                <a:latin typeface="Arial Narrow" panose="020B0606020202030204" pitchFamily="34" charset="0"/>
              </a:rPr>
              <a:t>datos</a:t>
            </a:r>
            <a:endParaRPr lang="es-CL" dirty="0">
              <a:latin typeface="Arial Narrow" panose="020B0606020202030204" pitchFamily="34" charset="0"/>
            </a:endParaRPr>
          </a:p>
        </p:txBody>
      </p:sp>
      <p:sp>
        <p:nvSpPr>
          <p:cNvPr id="4" name="Rectangle 10"/>
          <p:cNvSpPr txBox="1">
            <a:spLocks noChangeArrowheads="1"/>
          </p:cNvSpPr>
          <p:nvPr/>
        </p:nvSpPr>
        <p:spPr bwMode="auto">
          <a:xfrm>
            <a:off x="0" y="0"/>
            <a:ext cx="8460432"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3900" dirty="0" smtClean="0">
                <a:solidFill>
                  <a:prstClr val="white"/>
                </a:solidFill>
              </a:rPr>
              <a:t>Procesos Metodológico</a:t>
            </a:r>
            <a:endParaRPr lang="es-EC" sz="3900" dirty="0">
              <a:solidFill>
                <a:prstClr val="white"/>
              </a:solidFill>
            </a:endParaRPr>
          </a:p>
        </p:txBody>
      </p:sp>
      <p:sp>
        <p:nvSpPr>
          <p:cNvPr id="5" name="Rectángulo 4"/>
          <p:cNvSpPr/>
          <p:nvPr/>
        </p:nvSpPr>
        <p:spPr>
          <a:xfrm>
            <a:off x="251520" y="764704"/>
            <a:ext cx="7920880" cy="369332"/>
          </a:xfrm>
          <a:prstGeom prst="rect">
            <a:avLst/>
          </a:prstGeom>
        </p:spPr>
        <p:txBody>
          <a:bodyPr wrap="square">
            <a:spAutoFit/>
          </a:bodyPr>
          <a:lstStyle/>
          <a:p>
            <a:pPr marL="285750" indent="-285750">
              <a:buFont typeface="Arial" panose="020B0604020202020204" pitchFamily="34" charset="0"/>
              <a:buChar char="•"/>
            </a:pPr>
            <a:r>
              <a:rPr lang="es-CL" dirty="0">
                <a:latin typeface="Arial Narrow" panose="020B0606020202030204" pitchFamily="34" charset="0"/>
              </a:rPr>
              <a:t>Acuerdos con los Gobiernos Autónomos Descentralizados Provinciales </a:t>
            </a:r>
            <a:endParaRPr lang="es-EC" dirty="0">
              <a:latin typeface="Arial Narrow" panose="020B0606020202030204" pitchFamily="34" charset="0"/>
            </a:endParaRPr>
          </a:p>
        </p:txBody>
      </p:sp>
    </p:spTree>
    <p:extLst>
      <p:ext uri="{BB962C8B-B14F-4D97-AF65-F5344CB8AC3E}">
        <p14:creationId xmlns:p14="http://schemas.microsoft.com/office/powerpoint/2010/main" val="1628582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ubtítulo"/>
          <p:cNvSpPr>
            <a:spLocks noGrp="1"/>
          </p:cNvSpPr>
          <p:nvPr>
            <p:ph type="subTitle" idx="1"/>
          </p:nvPr>
        </p:nvSpPr>
        <p:spPr>
          <a:xfrm>
            <a:off x="323528" y="1124744"/>
            <a:ext cx="8136904" cy="5544616"/>
          </a:xfrm>
        </p:spPr>
        <p:txBody>
          <a:bodyPr>
            <a:noAutofit/>
          </a:bodyPr>
          <a:lstStyle/>
          <a:p>
            <a:pPr marL="457200" indent="-457200">
              <a:buFont typeface="Wingdings" panose="05000000000000000000" pitchFamily="2" charset="2"/>
              <a:buChar char="§"/>
            </a:pPr>
            <a:r>
              <a:rPr lang="es-EC" sz="2700" dirty="0" smtClean="0">
                <a:solidFill>
                  <a:schemeClr val="tx1"/>
                </a:solidFill>
                <a:latin typeface="Arial Narrow" panose="020B0606020202030204" pitchFamily="34" charset="0"/>
              </a:rPr>
              <a:t>Parte del diseño del proyecto</a:t>
            </a:r>
          </a:p>
          <a:p>
            <a:pPr marL="457200" indent="-457200">
              <a:buFont typeface="Wingdings" panose="05000000000000000000" pitchFamily="2" charset="2"/>
              <a:buChar char="§"/>
            </a:pPr>
            <a:r>
              <a:rPr lang="es-EC" sz="2700" dirty="0" smtClean="0">
                <a:solidFill>
                  <a:schemeClr val="tx1"/>
                </a:solidFill>
                <a:latin typeface="Arial Narrow" panose="020B0606020202030204" pitchFamily="34" charset="0"/>
              </a:rPr>
              <a:t>Diseño aleatorio experimental</a:t>
            </a:r>
          </a:p>
          <a:p>
            <a:pPr marL="457200" indent="-457200">
              <a:buFont typeface="Wingdings" panose="05000000000000000000" pitchFamily="2" charset="2"/>
              <a:buChar char="§"/>
            </a:pPr>
            <a:r>
              <a:rPr lang="es-EC" sz="2700" dirty="0" smtClean="0">
                <a:solidFill>
                  <a:schemeClr val="tx1"/>
                </a:solidFill>
                <a:latin typeface="Arial Narrow" panose="020B0606020202030204" pitchFamily="34" charset="0"/>
              </a:rPr>
              <a:t>Grupo Control</a:t>
            </a:r>
          </a:p>
          <a:p>
            <a:pPr marL="457200" indent="-457200">
              <a:buFont typeface="Wingdings" panose="05000000000000000000" pitchFamily="2" charset="2"/>
              <a:buChar char="§"/>
            </a:pPr>
            <a:r>
              <a:rPr lang="es-EC" sz="2700" dirty="0" smtClean="0">
                <a:solidFill>
                  <a:schemeClr val="tx1"/>
                </a:solidFill>
                <a:latin typeface="Arial Narrow" panose="020B0606020202030204" pitchFamily="34" charset="0"/>
              </a:rPr>
              <a:t>Muestra de familias: 600 + 200 (grupo control)</a:t>
            </a:r>
          </a:p>
          <a:p>
            <a:pPr marL="457200" indent="-457200">
              <a:buFont typeface="Wingdings" panose="05000000000000000000" pitchFamily="2" charset="2"/>
              <a:buChar char="§"/>
            </a:pPr>
            <a:r>
              <a:rPr lang="es-EC" sz="2700" dirty="0" smtClean="0">
                <a:solidFill>
                  <a:schemeClr val="tx1"/>
                </a:solidFill>
                <a:latin typeface="Arial Narrow" panose="020B0606020202030204" pitchFamily="34" charset="0"/>
              </a:rPr>
              <a:t>Grupos de tratamiento</a:t>
            </a:r>
          </a:p>
          <a:p>
            <a:pPr marL="850900" indent="-457200">
              <a:buFont typeface="Wingdings" panose="05000000000000000000" pitchFamily="2" charset="2"/>
              <a:buChar char="ü"/>
              <a:tabLst>
                <a:tab pos="1025525" algn="l"/>
              </a:tabLst>
            </a:pPr>
            <a:r>
              <a:rPr lang="es-EC" sz="2700" dirty="0" smtClean="0">
                <a:solidFill>
                  <a:schemeClr val="tx1"/>
                </a:solidFill>
                <a:latin typeface="Arial Narrow" panose="020B0606020202030204" pitchFamily="34" charset="0"/>
              </a:rPr>
              <a:t>T1: Tarjeta electrónica (cupón US$ 40) condicionada a la compra de alimentos nutritivos</a:t>
            </a:r>
          </a:p>
          <a:p>
            <a:pPr marL="850900" indent="-457200">
              <a:buFont typeface="Wingdings" panose="05000000000000000000" pitchFamily="2" charset="2"/>
              <a:buChar char="ü"/>
              <a:tabLst>
                <a:tab pos="1025525" algn="l"/>
              </a:tabLst>
            </a:pPr>
            <a:r>
              <a:rPr lang="es-EC" sz="2700" dirty="0" smtClean="0">
                <a:solidFill>
                  <a:schemeClr val="tx1"/>
                </a:solidFill>
                <a:latin typeface="Arial Narrow" panose="020B0606020202030204" pitchFamily="34" charset="0"/>
              </a:rPr>
              <a:t>T2: Tarjeta electrónica mas capacitación nutricional</a:t>
            </a:r>
          </a:p>
          <a:p>
            <a:pPr marL="850900" indent="-457200">
              <a:buFont typeface="Wingdings" panose="05000000000000000000" pitchFamily="2" charset="2"/>
              <a:buChar char="ü"/>
              <a:tabLst>
                <a:tab pos="1025525" algn="l"/>
              </a:tabLst>
            </a:pPr>
            <a:r>
              <a:rPr lang="es-EC" sz="2700" dirty="0" smtClean="0">
                <a:solidFill>
                  <a:schemeClr val="tx1"/>
                </a:solidFill>
                <a:latin typeface="Arial Narrow" panose="020B0606020202030204" pitchFamily="34" charset="0"/>
              </a:rPr>
              <a:t>T3: Tarjeta electrónica, capacitación y paquete integral (agua segura, desparasitación, mejoras)</a:t>
            </a:r>
          </a:p>
          <a:p>
            <a:pPr marL="393700">
              <a:tabLst>
                <a:tab pos="1025525" algn="l"/>
              </a:tabLst>
            </a:pPr>
            <a:r>
              <a:rPr lang="es-ES" sz="2700" i="1" dirty="0" smtClean="0">
                <a:solidFill>
                  <a:srgbClr val="FF0000"/>
                </a:solidFill>
                <a:latin typeface="Arial Narrow" panose="020B0606020202030204" pitchFamily="34" charset="0"/>
              </a:rPr>
              <a:t>Es importante cuidar que los grupos no se contaminen.</a:t>
            </a:r>
            <a:endParaRPr lang="es-EC" sz="2700" i="1" dirty="0" smtClean="0">
              <a:solidFill>
                <a:srgbClr val="FF0000"/>
              </a:solidFill>
              <a:latin typeface="Arial Narrow" panose="020B0606020202030204" pitchFamily="34" charset="0"/>
            </a:endParaRPr>
          </a:p>
        </p:txBody>
      </p:sp>
      <p:sp>
        <p:nvSpPr>
          <p:cNvPr id="7" name="Rectangle 10"/>
          <p:cNvSpPr txBox="1">
            <a:spLocks noChangeArrowheads="1"/>
          </p:cNvSpPr>
          <p:nvPr/>
        </p:nvSpPr>
        <p:spPr bwMode="auto">
          <a:xfrm>
            <a:off x="441" y="30777"/>
            <a:ext cx="8472358"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4000" dirty="0" smtClean="0"/>
              <a:t>Diseño Evaluación </a:t>
            </a:r>
            <a:r>
              <a:rPr lang="es-EC" sz="4000" dirty="0"/>
              <a:t>de Impacto</a:t>
            </a:r>
          </a:p>
        </p:txBody>
      </p:sp>
    </p:spTree>
    <p:extLst>
      <p:ext uri="{BB962C8B-B14F-4D97-AF65-F5344CB8AC3E}">
        <p14:creationId xmlns:p14="http://schemas.microsoft.com/office/powerpoint/2010/main" val="2464020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ubtítulo"/>
          <p:cNvSpPr>
            <a:spLocks noGrp="1"/>
          </p:cNvSpPr>
          <p:nvPr>
            <p:ph type="subTitle" idx="1"/>
          </p:nvPr>
        </p:nvSpPr>
        <p:spPr>
          <a:xfrm>
            <a:off x="323528" y="1124744"/>
            <a:ext cx="8136904" cy="5040560"/>
          </a:xfrm>
        </p:spPr>
        <p:txBody>
          <a:bodyPr>
            <a:noAutofit/>
          </a:bodyPr>
          <a:lstStyle/>
          <a:p>
            <a:r>
              <a:rPr lang="es-EC" sz="2800" dirty="0" smtClean="0">
                <a:solidFill>
                  <a:schemeClr val="tx1"/>
                </a:solidFill>
                <a:latin typeface="Arial Narrow" panose="020B0606020202030204" pitchFamily="34" charset="0"/>
              </a:rPr>
              <a:t>Con los 4 grupos definidos, se puede evaluar los siguientes impactos.</a:t>
            </a:r>
          </a:p>
          <a:p>
            <a:r>
              <a:rPr lang="es-EC" sz="2800" dirty="0" smtClean="0">
                <a:solidFill>
                  <a:schemeClr val="tx1"/>
                </a:solidFill>
                <a:latin typeface="Arial Narrow" panose="020B0606020202030204" pitchFamily="34" charset="0"/>
              </a:rPr>
              <a:t>T1-C=  Tarjeta electrónica.</a:t>
            </a:r>
          </a:p>
          <a:p>
            <a:r>
              <a:rPr lang="es-EC" sz="2800" dirty="0" smtClean="0">
                <a:solidFill>
                  <a:schemeClr val="tx1"/>
                </a:solidFill>
                <a:latin typeface="Arial Narrow" panose="020B0606020202030204" pitchFamily="34" charset="0"/>
              </a:rPr>
              <a:t>T2-T1= Capacitación en SAN.</a:t>
            </a:r>
          </a:p>
          <a:p>
            <a:r>
              <a:rPr lang="es-EC" sz="2800" dirty="0" smtClean="0">
                <a:solidFill>
                  <a:schemeClr val="tx1"/>
                </a:solidFill>
                <a:latin typeface="Arial Narrow" panose="020B0606020202030204" pitchFamily="34" charset="0"/>
              </a:rPr>
              <a:t>T3-T2= Paquete integral.</a:t>
            </a:r>
          </a:p>
          <a:p>
            <a:r>
              <a:rPr lang="es-EC" sz="2800" dirty="0" smtClean="0">
                <a:solidFill>
                  <a:schemeClr val="tx1"/>
                </a:solidFill>
                <a:latin typeface="Arial Narrow" panose="020B0606020202030204" pitchFamily="34" charset="0"/>
              </a:rPr>
              <a:t>T2-C</a:t>
            </a:r>
            <a:r>
              <a:rPr lang="es-EC" sz="2800" dirty="0">
                <a:solidFill>
                  <a:schemeClr val="tx1"/>
                </a:solidFill>
                <a:latin typeface="Arial Narrow" panose="020B0606020202030204" pitchFamily="34" charset="0"/>
              </a:rPr>
              <a:t>= Tarjeta electrónica y </a:t>
            </a:r>
            <a:r>
              <a:rPr lang="es-EC" sz="2800" dirty="0" smtClean="0">
                <a:solidFill>
                  <a:schemeClr val="tx1"/>
                </a:solidFill>
                <a:latin typeface="Arial Narrow" panose="020B0606020202030204" pitchFamily="34" charset="0"/>
              </a:rPr>
              <a:t>capacitación.</a:t>
            </a:r>
          </a:p>
          <a:p>
            <a:r>
              <a:rPr lang="es-EC" sz="2800" dirty="0" smtClean="0">
                <a:solidFill>
                  <a:schemeClr val="tx1"/>
                </a:solidFill>
                <a:latin typeface="Arial Narrow" panose="020B0606020202030204" pitchFamily="34" charset="0"/>
              </a:rPr>
              <a:t>T3-C</a:t>
            </a:r>
            <a:r>
              <a:rPr lang="es-EC" sz="2800" dirty="0">
                <a:solidFill>
                  <a:schemeClr val="tx1"/>
                </a:solidFill>
                <a:latin typeface="Arial Narrow" panose="020B0606020202030204" pitchFamily="34" charset="0"/>
              </a:rPr>
              <a:t>= Tarjeta electrónica, </a:t>
            </a:r>
            <a:r>
              <a:rPr lang="es-EC" sz="2800" dirty="0" smtClean="0">
                <a:solidFill>
                  <a:schemeClr val="tx1"/>
                </a:solidFill>
                <a:latin typeface="Arial Narrow" panose="020B0606020202030204" pitchFamily="34" charset="0"/>
              </a:rPr>
              <a:t>capacitación y paquete integral.</a:t>
            </a:r>
          </a:p>
          <a:p>
            <a:endParaRPr lang="es-EC" sz="2800" dirty="0" smtClean="0">
              <a:solidFill>
                <a:schemeClr val="tx1"/>
              </a:solidFill>
              <a:latin typeface="Arial Narrow" panose="020B0606020202030204" pitchFamily="34" charset="0"/>
            </a:endParaRPr>
          </a:p>
          <a:p>
            <a:r>
              <a:rPr lang="es-EC" sz="2800" dirty="0" smtClean="0">
                <a:solidFill>
                  <a:schemeClr val="tx1"/>
                </a:solidFill>
                <a:latin typeface="Arial Narrow" panose="020B0606020202030204" pitchFamily="34" charset="0"/>
              </a:rPr>
              <a:t>La línea de base se levantó entre Junio y Septiembre de 2013, y la segunda toma se realizará un año después.</a:t>
            </a:r>
          </a:p>
          <a:p>
            <a:pPr marL="457200" indent="-457200">
              <a:buFont typeface="Wingdings" panose="05000000000000000000" pitchFamily="2" charset="2"/>
              <a:buChar char="§"/>
            </a:pPr>
            <a:endParaRPr lang="es-EC" sz="2800" i="1" dirty="0" smtClean="0">
              <a:solidFill>
                <a:srgbClr val="FF0000"/>
              </a:solidFill>
              <a:latin typeface="Arial Narrow" panose="020B0606020202030204" pitchFamily="34" charset="0"/>
            </a:endParaRPr>
          </a:p>
        </p:txBody>
      </p:sp>
      <p:sp>
        <p:nvSpPr>
          <p:cNvPr id="7" name="Rectangle 10"/>
          <p:cNvSpPr txBox="1">
            <a:spLocks noChangeArrowheads="1"/>
          </p:cNvSpPr>
          <p:nvPr/>
        </p:nvSpPr>
        <p:spPr bwMode="auto">
          <a:xfrm>
            <a:off x="441" y="30777"/>
            <a:ext cx="8472358"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4000" dirty="0" smtClean="0"/>
              <a:t>Impactos a Investigar</a:t>
            </a:r>
            <a:endParaRPr lang="es-EC" sz="4000" dirty="0"/>
          </a:p>
        </p:txBody>
      </p:sp>
    </p:spTree>
    <p:extLst>
      <p:ext uri="{BB962C8B-B14F-4D97-AF65-F5344CB8AC3E}">
        <p14:creationId xmlns:p14="http://schemas.microsoft.com/office/powerpoint/2010/main" val="26616691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ubtítulo"/>
          <p:cNvSpPr>
            <a:spLocks noGrp="1"/>
          </p:cNvSpPr>
          <p:nvPr>
            <p:ph type="subTitle" idx="1"/>
          </p:nvPr>
        </p:nvSpPr>
        <p:spPr>
          <a:xfrm>
            <a:off x="323528" y="1124744"/>
            <a:ext cx="8136904" cy="5544616"/>
          </a:xfrm>
        </p:spPr>
        <p:txBody>
          <a:bodyPr>
            <a:noAutofit/>
          </a:bodyPr>
          <a:lstStyle/>
          <a:p>
            <a:r>
              <a:rPr lang="es-EC" sz="2800" dirty="0" smtClean="0">
                <a:solidFill>
                  <a:schemeClr val="tx1"/>
                </a:solidFill>
                <a:latin typeface="Arial Narrow" panose="020B0606020202030204" pitchFamily="34" charset="0"/>
              </a:rPr>
              <a:t>Resultados línea de base: muestra balanceada entre los diferentes grupos.</a:t>
            </a:r>
          </a:p>
          <a:p>
            <a:r>
              <a:rPr lang="es-EC" sz="2800" dirty="0" smtClean="0">
                <a:solidFill>
                  <a:schemeClr val="tx1"/>
                </a:solidFill>
                <a:latin typeface="Arial Narrow" panose="020B0606020202030204" pitchFamily="34" charset="0"/>
              </a:rPr>
              <a:t>Al 5% de significancia se encuentra las siguientes diferencias:</a:t>
            </a:r>
          </a:p>
          <a:p>
            <a:r>
              <a:rPr lang="es-EC" sz="2800" dirty="0" smtClean="0">
                <a:solidFill>
                  <a:schemeClr val="tx1"/>
                </a:solidFill>
                <a:latin typeface="Arial Narrow" panose="020B0606020202030204" pitchFamily="34" charset="0"/>
              </a:rPr>
              <a:t>Entre T1 y C: número de miembros del hogar de 15 a 44 años, y número de niños con bajo peso.</a:t>
            </a:r>
          </a:p>
          <a:p>
            <a:r>
              <a:rPr lang="es-EC" sz="2800" dirty="0" smtClean="0">
                <a:solidFill>
                  <a:schemeClr val="tx1"/>
                </a:solidFill>
                <a:latin typeface="Arial Narrow" panose="020B0606020202030204" pitchFamily="34" charset="0"/>
              </a:rPr>
              <a:t>Entre T2 y C : ingesta calórica per cápita. </a:t>
            </a:r>
          </a:p>
          <a:p>
            <a:r>
              <a:rPr lang="es-EC" sz="2800" dirty="0" smtClean="0">
                <a:solidFill>
                  <a:schemeClr val="tx1"/>
                </a:solidFill>
                <a:latin typeface="Arial Narrow" panose="020B0606020202030204" pitchFamily="34" charset="0"/>
              </a:rPr>
              <a:t>Entre T3 y C : no diferencias. </a:t>
            </a:r>
          </a:p>
          <a:p>
            <a:r>
              <a:rPr lang="es-EC" sz="2800" dirty="0" smtClean="0">
                <a:solidFill>
                  <a:schemeClr val="tx1"/>
                </a:solidFill>
                <a:latin typeface="Arial Narrow" panose="020B0606020202030204" pitchFamily="34" charset="0"/>
              </a:rPr>
              <a:t>Entre T1 y T2 : número de miembros de 45 a 65 años. </a:t>
            </a:r>
          </a:p>
          <a:p>
            <a:r>
              <a:rPr lang="es-EC" sz="2800" dirty="0" smtClean="0">
                <a:solidFill>
                  <a:schemeClr val="tx1"/>
                </a:solidFill>
                <a:latin typeface="Arial Narrow" panose="020B0606020202030204" pitchFamily="34" charset="0"/>
              </a:rPr>
              <a:t>Entre T1 y T3 : no diferencias. </a:t>
            </a:r>
          </a:p>
          <a:p>
            <a:r>
              <a:rPr lang="es-EC" sz="2800" dirty="0" smtClean="0">
                <a:solidFill>
                  <a:schemeClr val="tx1"/>
                </a:solidFill>
                <a:latin typeface="Arial Narrow" panose="020B0606020202030204" pitchFamily="34" charset="0"/>
              </a:rPr>
              <a:t>Entre T2 y T3 : no diferencias.</a:t>
            </a:r>
          </a:p>
          <a:p>
            <a:pPr marL="457200" indent="-457200">
              <a:buFont typeface="Wingdings" panose="05000000000000000000" pitchFamily="2" charset="2"/>
              <a:buChar char="§"/>
            </a:pPr>
            <a:endParaRPr lang="es-EC" sz="2800" i="1" dirty="0" smtClean="0">
              <a:solidFill>
                <a:srgbClr val="FF0000"/>
              </a:solidFill>
              <a:latin typeface="Arial Narrow" panose="020B0606020202030204" pitchFamily="34" charset="0"/>
            </a:endParaRPr>
          </a:p>
        </p:txBody>
      </p:sp>
      <p:sp>
        <p:nvSpPr>
          <p:cNvPr id="7" name="Rectangle 10"/>
          <p:cNvSpPr txBox="1">
            <a:spLocks noChangeArrowheads="1"/>
          </p:cNvSpPr>
          <p:nvPr/>
        </p:nvSpPr>
        <p:spPr bwMode="auto">
          <a:xfrm>
            <a:off x="441" y="30777"/>
            <a:ext cx="8472358"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4000" dirty="0" smtClean="0"/>
              <a:t>Resultados Línea Base</a:t>
            </a:r>
            <a:endParaRPr lang="es-EC" sz="4000" dirty="0"/>
          </a:p>
        </p:txBody>
      </p:sp>
    </p:spTree>
    <p:extLst>
      <p:ext uri="{BB962C8B-B14F-4D97-AF65-F5344CB8AC3E}">
        <p14:creationId xmlns:p14="http://schemas.microsoft.com/office/powerpoint/2010/main" val="13098878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a:graphicFrameLocks/>
          </p:cNvGraphicFramePr>
          <p:nvPr>
            <p:extLst>
              <p:ext uri="{D42A27DB-BD31-4B8C-83A1-F6EECF244321}">
                <p14:modId xmlns:p14="http://schemas.microsoft.com/office/powerpoint/2010/main" val="2621755142"/>
              </p:ext>
            </p:extLst>
          </p:nvPr>
        </p:nvGraphicFramePr>
        <p:xfrm>
          <a:off x="-23894" y="908720"/>
          <a:ext cx="4379870" cy="4896544"/>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10"/>
          <p:cNvSpPr txBox="1">
            <a:spLocks noChangeArrowheads="1"/>
          </p:cNvSpPr>
          <p:nvPr/>
        </p:nvSpPr>
        <p:spPr bwMode="auto">
          <a:xfrm>
            <a:off x="441" y="218837"/>
            <a:ext cx="8472358" cy="584775"/>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3200" dirty="0" smtClean="0">
                <a:latin typeface="Arial   "/>
              </a:rPr>
              <a:t>Prevalencia de Desnutrición</a:t>
            </a:r>
            <a:endParaRPr lang="es-EC" sz="3200" dirty="0">
              <a:latin typeface="Arial   "/>
            </a:endParaRPr>
          </a:p>
        </p:txBody>
      </p:sp>
      <p:graphicFrame>
        <p:nvGraphicFramePr>
          <p:cNvPr id="6" name="Marcador de contenido 3"/>
          <p:cNvGraphicFramePr>
            <a:graphicFrameLocks noGrp="1"/>
          </p:cNvGraphicFramePr>
          <p:nvPr>
            <p:ph idx="1"/>
            <p:extLst>
              <p:ext uri="{D42A27DB-BD31-4B8C-83A1-F6EECF244321}">
                <p14:modId xmlns:p14="http://schemas.microsoft.com/office/powerpoint/2010/main" val="3288614009"/>
              </p:ext>
            </p:extLst>
          </p:nvPr>
        </p:nvGraphicFramePr>
        <p:xfrm>
          <a:off x="4499992" y="1412776"/>
          <a:ext cx="3972807" cy="4392488"/>
        </p:xfrm>
        <a:graphic>
          <a:graphicData uri="http://schemas.openxmlformats.org/drawingml/2006/chart">
            <c:chart xmlns:c="http://schemas.openxmlformats.org/drawingml/2006/chart" xmlns:r="http://schemas.openxmlformats.org/officeDocument/2006/relationships" r:id="rId4"/>
          </a:graphicData>
        </a:graphic>
      </p:graphicFrame>
      <p:sp>
        <p:nvSpPr>
          <p:cNvPr id="2" name="CuadroTexto 1"/>
          <p:cNvSpPr txBox="1"/>
          <p:nvPr/>
        </p:nvSpPr>
        <p:spPr>
          <a:xfrm>
            <a:off x="179512" y="6093296"/>
            <a:ext cx="3276859" cy="523220"/>
          </a:xfrm>
          <a:prstGeom prst="rect">
            <a:avLst/>
          </a:prstGeom>
          <a:noFill/>
        </p:spPr>
        <p:txBody>
          <a:bodyPr wrap="none" rtlCol="0">
            <a:spAutoFit/>
          </a:bodyPr>
          <a:lstStyle/>
          <a:p>
            <a:r>
              <a:rPr lang="es-EC" sz="1400" b="1" dirty="0">
                <a:latin typeface="Arial   "/>
              </a:rPr>
              <a:t>Desnutrición crónica y global en </a:t>
            </a:r>
          </a:p>
          <a:p>
            <a:r>
              <a:rPr lang="es-EC" sz="1400" b="1" dirty="0">
                <a:latin typeface="Arial   "/>
              </a:rPr>
              <a:t>Chimborazo en niños de 6-36 meses</a:t>
            </a:r>
          </a:p>
        </p:txBody>
      </p:sp>
      <p:sp>
        <p:nvSpPr>
          <p:cNvPr id="7" name="CuadroTexto 6"/>
          <p:cNvSpPr txBox="1"/>
          <p:nvPr/>
        </p:nvSpPr>
        <p:spPr>
          <a:xfrm>
            <a:off x="4788024" y="6093296"/>
            <a:ext cx="3286079" cy="523220"/>
          </a:xfrm>
          <a:prstGeom prst="rect">
            <a:avLst/>
          </a:prstGeom>
          <a:noFill/>
        </p:spPr>
        <p:txBody>
          <a:bodyPr wrap="square" rtlCol="0">
            <a:spAutoFit/>
          </a:bodyPr>
          <a:lstStyle/>
          <a:p>
            <a:r>
              <a:rPr lang="es-EC" sz="1400" b="1" dirty="0">
                <a:latin typeface="Arial   "/>
              </a:rPr>
              <a:t>Prevalencia de </a:t>
            </a:r>
            <a:r>
              <a:rPr lang="es-EC" sz="1400" b="1" dirty="0" smtClean="0">
                <a:latin typeface="Arial   "/>
              </a:rPr>
              <a:t>Desnutrición Nacional ENSANUT- ECU 2011-2013</a:t>
            </a:r>
            <a:endParaRPr lang="es-EC" sz="1400" b="1" dirty="0">
              <a:latin typeface="Arial   "/>
            </a:endParaRPr>
          </a:p>
        </p:txBody>
      </p:sp>
    </p:spTree>
    <p:extLst>
      <p:ext uri="{BB962C8B-B14F-4D97-AF65-F5344CB8AC3E}">
        <p14:creationId xmlns:p14="http://schemas.microsoft.com/office/powerpoint/2010/main" val="3493117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txBox="1">
            <a:spLocks noChangeArrowheads="1"/>
          </p:cNvSpPr>
          <p:nvPr/>
        </p:nvSpPr>
        <p:spPr bwMode="auto">
          <a:xfrm>
            <a:off x="441" y="-27384"/>
            <a:ext cx="8472358" cy="1077218"/>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3200" dirty="0" smtClean="0">
                <a:latin typeface="Arial   "/>
              </a:rPr>
              <a:t>Incidencia de Anemia en niños y niñas (&lt;</a:t>
            </a:r>
            <a:r>
              <a:rPr lang="es-EC" sz="3200" dirty="0">
                <a:latin typeface="Arial   "/>
              </a:rPr>
              <a:t>11g/dl</a:t>
            </a:r>
            <a:r>
              <a:rPr lang="es-EC" sz="3200" dirty="0" smtClean="0">
                <a:latin typeface="Arial   "/>
              </a:rPr>
              <a:t>)</a:t>
            </a:r>
            <a:endParaRPr lang="es-EC" sz="3200" dirty="0">
              <a:latin typeface="Arial   "/>
            </a:endParaRPr>
          </a:p>
        </p:txBody>
      </p:sp>
      <p:graphicFrame>
        <p:nvGraphicFramePr>
          <p:cNvPr id="5" name="Gráfico 4"/>
          <p:cNvGraphicFramePr>
            <a:graphicFrameLocks/>
          </p:cNvGraphicFramePr>
          <p:nvPr>
            <p:extLst>
              <p:ext uri="{D42A27DB-BD31-4B8C-83A1-F6EECF244321}">
                <p14:modId xmlns:p14="http://schemas.microsoft.com/office/powerpoint/2010/main" val="3375280221"/>
              </p:ext>
            </p:extLst>
          </p:nvPr>
        </p:nvGraphicFramePr>
        <p:xfrm>
          <a:off x="251520" y="1196752"/>
          <a:ext cx="3960441" cy="43204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áfico 5"/>
          <p:cNvGraphicFramePr>
            <a:graphicFrameLocks/>
          </p:cNvGraphicFramePr>
          <p:nvPr>
            <p:extLst>
              <p:ext uri="{D42A27DB-BD31-4B8C-83A1-F6EECF244321}">
                <p14:modId xmlns:p14="http://schemas.microsoft.com/office/powerpoint/2010/main" val="2234287106"/>
              </p:ext>
            </p:extLst>
          </p:nvPr>
        </p:nvGraphicFramePr>
        <p:xfrm>
          <a:off x="4355976" y="1700808"/>
          <a:ext cx="3888432" cy="3816424"/>
        </p:xfrm>
        <a:graphic>
          <a:graphicData uri="http://schemas.openxmlformats.org/drawingml/2006/chart">
            <c:chart xmlns:c="http://schemas.openxmlformats.org/drawingml/2006/chart" xmlns:r="http://schemas.openxmlformats.org/officeDocument/2006/relationships" r:id="rId3"/>
          </a:graphicData>
        </a:graphic>
      </p:graphicFrame>
      <p:sp>
        <p:nvSpPr>
          <p:cNvPr id="7" name="CuadroTexto 6"/>
          <p:cNvSpPr txBox="1"/>
          <p:nvPr/>
        </p:nvSpPr>
        <p:spPr>
          <a:xfrm>
            <a:off x="179513" y="5733256"/>
            <a:ext cx="4032448" cy="738664"/>
          </a:xfrm>
          <a:prstGeom prst="rect">
            <a:avLst/>
          </a:prstGeom>
          <a:noFill/>
        </p:spPr>
        <p:txBody>
          <a:bodyPr wrap="square" rtlCol="0">
            <a:spAutoFit/>
          </a:bodyPr>
          <a:lstStyle/>
          <a:p>
            <a:r>
              <a:rPr lang="es-EC" sz="1400" b="1" dirty="0">
                <a:latin typeface="Arial   "/>
              </a:rPr>
              <a:t>Incidencia de Anemia en niños de 6 – 36 meses en Chimborazo (&lt;11g/dl)</a:t>
            </a:r>
          </a:p>
          <a:p>
            <a:endParaRPr lang="es-EC" sz="1400" dirty="0"/>
          </a:p>
        </p:txBody>
      </p:sp>
      <p:sp>
        <p:nvSpPr>
          <p:cNvPr id="8" name="CuadroTexto 7"/>
          <p:cNvSpPr txBox="1"/>
          <p:nvPr/>
        </p:nvSpPr>
        <p:spPr>
          <a:xfrm>
            <a:off x="4788024" y="5733256"/>
            <a:ext cx="3286079" cy="523220"/>
          </a:xfrm>
          <a:prstGeom prst="rect">
            <a:avLst/>
          </a:prstGeom>
          <a:noFill/>
        </p:spPr>
        <p:txBody>
          <a:bodyPr wrap="square" rtlCol="0">
            <a:spAutoFit/>
          </a:bodyPr>
          <a:lstStyle/>
          <a:p>
            <a:r>
              <a:rPr lang="es-EC" sz="1400" b="1" dirty="0">
                <a:latin typeface="Arial   "/>
              </a:rPr>
              <a:t>Prevalencia de Anemia (&lt;11g/dl</a:t>
            </a:r>
            <a:r>
              <a:rPr lang="es-EC" sz="1400" b="1" dirty="0" smtClean="0">
                <a:latin typeface="Arial   "/>
              </a:rPr>
              <a:t>)- Nacional </a:t>
            </a:r>
            <a:r>
              <a:rPr lang="es-EC" sz="1400" b="1" dirty="0">
                <a:latin typeface="Arial   "/>
              </a:rPr>
              <a:t>ENSANUT- </a:t>
            </a:r>
            <a:r>
              <a:rPr lang="es-EC" sz="1400" b="1" dirty="0" smtClean="0">
                <a:latin typeface="Arial   "/>
              </a:rPr>
              <a:t>ECU 2011-2013</a:t>
            </a:r>
            <a:endParaRPr lang="es-EC" sz="1400" b="1" dirty="0">
              <a:latin typeface="Arial   "/>
            </a:endParaRPr>
          </a:p>
        </p:txBody>
      </p:sp>
    </p:spTree>
    <p:extLst>
      <p:ext uri="{BB962C8B-B14F-4D97-AF65-F5344CB8AC3E}">
        <p14:creationId xmlns:p14="http://schemas.microsoft.com/office/powerpoint/2010/main" val="18025135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77741" y="1052736"/>
            <a:ext cx="7722651" cy="5616624"/>
          </a:xfrm>
        </p:spPr>
        <p:txBody>
          <a:bodyPr>
            <a:noAutofit/>
          </a:bodyPr>
          <a:lstStyle/>
          <a:p>
            <a:r>
              <a:rPr lang="es-EC" sz="2600" dirty="0" smtClean="0">
                <a:latin typeface="Arial Narrow" panose="020B0606020202030204" pitchFamily="34" charset="0"/>
              </a:rPr>
              <a:t>Levantamiento y análisis de la información para la evaluación:</a:t>
            </a:r>
          </a:p>
          <a:p>
            <a:pPr lvl="1"/>
            <a:r>
              <a:rPr lang="es-EC" sz="2600" dirty="0" smtClean="0">
                <a:latin typeface="Arial Narrow" panose="020B0606020202030204" pitchFamily="34" charset="0"/>
              </a:rPr>
              <a:t>CEPAR</a:t>
            </a:r>
          </a:p>
          <a:p>
            <a:pPr lvl="2"/>
            <a:r>
              <a:rPr lang="es-EC" sz="2600" dirty="0" smtClean="0">
                <a:latin typeface="Arial Narrow" panose="020B0606020202030204" pitchFamily="34" charset="0"/>
              </a:rPr>
              <a:t>Operativo </a:t>
            </a:r>
            <a:r>
              <a:rPr lang="es-EC" sz="2600" dirty="0" smtClean="0">
                <a:latin typeface="Arial Narrow" panose="020B0606020202030204" pitchFamily="34" charset="0"/>
              </a:rPr>
              <a:t>de campo</a:t>
            </a:r>
          </a:p>
          <a:p>
            <a:pPr lvl="2"/>
            <a:r>
              <a:rPr lang="es-EC" sz="2600" dirty="0" smtClean="0">
                <a:latin typeface="Arial Narrow" panose="020B0606020202030204" pitchFamily="34" charset="0"/>
              </a:rPr>
              <a:t>Ingreso de la información en la base de datos</a:t>
            </a:r>
          </a:p>
          <a:p>
            <a:pPr marL="900113" lvl="2" indent="-457200"/>
            <a:r>
              <a:rPr lang="es-EC" sz="2600" dirty="0" smtClean="0">
                <a:latin typeface="Arial Narrow" panose="020B0606020202030204" pitchFamily="34" charset="0"/>
              </a:rPr>
              <a:t>FLACSO</a:t>
            </a:r>
          </a:p>
          <a:p>
            <a:pPr marL="1174433" lvl="3" indent="-457200"/>
            <a:r>
              <a:rPr lang="es-EC" sz="2600" dirty="0" smtClean="0">
                <a:latin typeface="Arial Narrow" panose="020B0606020202030204" pitchFamily="34" charset="0"/>
              </a:rPr>
              <a:t>Análisis de datos</a:t>
            </a:r>
          </a:p>
          <a:p>
            <a:pPr marL="1174433" lvl="3" indent="-457200"/>
            <a:r>
              <a:rPr lang="es-EC" sz="2600" dirty="0" smtClean="0">
                <a:latin typeface="Arial Narrow" panose="020B0606020202030204" pitchFamily="34" charset="0"/>
              </a:rPr>
              <a:t>Informe de Evaluación</a:t>
            </a:r>
          </a:p>
          <a:p>
            <a:r>
              <a:rPr lang="es-EC" sz="2600" dirty="0" smtClean="0">
                <a:latin typeface="Arial Narrow" panose="020B0606020202030204" pitchFamily="34" charset="0"/>
              </a:rPr>
              <a:t>Diseminación de resultados</a:t>
            </a:r>
          </a:p>
          <a:p>
            <a:r>
              <a:rPr lang="es-EC" sz="2600" dirty="0">
                <a:latin typeface="Arial Narrow" panose="020B0606020202030204" pitchFamily="34" charset="0"/>
              </a:rPr>
              <a:t>Compilación de mejores prácticas</a:t>
            </a:r>
          </a:p>
          <a:p>
            <a:r>
              <a:rPr lang="es-EC" sz="2600" dirty="0" smtClean="0">
                <a:latin typeface="Arial Narrow" panose="020B0606020202030204" pitchFamily="34" charset="0"/>
              </a:rPr>
              <a:t>Ajustes y réplica de los modelos</a:t>
            </a:r>
            <a:endParaRPr lang="es-EC" sz="2600" dirty="0">
              <a:latin typeface="Arial Narrow" panose="020B0606020202030204" pitchFamily="34" charset="0"/>
            </a:endParaRPr>
          </a:p>
        </p:txBody>
      </p:sp>
      <p:sp>
        <p:nvSpPr>
          <p:cNvPr id="4" name="Rectangle 10"/>
          <p:cNvSpPr txBox="1">
            <a:spLocks noChangeArrowheads="1"/>
          </p:cNvSpPr>
          <p:nvPr/>
        </p:nvSpPr>
        <p:spPr bwMode="auto">
          <a:xfrm>
            <a:off x="0" y="64997"/>
            <a:ext cx="8472358"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4000" dirty="0" smtClean="0"/>
              <a:t>Próximos pasos</a:t>
            </a:r>
            <a:endParaRPr lang="es-EC" sz="4000" dirty="0"/>
          </a:p>
        </p:txBody>
      </p:sp>
    </p:spTree>
    <p:extLst>
      <p:ext uri="{BB962C8B-B14F-4D97-AF65-F5344CB8AC3E}">
        <p14:creationId xmlns:p14="http://schemas.microsoft.com/office/powerpoint/2010/main" val="26106985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Subtítulo"/>
          <p:cNvSpPr>
            <a:spLocks noGrp="1"/>
          </p:cNvSpPr>
          <p:nvPr>
            <p:ph type="subTitle" idx="1"/>
          </p:nvPr>
        </p:nvSpPr>
        <p:spPr>
          <a:xfrm>
            <a:off x="3743400" y="4437112"/>
            <a:ext cx="7309320" cy="2376264"/>
          </a:xfrm>
        </p:spPr>
        <p:txBody>
          <a:bodyPr>
            <a:normAutofit/>
          </a:bodyPr>
          <a:lstStyle/>
          <a:p>
            <a:pPr algn="just"/>
            <a:r>
              <a:rPr lang="en-US" sz="8000" dirty="0">
                <a:solidFill>
                  <a:schemeClr val="tx1"/>
                </a:solidFill>
              </a:rPr>
              <a:t> </a:t>
            </a:r>
            <a:r>
              <a:rPr lang="en-US" sz="8000" dirty="0"/>
              <a:t> </a:t>
            </a:r>
          </a:p>
          <a:p>
            <a:pPr algn="just"/>
            <a:endParaRPr lang="es-EC" dirty="0" smtClean="0">
              <a:solidFill>
                <a:schemeClr val="tx1"/>
              </a:solidFill>
            </a:endParaRPr>
          </a:p>
          <a:p>
            <a:pPr algn="just"/>
            <a:endParaRPr lang="es-ES" dirty="0"/>
          </a:p>
        </p:txBody>
      </p:sp>
      <p:sp>
        <p:nvSpPr>
          <p:cNvPr id="4" name="Rectangle 10"/>
          <p:cNvSpPr txBox="1">
            <a:spLocks noChangeArrowheads="1"/>
          </p:cNvSpPr>
          <p:nvPr/>
        </p:nvSpPr>
        <p:spPr bwMode="auto">
          <a:xfrm>
            <a:off x="0" y="30777"/>
            <a:ext cx="8496944"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pPr algn="l"/>
            <a:r>
              <a:rPr lang="es-EC" sz="4000" dirty="0"/>
              <a:t>Uso de Resultados</a:t>
            </a:r>
          </a:p>
        </p:txBody>
      </p:sp>
      <p:sp>
        <p:nvSpPr>
          <p:cNvPr id="6" name="3 Subtítulo"/>
          <p:cNvSpPr txBox="1">
            <a:spLocks/>
          </p:cNvSpPr>
          <p:nvPr/>
        </p:nvSpPr>
        <p:spPr>
          <a:xfrm>
            <a:off x="179512" y="908720"/>
            <a:ext cx="4896544" cy="518457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spcBef>
                <a:spcPts val="300"/>
              </a:spcBef>
              <a:buClr>
                <a:schemeClr val="bg2">
                  <a:lumMod val="25000"/>
                </a:schemeClr>
              </a:buClr>
            </a:pPr>
            <a:r>
              <a:rPr lang="es-EC" sz="2400" b="1" dirty="0" smtClean="0">
                <a:solidFill>
                  <a:schemeClr val="tx1"/>
                </a:solidFill>
                <a:latin typeface="Arial Narrow" panose="020B0606020202030204" pitchFamily="34" charset="0"/>
              </a:rPr>
              <a:t>Los </a:t>
            </a:r>
            <a:r>
              <a:rPr lang="es-EC" sz="2400" b="1" dirty="0" smtClean="0">
                <a:solidFill>
                  <a:schemeClr val="tx1"/>
                </a:solidFill>
                <a:latin typeface="Arial Narrow" panose="020B0606020202030204" pitchFamily="34" charset="0"/>
              </a:rPr>
              <a:t>resultados permitirán </a:t>
            </a:r>
            <a:r>
              <a:rPr lang="es-EC" sz="2400" b="1" dirty="0" smtClean="0">
                <a:solidFill>
                  <a:schemeClr val="tx1"/>
                </a:solidFill>
                <a:latin typeface="Arial Narrow" panose="020B0606020202030204" pitchFamily="34" charset="0"/>
              </a:rPr>
              <a:t>a los GAD, socios del PMA y al PMA </a:t>
            </a:r>
            <a:r>
              <a:rPr lang="es-EC" sz="2400" b="1" dirty="0" smtClean="0">
                <a:solidFill>
                  <a:schemeClr val="tx1"/>
                </a:solidFill>
                <a:latin typeface="Arial Narrow" panose="020B0606020202030204" pitchFamily="34" charset="0"/>
              </a:rPr>
              <a:t>adoptar las soluciones:</a:t>
            </a:r>
          </a:p>
          <a:p>
            <a:pPr algn="l">
              <a:spcBef>
                <a:spcPts val="300"/>
              </a:spcBef>
              <a:buClr>
                <a:schemeClr val="bg2">
                  <a:lumMod val="25000"/>
                </a:schemeClr>
              </a:buClr>
            </a:pPr>
            <a:endParaRPr lang="es-EC" sz="700" dirty="0" smtClean="0">
              <a:solidFill>
                <a:schemeClr val="tx1"/>
              </a:solidFill>
              <a:latin typeface="Arial Narrow" panose="020B0606020202030204" pitchFamily="34" charset="0"/>
            </a:endParaRPr>
          </a:p>
          <a:p>
            <a:pPr algn="l">
              <a:spcBef>
                <a:spcPts val="300"/>
              </a:spcBef>
              <a:buClr>
                <a:schemeClr val="bg2">
                  <a:lumMod val="25000"/>
                </a:schemeClr>
              </a:buClr>
            </a:pPr>
            <a:endParaRPr lang="es-EC" sz="700" dirty="0" smtClean="0">
              <a:solidFill>
                <a:schemeClr val="tx1"/>
              </a:solidFill>
              <a:latin typeface="Arial Narrow" panose="020B0606020202030204" pitchFamily="34" charset="0"/>
            </a:endParaRPr>
          </a:p>
          <a:p>
            <a:pPr marL="741363" indent="-457200" algn="l">
              <a:spcBef>
                <a:spcPts val="300"/>
              </a:spcBef>
              <a:buClr>
                <a:schemeClr val="bg2">
                  <a:lumMod val="25000"/>
                </a:schemeClr>
              </a:buClr>
              <a:buFont typeface="Wingdings" panose="05000000000000000000" pitchFamily="2" charset="2"/>
              <a:buChar char="§"/>
            </a:pPr>
            <a:r>
              <a:rPr lang="es-EC" sz="2400" dirty="0" smtClean="0">
                <a:solidFill>
                  <a:schemeClr val="tx1"/>
                </a:solidFill>
                <a:latin typeface="Arial Narrow" panose="020B0606020202030204" pitchFamily="34" charset="0"/>
              </a:rPr>
              <a:t>Mejorar programas</a:t>
            </a:r>
          </a:p>
          <a:p>
            <a:pPr marL="741363" indent="-457200" algn="l">
              <a:spcBef>
                <a:spcPts val="300"/>
              </a:spcBef>
              <a:buClr>
                <a:schemeClr val="bg2">
                  <a:lumMod val="25000"/>
                </a:schemeClr>
              </a:buClr>
              <a:buFont typeface="Wingdings" panose="05000000000000000000" pitchFamily="2" charset="2"/>
              <a:buChar char="§"/>
            </a:pPr>
            <a:r>
              <a:rPr lang="es-EC" sz="2400" dirty="0" smtClean="0">
                <a:solidFill>
                  <a:schemeClr val="tx1"/>
                </a:solidFill>
                <a:latin typeface="Arial Narrow" panose="020B0606020202030204" pitchFamily="34" charset="0"/>
              </a:rPr>
              <a:t>Optimizar recursos</a:t>
            </a:r>
          </a:p>
          <a:p>
            <a:pPr marL="741363" indent="-457200" algn="l">
              <a:spcBef>
                <a:spcPts val="300"/>
              </a:spcBef>
              <a:buClr>
                <a:schemeClr val="bg2">
                  <a:lumMod val="25000"/>
                </a:schemeClr>
              </a:buClr>
              <a:buFont typeface="Wingdings" panose="05000000000000000000" pitchFamily="2" charset="2"/>
              <a:buChar char="§"/>
            </a:pPr>
            <a:r>
              <a:rPr lang="es-EC" sz="2400" dirty="0" smtClean="0">
                <a:solidFill>
                  <a:schemeClr val="tx1"/>
                </a:solidFill>
                <a:latin typeface="Arial Narrow" panose="020B0606020202030204" pitchFamily="34" charset="0"/>
              </a:rPr>
              <a:t>Apoyar para llegar a las metas provinciales y nacionales en nutrición</a:t>
            </a:r>
          </a:p>
          <a:p>
            <a:pPr marL="741363" indent="-457200" algn="l">
              <a:spcBef>
                <a:spcPts val="300"/>
              </a:spcBef>
              <a:buClr>
                <a:schemeClr val="bg2">
                  <a:lumMod val="25000"/>
                </a:schemeClr>
              </a:buClr>
              <a:buFont typeface="Wingdings" panose="05000000000000000000" pitchFamily="2" charset="2"/>
              <a:buChar char="§"/>
            </a:pPr>
            <a:r>
              <a:rPr lang="es-EC" sz="2400" dirty="0" smtClean="0">
                <a:solidFill>
                  <a:schemeClr val="tx1"/>
                </a:solidFill>
                <a:latin typeface="Arial Narrow" panose="020B0606020202030204" pitchFamily="34" charset="0"/>
              </a:rPr>
              <a:t>Informar políticas publicas a nivel nacional y territorial </a:t>
            </a:r>
            <a:endParaRPr lang="es-EC" sz="2400" dirty="0">
              <a:solidFill>
                <a:schemeClr val="tx1"/>
              </a:solidFill>
              <a:latin typeface="Arial Narrow" panose="020B0606020202030204" pitchFamily="34" charset="0"/>
            </a:endParaRPr>
          </a:p>
          <a:p>
            <a:pPr marL="741363" indent="-457200" algn="l">
              <a:spcBef>
                <a:spcPts val="300"/>
              </a:spcBef>
              <a:buClr>
                <a:schemeClr val="bg2">
                  <a:lumMod val="25000"/>
                </a:schemeClr>
              </a:buClr>
              <a:buFont typeface="Wingdings" panose="05000000000000000000" pitchFamily="2" charset="2"/>
              <a:buChar char="§"/>
            </a:pPr>
            <a:r>
              <a:rPr lang="es-EC" sz="2400" dirty="0" smtClean="0">
                <a:solidFill>
                  <a:schemeClr val="tx1"/>
                </a:solidFill>
                <a:latin typeface="Arial Narrow" panose="020B0606020202030204" pitchFamily="34" charset="0"/>
              </a:rPr>
              <a:t>Insertar los resultados en planes territoriales, programas sociales y campañas nutricionales </a:t>
            </a:r>
          </a:p>
        </p:txBody>
      </p:sp>
      <p:pic>
        <p:nvPicPr>
          <p:cNvPr id="8" name="Picture 2" descr="Y:\FOTOS\2013\Fotos escogidas\IMG_679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740"/>
          <a:stretch/>
        </p:blipFill>
        <p:spPr bwMode="auto">
          <a:xfrm>
            <a:off x="5222575" y="836712"/>
            <a:ext cx="3237857" cy="5999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656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txBox="1">
            <a:spLocks noChangeArrowheads="1"/>
          </p:cNvSpPr>
          <p:nvPr/>
        </p:nvSpPr>
        <p:spPr bwMode="auto">
          <a:xfrm>
            <a:off x="0" y="-27384"/>
            <a:ext cx="8496944"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4000" dirty="0" smtClean="0"/>
              <a:t>Procesos de la Implementación</a:t>
            </a:r>
            <a:endParaRPr lang="es-EC" sz="4000" dirty="0"/>
          </a:p>
        </p:txBody>
      </p:sp>
      <p:sp>
        <p:nvSpPr>
          <p:cNvPr id="6" name="3 Subtítulo"/>
          <p:cNvSpPr txBox="1">
            <a:spLocks/>
          </p:cNvSpPr>
          <p:nvPr/>
        </p:nvSpPr>
        <p:spPr>
          <a:xfrm>
            <a:off x="179512" y="1052736"/>
            <a:ext cx="8064896" cy="554461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741363" indent="-457200" algn="l">
              <a:spcBef>
                <a:spcPts val="300"/>
              </a:spcBef>
              <a:buClr>
                <a:schemeClr val="bg2">
                  <a:lumMod val="25000"/>
                </a:schemeClr>
              </a:buClr>
              <a:buFont typeface="Wingdings" panose="05000000000000000000" pitchFamily="2" charset="2"/>
              <a:buChar char="§"/>
            </a:pPr>
            <a:r>
              <a:rPr lang="es-ES" sz="2800" dirty="0" smtClean="0">
                <a:solidFill>
                  <a:schemeClr val="tx1"/>
                </a:solidFill>
                <a:latin typeface="Arial Narrow" panose="020B0606020202030204" pitchFamily="34" charset="0"/>
              </a:rPr>
              <a:t>Acuerdos con GAD</a:t>
            </a:r>
          </a:p>
          <a:p>
            <a:pPr marL="1198563" lvl="1" indent="-457200" algn="l">
              <a:spcBef>
                <a:spcPts val="300"/>
              </a:spcBef>
              <a:buClr>
                <a:schemeClr val="bg2">
                  <a:lumMod val="25000"/>
                </a:schemeClr>
              </a:buClr>
              <a:buFont typeface="Wingdings" panose="05000000000000000000" pitchFamily="2" charset="2"/>
              <a:buChar char="§"/>
            </a:pPr>
            <a:r>
              <a:rPr lang="es-ES" dirty="0" smtClean="0">
                <a:solidFill>
                  <a:schemeClr val="tx1"/>
                </a:solidFill>
                <a:latin typeface="Arial Narrow" panose="020B0606020202030204" pitchFamily="34" charset="0"/>
              </a:rPr>
              <a:t>Definición de paquete integral</a:t>
            </a:r>
          </a:p>
          <a:p>
            <a:pPr marL="741363" indent="-457200" algn="l">
              <a:spcBef>
                <a:spcPts val="300"/>
              </a:spcBef>
              <a:buClr>
                <a:schemeClr val="bg2">
                  <a:lumMod val="25000"/>
                </a:schemeClr>
              </a:buClr>
              <a:buFont typeface="Wingdings" panose="05000000000000000000" pitchFamily="2" charset="2"/>
              <a:buChar char="§"/>
            </a:pPr>
            <a:r>
              <a:rPr lang="es-ES" sz="2800" dirty="0" smtClean="0">
                <a:solidFill>
                  <a:schemeClr val="tx1"/>
                </a:solidFill>
                <a:latin typeface="Arial Narrow" panose="020B0606020202030204" pitchFamily="34" charset="0"/>
              </a:rPr>
              <a:t>Base de datos depuradas</a:t>
            </a:r>
          </a:p>
          <a:p>
            <a:pPr marL="741363" indent="-457200" algn="l">
              <a:spcBef>
                <a:spcPts val="300"/>
              </a:spcBef>
              <a:buClr>
                <a:schemeClr val="bg2">
                  <a:lumMod val="25000"/>
                </a:schemeClr>
              </a:buClr>
              <a:buFont typeface="Wingdings" panose="05000000000000000000" pitchFamily="2" charset="2"/>
              <a:buChar char="§"/>
            </a:pPr>
            <a:r>
              <a:rPr lang="es-ES" sz="2800" dirty="0">
                <a:solidFill>
                  <a:schemeClr val="tx1"/>
                </a:solidFill>
                <a:latin typeface="Arial Narrow" panose="020B0606020202030204" pitchFamily="34" charset="0"/>
              </a:rPr>
              <a:t>Capacitación a equipos locales en temas de </a:t>
            </a:r>
            <a:r>
              <a:rPr lang="es-ES" sz="2800" dirty="0" smtClean="0">
                <a:solidFill>
                  <a:schemeClr val="tx1"/>
                </a:solidFill>
                <a:latin typeface="Arial Narrow" panose="020B0606020202030204" pitchFamily="34" charset="0"/>
              </a:rPr>
              <a:t>SAN</a:t>
            </a:r>
          </a:p>
          <a:p>
            <a:pPr marL="741363" indent="-457200" algn="l">
              <a:spcBef>
                <a:spcPts val="300"/>
              </a:spcBef>
              <a:buClr>
                <a:schemeClr val="bg2">
                  <a:lumMod val="25000"/>
                </a:schemeClr>
              </a:buClr>
              <a:buFont typeface="Wingdings" panose="05000000000000000000" pitchFamily="2" charset="2"/>
              <a:buChar char="§"/>
            </a:pPr>
            <a:r>
              <a:rPr lang="es-ES" sz="2800" dirty="0" smtClean="0">
                <a:solidFill>
                  <a:schemeClr val="tx1"/>
                </a:solidFill>
                <a:latin typeface="Arial Narrow" panose="020B0606020202030204" pitchFamily="34" charset="0"/>
              </a:rPr>
              <a:t>Acuerdos del GADPCH con asociaciones de pequeños productores</a:t>
            </a:r>
          </a:p>
          <a:p>
            <a:pPr marL="1198563" lvl="1" indent="-457200" algn="l">
              <a:spcBef>
                <a:spcPts val="300"/>
              </a:spcBef>
              <a:buClr>
                <a:schemeClr val="bg2">
                  <a:lumMod val="25000"/>
                </a:schemeClr>
              </a:buClr>
              <a:buFont typeface="Wingdings" panose="05000000000000000000" pitchFamily="2" charset="2"/>
              <a:buChar char="§"/>
            </a:pPr>
            <a:r>
              <a:rPr lang="es-ES" dirty="0" smtClean="0">
                <a:solidFill>
                  <a:schemeClr val="tx1"/>
                </a:solidFill>
                <a:latin typeface="Arial Narrow" panose="020B0606020202030204" pitchFamily="34" charset="0"/>
              </a:rPr>
              <a:t>Cronogramas de entregas</a:t>
            </a:r>
          </a:p>
          <a:p>
            <a:pPr marL="1198563" lvl="1" indent="-457200" algn="l">
              <a:spcBef>
                <a:spcPts val="300"/>
              </a:spcBef>
              <a:buClr>
                <a:schemeClr val="bg2">
                  <a:lumMod val="25000"/>
                </a:schemeClr>
              </a:buClr>
              <a:buFont typeface="Wingdings" panose="05000000000000000000" pitchFamily="2" charset="2"/>
              <a:buChar char="§"/>
            </a:pPr>
            <a:r>
              <a:rPr lang="es-ES" dirty="0" smtClean="0">
                <a:solidFill>
                  <a:schemeClr val="tx1"/>
                </a:solidFill>
                <a:latin typeface="Arial Narrow" panose="020B0606020202030204" pitchFamily="34" charset="0"/>
              </a:rPr>
              <a:t>Definición de productos / calidad/ cantidad </a:t>
            </a:r>
          </a:p>
          <a:p>
            <a:pPr marL="741363" indent="-457200" algn="l">
              <a:spcBef>
                <a:spcPts val="300"/>
              </a:spcBef>
              <a:buClr>
                <a:schemeClr val="bg2">
                  <a:lumMod val="25000"/>
                </a:schemeClr>
              </a:buClr>
              <a:buFont typeface="Wingdings" panose="05000000000000000000" pitchFamily="2" charset="2"/>
              <a:buChar char="§"/>
            </a:pPr>
            <a:r>
              <a:rPr lang="es-ES" sz="2800" dirty="0" smtClean="0">
                <a:solidFill>
                  <a:schemeClr val="tx1"/>
                </a:solidFill>
                <a:latin typeface="Arial Narrow" panose="020B0606020202030204" pitchFamily="34" charset="0"/>
              </a:rPr>
              <a:t>Cronogramas de Capacitación y entrega de alimentos</a:t>
            </a:r>
          </a:p>
          <a:p>
            <a:pPr marL="741363" indent="-457200" algn="l">
              <a:spcBef>
                <a:spcPts val="300"/>
              </a:spcBef>
              <a:buClr>
                <a:schemeClr val="bg2">
                  <a:lumMod val="25000"/>
                </a:schemeClr>
              </a:buClr>
              <a:buFont typeface="Wingdings" panose="05000000000000000000" pitchFamily="2" charset="2"/>
              <a:buChar char="§"/>
            </a:pPr>
            <a:r>
              <a:rPr lang="es-ES" sz="2800" dirty="0" smtClean="0">
                <a:solidFill>
                  <a:schemeClr val="tx1"/>
                </a:solidFill>
                <a:latin typeface="Arial Narrow" panose="020B0606020202030204" pitchFamily="34" charset="0"/>
              </a:rPr>
              <a:t>Sistema de transferencia electrónica de monitoreo y seguimiento.</a:t>
            </a:r>
          </a:p>
        </p:txBody>
      </p:sp>
    </p:spTree>
    <p:extLst>
      <p:ext uri="{BB962C8B-B14F-4D97-AF65-F5344CB8AC3E}">
        <p14:creationId xmlns:p14="http://schemas.microsoft.com/office/powerpoint/2010/main" val="24585924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txBox="1">
            <a:spLocks noChangeArrowheads="1"/>
          </p:cNvSpPr>
          <p:nvPr/>
        </p:nvSpPr>
        <p:spPr bwMode="auto">
          <a:xfrm>
            <a:off x="0" y="-27384"/>
            <a:ext cx="8496944" cy="707886"/>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4000" dirty="0" smtClean="0"/>
              <a:t>Estrategia de Capacitación</a:t>
            </a:r>
            <a:endParaRPr lang="es-EC" sz="4000" dirty="0"/>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404" t="16446" r="15486" b="18785"/>
          <a:stretch/>
        </p:blipFill>
        <p:spPr bwMode="auto">
          <a:xfrm>
            <a:off x="72008" y="692696"/>
            <a:ext cx="9036496" cy="607764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911501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txBox="1">
            <a:spLocks noChangeArrowheads="1"/>
          </p:cNvSpPr>
          <p:nvPr/>
        </p:nvSpPr>
        <p:spPr bwMode="auto">
          <a:xfrm>
            <a:off x="18728" y="0"/>
            <a:ext cx="8496944" cy="769441"/>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dirty="0" smtClean="0"/>
              <a:t>Materiales de Capacitación</a:t>
            </a:r>
            <a:endParaRPr lang="es-EC" dirty="0"/>
          </a:p>
        </p:txBody>
      </p:sp>
      <p:grpSp>
        <p:nvGrpSpPr>
          <p:cNvPr id="6" name="Grupo 5"/>
          <p:cNvGrpSpPr/>
          <p:nvPr/>
        </p:nvGrpSpPr>
        <p:grpSpPr>
          <a:xfrm>
            <a:off x="0" y="769441"/>
            <a:ext cx="9144000" cy="6088559"/>
            <a:chOff x="-857" y="1292962"/>
            <a:chExt cx="9144858" cy="5536264"/>
          </a:xfrm>
        </p:grpSpPr>
        <p:pic>
          <p:nvPicPr>
            <p:cNvPr id="7" name="Picture 3" descr="G:\01 PMA 2014 v-en\CAPACITACION\PMA - MODELO CAPACITACION SAN Ag 2013\01 MATERIALES DE EDUCACION NUTRICIONAL\ROLL UPS\roll_up_lentejón_final-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7735" y="1304260"/>
              <a:ext cx="2166266" cy="55249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759296" y="1292962"/>
              <a:ext cx="1320475" cy="181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3779912" y="1292962"/>
              <a:ext cx="1931386" cy="1469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descr="G:\01 PMA 2014 v-en\CAPACITACION\PMA - MODELO CAPACITACION SAN Ag 2013\01 MATERIALES DE EDUCACION NUTRICIONAL\ROLL UPS\roll_up_chocho_final-0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7" y="1304261"/>
              <a:ext cx="2196452" cy="549113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a:stretch/>
          </p:blipFill>
          <p:spPr bwMode="auto">
            <a:xfrm>
              <a:off x="2123727" y="1304260"/>
              <a:ext cx="1728193" cy="1404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3 Imagen"/>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2123728" y="2695265"/>
              <a:ext cx="1725641" cy="1669839"/>
            </a:xfrm>
            <a:prstGeom prst="rect">
              <a:avLst/>
            </a:prstGeom>
          </p:spPr>
        </p:pic>
        <p:pic>
          <p:nvPicPr>
            <p:cNvPr id="13" name="Imagen 12"/>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5526958" y="2890308"/>
              <a:ext cx="1579530" cy="2050860"/>
            </a:xfrm>
            <a:prstGeom prst="rect">
              <a:avLst/>
            </a:prstGeom>
          </p:spPr>
        </p:pic>
        <p:pic>
          <p:nvPicPr>
            <p:cNvPr id="14" name="Imagen 13"/>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5709245" y="4854976"/>
              <a:ext cx="1383035" cy="1971760"/>
            </a:xfrm>
            <a:prstGeom prst="rect">
              <a:avLst/>
            </a:prstGeom>
          </p:spPr>
        </p:pic>
        <p:pic>
          <p:nvPicPr>
            <p:cNvPr id="15" name="Imagen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05563" y="4365104"/>
              <a:ext cx="1843848" cy="2461632"/>
            </a:xfrm>
            <a:prstGeom prst="rect">
              <a:avLst/>
            </a:prstGeom>
          </p:spPr>
        </p:pic>
        <p:pic>
          <p:nvPicPr>
            <p:cNvPr id="16" name="Imagen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67519" y="2695264"/>
              <a:ext cx="1659438" cy="2309627"/>
            </a:xfrm>
            <a:prstGeom prst="rect">
              <a:avLst/>
            </a:prstGeom>
          </p:spPr>
        </p:pic>
        <p:pic>
          <p:nvPicPr>
            <p:cNvPr id="17" name="Picture 7"/>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a:stretch/>
          </p:blipFill>
          <p:spPr bwMode="auto">
            <a:xfrm>
              <a:off x="3851920" y="4869160"/>
              <a:ext cx="1896134" cy="1926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050874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932040" y="3573016"/>
            <a:ext cx="3564904" cy="2480227"/>
          </a:xfrm>
        </p:spPr>
        <p:txBody>
          <a:bodyPr>
            <a:noAutofit/>
          </a:bodyPr>
          <a:lstStyle/>
          <a:p>
            <a:pPr marL="114300" indent="0">
              <a:buNone/>
            </a:pPr>
            <a:r>
              <a:rPr lang="es-MX" sz="3200" dirty="0" smtClean="0">
                <a:latin typeface="Arial Narrow" panose="020B0606020202030204" pitchFamily="34" charset="0"/>
              </a:rPr>
              <a:t>Consumo </a:t>
            </a:r>
            <a:r>
              <a:rPr lang="es-MX" sz="3200" dirty="0" smtClean="0">
                <a:latin typeface="Arial Narrow" panose="020B0606020202030204" pitchFamily="34" charset="0"/>
              </a:rPr>
              <a:t>de </a:t>
            </a:r>
            <a:r>
              <a:rPr lang="es-MX" sz="3200" dirty="0">
                <a:latin typeface="Arial Narrow" panose="020B0606020202030204" pitchFamily="34" charset="0"/>
              </a:rPr>
              <a:t>alimentos sanos y nutritivos</a:t>
            </a:r>
            <a:r>
              <a:rPr lang="es-MX" sz="3200" dirty="0" smtClean="0">
                <a:latin typeface="Arial Narrow" panose="020B0606020202030204" pitchFamily="34" charset="0"/>
              </a:rPr>
              <a:t>, producidos localmente, </a:t>
            </a:r>
            <a:r>
              <a:rPr lang="es-MX" sz="3200" dirty="0">
                <a:latin typeface="Arial Narrow" panose="020B0606020202030204" pitchFamily="34" charset="0"/>
              </a:rPr>
              <a:t>para diversificar la dieta</a:t>
            </a:r>
            <a:endParaRPr lang="es-EC" sz="2800" dirty="0" smtClean="0">
              <a:latin typeface="Arial Narrow" panose="020B0606020202030204" pitchFamily="34" charset="0"/>
            </a:endParaRPr>
          </a:p>
        </p:txBody>
      </p:sp>
      <p:sp>
        <p:nvSpPr>
          <p:cNvPr id="4" name="Rectangle 10"/>
          <p:cNvSpPr txBox="1">
            <a:spLocks noChangeArrowheads="1"/>
          </p:cNvSpPr>
          <p:nvPr/>
        </p:nvSpPr>
        <p:spPr bwMode="auto">
          <a:xfrm>
            <a:off x="0" y="-30779"/>
            <a:ext cx="8496944" cy="646331"/>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3600" dirty="0" smtClean="0"/>
              <a:t>Compromisos </a:t>
            </a:r>
            <a:endParaRPr lang="es-EC" sz="36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79" t="10017" r="46427" b="14216"/>
          <a:stretch/>
        </p:blipFill>
        <p:spPr bwMode="auto">
          <a:xfrm>
            <a:off x="0" y="3181021"/>
            <a:ext cx="5054918" cy="3704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ángulo 1"/>
          <p:cNvSpPr/>
          <p:nvPr/>
        </p:nvSpPr>
        <p:spPr>
          <a:xfrm>
            <a:off x="179512" y="764704"/>
            <a:ext cx="7704856" cy="1077218"/>
          </a:xfrm>
          <a:prstGeom prst="rect">
            <a:avLst/>
          </a:prstGeom>
        </p:spPr>
        <p:txBody>
          <a:bodyPr wrap="square">
            <a:spAutoFit/>
          </a:bodyPr>
          <a:lstStyle/>
          <a:p>
            <a:r>
              <a:rPr lang="es-MX" sz="3200" dirty="0">
                <a:latin typeface="Arial Narrow" panose="020B0606020202030204" pitchFamily="34" charset="0"/>
              </a:rPr>
              <a:t>Mejorar el conocimiento  en Seguridad Alimentaria y </a:t>
            </a:r>
            <a:r>
              <a:rPr lang="es-MX" sz="3200" dirty="0" smtClean="0">
                <a:latin typeface="Arial Narrow" panose="020B0606020202030204" pitchFamily="34" charset="0"/>
              </a:rPr>
              <a:t>Nutricional de GAD, comunidades y familias</a:t>
            </a:r>
            <a:endParaRPr lang="es-MX" dirty="0">
              <a:latin typeface="Arial Narrow" panose="020B0606020202030204" pitchFamily="34" charset="0"/>
            </a:endParaRPr>
          </a:p>
        </p:txBody>
      </p:sp>
      <p:sp>
        <p:nvSpPr>
          <p:cNvPr id="6" name="Rectángulo 5"/>
          <p:cNvSpPr/>
          <p:nvPr/>
        </p:nvSpPr>
        <p:spPr>
          <a:xfrm>
            <a:off x="167424" y="2093133"/>
            <a:ext cx="7788952" cy="1077218"/>
          </a:xfrm>
          <a:prstGeom prst="rect">
            <a:avLst/>
          </a:prstGeom>
        </p:spPr>
        <p:txBody>
          <a:bodyPr wrap="square">
            <a:spAutoFit/>
          </a:bodyPr>
          <a:lstStyle/>
          <a:p>
            <a:pPr marL="114300" indent="0">
              <a:buNone/>
            </a:pPr>
            <a:r>
              <a:rPr lang="es-MX" sz="3200" dirty="0">
                <a:latin typeface="Arial Narrow" panose="020B0606020202030204" pitchFamily="34" charset="0"/>
              </a:rPr>
              <a:t>Modificar hábitos alimenticios y  cambio de </a:t>
            </a:r>
            <a:r>
              <a:rPr lang="es-MX" sz="3200" dirty="0" smtClean="0">
                <a:latin typeface="Arial Narrow" panose="020B0606020202030204" pitchFamily="34" charset="0"/>
              </a:rPr>
              <a:t>comportamiento en familias</a:t>
            </a:r>
            <a:endParaRPr lang="es-MX" sz="3200" dirty="0">
              <a:latin typeface="Arial Narrow" panose="020B0606020202030204" pitchFamily="34" charset="0"/>
            </a:endParaRPr>
          </a:p>
        </p:txBody>
      </p:sp>
    </p:spTree>
    <p:extLst>
      <p:ext uri="{BB962C8B-B14F-4D97-AF65-F5344CB8AC3E}">
        <p14:creationId xmlns:p14="http://schemas.microsoft.com/office/powerpoint/2010/main" val="2164029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1520" y="836712"/>
            <a:ext cx="8064896" cy="5832648"/>
          </a:xfrm>
        </p:spPr>
        <p:txBody>
          <a:bodyPr>
            <a:noAutofit/>
          </a:bodyPr>
          <a:lstStyle/>
          <a:p>
            <a:r>
              <a:rPr lang="es-EC" sz="2500" dirty="0" smtClean="0">
                <a:latin typeface="Arial Narrow" panose="020B0606020202030204" pitchFamily="34" charset="0"/>
              </a:rPr>
              <a:t>Número total de Familias: 672 </a:t>
            </a:r>
          </a:p>
          <a:p>
            <a:r>
              <a:rPr lang="es-EC" sz="2500" dirty="0" smtClean="0">
                <a:latin typeface="Arial Narrow" panose="020B0606020202030204" pitchFamily="34" charset="0"/>
              </a:rPr>
              <a:t>Familias por tratamiento:</a:t>
            </a:r>
          </a:p>
          <a:p>
            <a:pPr lvl="1"/>
            <a:r>
              <a:rPr lang="es-EC" sz="2500" dirty="0">
                <a:latin typeface="Arial Narrow" panose="020B0606020202030204" pitchFamily="34" charset="0"/>
              </a:rPr>
              <a:t>T1: </a:t>
            </a:r>
            <a:r>
              <a:rPr lang="es-EC" sz="2500" dirty="0" smtClean="0">
                <a:latin typeface="Arial Narrow" panose="020B0606020202030204" pitchFamily="34" charset="0"/>
              </a:rPr>
              <a:t>66 </a:t>
            </a:r>
            <a:r>
              <a:rPr lang="es-EC" sz="2500" dirty="0">
                <a:latin typeface="Arial Narrow" panose="020B0606020202030204" pitchFamily="34" charset="0"/>
              </a:rPr>
              <a:t>familias</a:t>
            </a:r>
          </a:p>
          <a:p>
            <a:pPr lvl="1"/>
            <a:r>
              <a:rPr lang="es-EC" sz="2500" dirty="0">
                <a:latin typeface="Arial Narrow" panose="020B0606020202030204" pitchFamily="34" charset="0"/>
              </a:rPr>
              <a:t>T2: </a:t>
            </a:r>
            <a:r>
              <a:rPr lang="es-EC" sz="2500" dirty="0" smtClean="0">
                <a:latin typeface="Arial Narrow" panose="020B0606020202030204" pitchFamily="34" charset="0"/>
              </a:rPr>
              <a:t>65 familias</a:t>
            </a:r>
            <a:endParaRPr lang="es-EC" sz="2500" dirty="0">
              <a:latin typeface="Arial Narrow" panose="020B0606020202030204" pitchFamily="34" charset="0"/>
            </a:endParaRPr>
          </a:p>
          <a:p>
            <a:pPr lvl="1"/>
            <a:r>
              <a:rPr lang="es-EC" sz="2500" dirty="0">
                <a:latin typeface="Arial Narrow" panose="020B0606020202030204" pitchFamily="34" charset="0"/>
              </a:rPr>
              <a:t>T3: </a:t>
            </a:r>
            <a:r>
              <a:rPr lang="es-EC" sz="2500" dirty="0" smtClean="0">
                <a:latin typeface="Arial Narrow" panose="020B0606020202030204" pitchFamily="34" charset="0"/>
              </a:rPr>
              <a:t>64 familias</a:t>
            </a:r>
          </a:p>
          <a:p>
            <a:pPr lvl="1"/>
            <a:r>
              <a:rPr lang="es-EC" sz="2500" dirty="0" smtClean="0">
                <a:latin typeface="Arial Narrow" panose="020B0606020202030204" pitchFamily="34" charset="0"/>
              </a:rPr>
              <a:t>Control: 106</a:t>
            </a:r>
          </a:p>
          <a:p>
            <a:r>
              <a:rPr lang="es-EC" sz="2500" dirty="0" smtClean="0">
                <a:latin typeface="Arial Narrow" panose="020B0606020202030204" pitchFamily="34" charset="0"/>
              </a:rPr>
              <a:t>Familias que participan de las capacitaciones: 604</a:t>
            </a:r>
          </a:p>
          <a:p>
            <a:r>
              <a:rPr lang="es-EC" sz="2500" dirty="0" smtClean="0">
                <a:latin typeface="Arial Narrow" panose="020B0606020202030204" pitchFamily="34" charset="0"/>
              </a:rPr>
              <a:t>Asociaciones de productores: 5 asociaciones</a:t>
            </a:r>
          </a:p>
          <a:p>
            <a:r>
              <a:rPr lang="es-EC" sz="2500" dirty="0" smtClean="0">
                <a:latin typeface="Arial Narrow" panose="020B0606020202030204" pitchFamily="34" charset="0"/>
              </a:rPr>
              <a:t>Pequeños emprendedores: 6 grupos de emprendedores</a:t>
            </a:r>
          </a:p>
          <a:p>
            <a:r>
              <a:rPr lang="es-EC" sz="2500" dirty="0" smtClean="0">
                <a:latin typeface="Arial Narrow" panose="020B0606020202030204" pitchFamily="34" charset="0"/>
              </a:rPr>
              <a:t>Paquete Integral: 64 familias han recibido desparasitación y filtros de agua (T3)</a:t>
            </a:r>
          </a:p>
          <a:p>
            <a:r>
              <a:rPr lang="es-EC" sz="2500" dirty="0" smtClean="0">
                <a:latin typeface="Arial Narrow" panose="020B0606020202030204" pitchFamily="34" charset="0"/>
              </a:rPr>
              <a:t>Coordinación con PLAN Internacional para capacitación en temas de género al equipo técnico del GADPCH</a:t>
            </a:r>
          </a:p>
        </p:txBody>
      </p:sp>
      <p:sp>
        <p:nvSpPr>
          <p:cNvPr id="4" name="Rectangle 10"/>
          <p:cNvSpPr txBox="1">
            <a:spLocks noChangeArrowheads="1"/>
          </p:cNvSpPr>
          <p:nvPr/>
        </p:nvSpPr>
        <p:spPr bwMode="auto">
          <a:xfrm>
            <a:off x="0" y="-30779"/>
            <a:ext cx="8496944" cy="646331"/>
          </a:xfrm>
          <a:prstGeom prst="rect">
            <a:avLst/>
          </a:prstGeom>
          <a:solidFill>
            <a:schemeClr val="accent2">
              <a:lumMod val="60000"/>
              <a:lumOff val="40000"/>
              <a:alpha val="69804"/>
            </a:schemeClr>
          </a:solidFill>
          <a:ln w="25400">
            <a:noFill/>
            <a:round/>
            <a:headEnd/>
            <a:tailEnd/>
          </a:ln>
          <a:effectLst>
            <a:outerShdw blurRad="50800" dist="50800" dir="5400000" algn="ctr" rotWithShape="0">
              <a:schemeClr val="tx1"/>
            </a:outerShdw>
          </a:effectLst>
        </p:spPr>
        <p:txBody>
          <a:bodyPr vert="horz" wrap="square" lIns="91440" tIns="45720" rIns="91440" bIns="45720" rtlCol="0" anchor="ctr">
            <a:spAutoFit/>
          </a:bodyPr>
          <a:lstStyle>
            <a:defPPr>
              <a:defRPr lang="es-ES"/>
            </a:defPPr>
            <a:lvl1pPr algn="ctr">
              <a:spcBef>
                <a:spcPct val="0"/>
              </a:spcBef>
              <a:buNone/>
              <a:defRPr sz="4400" b="1">
                <a:solidFill>
                  <a:schemeClr val="bg1"/>
                </a:solidFill>
                <a:latin typeface="Arial" panose="020B0604020202020204" pitchFamily="34" charset="0"/>
                <a:ea typeface="+mj-ea"/>
                <a:cs typeface="Arial" panose="020B0604020202020204" pitchFamily="34" charset="0"/>
              </a:defRPr>
            </a:lvl1pPr>
          </a:lstStyle>
          <a:p>
            <a:r>
              <a:rPr lang="es-EC" sz="3600" dirty="0" smtClean="0"/>
              <a:t>Avance de Resultados en Chimborazo</a:t>
            </a:r>
            <a:endParaRPr lang="es-EC" sz="3600" dirty="0"/>
          </a:p>
        </p:txBody>
      </p:sp>
    </p:spTree>
    <p:extLst>
      <p:ext uri="{BB962C8B-B14F-4D97-AF65-F5344CB8AC3E}">
        <p14:creationId xmlns:p14="http://schemas.microsoft.com/office/powerpoint/2010/main" val="3739414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5373216"/>
            <a:ext cx="7488832" cy="1224136"/>
          </a:xfrm>
        </p:spPr>
        <p:txBody>
          <a:bodyPr>
            <a:normAutofit fontScale="77500" lnSpcReduction="20000"/>
          </a:bodyPr>
          <a:lstStyle/>
          <a:p>
            <a:endParaRPr lang="es-EC" dirty="0"/>
          </a:p>
          <a:p>
            <a:pPr marL="0" indent="0" algn="ctr">
              <a:buNone/>
            </a:pPr>
            <a:r>
              <a:rPr lang="es-EC" sz="7200" b="1" dirty="0" smtClean="0">
                <a:solidFill>
                  <a:schemeClr val="accent2"/>
                </a:solidFill>
                <a:latin typeface="+mj-lt"/>
                <a:ea typeface="+mj-ea"/>
                <a:cs typeface="+mj-cs"/>
              </a:rPr>
              <a:t>GRACIAS</a:t>
            </a:r>
            <a:endParaRPr lang="es-EC" sz="7200" b="1" dirty="0">
              <a:solidFill>
                <a:schemeClr val="accent2"/>
              </a:solidFill>
              <a:latin typeface="+mj-lt"/>
              <a:ea typeface="+mj-ea"/>
              <a:cs typeface="+mj-cs"/>
            </a:endParaRPr>
          </a:p>
        </p:txBody>
      </p:sp>
      <p:pic>
        <p:nvPicPr>
          <p:cNvPr id="4"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80094"/>
          <a:stretch/>
        </p:blipFill>
        <p:spPr bwMode="auto">
          <a:xfrm>
            <a:off x="230373" y="264858"/>
            <a:ext cx="1461307" cy="1533809"/>
          </a:xfrm>
          <a:prstGeom prst="rect">
            <a:avLst/>
          </a:prstGeom>
          <a:noFill/>
          <a:ln w="9525">
            <a:noFill/>
            <a:miter lim="800000"/>
            <a:headEnd/>
            <a:tailEnd/>
          </a:ln>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5676" y="908720"/>
            <a:ext cx="6804756" cy="4536504"/>
          </a:xfrm>
          <a:prstGeom prst="rect">
            <a:avLst/>
          </a:prstGeom>
        </p:spPr>
      </p:pic>
    </p:spTree>
    <p:extLst>
      <p:ext uri="{BB962C8B-B14F-4D97-AF65-F5344CB8AC3E}">
        <p14:creationId xmlns:p14="http://schemas.microsoft.com/office/powerpoint/2010/main" val="39368616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15613</TotalTime>
  <Words>2533</Words>
  <Application>Microsoft Office PowerPoint</Application>
  <PresentationFormat>Presentación en pantalla (4:3)</PresentationFormat>
  <Paragraphs>259</Paragraphs>
  <Slides>23</Slides>
  <Notes>18</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23</vt:i4>
      </vt:variant>
    </vt:vector>
  </HeadingPairs>
  <TitlesOfParts>
    <vt:vector size="33" baseType="lpstr">
      <vt:lpstr>Aparajita</vt:lpstr>
      <vt:lpstr>Arial</vt:lpstr>
      <vt:lpstr>Arial   </vt:lpstr>
      <vt:lpstr>Arial Narrow</vt:lpstr>
      <vt:lpstr>Calibri</vt:lpstr>
      <vt:lpstr>Cambria</vt:lpstr>
      <vt:lpstr>Times New Roman</vt:lpstr>
      <vt:lpstr>Verdana</vt:lpstr>
      <vt:lpstr>Wingdings</vt:lpstr>
      <vt:lpstr>Adjacency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WORLD FOOD PROGRAMME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yolanda.villafane</dc:creator>
  <cp:lastModifiedBy>GALARZA Carmen</cp:lastModifiedBy>
  <cp:revision>271</cp:revision>
  <cp:lastPrinted>2014-07-11T20:07:06Z</cp:lastPrinted>
  <dcterms:created xsi:type="dcterms:W3CDTF">2013-05-17T15:23:05Z</dcterms:created>
  <dcterms:modified xsi:type="dcterms:W3CDTF">2014-07-11T22:05:16Z</dcterms:modified>
</cp:coreProperties>
</file>