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92" r:id="rId4"/>
    <p:sldId id="287" r:id="rId5"/>
    <p:sldId id="345" r:id="rId6"/>
    <p:sldId id="363" r:id="rId7"/>
    <p:sldId id="351" r:id="rId8"/>
    <p:sldId id="336" r:id="rId9"/>
    <p:sldId id="257" r:id="rId10"/>
    <p:sldId id="372" r:id="rId11"/>
    <p:sldId id="321" r:id="rId12"/>
    <p:sldId id="335" r:id="rId13"/>
    <p:sldId id="369" r:id="rId14"/>
    <p:sldId id="371" r:id="rId15"/>
    <p:sldId id="357" r:id="rId16"/>
    <p:sldId id="334" r:id="rId17"/>
    <p:sldId id="374" r:id="rId18"/>
    <p:sldId id="338" r:id="rId19"/>
    <p:sldId id="331" r:id="rId20"/>
    <p:sldId id="375" r:id="rId21"/>
    <p:sldId id="376" r:id="rId22"/>
    <p:sldId id="337" r:id="rId23"/>
    <p:sldId id="354" r:id="rId24"/>
    <p:sldId id="353" r:id="rId25"/>
    <p:sldId id="284" r:id="rId26"/>
    <p:sldId id="367" r:id="rId27"/>
    <p:sldId id="368" r:id="rId28"/>
    <p:sldId id="364" r:id="rId29"/>
    <p:sldId id="360" r:id="rId30"/>
    <p:sldId id="309" r:id="rId31"/>
    <p:sldId id="377" r:id="rId32"/>
    <p:sldId id="378" r:id="rId33"/>
    <p:sldId id="355" r:id="rId34"/>
    <p:sldId id="365" r:id="rId35"/>
    <p:sldId id="344" r:id="rId3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" initials="M" lastIdx="1" clrIdx="0">
    <p:extLst>
      <p:ext uri="{19B8F6BF-5375-455C-9EA6-DF929625EA0E}">
        <p15:presenceInfo xmlns:p15="http://schemas.microsoft.com/office/powerpoint/2012/main" userId="Maria" providerId="None"/>
      </p:ext>
    </p:extLst>
  </p:cmAuthor>
  <p:cmAuthor id="2" name="Maria Mayer de Scurrah" initials="MMdS" lastIdx="4" clrIdx="1">
    <p:extLst>
      <p:ext uri="{19B8F6BF-5375-455C-9EA6-DF929625EA0E}">
        <p15:presenceInfo xmlns:p15="http://schemas.microsoft.com/office/powerpoint/2012/main" userId="d8a7c0c4d544057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FFF"/>
    <a:srgbClr val="EEDDFF"/>
    <a:srgbClr val="F0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3867" autoAdjust="0"/>
  </p:normalViewPr>
  <p:slideViewPr>
    <p:cSldViewPr snapToGrid="0">
      <p:cViewPr varScale="1">
        <p:scale>
          <a:sx n="75" d="100"/>
          <a:sy n="75" d="100"/>
        </p:scale>
        <p:origin x="62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ul%20Ccanto\Documents\Toshiba\AGROMEC%202020\CdP,2021\Data%20mercado,2020\Encuesta-Demanda-1-ed_MOTIVAC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ul%20Ccanto\Documents\Toshiba\AGROMEC%202020\CdP,2021\Data%20mercado,2020\Encuesta-Demanda-1-ed_MOTIVAC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ul%20Ccanto\Documents\Toshiba\AGROMEC%202020\CdP,2021\Data%20mercado,2020\Encuesta-Demanda-1-ed_MOTIVACION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96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b="1" dirty="0" err="1">
                <a:latin typeface="+mj-lt"/>
              </a:rPr>
              <a:t>Gráfico</a:t>
            </a:r>
            <a:r>
              <a:rPr lang="en-US" b="1" baseline="0" dirty="0">
                <a:latin typeface="+mj-lt"/>
              </a:rPr>
              <a:t> N° 1: </a:t>
            </a:r>
            <a:r>
              <a:rPr lang="en-US" b="1" baseline="0" dirty="0" err="1">
                <a:latin typeface="+mj-lt"/>
              </a:rPr>
              <a:t>Edad</a:t>
            </a:r>
            <a:r>
              <a:rPr lang="en-US" b="1" baseline="0" dirty="0">
                <a:latin typeface="+mj-lt"/>
              </a:rPr>
              <a:t> de los </a:t>
            </a:r>
            <a:r>
              <a:rPr lang="en-US" b="1" baseline="0" dirty="0" err="1">
                <a:latin typeface="+mj-lt"/>
              </a:rPr>
              <a:t>consumidores</a:t>
            </a:r>
            <a:r>
              <a:rPr lang="en-US" b="1" baseline="0" dirty="0">
                <a:latin typeface="+mj-lt"/>
              </a:rPr>
              <a:t> de papa </a:t>
            </a:r>
            <a:r>
              <a:rPr lang="en-US" b="1" baseline="0" dirty="0" err="1">
                <a:latin typeface="+mj-lt"/>
              </a:rPr>
              <a:t>nativa</a:t>
            </a:r>
            <a:r>
              <a:rPr lang="en-US" b="1" baseline="0" dirty="0">
                <a:latin typeface="+mj-lt"/>
              </a:rPr>
              <a:t> en </a:t>
            </a:r>
            <a:r>
              <a:rPr lang="en-US" b="1" baseline="0" dirty="0" err="1">
                <a:latin typeface="+mj-lt"/>
              </a:rPr>
              <a:t>mezcla</a:t>
            </a:r>
            <a:r>
              <a:rPr lang="en-US" b="1" baseline="0" dirty="0">
                <a:latin typeface="+mj-lt"/>
              </a:rPr>
              <a:t>- Lima, 2020 </a:t>
            </a:r>
            <a:endParaRPr lang="en-US" b="1" dirty="0"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96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Edad%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&gt;65</c:v>
                </c:pt>
                <c:pt idx="1">
                  <c:v>41-65</c:v>
                </c:pt>
                <c:pt idx="2">
                  <c:v>26-40</c:v>
                </c:pt>
                <c:pt idx="3">
                  <c:v>18-25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17</c:v>
                </c:pt>
                <c:pt idx="1">
                  <c:v>66</c:v>
                </c:pt>
                <c:pt idx="2">
                  <c:v>15</c:v>
                </c:pt>
                <c:pt idx="3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5C-49FA-84D3-4D3C8B542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50368320"/>
        <c:axId val="-1750363968"/>
      </c:barChart>
      <c:catAx>
        <c:axId val="-1750368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58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 dirty="0"/>
                  <a:t>Años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58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-1750363968"/>
        <c:crosses val="autoZero"/>
        <c:auto val="1"/>
        <c:lblAlgn val="ctr"/>
        <c:lblOffset val="100"/>
        <c:noMultiLvlLbl val="0"/>
      </c:catAx>
      <c:valAx>
        <c:axId val="-175036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latin typeface="+mj-lt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0.41057333701438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-1750368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80" baseline="0"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PE" sz="1800" b="1" dirty="0">
                <a:latin typeface="+mj-lt"/>
              </a:rPr>
              <a:t>Gráfico</a:t>
            </a:r>
            <a:r>
              <a:rPr lang="es-PE" sz="1800" b="1" baseline="0" dirty="0">
                <a:latin typeface="+mj-lt"/>
              </a:rPr>
              <a:t> </a:t>
            </a:r>
            <a:r>
              <a:rPr lang="es-PE" sz="1800" b="1" baseline="0" dirty="0" err="1">
                <a:latin typeface="+mj-lt"/>
              </a:rPr>
              <a:t>N°</a:t>
            </a:r>
            <a:r>
              <a:rPr lang="es-PE" sz="1800" b="1" baseline="0" dirty="0">
                <a:latin typeface="+mj-lt"/>
              </a:rPr>
              <a:t> 2: Porcentaje de consumidores de papa nativa en mezcla por género- Lima, 2020  </a:t>
            </a:r>
            <a:endParaRPr lang="es-PE" sz="1800" b="1" dirty="0">
              <a:latin typeface="+mj-lt"/>
            </a:endParaRPr>
          </a:p>
        </c:rich>
      </c:tx>
      <c:layout>
        <c:manualLayout>
          <c:xMode val="edge"/>
          <c:yMode val="edge"/>
          <c:x val="0.1178921568627451"/>
          <c:y val="2.04304974699736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4B-4EB5-849B-E6C3D4A0F6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4B-4EB5-849B-E6C3D4A0F6B3}"/>
              </c:ext>
            </c:extLst>
          </c:dPt>
          <c:cat>
            <c:strRef>
              <c:f>genero!$B$3:$B$4</c:f>
              <c:strCache>
                <c:ptCount val="2"/>
                <c:pt idx="0">
                  <c:v>Femenino</c:v>
                </c:pt>
                <c:pt idx="1">
                  <c:v>Masculino</c:v>
                </c:pt>
              </c:strCache>
            </c:strRef>
          </c:cat>
          <c:val>
            <c:numRef>
              <c:f>genero!$D$3:$D$4</c:f>
              <c:numCache>
                <c:formatCode>0.00%</c:formatCode>
                <c:ptCount val="2"/>
                <c:pt idx="0">
                  <c:v>0.73170731707317072</c:v>
                </c:pt>
                <c:pt idx="1">
                  <c:v>0.26829268292682928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4B-4EB5-849B-E6C3D4A0F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884200599162285"/>
          <c:y val="0.84732933876265448"/>
          <c:w val="0.73373006258781326"/>
          <c:h val="0.14088793645313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33371595757829E-2"/>
          <c:y val="3.6017556560712656E-2"/>
          <c:w val="0.89855135034377931"/>
          <c:h val="0.888023814385571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Hoja1!$A$7:$A$9</c:f>
              <c:strCache>
                <c:ptCount val="3"/>
                <c:pt idx="0">
                  <c:v>Lima </c:v>
                </c:pt>
                <c:pt idx="1">
                  <c:v>Extranjero </c:v>
                </c:pt>
                <c:pt idx="2">
                  <c:v>Provincia </c:v>
                </c:pt>
              </c:strCache>
            </c:strRef>
          </c:cat>
          <c:val>
            <c:numRef>
              <c:f>Hoja1!$B$7:$B$9</c:f>
              <c:numCache>
                <c:formatCode>General</c:formatCode>
                <c:ptCount val="3"/>
                <c:pt idx="0">
                  <c:v>62</c:v>
                </c:pt>
                <c:pt idx="1">
                  <c:v>21</c:v>
                </c:pt>
                <c:pt idx="2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8-4930-85A3-310D85ABE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50371040"/>
        <c:axId val="-1750365600"/>
      </c:barChart>
      <c:catAx>
        <c:axId val="-175037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750365600"/>
        <c:crosses val="autoZero"/>
        <c:auto val="1"/>
        <c:lblAlgn val="ctr"/>
        <c:lblOffset val="100"/>
        <c:noMultiLvlLbl val="0"/>
      </c:catAx>
      <c:valAx>
        <c:axId val="-175036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75037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s-P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s-PE"/>
              <a:t>ocupacion del consumidor </a:t>
            </a:r>
          </a:p>
        </c:rich>
      </c:tx>
      <c:layout>
        <c:manualLayout>
          <c:xMode val="edge"/>
          <c:yMode val="edge"/>
          <c:x val="0.30544648281157377"/>
          <c:y val="1.71184022824536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>
        <c:manualLayout>
          <c:layoutTarget val="inner"/>
          <c:xMode val="edge"/>
          <c:yMode val="edge"/>
          <c:x val="0.37622194769314621"/>
          <c:y val="0.12373832001643961"/>
          <c:w val="0.59144428820013917"/>
          <c:h val="0.81177304964539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Hoja3!$I$1</c:f>
              <c:strCache>
                <c:ptCount val="1"/>
                <c:pt idx="0">
                  <c:v>mujeres =75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Hoja3!$H$2:$H$22</c:f>
              <c:strCache>
                <c:ptCount val="21"/>
                <c:pt idx="0">
                  <c:v>Antropologia</c:v>
                </c:pt>
                <c:pt idx="1">
                  <c:v>Arquitectura</c:v>
                </c:pt>
                <c:pt idx="2">
                  <c:v>Consultor</c:v>
                </c:pt>
                <c:pt idx="3">
                  <c:v>Contadora </c:v>
                </c:pt>
                <c:pt idx="4">
                  <c:v>estudiante</c:v>
                </c:pt>
                <c:pt idx="5">
                  <c:v>independiete</c:v>
                </c:pt>
                <c:pt idx="6">
                  <c:v>Abogacia</c:v>
                </c:pt>
                <c:pt idx="7">
                  <c:v>Economia</c:v>
                </c:pt>
                <c:pt idx="8">
                  <c:v>Editora </c:v>
                </c:pt>
                <c:pt idx="9">
                  <c:v>Geografa</c:v>
                </c:pt>
                <c:pt idx="10">
                  <c:v>Historia </c:v>
                </c:pt>
                <c:pt idx="11">
                  <c:v>Pedagogia </c:v>
                </c:pt>
                <c:pt idx="12">
                  <c:v>Medico</c:v>
                </c:pt>
                <c:pt idx="13">
                  <c:v>Periodista</c:v>
                </c:pt>
                <c:pt idx="14">
                  <c:v>Empleada</c:v>
                </c:pt>
                <c:pt idx="15">
                  <c:v>no menciona</c:v>
                </c:pt>
                <c:pt idx="16">
                  <c:v>Jubilada</c:v>
                </c:pt>
                <c:pt idx="17">
                  <c:v>Artista</c:v>
                </c:pt>
                <c:pt idx="18">
                  <c:v>Administracion </c:v>
                </c:pt>
                <c:pt idx="19">
                  <c:v>Ama de Casa </c:v>
                </c:pt>
                <c:pt idx="20">
                  <c:v>Biologo /cientifico/Agronomo </c:v>
                </c:pt>
              </c:strCache>
            </c:strRef>
          </c:cat>
          <c:val>
            <c:numRef>
              <c:f>Hoja3!$I$2:$I$22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6</c:v>
                </c:pt>
                <c:pt idx="17">
                  <c:v>8</c:v>
                </c:pt>
                <c:pt idx="18">
                  <c:v>9</c:v>
                </c:pt>
                <c:pt idx="19">
                  <c:v>10</c:v>
                </c:pt>
                <c:pt idx="20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FD-414F-AE1E-BF7C6F754D68}"/>
            </c:ext>
          </c:extLst>
        </c:ser>
        <c:ser>
          <c:idx val="1"/>
          <c:order val="1"/>
          <c:tx>
            <c:strRef>
              <c:f>Hoja3!$J$1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Hoja3!$H$2:$H$22</c:f>
              <c:strCache>
                <c:ptCount val="21"/>
                <c:pt idx="0">
                  <c:v>Antropologia</c:v>
                </c:pt>
                <c:pt idx="1">
                  <c:v>Arquitectura</c:v>
                </c:pt>
                <c:pt idx="2">
                  <c:v>Consultor</c:v>
                </c:pt>
                <c:pt idx="3">
                  <c:v>Contadora </c:v>
                </c:pt>
                <c:pt idx="4">
                  <c:v>estudiante</c:v>
                </c:pt>
                <c:pt idx="5">
                  <c:v>independiete</c:v>
                </c:pt>
                <c:pt idx="6">
                  <c:v>Abogacia</c:v>
                </c:pt>
                <c:pt idx="7">
                  <c:v>Economia</c:v>
                </c:pt>
                <c:pt idx="8">
                  <c:v>Editora </c:v>
                </c:pt>
                <c:pt idx="9">
                  <c:v>Geografa</c:v>
                </c:pt>
                <c:pt idx="10">
                  <c:v>Historia </c:v>
                </c:pt>
                <c:pt idx="11">
                  <c:v>Pedagogia </c:v>
                </c:pt>
                <c:pt idx="12">
                  <c:v>Medico</c:v>
                </c:pt>
                <c:pt idx="13">
                  <c:v>Periodista</c:v>
                </c:pt>
                <c:pt idx="14">
                  <c:v>Empleada</c:v>
                </c:pt>
                <c:pt idx="15">
                  <c:v>no menciona</c:v>
                </c:pt>
                <c:pt idx="16">
                  <c:v>Jubilada</c:v>
                </c:pt>
                <c:pt idx="17">
                  <c:v>Artista</c:v>
                </c:pt>
                <c:pt idx="18">
                  <c:v>Administracion </c:v>
                </c:pt>
                <c:pt idx="19">
                  <c:v>Ama de Casa </c:v>
                </c:pt>
                <c:pt idx="20">
                  <c:v>Biologo /cientifico/Agronomo </c:v>
                </c:pt>
              </c:strCache>
            </c:strRef>
          </c:cat>
          <c:val>
            <c:numRef>
              <c:f>Hoja3!$J$2:$J$22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FD-414F-AE1E-BF7C6F754D68}"/>
            </c:ext>
          </c:extLst>
        </c:ser>
        <c:ser>
          <c:idx val="2"/>
          <c:order val="2"/>
          <c:tx>
            <c:strRef>
              <c:f>Hoja3!$K$1</c:f>
              <c:strCache>
                <c:ptCount val="1"/>
                <c:pt idx="0">
                  <c:v>Hombres =22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Hoja3!$H$2:$H$22</c:f>
              <c:strCache>
                <c:ptCount val="21"/>
                <c:pt idx="0">
                  <c:v>Antropologia</c:v>
                </c:pt>
                <c:pt idx="1">
                  <c:v>Arquitectura</c:v>
                </c:pt>
                <c:pt idx="2">
                  <c:v>Consultor</c:v>
                </c:pt>
                <c:pt idx="3">
                  <c:v>Contadora </c:v>
                </c:pt>
                <c:pt idx="4">
                  <c:v>estudiante</c:v>
                </c:pt>
                <c:pt idx="5">
                  <c:v>independiete</c:v>
                </c:pt>
                <c:pt idx="6">
                  <c:v>Abogacia</c:v>
                </c:pt>
                <c:pt idx="7">
                  <c:v>Economia</c:v>
                </c:pt>
                <c:pt idx="8">
                  <c:v>Editora </c:v>
                </c:pt>
                <c:pt idx="9">
                  <c:v>Geografa</c:v>
                </c:pt>
                <c:pt idx="10">
                  <c:v>Historia </c:v>
                </c:pt>
                <c:pt idx="11">
                  <c:v>Pedagogia </c:v>
                </c:pt>
                <c:pt idx="12">
                  <c:v>Medico</c:v>
                </c:pt>
                <c:pt idx="13">
                  <c:v>Periodista</c:v>
                </c:pt>
                <c:pt idx="14">
                  <c:v>Empleada</c:v>
                </c:pt>
                <c:pt idx="15">
                  <c:v>no menciona</c:v>
                </c:pt>
                <c:pt idx="16">
                  <c:v>Jubilada</c:v>
                </c:pt>
                <c:pt idx="17">
                  <c:v>Artista</c:v>
                </c:pt>
                <c:pt idx="18">
                  <c:v>Administracion </c:v>
                </c:pt>
                <c:pt idx="19">
                  <c:v>Ama de Casa </c:v>
                </c:pt>
                <c:pt idx="20">
                  <c:v>Biologo /cientifico/Agronomo </c:v>
                </c:pt>
              </c:strCache>
            </c:strRef>
          </c:cat>
          <c:val>
            <c:numRef>
              <c:f>Hoja3!$K$2:$K$22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FD-414F-AE1E-BF7C6F754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750361248"/>
        <c:axId val="-1750374304"/>
      </c:barChart>
      <c:catAx>
        <c:axId val="-1750361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750374304"/>
        <c:crosses val="autoZero"/>
        <c:auto val="1"/>
        <c:lblAlgn val="ctr"/>
        <c:lblOffset val="100"/>
        <c:noMultiLvlLbl val="0"/>
      </c:catAx>
      <c:valAx>
        <c:axId val="-1750374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75036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686462705358382"/>
          <c:y val="0.77901898081408072"/>
          <c:w val="0.4470851549317566"/>
          <c:h val="5.22469111229669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j-lt"/>
        </a:defRPr>
      </a:pPr>
      <a:endParaRPr lang="es-P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38654622486908"/>
          <c:y val="0.1125237632148571"/>
          <c:w val="0.73110929027272609"/>
          <c:h val="0.8032248956928191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pPr>
                <a:endParaRPr lang="es-P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Hoja5!$A$2:$A$21</c:f>
              <c:strCache>
                <c:ptCount val="20"/>
                <c:pt idx="0">
                  <c:v>Miraflores</c:v>
                </c:pt>
                <c:pt idx="1">
                  <c:v>Santiago de Surco</c:v>
                </c:pt>
                <c:pt idx="2">
                  <c:v>La Molina</c:v>
                </c:pt>
                <c:pt idx="3">
                  <c:v>San Borja </c:v>
                </c:pt>
                <c:pt idx="4">
                  <c:v>San Isidro</c:v>
                </c:pt>
                <c:pt idx="5">
                  <c:v>Magdalena del Mar</c:v>
                </c:pt>
                <c:pt idx="6">
                  <c:v>Chaclacayo</c:v>
                </c:pt>
                <c:pt idx="7">
                  <c:v>Barranco</c:v>
                </c:pt>
                <c:pt idx="8">
                  <c:v>Cieneguilla </c:v>
                </c:pt>
                <c:pt idx="9">
                  <c:v>Jesús María</c:v>
                </c:pt>
                <c:pt idx="10">
                  <c:v>Lince</c:v>
                </c:pt>
                <c:pt idx="11">
                  <c:v>Pueblo Libre</c:v>
                </c:pt>
                <c:pt idx="12">
                  <c:v>San Juan de Lurigancho</c:v>
                </c:pt>
                <c:pt idx="13">
                  <c:v>San Miguel</c:v>
                </c:pt>
                <c:pt idx="14">
                  <c:v>Otro:</c:v>
                </c:pt>
                <c:pt idx="15">
                  <c:v>Chorillos</c:v>
                </c:pt>
                <c:pt idx="16">
                  <c:v>La Victoria</c:v>
                </c:pt>
                <c:pt idx="17">
                  <c:v>Lima</c:v>
                </c:pt>
                <c:pt idx="18">
                  <c:v>San Luis </c:v>
                </c:pt>
                <c:pt idx="19">
                  <c:v>Surquillo</c:v>
                </c:pt>
              </c:strCache>
            </c:strRef>
          </c:cat>
          <c:val>
            <c:numRef>
              <c:f>Hoja5!$B$2:$B$21</c:f>
              <c:numCache>
                <c:formatCode>0.00</c:formatCode>
                <c:ptCount val="20"/>
                <c:pt idx="0">
                  <c:v>30.158730158730158</c:v>
                </c:pt>
                <c:pt idx="1">
                  <c:v>15.079365079365079</c:v>
                </c:pt>
                <c:pt idx="2">
                  <c:v>14.285714285714286</c:v>
                </c:pt>
                <c:pt idx="3">
                  <c:v>11.111111111111111</c:v>
                </c:pt>
                <c:pt idx="4">
                  <c:v>5.5555555555555554</c:v>
                </c:pt>
                <c:pt idx="5">
                  <c:v>3.9682539682539684</c:v>
                </c:pt>
                <c:pt idx="6">
                  <c:v>3.1746031746031744</c:v>
                </c:pt>
                <c:pt idx="7">
                  <c:v>1.5873015873015872</c:v>
                </c:pt>
                <c:pt idx="8">
                  <c:v>1.5873015873015872</c:v>
                </c:pt>
                <c:pt idx="9">
                  <c:v>1.5873015873015872</c:v>
                </c:pt>
                <c:pt idx="10">
                  <c:v>1.5873015873015872</c:v>
                </c:pt>
                <c:pt idx="11">
                  <c:v>1.5873015873015872</c:v>
                </c:pt>
                <c:pt idx="12">
                  <c:v>1.5873015873015872</c:v>
                </c:pt>
                <c:pt idx="13">
                  <c:v>1.5873015873015872</c:v>
                </c:pt>
                <c:pt idx="14">
                  <c:v>1.5873015873015872</c:v>
                </c:pt>
                <c:pt idx="15">
                  <c:v>0.79365079365079361</c:v>
                </c:pt>
                <c:pt idx="16">
                  <c:v>0.79365079365079361</c:v>
                </c:pt>
                <c:pt idx="17">
                  <c:v>0.79365079365079361</c:v>
                </c:pt>
                <c:pt idx="18">
                  <c:v>0.79365079365079361</c:v>
                </c:pt>
                <c:pt idx="19">
                  <c:v>0.79365079365079361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CF-474F-A70A-571AF1C6556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-1459046848"/>
        <c:axId val="-1459054464"/>
      </c:barChart>
      <c:catAx>
        <c:axId val="-1459046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459054464"/>
        <c:crosses val="autoZero"/>
        <c:auto val="1"/>
        <c:lblAlgn val="ctr"/>
        <c:lblOffset val="100"/>
        <c:noMultiLvlLbl val="0"/>
      </c:catAx>
      <c:valAx>
        <c:axId val="-1459054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45904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j-lt"/>
        </a:defRPr>
      </a:pPr>
      <a:endParaRPr lang="es-P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0.12794800128144493"/>
          <c:w val="0.93888888888888888"/>
          <c:h val="0.6629393074038376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48-4B2A-A2B1-C34BFC2027B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48-4B2A-A2B1-C34BFC2027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48-4B2A-A2B1-C34BFC2027B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48-4B2A-A2B1-C34BFC2027B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C48-4B2A-A2B1-C34BFC2027B4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C48-4B2A-A2B1-C34BFC2027B4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C48-4B2A-A2B1-C34BFC2027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s-P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Hoja2!$C$28:$C$34</c:f>
              <c:strCache>
                <c:ptCount val="7"/>
                <c:pt idx="0">
                  <c:v> Delivery*</c:v>
                </c:pt>
                <c:pt idx="1">
                  <c:v>Av. 28 de Julio 1416-San Borja</c:v>
                </c:pt>
                <c:pt idx="2">
                  <c:v>Trípoli 365, Miraflores</c:v>
                </c:pt>
                <c:pt idx="3">
                  <c:v>Tienda SN, La Molina</c:v>
                </c:pt>
                <c:pt idx="4">
                  <c:v>BioAnden, Miraflores</c:v>
                </c:pt>
                <c:pt idx="5">
                  <c:v>Almacén</c:v>
                </c:pt>
                <c:pt idx="6">
                  <c:v>Otro</c:v>
                </c:pt>
              </c:strCache>
            </c:strRef>
          </c:cat>
          <c:val>
            <c:numRef>
              <c:f>Hoja2!$D$28:$D$34</c:f>
              <c:numCache>
                <c:formatCode>0.00</c:formatCode>
                <c:ptCount val="7"/>
                <c:pt idx="0">
                  <c:v>38.4</c:v>
                </c:pt>
                <c:pt idx="1">
                  <c:v>20</c:v>
                </c:pt>
                <c:pt idx="2">
                  <c:v>17.600000000000001</c:v>
                </c:pt>
                <c:pt idx="3">
                  <c:v>8</c:v>
                </c:pt>
                <c:pt idx="4">
                  <c:v>4.8</c:v>
                </c:pt>
                <c:pt idx="5">
                  <c:v>4.8</c:v>
                </c:pt>
                <c:pt idx="6">
                  <c:v>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C48-4B2A-A2B1-C34BFC2027B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59049024"/>
        <c:axId val="-1459055008"/>
      </c:barChart>
      <c:catAx>
        <c:axId val="-145904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459055008"/>
        <c:crosses val="autoZero"/>
        <c:auto val="1"/>
        <c:lblAlgn val="ctr"/>
        <c:lblOffset val="100"/>
        <c:noMultiLvlLbl val="0"/>
      </c:catAx>
      <c:valAx>
        <c:axId val="-1459055008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-145904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+mj-lt"/>
        </a:defRPr>
      </a:pPr>
      <a:endParaRPr lang="es-P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Hoja2!$C$12</c:f>
              <c:strCache>
                <c:ptCount val="1"/>
                <c:pt idx="0">
                  <c:v>Rta (%)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DF-4F87-84B9-EF3E25505BE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DF-4F87-84B9-EF3E25505BE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ADF-4F87-84B9-EF3E25505BE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ADF-4F87-84B9-EF3E25505BE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ADF-4F87-84B9-EF3E25505BE5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ADF-4F87-84B9-EF3E25505BE5}"/>
              </c:ext>
            </c:extLst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ADF-4F87-84B9-EF3E25505B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Hoja2!$B$13:$B$19</c:f>
              <c:strCache>
                <c:ptCount val="7"/>
                <c:pt idx="0">
                  <c:v>Apoyo a pequeños agricultores</c:v>
                </c:pt>
                <c:pt idx="1">
                  <c:v>Sabor/ Me gustan</c:v>
                </c:pt>
                <c:pt idx="2">
                  <c:v>Apoyo a la conservación</c:v>
                </c:pt>
                <c:pt idx="3">
                  <c:v>Por ser un producto peruano que todos deberíamos consumir</c:v>
                </c:pt>
                <c:pt idx="4">
                  <c:v>Salud/ Nutrición</c:v>
                </c:pt>
                <c:pt idx="5">
                  <c:v>Por ser un producto de estación</c:v>
                </c:pt>
                <c:pt idx="6">
                  <c:v>Otras motivaciones</c:v>
                </c:pt>
              </c:strCache>
            </c:strRef>
          </c:cat>
          <c:val>
            <c:numRef>
              <c:f>Hoja2!$C$13:$C$19</c:f>
              <c:numCache>
                <c:formatCode>General</c:formatCode>
                <c:ptCount val="7"/>
                <c:pt idx="0">
                  <c:v>25.45</c:v>
                </c:pt>
                <c:pt idx="1">
                  <c:v>23.9</c:v>
                </c:pt>
                <c:pt idx="2">
                  <c:v>19.739999999999998</c:v>
                </c:pt>
                <c:pt idx="3">
                  <c:v>14.29</c:v>
                </c:pt>
                <c:pt idx="4">
                  <c:v>11.43</c:v>
                </c:pt>
                <c:pt idx="5">
                  <c:v>2.86</c:v>
                </c:pt>
                <c:pt idx="6">
                  <c:v>2.34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ADF-4F87-84B9-EF3E25505BE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59060992"/>
        <c:axId val="-1459050112"/>
      </c:barChart>
      <c:catAx>
        <c:axId val="-145906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j-lt"/>
                <a:ea typeface="+mn-ea"/>
                <a:cs typeface="+mn-cs"/>
              </a:defRPr>
            </a:pPr>
            <a:endParaRPr lang="es-PE"/>
          </a:p>
        </c:txPr>
        <c:crossAx val="-1459050112"/>
        <c:crosses val="autoZero"/>
        <c:auto val="1"/>
        <c:lblAlgn val="ctr"/>
        <c:lblOffset val="100"/>
        <c:noMultiLvlLbl val="0"/>
      </c:catAx>
      <c:valAx>
        <c:axId val="-1459050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5906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1800" b="1" i="0" baseline="0"/>
              <a:t>Entrega Producto </a:t>
            </a:r>
          </a:p>
        </c:rich>
      </c:tx>
      <c:layout>
        <c:manualLayout>
          <c:xMode val="edge"/>
          <c:yMode val="edge"/>
          <c:x val="0.35071522309711284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'recogeria vs segiria pidiendo'!$A$2:$A$6</c:f>
              <c:strCache>
                <c:ptCount val="5"/>
                <c:pt idx="0">
                  <c:v>clientes que pagan delivery y estan de acuerdo </c:v>
                </c:pt>
                <c:pt idx="1">
                  <c:v>prefieren punto de recojo cercano (en vez de pagar delivery) </c:v>
                </c:pt>
                <c:pt idx="2">
                  <c:v>colocar el producto en ferias</c:v>
                </c:pt>
                <c:pt idx="3">
                  <c:v>colocar en tiendas organicas o bodegas </c:v>
                </c:pt>
                <c:pt idx="4">
                  <c:v>un lugar de recojo en cada barrio </c:v>
                </c:pt>
              </c:strCache>
            </c:strRef>
          </c:cat>
          <c:val>
            <c:numRef>
              <c:f>'recogeria vs segiria pidiendo'!$B$2:$B$6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04-4A61-83DF-ADEE94FAD02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'recogeria vs segiria pidiendo'!$A$2:$A$6</c:f>
              <c:strCache>
                <c:ptCount val="5"/>
                <c:pt idx="0">
                  <c:v>clientes que pagan delivery y estan de acuerdo </c:v>
                </c:pt>
                <c:pt idx="1">
                  <c:v>prefieren punto de recojo cercano (en vez de pagar delivery) </c:v>
                </c:pt>
                <c:pt idx="2">
                  <c:v>colocar el producto en ferias</c:v>
                </c:pt>
                <c:pt idx="3">
                  <c:v>colocar en tiendas organicas o bodegas </c:v>
                </c:pt>
                <c:pt idx="4">
                  <c:v>un lugar de recojo en cada barrio </c:v>
                </c:pt>
              </c:strCache>
            </c:strRef>
          </c:cat>
          <c:val>
            <c:numRef>
              <c:f>'recogeria vs segiria pidiendo'!$C$2:$C$6</c:f>
              <c:numCache>
                <c:formatCode>General</c:formatCode>
                <c:ptCount val="5"/>
                <c:pt idx="0">
                  <c:v>29</c:v>
                </c:pt>
                <c:pt idx="1">
                  <c:v>23</c:v>
                </c:pt>
                <c:pt idx="2">
                  <c:v>7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04-4A61-83DF-ADEE94FAD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459051200"/>
        <c:axId val="-1459048480"/>
      </c:barChart>
      <c:catAx>
        <c:axId val="-14590512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1600">
                    <a:latin typeface="+mj-lt"/>
                  </a:rPr>
                  <a:t>preferencia</a:t>
                </a:r>
                <a:r>
                  <a:rPr lang="en-US" sz="1600" baseline="0">
                    <a:latin typeface="+mj-lt"/>
                  </a:rPr>
                  <a:t> de como obtener papas</a:t>
                </a:r>
                <a:r>
                  <a:rPr lang="en-US" sz="1600">
                    <a:latin typeface="+mj-lt"/>
                  </a:rPr>
                  <a:t>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-1459048480"/>
        <c:crosses val="autoZero"/>
        <c:auto val="1"/>
        <c:lblAlgn val="ctr"/>
        <c:lblOffset val="100"/>
        <c:noMultiLvlLbl val="0"/>
      </c:catAx>
      <c:valAx>
        <c:axId val="-1459048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PE" sz="1100" b="1"/>
                  <a:t>numero de personas</a:t>
                </a:r>
                <a:r>
                  <a:rPr lang="es-PE" sz="1100" b="1" baseline="0"/>
                  <a:t> que opinaron</a:t>
                </a:r>
                <a:endParaRPr lang="es-PE" sz="1100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P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-1459051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0.85052</cdr:x>
      <cdr:y>0.25244</cdr:y>
    </cdr:from>
    <cdr:to>
      <cdr:x>0.98432</cdr:x>
      <cdr:y>0.31941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AA5C3978-8A72-4990-A7D1-0896017E5AA3}"/>
            </a:ext>
          </a:extLst>
        </cdr:cNvPr>
        <cdr:cNvSpPr txBox="1"/>
      </cdr:nvSpPr>
      <cdr:spPr>
        <a:xfrm xmlns:a="http://schemas.openxmlformats.org/drawingml/2006/main">
          <a:off x="4407040" y="1098444"/>
          <a:ext cx="693336" cy="2914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PE" dirty="0"/>
            <a:t>n</a:t>
          </a:r>
          <a:r>
            <a:rPr lang="es-PE" sz="1100" dirty="0"/>
            <a:t>=112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24534-DD8E-40D8-946C-6063DDEBE206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A34B9-EDA5-4641-9FDF-756697AEBBB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5298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42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dirty="0"/>
              <a:t>Va del productor al consumidor sin </a:t>
            </a:r>
            <a:r>
              <a:rPr lang="es-PE" dirty="0" err="1"/>
              <a:t>intermdiarios</a:t>
            </a:r>
            <a:r>
              <a:rPr lang="es-PE" dirty="0"/>
              <a:t> pero pago a Sebastian y Victor &amp; trasporte y reparto cuesta  pero ganancia.. (sueldo para  1 joven) 60 c Kg. Es decir el </a:t>
            </a:r>
            <a:r>
              <a:rPr lang="es-PE" dirty="0" err="1"/>
              <a:t>intermediaro</a:t>
            </a:r>
            <a:r>
              <a:rPr lang="es-PE" dirty="0"/>
              <a:t> somo nosotros,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4708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Los </a:t>
            </a:r>
            <a:r>
              <a:rPr lang="es-PE" dirty="0" err="1"/>
              <a:t>epseiciliastas</a:t>
            </a:r>
            <a:r>
              <a:rPr lang="es-PE" dirty="0"/>
              <a:t> en mercados empujan mucho el concepto de Marca </a:t>
            </a:r>
            <a:r>
              <a:rPr lang="es-PE" dirty="0" err="1"/>
              <a:t>colectiv</a:t>
            </a:r>
            <a:r>
              <a:rPr lang="es-PE" dirty="0"/>
              <a:t>. 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308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Porque no poner la foto d </a:t>
            </a:r>
            <a:r>
              <a:rPr lang="es-PE" dirty="0" err="1"/>
              <a:t>emalla</a:t>
            </a:r>
            <a:r>
              <a:rPr lang="es-PE" dirty="0"/>
              <a:t> de 2 kg con etiqueta aquí?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5660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poner links para </a:t>
            </a:r>
            <a:r>
              <a:rPr lang="es-PE" dirty="0" err="1"/>
              <a:t>qu</a:t>
            </a:r>
            <a:r>
              <a:rPr lang="es-PE" dirty="0"/>
              <a:t> e los </a:t>
            </a:r>
            <a:r>
              <a:rPr lang="es-PE" dirty="0" err="1"/>
              <a:t>intersado</a:t>
            </a:r>
            <a:r>
              <a:rPr lang="es-PE" dirty="0"/>
              <a:t> pueden leer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95538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Solo el 13% de las mujeres ponen Ama de casa. La mayoría son mujeres profesionales , los barrios de Clase media son aquellos donde se encuentran la mayoría de </a:t>
            </a:r>
            <a:r>
              <a:rPr lang="es-PE" dirty="0" err="1"/>
              <a:t>ocnsumidroes</a:t>
            </a:r>
            <a:r>
              <a:rPr lang="es-PE" dirty="0"/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191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Eliminar esta tabla ver abajo sugerencia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24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545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Efecto covid o es el futuro?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19886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34B9-EDA5-4641-9FDF-756697AEBBB3}" type="slidenum">
              <a:rPr lang="es-PE" smtClean="0"/>
              <a:t>33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8456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AB1FF2-2285-4410-B6AC-86DC182B0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4046D94-BE59-40D5-B15C-761CDDD6E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A8D33CD-575D-4C8B-982D-F8CA30DA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CA46A92-828A-4A0B-A8C6-2FC0ACEB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812EDD-1AFD-484E-BB0E-1FCC3524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109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46CD32-E41A-4CEB-9741-62FFAB5F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EE7CF64-6209-4AB0-A3C9-A5819EB42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736F843-A02F-4BE4-A4CC-FEFA9E58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61DC3A8-0065-407D-8519-FB2FC36E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2AA515C-070D-4B4E-8E2D-BF940848F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9516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729301-C693-4871-88CF-89A040A4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19464FD-6A9F-44F5-9965-0D3E7E904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BC112A5-002C-4993-A8F5-B02288F8B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9AEC14F-E335-47A7-9614-7F6211A9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4350D43-6E84-479B-9F2C-0E9FF1A5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7621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12A92F-D3B1-4057-92E4-B4A3F276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E015FD-4D7D-4801-8D45-08CE0B70B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0B3AE47-C6A4-4EBC-B5A2-68C12A1B3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61B73C7-1330-4D98-BC45-FD12F1DF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B40304E-F439-4461-A4C6-83BF6CE6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A8303CE-D12A-467C-A439-C6B09719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641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C7ECB2-5B12-4311-8082-18A3529C6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68E9518-0E83-4242-8057-5D235328C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8EA9D30-3853-442C-8B26-884C808DE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61D3C00-29C0-4550-B3A2-24D6B9613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2BF3475-475C-48CA-92F8-56255D611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B04CBDDB-A2AC-4C6D-B05D-7ACA3130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E9FEFE-7DFF-4E56-919F-891EB12F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1854657F-FE77-484D-8BA3-FF614CF5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5316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6C328F-0057-44B7-B736-5977360C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049C794E-F78C-4129-8B08-28E1D3A0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8AB72E7-BDFD-4178-99E9-4F0DE620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E5F2676-44CB-4A9F-97A8-0A883B62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277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254EEBF-A68C-47DB-A5D5-D773CBC0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336FDF2-D725-41E9-A128-D892E20A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12DD4B1-26D2-4F63-A5D2-4FEB5B198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9144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E54DE4-52C5-4911-87DC-96C8449B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797829B-DBDA-4229-A810-6E4C35AA9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6AD8B3F-E6B6-48FC-BD8F-5FD0CCC16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115998D-49C9-4E17-9CEC-996AA8D6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EEDEB36-D83E-4A87-B6F7-BE370D53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0B1CB6B-8FF8-4282-AE64-C22B42ED9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0412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06668CD-A96E-4741-A8FF-2247D4D9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7238812-D405-4311-B00C-30055E138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72B2B07-3430-4716-A525-5754A9583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10BCADE-D41D-4726-A944-D51E5DA36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B033F1E-7DC2-4D1D-A637-6B764771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637ADEE-D12A-4373-A053-97198800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3682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F168BE-A668-420F-8A4B-BF89B43BD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713C06B-B8D3-454B-9A75-8C32886FA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2B37D4-E497-4A79-A735-1E1C151C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637BC78-490D-4E64-A043-7B529FEC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74B461E-88EF-472A-B330-B983BB0A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873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D52BD066-A5CC-4831-A9A6-98C1E1AE7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2597241-6F31-4F78-99E5-D6B65FA12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7136DD9-4EF7-4640-8AAD-C439DAA9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741E5CE-8F54-4BB4-BF87-627BF2A6C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0B89AAD-5163-48F8-BF0A-6C60250E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334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7857BC-AAC3-4D9D-B054-A082677C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EAEB9F-EC1D-4122-B05D-DFFA3EF0E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DBA2D5-B8FF-4F71-AF0B-39B6309C7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7DBC-20C9-463E-850A-472B3753B2DD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BA17D8-0D95-441A-BBEE-8B9717B1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C926DE-8EB7-4C97-A648-587C22F5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DFAD8-AE12-4A76-AAAA-10E284B7AA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2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5250EDD-0CCE-4B00-9DF0-23879B3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45AA25E-5CE4-43E2-8F67-B42057E51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44B1043-0600-4532-B0AE-E548EA3FE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F26C2-76BD-45B7-9879-3BF4D8566B68}" type="datetimeFigureOut">
              <a:rPr lang="es-PE" smtClean="0"/>
              <a:t>5/07/2021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D682AFF-539D-4450-979A-29F0EFE42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EC510C-8A6C-4BFA-9CD2-9B28EF172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6D80A-A5FF-4EDB-90CA-3E0B04F7A21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2834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66625CC-06F3-4516-9B7B-57E0398E2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5E1E05-38E7-4ACD-955F-F3E3C7FCA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99890B-4776-41D9-B9B9-229141A2A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7DBC-20C9-463E-850A-472B3753B2DD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4D3550-F94C-49FD-BC03-677C6F8C4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A49ED0-C815-4102-8642-B5DE3BC38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DFAD8-AE12-4A76-AAAA-10E284B7AA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2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mailto:guardianesdelapapa@gmail.com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chart" Target="../charts/char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515A8051-2438-4A66-BA71-7ACDCDBC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75" y="1077191"/>
            <a:ext cx="10664825" cy="973551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000" b="1" dirty="0"/>
              <a:t/>
            </a:r>
            <a:br>
              <a:rPr lang="es-PE" sz="4000" b="1" dirty="0"/>
            </a:br>
            <a:r>
              <a:rPr lang="es-PE" sz="4000" b="1" dirty="0"/>
              <a:t/>
            </a:r>
            <a:br>
              <a:rPr lang="es-PE" sz="4000" b="1" dirty="0"/>
            </a:br>
            <a:r>
              <a:rPr lang="es-PE" sz="4000" b="1" dirty="0"/>
              <a:t/>
            </a:r>
            <a:br>
              <a:rPr lang="es-PE" sz="4000" b="1" dirty="0"/>
            </a:br>
            <a:r>
              <a:rPr lang="es-PE" sz="4000" b="1" dirty="0"/>
              <a:t/>
            </a:r>
            <a:br>
              <a:rPr lang="es-PE" sz="4000" b="1" dirty="0"/>
            </a:br>
            <a:endParaRPr lang="es-PE" sz="3100" b="1" dirty="0"/>
          </a:p>
        </p:txBody>
      </p:sp>
      <p:pic>
        <p:nvPicPr>
          <p:cNvPr id="6" name="Imagen 5" descr="E:\SEMBRANDO LA DIETA 2016\LOGO FINAL YANAPAI_doc2016.jpg">
            <a:extLst>
              <a:ext uri="{FF2B5EF4-FFF2-40B4-BE49-F238E27FC236}">
                <a16:creationId xmlns:a16="http://schemas.microsoft.com/office/drawing/2014/main" xmlns="" id="{197BB254-62A7-409B-89BD-2B256866C09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2" y="5895044"/>
            <a:ext cx="1100831" cy="824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Resultado de imagen para logo cip">
            <a:extLst>
              <a:ext uri="{FF2B5EF4-FFF2-40B4-BE49-F238E27FC236}">
                <a16:creationId xmlns:a16="http://schemas.microsoft.com/office/drawing/2014/main" xmlns="" id="{F8CA48EA-3A0E-41A7-8FCD-D3748473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4942" y="5963424"/>
            <a:ext cx="1425374" cy="6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077A20C-7823-4D06-87A0-C06C092B60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1529" y="5976787"/>
            <a:ext cx="2675631" cy="664809"/>
          </a:xfrm>
          <a:prstGeom prst="rect">
            <a:avLst/>
          </a:prstGeom>
        </p:spPr>
      </p:pic>
      <p:pic>
        <p:nvPicPr>
          <p:cNvPr id="11" name="Picture 16" descr="G:\Logo-Aguapan04.png">
            <a:extLst>
              <a:ext uri="{FF2B5EF4-FFF2-40B4-BE49-F238E27FC236}">
                <a16:creationId xmlns:a16="http://schemas.microsoft.com/office/drawing/2014/main" xmlns="" id="{916A9BB1-AC50-4DAC-82BA-B6E4C3A6F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77" y="5970390"/>
            <a:ext cx="2078074" cy="8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528" y="1267119"/>
            <a:ext cx="4799238" cy="393768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65176" y="149878"/>
            <a:ext cx="10664824" cy="865173"/>
          </a:xfrm>
          <a:prstGeom prst="rect">
            <a:avLst/>
          </a:prstGeom>
          <a:solidFill>
            <a:srgbClr val="F7EFFF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PE" sz="2400" b="1" dirty="0">
                <a:latin typeface="+mj-lt"/>
                <a:ea typeface="Calibri" panose="020F0502020204030204" pitchFamily="34" charset="0"/>
              </a:rPr>
              <a:t>“</a:t>
            </a:r>
            <a:r>
              <a:rPr lang="es-PE" sz="24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CONSTRUYENDO MERCADOS DE CIRCUITO CORTO PARA LA CONSERVACION DE LA AGROBIODIVERSIDAD DE PAPA NATIVA EN LA SIERRA CENTRAL DEL PERU</a:t>
            </a:r>
            <a:r>
              <a:rPr lang="es-PE" sz="2400" b="1" dirty="0">
                <a:latin typeface="+mj-lt"/>
                <a:ea typeface="Calibri" panose="020F0502020204030204" pitchFamily="34" charset="0"/>
              </a:rPr>
              <a:t>”</a:t>
            </a:r>
            <a:endParaRPr lang="es-PE" sz="2400" dirty="0">
              <a:latin typeface="+mj-l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EB771074-1170-4354-A11F-BE6ED431A2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267118"/>
            <a:ext cx="5196352" cy="395518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FA97EB12-442D-42F4-9C3C-8F826AC34F60}"/>
              </a:ext>
            </a:extLst>
          </p:cNvPr>
          <p:cNvSpPr txBox="1"/>
          <p:nvPr/>
        </p:nvSpPr>
        <p:spPr>
          <a:xfrm>
            <a:off x="765175" y="5262064"/>
            <a:ext cx="10126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+mj-lt"/>
              </a:rPr>
              <a:t>Autores: María Mayer de Scurrah, Raúl Ccanto, Stef de Haan, Sebastián Davis, Edgar Olivera.</a:t>
            </a:r>
          </a:p>
          <a:p>
            <a:pPr algn="ctr"/>
            <a:r>
              <a:rPr lang="es-ES" b="1" dirty="0">
                <a:latin typeface="+mj-lt"/>
              </a:rPr>
              <a:t>8 de julio 2021</a:t>
            </a:r>
            <a:endParaRPr lang="es-PE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680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44"/>
    </mc:Choice>
    <mc:Fallback xmlns="">
      <p:transition spd="slow" advTm="8124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99F1FFA9-D672-408C-9220-ADEEC6ABD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C042F583-34B3-48A2-9CB1-E155335A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539" y="145967"/>
            <a:ext cx="4120310" cy="1401479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 err="1">
                <a:solidFill>
                  <a:schemeClr val="tx1"/>
                </a:solidFill>
                <a:ea typeface="+mj-ea"/>
                <a:cs typeface="+mj-cs"/>
              </a:rPr>
              <a:t>Esquema</a:t>
            </a:r>
            <a:r>
              <a:rPr lang="en-US" sz="4400" b="1" kern="1200" dirty="0">
                <a:solidFill>
                  <a:schemeClr val="tx1"/>
                </a:solidFill>
                <a:ea typeface="+mj-ea"/>
                <a:cs typeface="+mj-cs"/>
              </a:rPr>
              <a:t> de </a:t>
            </a:r>
            <a:r>
              <a:rPr lang="en-US" sz="4400" b="1" kern="1200" dirty="0" err="1">
                <a:solidFill>
                  <a:schemeClr val="tx1"/>
                </a:solidFill>
                <a:ea typeface="+mj-ea"/>
                <a:cs typeface="+mj-cs"/>
              </a:rPr>
              <a:t>Presentación</a:t>
            </a:r>
            <a:endParaRPr lang="en-US" sz="4400" b="1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xmlns="" id="{4D0EA1FC-3DD8-4A05-BE60-915B4FCD0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29" y="1847182"/>
            <a:ext cx="4637942" cy="4619879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Introducción</a:t>
            </a:r>
            <a:endParaRPr lang="en-US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AGUAPAN</a:t>
            </a: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Características de AGUAPAN</a:t>
            </a: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Problema</a:t>
            </a:r>
            <a:r>
              <a:rPr lang="en-US" sz="2000" dirty="0">
                <a:latin typeface="+mj-lt"/>
              </a:rPr>
              <a:t>  de la </a:t>
            </a:r>
            <a:r>
              <a:rPr lang="en-US" sz="2000" dirty="0" err="1">
                <a:latin typeface="+mj-lt"/>
              </a:rPr>
              <a:t>diversidad</a:t>
            </a:r>
            <a:r>
              <a:rPr lang="en-US" sz="2000" dirty="0">
                <a:latin typeface="+mj-lt"/>
              </a:rPr>
              <a:t> de papa </a:t>
            </a:r>
            <a:r>
              <a:rPr lang="en-US" sz="2000" dirty="0" err="1">
                <a:latin typeface="+mj-lt"/>
              </a:rPr>
              <a:t>nativa</a:t>
            </a:r>
            <a:endParaRPr lang="en-US" sz="2000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j-lt"/>
              </a:rPr>
              <a:t>Oportunidades</a:t>
            </a:r>
            <a:r>
              <a:rPr lang="en-US" sz="2000" dirty="0">
                <a:latin typeface="+mj-lt"/>
              </a:rPr>
              <a:t> y </a:t>
            </a:r>
            <a:r>
              <a:rPr lang="en-US" sz="2000" dirty="0" err="1">
                <a:latin typeface="+mj-lt"/>
              </a:rPr>
              <a:t>Desafíos</a:t>
            </a:r>
            <a:endParaRPr lang="en-US" sz="2000" dirty="0">
              <a:latin typeface="+mj-lt"/>
            </a:endParaRP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Mercado de </a:t>
            </a:r>
            <a:r>
              <a:rPr lang="en-US" dirty="0" err="1">
                <a:latin typeface="+mj-lt"/>
              </a:rPr>
              <a:t>circuito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corto</a:t>
            </a:r>
            <a:endParaRPr lang="en-US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Preguntas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Investigación</a:t>
            </a:r>
            <a:endParaRPr lang="en-US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Métodos</a:t>
            </a:r>
            <a:endParaRPr lang="en-US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Oferta-demanda</a:t>
            </a:r>
            <a:endParaRPr lang="en-US" dirty="0">
              <a:latin typeface="+mj-lt"/>
            </a:endParaRP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Resultados</a:t>
            </a:r>
            <a:r>
              <a:rPr lang="en-US" dirty="0">
                <a:latin typeface="+mj-lt"/>
              </a:rPr>
              <a:t> </a:t>
            </a:r>
          </a:p>
          <a:p>
            <a:pPr marL="1371600" lvl="2"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Aprendizajes</a:t>
            </a:r>
            <a:r>
              <a:rPr lang="en-US" dirty="0">
                <a:latin typeface="+mj-lt"/>
              </a:rPr>
              <a:t>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7" r="1" b="23024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0" b="15787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5"/>
    </mc:Choice>
    <mc:Fallback xmlns="">
      <p:transition spd="slow" advTm="5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65EC426-7FC8-4397-8A1D-C3C58763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324737"/>
            <a:ext cx="5716948" cy="75470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PE" sz="2400" b="1" dirty="0"/>
              <a:t>Asociación de Guardianes de Papa Nativa del Perú- AGUAPAN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747BF84B-4290-4BFE-AAF0-FCF7D1F00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001" y="2215049"/>
            <a:ext cx="5807947" cy="261752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altLang="es-PE" sz="2000" dirty="0">
                <a:latin typeface="+mj-lt"/>
              </a:rPr>
              <a:t>Asociación de pequeños agricultores, que cultivan y conservan  +  50 variedades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altLang="es-PE" sz="2000" dirty="0">
                <a:latin typeface="+mj-lt"/>
              </a:rPr>
              <a:t>Representan y defienden sus intereses como guardianes de papa nativa y tubérculos originarios del Perú.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altLang="es-PE" sz="2000" dirty="0">
                <a:latin typeface="+mj-lt"/>
              </a:rPr>
              <a:t>Pertenecen a 76 comunidades de las regiones: Junín, Huancavelica, Huánuco, Lima, Pasco, Ancash y La Libertad. </a:t>
            </a:r>
          </a:p>
          <a:p>
            <a:endParaRPr lang="es-ES_tradnl" altLang="es-PE" sz="2000" dirty="0">
              <a:latin typeface="+mj-lt"/>
            </a:endParaRPr>
          </a:p>
          <a:p>
            <a:endParaRPr lang="es-PE" sz="2000" dirty="0">
              <a:latin typeface="+mj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ABE835E-1CE5-4B7A-BB7A-27F5822ABE95}"/>
              </a:ext>
            </a:extLst>
          </p:cNvPr>
          <p:cNvSpPr txBox="1"/>
          <p:nvPr/>
        </p:nvSpPr>
        <p:spPr>
          <a:xfrm>
            <a:off x="838199" y="42199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+mj-lt"/>
              </a:rPr>
              <a:t>Introducción</a:t>
            </a:r>
            <a:endParaRPr lang="es-PE" sz="3600" b="1" dirty="0">
              <a:latin typeface="+mj-lt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F2F8EA9-ABE3-43C5-AE64-39C622E3AC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/>
          <a:stretch/>
        </p:blipFill>
        <p:spPr>
          <a:xfrm>
            <a:off x="7076049" y="392056"/>
            <a:ext cx="5043847" cy="64659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FE3DDAF-A46E-4FEC-BF9F-F35C3D26C1C2}"/>
              </a:ext>
            </a:extLst>
          </p:cNvPr>
          <p:cNvSpPr txBox="1"/>
          <p:nvPr/>
        </p:nvSpPr>
        <p:spPr>
          <a:xfrm>
            <a:off x="7206464" y="52658"/>
            <a:ext cx="478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Distribución geográfica de Socios de AGUAPAN</a:t>
            </a:r>
            <a:endParaRPr lang="es-PE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E25B5C4-FCCA-49A3-8AEA-476DB0FC772D}"/>
              </a:ext>
            </a:extLst>
          </p:cNvPr>
          <p:cNvSpPr txBox="1"/>
          <p:nvPr/>
        </p:nvSpPr>
        <p:spPr>
          <a:xfrm>
            <a:off x="738187" y="5103786"/>
            <a:ext cx="538162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chemeClr val="accent5">
                    <a:lumMod val="75000"/>
                  </a:schemeClr>
                </a:solidFill>
              </a:rPr>
              <a:t>Buscar innovaciones para lograr el bienestar de sus socios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0526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E0C11-377C-4056-95FE-02475D958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71" y="141817"/>
            <a:ext cx="6541143" cy="1531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Características de los </a:t>
            </a:r>
            <a:br>
              <a:rPr lang="en-US" sz="3600" b="1" dirty="0"/>
            </a:br>
            <a:r>
              <a:rPr lang="en-US" sz="3600" b="1" dirty="0"/>
              <a:t>asociados - AGUAPAN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DA0C8DD4-1309-44C8-B310-969F988AA8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68" r="1452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5446967-DA01-4D49-A6B9-456CB92C8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997" y="2043493"/>
            <a:ext cx="6062218" cy="4128707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/>
            <a:r>
              <a:rPr lang="en-US" sz="2400" dirty="0">
                <a:latin typeface="+mj-lt"/>
              </a:rPr>
              <a:t>Alta </a:t>
            </a:r>
            <a:r>
              <a:rPr lang="en-US" sz="2400" dirty="0" err="1">
                <a:latin typeface="+mj-lt"/>
              </a:rPr>
              <a:t>diversidad</a:t>
            </a:r>
            <a:r>
              <a:rPr lang="en-US" sz="2400" dirty="0">
                <a:latin typeface="+mj-lt"/>
              </a:rPr>
              <a:t> de papa </a:t>
            </a:r>
            <a:r>
              <a:rPr lang="en-US" sz="2400" dirty="0" err="1">
                <a:latin typeface="+mj-lt"/>
              </a:rPr>
              <a:t>nativa</a:t>
            </a:r>
            <a:r>
              <a:rPr lang="en-US" sz="2400" dirty="0">
                <a:latin typeface="+mj-lt"/>
              </a:rPr>
              <a:t> (50-300)</a:t>
            </a:r>
          </a:p>
          <a:p>
            <a:pPr marL="342900"/>
            <a:r>
              <a:rPr lang="en-US" sz="2400" dirty="0" err="1">
                <a:latin typeface="+mj-lt"/>
              </a:rPr>
              <a:t>Producción</a:t>
            </a:r>
            <a:r>
              <a:rPr lang="en-US" sz="2400" dirty="0">
                <a:latin typeface="+mj-lt"/>
              </a:rPr>
              <a:t> a </a:t>
            </a:r>
            <a:r>
              <a:rPr lang="en-US" sz="2400" dirty="0" err="1">
                <a:latin typeface="+mj-lt"/>
              </a:rPr>
              <a:t>pequeña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escala</a:t>
            </a:r>
            <a:r>
              <a:rPr lang="en-US" sz="2400" dirty="0">
                <a:latin typeface="+mj-lt"/>
              </a:rPr>
              <a:t> con </a:t>
            </a:r>
            <a:r>
              <a:rPr lang="en-US" sz="2400" dirty="0" err="1">
                <a:latin typeface="+mj-lt"/>
              </a:rPr>
              <a:t>niveles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bajos</a:t>
            </a:r>
            <a:r>
              <a:rPr lang="en-US" sz="2400" dirty="0">
                <a:latin typeface="+mj-lt"/>
              </a:rPr>
              <a:t> de </a:t>
            </a:r>
            <a:r>
              <a:rPr lang="en-US" sz="2400" dirty="0" err="1">
                <a:latin typeface="+mj-lt"/>
              </a:rPr>
              <a:t>producción</a:t>
            </a:r>
            <a:r>
              <a:rPr lang="en-US" sz="2400" dirty="0">
                <a:latin typeface="+mj-lt"/>
              </a:rPr>
              <a:t>.</a:t>
            </a:r>
          </a:p>
          <a:p>
            <a:pPr marL="342900"/>
            <a:r>
              <a:rPr lang="en-US" sz="2400" dirty="0">
                <a:latin typeface="+mj-lt"/>
              </a:rPr>
              <a:t>Areas </a:t>
            </a:r>
            <a:r>
              <a:rPr lang="en-US" sz="2400" dirty="0" err="1">
                <a:latin typeface="+mj-lt"/>
              </a:rPr>
              <a:t>marginales</a:t>
            </a:r>
            <a:r>
              <a:rPr lang="en-US" sz="2400" dirty="0">
                <a:latin typeface="+mj-lt"/>
              </a:rPr>
              <a:t> y </a:t>
            </a:r>
            <a:r>
              <a:rPr lang="en-US" sz="2400" dirty="0" err="1">
                <a:latin typeface="+mj-lt"/>
              </a:rPr>
              <a:t>frágiles</a:t>
            </a:r>
            <a:endParaRPr lang="en-US" sz="2400" dirty="0">
              <a:latin typeface="+mj-lt"/>
            </a:endParaRPr>
          </a:p>
          <a:p>
            <a:pPr marL="342900"/>
            <a:r>
              <a:rPr lang="en-US" sz="2400" dirty="0" err="1">
                <a:latin typeface="+mj-lt"/>
              </a:rPr>
              <a:t>Uso</a:t>
            </a:r>
            <a:r>
              <a:rPr lang="en-US" sz="2400" dirty="0">
                <a:latin typeface="+mj-lt"/>
              </a:rPr>
              <a:t> de </a:t>
            </a:r>
            <a:r>
              <a:rPr lang="en-US" sz="2400" dirty="0" err="1">
                <a:latin typeface="+mj-lt"/>
              </a:rPr>
              <a:t>prácticas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agroecológicas</a:t>
            </a:r>
            <a:r>
              <a:rPr lang="en-US" sz="2400" dirty="0">
                <a:latin typeface="+mj-lt"/>
              </a:rPr>
              <a:t> locales</a:t>
            </a:r>
          </a:p>
          <a:p>
            <a:pPr marL="342900"/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Producción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principalmente</a:t>
            </a:r>
            <a:r>
              <a:rPr lang="en-US" sz="2400" dirty="0">
                <a:latin typeface="+mj-lt"/>
              </a:rPr>
              <a:t> de </a:t>
            </a:r>
            <a:r>
              <a:rPr lang="en-US" sz="2400" dirty="0" err="1">
                <a:latin typeface="+mj-lt"/>
              </a:rPr>
              <a:t>autoconsumo</a:t>
            </a:r>
            <a:endParaRPr lang="en-US" sz="2400" dirty="0">
              <a:latin typeface="+mj-lt"/>
            </a:endParaRPr>
          </a:p>
          <a:p>
            <a:pPr marL="342900"/>
            <a:r>
              <a:rPr lang="en-US" sz="2400" dirty="0" err="1">
                <a:latin typeface="+mj-lt"/>
              </a:rPr>
              <a:t>Venta</a:t>
            </a:r>
            <a:r>
              <a:rPr lang="en-US" sz="2400" dirty="0">
                <a:latin typeface="+mj-lt"/>
              </a:rPr>
              <a:t> local de  </a:t>
            </a:r>
            <a:r>
              <a:rPr lang="en-US" sz="2400" dirty="0" err="1">
                <a:latin typeface="+mj-lt"/>
              </a:rPr>
              <a:t>excedentes</a:t>
            </a:r>
            <a:endParaRPr lang="en-US" sz="2400" dirty="0">
              <a:latin typeface="+mj-lt"/>
            </a:endParaRPr>
          </a:p>
          <a:p>
            <a:pPr marL="342900"/>
            <a:r>
              <a:rPr lang="en-US" sz="2400" dirty="0" err="1">
                <a:latin typeface="+mj-lt"/>
              </a:rPr>
              <a:t>Oferta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estacional</a:t>
            </a:r>
            <a:endParaRPr lang="en-US" sz="2400" dirty="0">
              <a:latin typeface="+mj-lt"/>
            </a:endParaRPr>
          </a:p>
          <a:p>
            <a:pPr marL="342900"/>
            <a:endParaRPr lang="en-US" sz="24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315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C0A9C1-BAAB-499B-B096-1B345EC6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8" y="125976"/>
            <a:ext cx="5842037" cy="13847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 err="1"/>
              <a:t>Problemas</a:t>
            </a:r>
            <a:r>
              <a:rPr lang="en-US" sz="3600" b="1" dirty="0"/>
              <a:t> de la </a:t>
            </a:r>
            <a:r>
              <a:rPr lang="en-US" sz="3600" b="1" dirty="0" err="1"/>
              <a:t>diversidad</a:t>
            </a:r>
            <a:r>
              <a:rPr lang="en-US" sz="3600" b="1" dirty="0"/>
              <a:t> papa </a:t>
            </a:r>
            <a:r>
              <a:rPr lang="en-US" sz="3600" b="1" dirty="0" err="1"/>
              <a:t>nativa</a:t>
            </a:r>
            <a:endParaRPr lang="en-US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DC8C7DD-BBD4-411B-BD02-DC34AC954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749" y="1623791"/>
            <a:ext cx="5733798" cy="4924720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285750"/>
            <a:r>
              <a:rPr lang="en-US" sz="2000" dirty="0" err="1">
                <a:latin typeface="+mj-lt"/>
              </a:rPr>
              <a:t>Escasez</a:t>
            </a:r>
            <a:r>
              <a:rPr lang="en-US" sz="2000" dirty="0">
                <a:latin typeface="+mj-lt"/>
              </a:rPr>
              <a:t> de mano de </a:t>
            </a:r>
            <a:r>
              <a:rPr lang="en-US" sz="2000" dirty="0" err="1">
                <a:latin typeface="+mj-lt"/>
              </a:rPr>
              <a:t>obra</a:t>
            </a:r>
            <a:r>
              <a:rPr lang="en-US" sz="2000" dirty="0">
                <a:latin typeface="+mj-lt"/>
              </a:rPr>
              <a:t> en las </a:t>
            </a:r>
            <a:r>
              <a:rPr lang="en-US" sz="2000" dirty="0" err="1">
                <a:latin typeface="+mj-lt"/>
              </a:rPr>
              <a:t>comunidades</a:t>
            </a:r>
            <a:r>
              <a:rPr lang="en-US" sz="2000" dirty="0">
                <a:latin typeface="+mj-lt"/>
              </a:rPr>
              <a:t> (</a:t>
            </a:r>
            <a:r>
              <a:rPr lang="en-US" sz="2000" dirty="0" err="1">
                <a:latin typeface="+mj-lt"/>
              </a:rPr>
              <a:t>migración</a:t>
            </a:r>
            <a:r>
              <a:rPr lang="en-US" sz="2000" dirty="0">
                <a:latin typeface="+mj-lt"/>
              </a:rPr>
              <a:t>- </a:t>
            </a:r>
            <a:r>
              <a:rPr lang="en-US" sz="2000" dirty="0" err="1">
                <a:latin typeface="+mj-lt"/>
              </a:rPr>
              <a:t>juventud</a:t>
            </a:r>
            <a:r>
              <a:rPr lang="en-US" sz="2000" dirty="0">
                <a:latin typeface="+mj-lt"/>
              </a:rPr>
              <a:t>)</a:t>
            </a:r>
          </a:p>
          <a:p>
            <a:pPr marL="285750"/>
            <a:r>
              <a:rPr lang="en-US" sz="2000" dirty="0" err="1">
                <a:latin typeface="+mj-lt"/>
              </a:rPr>
              <a:t>Eventos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climáticos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extremos</a:t>
            </a:r>
            <a:r>
              <a:rPr lang="en-US" sz="2000" dirty="0">
                <a:latin typeface="+mj-lt"/>
              </a:rPr>
              <a:t>, más </a:t>
            </a:r>
            <a:r>
              <a:rPr lang="en-US" sz="2000" dirty="0" err="1">
                <a:latin typeface="+mj-lt"/>
              </a:rPr>
              <a:t>frecuentes</a:t>
            </a:r>
            <a:r>
              <a:rPr lang="en-US" sz="2000" dirty="0">
                <a:latin typeface="+mj-lt"/>
              </a:rPr>
              <a:t> e </a:t>
            </a:r>
            <a:r>
              <a:rPr lang="en-US" sz="2000" dirty="0" err="1">
                <a:latin typeface="+mj-lt"/>
              </a:rPr>
              <a:t>intensos</a:t>
            </a:r>
            <a:r>
              <a:rPr lang="en-US" sz="2000" dirty="0">
                <a:latin typeface="+mj-lt"/>
              </a:rPr>
              <a:t> (</a:t>
            </a:r>
            <a:r>
              <a:rPr lang="en-US" sz="2000" dirty="0" err="1">
                <a:latin typeface="+mj-lt"/>
              </a:rPr>
              <a:t>sequia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heladas</a:t>
            </a:r>
            <a:r>
              <a:rPr lang="en-US" sz="2000" dirty="0">
                <a:latin typeface="+mj-lt"/>
              </a:rPr>
              <a:t>)</a:t>
            </a:r>
          </a:p>
          <a:p>
            <a:pPr marL="285750"/>
            <a:r>
              <a:rPr lang="en-US" sz="2000" dirty="0">
                <a:latin typeface="+mj-lt"/>
              </a:rPr>
              <a:t>Mercado </a:t>
            </a:r>
            <a:r>
              <a:rPr lang="en-US" sz="2000" dirty="0" err="1">
                <a:latin typeface="+mj-lt"/>
              </a:rPr>
              <a:t>homogeneizador</a:t>
            </a:r>
            <a:endParaRPr lang="en-US" sz="2000" dirty="0">
              <a:latin typeface="+mj-lt"/>
            </a:endParaRPr>
          </a:p>
          <a:p>
            <a:pPr marL="285750"/>
            <a:r>
              <a:rPr lang="en-US" sz="2000" dirty="0">
                <a:latin typeface="+mj-lt"/>
              </a:rPr>
              <a:t>Altos </a:t>
            </a:r>
            <a:r>
              <a:rPr lang="en-US" sz="2000" dirty="0" err="1">
                <a:latin typeface="+mj-lt"/>
              </a:rPr>
              <a:t>costos</a:t>
            </a:r>
            <a:r>
              <a:rPr lang="en-US" sz="2000" dirty="0">
                <a:latin typeface="+mj-lt"/>
              </a:rPr>
              <a:t> de </a:t>
            </a:r>
            <a:r>
              <a:rPr lang="en-US" sz="2000" dirty="0" err="1">
                <a:latin typeface="+mj-lt"/>
              </a:rPr>
              <a:t>transporte</a:t>
            </a:r>
            <a:r>
              <a:rPr lang="en-US" sz="2000" dirty="0">
                <a:latin typeface="+mj-lt"/>
              </a:rPr>
              <a:t> por la </a:t>
            </a:r>
            <a:r>
              <a:rPr lang="en-US" sz="2000" dirty="0" err="1">
                <a:latin typeface="+mj-lt"/>
              </a:rPr>
              <a:t>aislada</a:t>
            </a:r>
            <a:r>
              <a:rPr lang="en-US" sz="2000" dirty="0">
                <a:latin typeface="+mj-lt"/>
              </a:rPr>
              <a:t> y </a:t>
            </a:r>
            <a:r>
              <a:rPr lang="en-US" sz="2000" dirty="0" err="1">
                <a:latin typeface="+mj-lt"/>
              </a:rPr>
              <a:t>dispersa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ubicación</a:t>
            </a:r>
            <a:r>
              <a:rPr lang="en-US" sz="2000" dirty="0">
                <a:latin typeface="+mj-lt"/>
              </a:rPr>
              <a:t> de la </a:t>
            </a:r>
            <a:r>
              <a:rPr lang="en-US" sz="2000" dirty="0" err="1">
                <a:latin typeface="+mj-lt"/>
              </a:rPr>
              <a:t>producción</a:t>
            </a:r>
            <a:r>
              <a:rPr lang="en-US" sz="2000" dirty="0">
                <a:latin typeface="+mj-lt"/>
              </a:rPr>
              <a:t> </a:t>
            </a:r>
          </a:p>
          <a:p>
            <a:pPr marL="285750"/>
            <a:r>
              <a:rPr lang="en-US" sz="2000" dirty="0" err="1">
                <a:latin typeface="+mj-lt"/>
              </a:rPr>
              <a:t>Precios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extremadamente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bajos</a:t>
            </a:r>
            <a:endParaRPr lang="en-US" sz="2000" dirty="0">
              <a:latin typeface="+mj-lt"/>
            </a:endParaRPr>
          </a:p>
          <a:p>
            <a:pPr marL="285750"/>
            <a:r>
              <a:rPr lang="en-US" sz="2000" dirty="0">
                <a:latin typeface="+mj-lt"/>
              </a:rPr>
              <a:t>Mercado no </a:t>
            </a:r>
            <a:r>
              <a:rPr lang="en-US" sz="2000" dirty="0" err="1">
                <a:latin typeface="+mj-lt"/>
              </a:rPr>
              <a:t>promueve</a:t>
            </a:r>
            <a:r>
              <a:rPr lang="en-US" sz="2000" dirty="0">
                <a:latin typeface="+mj-lt"/>
              </a:rPr>
              <a:t> la </a:t>
            </a:r>
            <a:r>
              <a:rPr lang="en-US" sz="2000" dirty="0" err="1">
                <a:latin typeface="+mj-lt"/>
              </a:rPr>
              <a:t>venta</a:t>
            </a:r>
            <a:r>
              <a:rPr lang="en-US" sz="2000" dirty="0">
                <a:latin typeface="+mj-lt"/>
              </a:rPr>
              <a:t> en </a:t>
            </a:r>
            <a:r>
              <a:rPr lang="en-US" sz="2000" dirty="0" err="1">
                <a:latin typeface="+mj-lt"/>
              </a:rPr>
              <a:t>mezcla</a:t>
            </a:r>
            <a:r>
              <a:rPr lang="en-US" sz="2000" dirty="0">
                <a:latin typeface="+mj-lt"/>
              </a:rPr>
              <a:t>: “</a:t>
            </a:r>
            <a:r>
              <a:rPr lang="en-US" sz="2000" i="1" dirty="0" err="1">
                <a:latin typeface="+mj-lt"/>
              </a:rPr>
              <a:t>chaqru</a:t>
            </a:r>
            <a:r>
              <a:rPr lang="en-US" sz="2000" i="1" dirty="0">
                <a:latin typeface="+mj-lt"/>
              </a:rPr>
              <a:t>”, “</a:t>
            </a:r>
            <a:r>
              <a:rPr lang="en-US" sz="2000" i="1" dirty="0" err="1">
                <a:latin typeface="+mj-lt"/>
              </a:rPr>
              <a:t>wachuy</a:t>
            </a:r>
            <a:r>
              <a:rPr lang="en-US" sz="2000" i="1" dirty="0">
                <a:latin typeface="+mj-lt"/>
              </a:rPr>
              <a:t>”, “</a:t>
            </a:r>
            <a:r>
              <a:rPr lang="en-US" sz="2000" i="1" dirty="0" err="1">
                <a:latin typeface="+mj-lt"/>
              </a:rPr>
              <a:t>chalo</a:t>
            </a:r>
            <a:r>
              <a:rPr lang="en-US" sz="2000" i="1" dirty="0">
                <a:latin typeface="+mj-lt"/>
              </a:rPr>
              <a:t>”</a:t>
            </a:r>
          </a:p>
          <a:p>
            <a:pPr marL="285750"/>
            <a:r>
              <a:rPr lang="en-US" sz="2000" dirty="0" err="1">
                <a:latin typeface="+mj-lt"/>
              </a:rPr>
              <a:t>Débil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organización</a:t>
            </a:r>
            <a:r>
              <a:rPr lang="en-US" sz="2000" dirty="0">
                <a:latin typeface="+mj-lt"/>
              </a:rPr>
              <a:t> de los </a:t>
            </a:r>
            <a:r>
              <a:rPr lang="en-US" sz="2000" dirty="0" err="1">
                <a:latin typeface="+mj-lt"/>
              </a:rPr>
              <a:t>agricultores</a:t>
            </a:r>
            <a:r>
              <a:rPr lang="en-US" sz="2000" dirty="0">
                <a:latin typeface="+mj-lt"/>
              </a:rPr>
              <a:t> para la </a:t>
            </a:r>
            <a:r>
              <a:rPr lang="en-US" sz="2000" dirty="0" err="1">
                <a:latin typeface="+mj-lt"/>
              </a:rPr>
              <a:t>comercialización</a:t>
            </a:r>
            <a:endParaRPr lang="en-US" sz="2000" i="1" dirty="0">
              <a:latin typeface="+mj-lt"/>
            </a:endParaRPr>
          </a:p>
          <a:p>
            <a:pPr marL="285750"/>
            <a:r>
              <a:rPr lang="en-US" sz="2000" dirty="0">
                <a:latin typeface="+mj-lt"/>
              </a:rPr>
              <a:t>El </a:t>
            </a:r>
            <a:r>
              <a:rPr lang="en-US" sz="2000" dirty="0" err="1">
                <a:latin typeface="+mj-lt"/>
              </a:rPr>
              <a:t>covid</a:t>
            </a:r>
            <a:r>
              <a:rPr lang="en-US" sz="2000" dirty="0">
                <a:latin typeface="+mj-lt"/>
              </a:rPr>
              <a:t> - 19</a:t>
            </a:r>
          </a:p>
        </p:txBody>
      </p:sp>
      <p:pic>
        <p:nvPicPr>
          <p:cNvPr id="9" name="Marcador de contenido 8" descr="Una venta de frutas&#10;&#10;Descripción generada automáticamente">
            <a:extLst>
              <a:ext uri="{FF2B5EF4-FFF2-40B4-BE49-F238E27FC236}">
                <a16:creationId xmlns:a16="http://schemas.microsoft.com/office/drawing/2014/main" xmlns="" id="{977BB9BC-CD1A-4681-9749-55826872F5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5" r="1583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844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036FA8-7283-4D3E-8A4F-883F6794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solidFill>
                  <a:schemeClr val="tx1"/>
                </a:solidFill>
              </a:rPr>
              <a:t>Oportunidades y desafíos</a:t>
            </a:r>
            <a:endParaRPr lang="es-PE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3AAFA8C-2D03-4656-80F9-C05AE6659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079" y="1690688"/>
            <a:ext cx="7121805" cy="451442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latin typeface="+mj-lt"/>
              </a:rPr>
              <a:t>Demanda de productos ecológicos y saludables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+mj-lt"/>
              </a:rPr>
              <a:t>Consumidores con conciencia por la conservación de la biodiversidad</a:t>
            </a:r>
          </a:p>
          <a:p>
            <a:pPr marL="342900" indent="-342900"/>
            <a:r>
              <a:rPr lang="es-PE" sz="2400" dirty="0">
                <a:latin typeface="+mj-lt"/>
              </a:rPr>
              <a:t>Capacitación de Socios: Propiedad Intelectual, Conocimiento Campesino y Marca Colectiva – OMPI (Organización Mundial de Propiedad Intelectual) Ginebra – Suiza.</a:t>
            </a:r>
          </a:p>
          <a:p>
            <a:pPr marL="0" indent="0">
              <a:buNone/>
            </a:pPr>
            <a:r>
              <a:rPr lang="es-PE" sz="2400" dirty="0">
                <a:latin typeface="+mj-lt"/>
              </a:rPr>
              <a:t>	</a:t>
            </a:r>
            <a:r>
              <a:rPr lang="es-PE" sz="2200" dirty="0">
                <a:latin typeface="+mj-lt"/>
              </a:rPr>
              <a:t>Beca:    Aurea Mendoza- Comunidad La 	Quinua, 	Pasco (dic, 2019)</a:t>
            </a:r>
          </a:p>
          <a:p>
            <a:r>
              <a:rPr lang="es-ES" sz="2400" dirty="0">
                <a:solidFill>
                  <a:schemeClr val="tx1"/>
                </a:solidFill>
                <a:latin typeface="+mj-lt"/>
              </a:rPr>
              <a:t>AGUAPAN –Comercialización -Mercados de circuito corto</a:t>
            </a:r>
          </a:p>
          <a:p>
            <a:endParaRPr lang="es-PE" sz="2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E328D00-330C-40B6-A966-714D2D847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376" y="2034175"/>
            <a:ext cx="4382545" cy="3214590"/>
          </a:xfrm>
          <a:prstGeom prst="rect">
            <a:avLst/>
          </a:prstGeom>
        </p:spPr>
      </p:pic>
      <p:sp>
        <p:nvSpPr>
          <p:cNvPr id="8" name="Flecha: a la derecha 7">
            <a:extLst>
              <a:ext uri="{FF2B5EF4-FFF2-40B4-BE49-F238E27FC236}">
                <a16:creationId xmlns:a16="http://schemas.microsoft.com/office/drawing/2014/main" xmlns="" id="{50B23D4C-8CB4-44A7-A3A0-452B69B6242C}"/>
              </a:ext>
            </a:extLst>
          </p:cNvPr>
          <p:cNvSpPr/>
          <p:nvPr/>
        </p:nvSpPr>
        <p:spPr>
          <a:xfrm>
            <a:off x="3463290" y="3383281"/>
            <a:ext cx="45719" cy="4571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5989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970CCB14-4F0F-41E9-8819-E45A9F42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27" y="371718"/>
            <a:ext cx="11777450" cy="523220"/>
          </a:xfrm>
        </p:spPr>
        <p:txBody>
          <a:bodyPr>
            <a:noAutofit/>
          </a:bodyPr>
          <a:lstStyle/>
          <a:p>
            <a:pPr algn="ctr"/>
            <a:r>
              <a:rPr lang="es-PE" sz="3200" b="1" dirty="0"/>
              <a:t>Piloto: Mercado de circuito corto para venta de papa nativa en mezcla “</a:t>
            </a:r>
            <a:r>
              <a:rPr lang="es-PE" sz="3200" b="1" dirty="0" err="1"/>
              <a:t>chaqru</a:t>
            </a:r>
            <a:r>
              <a:rPr lang="es-PE" sz="3200" b="1" dirty="0"/>
              <a:t>”</a:t>
            </a:r>
            <a:endParaRPr lang="es-PE" sz="3200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xmlns="" id="{B9DEAC4C-66B9-4F52-B88D-ACC6D465F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23" y="2294809"/>
            <a:ext cx="6426346" cy="360077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Una proporción mas equitativa de los ingresos regresa al campo.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ES" sz="2000" dirty="0">
                <a:latin typeface="+mj-lt"/>
              </a:rPr>
              <a:t>M</a:t>
            </a:r>
            <a:r>
              <a:rPr lang="es-PE" sz="2000" dirty="0">
                <a:latin typeface="+mj-lt"/>
              </a:rPr>
              <a:t>ayor precio por su producto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 Pago directo al  agricultor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Propicia la participación de jóvenes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Incentiva la conservación “in-situ” de los recursos genéticos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Valor cultural/fortalece la  identidad de los agricultores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000" dirty="0">
                <a:latin typeface="+mj-lt"/>
              </a:rPr>
              <a:t> El productor oferta  lo que siembra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sz="2000" dirty="0">
                <a:latin typeface="+mj-lt"/>
              </a:rPr>
              <a:t>E</a:t>
            </a:r>
            <a:r>
              <a:rPr lang="es-PE" sz="2000" dirty="0">
                <a:latin typeface="+mj-lt"/>
              </a:rPr>
              <a:t>l consumidor participa en la mejora de la oferta y promociona las formas de preparación.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s-PE" sz="2000" dirty="0">
              <a:highlight>
                <a:srgbClr val="FFFF00"/>
              </a:highlight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PE" sz="2000" dirty="0">
              <a:highlight>
                <a:srgbClr val="FFFF00"/>
              </a:highlight>
              <a:latin typeface="+mj-lt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C180098-4BE1-4C22-8D67-7276DF2AC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153" y="1293097"/>
            <a:ext cx="5369724" cy="465775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DEBBCC4-E8F0-48C5-95AF-396BA3FCDE0E}"/>
              </a:ext>
            </a:extLst>
          </p:cNvPr>
          <p:cNvSpPr txBox="1"/>
          <p:nvPr/>
        </p:nvSpPr>
        <p:spPr>
          <a:xfrm>
            <a:off x="357588" y="1083467"/>
            <a:ext cx="610485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+mj-lt"/>
              </a:rPr>
              <a:t>Son formas de comercio basada en la venta directa al consumidor de productos frescos</a:t>
            </a:r>
            <a:endParaRPr lang="es-PE" sz="2000" dirty="0">
              <a:latin typeface="+mj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7D38CEF-DC72-42D6-B88F-63EB856BD48E}"/>
              </a:ext>
            </a:extLst>
          </p:cNvPr>
          <p:cNvSpPr txBox="1"/>
          <p:nvPr/>
        </p:nvSpPr>
        <p:spPr>
          <a:xfrm>
            <a:off x="250427" y="1914464"/>
            <a:ext cx="3989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+mj-lt"/>
              </a:rPr>
              <a:t>¿ Qué ventajas tienen? </a:t>
            </a:r>
            <a:endParaRPr lang="es-PE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8589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1030E65-8F25-4656-9A5D-0670F0D4C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9915" y="389852"/>
            <a:ext cx="7684913" cy="580455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tx1"/>
                </a:solidFill>
                <a:latin typeface="+mj-lt"/>
              </a:rPr>
              <a:t>Preguntas de Investigación</a:t>
            </a:r>
            <a:endParaRPr lang="es-PE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F1C157A-E9A7-42A9-98E5-E8D799AA89A1}"/>
              </a:ext>
            </a:extLst>
          </p:cNvPr>
          <p:cNvSpPr txBox="1"/>
          <p:nvPr/>
        </p:nvSpPr>
        <p:spPr>
          <a:xfrm>
            <a:off x="332341" y="1086691"/>
            <a:ext cx="7364484" cy="56260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PE" sz="2800" b="1" dirty="0"/>
              <a:t>¿La venta de papa en mezcla es viable?</a:t>
            </a:r>
          </a:p>
          <a:p>
            <a:pPr>
              <a:lnSpc>
                <a:spcPct val="120000"/>
              </a:lnSpc>
            </a:pPr>
            <a:endParaRPr lang="es-PE" sz="2400" b="1" dirty="0"/>
          </a:p>
          <a:p>
            <a:pPr>
              <a:lnSpc>
                <a:spcPct val="120000"/>
              </a:lnSpc>
            </a:pPr>
            <a:r>
              <a:rPr lang="es-PE" sz="2800" dirty="0"/>
              <a:t>¿Cuál es el perfil de los consumidores de papa nativa en mezcla?</a:t>
            </a:r>
          </a:p>
          <a:p>
            <a:pPr>
              <a:lnSpc>
                <a:spcPct val="120000"/>
              </a:lnSpc>
            </a:pPr>
            <a:r>
              <a:rPr lang="es-PE" sz="2800" dirty="0"/>
              <a:t/>
            </a:r>
            <a:br>
              <a:rPr lang="es-PE" sz="2800" dirty="0"/>
            </a:br>
            <a:r>
              <a:rPr lang="es-PE" sz="2800" b="1" dirty="0"/>
              <a:t>¿Cuales son los puntos de distribución de papa en mezcla favorables para los consumidores?</a:t>
            </a:r>
          </a:p>
          <a:p>
            <a:pPr>
              <a:lnSpc>
                <a:spcPct val="120000"/>
              </a:lnSpc>
            </a:pPr>
            <a:endParaRPr lang="es-PE" sz="2400" b="1" dirty="0"/>
          </a:p>
          <a:p>
            <a:pPr>
              <a:lnSpc>
                <a:spcPct val="120000"/>
              </a:lnSpc>
            </a:pPr>
            <a:r>
              <a:rPr lang="es-PE" sz="2800" dirty="0"/>
              <a:t>¿Cuáles son los costos y beneficios del piloto de mercado de circuito corto de papa nativa en mezcla?</a:t>
            </a:r>
            <a:endParaRPr lang="es-PE" sz="2800" dirty="0">
              <a:latin typeface="+mj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7592701-6EA4-48DA-B4D7-3B239D0D1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24" y="1086449"/>
            <a:ext cx="4219527" cy="562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3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4C6EC5B3-F8BE-4AC7-9517-F7CE70E5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012" y="179595"/>
            <a:ext cx="2246644" cy="740194"/>
          </a:xfrm>
          <a:solidFill>
            <a:srgbClr val="F0E1FF"/>
          </a:solidFill>
        </p:spPr>
        <p:txBody>
          <a:bodyPr/>
          <a:lstStyle/>
          <a:p>
            <a:pPr algn="ctr"/>
            <a:r>
              <a:rPr lang="es-PE" b="1" dirty="0"/>
              <a:t>Método</a:t>
            </a:r>
          </a:p>
        </p:txBody>
      </p:sp>
      <p:pic>
        <p:nvPicPr>
          <p:cNvPr id="11" name="Marcador de contenido 7">
            <a:extLst>
              <a:ext uri="{FF2B5EF4-FFF2-40B4-BE49-F238E27FC236}">
                <a16:creationId xmlns:a16="http://schemas.microsoft.com/office/drawing/2014/main" xmlns="" id="{9FE8290B-0279-4234-967C-0E3B23B1C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4159" y="1914211"/>
            <a:ext cx="3707841" cy="4943789"/>
          </a:xfrm>
          <a:prstGeom prst="rect">
            <a:avLst/>
          </a:prstGeom>
        </p:spPr>
      </p:pic>
      <p:pic>
        <p:nvPicPr>
          <p:cNvPr id="12" name="Imagen 4" descr="Imagen que contiene persona, pasto, exterior, niño&#10;&#10;Descripción generada con confianza muy alta">
            <a:extLst>
              <a:ext uri="{FF2B5EF4-FFF2-40B4-BE49-F238E27FC236}">
                <a16:creationId xmlns:a16="http://schemas.microsoft.com/office/drawing/2014/main" xmlns="" id="{61E2ECE9-4826-4B09-B755-EA966C13C4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575" y="1105320"/>
            <a:ext cx="4223604" cy="3788227"/>
          </a:xfrm>
          <a:prstGeom prst="rect">
            <a:avLst/>
          </a:prstGeom>
        </p:spPr>
      </p:pic>
      <p:pic>
        <p:nvPicPr>
          <p:cNvPr id="14" name="Imagen 13" descr="Sitio web, Escala de tiempo, Calendario&#10;&#10;Descripción generada automáticamente">
            <a:extLst>
              <a:ext uri="{FF2B5EF4-FFF2-40B4-BE49-F238E27FC236}">
                <a16:creationId xmlns:a16="http://schemas.microsoft.com/office/drawing/2014/main" xmlns="" id="{30B756E3-7332-4783-808F-902A11EC0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13" y="1577591"/>
            <a:ext cx="4186745" cy="450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83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7175"/>
            <a:ext cx="10515600" cy="982204"/>
          </a:xfrm>
          <a:solidFill>
            <a:srgbClr val="F0E1FF"/>
          </a:solidFill>
        </p:spPr>
        <p:txBody>
          <a:bodyPr>
            <a:normAutofit/>
          </a:bodyPr>
          <a:lstStyle/>
          <a:p>
            <a:pPr algn="ctr"/>
            <a:r>
              <a:rPr lang="es-PE" sz="4000" b="1" dirty="0"/>
              <a:t>Construcción de Marca colectiva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4825" y="1330325"/>
            <a:ext cx="5399361" cy="52916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PE" sz="3200" dirty="0">
                <a:latin typeface="+mj-lt"/>
              </a:rPr>
              <a:t>Taller de marca colectiva: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PE" sz="2800" dirty="0">
                <a:latin typeface="+mj-lt"/>
              </a:rPr>
              <a:t>Elaboración del reglamento de uso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5628F78F-E728-46E3-9F1F-9A33DE79D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73838"/>
            <a:ext cx="5829300" cy="4745694"/>
          </a:xfrm>
        </p:spPr>
        <p:txBody>
          <a:bodyPr/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PE" sz="2800" dirty="0">
                <a:latin typeface="+mj-lt"/>
              </a:rPr>
              <a:t>Elección de la marca colectiva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PE" sz="2800" dirty="0">
                <a:latin typeface="+mj-lt"/>
              </a:rPr>
              <a:t>	</a:t>
            </a:r>
            <a:r>
              <a:rPr lang="es-PE" sz="2800" b="1" dirty="0">
                <a:latin typeface="+mj-lt"/>
              </a:rPr>
              <a:t>“Miski Papa de AGUAPAN”</a:t>
            </a:r>
          </a:p>
          <a:p>
            <a:endParaRPr lang="es-P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17174" r="-1922" b="2539"/>
          <a:stretch/>
        </p:blipFill>
        <p:spPr>
          <a:xfrm>
            <a:off x="1304268" y="2714747"/>
            <a:ext cx="4182132" cy="30638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14A9CE8-AEBF-4514-B85B-6C15C087BD62}"/>
              </a:ext>
            </a:extLst>
          </p:cNvPr>
          <p:cNvSpPr txBox="1"/>
          <p:nvPr/>
        </p:nvSpPr>
        <p:spPr>
          <a:xfrm>
            <a:off x="1502349" y="5788535"/>
            <a:ext cx="3785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>
                <a:latin typeface="+mj-lt"/>
              </a:rPr>
              <a:t>Taller Marca Colectiva: Consejo directivo y socios- AGUAPAN, Yanapai, Indecopi, Claudia Loarte(facilitación)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533E000B-34DC-46DB-95CB-4B1093CA0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033" y="2957135"/>
            <a:ext cx="4259442" cy="366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4FA8BE-BEEA-4A7C-ABD1-4037A95B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58" y="106593"/>
            <a:ext cx="11186575" cy="1123488"/>
          </a:xfrm>
          <a:solidFill>
            <a:srgbClr val="F7EFFF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s-PE" sz="3600" dirty="0"/>
              <a:t/>
            </a:r>
            <a:br>
              <a:rPr lang="es-PE" sz="3600" dirty="0"/>
            </a:br>
            <a:r>
              <a:rPr lang="es-PE" sz="3600" dirty="0"/>
              <a:t/>
            </a:r>
            <a:br>
              <a:rPr lang="es-PE" sz="3600" dirty="0"/>
            </a:br>
            <a:r>
              <a:rPr lang="es-PE" sz="3600" b="1" dirty="0"/>
              <a:t>Característica de la marca colectiva “Miski papa de AGUAPAN”</a:t>
            </a:r>
            <a:br>
              <a:rPr lang="es-PE" sz="3600" b="1" dirty="0"/>
            </a:br>
            <a:r>
              <a:rPr lang="es-PE" sz="3600" b="1" dirty="0"/>
              <a:t/>
            </a:r>
            <a:br>
              <a:rPr lang="es-PE" sz="3600" b="1" dirty="0"/>
            </a:br>
            <a:endParaRPr lang="es-PE" sz="36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ADD657B-0CDC-4E88-AEC1-B3B228B31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5814" y="1332335"/>
            <a:ext cx="5783987" cy="541907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Papas nativas en mezcla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En mallas de 2 kg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Tamaño de tubérculo: mediano(60gr), coctel (40gr)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Sin daño mecánico / plagas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Etiqueta con cualidades del producto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PE" sz="2400" dirty="0">
                <a:latin typeface="+mj-lt"/>
              </a:rPr>
              <a:t>Cada semana se ofrece un lote distinto: agricultor y comunidad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s-PE" sz="2400" b="1" i="1" dirty="0">
                <a:latin typeface="+mj-lt"/>
              </a:rPr>
              <a:t>“Fortalece la cultura e identidad de los agricultores”.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PE" sz="2200" dirty="0">
              <a:latin typeface="+mj-lt"/>
            </a:endParaRPr>
          </a:p>
        </p:txBody>
      </p:sp>
      <p:sp>
        <p:nvSpPr>
          <p:cNvPr id="7" name="Marcador de contenido 5">
            <a:extLst>
              <a:ext uri="{FF2B5EF4-FFF2-40B4-BE49-F238E27FC236}">
                <a16:creationId xmlns:a16="http://schemas.microsoft.com/office/drawing/2014/main" xmlns="" id="{8E94B4FC-A1D7-4CE5-B07B-F14291D54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dirty="0"/>
              <a:t> </a:t>
            </a:r>
            <a:endParaRPr lang="es-PE" sz="38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0E5D62E-DAC0-42D5-A072-7F31CF16B2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1332335"/>
            <a:ext cx="5379005" cy="53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82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F53BE6-0A96-4D07-A143-801ED34F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es-PE" b="1" dirty="0"/>
              <a:t>Oferta - demanda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81C726-B429-452D-9ED2-7EABAAF61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981" y="1825624"/>
            <a:ext cx="5859819" cy="4667249"/>
          </a:xfrm>
        </p:spPr>
        <p:txBody>
          <a:bodyPr>
            <a:noAutofit/>
          </a:bodyPr>
          <a:lstStyle/>
          <a:p>
            <a:r>
              <a:rPr lang="es-PE" dirty="0">
                <a:latin typeface="+mj-lt"/>
              </a:rPr>
              <a:t>Consulta a cada socio disponibilidad producto(marzo-abril)</a:t>
            </a:r>
          </a:p>
          <a:p>
            <a:r>
              <a:rPr lang="es-PE" dirty="0">
                <a:latin typeface="+mj-lt"/>
              </a:rPr>
              <a:t>Acuerdo de precio de venta</a:t>
            </a:r>
          </a:p>
          <a:p>
            <a:r>
              <a:rPr lang="es-PE" dirty="0">
                <a:latin typeface="+mj-lt"/>
              </a:rPr>
              <a:t>Consulta de fecha de cosecha</a:t>
            </a:r>
          </a:p>
          <a:p>
            <a:r>
              <a:rPr lang="es-PE" dirty="0">
                <a:latin typeface="+mj-lt"/>
              </a:rPr>
              <a:t>Elaboración de cronograma de envío de producto</a:t>
            </a:r>
          </a:p>
          <a:p>
            <a:r>
              <a:rPr lang="es-PE" dirty="0">
                <a:latin typeface="+mj-lt"/>
              </a:rPr>
              <a:t>Acuerdo de pago</a:t>
            </a:r>
          </a:p>
          <a:p>
            <a:r>
              <a:rPr lang="es-PE" dirty="0">
                <a:latin typeface="+mj-lt"/>
              </a:rPr>
              <a:t>Acuerdo de cumplimiento de calidad de producto: descuento de mermas (tub. dañados o enfermos)</a:t>
            </a:r>
          </a:p>
          <a:p>
            <a:endParaRPr lang="es-PE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0972520-9BE2-471F-8184-7B4F0B21401E}"/>
              </a:ext>
            </a:extLst>
          </p:cNvPr>
          <p:cNvSpPr txBox="1"/>
          <p:nvPr/>
        </p:nvSpPr>
        <p:spPr>
          <a:xfrm>
            <a:off x="838200" y="104503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/>
              <a:t>Organización para envío del Producto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xmlns="" id="{9C1130A8-DF77-41AF-8C48-65C69796B5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8689" y="1724934"/>
            <a:ext cx="6243330" cy="4351338"/>
          </a:xfrm>
        </p:spPr>
      </p:pic>
    </p:spTree>
    <p:extLst>
      <p:ext uri="{BB962C8B-B14F-4D97-AF65-F5344CB8AC3E}">
        <p14:creationId xmlns:p14="http://schemas.microsoft.com/office/powerpoint/2010/main" val="3073718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BF6A175-B370-453E-934B-F62438F9F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9178"/>
          </a:xfrm>
        </p:spPr>
        <p:txBody>
          <a:bodyPr>
            <a:noAutofit/>
          </a:bodyPr>
          <a:lstStyle/>
          <a:p>
            <a:r>
              <a:rPr lang="es-PE" b="1" dirty="0"/>
              <a:t>Oferta - demanda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CD58966-FA21-4D7D-8117-A598FF9F6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7259" y="1074983"/>
            <a:ext cx="7596398" cy="1907703"/>
          </a:xfrm>
        </p:spPr>
        <p:txBody>
          <a:bodyPr>
            <a:noAutofit/>
          </a:bodyPr>
          <a:lstStyle/>
          <a:p>
            <a:r>
              <a:rPr lang="es-PE" sz="2600" dirty="0">
                <a:latin typeface="+mj-lt"/>
              </a:rPr>
              <a:t>Recojo del producto- empresas de transporte</a:t>
            </a:r>
          </a:p>
          <a:p>
            <a:r>
              <a:rPr lang="es-PE" sz="2600" dirty="0">
                <a:latin typeface="+mj-lt"/>
              </a:rPr>
              <a:t>Control de calidad: separación de tubérculos dañados</a:t>
            </a:r>
          </a:p>
          <a:p>
            <a:r>
              <a:rPr lang="es-PE" sz="2600" dirty="0">
                <a:latin typeface="+mj-lt"/>
              </a:rPr>
              <a:t>Empaque de producto (2kg)</a:t>
            </a:r>
          </a:p>
          <a:p>
            <a:r>
              <a:rPr lang="es-PE" sz="2600" dirty="0">
                <a:latin typeface="+mj-lt"/>
              </a:rPr>
              <a:t>Distribución de pedidos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9F6380D-278D-4BC8-ADDF-80BA874CB259}"/>
              </a:ext>
            </a:extLst>
          </p:cNvPr>
          <p:cNvSpPr txBox="1"/>
          <p:nvPr/>
        </p:nvSpPr>
        <p:spPr>
          <a:xfrm>
            <a:off x="838200" y="994787"/>
            <a:ext cx="4236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latin typeface="+mj-lt"/>
              </a:rPr>
              <a:t>Maquilado del producto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2914D186-77DE-4373-8493-129F70E4C1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5389" y="3370839"/>
            <a:ext cx="5978086" cy="3421394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Picture 4" descr="A picture containing building, cake, table, sitting&#10;&#10;Description automatically generated">
            <a:extLst>
              <a:ext uri="{FF2B5EF4-FFF2-40B4-BE49-F238E27FC236}">
                <a16:creationId xmlns:a16="http://schemas.microsoft.com/office/drawing/2014/main" xmlns="" id="{631898CB-8A79-4171-B774-44CEC49F23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187"/>
          <a:stretch/>
        </p:blipFill>
        <p:spPr>
          <a:xfrm>
            <a:off x="0" y="3370839"/>
            <a:ext cx="9798049" cy="3421394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832507" y="0"/>
                </a:lnTo>
                <a:lnTo>
                  <a:pt x="3282657" y="3346461"/>
                </a:lnTo>
                <a:lnTo>
                  <a:pt x="7698564" y="3346461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7DF6824-DA6A-4544-92F2-6B8760CB3B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999" y="3370839"/>
            <a:ext cx="3148751" cy="342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93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056C20-D462-4D87-8995-5632DAD8A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7343" cy="1325563"/>
          </a:xfrm>
        </p:spPr>
        <p:txBody>
          <a:bodyPr/>
          <a:lstStyle/>
          <a:p>
            <a:r>
              <a:rPr lang="es-PE" b="1" dirty="0"/>
              <a:t>Publicidad del producto</a:t>
            </a:r>
          </a:p>
        </p:txBody>
      </p:sp>
      <p:pic>
        <p:nvPicPr>
          <p:cNvPr id="1030" name="Picture 6" descr="Por qué sale el logo de Facebook cuando abres WhatsApp - AS.com">
            <a:extLst>
              <a:ext uri="{FF2B5EF4-FFF2-40B4-BE49-F238E27FC236}">
                <a16:creationId xmlns:a16="http://schemas.microsoft.com/office/drawing/2014/main" xmlns="" id="{A78EAA7B-33E3-4F7D-9A32-F4169D1C3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16" y="1976437"/>
            <a:ext cx="7154334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xmlns="" id="{E1A84FEC-AAB1-40CD-8625-4842294FF76E}"/>
              </a:ext>
            </a:extLst>
          </p:cNvPr>
          <p:cNvSpPr txBox="1">
            <a:spLocks/>
          </p:cNvSpPr>
          <p:nvPr/>
        </p:nvSpPr>
        <p:spPr>
          <a:xfrm>
            <a:off x="647822" y="1835944"/>
            <a:ext cx="5371979" cy="373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dirty="0">
                <a:latin typeface="+mj-lt"/>
              </a:rPr>
              <a:t>Redes sociales: </a:t>
            </a:r>
          </a:p>
          <a:p>
            <a:pPr lvl="1"/>
            <a:r>
              <a:rPr lang="es-PE" dirty="0">
                <a:latin typeface="+mj-lt"/>
              </a:rPr>
              <a:t>Facebook</a:t>
            </a:r>
          </a:p>
          <a:p>
            <a:pPr lvl="1"/>
            <a:r>
              <a:rPr lang="es-PE" dirty="0">
                <a:latin typeface="+mj-lt"/>
              </a:rPr>
              <a:t>WhatsApp</a:t>
            </a:r>
          </a:p>
          <a:p>
            <a:pPr lvl="1"/>
            <a:r>
              <a:rPr lang="es-PE" dirty="0">
                <a:latin typeface="+mj-lt"/>
              </a:rPr>
              <a:t>Internet</a:t>
            </a:r>
          </a:p>
          <a:p>
            <a:pPr lvl="1"/>
            <a:r>
              <a:rPr lang="es-PE" dirty="0">
                <a:latin typeface="+mj-lt"/>
              </a:rPr>
              <a:t>Instagram</a:t>
            </a:r>
          </a:p>
          <a:p>
            <a:pPr lvl="1"/>
            <a:r>
              <a:rPr lang="es-PE" dirty="0">
                <a:latin typeface="+mj-lt"/>
              </a:rPr>
              <a:t>Marketing de boca - boca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s-PE" dirty="0"/>
          </a:p>
          <a:p>
            <a:endParaRPr lang="es-PE" dirty="0"/>
          </a:p>
        </p:txBody>
      </p:sp>
      <p:pic>
        <p:nvPicPr>
          <p:cNvPr id="17" name="Picture 8" descr="Niño y niña hablando por teléfono móvil | Vector Gratis">
            <a:extLst>
              <a:ext uri="{FF2B5EF4-FFF2-40B4-BE49-F238E27FC236}">
                <a16:creationId xmlns:a16="http://schemas.microsoft.com/office/drawing/2014/main" xmlns="" id="{727CDDF2-573B-40FB-98C2-C2AE3F6EE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83" y="4265727"/>
            <a:ext cx="2268140" cy="230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641363A-1C2D-47C0-860C-5293BF0E59D1}"/>
              </a:ext>
            </a:extLst>
          </p:cNvPr>
          <p:cNvSpPr txBox="1"/>
          <p:nvPr/>
        </p:nvSpPr>
        <p:spPr>
          <a:xfrm>
            <a:off x="8239648" y="6089301"/>
            <a:ext cx="351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>
                <a:solidFill>
                  <a:srgbClr val="FF0000"/>
                </a:solidFill>
              </a:rPr>
              <a:t>Mensajes…</a:t>
            </a:r>
          </a:p>
        </p:txBody>
      </p:sp>
    </p:spTree>
    <p:extLst>
      <p:ext uri="{BB962C8B-B14F-4D97-AF65-F5344CB8AC3E}">
        <p14:creationId xmlns:p14="http://schemas.microsoft.com/office/powerpoint/2010/main" val="3874993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AC88010-D58C-4B76-AB3B-7C581B2C22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7" y="1524914"/>
            <a:ext cx="7217664" cy="5342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FDFC90B-111B-4430-8680-33E8949E8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1" y="88241"/>
            <a:ext cx="8823162" cy="163240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A325547-8EB0-4755-9C54-38D991003A23}"/>
              </a:ext>
            </a:extLst>
          </p:cNvPr>
          <p:cNvSpPr txBox="1"/>
          <p:nvPr/>
        </p:nvSpPr>
        <p:spPr>
          <a:xfrm>
            <a:off x="286052" y="1720643"/>
            <a:ext cx="22878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s-PE" sz="2400" dirty="0">
                <a:solidFill>
                  <a:srgbClr val="FFD54F"/>
                </a:solidFill>
                <a:latin typeface="+mj-lt"/>
              </a:rPr>
              <a:t>Es una practica de conservación “</a:t>
            </a:r>
            <a:r>
              <a:rPr lang="es-PE" sz="2400" dirty="0" err="1">
                <a:solidFill>
                  <a:srgbClr val="FFD54F"/>
                </a:solidFill>
                <a:latin typeface="+mj-lt"/>
              </a:rPr>
              <a:t>in-situ</a:t>
            </a:r>
            <a:r>
              <a:rPr lang="es-PE" sz="2400" dirty="0">
                <a:solidFill>
                  <a:srgbClr val="FFD54F"/>
                </a:solidFill>
                <a:latin typeface="+mj-lt"/>
              </a:rPr>
              <a:t>”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8CAE772-61C7-497F-AB46-658101C3CC1C}"/>
              </a:ext>
            </a:extLst>
          </p:cNvPr>
          <p:cNvSpPr txBox="1"/>
          <p:nvPr/>
        </p:nvSpPr>
        <p:spPr>
          <a:xfrm>
            <a:off x="9056914" y="1964267"/>
            <a:ext cx="25061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s-PE" sz="2400" dirty="0">
                <a:solidFill>
                  <a:srgbClr val="FFD54F"/>
                </a:solidFill>
                <a:latin typeface="+mj-lt"/>
              </a:rPr>
              <a:t>Es una mezcla de colores, formas y sabores</a:t>
            </a:r>
          </a:p>
        </p:txBody>
      </p:sp>
    </p:spTree>
    <p:extLst>
      <p:ext uri="{BB962C8B-B14F-4D97-AF65-F5344CB8AC3E}">
        <p14:creationId xmlns:p14="http://schemas.microsoft.com/office/powerpoint/2010/main" val="2766895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4E4595E1-79F5-4A26-B99B-65A56134F5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9306" y="395546"/>
            <a:ext cx="9153387" cy="646245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F05D5E1F-3EA7-4C8F-8AAB-5BEE606DEF47}"/>
              </a:ext>
            </a:extLst>
          </p:cNvPr>
          <p:cNvSpPr txBox="1"/>
          <p:nvPr/>
        </p:nvSpPr>
        <p:spPr>
          <a:xfrm>
            <a:off x="297997" y="124929"/>
            <a:ext cx="4317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dirty="0">
                <a:latin typeface="+mj-lt"/>
              </a:rPr>
              <a:t>Cualidades  de la papa </a:t>
            </a:r>
          </a:p>
        </p:txBody>
      </p:sp>
    </p:spTree>
    <p:extLst>
      <p:ext uri="{BB962C8B-B14F-4D97-AF65-F5344CB8AC3E}">
        <p14:creationId xmlns:p14="http://schemas.microsoft.com/office/powerpoint/2010/main" val="345323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website&#10;&#10;Description automatically generated">
            <a:extLst>
              <a:ext uri="{FF2B5EF4-FFF2-40B4-BE49-F238E27FC236}">
                <a16:creationId xmlns:a16="http://schemas.microsoft.com/office/drawing/2014/main" xmlns="" id="{BBA66678-1A38-4DB4-9EF0-3E1EE31832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" y="7"/>
            <a:ext cx="4063983" cy="3428993"/>
          </a:xfrm>
          <a:prstGeom prst="rect">
            <a:avLst/>
          </a:prstGeom>
        </p:spPr>
      </p:pic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xmlns="" id="{2E0A0A1D-1BF6-41AF-9E26-BA83899E3B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4529" y="-134310"/>
            <a:ext cx="4083465" cy="3428993"/>
          </a:xfrm>
          <a:prstGeom prst="rect">
            <a:avLst/>
          </a:prstGeom>
        </p:spPr>
      </p:pic>
      <p:pic>
        <p:nvPicPr>
          <p:cNvPr id="12" name="Picture 11" descr="A picture containing text, different&#10;&#10;Description automatically generated">
            <a:extLst>
              <a:ext uri="{FF2B5EF4-FFF2-40B4-BE49-F238E27FC236}">
                <a16:creationId xmlns:a16="http://schemas.microsoft.com/office/drawing/2014/main" xmlns="" id="{9EA3FB2D-CEF4-44FE-BDAB-506733B606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7994" y="7"/>
            <a:ext cx="4064005" cy="3428993"/>
          </a:xfrm>
          <a:prstGeom prst="rect">
            <a:avLst/>
          </a:prstGeom>
        </p:spPr>
      </p:pic>
      <p:pic>
        <p:nvPicPr>
          <p:cNvPr id="8194" name="Picture 2" descr="Puede ser una imagen de 2 personas, al aire libre e texto que dice &quot;Miski papa Familia Tiznado LA LIBERTAD Miski papa&quot;">
            <a:extLst>
              <a:ext uri="{FF2B5EF4-FFF2-40B4-BE49-F238E27FC236}">
                <a16:creationId xmlns:a16="http://schemas.microsoft.com/office/drawing/2014/main" xmlns="" id="{06E21DA6-B7D0-4F6B-9224-DFF3FF139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6326" y="3656305"/>
            <a:ext cx="3703246" cy="3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xmlns="" id="{446810CA-4970-4706-9997-CE438EAC79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1652" y="3377340"/>
            <a:ext cx="4087368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2C79C8-59E6-485B-9DC8-7055A4D1004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2064" y="3429000"/>
            <a:ext cx="405993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72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9655" y="365125"/>
            <a:ext cx="10594145" cy="1140963"/>
          </a:xfrm>
        </p:spPr>
        <p:txBody>
          <a:bodyPr/>
          <a:lstStyle/>
          <a:p>
            <a:r>
              <a:rPr lang="es-PE" b="1" dirty="0"/>
              <a:t>Difusión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" y="1506088"/>
            <a:ext cx="3717845" cy="495712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62033" y="940572"/>
            <a:ext cx="4037161" cy="581297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274128" y="6085798"/>
            <a:ext cx="5314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https://sommelier.com.pe/conoce-a-los-guardianes-de-nuestra-papa/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274129" y="449036"/>
            <a:ext cx="58129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https://leisa-al.org/web/index.php/volumen-36-numero-3/4299-mercados-de-circuito-corto-para-la-conservacion-de-la-agrobiodiversidad-de-papa-nativa-en-la-sierra-central-del-peru</a:t>
            </a:r>
          </a:p>
        </p:txBody>
      </p:sp>
    </p:spTree>
    <p:extLst>
      <p:ext uri="{BB962C8B-B14F-4D97-AF65-F5344CB8AC3E}">
        <p14:creationId xmlns:p14="http://schemas.microsoft.com/office/powerpoint/2010/main" val="1974171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7DB3335-21BD-4C3F-82F6-282EFA54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9" y="296710"/>
            <a:ext cx="10515600" cy="1325563"/>
          </a:xfrm>
        </p:spPr>
        <p:txBody>
          <a:bodyPr/>
          <a:lstStyle/>
          <a:p>
            <a:r>
              <a:rPr lang="es-PE" b="1" dirty="0"/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35DF89-7840-46AE-BD3E-AC820B2189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647" y="1625708"/>
            <a:ext cx="5181600" cy="8958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PE" sz="2800" b="1" dirty="0"/>
              <a:t/>
            </a:r>
            <a:br>
              <a:rPr lang="es-PE" sz="2800" b="1" dirty="0"/>
            </a:br>
            <a:r>
              <a:rPr lang="es-PE" sz="3300" b="1" dirty="0">
                <a:latin typeface="+mj-lt"/>
              </a:rPr>
              <a:t>¿La venta de papa en mezcla es viable?</a:t>
            </a:r>
            <a:endParaRPr lang="es-PE" sz="3300" dirty="0"/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xmlns="" id="{EBADEB53-7590-4D0F-846D-02F5FA1D5D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9920" y="296710"/>
            <a:ext cx="6746433" cy="6522555"/>
          </a:xfr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47EEE413-9F16-473E-ACAB-872F562FA3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7" y="2904434"/>
            <a:ext cx="5144868" cy="343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83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D2D38B68-ED26-4C96-9CE4-53AC6207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6325"/>
            <a:ext cx="10515600" cy="614363"/>
          </a:xfrm>
        </p:spPr>
        <p:txBody>
          <a:bodyPr>
            <a:noAutofit/>
          </a:bodyPr>
          <a:lstStyle/>
          <a:p>
            <a:pPr algn="ctr"/>
            <a:r>
              <a:rPr lang="es-PE" sz="3600" b="1" dirty="0"/>
              <a:t>¿Cuál es el perfil de los consumidores de papa nativa en mezcla?</a:t>
            </a:r>
            <a:br>
              <a:rPr lang="es-PE" sz="3600" b="1" dirty="0"/>
            </a:br>
            <a:endParaRPr lang="es-PE" sz="3600" b="1" dirty="0"/>
          </a:p>
        </p:txBody>
      </p:sp>
      <p:graphicFrame>
        <p:nvGraphicFramePr>
          <p:cNvPr id="6" name="Marcador de contenido 6">
            <a:extLst>
              <a:ext uri="{FF2B5EF4-FFF2-40B4-BE49-F238E27FC236}">
                <a16:creationId xmlns:a16="http://schemas.microsoft.com/office/drawing/2014/main" xmlns="" id="{647AB212-5E09-459E-AA12-547A1999C8A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76590545"/>
              </p:ext>
            </p:extLst>
          </p:nvPr>
        </p:nvGraphicFramePr>
        <p:xfrm>
          <a:off x="397565" y="1825625"/>
          <a:ext cx="600323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Marcador de contenido 9">
            <a:extLst>
              <a:ext uri="{FF2B5EF4-FFF2-40B4-BE49-F238E27FC236}">
                <a16:creationId xmlns:a16="http://schemas.microsoft.com/office/drawing/2014/main" xmlns="" id="{7579B432-561F-4F2A-8EDF-27E60CA1596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19074137"/>
              </p:ext>
            </p:extLst>
          </p:nvPr>
        </p:nvGraphicFramePr>
        <p:xfrm>
          <a:off x="64008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1093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B36ADF89-A3EB-41E2-913F-5D1F2F1AB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167193"/>
              </p:ext>
            </p:extLst>
          </p:nvPr>
        </p:nvGraphicFramePr>
        <p:xfrm>
          <a:off x="720166" y="2200588"/>
          <a:ext cx="5158120" cy="425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Marcador de texto 4">
            <a:extLst>
              <a:ext uri="{FF2B5EF4-FFF2-40B4-BE49-F238E27FC236}">
                <a16:creationId xmlns:a16="http://schemas.microsoft.com/office/drawing/2014/main" xmlns="" id="{37D3D673-60EB-44AB-9AC2-5671A44FF3C2}"/>
              </a:ext>
            </a:extLst>
          </p:cNvPr>
          <p:cNvSpPr txBox="1">
            <a:spLocks/>
          </p:cNvSpPr>
          <p:nvPr/>
        </p:nvSpPr>
        <p:spPr>
          <a:xfrm>
            <a:off x="720165" y="511019"/>
            <a:ext cx="5777802" cy="5354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dirty="0"/>
              <a:t>Lugar de nacimiento de los consumidores 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F5F4867-C9B5-41D4-8767-C84101DA5694}"/>
              </a:ext>
            </a:extLst>
          </p:cNvPr>
          <p:cNvSpPr txBox="1"/>
          <p:nvPr/>
        </p:nvSpPr>
        <p:spPr>
          <a:xfrm>
            <a:off x="1227607" y="1179294"/>
            <a:ext cx="4762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Gráfico </a:t>
            </a:r>
            <a:r>
              <a:rPr lang="es-PE" dirty="0" err="1"/>
              <a:t>N°</a:t>
            </a:r>
            <a:r>
              <a:rPr lang="es-PE" dirty="0"/>
              <a:t> 3: Porcentaje de consumidores por lugar nacimiento- Lima, 2020</a:t>
            </a:r>
          </a:p>
        </p:txBody>
      </p:sp>
      <p:graphicFrame>
        <p:nvGraphicFramePr>
          <p:cNvPr id="23" name="Marcador de contenido 6">
            <a:extLst>
              <a:ext uri="{FF2B5EF4-FFF2-40B4-BE49-F238E27FC236}">
                <a16:creationId xmlns:a16="http://schemas.microsoft.com/office/drawing/2014/main" xmlns="" id="{4DD154A8-445F-46D6-866C-1F4D69FEE49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26318000"/>
              </p:ext>
            </p:extLst>
          </p:nvPr>
        </p:nvGraphicFramePr>
        <p:xfrm>
          <a:off x="6172198" y="1825624"/>
          <a:ext cx="5875776" cy="4906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C4D92344-61D4-47EC-9F12-AEBA49968DC1}"/>
              </a:ext>
            </a:extLst>
          </p:cNvPr>
          <p:cNvSpPr txBox="1"/>
          <p:nvPr/>
        </p:nvSpPr>
        <p:spPr>
          <a:xfrm>
            <a:off x="6497967" y="1216917"/>
            <a:ext cx="4625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Gráfico </a:t>
            </a:r>
            <a:r>
              <a:rPr lang="es-PE" dirty="0" err="1"/>
              <a:t>N°</a:t>
            </a:r>
            <a:r>
              <a:rPr lang="es-PE" dirty="0"/>
              <a:t> 4: Ocupación de los consumidores de papa nativa en mezcla- Lima, 2020</a:t>
            </a:r>
          </a:p>
        </p:txBody>
      </p:sp>
    </p:spTree>
    <p:extLst>
      <p:ext uri="{BB962C8B-B14F-4D97-AF65-F5344CB8AC3E}">
        <p14:creationId xmlns:p14="http://schemas.microsoft.com/office/powerpoint/2010/main" val="1379496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CEF82AC9-DC2C-42C5-A81A-5561B9BAA7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30398"/>
              </p:ext>
            </p:extLst>
          </p:nvPr>
        </p:nvGraphicFramePr>
        <p:xfrm>
          <a:off x="4310743" y="1252248"/>
          <a:ext cx="7593955" cy="526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D1FA4117-31EC-47F2-B9F3-F3B33987A65C}"/>
              </a:ext>
            </a:extLst>
          </p:cNvPr>
          <p:cNvSpPr txBox="1"/>
          <p:nvPr/>
        </p:nvSpPr>
        <p:spPr>
          <a:xfrm>
            <a:off x="4759201" y="1067582"/>
            <a:ext cx="6574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>
                <a:latin typeface="+mj-lt"/>
              </a:rPr>
              <a:t>Gráfico </a:t>
            </a:r>
            <a:r>
              <a:rPr lang="es-PE" b="1" dirty="0" err="1">
                <a:latin typeface="+mj-lt"/>
              </a:rPr>
              <a:t>N°</a:t>
            </a:r>
            <a:r>
              <a:rPr lang="es-PE" b="1" dirty="0">
                <a:latin typeface="+mj-lt"/>
              </a:rPr>
              <a:t> 5: Distribución de los consumidores por distrito- Lima, 2020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47A9440A-263B-4BE7-95E0-126B158C361D}"/>
              </a:ext>
            </a:extLst>
          </p:cNvPr>
          <p:cNvSpPr txBox="1"/>
          <p:nvPr/>
        </p:nvSpPr>
        <p:spPr>
          <a:xfrm>
            <a:off x="373966" y="236585"/>
            <a:ext cx="1126314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2400" b="1" dirty="0">
                <a:latin typeface="+mj-lt"/>
              </a:rPr>
              <a:t>¿Cuales son los puntos de distribución de papa en mezcla favorables para los consumidores?</a:t>
            </a:r>
            <a:endParaRPr lang="es-PE" sz="2400" dirty="0">
              <a:latin typeface="+mj-lt"/>
            </a:endParaRPr>
          </a:p>
        </p:txBody>
      </p:sp>
      <p:sp>
        <p:nvSpPr>
          <p:cNvPr id="7" name="Marcador de texto 4">
            <a:extLst>
              <a:ext uri="{FF2B5EF4-FFF2-40B4-BE49-F238E27FC236}">
                <a16:creationId xmlns:a16="http://schemas.microsoft.com/office/drawing/2014/main" xmlns="" id="{C1ABD538-BD8D-4732-9E97-77C83A5B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965167"/>
            <a:ext cx="2884443" cy="574162"/>
          </a:xfrm>
        </p:spPr>
        <p:txBody>
          <a:bodyPr/>
          <a:lstStyle/>
          <a:p>
            <a:r>
              <a:rPr lang="es-PE" dirty="0"/>
              <a:t>Consumidor (cliente)  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05605C29-48F2-437D-B416-88E547F9B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967" y="1806246"/>
            <a:ext cx="3564988" cy="408658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PE" sz="2200" dirty="0">
                <a:latin typeface="+mj-lt"/>
              </a:rPr>
              <a:t>La mayoría vive en barrios de clase alta y media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2200" dirty="0">
                <a:latin typeface="+mj-lt"/>
              </a:rPr>
              <a:t>La mayoría son mujeres profesionales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2200" dirty="0">
                <a:latin typeface="+mj-lt"/>
              </a:rPr>
              <a:t>Consientes de apoyo a la pequeña agricultura y su  conservación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PE" sz="2200" dirty="0">
                <a:latin typeface="+mj-lt"/>
              </a:rPr>
              <a:t> Es un producto saludable y atractivo de fácil cocción.  </a:t>
            </a:r>
          </a:p>
          <a:p>
            <a:pPr marL="0" indent="0">
              <a:lnSpc>
                <a:spcPct val="120000"/>
              </a:lnSpc>
              <a:buNone/>
            </a:pPr>
            <a:endParaRPr lang="es-PE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2835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D5E09C19-D645-4989-926B-EFC726F13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190"/>
            <a:ext cx="10515600" cy="728413"/>
          </a:xfrm>
        </p:spPr>
        <p:txBody>
          <a:bodyPr>
            <a:normAutofit/>
          </a:bodyPr>
          <a:lstStyle/>
          <a:p>
            <a:pPr algn="ctr"/>
            <a:r>
              <a:rPr lang="es-PE" sz="3200" b="1" dirty="0"/>
              <a:t>Modalidad de entrega de papa nativa en mezcla, 2020</a:t>
            </a:r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xmlns="" id="{1DE6B22B-109E-4CA1-A8F8-E3BFD193476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42462000"/>
              </p:ext>
            </p:extLst>
          </p:nvPr>
        </p:nvGraphicFramePr>
        <p:xfrm>
          <a:off x="351692" y="1690689"/>
          <a:ext cx="7329268" cy="50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35A958FA-3BB3-494E-913D-0DFFF55ED5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82" y="2233588"/>
            <a:ext cx="4081526" cy="348995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BCD03F4-A8CA-4930-AE10-B3740B1B3BF1}"/>
              </a:ext>
            </a:extLst>
          </p:cNvPr>
          <p:cNvSpPr txBox="1"/>
          <p:nvPr/>
        </p:nvSpPr>
        <p:spPr>
          <a:xfrm>
            <a:off x="683456" y="1000480"/>
            <a:ext cx="5817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latin typeface="+mj-lt"/>
              </a:rPr>
              <a:t>Grafico </a:t>
            </a:r>
            <a:r>
              <a:rPr lang="es-PE" dirty="0" err="1">
                <a:latin typeface="+mj-lt"/>
              </a:rPr>
              <a:t>N°</a:t>
            </a:r>
            <a:r>
              <a:rPr lang="es-PE" dirty="0">
                <a:latin typeface="+mj-lt"/>
              </a:rPr>
              <a:t> 6: Modalidad de entrega de venta de papa en mezcla- Lima, 2020</a:t>
            </a:r>
          </a:p>
        </p:txBody>
      </p:sp>
    </p:spTree>
    <p:extLst>
      <p:ext uri="{BB962C8B-B14F-4D97-AF65-F5344CB8AC3E}">
        <p14:creationId xmlns:p14="http://schemas.microsoft.com/office/powerpoint/2010/main" val="159639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2F6F529-12DD-42A4-B530-545FB276E597}"/>
              </a:ext>
            </a:extLst>
          </p:cNvPr>
          <p:cNvSpPr txBox="1"/>
          <p:nvPr/>
        </p:nvSpPr>
        <p:spPr>
          <a:xfrm>
            <a:off x="314179" y="-27910"/>
            <a:ext cx="1156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+mj-lt"/>
              </a:rPr>
              <a:t>Cantidad de producto ofertado procedencia del producto </a:t>
            </a:r>
            <a:endParaRPr lang="es-PE" sz="2400" b="1" dirty="0">
              <a:latin typeface="+mj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A7AB96D-D489-4295-958D-167DBF7561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868" y="946919"/>
            <a:ext cx="3184636" cy="230609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7BFA089-CE0F-400E-9A6E-3D128018E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868" y="4353609"/>
            <a:ext cx="3184636" cy="204719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EBAF6FE-388C-48FB-BDA0-8655F7D7D046}"/>
              </a:ext>
            </a:extLst>
          </p:cNvPr>
          <p:cNvSpPr txBox="1"/>
          <p:nvPr/>
        </p:nvSpPr>
        <p:spPr>
          <a:xfrm>
            <a:off x="314179" y="591253"/>
            <a:ext cx="859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Tabla </a:t>
            </a:r>
            <a:r>
              <a:rPr lang="es-PE" b="1" dirty="0" err="1"/>
              <a:t>N°</a:t>
            </a:r>
            <a:r>
              <a:rPr lang="es-PE" b="1" dirty="0"/>
              <a:t> 2: Cantidad y procedencia de la papa nativa en mezcla para su venta en Lima, 2021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E5112266-F272-431A-9013-70BEF01F9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555196"/>
              </p:ext>
            </p:extLst>
          </p:nvPr>
        </p:nvGraphicFramePr>
        <p:xfrm>
          <a:off x="314178" y="1289066"/>
          <a:ext cx="8379247" cy="53635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74241">
                  <a:extLst>
                    <a:ext uri="{9D8B030D-6E8A-4147-A177-3AD203B41FA5}">
                      <a16:colId xmlns:a16="http://schemas.microsoft.com/office/drawing/2014/main" xmlns="" val="2108546409"/>
                    </a:ext>
                  </a:extLst>
                </a:gridCol>
                <a:gridCol w="1718842">
                  <a:extLst>
                    <a:ext uri="{9D8B030D-6E8A-4147-A177-3AD203B41FA5}">
                      <a16:colId xmlns:a16="http://schemas.microsoft.com/office/drawing/2014/main" xmlns="" val="627559556"/>
                    </a:ext>
                  </a:extLst>
                </a:gridCol>
                <a:gridCol w="1396541">
                  <a:extLst>
                    <a:ext uri="{9D8B030D-6E8A-4147-A177-3AD203B41FA5}">
                      <a16:colId xmlns:a16="http://schemas.microsoft.com/office/drawing/2014/main" xmlns="" val="1257401288"/>
                    </a:ext>
                  </a:extLst>
                </a:gridCol>
                <a:gridCol w="1396541">
                  <a:extLst>
                    <a:ext uri="{9D8B030D-6E8A-4147-A177-3AD203B41FA5}">
                      <a16:colId xmlns:a16="http://schemas.microsoft.com/office/drawing/2014/main" xmlns="" val="1632162262"/>
                    </a:ext>
                  </a:extLst>
                </a:gridCol>
                <a:gridCol w="1396541">
                  <a:extLst>
                    <a:ext uri="{9D8B030D-6E8A-4147-A177-3AD203B41FA5}">
                      <a16:colId xmlns:a16="http://schemas.microsoft.com/office/drawing/2014/main" xmlns="" val="1169985573"/>
                    </a:ext>
                  </a:extLst>
                </a:gridCol>
                <a:gridCol w="1396541">
                  <a:extLst>
                    <a:ext uri="{9D8B030D-6E8A-4147-A177-3AD203B41FA5}">
                      <a16:colId xmlns:a16="http://schemas.microsoft.com/office/drawing/2014/main" xmlns="" val="2306971194"/>
                    </a:ext>
                  </a:extLst>
                </a:gridCol>
              </a:tblGrid>
              <a:tr h="265239"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Semana</a:t>
                      </a:r>
                    </a:p>
                  </a:txBody>
                  <a:tcPr marL="7082" marR="7082" marT="70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Agricultor</a:t>
                      </a:r>
                    </a:p>
                  </a:txBody>
                  <a:tcPr marL="7082" marR="7082" marT="70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Comunidad</a:t>
                      </a:r>
                    </a:p>
                  </a:txBody>
                  <a:tcPr marL="7082" marR="7082" marT="70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Provincia</a:t>
                      </a:r>
                    </a:p>
                  </a:txBody>
                  <a:tcPr marL="7082" marR="7082" marT="70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Región</a:t>
                      </a:r>
                    </a:p>
                  </a:txBody>
                  <a:tcPr marL="7082" marR="7082" marT="70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Envío (Kg)</a:t>
                      </a:r>
                    </a:p>
                  </a:txBody>
                  <a:tcPr marL="7082" marR="7082" marT="7082" marB="0" anchor="b"/>
                </a:tc>
                <a:extLst>
                  <a:ext uri="{0D108BD9-81ED-4DB2-BD59-A6C34878D82A}">
                    <a16:rowId xmlns:a16="http://schemas.microsoft.com/office/drawing/2014/main" xmlns="" val="4278427378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Elmer Chávez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Vista Alegre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Tayacaja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604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444697023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Rómulo Torres*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Masma Chicche 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Jauja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998983088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Víctor </a:t>
                      </a:r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Anco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Caruya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Huarochiri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Lima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975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4093194517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Elberto</a:t>
                      </a:r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Montes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Pumaranra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Acobamba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424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13767358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F. Salvatierra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Tacsana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455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2434088421"/>
                  </a:ext>
                </a:extLst>
              </a:tr>
              <a:tr h="478855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M. Tiza y F. Berrospi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Quilcas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Huancayo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420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2321702970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Elmer Chávez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Vista Alegre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Tayacaja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420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801576753"/>
                  </a:ext>
                </a:extLst>
              </a:tr>
              <a:tr h="478855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R. Gaspar y A. Cuba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Tiso - Saños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Huancayo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403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3165800652"/>
                  </a:ext>
                </a:extLst>
              </a:tr>
              <a:tr h="478855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9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Francisco Salvatierra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Tacsana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469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2539495786"/>
                  </a:ext>
                </a:extLst>
              </a:tr>
              <a:tr h="478855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Confesor Marquina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La Soledad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Sanchez Carrión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La Libertad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500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855907960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11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Marcelo Tiza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Quilcas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Huancayo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478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3979818582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Elmer Chávez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Vista Alegre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Huancavelica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360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3510388191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ctr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13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Agapito Cuba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Tiso, </a:t>
                      </a:r>
                      <a:r>
                        <a:rPr lang="es-P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Saños</a:t>
                      </a:r>
                      <a:endParaRPr lang="es-P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Huancayo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Junín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425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8939255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just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 producto- enviado (Kg)</a:t>
                      </a:r>
                    </a:p>
                  </a:txBody>
                  <a:tcPr marL="7082" marR="7082" marT="7082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6433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167103298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just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 producto - merma(Kg)</a:t>
                      </a:r>
                    </a:p>
                  </a:txBody>
                  <a:tcPr marL="7082" marR="7082" marT="7082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616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3884396796"/>
                  </a:ext>
                </a:extLst>
              </a:tr>
              <a:tr h="265239">
                <a:tc>
                  <a:txBody>
                    <a:bodyPr/>
                    <a:lstStyle/>
                    <a:p>
                      <a:pPr algn="just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s-P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082" marR="7082" marT="7082" marB="0"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 producto - vendido(Kg)</a:t>
                      </a:r>
                    </a:p>
                  </a:txBody>
                  <a:tcPr marL="7082" marR="7082" marT="7082" marB="0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P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5817</a:t>
                      </a:r>
                    </a:p>
                  </a:txBody>
                  <a:tcPr marL="7082" marR="7082" marT="7082" marB="0"/>
                </a:tc>
                <a:extLst>
                  <a:ext uri="{0D108BD9-81ED-4DB2-BD59-A6C34878D82A}">
                    <a16:rowId xmlns:a16="http://schemas.microsoft.com/office/drawing/2014/main" xmlns="" val="2461687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017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A0862E71-1087-428E-9356-4D55A1F5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1"/>
            <a:ext cx="10515600" cy="981354"/>
          </a:xfrm>
        </p:spPr>
        <p:txBody>
          <a:bodyPr>
            <a:normAutofit/>
          </a:bodyPr>
          <a:lstStyle/>
          <a:p>
            <a:pPr algn="ctr"/>
            <a:r>
              <a:rPr lang="es-PE" sz="3200" b="1" dirty="0"/>
              <a:t>Costos y beneficios del piloto de mercado de circuito corto para AGUAPAN</a:t>
            </a: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732" y="1638173"/>
            <a:ext cx="3418862" cy="459679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C9F1534-D409-4490-B396-AB4C94868AEF}"/>
              </a:ext>
            </a:extLst>
          </p:cNvPr>
          <p:cNvSpPr txBox="1"/>
          <p:nvPr/>
        </p:nvSpPr>
        <p:spPr>
          <a:xfrm>
            <a:off x="703384" y="1186764"/>
            <a:ext cx="7709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latin typeface="+mj-lt"/>
              </a:rPr>
              <a:t>Tabla </a:t>
            </a:r>
            <a:r>
              <a:rPr lang="es-PE" sz="2000" b="1" dirty="0" err="1">
                <a:latin typeface="+mj-lt"/>
              </a:rPr>
              <a:t>N°</a:t>
            </a:r>
            <a:r>
              <a:rPr lang="es-PE" sz="2000" b="1" dirty="0">
                <a:latin typeface="+mj-lt"/>
              </a:rPr>
              <a:t> 3: Costo y beneficio de la venta de papa en mezcla. Lima, 2020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4D78084C-193B-443C-A6EC-A40A300AA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124482"/>
              </p:ext>
            </p:extLst>
          </p:nvPr>
        </p:nvGraphicFramePr>
        <p:xfrm>
          <a:off x="838200" y="1638173"/>
          <a:ext cx="7225028" cy="45967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2514">
                  <a:extLst>
                    <a:ext uri="{9D8B030D-6E8A-4147-A177-3AD203B41FA5}">
                      <a16:colId xmlns:a16="http://schemas.microsoft.com/office/drawing/2014/main" xmlns="" val="1744974649"/>
                    </a:ext>
                  </a:extLst>
                </a:gridCol>
                <a:gridCol w="3612514">
                  <a:extLst>
                    <a:ext uri="{9D8B030D-6E8A-4147-A177-3AD203B41FA5}">
                      <a16:colId xmlns:a16="http://schemas.microsoft.com/office/drawing/2014/main" xmlns="" val="3103257723"/>
                    </a:ext>
                  </a:extLst>
                </a:gridCol>
              </a:tblGrid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INGRESOS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TOTAL (s/.)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07294177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Mallas x 2kg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22485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0705613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Producto - granel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3960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915321499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Mallas x 1kg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510784445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 INGRESOS (S/.)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26851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18083732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Gastos de comercialización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2751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40948373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INGRESO NETO (S/.)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24100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54744800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GASTOS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56733910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Transporte comunidad- Almacén (Lima)</a:t>
                      </a:r>
                      <a:endParaRPr lang="es-PE" sz="18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4403.4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64453075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Maquila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907.3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55001595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Alquiler- local maquila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911582399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Pago agricultor (S/. 2.50/kg)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14542.5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338785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 GASTOS (S/.)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22253.2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98326035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MARGEN BRUTO (S/.)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1846.8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274084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56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6075" y="130448"/>
            <a:ext cx="10515600" cy="1325563"/>
          </a:xfrm>
        </p:spPr>
        <p:txBody>
          <a:bodyPr/>
          <a:lstStyle/>
          <a:p>
            <a:r>
              <a:rPr lang="es-PE" dirty="0"/>
              <a:t>Beneficio para el agricultor</a:t>
            </a:r>
          </a:p>
        </p:txBody>
      </p:sp>
      <p:pic>
        <p:nvPicPr>
          <p:cNvPr id="8" name="Content Placeholder 4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xmlns="" id="{31454512-BE8A-48FA-90C1-D02F449492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3" b="-2"/>
          <a:stretch/>
        </p:blipFill>
        <p:spPr>
          <a:xfrm rot="5400000">
            <a:off x="6546394" y="1698287"/>
            <a:ext cx="5429253" cy="435133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000416F-C70A-4795-8840-18A329F510F9}"/>
              </a:ext>
            </a:extLst>
          </p:cNvPr>
          <p:cNvSpPr txBox="1"/>
          <p:nvPr/>
        </p:nvSpPr>
        <p:spPr>
          <a:xfrm>
            <a:off x="918483" y="1297992"/>
            <a:ext cx="5177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Tabla </a:t>
            </a:r>
            <a:r>
              <a:rPr lang="es-PE" b="1" dirty="0" err="1"/>
              <a:t>N°</a:t>
            </a:r>
            <a:r>
              <a:rPr lang="es-PE" b="1" dirty="0"/>
              <a:t> 4: Beneficio para el agricultor de la venta de papa en mezcla- Lima, 2020</a:t>
            </a:r>
          </a:p>
        </p:txBody>
      </p:sp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xmlns="" id="{5570ED32-C01A-4547-B2EF-E85AC3A96A7E}"/>
              </a:ext>
            </a:extLst>
          </p:cNvPr>
          <p:cNvSpPr txBox="1">
            <a:spLocks/>
          </p:cNvSpPr>
          <p:nvPr/>
        </p:nvSpPr>
        <p:spPr>
          <a:xfrm>
            <a:off x="433450" y="4758662"/>
            <a:ext cx="6358597" cy="16026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1800" dirty="0">
                <a:latin typeface="+mj-lt"/>
              </a:rPr>
              <a:t> En el 2020 solo un 20 % tenían suficiente  para venta por lo que algunos enviaron papas hasta 3 veces y varios 2 veces. </a:t>
            </a:r>
          </a:p>
          <a:p>
            <a:r>
              <a:rPr lang="es-PE" sz="1800" dirty="0">
                <a:latin typeface="+mj-lt"/>
              </a:rPr>
              <a:t>No hubo equidad en la frecuencia de envió por el tema de dificultad en el transporte; corregido en el 2021</a:t>
            </a:r>
          </a:p>
          <a:p>
            <a:r>
              <a:rPr lang="es-PE" sz="1800" dirty="0">
                <a:latin typeface="+mj-lt"/>
              </a:rPr>
              <a:t>No participaron mujeres, corregido en el 2021</a:t>
            </a:r>
          </a:p>
          <a:p>
            <a:endParaRPr lang="es-PE" sz="1800"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A4A8EC88-8FEF-45A5-9DBB-5F43965E9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599809"/>
              </p:ext>
            </p:extLst>
          </p:nvPr>
        </p:nvGraphicFramePr>
        <p:xfrm>
          <a:off x="433450" y="2040338"/>
          <a:ext cx="6147582" cy="23107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69809">
                  <a:extLst>
                    <a:ext uri="{9D8B030D-6E8A-4147-A177-3AD203B41FA5}">
                      <a16:colId xmlns:a16="http://schemas.microsoft.com/office/drawing/2014/main" xmlns="" val="2091775479"/>
                    </a:ext>
                  </a:extLst>
                </a:gridCol>
                <a:gridCol w="1228579">
                  <a:extLst>
                    <a:ext uri="{9D8B030D-6E8A-4147-A177-3AD203B41FA5}">
                      <a16:colId xmlns:a16="http://schemas.microsoft.com/office/drawing/2014/main" xmlns="" val="161615970"/>
                    </a:ext>
                  </a:extLst>
                </a:gridCol>
                <a:gridCol w="2049194">
                  <a:extLst>
                    <a:ext uri="{9D8B030D-6E8A-4147-A177-3AD203B41FA5}">
                      <a16:colId xmlns:a16="http://schemas.microsoft.com/office/drawing/2014/main" xmlns="" val="3198577792"/>
                    </a:ext>
                  </a:extLst>
                </a:gridCol>
              </a:tblGrid>
              <a:tr h="207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Venta de papa nativa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s-PE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Precio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s-PE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0001585"/>
                  </a:ext>
                </a:extLst>
              </a:tr>
              <a:tr h="234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Feria local - comunidad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4127805871"/>
                  </a:ext>
                </a:extLst>
              </a:tr>
              <a:tr h="465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Mercado provincial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169894977"/>
                  </a:ext>
                </a:extLst>
              </a:tr>
              <a:tr h="675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Venta Marca colectiva - 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s-P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11101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688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476B9E-92A9-453D-8804-7A909045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1966917" cy="980551"/>
          </a:xfrm>
        </p:spPr>
        <p:txBody>
          <a:bodyPr>
            <a:noAutofit/>
          </a:bodyPr>
          <a:lstStyle/>
          <a:p>
            <a:pPr algn="ctr"/>
            <a:r>
              <a:rPr lang="es-PE" sz="3600" b="1" dirty="0"/>
              <a:t>Razones para la compra de papa nativa en mezcla (cualitativo), 2020</a:t>
            </a:r>
            <a:r>
              <a:rPr lang="es-PE" sz="3600" dirty="0"/>
              <a:t> 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3AFDFA07-CF18-4674-8D1D-EDB677A2DD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52" y="2151884"/>
            <a:ext cx="4848665" cy="3410389"/>
          </a:xfrm>
          <a:prstGeom prst="rect">
            <a:avLst/>
          </a:prstGeom>
        </p:spPr>
      </p:pic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xmlns="" id="{2D5BEFF6-2F86-4700-AF2B-36C17CB44BE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11416287"/>
              </p:ext>
            </p:extLst>
          </p:nvPr>
        </p:nvGraphicFramePr>
        <p:xfrm>
          <a:off x="337625" y="1153551"/>
          <a:ext cx="6555544" cy="5458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234BE5A-57E9-45EC-AE7B-53F100B625FE}"/>
              </a:ext>
            </a:extLst>
          </p:cNvPr>
          <p:cNvSpPr txBox="1"/>
          <p:nvPr/>
        </p:nvSpPr>
        <p:spPr>
          <a:xfrm>
            <a:off x="337625" y="924448"/>
            <a:ext cx="646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Gráfico </a:t>
            </a:r>
            <a:r>
              <a:rPr lang="es-PE" dirty="0" err="1"/>
              <a:t>N°</a:t>
            </a:r>
            <a:r>
              <a:rPr lang="es-PE" dirty="0"/>
              <a:t> 7: Motivos por el cual los consumidores compran papa nativa en mezcla- Lima, 2020</a:t>
            </a:r>
          </a:p>
        </p:txBody>
      </p:sp>
    </p:spTree>
    <p:extLst>
      <p:ext uri="{BB962C8B-B14F-4D97-AF65-F5344CB8AC3E}">
        <p14:creationId xmlns:p14="http://schemas.microsoft.com/office/powerpoint/2010/main" val="3863060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B2C8D752-5C3B-48CC-B99A-7E35D4945243}"/>
              </a:ext>
            </a:extLst>
          </p:cNvPr>
          <p:cNvSpPr/>
          <p:nvPr/>
        </p:nvSpPr>
        <p:spPr>
          <a:xfrm>
            <a:off x="0" y="179364"/>
            <a:ext cx="118449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latin typeface="+mj-lt"/>
              </a:rPr>
              <a:t>Beneficios del Consumidor: Una mezcla diferente cada semana (T. 5)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1C12AECE-8194-43F7-B4CE-E12C6B39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557755"/>
              </p:ext>
            </p:extLst>
          </p:nvPr>
        </p:nvGraphicFramePr>
        <p:xfrm>
          <a:off x="58060" y="794201"/>
          <a:ext cx="8737597" cy="608415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87663">
                  <a:extLst>
                    <a:ext uri="{9D8B030D-6E8A-4147-A177-3AD203B41FA5}">
                      <a16:colId xmlns:a16="http://schemas.microsoft.com/office/drawing/2014/main" xmlns="" val="417795743"/>
                    </a:ext>
                  </a:extLst>
                </a:gridCol>
                <a:gridCol w="6649934">
                  <a:extLst>
                    <a:ext uri="{9D8B030D-6E8A-4147-A177-3AD203B41FA5}">
                      <a16:colId xmlns:a16="http://schemas.microsoft.com/office/drawing/2014/main" xmlns="" val="73262735"/>
                    </a:ext>
                  </a:extLst>
                </a:gridCol>
              </a:tblGrid>
              <a:tr h="233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>
                          <a:effectLst/>
                          <a:latin typeface="+mj-lt"/>
                        </a:rPr>
                        <a:t>Agricultor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variedades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b"/>
                </a:tc>
                <a:extLst>
                  <a:ext uri="{0D108BD9-81ED-4DB2-BD59-A6C34878D82A}">
                    <a16:rowId xmlns:a16="http://schemas.microsoft.com/office/drawing/2014/main" xmlns="" val="3926747307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 err="1">
                          <a:effectLst/>
                          <a:latin typeface="+mj-lt"/>
                        </a:rPr>
                        <a:t>Victor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Anco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(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Huarochiri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Lima)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>
                          <a:effectLst/>
                          <a:latin typeface="+mj-lt"/>
                        </a:rPr>
                        <a:t>1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Puka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culebra 2 Yana culebra 3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Pillucho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negro 4 Ojo de mono 5 Uvas rojo 6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Muru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huayro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7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Japiacho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, Beso de novia 8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Pillucho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blanco 9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Mishi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maki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10 Piña negra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1925767371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Romulo torres /Rosalvina Huaman Jauja Junin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1 Muru llumchuy wacachi 2 Papa leche 3 Echipsa 4 Allca epillus 5 Yana pichi 6 Acero suytu 7 Yana llumchuy wacachi 8 Muro Benito 9 Huamantanga 10 Puka Capllush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3137182211"/>
                  </a:ext>
                </a:extLst>
              </a:tr>
              <a:tr h="508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Marcelo Tiza  Quilcas Hyo Junin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1 Yana piña 2 </a:t>
                      </a:r>
                      <a:r>
                        <a:rPr lang="es-PE" sz="1600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Yana huayro</a:t>
                      </a:r>
                      <a:r>
                        <a:rPr lang="es-PE" sz="1600">
                          <a:effectLst/>
                          <a:latin typeface="+mj-lt"/>
                        </a:rPr>
                        <a:t> 3 Amarilla legítima 4 Camotillo 5 Muru huayro 6 Muru cornish 7 Romano suytu 8 Ishcupuro 9 Miship maki 10 Limeña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2149460898"/>
                  </a:ext>
                </a:extLst>
              </a:tr>
              <a:tr h="966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Francisco Salvatierra, Damiana de la Cruz Tacsana Ambato Yauli Huncavelica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1 Yana winqo 2 Qillu huayru 3 Muru llumchuy waqachi 4 Tornillo puka, 5 Sirina, Wikqis 6 Azul aqu suytu, Acero suytu 7 Allqupa yupin, Angelpa tantan 8 Añaspa makin 9 Puka aqu suytu 10 Masa Waqachi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3979462049"/>
                  </a:ext>
                </a:extLst>
              </a:tr>
              <a:tr h="599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Confesor Mariquina Chugday la Libertad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>
                          <a:effectLst/>
                          <a:latin typeface="+mj-lt"/>
                        </a:rPr>
                        <a:t>1 Calavera 2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Lampina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negra 3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Alcona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4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Charrona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5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Lampina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colorada 6 </a:t>
                      </a:r>
                      <a:r>
                        <a:rPr lang="es-PE" sz="1600" dirty="0" err="1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Huayro</a:t>
                      </a:r>
                      <a:r>
                        <a:rPr lang="es-PE" sz="1600" dirty="0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 negro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7 Chano de perro 8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Yamelina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colorada 9 Osa 10 Santa Rosa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3442597726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Elmer Chavez/Esperanza Gabriel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1 Wacapa qallun 2 Muro epillo 3 Puka chilluku 4 Oca papa 5 Puka camotillo 6 Azul wacapa qallum 7 Uku ipillu 8 Caballo luntu 9 Runtus 10 Wenqo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3699537322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 err="1">
                          <a:effectLst/>
                          <a:latin typeface="+mj-lt"/>
                        </a:rPr>
                        <a:t>Elberto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Montes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>
                          <a:effectLst/>
                          <a:latin typeface="+mj-lt"/>
                        </a:rPr>
                        <a:t>1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Puka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Gaspar 2 Puma maqui 3 Yana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misipa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makin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4 Muro Gaspar 5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Trajin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waqachi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6 Yana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huayro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7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Llumchuy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waqachi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8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Murunquis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9 Papa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maswa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10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Suytu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peruanita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3849604813"/>
                  </a:ext>
                </a:extLst>
              </a:tr>
              <a:tr h="5877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>
                          <a:effectLst/>
                          <a:latin typeface="+mj-lt"/>
                        </a:rPr>
                        <a:t>Agapito Cuba Tizo</a:t>
                      </a:r>
                      <a:endParaRPr lang="es-PE" sz="16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E" sz="1600" dirty="0">
                          <a:effectLst/>
                          <a:highlight>
                            <a:srgbClr val="FFFF00"/>
                          </a:highlight>
                          <a:latin typeface="+mj-lt"/>
                        </a:rPr>
                        <a:t>Yana huayro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2 Peruanita 3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Qillu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huayru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, Puka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awi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4 Puka promesa 5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Allka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suytu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papa 6 Puka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huayru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7 Muru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huayru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8 Puka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ruyru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9 </a:t>
                      </a:r>
                      <a:r>
                        <a:rPr lang="es-PE" sz="1600" dirty="0" err="1">
                          <a:effectLst/>
                          <a:latin typeface="+mj-lt"/>
                        </a:rPr>
                        <a:t>Callwa</a:t>
                      </a:r>
                      <a:r>
                        <a:rPr lang="es-PE" sz="1600" dirty="0">
                          <a:effectLst/>
                          <a:latin typeface="+mj-lt"/>
                        </a:rPr>
                        <a:t> 10 Puka piña</a:t>
                      </a:r>
                      <a:endParaRPr lang="es-PE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263" marR="32263" marT="0" marB="0" anchor="ctr"/>
                </a:tc>
                <a:extLst>
                  <a:ext uri="{0D108BD9-81ED-4DB2-BD59-A6C34878D82A}">
                    <a16:rowId xmlns:a16="http://schemas.microsoft.com/office/drawing/2014/main" xmlns="" val="2230318456"/>
                  </a:ext>
                </a:extLst>
              </a:tr>
            </a:tbl>
          </a:graphicData>
        </a:graphic>
      </p:graphicFrame>
      <p:pic>
        <p:nvPicPr>
          <p:cNvPr id="9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4520E6BC-AAA9-45FE-9E21-4374E6FA2A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6914" y="895798"/>
            <a:ext cx="3135086" cy="2201042"/>
          </a:xfrm>
          <a:prstGeom prst="rect">
            <a:avLst/>
          </a:prstGeom>
        </p:spPr>
      </p:pic>
      <p:pic>
        <p:nvPicPr>
          <p:cNvPr id="10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xmlns="" id="{4EA50041-F531-4704-B317-4492F85B4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5778" y="4557486"/>
            <a:ext cx="3256221" cy="231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24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43482A-B1CA-4FDE-A38B-9DA8E153E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102" y="194470"/>
            <a:ext cx="6105378" cy="930946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Efectos covid-19</a:t>
            </a:r>
            <a:endParaRPr lang="es-PE" sz="3600" b="1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CC5CFCB-8E68-41D4-B200-6B7698204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539" y="1304982"/>
            <a:ext cx="5157787" cy="82391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3600" dirty="0">
                <a:latin typeface="+mj-lt"/>
              </a:rPr>
              <a:t>D</a:t>
            </a:r>
            <a:r>
              <a:rPr lang="es-PE" sz="3600" dirty="0">
                <a:latin typeface="+mj-lt"/>
              </a:rPr>
              <a:t>ificultades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81CEEE7-70BB-45F4-B8DE-6DD86EBBD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502" y="2505075"/>
            <a:ext cx="5157787" cy="36845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ES" dirty="0">
                <a:latin typeface="+mj-lt"/>
              </a:rPr>
              <a:t>Conseguir transporte</a:t>
            </a:r>
          </a:p>
          <a:p>
            <a:r>
              <a:rPr lang="es-ES" dirty="0">
                <a:latin typeface="+mj-lt"/>
              </a:rPr>
              <a:t>Distanciamiento entre técnicos y agricultores y consumidores </a:t>
            </a:r>
          </a:p>
          <a:p>
            <a:r>
              <a:rPr lang="es-ES" dirty="0">
                <a:latin typeface="+mj-lt"/>
              </a:rPr>
              <a:t>Incremento de los costos de jornal</a:t>
            </a:r>
          </a:p>
          <a:p>
            <a:r>
              <a:rPr lang="es-ES" dirty="0">
                <a:latin typeface="+mj-lt"/>
              </a:rPr>
              <a:t>Incremento de los servicios de transporte</a:t>
            </a:r>
          </a:p>
          <a:p>
            <a:endParaRPr lang="es-ES" dirty="0">
              <a:latin typeface="+mj-lt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4D53ECA1-DCAD-4E72-9897-7F38754B6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304982"/>
            <a:ext cx="5183188" cy="82391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PE" sz="3600" dirty="0">
                <a:latin typeface="+mj-lt"/>
              </a:rPr>
              <a:t>Oportunidades 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xmlns="" id="{FB8E9530-5BB2-4688-A238-FA55F3B97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s-PE" dirty="0">
                <a:latin typeface="+mj-lt"/>
              </a:rPr>
              <a:t>Plataforma digital de venta </a:t>
            </a:r>
          </a:p>
          <a:p>
            <a:pPr lvl="1"/>
            <a:r>
              <a:rPr lang="es-PE" dirty="0">
                <a:latin typeface="+mj-lt"/>
              </a:rPr>
              <a:t>Se llegó  a un público mayor </a:t>
            </a:r>
          </a:p>
          <a:p>
            <a:pPr lvl="1"/>
            <a:endParaRPr lang="es-PE" dirty="0">
              <a:latin typeface="+mj-lt"/>
            </a:endParaRPr>
          </a:p>
          <a:p>
            <a:r>
              <a:rPr lang="es-PE" dirty="0">
                <a:latin typeface="+mj-lt"/>
              </a:rPr>
              <a:t>Pagos de clientes digitalizados</a:t>
            </a:r>
          </a:p>
          <a:p>
            <a:pPr lvl="1"/>
            <a:r>
              <a:rPr lang="es-PE" sz="2800" dirty="0">
                <a:latin typeface="+mj-lt"/>
              </a:rPr>
              <a:t>contabilidad</a:t>
            </a:r>
            <a:r>
              <a:rPr lang="es-PE" dirty="0">
                <a:latin typeface="+mj-lt"/>
              </a:rPr>
              <a:t>  trasparente con menos oportunidad de errores</a:t>
            </a:r>
          </a:p>
          <a:p>
            <a:pPr lvl="1"/>
            <a:r>
              <a:rPr lang="es-PE" dirty="0">
                <a:latin typeface="+mj-lt"/>
              </a:rPr>
              <a:t>No se maneja efectivo </a:t>
            </a:r>
          </a:p>
          <a:p>
            <a:r>
              <a:rPr lang="es-PE" dirty="0">
                <a:latin typeface="+mj-lt"/>
              </a:rPr>
              <a:t>Mas personas cocinan en casa</a:t>
            </a:r>
          </a:p>
          <a:p>
            <a:pPr lvl="1"/>
            <a:r>
              <a:rPr lang="es-PE" dirty="0">
                <a:latin typeface="+mj-lt"/>
              </a:rPr>
              <a:t>Interés en productos nuevos</a:t>
            </a:r>
            <a:r>
              <a:rPr lang="es-PE" dirty="0"/>
              <a:t>.  </a:t>
            </a:r>
          </a:p>
        </p:txBody>
      </p:sp>
      <p:pic>
        <p:nvPicPr>
          <p:cNvPr id="1026" name="Picture 2" descr="COVID-19 virus corona y símbolo de peligro biológico sellos de goma  ilustración vectorial Imagen Vector de stock - Alamy">
            <a:extLst>
              <a:ext uri="{FF2B5EF4-FFF2-40B4-BE49-F238E27FC236}">
                <a16:creationId xmlns:a16="http://schemas.microsoft.com/office/drawing/2014/main" xmlns="" id="{B4063235-8907-4E9E-9720-7160F3212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898" y="0"/>
            <a:ext cx="1931964" cy="145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142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xmlns="" id="{468AD43E-962B-4B5D-B9DC-8925E63A1F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1" r="1" b="1"/>
          <a:stretch/>
        </p:blipFill>
        <p:spPr>
          <a:xfrm>
            <a:off x="838199" y="557188"/>
            <a:ext cx="3462131" cy="5751713"/>
          </a:xfrm>
          <a:prstGeom prst="rect">
            <a:avLst/>
          </a:prstGeom>
        </p:spPr>
      </p:pic>
      <p:pic>
        <p:nvPicPr>
          <p:cNvPr id="9" name="Picture 8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xmlns="" id="{28A4AC45-BA08-49F2-8627-52A422ADE6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" r="-1" b="490"/>
          <a:stretch/>
        </p:blipFill>
        <p:spPr>
          <a:xfrm>
            <a:off x="4459582" y="557188"/>
            <a:ext cx="3295096" cy="5751713"/>
          </a:xfrm>
          <a:prstGeom prst="rect">
            <a:avLst/>
          </a:prstGeom>
        </p:spPr>
      </p:pic>
      <p:pic>
        <p:nvPicPr>
          <p:cNvPr id="11" name="Picture 10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xmlns="" id="{AB2B5FBA-CE05-4441-96D1-782E4AC06A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" r="-2" b="4633"/>
          <a:stretch/>
        </p:blipFill>
        <p:spPr>
          <a:xfrm>
            <a:off x="7913930" y="557188"/>
            <a:ext cx="3439859" cy="57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30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DF3A3E-62C4-4D3A-ACE8-87F2D412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/>
              <a:t>Aprendizajes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D96B9DC-EC85-4205-83A8-E50E70121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089" y="1825625"/>
            <a:ext cx="7686260" cy="4351338"/>
          </a:xfrm>
        </p:spPr>
        <p:txBody>
          <a:bodyPr>
            <a:normAutofit/>
          </a:bodyPr>
          <a:lstStyle/>
          <a:p>
            <a:r>
              <a:rPr lang="es-ES" sz="2800" b="1" dirty="0">
                <a:latin typeface="+mj-lt"/>
              </a:rPr>
              <a:t>El proceso de venta fue virtual</a:t>
            </a:r>
            <a:endParaRPr lang="es-PE" sz="2800" b="1" dirty="0">
              <a:latin typeface="+mj-lt"/>
            </a:endParaRPr>
          </a:p>
          <a:p>
            <a:r>
              <a:rPr lang="es-ES" dirty="0">
                <a:latin typeface="+mj-lt"/>
              </a:rPr>
              <a:t>61 % compró  en una sola ocasión(¿?)</a:t>
            </a:r>
          </a:p>
          <a:p>
            <a:r>
              <a:rPr lang="es-ES" dirty="0">
                <a:latin typeface="+mj-lt"/>
              </a:rPr>
              <a:t>39 %, compró  mas de una ocasión, (indicador de éxito del producto por su alta tasa de compra repetida).</a:t>
            </a:r>
          </a:p>
          <a:p>
            <a:r>
              <a:rPr lang="es-ES" dirty="0">
                <a:latin typeface="+mj-lt"/>
              </a:rPr>
              <a:t>En 13 semanas se registraron alrededor de 700 contactos en el directorio de Google </a:t>
            </a:r>
            <a:r>
              <a:rPr lang="es-ES" dirty="0" err="1">
                <a:latin typeface="+mj-lt"/>
              </a:rPr>
              <a:t>Contacts</a:t>
            </a:r>
            <a:r>
              <a:rPr lang="es-ES" dirty="0">
                <a:latin typeface="+mj-lt"/>
              </a:rPr>
              <a:t> la cuenta: </a:t>
            </a:r>
            <a:r>
              <a:rPr lang="es-ES" dirty="0">
                <a:latin typeface="+mj-lt"/>
                <a:hlinkClick r:id="rId2"/>
              </a:rPr>
              <a:t>guardianesdelapapa@gmail.com</a:t>
            </a:r>
            <a:endParaRPr lang="es-ES" dirty="0">
              <a:latin typeface="+mj-lt"/>
            </a:endParaRPr>
          </a:p>
          <a:p>
            <a:r>
              <a:rPr lang="es-ES" dirty="0">
                <a:latin typeface="+mj-lt"/>
              </a:rPr>
              <a:t>Mayor capacitación en control de calidad interna</a:t>
            </a:r>
            <a:endParaRPr lang="es-PE" dirty="0"/>
          </a:p>
          <a:p>
            <a:endParaRPr lang="es-PE" dirty="0"/>
          </a:p>
        </p:txBody>
      </p:sp>
      <p:pic>
        <p:nvPicPr>
          <p:cNvPr id="6" name="Marcador de contenido 3">
            <a:extLst>
              <a:ext uri="{FF2B5EF4-FFF2-40B4-BE49-F238E27FC236}">
                <a16:creationId xmlns:a16="http://schemas.microsoft.com/office/drawing/2014/main" xmlns="" id="{A4D86C11-2D00-480F-AD21-D3FF69886D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223" y="838608"/>
            <a:ext cx="3296689" cy="558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5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C941344-92AE-4B4E-B520-34F2C3F0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06" y="0"/>
            <a:ext cx="6280052" cy="858765"/>
          </a:xfrm>
        </p:spPr>
        <p:txBody>
          <a:bodyPr>
            <a:normAutofit/>
          </a:bodyPr>
          <a:lstStyle/>
          <a:p>
            <a:r>
              <a:rPr lang="es-PE" sz="4800" b="1" dirty="0"/>
              <a:t>Preferencia por delivery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xmlns="" id="{A69CCEDD-F808-4EB4-90F5-62A734310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8254" y="230214"/>
            <a:ext cx="2619203" cy="3492271"/>
          </a:xfrm>
        </p:spPr>
      </p:pic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xmlns="" id="{D944102B-C6F8-411C-BF8F-2A34BA6ED65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38349396"/>
              </p:ext>
            </p:extLst>
          </p:nvPr>
        </p:nvGraphicFramePr>
        <p:xfrm>
          <a:off x="143939" y="1970180"/>
          <a:ext cx="7424664" cy="439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6" descr="Qr code&#10;&#10;Description automatically generated">
            <a:extLst>
              <a:ext uri="{FF2B5EF4-FFF2-40B4-BE49-F238E27FC236}">
                <a16:creationId xmlns:a16="http://schemas.microsoft.com/office/drawing/2014/main" xmlns="" id="{8FA303BA-0816-4692-AA50-2CBEF74E4F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1" r="1" b="1"/>
          <a:stretch/>
        </p:blipFill>
        <p:spPr>
          <a:xfrm>
            <a:off x="9762977" y="2692256"/>
            <a:ext cx="2429023" cy="40353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09F4065-DF1E-43A0-A2F3-43BE5C3CF7C9}"/>
              </a:ext>
            </a:extLst>
          </p:cNvPr>
          <p:cNvSpPr txBox="1"/>
          <p:nvPr/>
        </p:nvSpPr>
        <p:spPr>
          <a:xfrm>
            <a:off x="542611" y="1426866"/>
            <a:ext cx="648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Gráfico </a:t>
            </a:r>
            <a:r>
              <a:rPr lang="es-PE" b="1" dirty="0" err="1"/>
              <a:t>N°</a:t>
            </a:r>
            <a:r>
              <a:rPr lang="es-PE" b="1" dirty="0"/>
              <a:t> 8: Preferencias de entrega de producto- Lima, 2020</a:t>
            </a:r>
          </a:p>
        </p:txBody>
      </p:sp>
    </p:spTree>
    <p:extLst>
      <p:ext uri="{BB962C8B-B14F-4D97-AF65-F5344CB8AC3E}">
        <p14:creationId xmlns:p14="http://schemas.microsoft.com/office/powerpoint/2010/main" val="3381483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late of food on a table&#10;&#10;Description automatically generated">
            <a:extLst>
              <a:ext uri="{FF2B5EF4-FFF2-40B4-BE49-F238E27FC236}">
                <a16:creationId xmlns:a16="http://schemas.microsoft.com/office/drawing/2014/main" xmlns="" id="{79A155AA-5A1D-4D65-9088-2C96721B0C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 rot="16200000">
            <a:off x="1421297" y="-772818"/>
            <a:ext cx="3110492" cy="5953086"/>
          </a:xfrm>
          <a:prstGeom prst="rect">
            <a:avLst/>
          </a:prstGeom>
        </p:spPr>
      </p:pic>
      <p:pic>
        <p:nvPicPr>
          <p:cNvPr id="11" name="Picture 10" descr="A bowl of food&#10;&#10;Description automatically generated">
            <a:extLst>
              <a:ext uri="{FF2B5EF4-FFF2-40B4-BE49-F238E27FC236}">
                <a16:creationId xmlns:a16="http://schemas.microsoft.com/office/drawing/2014/main" xmlns="" id="{DCBF750E-9803-48DC-AFCD-0CC727CF38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707" y="3774666"/>
            <a:ext cx="2987480" cy="3099027"/>
          </a:xfrm>
          <a:prstGeom prst="rect">
            <a:avLst/>
          </a:prstGeom>
        </p:spPr>
      </p:pic>
      <p:pic>
        <p:nvPicPr>
          <p:cNvPr id="9" name="Picture 8" descr="A bowl of food on a wooden table&#10;&#10;Description automatically generated">
            <a:extLst>
              <a:ext uri="{FF2B5EF4-FFF2-40B4-BE49-F238E27FC236}">
                <a16:creationId xmlns:a16="http://schemas.microsoft.com/office/drawing/2014/main" xmlns="" id="{62006BEC-24CE-4327-AE47-C1DC4D3672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"/>
          <a:stretch/>
        </p:blipFill>
        <p:spPr>
          <a:xfrm>
            <a:off x="2797187" y="3758973"/>
            <a:ext cx="3155899" cy="3099028"/>
          </a:xfrm>
          <a:prstGeom prst="rect">
            <a:avLst/>
          </a:prstGeom>
        </p:spPr>
      </p:pic>
      <p:pic>
        <p:nvPicPr>
          <p:cNvPr id="5" name="Picture 4" descr="Food on a plate&#10;&#10;Description automatically generated">
            <a:extLst>
              <a:ext uri="{FF2B5EF4-FFF2-40B4-BE49-F238E27FC236}">
                <a16:creationId xmlns:a16="http://schemas.microsoft.com/office/drawing/2014/main" xmlns="" id="{0C9DC430-7EAA-4ADF-A447-14F9930A24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3086" y="588144"/>
            <a:ext cx="6229340" cy="62698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8A862F-5C65-4900-A2DB-7F02AEABDDF6}"/>
              </a:ext>
            </a:extLst>
          </p:cNvPr>
          <p:cNvSpPr txBox="1"/>
          <p:nvPr/>
        </p:nvSpPr>
        <p:spPr>
          <a:xfrm>
            <a:off x="666269" y="9397"/>
            <a:ext cx="10859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>
                <a:latin typeface="+mj-lt"/>
              </a:rPr>
              <a:t>Aportes</a:t>
            </a:r>
            <a:r>
              <a:rPr lang="en-US" sz="2800" b="1" dirty="0">
                <a:latin typeface="+mj-lt"/>
              </a:rPr>
              <a:t> de los </a:t>
            </a:r>
            <a:r>
              <a:rPr lang="en-US" sz="2800" b="1" dirty="0" err="1">
                <a:latin typeface="+mj-lt"/>
              </a:rPr>
              <a:t>consumidores</a:t>
            </a:r>
            <a:r>
              <a:rPr lang="en-US" sz="2800" b="1" dirty="0">
                <a:latin typeface="+mj-lt"/>
              </a:rPr>
              <a:t>: Redes </a:t>
            </a:r>
            <a:r>
              <a:rPr lang="en-US" sz="2800" b="1" dirty="0" err="1">
                <a:latin typeface="+mj-lt"/>
              </a:rPr>
              <a:t>sociales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4052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C1ECE11D-DD6D-478F-8739-41670A4A2C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76" y="0"/>
            <a:ext cx="11941648" cy="486742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BC8B1B2-29C2-46FD-83AB-A259E2E203A1}"/>
              </a:ext>
            </a:extLst>
          </p:cNvPr>
          <p:cNvSpPr txBox="1"/>
          <p:nvPr/>
        </p:nvSpPr>
        <p:spPr>
          <a:xfrm>
            <a:off x="2926081" y="5034340"/>
            <a:ext cx="5684134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latin typeface="+mj-lt"/>
              </a:rPr>
              <a:t>GRACIAS POR SU ATENCIÓN</a:t>
            </a:r>
            <a:endParaRPr lang="es-PE" sz="6000" b="1" dirty="0">
              <a:latin typeface="+mj-lt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xmlns="" id="{8B233145-0DEF-4726-AB30-F37118DDCC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5608" y="4867423"/>
            <a:ext cx="2781361" cy="19034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9B004D3-4624-463D-81BE-EEBCE21B5A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43076"/>
            <a:ext cx="2437121" cy="182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564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1847</Words>
  <Application>Microsoft Office PowerPoint</Application>
  <PresentationFormat>Panorámica</PresentationFormat>
  <Paragraphs>342</Paragraphs>
  <Slides>34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Tema de Office</vt:lpstr>
      <vt:lpstr>Office Theme</vt:lpstr>
      <vt:lpstr>    </vt:lpstr>
      <vt:lpstr>Esquema de Presentación</vt:lpstr>
      <vt:lpstr>Asociación de Guardianes de Papa Nativa del Perú- AGUAPAN</vt:lpstr>
      <vt:lpstr>Características de los  asociados - AGUAPAN</vt:lpstr>
      <vt:lpstr>Problemas de la diversidad papa nativa</vt:lpstr>
      <vt:lpstr>Oportunidades y desafíos</vt:lpstr>
      <vt:lpstr>Piloto: Mercado de circuito corto para venta de papa nativa en mezcla “chaqru”</vt:lpstr>
      <vt:lpstr>Presentación de PowerPoint</vt:lpstr>
      <vt:lpstr>Método</vt:lpstr>
      <vt:lpstr>Construcción de Marca colectiva</vt:lpstr>
      <vt:lpstr>  Característica de la marca colectiva “Miski papa de AGUAPAN”  </vt:lpstr>
      <vt:lpstr>Oferta - demanda</vt:lpstr>
      <vt:lpstr>Oferta - demanda</vt:lpstr>
      <vt:lpstr>Publicidad del producto</vt:lpstr>
      <vt:lpstr>Presentación de PowerPoint</vt:lpstr>
      <vt:lpstr>Presentación de PowerPoint</vt:lpstr>
      <vt:lpstr>Presentación de PowerPoint</vt:lpstr>
      <vt:lpstr>Difusión </vt:lpstr>
      <vt:lpstr>Resultados</vt:lpstr>
      <vt:lpstr>¿Cuál es el perfil de los consumidores de papa nativa en mezcla? </vt:lpstr>
      <vt:lpstr>Presentación de PowerPoint</vt:lpstr>
      <vt:lpstr>Presentación de PowerPoint</vt:lpstr>
      <vt:lpstr>Modalidad de entrega de papa nativa en mezcla, 2020</vt:lpstr>
      <vt:lpstr>Presentación de PowerPoint</vt:lpstr>
      <vt:lpstr>Costos y beneficios del piloto de mercado de circuito corto para AGUAPAN</vt:lpstr>
      <vt:lpstr>Beneficio para el agricultor</vt:lpstr>
      <vt:lpstr>Razones para la compra de papa nativa en mezcla (cualitativo), 2020 </vt:lpstr>
      <vt:lpstr>Presentación de PowerPoint</vt:lpstr>
      <vt:lpstr>Efectos covid-19</vt:lpstr>
      <vt:lpstr>Presentación de PowerPoint</vt:lpstr>
      <vt:lpstr>Aprendizajes</vt:lpstr>
      <vt:lpstr>Preferencia por delivery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raulccantoretamozo@gmail.com</dc:creator>
  <cp:lastModifiedBy>Edgar</cp:lastModifiedBy>
  <cp:revision>118</cp:revision>
  <dcterms:created xsi:type="dcterms:W3CDTF">2021-06-29T17:43:48Z</dcterms:created>
  <dcterms:modified xsi:type="dcterms:W3CDTF">2021-07-05T11:28:55Z</dcterms:modified>
</cp:coreProperties>
</file>