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9"/>
  </p:notesMasterIdLst>
  <p:sldIdLst>
    <p:sldId id="257" r:id="rId2"/>
    <p:sldId id="390" r:id="rId3"/>
    <p:sldId id="453" r:id="rId4"/>
    <p:sldId id="425" r:id="rId5"/>
    <p:sldId id="426" r:id="rId6"/>
    <p:sldId id="424" r:id="rId7"/>
    <p:sldId id="428" r:id="rId8"/>
    <p:sldId id="429" r:id="rId9"/>
    <p:sldId id="468" r:id="rId10"/>
    <p:sldId id="469" r:id="rId11"/>
    <p:sldId id="471" r:id="rId12"/>
    <p:sldId id="472" r:id="rId13"/>
    <p:sldId id="423" r:id="rId14"/>
    <p:sldId id="430" r:id="rId15"/>
    <p:sldId id="498" r:id="rId16"/>
    <p:sldId id="393" r:id="rId17"/>
    <p:sldId id="485" r:id="rId18"/>
    <p:sldId id="482" r:id="rId19"/>
    <p:sldId id="479" r:id="rId20"/>
    <p:sldId id="394" r:id="rId21"/>
    <p:sldId id="404" r:id="rId22"/>
    <p:sldId id="473" r:id="rId23"/>
    <p:sldId id="481" r:id="rId24"/>
    <p:sldId id="486" r:id="rId25"/>
    <p:sldId id="483" r:id="rId26"/>
    <p:sldId id="484" r:id="rId27"/>
    <p:sldId id="452" r:id="rId28"/>
    <p:sldId id="480" r:id="rId29"/>
    <p:sldId id="477" r:id="rId30"/>
    <p:sldId id="497" r:id="rId31"/>
    <p:sldId id="371" r:id="rId32"/>
    <p:sldId id="439" r:id="rId33"/>
    <p:sldId id="455" r:id="rId34"/>
    <p:sldId id="458" r:id="rId35"/>
    <p:sldId id="445" r:id="rId36"/>
    <p:sldId id="459" r:id="rId37"/>
    <p:sldId id="437" r:id="rId38"/>
    <p:sldId id="478" r:id="rId39"/>
    <p:sldId id="444" r:id="rId40"/>
    <p:sldId id="448" r:id="rId41"/>
    <p:sldId id="464" r:id="rId42"/>
    <p:sldId id="465" r:id="rId43"/>
    <p:sldId id="443" r:id="rId44"/>
    <p:sldId id="460" r:id="rId45"/>
    <p:sldId id="488" r:id="rId46"/>
    <p:sldId id="446" r:id="rId47"/>
    <p:sldId id="462" r:id="rId48"/>
    <p:sldId id="438" r:id="rId49"/>
    <p:sldId id="495" r:id="rId50"/>
    <p:sldId id="487" r:id="rId51"/>
    <p:sldId id="461" r:id="rId52"/>
    <p:sldId id="451" r:id="rId53"/>
    <p:sldId id="450" r:id="rId54"/>
    <p:sldId id="466" r:id="rId55"/>
    <p:sldId id="467" r:id="rId56"/>
    <p:sldId id="463" r:id="rId57"/>
    <p:sldId id="449" r:id="rId58"/>
    <p:sldId id="316" r:id="rId59"/>
    <p:sldId id="389" r:id="rId60"/>
    <p:sldId id="475" r:id="rId61"/>
    <p:sldId id="490" r:id="rId62"/>
    <p:sldId id="491" r:id="rId63"/>
    <p:sldId id="489" r:id="rId64"/>
    <p:sldId id="493" r:id="rId65"/>
    <p:sldId id="492" r:id="rId66"/>
    <p:sldId id="496" r:id="rId67"/>
    <p:sldId id="494" r:id="rId68"/>
  </p:sldIdLst>
  <p:sldSz cx="9144000" cy="6858000" type="screen4x3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79443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6057" autoAdjust="0"/>
  </p:normalViewPr>
  <p:slideViewPr>
    <p:cSldViewPr>
      <p:cViewPr>
        <p:scale>
          <a:sx n="70" d="100"/>
          <a:sy n="70" d="100"/>
        </p:scale>
        <p:origin x="-12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-Gestion2013-14\Reunion%20CdP10\Graficas%20ban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BO"/>
  <c:chart>
    <c:autoTitleDeleted val="1"/>
    <c:plotArea>
      <c:layout>
        <c:manualLayout>
          <c:layoutTarget val="inner"/>
          <c:xMode val="edge"/>
          <c:yMode val="edge"/>
          <c:x val="0.15557414698162741"/>
          <c:y val="5.4235928842228144E-2"/>
          <c:w val="0.79720363079615042"/>
          <c:h val="0.63295494313210865"/>
        </c:manualLayout>
      </c:layout>
      <c:barChart>
        <c:barDir val="col"/>
        <c:grouping val="clustered"/>
        <c:ser>
          <c:idx val="0"/>
          <c:order val="0"/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solidFill>
                <a:sysClr val="windowText" lastClr="000000"/>
              </a:solidFill>
            </a:ln>
          </c:spPr>
          <c:dPt>
            <c:idx val="2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>
                <a:solidFill>
                  <a:sysClr val="windowText" lastClr="000000"/>
                </a:solidFill>
              </a:ln>
            </c:spPr>
          </c:dPt>
          <c:dPt>
            <c:idx val="5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>
                <a:solidFill>
                  <a:sysClr val="windowText" lastClr="000000"/>
                </a:solidFill>
              </a:ln>
            </c:spPr>
          </c:dPt>
          <c:dPt>
            <c:idx val="8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>
                <a:solidFill>
                  <a:sysClr val="windowText" lastClr="000000"/>
                </a:solidFill>
              </a:ln>
            </c:spPr>
          </c:dPt>
          <c:cat>
            <c:multiLvlStrRef>
              <c:f>Hoja1!$B$3:$J$4</c:f>
              <c:multiLvlStrCache>
                <c:ptCount val="9"/>
                <c:lvl>
                  <c:pt idx="0">
                    <c:v>Follaje</c:v>
                  </c:pt>
                  <c:pt idx="1">
                    <c:v>Raíz</c:v>
                  </c:pt>
                  <c:pt idx="2">
                    <c:v>Hojarasca</c:v>
                  </c:pt>
                  <c:pt idx="3">
                    <c:v>Follaje</c:v>
                  </c:pt>
                  <c:pt idx="4">
                    <c:v>Raíz</c:v>
                  </c:pt>
                  <c:pt idx="5">
                    <c:v>Hojarasca</c:v>
                  </c:pt>
                  <c:pt idx="6">
                    <c:v>Follaje</c:v>
                  </c:pt>
                  <c:pt idx="7">
                    <c:v>Raíz</c:v>
                  </c:pt>
                  <c:pt idx="8">
                    <c:v>Hojarasca</c:v>
                  </c:pt>
                </c:lvl>
                <c:lvl>
                  <c:pt idx="0">
                    <c:v>Tarwi</c:v>
                  </c:pt>
                  <c:pt idx="3">
                    <c:v>Vicia + Avena</c:v>
                  </c:pt>
                  <c:pt idx="6">
                    <c:v>Arveja</c:v>
                  </c:pt>
                </c:lvl>
              </c:multiLvlStrCache>
            </c:multiLvlStrRef>
          </c:cat>
          <c:val>
            <c:numRef>
              <c:f>Hoja1!$B$5:$J$5</c:f>
              <c:numCache>
                <c:formatCode>General</c:formatCode>
                <c:ptCount val="9"/>
                <c:pt idx="0">
                  <c:v>13.6</c:v>
                </c:pt>
                <c:pt idx="1">
                  <c:v>10.6</c:v>
                </c:pt>
                <c:pt idx="2">
                  <c:v>4</c:v>
                </c:pt>
                <c:pt idx="3">
                  <c:v>8</c:v>
                </c:pt>
                <c:pt idx="4">
                  <c:v>4</c:v>
                </c:pt>
                <c:pt idx="5">
                  <c:v>2</c:v>
                </c:pt>
                <c:pt idx="6">
                  <c:v>2.09</c:v>
                </c:pt>
                <c:pt idx="7">
                  <c:v>0.48000000000000009</c:v>
                </c:pt>
                <c:pt idx="8">
                  <c:v>1</c:v>
                </c:pt>
              </c:numCache>
            </c:numRef>
          </c:val>
        </c:ser>
        <c:axId val="48532096"/>
        <c:axId val="48624768"/>
      </c:barChart>
      <c:catAx>
        <c:axId val="48532096"/>
        <c:scaling>
          <c:orientation val="minMax"/>
        </c:scaling>
        <c:axPos val="b"/>
        <c:maj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500" b="1"/>
            </a:pPr>
            <a:endParaRPr lang="es-BO"/>
          </a:p>
        </c:txPr>
        <c:crossAx val="48624768"/>
        <c:crosses val="autoZero"/>
        <c:auto val="1"/>
        <c:lblAlgn val="ctr"/>
        <c:lblOffset val="100"/>
      </c:catAx>
      <c:valAx>
        <c:axId val="48624768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s-BO" sz="1600"/>
                  <a:t>Biomasa seca (t/ha)</a:t>
                </a:r>
              </a:p>
            </c:rich>
          </c:tx>
          <c:layout>
            <c:manualLayout>
              <c:xMode val="edge"/>
              <c:yMode val="edge"/>
              <c:x val="6.4274168853893296E-2"/>
              <c:y val="0.12168652071259931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es-BO"/>
          </a:p>
        </c:txPr>
        <c:crossAx val="48532096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</c:chart>
  <c:spPr>
    <a:ln>
      <a:noFill/>
    </a:ln>
  </c:spPr>
  <c:txPr>
    <a:bodyPr/>
    <a:lstStyle/>
    <a:p>
      <a:pPr>
        <a:defRPr sz="1200"/>
      </a:pPr>
      <a:endParaRPr lang="es-B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BO"/>
  <c:chart>
    <c:autoTitleDeleted val="1"/>
    <c:plotArea>
      <c:layout>
        <c:manualLayout>
          <c:layoutTarget val="inner"/>
          <c:xMode val="edge"/>
          <c:yMode val="edge"/>
          <c:x val="0.15557414698162741"/>
          <c:y val="5.4235928842228165E-2"/>
          <c:w val="0.81387029746281825"/>
          <c:h val="0.63295494313210865"/>
        </c:manualLayout>
      </c:layout>
      <c:barChart>
        <c:barDir val="col"/>
        <c:grouping val="clustered"/>
        <c:ser>
          <c:idx val="0"/>
          <c:order val="0"/>
          <c:spPr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ln>
              <a:solidFill>
                <a:sysClr val="windowText" lastClr="000000"/>
              </a:solidFill>
            </a:ln>
          </c:spPr>
          <c:cat>
            <c:multiLvlStrRef>
              <c:f>Hoja1!$B$24:$E$25</c:f>
              <c:multiLvlStrCache>
                <c:ptCount val="4"/>
                <c:lvl>
                  <c:pt idx="0">
                    <c:v>Sin inoculación</c:v>
                  </c:pt>
                  <c:pt idx="1">
                    <c:v>Con inoculación</c:v>
                  </c:pt>
                  <c:pt idx="2">
                    <c:v>Sin inoculación</c:v>
                  </c:pt>
                  <c:pt idx="3">
                    <c:v>Con inoculación</c:v>
                  </c:pt>
                </c:lvl>
                <c:lvl>
                  <c:pt idx="0">
                    <c:v>Tarwi</c:v>
                  </c:pt>
                  <c:pt idx="2">
                    <c:v>Arveja</c:v>
                  </c:pt>
                </c:lvl>
              </c:multiLvlStrCache>
            </c:multiLvlStrRef>
          </c:cat>
          <c:val>
            <c:numRef>
              <c:f>Hoja1!$B$26:$E$26</c:f>
              <c:numCache>
                <c:formatCode>General</c:formatCode>
                <c:ptCount val="4"/>
                <c:pt idx="0">
                  <c:v>33</c:v>
                </c:pt>
                <c:pt idx="1">
                  <c:v>172</c:v>
                </c:pt>
                <c:pt idx="2">
                  <c:v>10</c:v>
                </c:pt>
                <c:pt idx="3">
                  <c:v>22</c:v>
                </c:pt>
              </c:numCache>
            </c:numRef>
          </c:val>
        </c:ser>
        <c:axId val="30005120"/>
        <c:axId val="30006656"/>
      </c:barChart>
      <c:catAx>
        <c:axId val="30005120"/>
        <c:scaling>
          <c:orientation val="minMax"/>
        </c:scaling>
        <c:axPos val="b"/>
        <c:maj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/>
            </a:pPr>
            <a:endParaRPr lang="es-BO"/>
          </a:p>
        </c:txPr>
        <c:crossAx val="30006656"/>
        <c:crosses val="autoZero"/>
        <c:auto val="1"/>
        <c:lblAlgn val="ctr"/>
        <c:lblOffset val="100"/>
      </c:catAx>
      <c:valAx>
        <c:axId val="30006656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s-BO" sz="1600" dirty="0"/>
                  <a:t>Numero de </a:t>
                </a:r>
                <a:r>
                  <a:rPr lang="es-BO" sz="1600" dirty="0" smtClean="0"/>
                  <a:t>nódulos / planta</a:t>
                </a:r>
                <a:endParaRPr lang="es-BO" sz="1600" dirty="0"/>
              </a:p>
            </c:rich>
          </c:tx>
          <c:layout>
            <c:manualLayout>
              <c:xMode val="edge"/>
              <c:yMode val="edge"/>
              <c:x val="4.3208709673463574E-2"/>
              <c:y val="0.13175033444604925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/>
            </a:pPr>
            <a:endParaRPr lang="es-BO"/>
          </a:p>
        </c:txPr>
        <c:crossAx val="30005120"/>
        <c:crosses val="autoZero"/>
        <c:crossBetween val="midCat"/>
        <c:majorUnit val="40"/>
      </c:valAx>
      <c:spPr>
        <a:ln>
          <a:solidFill>
            <a:schemeClr val="tx1"/>
          </a:solidFill>
        </a:ln>
      </c:spPr>
    </c:plotArea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autoTitleDeleted val="1"/>
    <c:plotArea>
      <c:layout>
        <c:manualLayout>
          <c:layoutTarget val="inner"/>
          <c:xMode val="edge"/>
          <c:yMode val="edge"/>
          <c:x val="0.15636642050205896"/>
          <c:y val="6.5289442986293383E-2"/>
          <c:w val="0.81307804761075886"/>
          <c:h val="0.68873432487605668"/>
        </c:manualLayout>
      </c:layout>
      <c:barChart>
        <c:barDir val="col"/>
        <c:grouping val="clustered"/>
        <c:ser>
          <c:idx val="0"/>
          <c:order val="0"/>
          <c:tx>
            <c:strRef>
              <c:f>Hoja1!$C$60</c:f>
              <c:strCache>
                <c:ptCount val="1"/>
                <c:pt idx="0">
                  <c:v>Superficie</c:v>
                </c:pt>
              </c:strCache>
            </c:strRef>
          </c:tx>
          <c:spPr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cat>
            <c:strRef>
              <c:f>Hoja1!$B$61:$B$65</c:f>
              <c:strCache>
                <c:ptCount val="5"/>
                <c:pt idx="0">
                  <c:v>2011 - 2012</c:v>
                </c:pt>
                <c:pt idx="1">
                  <c:v>2012 - 2013</c:v>
                </c:pt>
                <c:pt idx="2">
                  <c:v>2013 - 2014</c:v>
                </c:pt>
                <c:pt idx="3">
                  <c:v>2014 - 2015</c:v>
                </c:pt>
                <c:pt idx="4">
                  <c:v>2015 - 2016</c:v>
                </c:pt>
              </c:strCache>
            </c:strRef>
          </c:cat>
          <c:val>
            <c:numRef>
              <c:f>Hoja1!$C$61:$C$65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20</c:v>
                </c:pt>
                <c:pt idx="4">
                  <c:v>40</c:v>
                </c:pt>
              </c:numCache>
            </c:numRef>
          </c:val>
        </c:ser>
        <c:axId val="56534528"/>
        <c:axId val="57025664"/>
      </c:barChart>
      <c:catAx>
        <c:axId val="56534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s-BO" sz="1400"/>
                  <a:t>Campaña</a:t>
                </a:r>
              </a:p>
            </c:rich>
          </c:tx>
          <c:layout/>
        </c:title>
        <c:majorTickMark val="none"/>
        <c:tickLblPos val="nextTo"/>
        <c:txPr>
          <a:bodyPr/>
          <a:lstStyle/>
          <a:p>
            <a:pPr>
              <a:defRPr sz="1400"/>
            </a:pPr>
            <a:endParaRPr lang="es-BO"/>
          </a:p>
        </c:txPr>
        <c:crossAx val="57025664"/>
        <c:crosses val="autoZero"/>
        <c:auto val="1"/>
        <c:lblAlgn val="ctr"/>
        <c:lblOffset val="100"/>
      </c:catAx>
      <c:valAx>
        <c:axId val="57025664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Superficie (has)</a:t>
                </a:r>
              </a:p>
            </c:rich>
          </c:tx>
          <c:layout>
            <c:manualLayout>
              <c:xMode val="edge"/>
              <c:yMode val="edge"/>
              <c:x val="4.1378416309916656E-2"/>
              <c:y val="0.2056912987485651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s-BO"/>
          </a:p>
        </c:txPr>
        <c:crossAx val="5653452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autoTitleDeleted val="1"/>
    <c:plotArea>
      <c:layout>
        <c:manualLayout>
          <c:layoutTarget val="inner"/>
          <c:xMode val="edge"/>
          <c:yMode val="edge"/>
          <c:x val="0.18629396325459319"/>
          <c:y val="6.5289442986293383E-2"/>
          <c:w val="0.78315048118985142"/>
          <c:h val="0.68873432487605657"/>
        </c:manualLayout>
      </c:layout>
      <c:barChart>
        <c:barDir val="col"/>
        <c:grouping val="clustered"/>
        <c:ser>
          <c:idx val="0"/>
          <c:order val="0"/>
          <c:tx>
            <c:strRef>
              <c:f>Hoja1!$C$74</c:f>
              <c:strCache>
                <c:ptCount val="1"/>
                <c:pt idx="0">
                  <c:v>Ingresos brutos ($us)</c:v>
                </c:pt>
              </c:strCache>
            </c:strRef>
          </c:tx>
          <c:spPr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cat>
            <c:strRef>
              <c:f>Hoja1!$B$75:$B$79</c:f>
              <c:strCache>
                <c:ptCount val="5"/>
                <c:pt idx="0">
                  <c:v>2011 - 2012</c:v>
                </c:pt>
                <c:pt idx="1">
                  <c:v>2012 - 2013</c:v>
                </c:pt>
                <c:pt idx="2">
                  <c:v>2013 - 2014</c:v>
                </c:pt>
                <c:pt idx="3">
                  <c:v>2014 - 2015</c:v>
                </c:pt>
                <c:pt idx="4">
                  <c:v>2015 - 2016</c:v>
                </c:pt>
              </c:strCache>
            </c:strRef>
          </c:cat>
          <c:val>
            <c:numRef>
              <c:f>Hoja1!$C$75:$C$79</c:f>
              <c:numCache>
                <c:formatCode>0</c:formatCode>
                <c:ptCount val="5"/>
                <c:pt idx="0" formatCode="General">
                  <c:v>0</c:v>
                </c:pt>
                <c:pt idx="1">
                  <c:v>1428.5714285714287</c:v>
                </c:pt>
                <c:pt idx="2">
                  <c:v>4114.2857142857147</c:v>
                </c:pt>
                <c:pt idx="3">
                  <c:v>22285.714285714286</c:v>
                </c:pt>
                <c:pt idx="4">
                  <c:v>44571.428571428572</c:v>
                </c:pt>
              </c:numCache>
            </c:numRef>
          </c:val>
        </c:ser>
        <c:axId val="58628352"/>
        <c:axId val="58689408"/>
      </c:barChart>
      <c:catAx>
        <c:axId val="586283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s-BO" sz="1200"/>
                  <a:t>Campaña</a:t>
                </a:r>
              </a:p>
            </c:rich>
          </c:tx>
          <c:layout/>
        </c:title>
        <c:majorTickMark val="none"/>
        <c:tickLblPos val="nextTo"/>
        <c:crossAx val="58689408"/>
        <c:crosses val="autoZero"/>
        <c:auto val="1"/>
        <c:lblAlgn val="ctr"/>
        <c:lblOffset val="100"/>
      </c:catAx>
      <c:valAx>
        <c:axId val="58689408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Ingresos brutos ($us)</a:t>
                </a:r>
              </a:p>
            </c:rich>
          </c:tx>
          <c:layout>
            <c:manualLayout>
              <c:xMode val="edge"/>
              <c:yMode val="edge"/>
              <c:x val="4.9722222222222199E-3"/>
              <c:y val="0.15465660542432197"/>
            </c:manualLayout>
          </c:layout>
        </c:title>
        <c:numFmt formatCode="General" sourceLinked="1"/>
        <c:tickLblPos val="nextTo"/>
        <c:crossAx val="58628352"/>
        <c:crosses val="autoZero"/>
        <c:crossBetween val="between"/>
        <c:majorUnit val="10000"/>
      </c:valAx>
      <c:spPr>
        <a:ln>
          <a:solidFill>
            <a:schemeClr val="tx1"/>
          </a:solidFill>
        </a:ln>
      </c:spPr>
    </c:plotArea>
    <c:plotVisOnly val="1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chart>
    <c:autoTitleDeleted val="1"/>
    <c:plotArea>
      <c:layout>
        <c:manualLayout>
          <c:layoutTarget val="inner"/>
          <c:xMode val="edge"/>
          <c:yMode val="edge"/>
          <c:x val="0.15018285214348209"/>
          <c:y val="6.5289442986293383E-2"/>
          <c:w val="0.8192615923009624"/>
          <c:h val="0.6887343248760569"/>
        </c:manualLayout>
      </c:layout>
      <c:barChart>
        <c:barDir val="col"/>
        <c:grouping val="clustered"/>
        <c:ser>
          <c:idx val="0"/>
          <c:order val="0"/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cat>
            <c:strRef>
              <c:f>Hoja1!$B$46:$B$50</c:f>
              <c:strCache>
                <c:ptCount val="5"/>
                <c:pt idx="0">
                  <c:v>2011 - 2012</c:v>
                </c:pt>
                <c:pt idx="1">
                  <c:v>2012 - 2013</c:v>
                </c:pt>
                <c:pt idx="2">
                  <c:v>2013 - 2014</c:v>
                </c:pt>
                <c:pt idx="3">
                  <c:v>2014 - 2015</c:v>
                </c:pt>
                <c:pt idx="4">
                  <c:v>2015 - 2016</c:v>
                </c:pt>
              </c:strCache>
            </c:strRef>
          </c:cat>
          <c:val>
            <c:numRef>
              <c:f>Hoja1!$C$46:$C$50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2.4</c:v>
                </c:pt>
                <c:pt idx="3">
                  <c:v>13</c:v>
                </c:pt>
                <c:pt idx="4">
                  <c:v>26</c:v>
                </c:pt>
              </c:numCache>
            </c:numRef>
          </c:val>
        </c:ser>
        <c:axId val="56894976"/>
        <c:axId val="59653120"/>
      </c:barChart>
      <c:catAx>
        <c:axId val="56894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s-BO" sz="1200"/>
                  <a:t>Campaña</a:t>
                </a:r>
              </a:p>
            </c:rich>
          </c:tx>
          <c:layout/>
        </c:title>
        <c:majorTickMark val="none"/>
        <c:tickLblPos val="nextTo"/>
        <c:crossAx val="59653120"/>
        <c:crosses val="autoZero"/>
        <c:auto val="1"/>
        <c:lblAlgn val="ctr"/>
        <c:lblOffset val="100"/>
      </c:catAx>
      <c:valAx>
        <c:axId val="59653120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s-BO" sz="1200"/>
                  <a:t>Producción (t)</a:t>
                </a:r>
              </a:p>
            </c:rich>
          </c:tx>
          <c:layout/>
        </c:title>
        <c:numFmt formatCode="General" sourceLinked="1"/>
        <c:tickLblPos val="nextTo"/>
        <c:crossAx val="5689497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BO"/>
  <c:style val="16"/>
  <c:chart>
    <c:title>
      <c:tx>
        <c:rich>
          <a:bodyPr/>
          <a:lstStyle/>
          <a:p>
            <a:pPr>
              <a:defRPr/>
            </a:pPr>
            <a:r>
              <a:rPr lang="es-BO"/>
              <a:t>Año</a:t>
            </a:r>
          </a:p>
        </c:rich>
      </c:tx>
      <c:layout>
        <c:manualLayout>
          <c:xMode val="edge"/>
          <c:yMode val="edge"/>
          <c:x val="0.53449311929931409"/>
          <c:y val="0.87500000000000022"/>
        </c:manualLayout>
      </c:layout>
    </c:title>
    <c:plotArea>
      <c:layout>
        <c:manualLayout>
          <c:layoutTarget val="inner"/>
          <c:xMode val="edge"/>
          <c:yMode val="edge"/>
          <c:x val="0.22568456015352364"/>
          <c:y val="6.089812144796887E-2"/>
          <c:w val="0.7474656690013195"/>
          <c:h val="0.55351857554802764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numRef>
              <c:f>Hoja2!$C$18:$N$18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Hoja2!$C$19:$N$19</c:f>
              <c:numCache>
                <c:formatCode>General</c:formatCode>
                <c:ptCount val="12"/>
                <c:pt idx="0">
                  <c:v>167</c:v>
                </c:pt>
                <c:pt idx="1">
                  <c:v>201</c:v>
                </c:pt>
                <c:pt idx="2">
                  <c:v>222</c:v>
                </c:pt>
                <c:pt idx="3">
                  <c:v>175</c:v>
                </c:pt>
                <c:pt idx="4">
                  <c:v>157</c:v>
                </c:pt>
                <c:pt idx="5">
                  <c:v>217</c:v>
                </c:pt>
                <c:pt idx="6">
                  <c:v>258</c:v>
                </c:pt>
                <c:pt idx="7">
                  <c:v>312</c:v>
                </c:pt>
                <c:pt idx="8">
                  <c:v>295</c:v>
                </c:pt>
                <c:pt idx="9">
                  <c:v>284</c:v>
                </c:pt>
                <c:pt idx="10">
                  <c:v>281</c:v>
                </c:pt>
                <c:pt idx="11">
                  <c:v>550</c:v>
                </c:pt>
              </c:numCache>
            </c:numRef>
          </c:val>
        </c:ser>
        <c:marker val="1"/>
        <c:axId val="182033792"/>
        <c:axId val="182023296"/>
      </c:lineChart>
      <c:catAx>
        <c:axId val="182033792"/>
        <c:scaling>
          <c:orientation val="minMax"/>
        </c:scaling>
        <c:axPos val="b"/>
        <c:numFmt formatCode="General" sourceLinked="1"/>
        <c:majorTickMark val="none"/>
        <c:tickLblPos val="nextTo"/>
        <c:crossAx val="182023296"/>
        <c:crosses val="autoZero"/>
        <c:auto val="1"/>
        <c:lblAlgn val="ctr"/>
        <c:lblOffset val="100"/>
      </c:catAx>
      <c:valAx>
        <c:axId val="182023296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s-BO"/>
                  <a:t>Bs/qq</a:t>
                </a:r>
              </a:p>
            </c:rich>
          </c:tx>
          <c:layout>
            <c:manualLayout>
              <c:xMode val="edge"/>
              <c:yMode val="edge"/>
              <c:x val="5.7653714423652573E-2"/>
              <c:y val="0.31853284806189619"/>
            </c:manualLayout>
          </c:layout>
        </c:title>
        <c:numFmt formatCode="General" sourceLinked="1"/>
        <c:majorTickMark val="none"/>
        <c:tickLblPos val="nextTo"/>
        <c:crossAx val="18203379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</c:chart>
  <c:txPr>
    <a:bodyPr/>
    <a:lstStyle/>
    <a:p>
      <a:pPr>
        <a:defRPr sz="1800"/>
      </a:pPr>
      <a:endParaRPr lang="es-BO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53FBF-CDB6-4A2D-84AC-EFBF864EE39B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EA7F3-2156-4431-8CDB-25BB03BC4E2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EA7F3-2156-4431-8CDB-25BB03BC4E24}" type="slidenum">
              <a:rPr lang="es-BO" smtClean="0"/>
              <a:pPr/>
              <a:t>1</a:t>
            </a:fld>
            <a:endParaRPr lang="es-B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57CD0-57CF-4EB5-94DF-F1D40B4252F3}" type="datetimeFigureOut">
              <a:rPr lang="es-BO" smtClean="0"/>
              <a:pPr/>
              <a:t>14/07/2014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51D08-7FB8-44F9-9979-9876BCA20414}" type="slidenum">
              <a:rPr lang="es-BO" smtClean="0"/>
              <a:pPr/>
              <a:t>‹Nº›</a:t>
            </a:fld>
            <a:endParaRPr lang="es-B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107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uzcoeats.com/wp-content/uploads/2012/02/DSC_0037.jpg" TargetMode="Externa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071538" y="2214554"/>
            <a:ext cx="7286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9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McK</a:t>
            </a:r>
            <a:r>
              <a:rPr lang="es-BO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Laderas</a:t>
            </a:r>
            <a:endParaRPr lang="es-BO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857356" y="857232"/>
            <a:ext cx="5572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Objetivo general</a:t>
            </a:r>
            <a:endParaRPr lang="es-ES" sz="5400" b="1" u="none" cap="none" spc="0" dirty="0">
              <a:ln w="1905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85720" y="1928802"/>
            <a:ext cx="85011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600" dirty="0" smtClean="0">
                <a:latin typeface="Bradley Hand ITC" pitchFamily="66" charset="0"/>
              </a:rPr>
              <a:t>Promover el desarrollo participativo de innovaciones tecnológicas que permitan </a:t>
            </a:r>
            <a:r>
              <a:rPr lang="es-ES" sz="3600" u="sng" dirty="0" smtClean="0">
                <a:latin typeface="Bradley Hand ITC" pitchFamily="66" charset="0"/>
              </a:rPr>
              <a:t>restaurar la salud de los suelos</a:t>
            </a:r>
            <a:r>
              <a:rPr lang="es-ES_tradnl" sz="3600" u="sng" dirty="0" smtClean="0">
                <a:latin typeface="Bradley Hand ITC" pitchFamily="66" charset="0"/>
              </a:rPr>
              <a:t> </a:t>
            </a:r>
            <a:r>
              <a:rPr lang="es-ES_tradnl" sz="3600" dirty="0" smtClean="0">
                <a:latin typeface="Bradley Hand ITC" pitchFamily="66" charset="0"/>
              </a:rPr>
              <a:t>de </a:t>
            </a:r>
            <a:r>
              <a:rPr lang="es-ES_tradnl" sz="3600" dirty="0" err="1" smtClean="0">
                <a:latin typeface="Bradley Hand ITC" pitchFamily="66" charset="0"/>
              </a:rPr>
              <a:t>Anzaldo</a:t>
            </a:r>
            <a:r>
              <a:rPr lang="es-ES_tradnl" sz="3600" dirty="0" smtClean="0">
                <a:latin typeface="Bradley Hand ITC" pitchFamily="66" charset="0"/>
              </a:rPr>
              <a:t> para </a:t>
            </a:r>
            <a:r>
              <a:rPr lang="es-ES_tradnl" sz="3600" u="sng" dirty="0" smtClean="0">
                <a:latin typeface="Bradley Hand ITC" pitchFamily="66" charset="0"/>
              </a:rPr>
              <a:t>incrementar su potencial productivo </a:t>
            </a:r>
            <a:r>
              <a:rPr lang="es-ES_tradnl" sz="3600" dirty="0" smtClean="0">
                <a:latin typeface="Bradley Hand ITC" pitchFamily="66" charset="0"/>
              </a:rPr>
              <a:t>y así contribuir a mejorar la </a:t>
            </a:r>
            <a:r>
              <a:rPr lang="es-ES_tradnl" sz="3600" u="sng" dirty="0" smtClean="0">
                <a:latin typeface="Bradley Hand ITC" pitchFamily="66" charset="0"/>
              </a:rPr>
              <a:t>resiliencia de los sistemas productivos </a:t>
            </a:r>
            <a:r>
              <a:rPr lang="es-ES_tradnl" sz="3600" dirty="0" smtClean="0">
                <a:latin typeface="Bradley Hand ITC" pitchFamily="66" charset="0"/>
              </a:rPr>
              <a:t>y los </a:t>
            </a:r>
            <a:r>
              <a:rPr lang="es-ES_tradnl" sz="3600" u="sng" dirty="0" smtClean="0">
                <a:latin typeface="Bradley Hand ITC" pitchFamily="66" charset="0"/>
              </a:rPr>
              <a:t>medios de vida </a:t>
            </a:r>
            <a:r>
              <a:rPr lang="es-ES_tradnl" sz="3600" dirty="0" smtClean="0">
                <a:latin typeface="Bradley Hand ITC" pitchFamily="66" charset="0"/>
              </a:rPr>
              <a:t>de las familias de los agricultores.</a:t>
            </a:r>
            <a:endParaRPr lang="es-BO" sz="3600" dirty="0"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857356" y="2500306"/>
            <a:ext cx="52864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CONTEXTO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40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Ubicación</a:t>
            </a:r>
            <a:endParaRPr lang="es-BO" sz="40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5" name="Picture 6" descr="E:\A-Gestion2009-010\IP-Holanda\Show\cbb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071545"/>
            <a:ext cx="1952649" cy="208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E:\A-fotos\Mapas\bolivi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1" y="1000125"/>
            <a:ext cx="1905011" cy="21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 flipV="1">
            <a:off x="1071538" y="1142984"/>
            <a:ext cx="1571636" cy="85725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1214414" y="2357430"/>
            <a:ext cx="1752588" cy="51434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3214678" y="1285860"/>
            <a:ext cx="1643074" cy="1000132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3357554" y="2643182"/>
            <a:ext cx="2286016" cy="50006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85786" y="3286124"/>
            <a:ext cx="1357321" cy="51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ES" sz="14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País: Bolivia</a:t>
            </a:r>
            <a:endParaRPr lang="es-BO" sz="1400" b="1" kern="0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500298" y="3286124"/>
            <a:ext cx="1857387" cy="51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ES" sz="1400" kern="0" dirty="0" err="1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Depto</a:t>
            </a:r>
            <a:r>
              <a:rPr lang="es-ES" sz="14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: Cochabamba</a:t>
            </a:r>
            <a:endParaRPr lang="es-BO" sz="1400" b="1" kern="0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0" y="3357562"/>
            <a:ext cx="2286016" cy="428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ES" sz="14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Provincia: </a:t>
            </a:r>
            <a:r>
              <a:rPr lang="es-ES" sz="1400" kern="0" dirty="0" smtClean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Esteban  </a:t>
            </a:r>
            <a:r>
              <a:rPr lang="es-ES" sz="1400" kern="0" dirty="0" err="1" smtClean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Arze</a:t>
            </a:r>
            <a:endParaRPr lang="es-BO" sz="1400" b="1" kern="0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072330" y="3357562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ES" sz="1400" kern="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Municipio: </a:t>
            </a:r>
            <a:r>
              <a:rPr lang="es-ES" sz="1400" kern="0" dirty="0" smtClean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1400" kern="0" dirty="0" err="1" smtClean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Anzaldo</a:t>
            </a:r>
            <a:endParaRPr lang="es-BO" sz="1400" b="1" kern="0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20" name="4 Rectángulo"/>
          <p:cNvSpPr>
            <a:spLocks noChangeArrowheads="1"/>
          </p:cNvSpPr>
          <p:nvPr/>
        </p:nvSpPr>
        <p:spPr bwMode="auto">
          <a:xfrm>
            <a:off x="357158" y="4214818"/>
            <a:ext cx="84296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2000" b="1" dirty="0" smtClean="0">
                <a:solidFill>
                  <a:srgbClr val="C00000"/>
                </a:solidFill>
                <a:latin typeface="Bradley Hand ITC" pitchFamily="66" charset="0"/>
              </a:rPr>
              <a:t>Distritos y comunidades:   </a:t>
            </a:r>
            <a:r>
              <a:rPr lang="es-ES" sz="2000" b="1" dirty="0" smtClean="0">
                <a:latin typeface="Bradley Hand ITC" pitchFamily="66" charset="0"/>
              </a:rPr>
              <a:t>6 distritos,  11 subcentrales,  66 comunidades</a:t>
            </a:r>
          </a:p>
          <a:p>
            <a:pPr algn="just">
              <a:defRPr/>
            </a:pPr>
            <a:endParaRPr lang="es-ES" sz="2000" b="1" dirty="0" smtClean="0">
              <a:latin typeface="Bradley Hand ITC" pitchFamily="66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s-PE" sz="2000" b="1" dirty="0" smtClean="0">
                <a:solidFill>
                  <a:srgbClr val="C00000"/>
                </a:solidFill>
                <a:latin typeface="Bradley Hand ITC" pitchFamily="66" charset="0"/>
                <a:cs typeface="Times New Roman" pitchFamily="18" charset="0"/>
              </a:rPr>
              <a:t>Altitud y pendientes:  </a:t>
            </a:r>
            <a:r>
              <a:rPr lang="es-PE" sz="2000" b="1" dirty="0" smtClean="0">
                <a:latin typeface="Bradley Hand ITC" pitchFamily="66" charset="0"/>
                <a:cs typeface="Times New Roman" pitchFamily="18" charset="0"/>
              </a:rPr>
              <a:t>3040 msnm (</a:t>
            </a:r>
            <a:r>
              <a:rPr lang="es-BO" sz="2000" b="1" dirty="0" smtClean="0">
                <a:latin typeface="Bradley Hand ITC" pitchFamily="66" charset="0"/>
              </a:rPr>
              <a:t>2.200 a 3.500 msnm),</a:t>
            </a:r>
            <a:r>
              <a:rPr lang="es-ES" sz="2000" b="1" dirty="0" smtClean="0">
                <a:latin typeface="Bradley Hand ITC" pitchFamily="66" charset="0"/>
              </a:rPr>
              <a:t> 15 a 50 grados</a:t>
            </a:r>
            <a:endParaRPr lang="es-BO" sz="2000" b="1" dirty="0" smtClean="0">
              <a:latin typeface="Bradley Hand ITC" pitchFamily="66" charset="0"/>
            </a:endParaRPr>
          </a:p>
          <a:p>
            <a:pPr algn="just">
              <a:defRPr/>
            </a:pPr>
            <a:endParaRPr lang="es-PE" sz="2000" b="1" dirty="0" smtClean="0">
              <a:latin typeface="Bradley Hand ITC" pitchFamily="66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s-BO" sz="2000" b="1" dirty="0" smtClean="0">
                <a:solidFill>
                  <a:srgbClr val="C00000"/>
                </a:solidFill>
                <a:latin typeface="Bradley Hand ITC" pitchFamily="66" charset="0"/>
              </a:rPr>
              <a:t>Coordenadas:  </a:t>
            </a:r>
            <a:r>
              <a:rPr lang="es-BO" sz="2000" b="1" dirty="0" smtClean="0">
                <a:latin typeface="Bradley Hand ITC" pitchFamily="66" charset="0"/>
              </a:rPr>
              <a:t>17º 46’ 46”  Lat. Sud  y  65º 55’ 56” Long. Oeste </a:t>
            </a:r>
          </a:p>
          <a:p>
            <a:pPr algn="just">
              <a:defRPr/>
            </a:pPr>
            <a:endParaRPr lang="es-PE" sz="2000" b="1" dirty="0" smtClean="0">
              <a:latin typeface="Bradley Hand ITC" pitchFamily="66" charset="0"/>
              <a:cs typeface="Times New Roman" pitchFamily="18" charset="0"/>
            </a:endParaRPr>
          </a:p>
          <a:p>
            <a:pPr marL="811213" indent="-811213" algn="just">
              <a:defRPr/>
            </a:pPr>
            <a:r>
              <a:rPr lang="es-PE" sz="2000" b="1" dirty="0" smtClean="0">
                <a:solidFill>
                  <a:srgbClr val="C00000"/>
                </a:solidFill>
                <a:latin typeface="Bradley Hand ITC" pitchFamily="66" charset="0"/>
                <a:cs typeface="Times New Roman" pitchFamily="18" charset="0"/>
              </a:rPr>
              <a:t>Superficie:      </a:t>
            </a:r>
            <a:r>
              <a:rPr lang="es-BO" sz="2000" b="1" dirty="0" smtClean="0">
                <a:latin typeface="Bradley Hand ITC" pitchFamily="66" charset="0"/>
              </a:rPr>
              <a:t>542 Km2 (</a:t>
            </a:r>
            <a:r>
              <a:rPr lang="es-ES" sz="2000" b="1" dirty="0" smtClean="0">
                <a:latin typeface="Bradley Hand ITC" pitchFamily="66" charset="0"/>
              </a:rPr>
              <a:t>24 % ocupadas)</a:t>
            </a:r>
            <a:r>
              <a:rPr lang="es-BO" sz="2000" b="1" dirty="0" smtClean="0">
                <a:latin typeface="Bradley Hand ITC" pitchFamily="66" charset="0"/>
              </a:rPr>
              <a:t> </a:t>
            </a:r>
            <a:endParaRPr lang="es-ES" sz="2000" b="1" dirty="0" smtClean="0">
              <a:latin typeface="Bradley Hand ITC" pitchFamily="66" charset="0"/>
              <a:cs typeface="Times New Roman" pitchFamily="18" charset="0"/>
            </a:endParaRPr>
          </a:p>
        </p:txBody>
      </p:sp>
      <p:pic>
        <p:nvPicPr>
          <p:cNvPr id="52226" name="Picture 2" descr="E:\A-fotos\Mapas\esteban_arc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071546"/>
            <a:ext cx="2377452" cy="2206452"/>
          </a:xfrm>
          <a:prstGeom prst="rect">
            <a:avLst/>
          </a:prstGeom>
          <a:noFill/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6" cstate="print"/>
          <a:srcRect l="15960" t="12847" r="32829" b="28236"/>
          <a:stretch>
            <a:fillRect/>
          </a:stretch>
        </p:blipFill>
        <p:spPr bwMode="auto">
          <a:xfrm rot="21147582">
            <a:off x="7069355" y="959727"/>
            <a:ext cx="1710086" cy="224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18 Conector recto"/>
          <p:cNvCxnSpPr/>
          <p:nvPr/>
        </p:nvCxnSpPr>
        <p:spPr>
          <a:xfrm flipV="1">
            <a:off x="5643570" y="1071546"/>
            <a:ext cx="1714512" cy="78581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6215074" y="3000372"/>
            <a:ext cx="1924063" cy="18574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Indicadores </a:t>
            </a: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sociodemográficos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57158" y="857232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/>
              <a:t>Según censo 2001 </a:t>
            </a:r>
          </a:p>
          <a:p>
            <a:endParaRPr lang="es-ES" sz="2400" dirty="0" smtClean="0"/>
          </a:p>
          <a:p>
            <a:pPr marL="354013" indent="-354013">
              <a:buFont typeface="Arial" pitchFamily="34" charset="0"/>
              <a:buChar char="•"/>
            </a:pPr>
            <a:r>
              <a:rPr lang="es-ES" sz="2400" dirty="0" smtClean="0"/>
              <a:t>Habitantes: 9.126 (4.491 varones y 4.635 mujeres)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es-ES" sz="2400" dirty="0" smtClean="0"/>
              <a:t>Alfabetismo: 65% sabe leer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es-ES" sz="2400" dirty="0" smtClean="0"/>
              <a:t>Esperanza de vida: 57 años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es-ES" sz="2400" dirty="0" smtClean="0"/>
              <a:t>Tamaño de superficie cultivada por familia: 1,7 a 3,2 has</a:t>
            </a:r>
          </a:p>
          <a:p>
            <a:pPr marL="354013" indent="-354013">
              <a:buFont typeface="Arial" pitchFamily="34" charset="0"/>
              <a:buChar char="•"/>
            </a:pPr>
            <a:r>
              <a:rPr lang="es-BO" sz="2400" dirty="0" smtClean="0"/>
              <a:t>El ingreso familiar 4.366 Bs/año (12 Bs/día/</a:t>
            </a:r>
            <a:r>
              <a:rPr lang="es-BO" sz="2400" dirty="0" err="1" smtClean="0"/>
              <a:t>flia</a:t>
            </a:r>
            <a:r>
              <a:rPr lang="es-BO" sz="2400" dirty="0" smtClean="0"/>
              <a:t> de 5 miembros). </a:t>
            </a:r>
          </a:p>
          <a:p>
            <a:pPr marL="354013" indent="-354013">
              <a:buFont typeface="Arial" pitchFamily="34" charset="0"/>
              <a:buChar char="•"/>
            </a:pPr>
            <a:endParaRPr lang="es-BO" sz="2400" dirty="0" smtClean="0"/>
          </a:p>
          <a:p>
            <a:pPr marL="354013" indent="-354013">
              <a:buFont typeface="Arial" pitchFamily="34" charset="0"/>
              <a:buChar char="•"/>
            </a:pPr>
            <a:r>
              <a:rPr lang="es-BO" sz="2400" dirty="0" smtClean="0"/>
              <a:t>Composición del ingreso familiar:</a:t>
            </a:r>
            <a:endParaRPr lang="es-BO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5786446" y="6143644"/>
            <a:ext cx="3000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Fuente:  PDM </a:t>
            </a:r>
            <a:r>
              <a:rPr lang="es-BO" sz="1400" dirty="0" err="1" smtClean="0"/>
              <a:t>Anzaldo</a:t>
            </a:r>
            <a:r>
              <a:rPr lang="es-BO" sz="1400" dirty="0" smtClean="0"/>
              <a:t> 2010 - 2014</a:t>
            </a:r>
            <a:endParaRPr lang="es-BO" sz="1400" dirty="0"/>
          </a:p>
        </p:txBody>
      </p:sp>
      <p:graphicFrame>
        <p:nvGraphicFramePr>
          <p:cNvPr id="9" name="5 Marcador de contenido"/>
          <p:cNvGraphicFramePr>
            <a:graphicFrameLocks/>
          </p:cNvGraphicFramePr>
          <p:nvPr/>
        </p:nvGraphicFramePr>
        <p:xfrm>
          <a:off x="500034" y="4714884"/>
          <a:ext cx="8229600" cy="1252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es-BO" sz="1800" dirty="0" smtClean="0">
                          <a:solidFill>
                            <a:schemeClr val="tx1"/>
                          </a:solidFill>
                        </a:rPr>
                        <a:t>Agricultura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dirty="0" smtClean="0">
                          <a:solidFill>
                            <a:schemeClr val="tx1"/>
                          </a:solidFill>
                        </a:rPr>
                        <a:t>Pecuaria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dirty="0" smtClean="0">
                          <a:solidFill>
                            <a:schemeClr val="tx1"/>
                          </a:solidFill>
                        </a:rPr>
                        <a:t>Fuerza de trabajo local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dirty="0" smtClean="0">
                          <a:solidFill>
                            <a:schemeClr val="tx1"/>
                          </a:solidFill>
                        </a:rPr>
                        <a:t>Otros</a:t>
                      </a:r>
                      <a:endParaRPr lang="es-E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es-BO" sz="1800" b="1" dirty="0" smtClean="0"/>
                        <a:t>78 (%)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b="1" dirty="0" smtClean="0"/>
                        <a:t>3 (%)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b="1" dirty="0" smtClean="0"/>
                        <a:t>8  (%)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800" b="1" dirty="0" smtClean="0"/>
                        <a:t>11 (%)</a:t>
                      </a:r>
                      <a:endParaRPr lang="es-ES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57158" y="928670"/>
          <a:ext cx="8572558" cy="4719362"/>
        </p:xfrm>
        <a:graphic>
          <a:graphicData uri="http://schemas.openxmlformats.org/drawingml/2006/table">
            <a:tbl>
              <a:tblPr firstRow="1" bandCol="1">
                <a:tableStyleId>{69C7853C-536D-4A76-A0AE-DD22124D55A5}</a:tableStyleId>
              </a:tblPr>
              <a:tblGrid>
                <a:gridCol w="1194537"/>
                <a:gridCol w="1054003"/>
                <a:gridCol w="1054003"/>
                <a:gridCol w="1054003"/>
                <a:gridCol w="1054003"/>
                <a:gridCol w="1054003"/>
                <a:gridCol w="1054003"/>
                <a:gridCol w="1054003"/>
              </a:tblGrid>
              <a:tr h="380810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Comunidad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pH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CE </a:t>
                      </a:r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</a:rPr>
                        <a:t>mmhos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/cm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K (me / 100 g)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CIC me/100g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% MO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</a:rPr>
                        <a:t>% </a:t>
                      </a:r>
                      <a:r>
                        <a:rPr lang="es-BO" sz="1400" b="1" u="none" strike="noStrike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b="1" u="none" strike="noStrike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s-BO" sz="1400" b="1" u="none" strike="noStrike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s-BO" sz="1400" b="1" u="none" strike="noStrike" dirty="0" smtClean="0">
                          <a:solidFill>
                            <a:schemeClr val="tx1"/>
                          </a:solidFill>
                        </a:rPr>
                        <a:t>ppm)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Mollini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1.07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1.11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/>
                        <a:t>Mollini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0.096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1.07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7.5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Mollini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0.9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55546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Pajchapata</a:t>
                      </a:r>
                      <a:r>
                        <a:rPr lang="es-BO" sz="1400" b="1" u="none" strike="noStrike" dirty="0"/>
                        <a:t> Alto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0.018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0.85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0.15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0.013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Pajchapata</a:t>
                      </a:r>
                      <a:r>
                        <a:rPr lang="es-BO" sz="1400" b="1" u="none" strike="noStrike" dirty="0"/>
                        <a:t> Alto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0.93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10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0.067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4.1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06524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Pajchapata</a:t>
                      </a:r>
                      <a:r>
                        <a:rPr lang="es-BO" sz="1400" b="1" u="none" strike="noStrike" dirty="0"/>
                        <a:t> Alto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0.028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0.57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0.47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0.034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2.9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/>
                        <a:t>Phinquina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0.045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4.5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0.004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10.8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Phinquina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6.6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0.124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1.14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0.056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Tarakuchu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6.3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0.041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0.47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0.031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/>
                        <a:t>Tarakuchu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1.11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0.065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6.8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Tijraska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3.5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6.6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Tijraska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0.103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4.6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/>
                        <a:t>Torankali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0.43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>
                          <a:solidFill>
                            <a:srgbClr val="FF0000"/>
                          </a:solidFill>
                        </a:rPr>
                        <a:t>3.88</a:t>
                      </a:r>
                      <a:endParaRPr lang="es-BO" sz="14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0.199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2.6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/>
                        <a:t>Torankali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0.044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0.26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3.2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Torankali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0.047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1.07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6.3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Muñamayu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0.072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0.93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0.058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9.7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Muñamayu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1.42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6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0.79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0.053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4.2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400" b="1" u="none" strike="noStrike" dirty="0" err="1"/>
                        <a:t>Muñamayu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5.4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0.043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2.14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4.5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1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/>
                        <a:t>0.063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400" u="none" strike="noStrike" dirty="0"/>
                        <a:t>4.7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/>
                </a:tc>
              </a:tr>
              <a:tr h="210393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1" u="none" strike="noStrike" dirty="0"/>
                        <a:t>PROMEDIO</a:t>
                      </a:r>
                      <a:endParaRPr lang="es-B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5.7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0.06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0.91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6.22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0.93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0.06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BO" sz="1600" u="none" strike="noStrike" dirty="0"/>
                        <a:t>4.92</a:t>
                      </a:r>
                      <a:endParaRPr lang="es-BO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44" marR="8744" marT="8744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40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Análisis químico de suelos de </a:t>
            </a:r>
            <a:r>
              <a:rPr lang="es-ES_tradnl" sz="40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Anzaldo</a:t>
            </a:r>
            <a:endParaRPr lang="es-BO" sz="40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286644" y="6072206"/>
            <a:ext cx="16430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400" dirty="0" smtClean="0"/>
              <a:t>Fuente : PROINPA</a:t>
            </a:r>
            <a:endParaRPr lang="es-B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40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Precipitación total mensual</a:t>
            </a:r>
            <a:endParaRPr lang="es-BO" sz="40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 l="8485" t="10689" r="11174" b="68601"/>
          <a:stretch>
            <a:fillRect/>
          </a:stretch>
        </p:blipFill>
        <p:spPr bwMode="auto">
          <a:xfrm>
            <a:off x="214282" y="857232"/>
            <a:ext cx="8643998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4714876" y="6072206"/>
            <a:ext cx="4214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400" dirty="0" smtClean="0"/>
              <a:t>Fuente : GTZ - PROAGRO (</a:t>
            </a:r>
            <a:r>
              <a:rPr lang="es-BO" sz="1400" dirty="0" err="1" smtClean="0"/>
              <a:t>Johanna</a:t>
            </a:r>
            <a:r>
              <a:rPr lang="es-BO" sz="1400" dirty="0" smtClean="0"/>
              <a:t> </a:t>
            </a:r>
            <a:r>
              <a:rPr lang="es-BO" sz="1400" dirty="0" err="1" smtClean="0"/>
              <a:t>Goetter</a:t>
            </a:r>
            <a:r>
              <a:rPr lang="es-BO" sz="1400" dirty="0" smtClean="0"/>
              <a:t>, 2010)</a:t>
            </a:r>
            <a:endParaRPr lang="es-B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40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Frecuencia de precipitación</a:t>
            </a:r>
            <a:endParaRPr lang="es-BO" sz="40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 l="9430" t="32066" r="12119" b="47892"/>
          <a:stretch>
            <a:fillRect/>
          </a:stretch>
        </p:blipFill>
        <p:spPr bwMode="auto">
          <a:xfrm>
            <a:off x="285720" y="928670"/>
            <a:ext cx="857256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4714876" y="6072206"/>
            <a:ext cx="4214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400" dirty="0" smtClean="0"/>
              <a:t>Fuente : GTZ - PROAGRO (</a:t>
            </a:r>
            <a:r>
              <a:rPr lang="es-BO" sz="1400" dirty="0" err="1" smtClean="0"/>
              <a:t>Johanna</a:t>
            </a:r>
            <a:r>
              <a:rPr lang="es-BO" sz="1400" dirty="0" smtClean="0"/>
              <a:t> </a:t>
            </a:r>
            <a:r>
              <a:rPr lang="es-BO" sz="1400" dirty="0" err="1" smtClean="0"/>
              <a:t>Goetter</a:t>
            </a:r>
            <a:r>
              <a:rPr lang="es-BO" sz="1400" dirty="0" smtClean="0"/>
              <a:t>, 2010)</a:t>
            </a:r>
            <a:endParaRPr lang="es-BO" sz="1400" dirty="0"/>
          </a:p>
        </p:txBody>
      </p:sp>
      <p:sp>
        <p:nvSpPr>
          <p:cNvPr id="6" name="5 Forma libre"/>
          <p:cNvSpPr/>
          <p:nvPr/>
        </p:nvSpPr>
        <p:spPr>
          <a:xfrm>
            <a:off x="1357290" y="3143248"/>
            <a:ext cx="7286676" cy="357190"/>
          </a:xfrm>
          <a:custGeom>
            <a:avLst/>
            <a:gdLst>
              <a:gd name="connsiteX0" fmla="*/ 0 w 6022427"/>
              <a:gd name="connsiteY0" fmla="*/ 0 h 204952"/>
              <a:gd name="connsiteX1" fmla="*/ 6022427 w 6022427"/>
              <a:gd name="connsiteY1" fmla="*/ 204952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22427" h="204952">
                <a:moveTo>
                  <a:pt x="0" y="0"/>
                </a:moveTo>
                <a:lnTo>
                  <a:pt x="6022427" y="204952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857356" y="2500306"/>
            <a:ext cx="52864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DEMANDA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57158" y="928670"/>
            <a:ext cx="4500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/>
            <a:r>
              <a:rPr lang="es-BO" sz="2400" dirty="0" smtClean="0">
                <a:ea typeface="MS Mincho"/>
                <a:cs typeface="Times New Roman"/>
              </a:rPr>
              <a:t>Temas:</a:t>
            </a:r>
          </a:p>
          <a:p>
            <a:r>
              <a:rPr lang="es-BO" sz="2400" dirty="0" smtClean="0">
                <a:ea typeface="MS Mincho"/>
                <a:cs typeface="Times New Roman"/>
              </a:rPr>
              <a:t>MANEJO DE SUELOS, ROTACIONES, </a:t>
            </a:r>
          </a:p>
          <a:p>
            <a:r>
              <a:rPr lang="es-BO" sz="2400" dirty="0" smtClean="0">
                <a:ea typeface="MS Mincho"/>
                <a:cs typeface="Times New Roman"/>
              </a:rPr>
              <a:t>MANEJO DE FORRAJES,  GANADO Y OTROS</a:t>
            </a:r>
          </a:p>
          <a:p>
            <a:pPr marL="514350" indent="-514350"/>
            <a:endParaRPr lang="es-BO" sz="2400" dirty="0"/>
          </a:p>
        </p:txBody>
      </p:sp>
      <p:pic>
        <p:nvPicPr>
          <p:cNvPr id="4098" name="Picture 2" descr="E:\A-fotos\A-Proyectos\McKnigth\Taller 1 con agricultores 21-03-2013\DSC057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928670"/>
            <a:ext cx="3840000" cy="2880000"/>
          </a:xfrm>
          <a:prstGeom prst="rect">
            <a:avLst/>
          </a:prstGeom>
          <a:noFill/>
        </p:spPr>
      </p:pic>
      <p:pic>
        <p:nvPicPr>
          <p:cNvPr id="4100" name="Picture 4" descr="E:\A-fotos\A-Proyectos\McKnigth\Taller 1 con agricultores 21-03-2013\Muña mayu - Suel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143380"/>
            <a:ext cx="1821668" cy="2428892"/>
          </a:xfrm>
          <a:prstGeom prst="rect">
            <a:avLst/>
          </a:prstGeom>
          <a:noFill/>
        </p:spPr>
      </p:pic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Talleres y reuniones con productores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9" name="Picture 4" descr="E:\A-fotos\A-Proyectos\McKnigth\Taller 2 con agricultores 11-04-2013\DSC067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000372"/>
            <a:ext cx="3840000" cy="2880000"/>
          </a:xfrm>
          <a:prstGeom prst="rect">
            <a:avLst/>
          </a:prstGeom>
          <a:noFill/>
        </p:spPr>
      </p:pic>
      <p:pic>
        <p:nvPicPr>
          <p:cNvPr id="10" name="Picture 3" descr="E:\A-fotos\A-Proyectos\McKnigth\Taller 2 con agricultores 11-04-2013\DSC067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4429132"/>
            <a:ext cx="2428892" cy="1821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642910" y="857232"/>
            <a:ext cx="792961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La reducción permanente del potencial productivo de los suelos se debe a: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BO" sz="280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Reducción de los periodos de descanso</a:t>
            </a: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Extracción de</a:t>
            </a: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los residuos de cosecha</a:t>
            </a: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</a:t>
            </a: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onocultivo de trigo</a:t>
            </a: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</a:t>
            </a: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 baja capacidad para producir estiércoles en calidad y cantidad</a:t>
            </a: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Baja producción de leguminosas</a:t>
            </a:r>
            <a:endParaRPr kumimoji="0" lang="es-BO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</a:t>
            </a: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 erosión de los suelos por las </a:t>
            </a:r>
            <a:r>
              <a:rPr kumimoji="0" lang="es-BO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lluvias</a:t>
            </a:r>
            <a:endParaRPr kumimoji="0" lang="es-B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42910" y="1000109"/>
            <a:ext cx="79296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Estos problemas no pueden ser atendidos debido a: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s-BO" sz="280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354013" lvl="0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 </a:t>
            </a: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la presión por generar sus recursos económicos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 la mano de obra limitada</a:t>
            </a:r>
          </a:p>
          <a:p>
            <a:pPr marL="354013" lvl="0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Al </a:t>
            </a: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alto costo y difícil acceso a muchas de las tecnologías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Desconocimiento </a:t>
            </a: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de las tecnologías</a:t>
            </a:r>
          </a:p>
          <a:p>
            <a:pPr marL="354013" lvl="0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Al </a:t>
            </a: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alto riesgo de inversión</a:t>
            </a:r>
          </a:p>
          <a:p>
            <a:pPr marL="354013" lvl="0" indent="-3540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BO" sz="280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Entre otras</a:t>
            </a:r>
            <a:endParaRPr lang="es-BO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4282" y="1285860"/>
            <a:ext cx="8715436" cy="5286412"/>
            <a:chOff x="2211" y="4999"/>
            <a:chExt cx="6115" cy="2599"/>
          </a:xfrm>
        </p:grpSpPr>
        <p:sp>
          <p:nvSpPr>
            <p:cNvPr id="74761" name="Text Box 9"/>
            <p:cNvSpPr txBox="1">
              <a:spLocks noChangeArrowheads="1"/>
            </p:cNvSpPr>
            <p:nvPr/>
          </p:nvSpPr>
          <p:spPr bwMode="auto">
            <a:xfrm>
              <a:off x="2211" y="4999"/>
              <a:ext cx="3012" cy="259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Trigo </a:t>
              </a:r>
              <a:r>
                <a:rPr kumimoji="0" lang="es-ES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50 a 60 %</a:t>
              </a:r>
              <a:endParaRPr kumimoji="0" lang="es-ES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60" name="Text Box 8"/>
            <p:cNvSpPr txBox="1">
              <a:spLocks noChangeArrowheads="1"/>
            </p:cNvSpPr>
            <p:nvPr/>
          </p:nvSpPr>
          <p:spPr bwMode="auto">
            <a:xfrm>
              <a:off x="5223" y="4999"/>
              <a:ext cx="1957" cy="16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Papa </a:t>
              </a:r>
              <a:r>
                <a:rPr kumimoji="0" lang="es-ES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15 a 20 %</a:t>
              </a:r>
              <a:endParaRPr kumimoji="0" lang="es-ES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9" name="Text Box 7"/>
            <p:cNvSpPr txBox="1">
              <a:spLocks noChangeArrowheads="1"/>
            </p:cNvSpPr>
            <p:nvPr/>
          </p:nvSpPr>
          <p:spPr bwMode="auto">
            <a:xfrm>
              <a:off x="7180" y="4999"/>
              <a:ext cx="1146" cy="11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Arveja</a:t>
              </a:r>
              <a:endParaRPr kumimoji="0" lang="es-BO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3 a 10 %</a:t>
              </a:r>
              <a:endParaRPr kumimoji="0" lang="es-BO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8" name="Text Box 6"/>
            <p:cNvSpPr txBox="1">
              <a:spLocks noChangeArrowheads="1"/>
            </p:cNvSpPr>
            <p:nvPr/>
          </p:nvSpPr>
          <p:spPr bwMode="auto">
            <a:xfrm>
              <a:off x="5223" y="6652"/>
              <a:ext cx="1145" cy="94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Maíz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4 a 8 %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368" y="6652"/>
              <a:ext cx="974" cy="9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Cebada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3 a 8 %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6" name="Text Box 4"/>
            <p:cNvSpPr txBox="1">
              <a:spLocks noChangeArrowheads="1"/>
            </p:cNvSpPr>
            <p:nvPr/>
          </p:nvSpPr>
          <p:spPr bwMode="auto">
            <a:xfrm>
              <a:off x="7342" y="6652"/>
              <a:ext cx="984" cy="9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Avena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 a 8 %</a:t>
              </a:r>
              <a:endParaRPr kumimoji="0" lang="es-BO" sz="16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5" name="Text Box 3"/>
            <p:cNvSpPr txBox="1">
              <a:spLocks noChangeArrowheads="1"/>
            </p:cNvSpPr>
            <p:nvPr/>
          </p:nvSpPr>
          <p:spPr bwMode="auto">
            <a:xfrm>
              <a:off x="7180" y="6105"/>
              <a:ext cx="578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Haba</a:t>
              </a:r>
              <a:endParaRPr kumimoji="0" lang="es-BO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6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 a 4 %</a:t>
              </a:r>
              <a:endParaRPr kumimoji="0" lang="es-BO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54" name="Text Box 2"/>
            <p:cNvSpPr txBox="1">
              <a:spLocks noChangeArrowheads="1"/>
            </p:cNvSpPr>
            <p:nvPr/>
          </p:nvSpPr>
          <p:spPr bwMode="auto">
            <a:xfrm>
              <a:off x="7758" y="6105"/>
              <a:ext cx="568" cy="54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4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Otros</a:t>
              </a:r>
              <a:endParaRPr kumimoji="0" lang="es-BO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BO" sz="14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 a 2 </a:t>
              </a:r>
              <a:r>
                <a:rPr kumimoji="0" lang="es-BO" sz="1600" b="0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%</a:t>
              </a:r>
              <a:endParaRPr kumimoji="0" lang="es-BO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7" name="Picture 2" descr="E:\A-fotos\A-Proyectos\McKnigth\Fotos para Carlos Perez\Visita técnica Anzaldo 28-03-2013\Camara Julio\DSCN1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500306"/>
            <a:ext cx="3695822" cy="2772806"/>
          </a:xfrm>
          <a:prstGeom prst="rect">
            <a:avLst/>
          </a:prstGeom>
          <a:noFill/>
        </p:spPr>
      </p:pic>
      <p:pic>
        <p:nvPicPr>
          <p:cNvPr id="18" name="Picture 1" descr="E:\A-fotos\A-Proyectos\McKnigth\Cultivos\Papa\DSCN19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143116"/>
            <a:ext cx="2380459" cy="1785950"/>
          </a:xfrm>
          <a:prstGeom prst="rect">
            <a:avLst/>
          </a:prstGeom>
          <a:noFill/>
        </p:spPr>
      </p:pic>
      <p:pic>
        <p:nvPicPr>
          <p:cNvPr id="19" name="Picture 2" descr="E:\A-fotos\A-Proyectos\McKnigth\Fotos para Carlos Perez\Visita técnica Anzaldo 28-03-2013\Camara Julio\DSCN19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2000240"/>
            <a:ext cx="1333057" cy="1000132"/>
          </a:xfrm>
          <a:prstGeom prst="rect">
            <a:avLst/>
          </a:prstGeom>
          <a:noFill/>
        </p:spPr>
      </p:pic>
      <p:sp>
        <p:nvSpPr>
          <p:cNvPr id="21" name="20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Distribución espacial de los principales cultivos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285720" y="642918"/>
            <a:ext cx="361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BO" sz="2400" dirty="0" smtClean="0"/>
              <a:t>2 </a:t>
            </a:r>
            <a:r>
              <a:rPr lang="es-BO" sz="2400" dirty="0" smtClean="0"/>
              <a:t>a </a:t>
            </a:r>
            <a:r>
              <a:rPr lang="es-BO" sz="2400" dirty="0" smtClean="0"/>
              <a:t>3 </a:t>
            </a:r>
            <a:r>
              <a:rPr lang="es-BO" sz="2400" dirty="0" smtClean="0"/>
              <a:t>hectáreas/familia/año</a:t>
            </a:r>
            <a:endParaRPr lang="es-BO" sz="2400" dirty="0"/>
          </a:p>
        </p:txBody>
      </p:sp>
      <p:pic>
        <p:nvPicPr>
          <p:cNvPr id="41985" name="Picture 1" descr="E:\A-fotos\A-Proyectos\McKnigth\Cultivos\Maiz\DSC057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5214950"/>
            <a:ext cx="1352275" cy="1014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23" name="Picture 11" descr="E:\A-fotos\A-Proyectos\McKnigth\Paisajes\DSCN2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0327"/>
          </a:xfrm>
          <a:prstGeom prst="rect">
            <a:avLst/>
          </a:prstGeom>
          <a:noFill/>
        </p:spPr>
      </p:pic>
      <p:sp>
        <p:nvSpPr>
          <p:cNvPr id="14" name="13 Forma libre"/>
          <p:cNvSpPr/>
          <p:nvPr/>
        </p:nvSpPr>
        <p:spPr>
          <a:xfrm>
            <a:off x="3583650" y="1169233"/>
            <a:ext cx="5585940" cy="2315000"/>
          </a:xfrm>
          <a:custGeom>
            <a:avLst/>
            <a:gdLst>
              <a:gd name="connsiteX0" fmla="*/ 5545360 w 5585940"/>
              <a:gd name="connsiteY0" fmla="*/ 0 h 2315000"/>
              <a:gd name="connsiteX1" fmla="*/ 4975734 w 5585940"/>
              <a:gd name="connsiteY1" fmla="*/ 14990 h 2315000"/>
              <a:gd name="connsiteX2" fmla="*/ 4915773 w 5585940"/>
              <a:gd name="connsiteY2" fmla="*/ 29980 h 2315000"/>
              <a:gd name="connsiteX3" fmla="*/ 4810842 w 5585940"/>
              <a:gd name="connsiteY3" fmla="*/ 44970 h 2315000"/>
              <a:gd name="connsiteX4" fmla="*/ 4750881 w 5585940"/>
              <a:gd name="connsiteY4" fmla="*/ 59960 h 2315000"/>
              <a:gd name="connsiteX5" fmla="*/ 4526029 w 5585940"/>
              <a:gd name="connsiteY5" fmla="*/ 74951 h 2315000"/>
              <a:gd name="connsiteX6" fmla="*/ 1812809 w 5585940"/>
              <a:gd name="connsiteY6" fmla="*/ 89941 h 2315000"/>
              <a:gd name="connsiteX7" fmla="*/ 1423065 w 5585940"/>
              <a:gd name="connsiteY7" fmla="*/ 104931 h 2315000"/>
              <a:gd name="connsiteX8" fmla="*/ 1363104 w 5585940"/>
              <a:gd name="connsiteY8" fmla="*/ 119921 h 2315000"/>
              <a:gd name="connsiteX9" fmla="*/ 733517 w 5585940"/>
              <a:gd name="connsiteY9" fmla="*/ 134911 h 2315000"/>
              <a:gd name="connsiteX10" fmla="*/ 553635 w 5585940"/>
              <a:gd name="connsiteY10" fmla="*/ 149901 h 2315000"/>
              <a:gd name="connsiteX11" fmla="*/ 343773 w 5585940"/>
              <a:gd name="connsiteY11" fmla="*/ 164892 h 2315000"/>
              <a:gd name="connsiteX12" fmla="*/ 253832 w 5585940"/>
              <a:gd name="connsiteY12" fmla="*/ 194872 h 2315000"/>
              <a:gd name="connsiteX13" fmla="*/ 208861 w 5585940"/>
              <a:gd name="connsiteY13" fmla="*/ 209862 h 2315000"/>
              <a:gd name="connsiteX14" fmla="*/ 163891 w 5585940"/>
              <a:gd name="connsiteY14" fmla="*/ 239842 h 2315000"/>
              <a:gd name="connsiteX15" fmla="*/ 73950 w 5585940"/>
              <a:gd name="connsiteY15" fmla="*/ 269823 h 2315000"/>
              <a:gd name="connsiteX16" fmla="*/ 58960 w 5585940"/>
              <a:gd name="connsiteY16" fmla="*/ 614597 h 2315000"/>
              <a:gd name="connsiteX17" fmla="*/ 148901 w 5585940"/>
              <a:gd name="connsiteY17" fmla="*/ 644577 h 2315000"/>
              <a:gd name="connsiteX18" fmla="*/ 358763 w 5585940"/>
              <a:gd name="connsiteY18" fmla="*/ 674557 h 2315000"/>
              <a:gd name="connsiteX19" fmla="*/ 448704 w 5585940"/>
              <a:gd name="connsiteY19" fmla="*/ 704537 h 2315000"/>
              <a:gd name="connsiteX20" fmla="*/ 538645 w 5585940"/>
              <a:gd name="connsiteY20" fmla="*/ 749508 h 2315000"/>
              <a:gd name="connsiteX21" fmla="*/ 643576 w 5585940"/>
              <a:gd name="connsiteY21" fmla="*/ 794478 h 2315000"/>
              <a:gd name="connsiteX22" fmla="*/ 718527 w 5585940"/>
              <a:gd name="connsiteY22" fmla="*/ 839449 h 2315000"/>
              <a:gd name="connsiteX23" fmla="*/ 808468 w 5585940"/>
              <a:gd name="connsiteY23" fmla="*/ 899410 h 2315000"/>
              <a:gd name="connsiteX24" fmla="*/ 853439 w 5585940"/>
              <a:gd name="connsiteY24" fmla="*/ 929390 h 2315000"/>
              <a:gd name="connsiteX25" fmla="*/ 898409 w 5585940"/>
              <a:gd name="connsiteY25" fmla="*/ 959370 h 2315000"/>
              <a:gd name="connsiteX26" fmla="*/ 988350 w 5585940"/>
              <a:gd name="connsiteY26" fmla="*/ 989351 h 2315000"/>
              <a:gd name="connsiteX27" fmla="*/ 1048311 w 5585940"/>
              <a:gd name="connsiteY27" fmla="*/ 1034321 h 2315000"/>
              <a:gd name="connsiteX28" fmla="*/ 1153242 w 5585940"/>
              <a:gd name="connsiteY28" fmla="*/ 1064301 h 2315000"/>
              <a:gd name="connsiteX29" fmla="*/ 1243183 w 5585940"/>
              <a:gd name="connsiteY29" fmla="*/ 1094282 h 2315000"/>
              <a:gd name="connsiteX30" fmla="*/ 1288153 w 5585940"/>
              <a:gd name="connsiteY30" fmla="*/ 1109272 h 2315000"/>
              <a:gd name="connsiteX31" fmla="*/ 1438055 w 5585940"/>
              <a:gd name="connsiteY31" fmla="*/ 1154242 h 2315000"/>
              <a:gd name="connsiteX32" fmla="*/ 1483025 w 5585940"/>
              <a:gd name="connsiteY32" fmla="*/ 1169233 h 2315000"/>
              <a:gd name="connsiteX33" fmla="*/ 1527996 w 5585940"/>
              <a:gd name="connsiteY33" fmla="*/ 1199213 h 2315000"/>
              <a:gd name="connsiteX34" fmla="*/ 1647917 w 5585940"/>
              <a:gd name="connsiteY34" fmla="*/ 1229193 h 2315000"/>
              <a:gd name="connsiteX35" fmla="*/ 1692888 w 5585940"/>
              <a:gd name="connsiteY35" fmla="*/ 1244183 h 2315000"/>
              <a:gd name="connsiteX36" fmla="*/ 1752848 w 5585940"/>
              <a:gd name="connsiteY36" fmla="*/ 1259174 h 2315000"/>
              <a:gd name="connsiteX37" fmla="*/ 1797819 w 5585940"/>
              <a:gd name="connsiteY37" fmla="*/ 1274164 h 2315000"/>
              <a:gd name="connsiteX38" fmla="*/ 1902750 w 5585940"/>
              <a:gd name="connsiteY38" fmla="*/ 1289154 h 2315000"/>
              <a:gd name="connsiteX39" fmla="*/ 2127602 w 5585940"/>
              <a:gd name="connsiteY39" fmla="*/ 1319134 h 2315000"/>
              <a:gd name="connsiteX40" fmla="*/ 2277504 w 5585940"/>
              <a:gd name="connsiteY40" fmla="*/ 1349115 h 2315000"/>
              <a:gd name="connsiteX41" fmla="*/ 2367445 w 5585940"/>
              <a:gd name="connsiteY41" fmla="*/ 1379095 h 2315000"/>
              <a:gd name="connsiteX42" fmla="*/ 2427406 w 5585940"/>
              <a:gd name="connsiteY42" fmla="*/ 1394085 h 2315000"/>
              <a:gd name="connsiteX43" fmla="*/ 2517347 w 5585940"/>
              <a:gd name="connsiteY43" fmla="*/ 1424065 h 2315000"/>
              <a:gd name="connsiteX44" fmla="*/ 2562317 w 5585940"/>
              <a:gd name="connsiteY44" fmla="*/ 1439056 h 2315000"/>
              <a:gd name="connsiteX45" fmla="*/ 2682239 w 5585940"/>
              <a:gd name="connsiteY45" fmla="*/ 1454046 h 2315000"/>
              <a:gd name="connsiteX46" fmla="*/ 2832140 w 5585940"/>
              <a:gd name="connsiteY46" fmla="*/ 1499016 h 2315000"/>
              <a:gd name="connsiteX47" fmla="*/ 2877111 w 5585940"/>
              <a:gd name="connsiteY47" fmla="*/ 1514006 h 2315000"/>
              <a:gd name="connsiteX48" fmla="*/ 3071983 w 5585940"/>
              <a:gd name="connsiteY48" fmla="*/ 1543987 h 2315000"/>
              <a:gd name="connsiteX49" fmla="*/ 3281845 w 5585940"/>
              <a:gd name="connsiteY49" fmla="*/ 1573967 h 2315000"/>
              <a:gd name="connsiteX50" fmla="*/ 3401766 w 5585940"/>
              <a:gd name="connsiteY50" fmla="*/ 1603947 h 2315000"/>
              <a:gd name="connsiteX51" fmla="*/ 3491707 w 5585940"/>
              <a:gd name="connsiteY51" fmla="*/ 1633928 h 2315000"/>
              <a:gd name="connsiteX52" fmla="*/ 3536678 w 5585940"/>
              <a:gd name="connsiteY52" fmla="*/ 1648918 h 2315000"/>
              <a:gd name="connsiteX53" fmla="*/ 3581648 w 5585940"/>
              <a:gd name="connsiteY53" fmla="*/ 1678898 h 2315000"/>
              <a:gd name="connsiteX54" fmla="*/ 3701570 w 5585940"/>
              <a:gd name="connsiteY54" fmla="*/ 1708878 h 2315000"/>
              <a:gd name="connsiteX55" fmla="*/ 3746540 w 5585940"/>
              <a:gd name="connsiteY55" fmla="*/ 1723869 h 2315000"/>
              <a:gd name="connsiteX56" fmla="*/ 3851471 w 5585940"/>
              <a:gd name="connsiteY56" fmla="*/ 1783829 h 2315000"/>
              <a:gd name="connsiteX57" fmla="*/ 3911432 w 5585940"/>
              <a:gd name="connsiteY57" fmla="*/ 1798819 h 2315000"/>
              <a:gd name="connsiteX58" fmla="*/ 3956402 w 5585940"/>
              <a:gd name="connsiteY58" fmla="*/ 1813810 h 2315000"/>
              <a:gd name="connsiteX59" fmla="*/ 4016363 w 5585940"/>
              <a:gd name="connsiteY59" fmla="*/ 1828800 h 2315000"/>
              <a:gd name="connsiteX60" fmla="*/ 4151275 w 5585940"/>
              <a:gd name="connsiteY60" fmla="*/ 1888760 h 2315000"/>
              <a:gd name="connsiteX61" fmla="*/ 4271196 w 5585940"/>
              <a:gd name="connsiteY61" fmla="*/ 1918741 h 2315000"/>
              <a:gd name="connsiteX62" fmla="*/ 4391117 w 5585940"/>
              <a:gd name="connsiteY62" fmla="*/ 1948721 h 2315000"/>
              <a:gd name="connsiteX63" fmla="*/ 4451078 w 5585940"/>
              <a:gd name="connsiteY63" fmla="*/ 1963711 h 2315000"/>
              <a:gd name="connsiteX64" fmla="*/ 4600980 w 5585940"/>
              <a:gd name="connsiteY64" fmla="*/ 2008682 h 2315000"/>
              <a:gd name="connsiteX65" fmla="*/ 4735891 w 5585940"/>
              <a:gd name="connsiteY65" fmla="*/ 2038662 h 2315000"/>
              <a:gd name="connsiteX66" fmla="*/ 4825832 w 5585940"/>
              <a:gd name="connsiteY66" fmla="*/ 2068642 h 2315000"/>
              <a:gd name="connsiteX67" fmla="*/ 4945753 w 5585940"/>
              <a:gd name="connsiteY67" fmla="*/ 2083633 h 2315000"/>
              <a:gd name="connsiteX68" fmla="*/ 5050684 w 5585940"/>
              <a:gd name="connsiteY68" fmla="*/ 2113613 h 2315000"/>
              <a:gd name="connsiteX69" fmla="*/ 5155616 w 5585940"/>
              <a:gd name="connsiteY69" fmla="*/ 2128603 h 2315000"/>
              <a:gd name="connsiteX70" fmla="*/ 5260547 w 5585940"/>
              <a:gd name="connsiteY70" fmla="*/ 2158583 h 2315000"/>
              <a:gd name="connsiteX71" fmla="*/ 5305517 w 5585940"/>
              <a:gd name="connsiteY71" fmla="*/ 2173574 h 2315000"/>
              <a:gd name="connsiteX72" fmla="*/ 5380468 w 5585940"/>
              <a:gd name="connsiteY72" fmla="*/ 2218544 h 2315000"/>
              <a:gd name="connsiteX73" fmla="*/ 5515380 w 5585940"/>
              <a:gd name="connsiteY73" fmla="*/ 2293495 h 2315000"/>
              <a:gd name="connsiteX74" fmla="*/ 5575340 w 5585940"/>
              <a:gd name="connsiteY74" fmla="*/ 2308485 h 2315000"/>
              <a:gd name="connsiteX75" fmla="*/ 5560350 w 5585940"/>
              <a:gd name="connsiteY75" fmla="*/ 2278505 h 23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5585940" h="2315000">
                <a:moveTo>
                  <a:pt x="5545360" y="0"/>
                </a:moveTo>
                <a:cubicBezTo>
                  <a:pt x="5355485" y="4997"/>
                  <a:pt x="5165460" y="5956"/>
                  <a:pt x="4975734" y="14990"/>
                </a:cubicBezTo>
                <a:cubicBezTo>
                  <a:pt x="4955155" y="15970"/>
                  <a:pt x="4936043" y="26295"/>
                  <a:pt x="4915773" y="29980"/>
                </a:cubicBezTo>
                <a:cubicBezTo>
                  <a:pt x="4881011" y="36300"/>
                  <a:pt x="4845604" y="38650"/>
                  <a:pt x="4810842" y="44970"/>
                </a:cubicBezTo>
                <a:cubicBezTo>
                  <a:pt x="4790572" y="48655"/>
                  <a:pt x="4771370" y="57803"/>
                  <a:pt x="4750881" y="59960"/>
                </a:cubicBezTo>
                <a:cubicBezTo>
                  <a:pt x="4676177" y="67824"/>
                  <a:pt x="4601142" y="74185"/>
                  <a:pt x="4526029" y="74951"/>
                </a:cubicBezTo>
                <a:lnTo>
                  <a:pt x="1812809" y="89941"/>
                </a:lnTo>
                <a:cubicBezTo>
                  <a:pt x="1682894" y="94938"/>
                  <a:pt x="1552788" y="96283"/>
                  <a:pt x="1423065" y="104931"/>
                </a:cubicBezTo>
                <a:cubicBezTo>
                  <a:pt x="1402509" y="106301"/>
                  <a:pt x="1383687" y="119026"/>
                  <a:pt x="1363104" y="119921"/>
                </a:cubicBezTo>
                <a:cubicBezTo>
                  <a:pt x="1153380" y="129039"/>
                  <a:pt x="943379" y="129914"/>
                  <a:pt x="733517" y="134911"/>
                </a:cubicBezTo>
                <a:lnTo>
                  <a:pt x="553635" y="149901"/>
                </a:lnTo>
                <a:cubicBezTo>
                  <a:pt x="483709" y="155280"/>
                  <a:pt x="413129" y="154488"/>
                  <a:pt x="343773" y="164892"/>
                </a:cubicBezTo>
                <a:cubicBezTo>
                  <a:pt x="312521" y="169580"/>
                  <a:pt x="283812" y="184879"/>
                  <a:pt x="253832" y="194872"/>
                </a:cubicBezTo>
                <a:lnTo>
                  <a:pt x="208861" y="209862"/>
                </a:lnTo>
                <a:cubicBezTo>
                  <a:pt x="193871" y="219855"/>
                  <a:pt x="180354" y="232525"/>
                  <a:pt x="163891" y="239842"/>
                </a:cubicBezTo>
                <a:cubicBezTo>
                  <a:pt x="135013" y="252677"/>
                  <a:pt x="73950" y="269823"/>
                  <a:pt x="73950" y="269823"/>
                </a:cubicBezTo>
                <a:cubicBezTo>
                  <a:pt x="32703" y="393565"/>
                  <a:pt x="0" y="454562"/>
                  <a:pt x="58960" y="614597"/>
                </a:cubicBezTo>
                <a:cubicBezTo>
                  <a:pt x="69885" y="644251"/>
                  <a:pt x="118921" y="634584"/>
                  <a:pt x="148901" y="644577"/>
                </a:cubicBezTo>
                <a:cubicBezTo>
                  <a:pt x="246230" y="677020"/>
                  <a:pt x="178132" y="658136"/>
                  <a:pt x="358763" y="674557"/>
                </a:cubicBezTo>
                <a:cubicBezTo>
                  <a:pt x="388743" y="684550"/>
                  <a:pt x="422410" y="687007"/>
                  <a:pt x="448704" y="704537"/>
                </a:cubicBezTo>
                <a:cubicBezTo>
                  <a:pt x="535125" y="762151"/>
                  <a:pt x="451761" y="712272"/>
                  <a:pt x="538645" y="749508"/>
                </a:cubicBezTo>
                <a:cubicBezTo>
                  <a:pt x="668308" y="805077"/>
                  <a:pt x="538114" y="759324"/>
                  <a:pt x="643576" y="794478"/>
                </a:cubicBezTo>
                <a:cubicBezTo>
                  <a:pt x="710839" y="861741"/>
                  <a:pt x="630959" y="790800"/>
                  <a:pt x="718527" y="839449"/>
                </a:cubicBezTo>
                <a:cubicBezTo>
                  <a:pt x="750025" y="856948"/>
                  <a:pt x="778488" y="879423"/>
                  <a:pt x="808468" y="899410"/>
                </a:cubicBezTo>
                <a:lnTo>
                  <a:pt x="853439" y="929390"/>
                </a:lnTo>
                <a:lnTo>
                  <a:pt x="898409" y="959370"/>
                </a:lnTo>
                <a:cubicBezTo>
                  <a:pt x="924704" y="976900"/>
                  <a:pt x="988350" y="989351"/>
                  <a:pt x="988350" y="989351"/>
                </a:cubicBezTo>
                <a:cubicBezTo>
                  <a:pt x="1008337" y="1004341"/>
                  <a:pt x="1026619" y="1021926"/>
                  <a:pt x="1048311" y="1034321"/>
                </a:cubicBezTo>
                <a:cubicBezTo>
                  <a:pt x="1066872" y="1044927"/>
                  <a:pt x="1137869" y="1059689"/>
                  <a:pt x="1153242" y="1064301"/>
                </a:cubicBezTo>
                <a:cubicBezTo>
                  <a:pt x="1183511" y="1073382"/>
                  <a:pt x="1213203" y="1084288"/>
                  <a:pt x="1243183" y="1094282"/>
                </a:cubicBezTo>
                <a:cubicBezTo>
                  <a:pt x="1258173" y="1099279"/>
                  <a:pt x="1272824" y="1105440"/>
                  <a:pt x="1288153" y="1109272"/>
                </a:cubicBezTo>
                <a:cubicBezTo>
                  <a:pt x="1378765" y="1131925"/>
                  <a:pt x="1328580" y="1117750"/>
                  <a:pt x="1438055" y="1154242"/>
                </a:cubicBezTo>
                <a:cubicBezTo>
                  <a:pt x="1453045" y="1159239"/>
                  <a:pt x="1469878" y="1160468"/>
                  <a:pt x="1483025" y="1169233"/>
                </a:cubicBezTo>
                <a:cubicBezTo>
                  <a:pt x="1498015" y="1179226"/>
                  <a:pt x="1511065" y="1193056"/>
                  <a:pt x="1527996" y="1199213"/>
                </a:cubicBezTo>
                <a:cubicBezTo>
                  <a:pt x="1566719" y="1213294"/>
                  <a:pt x="1607943" y="1219200"/>
                  <a:pt x="1647917" y="1229193"/>
                </a:cubicBezTo>
                <a:cubicBezTo>
                  <a:pt x="1663246" y="1233025"/>
                  <a:pt x="1677695" y="1239842"/>
                  <a:pt x="1692888" y="1244183"/>
                </a:cubicBezTo>
                <a:cubicBezTo>
                  <a:pt x="1712697" y="1249843"/>
                  <a:pt x="1733039" y="1253514"/>
                  <a:pt x="1752848" y="1259174"/>
                </a:cubicBezTo>
                <a:cubicBezTo>
                  <a:pt x="1768041" y="1263515"/>
                  <a:pt x="1782325" y="1271065"/>
                  <a:pt x="1797819" y="1274164"/>
                </a:cubicBezTo>
                <a:cubicBezTo>
                  <a:pt x="1832465" y="1281093"/>
                  <a:pt x="1867728" y="1284484"/>
                  <a:pt x="1902750" y="1289154"/>
                </a:cubicBezTo>
                <a:cubicBezTo>
                  <a:pt x="1959007" y="1296655"/>
                  <a:pt x="2069377" y="1308859"/>
                  <a:pt x="2127602" y="1319134"/>
                </a:cubicBezTo>
                <a:cubicBezTo>
                  <a:pt x="2177784" y="1327990"/>
                  <a:pt x="2229162" y="1333001"/>
                  <a:pt x="2277504" y="1349115"/>
                </a:cubicBezTo>
                <a:cubicBezTo>
                  <a:pt x="2307484" y="1359108"/>
                  <a:pt x="2336787" y="1371431"/>
                  <a:pt x="2367445" y="1379095"/>
                </a:cubicBezTo>
                <a:cubicBezTo>
                  <a:pt x="2387432" y="1384092"/>
                  <a:pt x="2407673" y="1388165"/>
                  <a:pt x="2427406" y="1394085"/>
                </a:cubicBezTo>
                <a:cubicBezTo>
                  <a:pt x="2457675" y="1403166"/>
                  <a:pt x="2487367" y="1414071"/>
                  <a:pt x="2517347" y="1424065"/>
                </a:cubicBezTo>
                <a:cubicBezTo>
                  <a:pt x="2532337" y="1429062"/>
                  <a:pt x="2546638" y="1437096"/>
                  <a:pt x="2562317" y="1439056"/>
                </a:cubicBezTo>
                <a:lnTo>
                  <a:pt x="2682239" y="1454046"/>
                </a:lnTo>
                <a:cubicBezTo>
                  <a:pt x="2895972" y="1525289"/>
                  <a:pt x="2673561" y="1453708"/>
                  <a:pt x="2832140" y="1499016"/>
                </a:cubicBezTo>
                <a:cubicBezTo>
                  <a:pt x="2847333" y="1503357"/>
                  <a:pt x="2861686" y="1510578"/>
                  <a:pt x="2877111" y="1514006"/>
                </a:cubicBezTo>
                <a:cubicBezTo>
                  <a:pt x="2914563" y="1522329"/>
                  <a:pt x="3038494" y="1539203"/>
                  <a:pt x="3071983" y="1543987"/>
                </a:cubicBezTo>
                <a:cubicBezTo>
                  <a:pt x="3189056" y="1583011"/>
                  <a:pt x="3032251" y="1534558"/>
                  <a:pt x="3281845" y="1573967"/>
                </a:cubicBezTo>
                <a:cubicBezTo>
                  <a:pt x="3322545" y="1580393"/>
                  <a:pt x="3362677" y="1590917"/>
                  <a:pt x="3401766" y="1603947"/>
                </a:cubicBezTo>
                <a:lnTo>
                  <a:pt x="3491707" y="1633928"/>
                </a:lnTo>
                <a:lnTo>
                  <a:pt x="3536678" y="1648918"/>
                </a:lnTo>
                <a:cubicBezTo>
                  <a:pt x="3551668" y="1658911"/>
                  <a:pt x="3564717" y="1672741"/>
                  <a:pt x="3581648" y="1678898"/>
                </a:cubicBezTo>
                <a:cubicBezTo>
                  <a:pt x="3620372" y="1692979"/>
                  <a:pt x="3661596" y="1698885"/>
                  <a:pt x="3701570" y="1708878"/>
                </a:cubicBezTo>
                <a:cubicBezTo>
                  <a:pt x="3716899" y="1712710"/>
                  <a:pt x="3732407" y="1716803"/>
                  <a:pt x="3746540" y="1723869"/>
                </a:cubicBezTo>
                <a:cubicBezTo>
                  <a:pt x="3833509" y="1767354"/>
                  <a:pt x="3746368" y="1744416"/>
                  <a:pt x="3851471" y="1783829"/>
                </a:cubicBezTo>
                <a:cubicBezTo>
                  <a:pt x="3870761" y="1791063"/>
                  <a:pt x="3891623" y="1793159"/>
                  <a:pt x="3911432" y="1798819"/>
                </a:cubicBezTo>
                <a:cubicBezTo>
                  <a:pt x="3926625" y="1803160"/>
                  <a:pt x="3941209" y="1809469"/>
                  <a:pt x="3956402" y="1813810"/>
                </a:cubicBezTo>
                <a:cubicBezTo>
                  <a:pt x="3976211" y="1819470"/>
                  <a:pt x="3997073" y="1821566"/>
                  <a:pt x="4016363" y="1828800"/>
                </a:cubicBezTo>
                <a:cubicBezTo>
                  <a:pt x="4147464" y="1877962"/>
                  <a:pt x="3998894" y="1841873"/>
                  <a:pt x="4151275" y="1888760"/>
                </a:cubicBezTo>
                <a:cubicBezTo>
                  <a:pt x="4190657" y="1900878"/>
                  <a:pt x="4231222" y="1908747"/>
                  <a:pt x="4271196" y="1918741"/>
                </a:cubicBezTo>
                <a:lnTo>
                  <a:pt x="4391117" y="1948721"/>
                </a:lnTo>
                <a:cubicBezTo>
                  <a:pt x="4411104" y="1953718"/>
                  <a:pt x="4431533" y="1957196"/>
                  <a:pt x="4451078" y="1963711"/>
                </a:cubicBezTo>
                <a:cubicBezTo>
                  <a:pt x="4508195" y="1982750"/>
                  <a:pt x="4532341" y="1991522"/>
                  <a:pt x="4600980" y="2008682"/>
                </a:cubicBezTo>
                <a:cubicBezTo>
                  <a:pt x="4686568" y="2030079"/>
                  <a:pt x="4658946" y="2015579"/>
                  <a:pt x="4735891" y="2038662"/>
                </a:cubicBezTo>
                <a:cubicBezTo>
                  <a:pt x="4766160" y="2047743"/>
                  <a:pt x="4795852" y="2058649"/>
                  <a:pt x="4825832" y="2068642"/>
                </a:cubicBezTo>
                <a:cubicBezTo>
                  <a:pt x="4864050" y="2081381"/>
                  <a:pt x="4906016" y="2077010"/>
                  <a:pt x="4945753" y="2083633"/>
                </a:cubicBezTo>
                <a:cubicBezTo>
                  <a:pt x="5169344" y="2120899"/>
                  <a:pt x="4872429" y="2077962"/>
                  <a:pt x="5050684" y="2113613"/>
                </a:cubicBezTo>
                <a:cubicBezTo>
                  <a:pt x="5085330" y="2120542"/>
                  <a:pt x="5120639" y="2123606"/>
                  <a:pt x="5155616" y="2128603"/>
                </a:cubicBezTo>
                <a:cubicBezTo>
                  <a:pt x="5263458" y="2164550"/>
                  <a:pt x="5128764" y="2120930"/>
                  <a:pt x="5260547" y="2158583"/>
                </a:cubicBezTo>
                <a:cubicBezTo>
                  <a:pt x="5275740" y="2162924"/>
                  <a:pt x="5290527" y="2168577"/>
                  <a:pt x="5305517" y="2173574"/>
                </a:cubicBezTo>
                <a:cubicBezTo>
                  <a:pt x="5372781" y="2240836"/>
                  <a:pt x="5292899" y="2169894"/>
                  <a:pt x="5380468" y="2218544"/>
                </a:cubicBezTo>
                <a:cubicBezTo>
                  <a:pt x="5494155" y="2281704"/>
                  <a:pt x="5431578" y="2269552"/>
                  <a:pt x="5515380" y="2293495"/>
                </a:cubicBezTo>
                <a:cubicBezTo>
                  <a:pt x="5535189" y="2299155"/>
                  <a:pt x="5555795" y="2315000"/>
                  <a:pt x="5575340" y="2308485"/>
                </a:cubicBezTo>
                <a:cubicBezTo>
                  <a:pt x="5585940" y="2304952"/>
                  <a:pt x="5565347" y="2288498"/>
                  <a:pt x="5560350" y="2278505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6" name="15 CuadroTexto"/>
          <p:cNvSpPr txBox="1"/>
          <p:nvPr/>
        </p:nvSpPr>
        <p:spPr>
          <a:xfrm>
            <a:off x="428596" y="35716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Parcelas con cultivo</a:t>
            </a:r>
            <a:endParaRPr lang="es-BO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00826" y="1285860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/>
              <a:t>Parcelas en descanso</a:t>
            </a:r>
            <a:endParaRPr lang="es-BO" sz="20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00760" y="5000636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Parcela marginal</a:t>
            </a:r>
            <a:endParaRPr lang="es-BO" sz="2800" dirty="0"/>
          </a:p>
        </p:txBody>
      </p:sp>
      <p:sp>
        <p:nvSpPr>
          <p:cNvPr id="20" name="19 Forma libre"/>
          <p:cNvSpPr/>
          <p:nvPr/>
        </p:nvSpPr>
        <p:spPr>
          <a:xfrm>
            <a:off x="434715" y="688191"/>
            <a:ext cx="8709285" cy="451061"/>
          </a:xfrm>
          <a:custGeom>
            <a:avLst/>
            <a:gdLst>
              <a:gd name="connsiteX0" fmla="*/ 0 w 8709285"/>
              <a:gd name="connsiteY0" fmla="*/ 421081 h 451061"/>
              <a:gd name="connsiteX1" fmla="*/ 404734 w 8709285"/>
              <a:gd name="connsiteY1" fmla="*/ 391101 h 451061"/>
              <a:gd name="connsiteX2" fmla="*/ 449705 w 8709285"/>
              <a:gd name="connsiteY2" fmla="*/ 376111 h 451061"/>
              <a:gd name="connsiteX3" fmla="*/ 584616 w 8709285"/>
              <a:gd name="connsiteY3" fmla="*/ 421081 h 451061"/>
              <a:gd name="connsiteX4" fmla="*/ 644577 w 8709285"/>
              <a:gd name="connsiteY4" fmla="*/ 436071 h 451061"/>
              <a:gd name="connsiteX5" fmla="*/ 689547 w 8709285"/>
              <a:gd name="connsiteY5" fmla="*/ 451061 h 451061"/>
              <a:gd name="connsiteX6" fmla="*/ 884419 w 8709285"/>
              <a:gd name="connsiteY6" fmla="*/ 436071 h 451061"/>
              <a:gd name="connsiteX7" fmla="*/ 974360 w 8709285"/>
              <a:gd name="connsiteY7" fmla="*/ 421081 h 451061"/>
              <a:gd name="connsiteX8" fmla="*/ 1439055 w 8709285"/>
              <a:gd name="connsiteY8" fmla="*/ 406091 h 451061"/>
              <a:gd name="connsiteX9" fmla="*/ 1663908 w 8709285"/>
              <a:gd name="connsiteY9" fmla="*/ 391101 h 451061"/>
              <a:gd name="connsiteX10" fmla="*/ 2608288 w 8709285"/>
              <a:gd name="connsiteY10" fmla="*/ 361120 h 451061"/>
              <a:gd name="connsiteX11" fmla="*/ 2938072 w 8709285"/>
              <a:gd name="connsiteY11" fmla="*/ 376111 h 451061"/>
              <a:gd name="connsiteX12" fmla="*/ 2998033 w 8709285"/>
              <a:gd name="connsiteY12" fmla="*/ 391101 h 451061"/>
              <a:gd name="connsiteX13" fmla="*/ 3102964 w 8709285"/>
              <a:gd name="connsiteY13" fmla="*/ 406091 h 451061"/>
              <a:gd name="connsiteX14" fmla="*/ 3162924 w 8709285"/>
              <a:gd name="connsiteY14" fmla="*/ 421081 h 451061"/>
              <a:gd name="connsiteX15" fmla="*/ 3342806 w 8709285"/>
              <a:gd name="connsiteY15" fmla="*/ 436071 h 451061"/>
              <a:gd name="connsiteX16" fmla="*/ 3792511 w 8709285"/>
              <a:gd name="connsiteY16" fmla="*/ 421081 h 451061"/>
              <a:gd name="connsiteX17" fmla="*/ 4871803 w 8709285"/>
              <a:gd name="connsiteY17" fmla="*/ 406091 h 451061"/>
              <a:gd name="connsiteX18" fmla="*/ 4991724 w 8709285"/>
              <a:gd name="connsiteY18" fmla="*/ 391101 h 451061"/>
              <a:gd name="connsiteX19" fmla="*/ 5186596 w 8709285"/>
              <a:gd name="connsiteY19" fmla="*/ 376111 h 451061"/>
              <a:gd name="connsiteX20" fmla="*/ 5486400 w 8709285"/>
              <a:gd name="connsiteY20" fmla="*/ 346130 h 451061"/>
              <a:gd name="connsiteX21" fmla="*/ 5531370 w 8709285"/>
              <a:gd name="connsiteY21" fmla="*/ 331140 h 451061"/>
              <a:gd name="connsiteX22" fmla="*/ 5666282 w 8709285"/>
              <a:gd name="connsiteY22" fmla="*/ 301160 h 451061"/>
              <a:gd name="connsiteX23" fmla="*/ 5756223 w 8709285"/>
              <a:gd name="connsiteY23" fmla="*/ 271179 h 451061"/>
              <a:gd name="connsiteX24" fmla="*/ 5801193 w 8709285"/>
              <a:gd name="connsiteY24" fmla="*/ 256189 h 451061"/>
              <a:gd name="connsiteX25" fmla="*/ 5891134 w 8709285"/>
              <a:gd name="connsiteY25" fmla="*/ 241199 h 451061"/>
              <a:gd name="connsiteX26" fmla="*/ 5996065 w 8709285"/>
              <a:gd name="connsiteY26" fmla="*/ 211219 h 451061"/>
              <a:gd name="connsiteX27" fmla="*/ 6250898 w 8709285"/>
              <a:gd name="connsiteY27" fmla="*/ 181239 h 451061"/>
              <a:gd name="connsiteX28" fmla="*/ 6370819 w 8709285"/>
              <a:gd name="connsiteY28" fmla="*/ 166248 h 451061"/>
              <a:gd name="connsiteX29" fmla="*/ 6550701 w 8709285"/>
              <a:gd name="connsiteY29" fmla="*/ 151258 h 451061"/>
              <a:gd name="connsiteX30" fmla="*/ 6760564 w 8709285"/>
              <a:gd name="connsiteY30" fmla="*/ 121278 h 451061"/>
              <a:gd name="connsiteX31" fmla="*/ 6925455 w 8709285"/>
              <a:gd name="connsiteY31" fmla="*/ 91298 h 451061"/>
              <a:gd name="connsiteX32" fmla="*/ 7030387 w 8709285"/>
              <a:gd name="connsiteY32" fmla="*/ 61317 h 451061"/>
              <a:gd name="connsiteX33" fmla="*/ 7075357 w 8709285"/>
              <a:gd name="connsiteY33" fmla="*/ 46327 h 451061"/>
              <a:gd name="connsiteX34" fmla="*/ 8409482 w 8709285"/>
              <a:gd name="connsiteY34" fmla="*/ 31337 h 451061"/>
              <a:gd name="connsiteX35" fmla="*/ 8499423 w 8709285"/>
              <a:gd name="connsiteY35" fmla="*/ 16347 h 451061"/>
              <a:gd name="connsiteX36" fmla="*/ 8709285 w 8709285"/>
              <a:gd name="connsiteY36" fmla="*/ 1357 h 4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09285" h="451061">
                <a:moveTo>
                  <a:pt x="0" y="421081"/>
                </a:moveTo>
                <a:cubicBezTo>
                  <a:pt x="132290" y="414782"/>
                  <a:pt x="272760" y="420428"/>
                  <a:pt x="404734" y="391101"/>
                </a:cubicBezTo>
                <a:cubicBezTo>
                  <a:pt x="420159" y="387673"/>
                  <a:pt x="434715" y="381108"/>
                  <a:pt x="449705" y="376111"/>
                </a:cubicBezTo>
                <a:lnTo>
                  <a:pt x="584616" y="421081"/>
                </a:lnTo>
                <a:cubicBezTo>
                  <a:pt x="604161" y="427596"/>
                  <a:pt x="624768" y="430411"/>
                  <a:pt x="644577" y="436071"/>
                </a:cubicBezTo>
                <a:cubicBezTo>
                  <a:pt x="659770" y="440412"/>
                  <a:pt x="674557" y="446064"/>
                  <a:pt x="689547" y="451061"/>
                </a:cubicBezTo>
                <a:cubicBezTo>
                  <a:pt x="754504" y="446064"/>
                  <a:pt x="819628" y="442891"/>
                  <a:pt x="884419" y="436071"/>
                </a:cubicBezTo>
                <a:cubicBezTo>
                  <a:pt x="914646" y="432889"/>
                  <a:pt x="944010" y="422721"/>
                  <a:pt x="974360" y="421081"/>
                </a:cubicBezTo>
                <a:cubicBezTo>
                  <a:pt x="1129113" y="412716"/>
                  <a:pt x="1284157" y="411088"/>
                  <a:pt x="1439055" y="406091"/>
                </a:cubicBezTo>
                <a:lnTo>
                  <a:pt x="1663908" y="391101"/>
                </a:lnTo>
                <a:cubicBezTo>
                  <a:pt x="1965895" y="376370"/>
                  <a:pt x="2311427" y="369144"/>
                  <a:pt x="2608288" y="361120"/>
                </a:cubicBezTo>
                <a:cubicBezTo>
                  <a:pt x="2718216" y="366117"/>
                  <a:pt x="2828355" y="367671"/>
                  <a:pt x="2938072" y="376111"/>
                </a:cubicBezTo>
                <a:cubicBezTo>
                  <a:pt x="2958613" y="377691"/>
                  <a:pt x="2977763" y="387416"/>
                  <a:pt x="2998033" y="391101"/>
                </a:cubicBezTo>
                <a:cubicBezTo>
                  <a:pt x="3032795" y="397421"/>
                  <a:pt x="3068202" y="399771"/>
                  <a:pt x="3102964" y="406091"/>
                </a:cubicBezTo>
                <a:cubicBezTo>
                  <a:pt x="3123233" y="409776"/>
                  <a:pt x="3142481" y="418526"/>
                  <a:pt x="3162924" y="421081"/>
                </a:cubicBezTo>
                <a:cubicBezTo>
                  <a:pt x="3222628" y="428544"/>
                  <a:pt x="3282845" y="431074"/>
                  <a:pt x="3342806" y="436071"/>
                </a:cubicBezTo>
                <a:lnTo>
                  <a:pt x="3792511" y="421081"/>
                </a:lnTo>
                <a:lnTo>
                  <a:pt x="4871803" y="406091"/>
                </a:lnTo>
                <a:cubicBezTo>
                  <a:pt x="4912075" y="405084"/>
                  <a:pt x="4951621" y="394920"/>
                  <a:pt x="4991724" y="391101"/>
                </a:cubicBezTo>
                <a:cubicBezTo>
                  <a:pt x="5056580" y="384924"/>
                  <a:pt x="5121639" y="381108"/>
                  <a:pt x="5186596" y="376111"/>
                </a:cubicBezTo>
                <a:cubicBezTo>
                  <a:pt x="5321158" y="331255"/>
                  <a:pt x="5168042" y="377965"/>
                  <a:pt x="5486400" y="346130"/>
                </a:cubicBezTo>
                <a:cubicBezTo>
                  <a:pt x="5502122" y="344558"/>
                  <a:pt x="5516041" y="334972"/>
                  <a:pt x="5531370" y="331140"/>
                </a:cubicBezTo>
                <a:cubicBezTo>
                  <a:pt x="5616942" y="309747"/>
                  <a:pt x="5589350" y="324240"/>
                  <a:pt x="5666282" y="301160"/>
                </a:cubicBezTo>
                <a:cubicBezTo>
                  <a:pt x="5696551" y="292079"/>
                  <a:pt x="5726243" y="281173"/>
                  <a:pt x="5756223" y="271179"/>
                </a:cubicBezTo>
                <a:lnTo>
                  <a:pt x="5801193" y="256189"/>
                </a:lnTo>
                <a:cubicBezTo>
                  <a:pt x="5830027" y="246578"/>
                  <a:pt x="5861464" y="247792"/>
                  <a:pt x="5891134" y="241199"/>
                </a:cubicBezTo>
                <a:cubicBezTo>
                  <a:pt x="6035618" y="209092"/>
                  <a:pt x="5816511" y="243865"/>
                  <a:pt x="5996065" y="211219"/>
                </a:cubicBezTo>
                <a:cubicBezTo>
                  <a:pt x="6085961" y="194874"/>
                  <a:pt x="6157863" y="191576"/>
                  <a:pt x="6250898" y="181239"/>
                </a:cubicBezTo>
                <a:cubicBezTo>
                  <a:pt x="6290936" y="176790"/>
                  <a:pt x="6330734" y="170257"/>
                  <a:pt x="6370819" y="166248"/>
                </a:cubicBezTo>
                <a:cubicBezTo>
                  <a:pt x="6430689" y="160261"/>
                  <a:pt x="6490831" y="157245"/>
                  <a:pt x="6550701" y="151258"/>
                </a:cubicBezTo>
                <a:cubicBezTo>
                  <a:pt x="6623096" y="144019"/>
                  <a:pt x="6689498" y="134199"/>
                  <a:pt x="6760564" y="121278"/>
                </a:cubicBezTo>
                <a:cubicBezTo>
                  <a:pt x="6991039" y="79374"/>
                  <a:pt x="6660410" y="135472"/>
                  <a:pt x="6925455" y="91298"/>
                </a:cubicBezTo>
                <a:cubicBezTo>
                  <a:pt x="7033266" y="55359"/>
                  <a:pt x="6898647" y="98957"/>
                  <a:pt x="7030387" y="61317"/>
                </a:cubicBezTo>
                <a:cubicBezTo>
                  <a:pt x="7045580" y="56976"/>
                  <a:pt x="7059560" y="46670"/>
                  <a:pt x="7075357" y="46327"/>
                </a:cubicBezTo>
                <a:cubicBezTo>
                  <a:pt x="7519988" y="36661"/>
                  <a:pt x="7964774" y="36334"/>
                  <a:pt x="8409482" y="31337"/>
                </a:cubicBezTo>
                <a:cubicBezTo>
                  <a:pt x="8439462" y="26340"/>
                  <a:pt x="8469237" y="19898"/>
                  <a:pt x="8499423" y="16347"/>
                </a:cubicBezTo>
                <a:cubicBezTo>
                  <a:pt x="8638375" y="0"/>
                  <a:pt x="8620224" y="1357"/>
                  <a:pt x="8709285" y="1357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20 Forma libre"/>
          <p:cNvSpPr/>
          <p:nvPr/>
        </p:nvSpPr>
        <p:spPr>
          <a:xfrm>
            <a:off x="29980" y="2758190"/>
            <a:ext cx="5531371" cy="932149"/>
          </a:xfrm>
          <a:custGeom>
            <a:avLst/>
            <a:gdLst>
              <a:gd name="connsiteX0" fmla="*/ 0 w 5531371"/>
              <a:gd name="connsiteY0" fmla="*/ 0 h 932149"/>
              <a:gd name="connsiteX1" fmla="*/ 164892 w 5531371"/>
              <a:gd name="connsiteY1" fmla="*/ 44971 h 932149"/>
              <a:gd name="connsiteX2" fmla="*/ 344774 w 5531371"/>
              <a:gd name="connsiteY2" fmla="*/ 59961 h 932149"/>
              <a:gd name="connsiteX3" fmla="*/ 479686 w 5531371"/>
              <a:gd name="connsiteY3" fmla="*/ 74951 h 932149"/>
              <a:gd name="connsiteX4" fmla="*/ 824459 w 5531371"/>
              <a:gd name="connsiteY4" fmla="*/ 89941 h 932149"/>
              <a:gd name="connsiteX5" fmla="*/ 914400 w 5531371"/>
              <a:gd name="connsiteY5" fmla="*/ 104931 h 932149"/>
              <a:gd name="connsiteX6" fmla="*/ 959371 w 5531371"/>
              <a:gd name="connsiteY6" fmla="*/ 119921 h 932149"/>
              <a:gd name="connsiteX7" fmla="*/ 1079292 w 5531371"/>
              <a:gd name="connsiteY7" fmla="*/ 134912 h 932149"/>
              <a:gd name="connsiteX8" fmla="*/ 1259174 w 5531371"/>
              <a:gd name="connsiteY8" fmla="*/ 164892 h 932149"/>
              <a:gd name="connsiteX9" fmla="*/ 1364105 w 5531371"/>
              <a:gd name="connsiteY9" fmla="*/ 179882 h 932149"/>
              <a:gd name="connsiteX10" fmla="*/ 1648918 w 5531371"/>
              <a:gd name="connsiteY10" fmla="*/ 209862 h 932149"/>
              <a:gd name="connsiteX11" fmla="*/ 2113613 w 5531371"/>
              <a:gd name="connsiteY11" fmla="*/ 224853 h 932149"/>
              <a:gd name="connsiteX12" fmla="*/ 2458387 w 5531371"/>
              <a:gd name="connsiteY12" fmla="*/ 239843 h 932149"/>
              <a:gd name="connsiteX13" fmla="*/ 2518348 w 5531371"/>
              <a:gd name="connsiteY13" fmla="*/ 254833 h 932149"/>
              <a:gd name="connsiteX14" fmla="*/ 2608289 w 5531371"/>
              <a:gd name="connsiteY14" fmla="*/ 269823 h 932149"/>
              <a:gd name="connsiteX15" fmla="*/ 2698230 w 5531371"/>
              <a:gd name="connsiteY15" fmla="*/ 299803 h 932149"/>
              <a:gd name="connsiteX16" fmla="*/ 2743200 w 5531371"/>
              <a:gd name="connsiteY16" fmla="*/ 314794 h 932149"/>
              <a:gd name="connsiteX17" fmla="*/ 2773181 w 5531371"/>
              <a:gd name="connsiteY17" fmla="*/ 344774 h 932149"/>
              <a:gd name="connsiteX18" fmla="*/ 2893102 w 5531371"/>
              <a:gd name="connsiteY18" fmla="*/ 374754 h 932149"/>
              <a:gd name="connsiteX19" fmla="*/ 2998033 w 5531371"/>
              <a:gd name="connsiteY19" fmla="*/ 419725 h 932149"/>
              <a:gd name="connsiteX20" fmla="*/ 3057994 w 5531371"/>
              <a:gd name="connsiteY20" fmla="*/ 449705 h 932149"/>
              <a:gd name="connsiteX21" fmla="*/ 3117954 w 5531371"/>
              <a:gd name="connsiteY21" fmla="*/ 464695 h 932149"/>
              <a:gd name="connsiteX22" fmla="*/ 3207895 w 5531371"/>
              <a:gd name="connsiteY22" fmla="*/ 494676 h 932149"/>
              <a:gd name="connsiteX23" fmla="*/ 3312827 w 5531371"/>
              <a:gd name="connsiteY23" fmla="*/ 524656 h 932149"/>
              <a:gd name="connsiteX24" fmla="*/ 3447738 w 5531371"/>
              <a:gd name="connsiteY24" fmla="*/ 569626 h 932149"/>
              <a:gd name="connsiteX25" fmla="*/ 3582650 w 5531371"/>
              <a:gd name="connsiteY25" fmla="*/ 599607 h 932149"/>
              <a:gd name="connsiteX26" fmla="*/ 3627620 w 5531371"/>
              <a:gd name="connsiteY26" fmla="*/ 614597 h 932149"/>
              <a:gd name="connsiteX27" fmla="*/ 3702571 w 5531371"/>
              <a:gd name="connsiteY27" fmla="*/ 629587 h 932149"/>
              <a:gd name="connsiteX28" fmla="*/ 3762531 w 5531371"/>
              <a:gd name="connsiteY28" fmla="*/ 644577 h 932149"/>
              <a:gd name="connsiteX29" fmla="*/ 3807502 w 5531371"/>
              <a:gd name="connsiteY29" fmla="*/ 659567 h 932149"/>
              <a:gd name="connsiteX30" fmla="*/ 4002374 w 5531371"/>
              <a:gd name="connsiteY30" fmla="*/ 689548 h 932149"/>
              <a:gd name="connsiteX31" fmla="*/ 4062335 w 5531371"/>
              <a:gd name="connsiteY31" fmla="*/ 704538 h 932149"/>
              <a:gd name="connsiteX32" fmla="*/ 4167266 w 5531371"/>
              <a:gd name="connsiteY32" fmla="*/ 719528 h 932149"/>
              <a:gd name="connsiteX33" fmla="*/ 4212236 w 5531371"/>
              <a:gd name="connsiteY33" fmla="*/ 734518 h 932149"/>
              <a:gd name="connsiteX34" fmla="*/ 4377128 w 5531371"/>
              <a:gd name="connsiteY34" fmla="*/ 764499 h 932149"/>
              <a:gd name="connsiteX35" fmla="*/ 4811843 w 5531371"/>
              <a:gd name="connsiteY35" fmla="*/ 794479 h 932149"/>
              <a:gd name="connsiteX36" fmla="*/ 4961745 w 5531371"/>
              <a:gd name="connsiteY36" fmla="*/ 824459 h 932149"/>
              <a:gd name="connsiteX37" fmla="*/ 5006715 w 5531371"/>
              <a:gd name="connsiteY37" fmla="*/ 839449 h 932149"/>
              <a:gd name="connsiteX38" fmla="*/ 5111646 w 5531371"/>
              <a:gd name="connsiteY38" fmla="*/ 854440 h 932149"/>
              <a:gd name="connsiteX39" fmla="*/ 5201587 w 5531371"/>
              <a:gd name="connsiteY39" fmla="*/ 869430 h 932149"/>
              <a:gd name="connsiteX40" fmla="*/ 5351489 w 5531371"/>
              <a:gd name="connsiteY40" fmla="*/ 899410 h 932149"/>
              <a:gd name="connsiteX41" fmla="*/ 5456420 w 5531371"/>
              <a:gd name="connsiteY41" fmla="*/ 929390 h 932149"/>
              <a:gd name="connsiteX42" fmla="*/ 5531371 w 5531371"/>
              <a:gd name="connsiteY42" fmla="*/ 929390 h 93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531371" h="932149">
                <a:moveTo>
                  <a:pt x="0" y="0"/>
                </a:moveTo>
                <a:cubicBezTo>
                  <a:pt x="75771" y="50513"/>
                  <a:pt x="33175" y="31799"/>
                  <a:pt x="164892" y="44971"/>
                </a:cubicBezTo>
                <a:cubicBezTo>
                  <a:pt x="224762" y="50958"/>
                  <a:pt x="284877" y="54257"/>
                  <a:pt x="344774" y="59961"/>
                </a:cubicBezTo>
                <a:cubicBezTo>
                  <a:pt x="389818" y="64251"/>
                  <a:pt x="434527" y="72129"/>
                  <a:pt x="479686" y="74951"/>
                </a:cubicBezTo>
                <a:cubicBezTo>
                  <a:pt x="594495" y="82126"/>
                  <a:pt x="709535" y="84944"/>
                  <a:pt x="824459" y="89941"/>
                </a:cubicBezTo>
                <a:cubicBezTo>
                  <a:pt x="854439" y="94938"/>
                  <a:pt x="884730" y="98338"/>
                  <a:pt x="914400" y="104931"/>
                </a:cubicBezTo>
                <a:cubicBezTo>
                  <a:pt x="929825" y="108359"/>
                  <a:pt x="943825" y="117094"/>
                  <a:pt x="959371" y="119921"/>
                </a:cubicBezTo>
                <a:cubicBezTo>
                  <a:pt x="999006" y="127128"/>
                  <a:pt x="1039318" y="129915"/>
                  <a:pt x="1079292" y="134912"/>
                </a:cubicBezTo>
                <a:cubicBezTo>
                  <a:pt x="1170695" y="165379"/>
                  <a:pt x="1098517" y="144810"/>
                  <a:pt x="1259174" y="164892"/>
                </a:cubicBezTo>
                <a:cubicBezTo>
                  <a:pt x="1294233" y="169274"/>
                  <a:pt x="1329128" y="174885"/>
                  <a:pt x="1364105" y="179882"/>
                </a:cubicBezTo>
                <a:cubicBezTo>
                  <a:pt x="1481610" y="219050"/>
                  <a:pt x="1410839" y="199731"/>
                  <a:pt x="1648918" y="209862"/>
                </a:cubicBezTo>
                <a:cubicBezTo>
                  <a:pt x="1803757" y="216451"/>
                  <a:pt x="1958740" y="219117"/>
                  <a:pt x="2113613" y="224853"/>
                </a:cubicBezTo>
                <a:lnTo>
                  <a:pt x="2458387" y="239843"/>
                </a:lnTo>
                <a:cubicBezTo>
                  <a:pt x="2478374" y="244840"/>
                  <a:pt x="2498146" y="250793"/>
                  <a:pt x="2518348" y="254833"/>
                </a:cubicBezTo>
                <a:cubicBezTo>
                  <a:pt x="2548152" y="260794"/>
                  <a:pt x="2578803" y="262451"/>
                  <a:pt x="2608289" y="269823"/>
                </a:cubicBezTo>
                <a:cubicBezTo>
                  <a:pt x="2638947" y="277488"/>
                  <a:pt x="2668250" y="289809"/>
                  <a:pt x="2698230" y="299803"/>
                </a:cubicBezTo>
                <a:lnTo>
                  <a:pt x="2743200" y="314794"/>
                </a:lnTo>
                <a:cubicBezTo>
                  <a:pt x="2753194" y="324787"/>
                  <a:pt x="2760059" y="339525"/>
                  <a:pt x="2773181" y="344774"/>
                </a:cubicBezTo>
                <a:cubicBezTo>
                  <a:pt x="2811438" y="360077"/>
                  <a:pt x="2893102" y="374754"/>
                  <a:pt x="2893102" y="374754"/>
                </a:cubicBezTo>
                <a:cubicBezTo>
                  <a:pt x="2950950" y="432603"/>
                  <a:pt x="2891463" y="384202"/>
                  <a:pt x="2998033" y="419725"/>
                </a:cubicBezTo>
                <a:cubicBezTo>
                  <a:pt x="3019232" y="426791"/>
                  <a:pt x="3037071" y="441859"/>
                  <a:pt x="3057994" y="449705"/>
                </a:cubicBezTo>
                <a:cubicBezTo>
                  <a:pt x="3077284" y="456939"/>
                  <a:pt x="3098221" y="458775"/>
                  <a:pt x="3117954" y="464695"/>
                </a:cubicBezTo>
                <a:cubicBezTo>
                  <a:pt x="3148223" y="473776"/>
                  <a:pt x="3177915" y="484682"/>
                  <a:pt x="3207895" y="494676"/>
                </a:cubicBezTo>
                <a:cubicBezTo>
                  <a:pt x="3358993" y="545042"/>
                  <a:pt x="3124647" y="468203"/>
                  <a:pt x="3312827" y="524656"/>
                </a:cubicBezTo>
                <a:cubicBezTo>
                  <a:pt x="3312839" y="524659"/>
                  <a:pt x="3425247" y="562129"/>
                  <a:pt x="3447738" y="569626"/>
                </a:cubicBezTo>
                <a:cubicBezTo>
                  <a:pt x="3493917" y="585019"/>
                  <a:pt x="3535108" y="587722"/>
                  <a:pt x="3582650" y="599607"/>
                </a:cubicBezTo>
                <a:cubicBezTo>
                  <a:pt x="3597979" y="603439"/>
                  <a:pt x="3612291" y="610765"/>
                  <a:pt x="3627620" y="614597"/>
                </a:cubicBezTo>
                <a:cubicBezTo>
                  <a:pt x="3652338" y="620776"/>
                  <a:pt x="3677699" y="624060"/>
                  <a:pt x="3702571" y="629587"/>
                </a:cubicBezTo>
                <a:cubicBezTo>
                  <a:pt x="3722682" y="634056"/>
                  <a:pt x="3742722" y="638917"/>
                  <a:pt x="3762531" y="644577"/>
                </a:cubicBezTo>
                <a:cubicBezTo>
                  <a:pt x="3777724" y="648918"/>
                  <a:pt x="3792173" y="655735"/>
                  <a:pt x="3807502" y="659567"/>
                </a:cubicBezTo>
                <a:cubicBezTo>
                  <a:pt x="3899210" y="682495"/>
                  <a:pt x="3893134" y="671341"/>
                  <a:pt x="4002374" y="689548"/>
                </a:cubicBezTo>
                <a:cubicBezTo>
                  <a:pt x="4022696" y="692935"/>
                  <a:pt x="4042065" y="700853"/>
                  <a:pt x="4062335" y="704538"/>
                </a:cubicBezTo>
                <a:cubicBezTo>
                  <a:pt x="4097097" y="710858"/>
                  <a:pt x="4132289" y="714531"/>
                  <a:pt x="4167266" y="719528"/>
                </a:cubicBezTo>
                <a:cubicBezTo>
                  <a:pt x="4182256" y="724525"/>
                  <a:pt x="4196907" y="730686"/>
                  <a:pt x="4212236" y="734518"/>
                </a:cubicBezTo>
                <a:cubicBezTo>
                  <a:pt x="4242926" y="742191"/>
                  <a:pt x="4350409" y="761159"/>
                  <a:pt x="4377128" y="764499"/>
                </a:cubicBezTo>
                <a:cubicBezTo>
                  <a:pt x="4537154" y="784503"/>
                  <a:pt x="4636806" y="785267"/>
                  <a:pt x="4811843" y="794479"/>
                </a:cubicBezTo>
                <a:cubicBezTo>
                  <a:pt x="4861810" y="804472"/>
                  <a:pt x="4913403" y="808345"/>
                  <a:pt x="4961745" y="824459"/>
                </a:cubicBezTo>
                <a:cubicBezTo>
                  <a:pt x="4976735" y="829456"/>
                  <a:pt x="4991221" y="836350"/>
                  <a:pt x="5006715" y="839449"/>
                </a:cubicBezTo>
                <a:cubicBezTo>
                  <a:pt x="5041361" y="846378"/>
                  <a:pt x="5076725" y="849067"/>
                  <a:pt x="5111646" y="854440"/>
                </a:cubicBezTo>
                <a:cubicBezTo>
                  <a:pt x="5141686" y="859062"/>
                  <a:pt x="5171714" y="863829"/>
                  <a:pt x="5201587" y="869430"/>
                </a:cubicBezTo>
                <a:cubicBezTo>
                  <a:pt x="5251671" y="878821"/>
                  <a:pt x="5303147" y="883296"/>
                  <a:pt x="5351489" y="899410"/>
                </a:cubicBezTo>
                <a:cubicBezTo>
                  <a:pt x="5379915" y="908885"/>
                  <a:pt x="5428185" y="926253"/>
                  <a:pt x="5456420" y="929390"/>
                </a:cubicBezTo>
                <a:cubicBezTo>
                  <a:pt x="5481251" y="932149"/>
                  <a:pt x="5506387" y="929390"/>
                  <a:pt x="5531371" y="92939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2" name="21 Forma libre"/>
          <p:cNvSpPr/>
          <p:nvPr/>
        </p:nvSpPr>
        <p:spPr>
          <a:xfrm>
            <a:off x="6625652" y="3912433"/>
            <a:ext cx="2503358" cy="689547"/>
          </a:xfrm>
          <a:custGeom>
            <a:avLst/>
            <a:gdLst>
              <a:gd name="connsiteX0" fmla="*/ 0 w 2503358"/>
              <a:gd name="connsiteY0" fmla="*/ 0 h 689547"/>
              <a:gd name="connsiteX1" fmla="*/ 44971 w 2503358"/>
              <a:gd name="connsiteY1" fmla="*/ 14990 h 689547"/>
              <a:gd name="connsiteX2" fmla="*/ 164892 w 2503358"/>
              <a:gd name="connsiteY2" fmla="*/ 74951 h 689547"/>
              <a:gd name="connsiteX3" fmla="*/ 254833 w 2503358"/>
              <a:gd name="connsiteY3" fmla="*/ 104931 h 689547"/>
              <a:gd name="connsiteX4" fmla="*/ 329784 w 2503358"/>
              <a:gd name="connsiteY4" fmla="*/ 119921 h 689547"/>
              <a:gd name="connsiteX5" fmla="*/ 374755 w 2503358"/>
              <a:gd name="connsiteY5" fmla="*/ 134911 h 689547"/>
              <a:gd name="connsiteX6" fmla="*/ 464696 w 2503358"/>
              <a:gd name="connsiteY6" fmla="*/ 149901 h 689547"/>
              <a:gd name="connsiteX7" fmla="*/ 569627 w 2503358"/>
              <a:gd name="connsiteY7" fmla="*/ 179882 h 689547"/>
              <a:gd name="connsiteX8" fmla="*/ 689548 w 2503358"/>
              <a:gd name="connsiteY8" fmla="*/ 239842 h 689547"/>
              <a:gd name="connsiteX9" fmla="*/ 809469 w 2503358"/>
              <a:gd name="connsiteY9" fmla="*/ 269823 h 689547"/>
              <a:gd name="connsiteX10" fmla="*/ 854440 w 2503358"/>
              <a:gd name="connsiteY10" fmla="*/ 299803 h 689547"/>
              <a:gd name="connsiteX11" fmla="*/ 944381 w 2503358"/>
              <a:gd name="connsiteY11" fmla="*/ 329783 h 689547"/>
              <a:gd name="connsiteX12" fmla="*/ 989351 w 2503358"/>
              <a:gd name="connsiteY12" fmla="*/ 359764 h 689547"/>
              <a:gd name="connsiteX13" fmla="*/ 1034322 w 2503358"/>
              <a:gd name="connsiteY13" fmla="*/ 374754 h 689547"/>
              <a:gd name="connsiteX14" fmla="*/ 1154243 w 2503358"/>
              <a:gd name="connsiteY14" fmla="*/ 404734 h 689547"/>
              <a:gd name="connsiteX15" fmla="*/ 1229194 w 2503358"/>
              <a:gd name="connsiteY15" fmla="*/ 419724 h 689547"/>
              <a:gd name="connsiteX16" fmla="*/ 1289155 w 2503358"/>
              <a:gd name="connsiteY16" fmla="*/ 434715 h 689547"/>
              <a:gd name="connsiteX17" fmla="*/ 1514007 w 2503358"/>
              <a:gd name="connsiteY17" fmla="*/ 464695 h 689547"/>
              <a:gd name="connsiteX18" fmla="*/ 1678899 w 2503358"/>
              <a:gd name="connsiteY18" fmla="*/ 509665 h 689547"/>
              <a:gd name="connsiteX19" fmla="*/ 1723869 w 2503358"/>
              <a:gd name="connsiteY19" fmla="*/ 524656 h 689547"/>
              <a:gd name="connsiteX20" fmla="*/ 1813810 w 2503358"/>
              <a:gd name="connsiteY20" fmla="*/ 539646 h 689547"/>
              <a:gd name="connsiteX21" fmla="*/ 1873771 w 2503358"/>
              <a:gd name="connsiteY21" fmla="*/ 554636 h 689547"/>
              <a:gd name="connsiteX22" fmla="*/ 1948722 w 2503358"/>
              <a:gd name="connsiteY22" fmla="*/ 569626 h 689547"/>
              <a:gd name="connsiteX23" fmla="*/ 2038663 w 2503358"/>
              <a:gd name="connsiteY23" fmla="*/ 584616 h 689547"/>
              <a:gd name="connsiteX24" fmla="*/ 2098623 w 2503358"/>
              <a:gd name="connsiteY24" fmla="*/ 599606 h 689547"/>
              <a:gd name="connsiteX25" fmla="*/ 2143594 w 2503358"/>
              <a:gd name="connsiteY25" fmla="*/ 614597 h 689547"/>
              <a:gd name="connsiteX26" fmla="*/ 2368446 w 2503358"/>
              <a:gd name="connsiteY26" fmla="*/ 644577 h 689547"/>
              <a:gd name="connsiteX27" fmla="*/ 2458387 w 2503358"/>
              <a:gd name="connsiteY27" fmla="*/ 674557 h 689547"/>
              <a:gd name="connsiteX28" fmla="*/ 2503358 w 2503358"/>
              <a:gd name="connsiteY28" fmla="*/ 689547 h 689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03358" h="689547">
                <a:moveTo>
                  <a:pt x="0" y="0"/>
                </a:moveTo>
                <a:cubicBezTo>
                  <a:pt x="14990" y="4997"/>
                  <a:pt x="30586" y="8451"/>
                  <a:pt x="44971" y="14990"/>
                </a:cubicBezTo>
                <a:cubicBezTo>
                  <a:pt x="85657" y="33484"/>
                  <a:pt x="122493" y="60818"/>
                  <a:pt x="164892" y="74951"/>
                </a:cubicBezTo>
                <a:cubicBezTo>
                  <a:pt x="194872" y="84944"/>
                  <a:pt x="224344" y="96616"/>
                  <a:pt x="254833" y="104931"/>
                </a:cubicBezTo>
                <a:cubicBezTo>
                  <a:pt x="279414" y="111635"/>
                  <a:pt x="305066" y="113742"/>
                  <a:pt x="329784" y="119921"/>
                </a:cubicBezTo>
                <a:cubicBezTo>
                  <a:pt x="345113" y="123753"/>
                  <a:pt x="359330" y="131483"/>
                  <a:pt x="374755" y="134911"/>
                </a:cubicBezTo>
                <a:cubicBezTo>
                  <a:pt x="404425" y="141504"/>
                  <a:pt x="434892" y="143940"/>
                  <a:pt x="464696" y="149901"/>
                </a:cubicBezTo>
                <a:cubicBezTo>
                  <a:pt x="511743" y="159311"/>
                  <a:pt x="526773" y="165598"/>
                  <a:pt x="569627" y="179882"/>
                </a:cubicBezTo>
                <a:cubicBezTo>
                  <a:pt x="620247" y="213629"/>
                  <a:pt x="622871" y="219839"/>
                  <a:pt x="689548" y="239842"/>
                </a:cubicBezTo>
                <a:cubicBezTo>
                  <a:pt x="732306" y="252670"/>
                  <a:pt x="769902" y="250040"/>
                  <a:pt x="809469" y="269823"/>
                </a:cubicBezTo>
                <a:cubicBezTo>
                  <a:pt x="825583" y="277880"/>
                  <a:pt x="837977" y="292486"/>
                  <a:pt x="854440" y="299803"/>
                </a:cubicBezTo>
                <a:cubicBezTo>
                  <a:pt x="883318" y="312638"/>
                  <a:pt x="944381" y="329783"/>
                  <a:pt x="944381" y="329783"/>
                </a:cubicBezTo>
                <a:cubicBezTo>
                  <a:pt x="959371" y="339777"/>
                  <a:pt x="973237" y="351707"/>
                  <a:pt x="989351" y="359764"/>
                </a:cubicBezTo>
                <a:cubicBezTo>
                  <a:pt x="1003484" y="366831"/>
                  <a:pt x="1019078" y="370596"/>
                  <a:pt x="1034322" y="374754"/>
                </a:cubicBezTo>
                <a:cubicBezTo>
                  <a:pt x="1074074" y="385595"/>
                  <a:pt x="1114269" y="394741"/>
                  <a:pt x="1154243" y="404734"/>
                </a:cubicBezTo>
                <a:cubicBezTo>
                  <a:pt x="1178961" y="410913"/>
                  <a:pt x="1204322" y="414197"/>
                  <a:pt x="1229194" y="419724"/>
                </a:cubicBezTo>
                <a:cubicBezTo>
                  <a:pt x="1249306" y="424193"/>
                  <a:pt x="1268953" y="430675"/>
                  <a:pt x="1289155" y="434715"/>
                </a:cubicBezTo>
                <a:cubicBezTo>
                  <a:pt x="1373257" y="451536"/>
                  <a:pt x="1424023" y="454697"/>
                  <a:pt x="1514007" y="464695"/>
                </a:cubicBezTo>
                <a:cubicBezTo>
                  <a:pt x="1706983" y="529020"/>
                  <a:pt x="1509377" y="467283"/>
                  <a:pt x="1678899" y="509665"/>
                </a:cubicBezTo>
                <a:cubicBezTo>
                  <a:pt x="1694228" y="513497"/>
                  <a:pt x="1708444" y="521228"/>
                  <a:pt x="1723869" y="524656"/>
                </a:cubicBezTo>
                <a:cubicBezTo>
                  <a:pt x="1753539" y="531250"/>
                  <a:pt x="1784006" y="533685"/>
                  <a:pt x="1813810" y="539646"/>
                </a:cubicBezTo>
                <a:cubicBezTo>
                  <a:pt x="1834012" y="543686"/>
                  <a:pt x="1853659" y="550167"/>
                  <a:pt x="1873771" y="554636"/>
                </a:cubicBezTo>
                <a:cubicBezTo>
                  <a:pt x="1898643" y="560163"/>
                  <a:pt x="1923655" y="565068"/>
                  <a:pt x="1948722" y="569626"/>
                </a:cubicBezTo>
                <a:cubicBezTo>
                  <a:pt x="1978626" y="575063"/>
                  <a:pt x="2008859" y="578655"/>
                  <a:pt x="2038663" y="584616"/>
                </a:cubicBezTo>
                <a:cubicBezTo>
                  <a:pt x="2058865" y="588656"/>
                  <a:pt x="2078814" y="593946"/>
                  <a:pt x="2098623" y="599606"/>
                </a:cubicBezTo>
                <a:cubicBezTo>
                  <a:pt x="2113816" y="603947"/>
                  <a:pt x="2128169" y="611169"/>
                  <a:pt x="2143594" y="614597"/>
                </a:cubicBezTo>
                <a:cubicBezTo>
                  <a:pt x="2210876" y="629549"/>
                  <a:pt x="2303502" y="637361"/>
                  <a:pt x="2368446" y="644577"/>
                </a:cubicBezTo>
                <a:lnTo>
                  <a:pt x="2458387" y="674557"/>
                </a:lnTo>
                <a:lnTo>
                  <a:pt x="2503358" y="689547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700"/>
            <a:ext cx="9144000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Teoría de cambio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42910" y="2357430"/>
            <a:ext cx="814393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42950" indent="-742950">
              <a:buFontTx/>
              <a:buAutoNum type="arabicParenR"/>
            </a:pPr>
            <a:r>
              <a:rPr lang="es-ES" sz="4400" b="1" dirty="0" smtClean="0">
                <a:latin typeface="Bradley Hand ITC" pitchFamily="66" charset="0"/>
              </a:rPr>
              <a:t>Mejorar </a:t>
            </a:r>
            <a:r>
              <a:rPr lang="es-ES" sz="4400" b="1" dirty="0" smtClean="0">
                <a:latin typeface="Bradley Hand ITC" pitchFamily="66" charset="0"/>
              </a:rPr>
              <a:t>el descanso del suelo</a:t>
            </a:r>
            <a:r>
              <a:rPr lang="es-ES" sz="4400" b="1" dirty="0" smtClean="0">
                <a:latin typeface="Bradley Hand ITC" pitchFamily="66" charset="0"/>
              </a:rPr>
              <a:t>,</a:t>
            </a:r>
          </a:p>
          <a:p>
            <a:pPr marL="742950" indent="-742950">
              <a:buFontTx/>
              <a:buAutoNum type="arabicParenR"/>
            </a:pPr>
            <a:r>
              <a:rPr lang="es-ES" sz="4400" b="1" dirty="0" smtClean="0">
                <a:latin typeface="Bradley Hand ITC" pitchFamily="66" charset="0"/>
              </a:rPr>
              <a:t>Diversificar </a:t>
            </a:r>
            <a:r>
              <a:rPr lang="es-ES" sz="4400" b="1" dirty="0" smtClean="0">
                <a:latin typeface="Bradley Hand ITC" pitchFamily="66" charset="0"/>
              </a:rPr>
              <a:t>los cultivos,</a:t>
            </a:r>
          </a:p>
          <a:p>
            <a:pPr marL="742950" indent="-742950">
              <a:buAutoNum type="arabicParenR"/>
            </a:pPr>
            <a:r>
              <a:rPr lang="es-ES" sz="4400" b="1" dirty="0" smtClean="0">
                <a:latin typeface="Bradley Hand ITC" pitchFamily="66" charset="0"/>
              </a:rPr>
              <a:t>Promover </a:t>
            </a:r>
            <a:r>
              <a:rPr lang="es-ES" sz="4400" b="1" dirty="0" smtClean="0">
                <a:latin typeface="Bradley Hand ITC" pitchFamily="66" charset="0"/>
              </a:rPr>
              <a:t>el uso de abono verde y de residuos de cosecha </a:t>
            </a:r>
          </a:p>
          <a:p>
            <a:pPr marL="742950" indent="-742950">
              <a:buAutoNum type="arabicParenR"/>
            </a:pPr>
            <a:r>
              <a:rPr lang="es-ES" sz="4400" b="1" dirty="0" smtClean="0">
                <a:latin typeface="Bradley Hand ITC" pitchFamily="66" charset="0"/>
              </a:rPr>
              <a:t>Ayudar a mejorar la economía familiar.</a:t>
            </a:r>
            <a:endParaRPr lang="es-BO" sz="4400" b="1" dirty="0">
              <a:latin typeface="Bradley Hand ITC" pitchFamily="66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00034" y="785794"/>
            <a:ext cx="81439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QUE BUSCA LA INVESTIGACION PARTICIPATIVA EN ANZALDO</a:t>
            </a:r>
            <a:endParaRPr lang="es-ES" sz="4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Gráfico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52149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3 CuadroTexto"/>
          <p:cNvSpPr txBox="1">
            <a:spLocks noChangeArrowheads="1"/>
          </p:cNvSpPr>
          <p:nvPr/>
        </p:nvSpPr>
        <p:spPr bwMode="auto">
          <a:xfrm rot="-5400000">
            <a:off x="-636588" y="3779836"/>
            <a:ext cx="164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% de pérdidas</a:t>
            </a:r>
          </a:p>
        </p:txBody>
      </p:sp>
      <p:pic>
        <p:nvPicPr>
          <p:cNvPr id="14342" name="4 Imagen" descr="DSC0815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214422"/>
            <a:ext cx="2944997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5 Imagen" descr="DSC0819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929066"/>
            <a:ext cx="2845946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Análisis participativo del daño por las lluvias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57224" y="1714488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MEJORANDO EL DESCANSO DEL SUELO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A-fotos\A-Proyectos\McK Laderas\Paisajes\DSC057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A-fotos\varios3\DSC0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11" name="10 Conector recto"/>
          <p:cNvCxnSpPr/>
          <p:nvPr/>
        </p:nvCxnSpPr>
        <p:spPr>
          <a:xfrm rot="10800000">
            <a:off x="1643042" y="2857496"/>
            <a:ext cx="5572164" cy="1000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>
            <a:stCxn id="6" idx="3"/>
          </p:cNvCxnSpPr>
          <p:nvPr/>
        </p:nvCxnSpPr>
        <p:spPr>
          <a:xfrm flipH="1" flipV="1">
            <a:off x="3000364" y="2857496"/>
            <a:ext cx="6143636" cy="5715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rot="10800000">
            <a:off x="0" y="3214686"/>
            <a:ext cx="4286248" cy="17145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Forma libre"/>
          <p:cNvSpPr/>
          <p:nvPr/>
        </p:nvSpPr>
        <p:spPr>
          <a:xfrm>
            <a:off x="2210937" y="3275463"/>
            <a:ext cx="6933063" cy="818865"/>
          </a:xfrm>
          <a:custGeom>
            <a:avLst/>
            <a:gdLst>
              <a:gd name="connsiteX0" fmla="*/ 0 w 6974006"/>
              <a:gd name="connsiteY0" fmla="*/ 818865 h 818865"/>
              <a:gd name="connsiteX1" fmla="*/ 2251881 w 6974006"/>
              <a:gd name="connsiteY1" fmla="*/ 300250 h 818865"/>
              <a:gd name="connsiteX2" fmla="*/ 4926842 w 6974006"/>
              <a:gd name="connsiteY2" fmla="*/ 40943 h 818865"/>
              <a:gd name="connsiteX3" fmla="*/ 6974006 w 6974006"/>
              <a:gd name="connsiteY3" fmla="*/ 54591 h 818865"/>
              <a:gd name="connsiteX4" fmla="*/ 6974006 w 6974006"/>
              <a:gd name="connsiteY4" fmla="*/ 54591 h 81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4006" h="818865">
                <a:moveTo>
                  <a:pt x="0" y="818865"/>
                </a:moveTo>
                <a:cubicBezTo>
                  <a:pt x="715370" y="624384"/>
                  <a:pt x="1430741" y="429904"/>
                  <a:pt x="2251881" y="300250"/>
                </a:cubicBezTo>
                <a:cubicBezTo>
                  <a:pt x="3073021" y="170596"/>
                  <a:pt x="4139821" y="81886"/>
                  <a:pt x="4926842" y="40943"/>
                </a:cubicBezTo>
                <a:cubicBezTo>
                  <a:pt x="5713863" y="0"/>
                  <a:pt x="6974006" y="54591"/>
                  <a:pt x="6974006" y="54591"/>
                </a:cubicBezTo>
                <a:lnTo>
                  <a:pt x="6974006" y="54591"/>
                </a:ln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7" name="26 Forma libre"/>
          <p:cNvSpPr/>
          <p:nvPr/>
        </p:nvSpPr>
        <p:spPr>
          <a:xfrm>
            <a:off x="341194" y="2963839"/>
            <a:ext cx="6509982" cy="393510"/>
          </a:xfrm>
          <a:custGeom>
            <a:avLst/>
            <a:gdLst>
              <a:gd name="connsiteX0" fmla="*/ 0 w 6509982"/>
              <a:gd name="connsiteY0" fmla="*/ 393510 h 393510"/>
              <a:gd name="connsiteX1" fmla="*/ 1569493 w 6509982"/>
              <a:gd name="connsiteY1" fmla="*/ 175146 h 393510"/>
              <a:gd name="connsiteX2" fmla="*/ 3057099 w 6509982"/>
              <a:gd name="connsiteY2" fmla="*/ 25021 h 393510"/>
              <a:gd name="connsiteX3" fmla="*/ 4722125 w 6509982"/>
              <a:gd name="connsiteY3" fmla="*/ 25021 h 393510"/>
              <a:gd name="connsiteX4" fmla="*/ 6509982 w 6509982"/>
              <a:gd name="connsiteY4" fmla="*/ 65964 h 39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9982" h="393510">
                <a:moveTo>
                  <a:pt x="0" y="393510"/>
                </a:moveTo>
                <a:lnTo>
                  <a:pt x="1569493" y="175146"/>
                </a:lnTo>
                <a:cubicBezTo>
                  <a:pt x="2079010" y="113731"/>
                  <a:pt x="2531660" y="50042"/>
                  <a:pt x="3057099" y="25021"/>
                </a:cubicBezTo>
                <a:cubicBezTo>
                  <a:pt x="3582538" y="0"/>
                  <a:pt x="4146645" y="18197"/>
                  <a:pt x="4722125" y="25021"/>
                </a:cubicBezTo>
                <a:cubicBezTo>
                  <a:pt x="5297605" y="31845"/>
                  <a:pt x="5903793" y="48904"/>
                  <a:pt x="6509982" y="65964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8" name="27 Forma libre"/>
          <p:cNvSpPr/>
          <p:nvPr/>
        </p:nvSpPr>
        <p:spPr>
          <a:xfrm>
            <a:off x="1023582" y="3091218"/>
            <a:ext cx="7533564" cy="539086"/>
          </a:xfrm>
          <a:custGeom>
            <a:avLst/>
            <a:gdLst>
              <a:gd name="connsiteX0" fmla="*/ 0 w 7533564"/>
              <a:gd name="connsiteY0" fmla="*/ 539086 h 539086"/>
              <a:gd name="connsiteX1" fmla="*/ 2197290 w 7533564"/>
              <a:gd name="connsiteY1" fmla="*/ 156949 h 539086"/>
              <a:gd name="connsiteX2" fmla="*/ 3780430 w 7533564"/>
              <a:gd name="connsiteY2" fmla="*/ 20472 h 539086"/>
              <a:gd name="connsiteX3" fmla="*/ 5186149 w 7533564"/>
              <a:gd name="connsiteY3" fmla="*/ 34119 h 539086"/>
              <a:gd name="connsiteX4" fmla="*/ 6414448 w 7533564"/>
              <a:gd name="connsiteY4" fmla="*/ 47767 h 539086"/>
              <a:gd name="connsiteX5" fmla="*/ 7533564 w 7533564"/>
              <a:gd name="connsiteY5" fmla="*/ 75063 h 53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33564" h="539086">
                <a:moveTo>
                  <a:pt x="0" y="539086"/>
                </a:moveTo>
                <a:cubicBezTo>
                  <a:pt x="783609" y="391235"/>
                  <a:pt x="1567218" y="243385"/>
                  <a:pt x="2197290" y="156949"/>
                </a:cubicBezTo>
                <a:cubicBezTo>
                  <a:pt x="2827362" y="70513"/>
                  <a:pt x="3282287" y="40944"/>
                  <a:pt x="3780430" y="20472"/>
                </a:cubicBezTo>
                <a:cubicBezTo>
                  <a:pt x="4278573" y="0"/>
                  <a:pt x="5186149" y="34119"/>
                  <a:pt x="5186149" y="34119"/>
                </a:cubicBezTo>
                <a:lnTo>
                  <a:pt x="6414448" y="47767"/>
                </a:lnTo>
                <a:lnTo>
                  <a:pt x="7533564" y="75063"/>
                </a:ln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0" name="29 Forma libre"/>
          <p:cNvSpPr/>
          <p:nvPr/>
        </p:nvSpPr>
        <p:spPr>
          <a:xfrm>
            <a:off x="0" y="2859206"/>
            <a:ext cx="4776716" cy="320722"/>
          </a:xfrm>
          <a:custGeom>
            <a:avLst/>
            <a:gdLst>
              <a:gd name="connsiteX0" fmla="*/ 0 w 4776716"/>
              <a:gd name="connsiteY0" fmla="*/ 320722 h 320722"/>
              <a:gd name="connsiteX1" fmla="*/ 1269242 w 4776716"/>
              <a:gd name="connsiteY1" fmla="*/ 156949 h 320722"/>
              <a:gd name="connsiteX2" fmla="*/ 2047164 w 4776716"/>
              <a:gd name="connsiteY2" fmla="*/ 75063 h 320722"/>
              <a:gd name="connsiteX3" fmla="*/ 2893325 w 4776716"/>
              <a:gd name="connsiteY3" fmla="*/ 20472 h 320722"/>
              <a:gd name="connsiteX4" fmla="*/ 3575713 w 4776716"/>
              <a:gd name="connsiteY4" fmla="*/ 6824 h 320722"/>
              <a:gd name="connsiteX5" fmla="*/ 4776716 w 4776716"/>
              <a:gd name="connsiteY5" fmla="*/ 61415 h 32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76716" h="320722">
                <a:moveTo>
                  <a:pt x="0" y="320722"/>
                </a:moveTo>
                <a:lnTo>
                  <a:pt x="1269242" y="156949"/>
                </a:lnTo>
                <a:cubicBezTo>
                  <a:pt x="1610436" y="116006"/>
                  <a:pt x="1776484" y="97809"/>
                  <a:pt x="2047164" y="75063"/>
                </a:cubicBezTo>
                <a:cubicBezTo>
                  <a:pt x="2317845" y="52317"/>
                  <a:pt x="2638567" y="31845"/>
                  <a:pt x="2893325" y="20472"/>
                </a:cubicBezTo>
                <a:cubicBezTo>
                  <a:pt x="3148083" y="9099"/>
                  <a:pt x="3261815" y="0"/>
                  <a:pt x="3575713" y="6824"/>
                </a:cubicBezTo>
                <a:cubicBezTo>
                  <a:pt x="3889611" y="13648"/>
                  <a:pt x="4333163" y="37531"/>
                  <a:pt x="4776716" y="61415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4057233"/>
            <a:ext cx="385765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3038" marR="0" lvl="0" indent="-1730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_tradnl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Leguminosas</a:t>
            </a:r>
          </a:p>
          <a:p>
            <a:pPr marL="173038" marR="0" lvl="0" indent="-1730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Chamaecytisus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proliferus</a:t>
            </a: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ssp</a:t>
            </a: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palmensis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Lathyrus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sativus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Vicia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narbonensis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Vicia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villosa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ssp</a:t>
            </a: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Dasycarpa</a:t>
            </a:r>
            <a:endParaRPr kumimoji="0" lang="es-ES_tradnl" sz="11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s-ES_tradnl" sz="1100" i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_tradnl" sz="11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Cereales</a:t>
            </a:r>
          </a:p>
          <a:p>
            <a:pPr marL="173038" lvl="0" indent="-17303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s-ES_tradnl" sz="11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Cebada,  Avena  y </a:t>
            </a:r>
            <a:r>
              <a:rPr lang="es-ES_tradnl" sz="11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Triticale</a:t>
            </a:r>
            <a:endParaRPr lang="es-ES_tradnl" sz="11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73038" lvl="0" indent="-173038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es-ES_tradnl" sz="11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3038" lvl="0" indent="-1730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Pastos</a:t>
            </a:r>
            <a:endParaRPr lang="es-BO" sz="11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3038" indent="-173038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_tradnl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_tradnl" sz="11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X. </a:t>
            </a:r>
            <a:r>
              <a:rPr lang="es-ES_tradnl" sz="1100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Phalaris</a:t>
            </a:r>
            <a:endParaRPr lang="es-BO" sz="1100" dirty="0" smtClean="0"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Pisum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sativum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Festulolium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Eragrostis</a:t>
            </a:r>
            <a:r>
              <a:rPr kumimoji="0" lang="es-ES_tradnl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_tradnl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curvula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1435100" algn="l"/>
              </a:tabLst>
            </a:pPr>
            <a:r>
              <a:rPr kumimoji="0" 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Thinopyrum</a:t>
            </a:r>
            <a:r>
              <a:rPr kumimoji="0" 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ponticum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Agrophyrum</a:t>
            </a:r>
            <a:endParaRPr kumimoji="0" lang="es-B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E:\A-fotos\varios3\DSC083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3786190"/>
            <a:ext cx="3840000" cy="2880000"/>
          </a:xfrm>
          <a:prstGeom prst="rect">
            <a:avLst/>
          </a:prstGeom>
          <a:noFill/>
        </p:spPr>
      </p:pic>
      <p:pic>
        <p:nvPicPr>
          <p:cNvPr id="8199" name="Picture 7" descr="E:\A-fotos\varios3\DSC083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786190"/>
            <a:ext cx="3840000" cy="2880000"/>
          </a:xfrm>
          <a:prstGeom prst="rect">
            <a:avLst/>
          </a:prstGeom>
          <a:noFill/>
        </p:spPr>
      </p:pic>
      <p:pic>
        <p:nvPicPr>
          <p:cNvPr id="8200" name="Picture 8" descr="E:\A-fotos\varios3\DSC083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785794"/>
            <a:ext cx="3840000" cy="2880000"/>
          </a:xfrm>
          <a:prstGeom prst="rect">
            <a:avLst/>
          </a:prstGeom>
          <a:noFill/>
        </p:spPr>
      </p:pic>
      <p:pic>
        <p:nvPicPr>
          <p:cNvPr id="8196" name="Picture 4" descr="E:\A-fotos\varios3\DSC083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785794"/>
            <a:ext cx="3840000" cy="288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357422" y="6215082"/>
            <a:ext cx="2001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Vicia </a:t>
            </a:r>
            <a:r>
              <a:rPr lang="es-ES_tradnl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narbonensis</a:t>
            </a:r>
            <a:endParaRPr lang="es-BO" dirty="0"/>
          </a:p>
        </p:txBody>
      </p:sp>
      <p:sp>
        <p:nvSpPr>
          <p:cNvPr id="7" name="6 Rectángulo"/>
          <p:cNvSpPr/>
          <p:nvPr/>
        </p:nvSpPr>
        <p:spPr>
          <a:xfrm>
            <a:off x="6643702" y="3214686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Lathirus</a:t>
            </a:r>
            <a:r>
              <a:rPr lang="es-ES_tradnl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_tradnl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sativus</a:t>
            </a:r>
            <a:endParaRPr lang="es-BO" dirty="0"/>
          </a:p>
        </p:txBody>
      </p:sp>
      <p:sp>
        <p:nvSpPr>
          <p:cNvPr id="8" name="7 Rectángulo"/>
          <p:cNvSpPr/>
          <p:nvPr/>
        </p:nvSpPr>
        <p:spPr>
          <a:xfrm>
            <a:off x="4857752" y="6215082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Chamaecytisus</a:t>
            </a:r>
            <a:r>
              <a:rPr lang="es-ES_tradnl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_tradnl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proliferus</a:t>
            </a:r>
            <a:r>
              <a:rPr lang="es-ES_tradnl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s-BO" dirty="0"/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0" y="1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Especies externas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blo\Desktop\FOTOS FICHAS\Semila de vicia\Separa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143380"/>
            <a:ext cx="3360000" cy="2520000"/>
          </a:xfrm>
          <a:prstGeom prst="rect">
            <a:avLst/>
          </a:prstGeom>
          <a:noFill/>
        </p:spPr>
      </p:pic>
      <p:pic>
        <p:nvPicPr>
          <p:cNvPr id="20487" name="Picture 7" descr="C:\Users\Pablo\Desktop\FOTOS FICHAS\Semila de vicia\Vic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071546"/>
            <a:ext cx="3360000" cy="2520000"/>
          </a:xfrm>
          <a:prstGeom prst="rect">
            <a:avLst/>
          </a:prstGeom>
          <a:noFill/>
        </p:spPr>
      </p:pic>
      <p:pic>
        <p:nvPicPr>
          <p:cNvPr id="20483" name="Picture 3" descr="C:\Users\Pablo\Desktop\FOTOS FICHAS\Semila de vicia\Semilla vici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4143380"/>
            <a:ext cx="2979310" cy="252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3428992" y="642918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i="1" dirty="0" smtClean="0"/>
              <a:t>Vicia </a:t>
            </a:r>
            <a:r>
              <a:rPr lang="es-BO" sz="2400" i="1" dirty="0" err="1" smtClean="0"/>
              <a:t>dasycarpa</a:t>
            </a:r>
            <a:endParaRPr lang="es-BO" sz="2400" i="1" dirty="0"/>
          </a:p>
        </p:txBody>
      </p:sp>
      <p:sp>
        <p:nvSpPr>
          <p:cNvPr id="7" name="6 Rectángulo"/>
          <p:cNvSpPr/>
          <p:nvPr/>
        </p:nvSpPr>
        <p:spPr>
          <a:xfrm>
            <a:off x="3428992" y="3714752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smtClean="0"/>
              <a:t>Semilla de vicia </a:t>
            </a:r>
            <a:endParaRPr lang="es-BO" sz="2400" dirty="0"/>
          </a:p>
        </p:txBody>
      </p:sp>
      <p:pic>
        <p:nvPicPr>
          <p:cNvPr id="1027" name="Picture 3" descr="C:\Users\Pablo\Desktop\FOTOS FICHAS\Semila de vicia\En vaina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071546"/>
            <a:ext cx="3377320" cy="2520000"/>
          </a:xfrm>
          <a:prstGeom prst="rect">
            <a:avLst/>
          </a:prstGeom>
          <a:noFill/>
        </p:spPr>
      </p:pic>
      <p:sp>
        <p:nvSpPr>
          <p:cNvPr id="14" name="13 CuadroTexto"/>
          <p:cNvSpPr txBox="1">
            <a:spLocks noChangeArrowheads="1"/>
          </p:cNvSpPr>
          <p:nvPr/>
        </p:nvSpPr>
        <p:spPr bwMode="auto">
          <a:xfrm>
            <a:off x="0" y="1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Especies externas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C:\Users\Pablo\Desktop\FOTOS FICHAS\Abono verde\foto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3360000" cy="252000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2143108" y="642918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err="1" smtClean="0"/>
              <a:t>Garrotilla</a:t>
            </a:r>
            <a:r>
              <a:rPr lang="es-BO" sz="2400" dirty="0" smtClean="0"/>
              <a:t> (</a:t>
            </a:r>
            <a:r>
              <a:rPr lang="es-BO" sz="2400" i="1" dirty="0" err="1" smtClean="0"/>
              <a:t>Medicago</a:t>
            </a:r>
            <a:r>
              <a:rPr lang="es-BO" sz="2400" i="1" dirty="0" smtClean="0"/>
              <a:t> </a:t>
            </a:r>
            <a:r>
              <a:rPr lang="es-BO" sz="2400" i="1" dirty="0" err="1" smtClean="0"/>
              <a:t>polymorpha</a:t>
            </a:r>
            <a:r>
              <a:rPr lang="es-BO" sz="2400" dirty="0" smtClean="0"/>
              <a:t>)</a:t>
            </a:r>
            <a:endParaRPr lang="es-BO" sz="2400" dirty="0"/>
          </a:p>
        </p:txBody>
      </p:sp>
      <p:pic>
        <p:nvPicPr>
          <p:cNvPr id="20486" name="Picture 6" descr="C:\Users\Pablo\Desktop\FOTOS FICHAS\Abono verde\foto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143380"/>
            <a:ext cx="3360000" cy="2520000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2428860" y="3714752"/>
            <a:ext cx="4143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err="1" smtClean="0"/>
              <a:t>Jarquilla</a:t>
            </a:r>
            <a:r>
              <a:rPr lang="es-BO" sz="2400" dirty="0" smtClean="0"/>
              <a:t> (</a:t>
            </a:r>
            <a:r>
              <a:rPr lang="es-BO" sz="2400" i="1" dirty="0" err="1" smtClean="0"/>
              <a:t>Parosela</a:t>
            </a:r>
            <a:r>
              <a:rPr lang="es-BO" sz="2400" i="1" dirty="0" smtClean="0"/>
              <a:t> </a:t>
            </a:r>
            <a:r>
              <a:rPr lang="es-BO" sz="2400" i="1" dirty="0" err="1" smtClean="0"/>
              <a:t>pazencis</a:t>
            </a:r>
            <a:r>
              <a:rPr lang="es-BO" sz="2400" i="1" dirty="0" smtClean="0"/>
              <a:t>)</a:t>
            </a:r>
            <a:endParaRPr lang="es-BO" sz="2400" dirty="0"/>
          </a:p>
        </p:txBody>
      </p:sp>
      <p:sp>
        <p:nvSpPr>
          <p:cNvPr id="13" name="12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Especies silvestres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2050" name="Picture 2" descr="C:\Users\Pablo\Desktop\FOTOS FICHAS\Abono verde\foto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143380"/>
            <a:ext cx="3360000" cy="2520000"/>
          </a:xfrm>
          <a:prstGeom prst="rect">
            <a:avLst/>
          </a:prstGeom>
          <a:noFill/>
        </p:spPr>
      </p:pic>
      <p:pic>
        <p:nvPicPr>
          <p:cNvPr id="2051" name="Picture 3" descr="C:\Users\Pablo\Desktop\FOTOS FICHAS\Abono verde\foto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214422"/>
            <a:ext cx="3360000" cy="25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357422" y="4357694"/>
          <a:ext cx="4929222" cy="2286015"/>
        </p:xfrm>
        <a:graphic>
          <a:graphicData uri="http://schemas.openxmlformats.org/drawingml/2006/table">
            <a:tbl>
              <a:tblPr/>
              <a:tblGrid>
                <a:gridCol w="985515"/>
                <a:gridCol w="985515"/>
                <a:gridCol w="986064"/>
                <a:gridCol w="986064"/>
                <a:gridCol w="986064"/>
              </a:tblGrid>
              <a:tr h="979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>
                          <a:latin typeface="Calibri"/>
                          <a:ea typeface="Calibri"/>
                          <a:cs typeface="Times New Roman"/>
                        </a:rPr>
                        <a:t>Muña Mayu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smtClean="0">
                          <a:latin typeface="Calibri"/>
                          <a:ea typeface="Calibri"/>
                          <a:cs typeface="Times New Roman"/>
                        </a:rPr>
                        <a:t>Descanso</a:t>
                      </a: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err="1">
                          <a:latin typeface="Calibri"/>
                          <a:ea typeface="Calibri"/>
                          <a:cs typeface="Times New Roman"/>
                        </a:rPr>
                        <a:t>Jarquilla</a:t>
                      </a: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Jarquilla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Garrotilla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err="1">
                          <a:latin typeface="Calibri"/>
                          <a:ea typeface="Calibri"/>
                          <a:cs typeface="Times New Roman"/>
                        </a:rPr>
                        <a:t>Garrotilla</a:t>
                      </a: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BO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BO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BO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Tijraska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err="1" smtClean="0">
                          <a:latin typeface="Calibri"/>
                          <a:ea typeface="Calibri"/>
                          <a:cs typeface="Times New Roman"/>
                        </a:rPr>
                        <a:t>Garrotilla</a:t>
                      </a: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Jarquilla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Garrotilla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>
                          <a:latin typeface="Calibri"/>
                          <a:ea typeface="Calibri"/>
                          <a:cs typeface="Times New Roman"/>
                        </a:rPr>
                        <a:t>Descanso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BO" sz="1600" dirty="0" err="1">
                          <a:latin typeface="Calibri"/>
                          <a:ea typeface="Calibri"/>
                          <a:cs typeface="Times New Roman"/>
                        </a:rPr>
                        <a:t>Jarquilla</a:t>
                      </a:r>
                      <a:endParaRPr lang="es-BO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G:\siembras\DSC075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000107"/>
            <a:ext cx="3929090" cy="2946819"/>
          </a:xfrm>
          <a:prstGeom prst="rect">
            <a:avLst/>
          </a:prstGeom>
          <a:noFill/>
        </p:spPr>
      </p:pic>
      <p:pic>
        <p:nvPicPr>
          <p:cNvPr id="6" name="Picture 4" descr="C:\Users\Pablo Mamani\Pictures\2014-03-18\1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928670"/>
            <a:ext cx="2286016" cy="3048021"/>
          </a:xfrm>
          <a:prstGeom prst="rect">
            <a:avLst/>
          </a:prstGeom>
          <a:noFill/>
        </p:spPr>
      </p:pic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Repoblamiento</a:t>
            </a: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 de </a:t>
            </a: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especies silvestres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571604" y="2428868"/>
            <a:ext cx="592935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ABONO VERDE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C:\Users\Pablo\Desktop\FOTOS FICHAS\Abono verde\foto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857232"/>
            <a:ext cx="3360000" cy="2520000"/>
          </a:xfrm>
          <a:prstGeom prst="rect">
            <a:avLst/>
          </a:prstGeom>
          <a:noFill/>
        </p:spPr>
      </p:pic>
      <p:pic>
        <p:nvPicPr>
          <p:cNvPr id="20485" name="Picture 5" descr="C:\Users\Pablo\Desktop\FOTOS FICHAS\Abono verde\foto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0"/>
            <a:ext cx="2880000" cy="216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7 Rectángulo"/>
          <p:cNvSpPr/>
          <p:nvPr/>
        </p:nvSpPr>
        <p:spPr>
          <a:xfrm>
            <a:off x="1214414" y="78579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err="1" smtClean="0"/>
              <a:t>Garrotilla</a:t>
            </a:r>
            <a:endParaRPr lang="es-BO" sz="2400" dirty="0"/>
          </a:p>
        </p:txBody>
      </p:sp>
      <p:pic>
        <p:nvPicPr>
          <p:cNvPr id="20486" name="Picture 6" descr="C:\Users\Pablo\Desktop\FOTOS FICHAS\Abono verde\foto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357694"/>
            <a:ext cx="2880000" cy="216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9 Rectángulo"/>
          <p:cNvSpPr/>
          <p:nvPr/>
        </p:nvSpPr>
        <p:spPr>
          <a:xfrm>
            <a:off x="1500166" y="3786190"/>
            <a:ext cx="1357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err="1" smtClean="0"/>
              <a:t>Jarquilla</a:t>
            </a:r>
            <a:endParaRPr lang="es-BO" sz="2400" dirty="0"/>
          </a:p>
        </p:txBody>
      </p:sp>
      <p:sp>
        <p:nvSpPr>
          <p:cNvPr id="13" name="12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Abono verde con especies silvestres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pic>
        <p:nvPicPr>
          <p:cNvPr id="3074" name="Picture 2" descr="E:\A-fotos\Varios13\1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143380"/>
            <a:ext cx="3360000" cy="2520000"/>
          </a:xfrm>
          <a:prstGeom prst="rect">
            <a:avLst/>
          </a:prstGeom>
          <a:noFill/>
        </p:spPr>
      </p:pic>
      <p:sp>
        <p:nvSpPr>
          <p:cNvPr id="14" name="13 Flecha derecha"/>
          <p:cNvSpPr/>
          <p:nvPr/>
        </p:nvSpPr>
        <p:spPr>
          <a:xfrm>
            <a:off x="3786182" y="2071678"/>
            <a:ext cx="928694" cy="428628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14 Flecha derecha"/>
          <p:cNvSpPr/>
          <p:nvPr/>
        </p:nvSpPr>
        <p:spPr>
          <a:xfrm>
            <a:off x="3929058" y="5072074"/>
            <a:ext cx="928694" cy="428628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85786" y="2214554"/>
            <a:ext cx="771530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DIVERSIFICACIÓN DE CULTIVOS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A-fotos\A-Proyectos\McK Laderas\Cultivos\Tarwi\20130222_143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2214546" y="285728"/>
            <a:ext cx="43577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en </a:t>
            </a:r>
            <a:r>
              <a:rPr lang="es-ES_tradnl" sz="32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Anzaldo</a:t>
            </a:r>
            <a:endParaRPr lang="es-ES_tradnl" sz="3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2012 - 2013</a:t>
            </a:r>
            <a:endParaRPr lang="es-BO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-fotos\Varios16 intercamcio experiencias\Intercambio de experiencias 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857628"/>
            <a:ext cx="3840000" cy="2808562"/>
          </a:xfrm>
          <a:prstGeom prst="rect">
            <a:avLst/>
          </a:prstGeom>
          <a:noFill/>
        </p:spPr>
      </p:pic>
      <p:pic>
        <p:nvPicPr>
          <p:cNvPr id="2051" name="Picture 3" descr="E:\A-fotos\Varios16 intercamcio experiencias\Intercambio de experiencias 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500702"/>
            <a:ext cx="1554016" cy="11655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2" name="Picture 4" descr="E:\A-fotos\Varios16 intercamcio experiencias\Intercambio de experiencias 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642918"/>
            <a:ext cx="3840000" cy="2880000"/>
          </a:xfrm>
          <a:prstGeom prst="rect">
            <a:avLst/>
          </a:prstGeom>
          <a:noFill/>
        </p:spPr>
      </p:pic>
      <p:pic>
        <p:nvPicPr>
          <p:cNvPr id="2053" name="Picture 5" descr="E:\A-fotos\Varios16 intercamcio experiencias\Intercambio de experiencias 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786190"/>
            <a:ext cx="3840000" cy="2880000"/>
          </a:xfrm>
          <a:prstGeom prst="rect">
            <a:avLst/>
          </a:prstGeom>
          <a:noFill/>
        </p:spPr>
      </p:pic>
      <p:pic>
        <p:nvPicPr>
          <p:cNvPr id="2054" name="Picture 6" descr="E:\A-fotos\Varios16 intercamcio experiencias\Intercambio de experiencias 0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714356"/>
            <a:ext cx="3840000" cy="28800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571472" y="214290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800" dirty="0" smtClean="0"/>
              <a:t>Valoración del </a:t>
            </a:r>
            <a:r>
              <a:rPr lang="es-BO" sz="2800" dirty="0" err="1" smtClean="0"/>
              <a:t>tarwi</a:t>
            </a:r>
            <a:r>
              <a:rPr lang="es-BO" sz="2800" dirty="0" smtClean="0"/>
              <a:t> por productoras (es) y autoridades</a:t>
            </a:r>
            <a:endParaRPr lang="es-B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72560" cy="654050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 smtClean="0"/>
              <a:t>Rescate del conocimiento local sobre el manejo de suelos</a:t>
            </a:r>
          </a:p>
        </p:txBody>
      </p:sp>
      <p:pic>
        <p:nvPicPr>
          <p:cNvPr id="15364" name="3 Imagen" descr="DSC0856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9" y="3929066"/>
            <a:ext cx="3571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5 Imagen" descr="DSC0856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857232"/>
            <a:ext cx="375069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5 Imagen" descr="DSC0881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857232"/>
            <a:ext cx="35719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1 Imagen" descr="DSC0797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929066"/>
            <a:ext cx="378621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7 Imagen" descr="DSC087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714356"/>
            <a:ext cx="3840001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3 Imagen" descr="DSC072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356"/>
            <a:ext cx="3863413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9 Imagen" descr="DSC0857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786190"/>
            <a:ext cx="3873498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10 CuadroTexto"/>
          <p:cNvSpPr txBox="1">
            <a:spLocks noChangeArrowheads="1"/>
          </p:cNvSpPr>
          <p:nvPr/>
        </p:nvSpPr>
        <p:spPr bwMode="auto">
          <a:xfrm>
            <a:off x="642910" y="785794"/>
            <a:ext cx="114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 smtClean="0"/>
              <a:t>CODEMA</a:t>
            </a:r>
            <a:endParaRPr lang="es-ES" dirty="0"/>
          </a:p>
        </p:txBody>
      </p:sp>
      <p:sp>
        <p:nvSpPr>
          <p:cNvPr id="6152" name="11 CuadroTexto"/>
          <p:cNvSpPr txBox="1">
            <a:spLocks noChangeArrowheads="1"/>
          </p:cNvSpPr>
          <p:nvPr/>
        </p:nvSpPr>
        <p:spPr bwMode="auto">
          <a:xfrm>
            <a:off x="5072066" y="857232"/>
            <a:ext cx="20002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 smtClean="0"/>
              <a:t>Concejo municipal</a:t>
            </a:r>
            <a:endParaRPr lang="es-ES" dirty="0"/>
          </a:p>
        </p:txBody>
      </p:sp>
      <p:sp>
        <p:nvSpPr>
          <p:cNvPr id="6153" name="12 CuadroTexto"/>
          <p:cNvSpPr txBox="1">
            <a:spLocks noChangeArrowheads="1"/>
          </p:cNvSpPr>
          <p:nvPr/>
        </p:nvSpPr>
        <p:spPr bwMode="auto">
          <a:xfrm>
            <a:off x="642910" y="3786190"/>
            <a:ext cx="14287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 smtClean="0"/>
              <a:t>Instituciones </a:t>
            </a:r>
            <a:endParaRPr lang="es-ES" dirty="0"/>
          </a:p>
        </p:txBody>
      </p:sp>
      <p:pic>
        <p:nvPicPr>
          <p:cNvPr id="10" name="12 Imagen" descr="DSC0805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786190"/>
            <a:ext cx="384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6 CuadroTexto"/>
          <p:cNvSpPr txBox="1">
            <a:spLocks noChangeArrowheads="1"/>
          </p:cNvSpPr>
          <p:nvPr/>
        </p:nvSpPr>
        <p:spPr bwMode="auto">
          <a:xfrm>
            <a:off x="5143504" y="3857628"/>
            <a:ext cx="207170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/>
              <a:t>Central Campesina</a:t>
            </a:r>
          </a:p>
        </p:txBody>
      </p:sp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72560" cy="654050"/>
          </a:xfrm>
        </p:spPr>
        <p:txBody>
          <a:bodyPr>
            <a:noAutofit/>
          </a:bodyPr>
          <a:lstStyle/>
          <a:p>
            <a:pPr eaLnBrk="1" hangingPunct="1"/>
            <a:r>
              <a:rPr lang="es-ES" sz="2800" dirty="0" smtClean="0"/>
              <a:t>Sensibilización de las autoridades en el tema suelos</a:t>
            </a:r>
            <a:endParaRPr lang="es-E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A-fotos\A-Proyectos\McK Laderas\Cultivos\Tarwi\DSC05994.JPG"/>
          <p:cNvPicPr>
            <a:picLocks noChangeAspect="1" noChangeArrowheads="1"/>
          </p:cNvPicPr>
          <p:nvPr/>
        </p:nvPicPr>
        <p:blipFill>
          <a:blip r:embed="rId2" cstate="print">
            <a:lum bright="17000" contrast="-2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sp>
        <p:nvSpPr>
          <p:cNvPr id="3" name="2 Rectángulo"/>
          <p:cNvSpPr/>
          <p:nvPr/>
        </p:nvSpPr>
        <p:spPr>
          <a:xfrm>
            <a:off x="500034" y="785794"/>
            <a:ext cx="821537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C" sz="4400" b="1" dirty="0" smtClean="0">
                <a:solidFill>
                  <a:srgbClr val="FF0000"/>
                </a:solidFill>
                <a:latin typeface="Bradley Hand ITC" pitchFamily="66" charset="0"/>
              </a:rPr>
              <a:t>REVALORIZANDO </a:t>
            </a:r>
            <a:r>
              <a:rPr lang="es-BO" sz="4400" b="1" dirty="0" smtClean="0">
                <a:solidFill>
                  <a:srgbClr val="FF0000"/>
                </a:solidFill>
                <a:latin typeface="Bradley Hand ITC" pitchFamily="66" charset="0"/>
              </a:rPr>
              <a:t>EL TARWI</a:t>
            </a:r>
          </a:p>
          <a:p>
            <a:pPr algn="ctr"/>
            <a:r>
              <a:rPr lang="es-BO" sz="4400" b="1" dirty="0" smtClean="0">
                <a:solidFill>
                  <a:srgbClr val="FF0000"/>
                </a:solidFill>
                <a:latin typeface="Bradley Hand ITC" pitchFamily="66" charset="0"/>
              </a:rPr>
              <a:t>(</a:t>
            </a:r>
            <a:r>
              <a:rPr lang="es-BO" sz="4400" b="1" i="1" dirty="0" err="1" smtClean="0">
                <a:solidFill>
                  <a:srgbClr val="FF0000"/>
                </a:solidFill>
                <a:latin typeface="Bradley Hand ITC" pitchFamily="66" charset="0"/>
              </a:rPr>
              <a:t>Lupinus</a:t>
            </a:r>
            <a:r>
              <a:rPr lang="es-BO" sz="4400" b="1" i="1" dirty="0" smtClean="0">
                <a:solidFill>
                  <a:srgbClr val="FF0000"/>
                </a:solidFill>
                <a:latin typeface="Bradley Hand ITC" pitchFamily="66" charset="0"/>
              </a:rPr>
              <a:t> </a:t>
            </a:r>
            <a:r>
              <a:rPr lang="es-BO" sz="4400" b="1" i="1" dirty="0" err="1" smtClean="0">
                <a:solidFill>
                  <a:srgbClr val="FF0000"/>
                </a:solidFill>
                <a:latin typeface="Bradley Hand ITC" pitchFamily="66" charset="0"/>
              </a:rPr>
              <a:t>mutabilis</a:t>
            </a:r>
            <a:r>
              <a:rPr lang="es-BO" sz="4400" b="1" dirty="0" smtClean="0">
                <a:solidFill>
                  <a:srgbClr val="FF0000"/>
                </a:solidFill>
                <a:latin typeface="Bradley Hand ITC" pitchFamily="66" charset="0"/>
              </a:rPr>
              <a:t>)</a:t>
            </a:r>
          </a:p>
          <a:p>
            <a:pPr algn="ctr"/>
            <a:r>
              <a:rPr lang="es-BO" sz="3600" b="1" dirty="0" smtClean="0">
                <a:solidFill>
                  <a:srgbClr val="FF0000"/>
                </a:solidFill>
                <a:latin typeface="Bradley Hand ITC" pitchFamily="66" charset="0"/>
              </a:rPr>
              <a:t> </a:t>
            </a:r>
          </a:p>
          <a:p>
            <a:pPr algn="ctr"/>
            <a:endParaRPr lang="es-BO" sz="3600" dirty="0" smtClean="0">
              <a:solidFill>
                <a:srgbClr val="FF0000"/>
              </a:solidFill>
              <a:latin typeface="Bradley Hand ITC" pitchFamily="66" charset="0"/>
            </a:endParaRPr>
          </a:p>
          <a:p>
            <a:pPr algn="ctr"/>
            <a:r>
              <a:rPr lang="es-BO" sz="4000" b="1" dirty="0" smtClean="0">
                <a:latin typeface="Bradley Hand ITC" pitchFamily="66" charset="0"/>
              </a:rPr>
              <a:t>“Cultivo olvidado de alto valor ecológico, alimenticio y con buen potencial económico para familias de pequeños productores de </a:t>
            </a:r>
            <a:r>
              <a:rPr lang="es-BO" sz="4000" b="1" dirty="0" err="1" smtClean="0">
                <a:latin typeface="Bradley Hand ITC" pitchFamily="66" charset="0"/>
              </a:rPr>
              <a:t>Anzaldo</a:t>
            </a:r>
            <a:r>
              <a:rPr lang="es-BO" sz="4000" b="1" dirty="0" smtClean="0">
                <a:latin typeface="Bradley Hand ITC" pitchFamily="66" charset="0"/>
              </a:rPr>
              <a:t>, Bolivia”</a:t>
            </a:r>
            <a:endParaRPr lang="es-ES" sz="4000" b="1" u="none" cap="none" spc="0" dirty="0">
              <a:ln w="19050" cmpd="sng">
                <a:solidFill>
                  <a:schemeClr val="accent4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57224" y="2000240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ECOTIPOS Y CALIDAD DE SEMILLA DE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A-fotos\A-Proyectos\McK Laderas\Cultivos\Tarwi\Tiraque\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pic>
        <p:nvPicPr>
          <p:cNvPr id="17411" name="Picture 3" descr="E:\A-fotos\A-Proyectos\McK Laderas\Cultivos\Tarwi\Tiraque\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0" y="0"/>
            <a:ext cx="4800000" cy="3600000"/>
          </a:xfrm>
          <a:prstGeom prst="rect">
            <a:avLst/>
          </a:prstGeom>
          <a:noFill/>
        </p:spPr>
      </p:pic>
      <p:cxnSp>
        <p:nvCxnSpPr>
          <p:cNvPr id="7" name="6 Conector recto"/>
          <p:cNvCxnSpPr/>
          <p:nvPr/>
        </p:nvCxnSpPr>
        <p:spPr>
          <a:xfrm flipV="1">
            <a:off x="4357686" y="2285992"/>
            <a:ext cx="2286016" cy="35719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7143768" y="1928802"/>
            <a:ext cx="2000232" cy="285752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5357818" y="1357298"/>
            <a:ext cx="1285884" cy="78581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7786710" y="2786058"/>
            <a:ext cx="1357290" cy="78581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571472" y="428604"/>
            <a:ext cx="36433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Evaluación de </a:t>
            </a:r>
            <a:r>
              <a:rPr lang="es-ES_tradnl" sz="3200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ecotipos</a:t>
            </a:r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lang="es-ES_tradnl" sz="3200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procedentes de</a:t>
            </a:r>
          </a:p>
          <a:p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La Paz, Potosí y Cochabamba</a:t>
            </a:r>
            <a:endParaRPr lang="es-BO" sz="3200" dirty="0">
              <a:solidFill>
                <a:srgbClr val="C00000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7786710" y="1000108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>
                <a:solidFill>
                  <a:srgbClr val="FFFF00"/>
                </a:solidFill>
              </a:rPr>
              <a:t>Tardías</a:t>
            </a:r>
            <a:endParaRPr lang="es-BO" sz="2400" dirty="0">
              <a:solidFill>
                <a:srgbClr val="FFFF00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4500562" y="271462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>
                <a:solidFill>
                  <a:srgbClr val="FFFF00"/>
                </a:solidFill>
              </a:rPr>
              <a:t>Precoces</a:t>
            </a:r>
            <a:endParaRPr lang="es-BO" sz="2400" dirty="0">
              <a:solidFill>
                <a:srgbClr val="FFFF0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928662" y="3571876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/>
              <a:t>Mezclas y mutaciones</a:t>
            </a:r>
            <a:endParaRPr lang="es-B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A-fotos\A-Proyectos\McK Laderas\Cultivos\Tarwi\DSC08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428596" y="1428736"/>
            <a:ext cx="3643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Calidad de semilla</a:t>
            </a:r>
            <a:endParaRPr lang="es-BO" sz="3200" dirty="0"/>
          </a:p>
        </p:txBody>
      </p:sp>
      <p:pic>
        <p:nvPicPr>
          <p:cNvPr id="5" name="Picture 8" descr="E:\A-fotos\varios3\DSC08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1" y="0"/>
            <a:ext cx="4799999" cy="3600000"/>
          </a:xfrm>
          <a:prstGeom prst="rect">
            <a:avLst/>
          </a:prstGeom>
          <a:noFill/>
        </p:spPr>
      </p:pic>
      <p:sp>
        <p:nvSpPr>
          <p:cNvPr id="9" name="8 Forma libre"/>
          <p:cNvSpPr/>
          <p:nvPr/>
        </p:nvSpPr>
        <p:spPr>
          <a:xfrm>
            <a:off x="6905767" y="1514901"/>
            <a:ext cx="238001" cy="2056976"/>
          </a:xfrm>
          <a:custGeom>
            <a:avLst/>
            <a:gdLst>
              <a:gd name="connsiteX0" fmla="*/ 0 w 191069"/>
              <a:gd name="connsiteY0" fmla="*/ 0 h 1965278"/>
              <a:gd name="connsiteX1" fmla="*/ 109182 w 191069"/>
              <a:gd name="connsiteY1" fmla="*/ 928048 h 1965278"/>
              <a:gd name="connsiteX2" fmla="*/ 136478 w 191069"/>
              <a:gd name="connsiteY2" fmla="*/ 1378424 h 1965278"/>
              <a:gd name="connsiteX3" fmla="*/ 191069 w 191069"/>
              <a:gd name="connsiteY3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069" h="1965278">
                <a:moveTo>
                  <a:pt x="0" y="0"/>
                </a:moveTo>
                <a:cubicBezTo>
                  <a:pt x="43218" y="349155"/>
                  <a:pt x="86436" y="698311"/>
                  <a:pt x="109182" y="928048"/>
                </a:cubicBezTo>
                <a:cubicBezTo>
                  <a:pt x="131928" y="1157785"/>
                  <a:pt x="122830" y="1205552"/>
                  <a:pt x="136478" y="1378424"/>
                </a:cubicBezTo>
                <a:cubicBezTo>
                  <a:pt x="150126" y="1551296"/>
                  <a:pt x="170597" y="1758287"/>
                  <a:pt x="191069" y="1965278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0" name="9 CuadroTexto"/>
          <p:cNvSpPr txBox="1"/>
          <p:nvPr/>
        </p:nvSpPr>
        <p:spPr>
          <a:xfrm>
            <a:off x="4929190" y="307181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>
                <a:solidFill>
                  <a:srgbClr val="FFFF00"/>
                </a:solidFill>
              </a:rPr>
              <a:t>Mala semilla</a:t>
            </a:r>
            <a:endParaRPr lang="es-BO" sz="2400" dirty="0">
              <a:solidFill>
                <a:srgbClr val="FFFF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215142" y="3071810"/>
            <a:ext cx="1928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>
                <a:solidFill>
                  <a:srgbClr val="FFFF00"/>
                </a:solidFill>
              </a:rPr>
              <a:t>Buena semilla</a:t>
            </a:r>
            <a:endParaRPr lang="es-BO" sz="2400" dirty="0">
              <a:solidFill>
                <a:srgbClr val="FFFF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42910" y="3643314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err="1" smtClean="0"/>
              <a:t>Ecotipo</a:t>
            </a:r>
            <a:r>
              <a:rPr lang="es-BO" sz="2400" dirty="0" smtClean="0"/>
              <a:t> de </a:t>
            </a:r>
            <a:r>
              <a:rPr lang="es-BO" sz="2400" dirty="0" err="1" smtClean="0"/>
              <a:t>Acasio</a:t>
            </a:r>
            <a:r>
              <a:rPr lang="es-BO" sz="2400" dirty="0" smtClean="0"/>
              <a:t> (Potosí)</a:t>
            </a:r>
            <a:endParaRPr lang="es-B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42910" y="1142984"/>
            <a:ext cx="800105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APORTE DE MATERIA ORGANICA Y NITROGENO AL SUELO POR EL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928662" y="1357298"/>
            <a:ext cx="27860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Biomasa </a:t>
            </a:r>
            <a:r>
              <a:rPr lang="es-ES_tradnl" sz="32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foliar de </a:t>
            </a:r>
            <a:r>
              <a:rPr lang="es-ES_tradnl" sz="3200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endParaRPr lang="es-BO" sz="3200" dirty="0">
              <a:solidFill>
                <a:srgbClr val="C00000"/>
              </a:solidFill>
            </a:endParaRPr>
          </a:p>
        </p:txBody>
      </p:sp>
      <p:pic>
        <p:nvPicPr>
          <p:cNvPr id="4" name="Picture 2" descr="E:\A-fotos\A-Proyectos\McK Laderas\Cultivos\Tarwi\DSC06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8000"/>
            <a:ext cx="5280000" cy="3960000"/>
          </a:xfrm>
          <a:prstGeom prst="rect">
            <a:avLst/>
          </a:prstGeom>
          <a:noFill/>
        </p:spPr>
      </p:pic>
      <p:pic>
        <p:nvPicPr>
          <p:cNvPr id="1026" name="Picture 2" descr="E:\A-fotos\A-Proyectos\McK Laderas\Cultivos\Tarwi\20130222_143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4000" y="0"/>
            <a:ext cx="5280000" cy="39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57224" y="928670"/>
            <a:ext cx="2571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Biomasa </a:t>
            </a:r>
            <a:r>
              <a:rPr lang="es-ES_tradnl" sz="3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radicular del </a:t>
            </a:r>
            <a:r>
              <a:rPr lang="es-ES_tradnl" sz="3200" b="1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endParaRPr lang="es-BO" sz="32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G:\DSC06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4000" y="0"/>
            <a:ext cx="4800000" cy="3600000"/>
          </a:xfrm>
          <a:prstGeom prst="rect">
            <a:avLst/>
          </a:prstGeom>
          <a:noFill/>
        </p:spPr>
      </p:pic>
      <p:pic>
        <p:nvPicPr>
          <p:cNvPr id="4099" name="Picture 3" descr="G:\DSC06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/>
        </p:nvGraphicFramePr>
        <p:xfrm>
          <a:off x="0" y="3428976"/>
          <a:ext cx="9144000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"/>
          <p:cNvSpPr/>
          <p:nvPr/>
        </p:nvSpPr>
        <p:spPr>
          <a:xfrm>
            <a:off x="857224" y="1000108"/>
            <a:ext cx="27860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Biomasa del </a:t>
            </a:r>
            <a:r>
              <a:rPr lang="es-ES_tradnl" sz="4000" b="1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endParaRPr lang="es-BO" sz="4000" b="1" dirty="0">
              <a:solidFill>
                <a:srgbClr val="C00000"/>
              </a:solidFill>
            </a:endParaRPr>
          </a:p>
        </p:txBody>
      </p:sp>
      <p:pic>
        <p:nvPicPr>
          <p:cNvPr id="4" name="3 Imagen" descr="D:\fotos2013-2014\Hojaraska Tarwi\DSC054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7166"/>
            <a:ext cx="4071966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Gráfico"/>
          <p:cNvGraphicFramePr/>
          <p:nvPr/>
        </p:nvGraphicFramePr>
        <p:xfrm>
          <a:off x="214282" y="3214662"/>
          <a:ext cx="864399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266" name="Picture 2" descr="E:\A-fotos\A-Proyectos\McK Laderas\Cultivos\Tarwi\DSC085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4000" y="0"/>
            <a:ext cx="4320000" cy="3240000"/>
          </a:xfrm>
          <a:prstGeom prst="rect">
            <a:avLst/>
          </a:prstGeom>
          <a:noFill/>
        </p:spPr>
      </p:pic>
      <p:cxnSp>
        <p:nvCxnSpPr>
          <p:cNvPr id="5" name="4 Conector recto"/>
          <p:cNvCxnSpPr/>
          <p:nvPr/>
        </p:nvCxnSpPr>
        <p:spPr>
          <a:xfrm>
            <a:off x="6572264" y="1285860"/>
            <a:ext cx="228601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929190" y="2285992"/>
            <a:ext cx="421481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16200000" flipH="1">
            <a:off x="7000892" y="1643050"/>
            <a:ext cx="1000132" cy="2857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rot="10800000" flipV="1">
            <a:off x="4857752" y="1285860"/>
            <a:ext cx="1714512" cy="1000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8858280" y="1285860"/>
            <a:ext cx="285720" cy="2143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5929322" y="192880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Sin inoculo</a:t>
            </a:r>
            <a:endParaRPr lang="es-BO" dirty="0"/>
          </a:p>
        </p:txBody>
      </p:sp>
      <p:sp>
        <p:nvSpPr>
          <p:cNvPr id="26" name="25 CuadroTexto"/>
          <p:cNvSpPr txBox="1"/>
          <p:nvPr/>
        </p:nvSpPr>
        <p:spPr>
          <a:xfrm>
            <a:off x="7786678" y="192880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Con inoculo</a:t>
            </a:r>
            <a:endParaRPr lang="es-BO" dirty="0"/>
          </a:p>
        </p:txBody>
      </p:sp>
      <p:sp>
        <p:nvSpPr>
          <p:cNvPr id="27" name="26 Rectángulo"/>
          <p:cNvSpPr/>
          <p:nvPr/>
        </p:nvSpPr>
        <p:spPr>
          <a:xfrm>
            <a:off x="785786" y="714356"/>
            <a:ext cx="3643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4000" b="1" dirty="0" smtClean="0">
                <a:solidFill>
                  <a:srgbClr val="C00000"/>
                </a:solidFill>
              </a:rPr>
              <a:t>Inoculación con </a:t>
            </a:r>
            <a:r>
              <a:rPr lang="es-BO" sz="4000" b="1" dirty="0" err="1" smtClean="0">
                <a:solidFill>
                  <a:srgbClr val="C00000"/>
                </a:solidFill>
              </a:rPr>
              <a:t>Rhizobium</a:t>
            </a:r>
            <a:r>
              <a:rPr lang="es-BO" sz="4000" b="1" dirty="0" smtClean="0">
                <a:solidFill>
                  <a:srgbClr val="C00000"/>
                </a:solidFill>
              </a:rPr>
              <a:t> en </a:t>
            </a:r>
            <a:r>
              <a:rPr lang="es-BO" sz="4000" b="1" dirty="0" err="1" smtClean="0">
                <a:solidFill>
                  <a:srgbClr val="C00000"/>
                </a:solidFill>
              </a:rPr>
              <a:t>tarwi</a:t>
            </a:r>
            <a:r>
              <a:rPr lang="es-BO" sz="4000" b="1" dirty="0" smtClean="0">
                <a:solidFill>
                  <a:srgbClr val="C00000"/>
                </a:solidFill>
              </a:rPr>
              <a:t> </a:t>
            </a:r>
            <a:endParaRPr lang="es-BO" sz="4000" b="1" dirty="0">
              <a:solidFill>
                <a:srgbClr val="C00000"/>
              </a:solidFill>
            </a:endParaRPr>
          </a:p>
        </p:txBody>
      </p:sp>
      <p:pic>
        <p:nvPicPr>
          <p:cNvPr id="28" name="Picture 1" descr="G:\siembras\DSC075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715140" y="214290"/>
            <a:ext cx="1333510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85786" y="1285860"/>
            <a:ext cx="771530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FACTORES LIMITANTES EN LA PRODUCCION DE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E:\A-fotos\A-Proyectos\McK Laderas\Cultivos\Tarwi\20130222_114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571472" y="1071546"/>
            <a:ext cx="3045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400" dirty="0" smtClean="0"/>
              <a:t>Gorgojo barrenador de tallos</a:t>
            </a:r>
          </a:p>
          <a:p>
            <a:pPr algn="ctr"/>
            <a:r>
              <a:rPr lang="es-BO" sz="2400" dirty="0" smtClean="0"/>
              <a:t> (</a:t>
            </a:r>
            <a:r>
              <a:rPr lang="es-BO" sz="2400" i="1" dirty="0" err="1" smtClean="0"/>
              <a:t>Apion</a:t>
            </a:r>
            <a:r>
              <a:rPr lang="es-BO" sz="2400" i="1" dirty="0" smtClean="0"/>
              <a:t> </a:t>
            </a:r>
            <a:r>
              <a:rPr lang="es-BO" sz="2400" i="1" dirty="0" err="1" smtClean="0"/>
              <a:t>spp</a:t>
            </a:r>
            <a:r>
              <a:rPr lang="es-BO" sz="2400" dirty="0" smtClean="0"/>
              <a:t>)</a:t>
            </a:r>
            <a:endParaRPr lang="es-BO" sz="2400" dirty="0"/>
          </a:p>
        </p:txBody>
      </p:sp>
      <p:pic>
        <p:nvPicPr>
          <p:cNvPr id="18434" name="Picture 2" descr="E:\A-fotos\A-Proyectos\McK Laderas\Cultivos\Tarwi\Tiraque\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0" y="0"/>
            <a:ext cx="4800000" cy="3600000"/>
          </a:xfrm>
          <a:prstGeom prst="rect">
            <a:avLst/>
          </a:prstGeom>
          <a:noFill/>
        </p:spPr>
      </p:pic>
      <p:pic>
        <p:nvPicPr>
          <p:cNvPr id="33794" name="Picture 2" descr="http://www.reading.ac.uk/caer/project_weeds_pic_4.jpg"/>
          <p:cNvPicPr>
            <a:picLocks noChangeAspect="1" noChangeArrowheads="1"/>
          </p:cNvPicPr>
          <p:nvPr/>
        </p:nvPicPr>
        <p:blipFill>
          <a:blip r:embed="rId4"/>
          <a:srcRect b="23461"/>
          <a:stretch>
            <a:fillRect/>
          </a:stretch>
        </p:blipFill>
        <p:spPr bwMode="auto">
          <a:xfrm>
            <a:off x="5715008" y="4214818"/>
            <a:ext cx="2571768" cy="2097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A-fotos\A-Proyectos\McK Laderas\Cultivos\Tarwi\DSC083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00000" cy="3600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857224" y="214290"/>
            <a:ext cx="3071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Sensible al exceso de agua</a:t>
            </a:r>
            <a:endParaRPr lang="es-BO" sz="2400" dirty="0"/>
          </a:p>
        </p:txBody>
      </p:sp>
      <p:pic>
        <p:nvPicPr>
          <p:cNvPr id="4" name="Picture 5" descr="E:\A-fotos\A-Proyectos\McK Laderas\Cultivos\Tarwi\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0" y="3258000"/>
            <a:ext cx="4800000" cy="3600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4857752" y="2428868"/>
            <a:ext cx="41177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BO" sz="2400" dirty="0" smtClean="0"/>
              <a:t>Antracnosis</a:t>
            </a:r>
          </a:p>
          <a:p>
            <a:pPr algn="ctr"/>
            <a:r>
              <a:rPr lang="es-BO" sz="2400" i="1" dirty="0" err="1" smtClean="0"/>
              <a:t>Colletotrichum</a:t>
            </a:r>
            <a:r>
              <a:rPr lang="es-BO" sz="2400" i="1" dirty="0" smtClean="0"/>
              <a:t> </a:t>
            </a:r>
            <a:r>
              <a:rPr lang="es-BO" sz="2400" i="1" dirty="0" err="1" smtClean="0"/>
              <a:t>gloeosporioides</a:t>
            </a:r>
            <a:r>
              <a:rPr lang="es-BO" sz="2400" dirty="0" smtClean="0"/>
              <a:t> </a:t>
            </a:r>
            <a:endParaRPr lang="es-BO" sz="2400" dirty="0"/>
          </a:p>
        </p:txBody>
      </p:sp>
      <p:pic>
        <p:nvPicPr>
          <p:cNvPr id="32770" name="Picture 2" descr="http://www.forestryimages.org/images/768x512/2171050.jpg"/>
          <p:cNvPicPr>
            <a:picLocks noChangeAspect="1" noChangeArrowheads="1"/>
          </p:cNvPicPr>
          <p:nvPr/>
        </p:nvPicPr>
        <p:blipFill>
          <a:blip r:embed="rId4"/>
          <a:srcRect r="16837" b="18492"/>
          <a:stretch>
            <a:fillRect/>
          </a:stretch>
        </p:blipFill>
        <p:spPr bwMode="auto">
          <a:xfrm>
            <a:off x="642910" y="4143380"/>
            <a:ext cx="2928958" cy="2295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57224" y="1357298"/>
            <a:ext cx="771530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INNOVACIONES DE LOS AGRICULTORES EN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A-fotos\A-Proyectos\McK Laderas\Cultivos\Tarwi\DSC08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643314"/>
            <a:ext cx="3840000" cy="2880000"/>
          </a:xfrm>
          <a:prstGeom prst="rect">
            <a:avLst/>
          </a:prstGeom>
          <a:noFill/>
        </p:spPr>
      </p:pic>
      <p:pic>
        <p:nvPicPr>
          <p:cNvPr id="5" name="Picture 2" descr="E:\A-fotos\A-Proyectos\McK Laderas\Cultivos\Tarwi\Tiraque\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85860"/>
            <a:ext cx="5524537" cy="414340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5000628" y="3643314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Siembra de </a:t>
            </a:r>
            <a:r>
              <a:rPr lang="es-BO" sz="2800" dirty="0" err="1" smtClean="0"/>
              <a:t>tarwi</a:t>
            </a:r>
            <a:r>
              <a:rPr lang="es-BO" sz="2800" dirty="0" smtClean="0"/>
              <a:t> al voleo</a:t>
            </a:r>
            <a:endParaRPr lang="es-BO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42910" y="1428736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Asociando </a:t>
            </a:r>
            <a:r>
              <a:rPr lang="es-BO" sz="2800" dirty="0" err="1" smtClean="0"/>
              <a:t>tarwi</a:t>
            </a:r>
            <a:r>
              <a:rPr lang="es-BO" sz="2800" dirty="0" smtClean="0"/>
              <a:t> </a:t>
            </a:r>
            <a:r>
              <a:rPr lang="es-BO" sz="2800" dirty="0" smtClean="0"/>
              <a:t>con quinua</a:t>
            </a:r>
            <a:endParaRPr lang="es-BO" sz="2800" dirty="0"/>
          </a:p>
        </p:txBody>
      </p:sp>
      <p:pic>
        <p:nvPicPr>
          <p:cNvPr id="5122" name="Picture 2" descr="G:\DSC09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500042"/>
            <a:ext cx="3840000" cy="288000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4929190" y="428604"/>
            <a:ext cx="4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400" dirty="0" smtClean="0"/>
              <a:t>Residuos de cosecha de </a:t>
            </a:r>
            <a:r>
              <a:rPr lang="es-BO" sz="2400" dirty="0" err="1" smtClean="0"/>
              <a:t>tarwi</a:t>
            </a:r>
            <a:endParaRPr lang="es-B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E:\A-fotos\Varios8\Sembra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4554601" cy="4929222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000100" y="35716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Densidad de siembra</a:t>
            </a:r>
            <a:endParaRPr lang="es-BO" sz="2800" dirty="0"/>
          </a:p>
        </p:txBody>
      </p:sp>
      <p:pic>
        <p:nvPicPr>
          <p:cNvPr id="10" name="Picture 3" descr="G:\DSC086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0" y="3258000"/>
            <a:ext cx="4800000" cy="360000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5143504" y="3286124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Siembra en bandas</a:t>
            </a:r>
            <a:endParaRPr lang="es-B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57224" y="1928802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PRODUCCION Y PRODUCTIVIDAD </a:t>
            </a:r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DEL </a:t>
            </a:r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A-fotos\A-Proyectos\McK Laderas\Cultivos\Tarwi\DSC06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8000"/>
            <a:ext cx="5280000" cy="3960000"/>
          </a:xfrm>
          <a:prstGeom prst="rect">
            <a:avLst/>
          </a:prstGeom>
          <a:noFill/>
        </p:spPr>
      </p:pic>
      <p:pic>
        <p:nvPicPr>
          <p:cNvPr id="2050" name="Picture 2" descr="E:\A-fotos\A-Proyectos\McK Laderas\Cultivos\Tarwi\20130328_16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4000" y="0"/>
            <a:ext cx="5280000" cy="3960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428596" y="571480"/>
            <a:ext cx="307183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600" b="1" dirty="0" smtClean="0">
                <a:latin typeface="Bradley Hand ITC" pitchFamily="66" charset="0"/>
                <a:ea typeface="Times New Roman" pitchFamily="18" charset="0"/>
                <a:cs typeface="Arial" pitchFamily="34" charset="0"/>
              </a:rPr>
              <a:t>Rendimiento en grano</a:t>
            </a:r>
          </a:p>
          <a:p>
            <a:pPr algn="ctr"/>
            <a:r>
              <a:rPr lang="es-BO" sz="3200" dirty="0" smtClean="0"/>
              <a:t>0.6 a 1.04 t/ha</a:t>
            </a:r>
            <a:endParaRPr lang="es-BO" sz="3200" dirty="0"/>
          </a:p>
        </p:txBody>
      </p:sp>
      <p:pic>
        <p:nvPicPr>
          <p:cNvPr id="2051" name="Picture 3" descr="C:\Users\Pablo\Desktop\FOTOS FICHAS\Seleccion positiva tarwi\DSC070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143380"/>
            <a:ext cx="3328694" cy="2496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 t="124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6 Gráfico"/>
          <p:cNvGraphicFramePr/>
          <p:nvPr/>
        </p:nvGraphicFramePr>
        <p:xfrm>
          <a:off x="428596" y="857232"/>
          <a:ext cx="821537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Superficie , producción e ingresos estimados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  <p:graphicFrame>
        <p:nvGraphicFramePr>
          <p:cNvPr id="6" name="7 Gráfico"/>
          <p:cNvGraphicFramePr/>
          <p:nvPr/>
        </p:nvGraphicFramePr>
        <p:xfrm>
          <a:off x="4572000" y="39290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5 Gráfico"/>
          <p:cNvGraphicFramePr/>
          <p:nvPr/>
        </p:nvGraphicFramePr>
        <p:xfrm>
          <a:off x="0" y="39290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7 Rectángulo"/>
          <p:cNvSpPr/>
          <p:nvPr/>
        </p:nvSpPr>
        <p:spPr>
          <a:xfrm>
            <a:off x="4786314" y="2428868"/>
            <a:ext cx="500066" cy="214314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928662" y="1643050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MECANIZACION DE LA PRODUCCIÓN DE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A-fotos\Varios5\20140512_081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pic>
        <p:nvPicPr>
          <p:cNvPr id="14339" name="Picture 3" descr="E:\A-fotos\Varios5\20140512_080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000" y="0"/>
            <a:ext cx="4800000" cy="3600000"/>
          </a:xfrm>
          <a:prstGeom prst="rect">
            <a:avLst/>
          </a:prstGeom>
          <a:noFill/>
        </p:spPr>
      </p:pic>
      <p:pic>
        <p:nvPicPr>
          <p:cNvPr id="4" name="Picture 4" descr="E:\A-fotos\Varios8\DSC090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1" y="3929066"/>
            <a:ext cx="3619525" cy="2714644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571472" y="500042"/>
            <a:ext cx="32147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Sembradora  múltiple de </a:t>
            </a:r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granos, </a:t>
            </a:r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para tracción animal</a:t>
            </a:r>
            <a:endParaRPr lang="es-BO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57158" y="4929198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>
                <a:solidFill>
                  <a:srgbClr val="FFFF00"/>
                </a:solidFill>
              </a:rPr>
              <a:t>Quinua</a:t>
            </a:r>
            <a:endParaRPr lang="es-BO" sz="2800" dirty="0">
              <a:solidFill>
                <a:srgbClr val="FFFF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857356" y="4857760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>
                <a:solidFill>
                  <a:srgbClr val="FFFF00"/>
                </a:solidFill>
              </a:rPr>
              <a:t>Arveja</a:t>
            </a:r>
            <a:endParaRPr lang="es-BO" sz="2800" dirty="0">
              <a:solidFill>
                <a:srgbClr val="FFFF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357554" y="500063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err="1" smtClean="0">
                <a:solidFill>
                  <a:srgbClr val="FFFF00"/>
                </a:solidFill>
              </a:rPr>
              <a:t>Tarwi</a:t>
            </a:r>
            <a:endParaRPr lang="es-BO" sz="2800" dirty="0">
              <a:solidFill>
                <a:srgbClr val="FFFF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786678" y="0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>
                <a:solidFill>
                  <a:srgbClr val="FFFF00"/>
                </a:solidFill>
              </a:rPr>
              <a:t>CIFEMA</a:t>
            </a:r>
            <a:endParaRPr lang="es-BO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A-fotos\Varios8\DSC09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071942"/>
            <a:ext cx="3381367" cy="2536025"/>
          </a:xfrm>
          <a:prstGeom prst="rect">
            <a:avLst/>
          </a:prstGeom>
          <a:noFill/>
        </p:spPr>
      </p:pic>
      <p:pic>
        <p:nvPicPr>
          <p:cNvPr id="13317" name="Picture 5" descr="E:\A-fotos\Varios8\DSC09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214422"/>
            <a:ext cx="2071702" cy="2762269"/>
          </a:xfrm>
          <a:prstGeom prst="rect">
            <a:avLst/>
          </a:prstGeom>
          <a:noFill/>
        </p:spPr>
      </p:pic>
      <p:pic>
        <p:nvPicPr>
          <p:cNvPr id="13318" name="Picture 6" descr="E:\A-fotos\Varios8\DSC090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00504"/>
            <a:ext cx="3360000" cy="252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357422" y="428604"/>
            <a:ext cx="4714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Validando la sembradora</a:t>
            </a:r>
            <a:endParaRPr lang="es-BO" sz="3200" dirty="0"/>
          </a:p>
        </p:txBody>
      </p:sp>
      <p:pic>
        <p:nvPicPr>
          <p:cNvPr id="13315" name="Picture 3" descr="E:\A-fotos\Varios8\DSC09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071546"/>
            <a:ext cx="4085652" cy="3064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A-fotos\Varios1\DSC07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4000" y="0"/>
            <a:ext cx="4800000" cy="3600000"/>
          </a:xfrm>
          <a:prstGeom prst="rect">
            <a:avLst/>
          </a:prstGeom>
          <a:noFill/>
        </p:spPr>
      </p:pic>
      <p:pic>
        <p:nvPicPr>
          <p:cNvPr id="19460" name="Picture 4" descr="E:\A-fotos\Varios5\20140512_110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428596" y="357166"/>
            <a:ext cx="371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Diseño de una sembradora  múltiple de granos para tracción mecánica</a:t>
            </a:r>
            <a:endParaRPr lang="es-BO" sz="3200" dirty="0"/>
          </a:p>
        </p:txBody>
      </p:sp>
      <p:pic>
        <p:nvPicPr>
          <p:cNvPr id="19461" name="Picture 5" descr="E:\A-fotos\varios3\DSC082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000504"/>
            <a:ext cx="3378122" cy="25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357158" y="642918"/>
            <a:ext cx="371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Promoviendo la incorporación de residuos de cosecha de </a:t>
            </a:r>
            <a:r>
              <a:rPr lang="es-ES_tradnl" sz="32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tarwi</a:t>
            </a:r>
            <a:endParaRPr lang="es-BO" sz="3200" dirty="0"/>
          </a:p>
        </p:txBody>
      </p:sp>
      <p:pic>
        <p:nvPicPr>
          <p:cNvPr id="6" name="Picture 3" descr="E:\A-Gestion2012-13\McKnight\Reunion CdP9\DSC068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4000504"/>
            <a:ext cx="3360000" cy="2520000"/>
          </a:xfrm>
          <a:prstGeom prst="rect">
            <a:avLst/>
          </a:prstGeom>
          <a:noFill/>
        </p:spPr>
      </p:pic>
      <p:pic>
        <p:nvPicPr>
          <p:cNvPr id="8" name="Picture 4" descr="E:\A-Gestion2012-13\McKnight\Reunion CdP9\DSC06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58000"/>
            <a:ext cx="4800000" cy="3600000"/>
          </a:xfrm>
          <a:prstGeom prst="rect">
            <a:avLst/>
          </a:prstGeom>
          <a:noFill/>
        </p:spPr>
      </p:pic>
      <p:pic>
        <p:nvPicPr>
          <p:cNvPr id="3" name="Picture 4" descr="G:\DSC069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4001" y="0"/>
            <a:ext cx="4799999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57224" y="2000240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COSECHA Y POSCOSECHA DE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ablo\Desktop\FOTOS FICHAS\Seleccion positiva tarwi\foto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714752"/>
            <a:ext cx="3840000" cy="2880000"/>
          </a:xfrm>
          <a:prstGeom prst="rect">
            <a:avLst/>
          </a:prstGeom>
          <a:noFill/>
        </p:spPr>
      </p:pic>
      <p:pic>
        <p:nvPicPr>
          <p:cNvPr id="12291" name="Picture 3" descr="C:\Users\Pablo\Desktop\FOTOS FICHAS\Seleccion positiva tarwi\foto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000504"/>
            <a:ext cx="3482810" cy="2612108"/>
          </a:xfrm>
          <a:prstGeom prst="rect">
            <a:avLst/>
          </a:prstGeom>
          <a:noFill/>
        </p:spPr>
      </p:pic>
      <p:pic>
        <p:nvPicPr>
          <p:cNvPr id="12292" name="Picture 4" descr="C:\Users\Pablo\Desktop\FOTOS FICHAS\Seleccion positiva tarwi\DSC070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00042"/>
            <a:ext cx="3840000" cy="2880000"/>
          </a:xfrm>
          <a:prstGeom prst="rect">
            <a:avLst/>
          </a:prstGeom>
          <a:noFill/>
        </p:spPr>
      </p:pic>
      <p:pic>
        <p:nvPicPr>
          <p:cNvPr id="12293" name="Picture 5" descr="C:\Users\Pablo\Desktop\FOTOS FICHAS\Seleccion positiva tarwi\DSC07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1142984"/>
            <a:ext cx="2880000" cy="216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428728" y="500042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3200" b="1" dirty="0" smtClean="0"/>
              <a:t>Cosecha</a:t>
            </a:r>
            <a:endParaRPr lang="es-BO" sz="3200" b="1" dirty="0"/>
          </a:p>
        </p:txBody>
      </p:sp>
      <p:sp>
        <p:nvSpPr>
          <p:cNvPr id="7" name="6 Rectángulo"/>
          <p:cNvSpPr/>
          <p:nvPr/>
        </p:nvSpPr>
        <p:spPr>
          <a:xfrm>
            <a:off x="1357290" y="3500438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3200" b="1" dirty="0" err="1" smtClean="0"/>
              <a:t>Poscosecha</a:t>
            </a:r>
            <a:endParaRPr lang="es-BO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1538" y="1928802"/>
            <a:ext cx="700092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NUTRICION CON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85918" y="785794"/>
            <a:ext cx="5929322" cy="754059"/>
          </a:xfrm>
        </p:spPr>
        <p:txBody>
          <a:bodyPr>
            <a:noAutofit/>
          </a:bodyPr>
          <a:lstStyle/>
          <a:p>
            <a:pPr algn="ctr"/>
            <a:r>
              <a:rPr lang="es-BO" sz="3200" dirty="0" smtClean="0"/>
              <a:t>Una </a:t>
            </a:r>
            <a:r>
              <a:rPr lang="es-BO" sz="3200" dirty="0"/>
              <a:t>necesidad desde </a:t>
            </a:r>
            <a:r>
              <a:rPr lang="es-BO" sz="3200" dirty="0" smtClean="0"/>
              <a:t>adentro</a:t>
            </a:r>
            <a:endParaRPr lang="es-BO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034" y="1643050"/>
            <a:ext cx="3576387" cy="4346575"/>
          </a:xfrm>
        </p:spPr>
        <p:txBody>
          <a:bodyPr>
            <a:normAutofit fontScale="77500" lnSpcReduction="20000"/>
          </a:bodyPr>
          <a:lstStyle/>
          <a:p>
            <a:endParaRPr lang="es-BO" dirty="0"/>
          </a:p>
          <a:p>
            <a:r>
              <a:rPr lang="es-BO" dirty="0"/>
              <a:t>Recuperación y valoración nutricional de los productos de nuestras comunidades de Anzaldo.</a:t>
            </a:r>
          </a:p>
          <a:p>
            <a:r>
              <a:rPr lang="es-BO" dirty="0" smtClean="0"/>
              <a:t>Una iniciativa que nace del Núcleo Educativo Litoral</a:t>
            </a:r>
          </a:p>
          <a:p>
            <a:r>
              <a:rPr lang="es-BO" dirty="0"/>
              <a:t>Involucra a cuatro escuelas: más de </a:t>
            </a:r>
            <a:r>
              <a:rPr lang="es-BO" dirty="0" smtClean="0"/>
              <a:t>150</a:t>
            </a:r>
            <a:r>
              <a:rPr lang="es-BO" dirty="0" smtClean="0">
                <a:solidFill>
                  <a:srgbClr val="FF0000"/>
                </a:solidFill>
              </a:rPr>
              <a:t> </a:t>
            </a:r>
            <a:r>
              <a:rPr lang="es-BO" dirty="0"/>
              <a:t>niños</a:t>
            </a:r>
            <a:r>
              <a:rPr lang="es-BO" dirty="0" smtClean="0"/>
              <a:t>.</a:t>
            </a:r>
            <a:endParaRPr lang="es-BO" dirty="0"/>
          </a:p>
        </p:txBody>
      </p:sp>
      <p:sp>
        <p:nvSpPr>
          <p:cNvPr id="4" name="CuadroTexto 3"/>
          <p:cNvSpPr txBox="1"/>
          <p:nvPr/>
        </p:nvSpPr>
        <p:spPr>
          <a:xfrm>
            <a:off x="5000628" y="5572140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Revisión y socialización del proyecto de nutrición familiar  con profesores</a:t>
            </a:r>
            <a:endParaRPr lang="es-BO" dirty="0"/>
          </a:p>
        </p:txBody>
      </p:sp>
      <p:pic>
        <p:nvPicPr>
          <p:cNvPr id="35841" name="Picture 1" descr="G:\DSC087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428868"/>
            <a:ext cx="3840000" cy="2880000"/>
          </a:xfrm>
          <a:prstGeom prst="rect">
            <a:avLst/>
          </a:prstGeom>
          <a:noFill/>
        </p:spPr>
      </p:pic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Seguridad alimentaria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726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14348" y="1714488"/>
            <a:ext cx="7715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ESTUDIO DE MERCADO DEL TARWI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85786" y="1000108"/>
          <a:ext cx="6215106" cy="2214577"/>
        </p:xfrm>
        <a:graphic>
          <a:graphicData uri="http://schemas.openxmlformats.org/drawingml/2006/table">
            <a:tbl>
              <a:tblPr firstRow="1" firstCol="1">
                <a:tableStyleId>{284E427A-3D55-4303-BF80-6455036E1DE7}</a:tableStyleId>
              </a:tblPr>
              <a:tblGrid>
                <a:gridCol w="1807092"/>
                <a:gridCol w="1358546"/>
                <a:gridCol w="1413404"/>
                <a:gridCol w="1636064"/>
              </a:tblGrid>
              <a:tr h="646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Departamento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Superficie (Ha)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Producción </a:t>
                      </a:r>
                      <a:r>
                        <a:rPr lang="es-ES" sz="1800" dirty="0" smtClean="0"/>
                        <a:t>(ton)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Rendimiento </a:t>
                      </a:r>
                      <a:r>
                        <a:rPr lang="es-ES" sz="1800" dirty="0" smtClean="0"/>
                        <a:t>(Kg/ha</a:t>
                      </a:r>
                      <a:r>
                        <a:rPr lang="es-ES" sz="1800" dirty="0"/>
                        <a:t>)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La Paz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710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513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723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Cochabamba 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261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239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916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Potosí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900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445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494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Chuquisaca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24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11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458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Bolivia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1895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1208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637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14348" y="3786190"/>
          <a:ext cx="8072494" cy="2839212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2468818"/>
                <a:gridCol w="1184533"/>
                <a:gridCol w="1184533"/>
                <a:gridCol w="1761215"/>
                <a:gridCol w="1473395"/>
              </a:tblGrid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Componentes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Unidad 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Cantidad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Precio unitario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Costo </a:t>
                      </a:r>
                      <a:r>
                        <a:rPr lang="es-ES" sz="1800" dirty="0" smtClean="0"/>
                        <a:t>total Bs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Semilla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@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7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150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1050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Preparación terreno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Yunta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4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150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600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Siembra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Jornal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640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Corte apilado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Jornal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480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Secado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Jornal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4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320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Trilla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Jornal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640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Venteado embolsado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Jornal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4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80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/>
                        <a:t>320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/>
                        <a:t>Costo Total Bs</a:t>
                      </a:r>
                      <a:endParaRPr lang="es-BO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/>
                        <a:t>4050</a:t>
                      </a:r>
                      <a:endParaRPr lang="es-BO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B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14348" y="335756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Costos de producción Bs/ha</a:t>
            </a:r>
            <a:endParaRPr lang="es-BO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785786" y="642918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Producción de </a:t>
            </a:r>
            <a:r>
              <a:rPr lang="es-BO" b="1" dirty="0" err="1" smtClean="0"/>
              <a:t>Tarwi</a:t>
            </a:r>
            <a:r>
              <a:rPr lang="es-BO" b="1" dirty="0" smtClean="0"/>
              <a:t> en Bolivia (INE, 2008)</a:t>
            </a:r>
            <a:endParaRPr lang="es-BO" b="1" dirty="0"/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Oferta de </a:t>
            </a: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tarwi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910" y="4143380"/>
            <a:ext cx="35719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D:\Julio\Mis imágenes\TARHUI\DSC00263 - copia.JPG"/>
          <p:cNvPicPr/>
          <p:nvPr/>
        </p:nvPicPr>
        <p:blipFill>
          <a:blip r:embed="rId3" cstate="screen"/>
          <a:srcRect l="23506" t="23529"/>
          <a:stretch>
            <a:fillRect/>
          </a:stretch>
        </p:blipFill>
        <p:spPr bwMode="auto">
          <a:xfrm>
            <a:off x="4857752" y="4143380"/>
            <a:ext cx="3571900" cy="249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D:\Julio\Mis imágenes\TARWI\DSC00275 - copia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2910" y="1071546"/>
            <a:ext cx="35719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357290" y="71435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Feria de Punata - </a:t>
            </a:r>
            <a:r>
              <a:rPr lang="es-BO" b="1" dirty="0" err="1" smtClean="0"/>
              <a:t>Cbba</a:t>
            </a:r>
            <a:endParaRPr lang="es-BO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142976" y="385762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Feria de Escoma - La Paz</a:t>
            </a:r>
            <a:endParaRPr lang="es-BO" b="1" dirty="0"/>
          </a:p>
        </p:txBody>
      </p:sp>
      <p:pic>
        <p:nvPicPr>
          <p:cNvPr id="7" name="6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1071546"/>
            <a:ext cx="342902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143504" y="71435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Feria de </a:t>
            </a:r>
            <a:r>
              <a:rPr lang="es-BO" b="1" dirty="0" err="1" smtClean="0"/>
              <a:t>Korahuasi</a:t>
            </a:r>
            <a:r>
              <a:rPr lang="es-BO" b="1" dirty="0" smtClean="0"/>
              <a:t>  - La Paz</a:t>
            </a:r>
            <a:endParaRPr lang="es-BO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500694" y="378619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Feria de </a:t>
            </a:r>
            <a:r>
              <a:rPr lang="es-BO" b="1" dirty="0" err="1" smtClean="0"/>
              <a:t>Arani</a:t>
            </a:r>
            <a:r>
              <a:rPr lang="es-BO" b="1" dirty="0" smtClean="0"/>
              <a:t> - </a:t>
            </a:r>
            <a:r>
              <a:rPr lang="es-BO" b="1" dirty="0" err="1" smtClean="0"/>
              <a:t>Cbba</a:t>
            </a:r>
            <a:endParaRPr lang="es-BO" b="1" dirty="0"/>
          </a:p>
        </p:txBody>
      </p:sp>
      <p:sp>
        <p:nvSpPr>
          <p:cNvPr id="10" name="9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Comercialización de </a:t>
            </a: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tarwi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:\Julio\Mis imágenes\TARHUI\DSC00231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4348" y="1150425"/>
            <a:ext cx="300039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D:\Julio\Mis imágenes\TARHUI\DSC00172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00562" y="1150425"/>
            <a:ext cx="4000528" cy="257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D:\Julio\Mis imágenes\TARHUI\DSC00241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85786" y="4650887"/>
            <a:ext cx="3143272" cy="207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285852" y="721797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err="1" smtClean="0"/>
              <a:t>Chuchusmuti</a:t>
            </a:r>
            <a:r>
              <a:rPr lang="es-BO" b="1" dirty="0" smtClean="0"/>
              <a:t> (50 %)</a:t>
            </a:r>
            <a:endParaRPr lang="es-BO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785918" y="4293697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Harina (1%)</a:t>
            </a:r>
            <a:endParaRPr lang="es-BO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429256" y="793235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Palitos de </a:t>
            </a:r>
            <a:r>
              <a:rPr lang="es-BO" b="1" dirty="0" err="1" smtClean="0"/>
              <a:t>tarwi</a:t>
            </a:r>
            <a:r>
              <a:rPr lang="es-BO" b="1" dirty="0" smtClean="0"/>
              <a:t> (7 %)</a:t>
            </a:r>
            <a:endParaRPr lang="es-BO" b="1" dirty="0"/>
          </a:p>
        </p:txBody>
      </p:sp>
      <p:pic>
        <p:nvPicPr>
          <p:cNvPr id="8" name="7 Imagen" descr="D:\Julio\Mis imágenes\TARHUI\DSC00246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000628" y="4293697"/>
            <a:ext cx="227606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Tarwi Ready to Cook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5436705"/>
            <a:ext cx="2120886" cy="142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5572132" y="3936507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Exportación al Perú (40 %)</a:t>
            </a:r>
            <a:endParaRPr lang="es-BO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000628" y="529382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err="1" smtClean="0"/>
              <a:t>Yunguyo</a:t>
            </a:r>
            <a:endParaRPr lang="es-BO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715140" y="5436705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Lima</a:t>
            </a:r>
            <a:endParaRPr lang="es-BO" b="1" dirty="0"/>
          </a:p>
        </p:txBody>
      </p:sp>
      <p:sp>
        <p:nvSpPr>
          <p:cNvPr id="13" name="12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Demanda de </a:t>
            </a: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tarwi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4 Gráfico"/>
          <p:cNvGraphicFramePr/>
          <p:nvPr/>
        </p:nvGraphicFramePr>
        <p:xfrm>
          <a:off x="857224" y="1500174"/>
          <a:ext cx="7215238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285984" y="107154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Feria Punata</a:t>
            </a:r>
            <a:endParaRPr lang="es-BO" b="1" dirty="0"/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_tradnl" sz="3600" b="1" dirty="0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Precio del </a:t>
            </a:r>
            <a:r>
              <a:rPr lang="es-ES_tradnl" sz="3600" b="1" dirty="0" err="1" smtClean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cs typeface="Arial" charset="0"/>
              </a:rPr>
              <a:t>tarwi</a:t>
            </a:r>
            <a:endParaRPr lang="es-BO" sz="36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cs typeface="Arial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:\Julio\Mis imágenes\TARWI\DSC00290.JPG"/>
          <p:cNvPicPr/>
          <p:nvPr/>
        </p:nvPicPr>
        <p:blipFill>
          <a:blip r:embed="rId2" cstate="screen"/>
          <a:srcRect r="31838"/>
          <a:stretch>
            <a:fillRect/>
          </a:stretch>
        </p:blipFill>
        <p:spPr bwMode="auto">
          <a:xfrm>
            <a:off x="928662" y="2071678"/>
            <a:ext cx="24288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 descr="D:\Julio\Mis imágenes\TARWI\DSC00286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57620" y="2071678"/>
            <a:ext cx="42862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285852" y="785794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Producción de </a:t>
            </a:r>
            <a:r>
              <a:rPr lang="es-ES" b="1" dirty="0" err="1" smtClean="0"/>
              <a:t>chuchusmuti</a:t>
            </a:r>
            <a:endParaRPr lang="es-ES" b="1" dirty="0" smtClean="0"/>
          </a:p>
          <a:p>
            <a:pPr algn="ctr"/>
            <a:endParaRPr lang="es-ES" b="1" dirty="0" smtClean="0"/>
          </a:p>
          <a:p>
            <a:pPr algn="ctr"/>
            <a:r>
              <a:rPr lang="es-ES" b="1" dirty="0" smtClean="0"/>
              <a:t>Hervido</a:t>
            </a:r>
            <a:r>
              <a:rPr lang="es-ES" b="1" dirty="0" smtClean="0"/>
              <a:t>, selección y </a:t>
            </a:r>
            <a:r>
              <a:rPr lang="es-ES" b="1" dirty="0" err="1" smtClean="0"/>
              <a:t>desamargado</a:t>
            </a:r>
            <a:r>
              <a:rPr lang="es-ES" b="1" dirty="0" smtClean="0"/>
              <a:t> en el rio (La </a:t>
            </a:r>
            <a:r>
              <a:rPr lang="es-ES" b="1" dirty="0" smtClean="0"/>
              <a:t>Villa, Punata</a:t>
            </a:r>
            <a:r>
              <a:rPr lang="es-ES" b="1" dirty="0" smtClean="0"/>
              <a:t>)</a:t>
            </a:r>
            <a:endParaRPr lang="es-BO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428728" y="2428868"/>
            <a:ext cx="614366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PROYECCIONES</a:t>
            </a:r>
            <a:endParaRPr lang="es-ES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14678" y="2643182"/>
            <a:ext cx="2725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GRACIAS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22531</TotalTime>
  <Words>1222</Words>
  <Application>Microsoft Office PowerPoint</Application>
  <PresentationFormat>Presentación en pantalla (4:3)</PresentationFormat>
  <Paragraphs>464</Paragraphs>
  <Slides>67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6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Rescate del conocimiento local sobre el manejo de suelos</vt:lpstr>
      <vt:lpstr>Sensibilización de las autoridades en el tema suelos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Una necesidad desde adentro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Pablo Mamani Rojas</dc:creator>
  <cp:lastModifiedBy>Pablo</cp:lastModifiedBy>
  <cp:revision>376</cp:revision>
  <dcterms:created xsi:type="dcterms:W3CDTF">2013-08-26T18:39:57Z</dcterms:created>
  <dcterms:modified xsi:type="dcterms:W3CDTF">2014-07-16T14:44:42Z</dcterms:modified>
</cp:coreProperties>
</file>