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60" r:id="rId4"/>
    <p:sldId id="261" r:id="rId5"/>
    <p:sldId id="275" r:id="rId6"/>
    <p:sldId id="272" r:id="rId7"/>
    <p:sldId id="262" r:id="rId8"/>
    <p:sldId id="298" r:id="rId9"/>
    <p:sldId id="265" r:id="rId10"/>
    <p:sldId id="276" r:id="rId11"/>
    <p:sldId id="300" r:id="rId12"/>
    <p:sldId id="257" r:id="rId13"/>
    <p:sldId id="279" r:id="rId14"/>
    <p:sldId id="297" r:id="rId15"/>
    <p:sldId id="258" r:id="rId16"/>
    <p:sldId id="299" r:id="rId17"/>
    <p:sldId id="301" r:id="rId18"/>
    <p:sldId id="273" r:id="rId19"/>
    <p:sldId id="263" r:id="rId20"/>
    <p:sldId id="264" r:id="rId2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CC"/>
    <a:srgbClr val="00CC00"/>
    <a:srgbClr val="8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696" y="66"/>
      </p:cViewPr>
      <p:guideLst>
        <p:guide orient="horz" pos="2069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23708556750654644"/>
          <c:y val="0.17054083781775992"/>
          <c:w val="0.5422326548220685"/>
          <c:h val="0.65933138547187142"/>
        </c:manualLayout>
      </c:layout>
      <c:pieChart>
        <c:varyColors val="1"/>
        <c:ser>
          <c:idx val="0"/>
          <c:order val="0"/>
          <c:tx>
            <c:strRef>
              <c:f>rai_pob_total!$C$8</c:f>
              <c:strCache>
                <c:ptCount val="1"/>
                <c:pt idx="0">
                  <c:v>Villa Anta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0DF-4632-8866-8461729ABAC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0DF-4632-8866-8461729ABAC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0DF-4632-8866-8461729ABAC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0DF-4632-8866-8461729ABAC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70DF-4632-8866-8461729ABAC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70DF-4632-8866-8461729ABAC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rai_pob_total!$D$2:$I$2</c:f>
              <c:strCache>
                <c:ptCount val="6"/>
                <c:pt idx="0">
                  <c:v>Familia permanentas</c:v>
                </c:pt>
                <c:pt idx="1">
                  <c:v>Familias residentes</c:v>
                </c:pt>
                <c:pt idx="2">
                  <c:v>N° de encuestas</c:v>
                </c:pt>
                <c:pt idx="3">
                  <c:v>RAI año 1</c:v>
                </c:pt>
                <c:pt idx="4">
                  <c:v>RAI año 2</c:v>
                </c:pt>
                <c:pt idx="5">
                  <c:v>RAI año 3</c:v>
                </c:pt>
              </c:strCache>
            </c:strRef>
          </c:cat>
          <c:val>
            <c:numRef>
              <c:f>rai_pob_total!$D$8:$I$8</c:f>
              <c:numCache>
                <c:formatCode>General</c:formatCode>
                <c:ptCount val="6"/>
                <c:pt idx="0">
                  <c:v>130</c:v>
                </c:pt>
                <c:pt idx="1">
                  <c:v>240</c:v>
                </c:pt>
                <c:pt idx="2">
                  <c:v>26</c:v>
                </c:pt>
                <c:pt idx="3">
                  <c:v>12</c:v>
                </c:pt>
                <c:pt idx="4">
                  <c:v>7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0DF-4632-8866-8461729ABAC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503678151615795"/>
          <c:y val="0.83652098889656146"/>
          <c:w val="0.78992643696768416"/>
          <c:h val="0.15018147988957814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5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E89F45-0BE3-4525-AB1D-E910BCC63EF7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BO"/>
        </a:p>
      </dgm:t>
    </dgm:pt>
    <dgm:pt modelId="{410F57D3-4ABC-409C-BDAD-8BCB80FDA5C6}">
      <dgm:prSet phldrT="[Texto]" custT="1"/>
      <dgm:spPr/>
      <dgm:t>
        <a:bodyPr/>
        <a:lstStyle/>
        <a:p>
          <a:r>
            <a:rPr lang="es-BO" sz="1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rPr>
            <a:t>DIALOGO</a:t>
          </a:r>
        </a:p>
      </dgm:t>
    </dgm:pt>
    <dgm:pt modelId="{5DA43EB1-C7C6-43F5-8ABA-D9E393DD89F3}" type="parTrans" cxnId="{BF16C246-83D6-4FC9-A36E-60D42BD22094}">
      <dgm:prSet/>
      <dgm:spPr/>
      <dgm:t>
        <a:bodyPr/>
        <a:lstStyle/>
        <a:p>
          <a:endParaRPr lang="es-BO"/>
        </a:p>
      </dgm:t>
    </dgm:pt>
    <dgm:pt modelId="{DB8675C5-097D-4A00-99F8-994996FCEC50}" type="sibTrans" cxnId="{BF16C246-83D6-4FC9-A36E-60D42BD22094}">
      <dgm:prSet/>
      <dgm:spPr/>
      <dgm:t>
        <a:bodyPr/>
        <a:lstStyle/>
        <a:p>
          <a:endParaRPr lang="es-BO"/>
        </a:p>
      </dgm:t>
    </dgm:pt>
    <dgm:pt modelId="{EF0983AC-BA63-4F0C-B115-C03C10C9F4F9}">
      <dgm:prSet phldrT="[Texto]" custT="1"/>
      <dgm:spPr/>
      <dgm:t>
        <a:bodyPr/>
        <a:lstStyle/>
        <a:p>
          <a:r>
            <a:rPr lang="es-BO" sz="1600" b="1" dirty="0">
              <a:latin typeface="Segoe UI" panose="020B0502040204020203" pitchFamily="34" charset="0"/>
              <a:cs typeface="Segoe UI" panose="020B0502040204020203" pitchFamily="34" charset="0"/>
            </a:rPr>
            <a:t>Identificación y priorización</a:t>
          </a:r>
          <a:r>
            <a:rPr lang="es-BO" sz="1600" dirty="0">
              <a:latin typeface="Segoe UI" panose="020B0502040204020203" pitchFamily="34" charset="0"/>
              <a:cs typeface="Segoe UI" panose="020B0502040204020203" pitchFamily="34" charset="0"/>
            </a:rPr>
            <a:t> de los problemas productivos vigentes</a:t>
          </a:r>
        </a:p>
      </dgm:t>
    </dgm:pt>
    <dgm:pt modelId="{9A198AB3-3671-4712-8CA7-602D2A92541E}" type="parTrans" cxnId="{91D0AC43-CDD4-47BF-A54B-62381392E3A9}">
      <dgm:prSet/>
      <dgm:spPr/>
      <dgm:t>
        <a:bodyPr/>
        <a:lstStyle/>
        <a:p>
          <a:endParaRPr lang="es-BO"/>
        </a:p>
      </dgm:t>
    </dgm:pt>
    <dgm:pt modelId="{E6C85FAA-D538-4EC4-86DE-7B5D1B4852AB}" type="sibTrans" cxnId="{91D0AC43-CDD4-47BF-A54B-62381392E3A9}">
      <dgm:prSet/>
      <dgm:spPr/>
      <dgm:t>
        <a:bodyPr/>
        <a:lstStyle/>
        <a:p>
          <a:endParaRPr lang="es-BO"/>
        </a:p>
      </dgm:t>
    </dgm:pt>
    <dgm:pt modelId="{79C08628-0CAC-44BD-8FB1-2115C447520B}">
      <dgm:prSet phldrT="[Texto]" custT="1"/>
      <dgm:spPr/>
      <dgm:t>
        <a:bodyPr/>
        <a:lstStyle/>
        <a:p>
          <a:r>
            <a:rPr lang="es-BO" sz="1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rPr>
            <a:t>INTERCAMBIO DE EXPERIENCIAS</a:t>
          </a:r>
        </a:p>
      </dgm:t>
    </dgm:pt>
    <dgm:pt modelId="{02049A22-EB16-40E0-87E4-DD021DC11794}" type="parTrans" cxnId="{B3C05E94-63CF-4B73-B454-D98B8BE21A09}">
      <dgm:prSet/>
      <dgm:spPr/>
      <dgm:t>
        <a:bodyPr/>
        <a:lstStyle/>
        <a:p>
          <a:endParaRPr lang="es-BO"/>
        </a:p>
      </dgm:t>
    </dgm:pt>
    <dgm:pt modelId="{C29B35C9-09AF-4221-8C4C-BA249B36DCB2}" type="sibTrans" cxnId="{B3C05E94-63CF-4B73-B454-D98B8BE21A09}">
      <dgm:prSet/>
      <dgm:spPr/>
      <dgm:t>
        <a:bodyPr/>
        <a:lstStyle/>
        <a:p>
          <a:endParaRPr lang="es-BO"/>
        </a:p>
      </dgm:t>
    </dgm:pt>
    <dgm:pt modelId="{CF3932DA-5BB2-4F05-941B-B19259B7AEDE}">
      <dgm:prSet phldrT="[Texto]" custT="1"/>
      <dgm:spPr/>
      <dgm:t>
        <a:bodyPr/>
        <a:lstStyle/>
        <a:p>
          <a:r>
            <a:rPr lang="es-BO" sz="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rPr>
            <a:t>TEORIZACION E INTERNALIZACIÓN DE CONCEPTOS </a:t>
          </a:r>
        </a:p>
      </dgm:t>
    </dgm:pt>
    <dgm:pt modelId="{78DDAE20-1396-4BBC-B7A1-A5FF36160AFC}" type="parTrans" cxnId="{D44A3189-1C61-4141-83C8-F35A895DE929}">
      <dgm:prSet/>
      <dgm:spPr/>
      <dgm:t>
        <a:bodyPr/>
        <a:lstStyle/>
        <a:p>
          <a:endParaRPr lang="es-BO"/>
        </a:p>
      </dgm:t>
    </dgm:pt>
    <dgm:pt modelId="{7521DD6E-DE1A-4A62-9DD1-868D9E00273C}" type="sibTrans" cxnId="{D44A3189-1C61-4141-83C8-F35A895DE929}">
      <dgm:prSet/>
      <dgm:spPr/>
      <dgm:t>
        <a:bodyPr/>
        <a:lstStyle/>
        <a:p>
          <a:endParaRPr lang="es-BO"/>
        </a:p>
      </dgm:t>
    </dgm:pt>
    <dgm:pt modelId="{854E5A32-8D91-4600-9113-8AE19CC95AF6}">
      <dgm:prSet phldrT="[Texto]" custT="1"/>
      <dgm:spPr/>
      <dgm:t>
        <a:bodyPr/>
        <a:lstStyle/>
        <a:p>
          <a:r>
            <a:rPr lang="es-BO" sz="1600" dirty="0">
              <a:latin typeface="Segoe UI" panose="020B0502040204020203" pitchFamily="34" charset="0"/>
              <a:cs typeface="Segoe UI" panose="020B0502040204020203" pitchFamily="34" charset="0"/>
            </a:rPr>
            <a:t>Reflexión sobre las formas de probar o experimentar</a:t>
          </a:r>
        </a:p>
      </dgm:t>
    </dgm:pt>
    <dgm:pt modelId="{C50DF8EC-BB51-4E2A-ADB1-CC9A37171102}" type="parTrans" cxnId="{7F028920-6981-4ACF-80C9-CA1414664A3B}">
      <dgm:prSet/>
      <dgm:spPr/>
      <dgm:t>
        <a:bodyPr/>
        <a:lstStyle/>
        <a:p>
          <a:endParaRPr lang="es-BO"/>
        </a:p>
      </dgm:t>
    </dgm:pt>
    <dgm:pt modelId="{170E583E-07D4-4E44-8402-C51658D6C89F}" type="sibTrans" cxnId="{7F028920-6981-4ACF-80C9-CA1414664A3B}">
      <dgm:prSet/>
      <dgm:spPr/>
      <dgm:t>
        <a:bodyPr/>
        <a:lstStyle/>
        <a:p>
          <a:endParaRPr lang="es-BO"/>
        </a:p>
      </dgm:t>
    </dgm:pt>
    <dgm:pt modelId="{53E0080E-9897-4A27-8242-B526DA72871E}">
      <dgm:prSet phldrT="[Texto]" custT="1"/>
      <dgm:spPr/>
      <dgm:t>
        <a:bodyPr/>
        <a:lstStyle/>
        <a:p>
          <a:r>
            <a:rPr lang="es-BO" sz="1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rPr>
            <a:t>NEGOCIACIÓNES Y ACUERDOS</a:t>
          </a:r>
        </a:p>
      </dgm:t>
    </dgm:pt>
    <dgm:pt modelId="{CEEF52E6-8EAF-47A5-87B4-4003AEBA135D}" type="parTrans" cxnId="{DCBCE11D-0630-4A8E-97C3-3EFE13137F8C}">
      <dgm:prSet/>
      <dgm:spPr/>
      <dgm:t>
        <a:bodyPr/>
        <a:lstStyle/>
        <a:p>
          <a:endParaRPr lang="es-BO"/>
        </a:p>
      </dgm:t>
    </dgm:pt>
    <dgm:pt modelId="{AB027877-3846-4ED5-B2B9-6A552E131D35}" type="sibTrans" cxnId="{DCBCE11D-0630-4A8E-97C3-3EFE13137F8C}">
      <dgm:prSet/>
      <dgm:spPr/>
      <dgm:t>
        <a:bodyPr/>
        <a:lstStyle/>
        <a:p>
          <a:endParaRPr lang="es-BO"/>
        </a:p>
      </dgm:t>
    </dgm:pt>
    <dgm:pt modelId="{5BDDEC5B-4C6B-4641-9F95-513F469DA56F}">
      <dgm:prSet phldrT="[Texto]"/>
      <dgm:spPr/>
      <dgm:t>
        <a:bodyPr/>
        <a:lstStyle/>
        <a:p>
          <a:r>
            <a:rPr lang="es-BO">
              <a:latin typeface="Segoe UI" panose="020B0502040204020203" pitchFamily="34" charset="0"/>
              <a:cs typeface="Segoe UI" panose="020B0502040204020203" pitchFamily="34" charset="0"/>
            </a:rPr>
            <a:t>Definición de las pruebas y/o experimentos:  </a:t>
          </a:r>
          <a:r>
            <a:rPr lang="es-BO" b="1">
              <a:latin typeface="Segoe UI" panose="020B0502040204020203" pitchFamily="34" charset="0"/>
              <a:cs typeface="Segoe UI" panose="020B0502040204020203" pitchFamily="34" charset="0"/>
            </a:rPr>
            <a:t>“que”,  “como”, “donde”, “con que”,</a:t>
          </a:r>
          <a:r>
            <a:rPr lang="es-BO"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es-BO" b="1">
              <a:latin typeface="Segoe UI" panose="020B0502040204020203" pitchFamily="34" charset="0"/>
              <a:cs typeface="Segoe UI" panose="020B0502040204020203" pitchFamily="34" charset="0"/>
            </a:rPr>
            <a:t>“quien y quienes”</a:t>
          </a:r>
          <a:r>
            <a:rPr lang="es-BO">
              <a:latin typeface="Segoe UI" panose="020B0502040204020203" pitchFamily="34" charset="0"/>
              <a:cs typeface="Segoe UI" panose="020B0502040204020203" pitchFamily="34" charset="0"/>
            </a:rPr>
            <a:t>  ……….</a:t>
          </a:r>
          <a:endParaRPr lang="es-BO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CBDDACBE-84D8-4E89-8F34-489D57657ABD}" type="parTrans" cxnId="{DFED99CB-72D2-4F1F-9A1B-03E438C9C1AA}">
      <dgm:prSet/>
      <dgm:spPr/>
      <dgm:t>
        <a:bodyPr/>
        <a:lstStyle/>
        <a:p>
          <a:endParaRPr lang="es-BO"/>
        </a:p>
      </dgm:t>
    </dgm:pt>
    <dgm:pt modelId="{129FFBB9-D5F8-454F-9064-F7C6E79897A8}" type="sibTrans" cxnId="{DFED99CB-72D2-4F1F-9A1B-03E438C9C1AA}">
      <dgm:prSet/>
      <dgm:spPr/>
      <dgm:t>
        <a:bodyPr/>
        <a:lstStyle/>
        <a:p>
          <a:endParaRPr lang="es-BO"/>
        </a:p>
      </dgm:t>
    </dgm:pt>
    <dgm:pt modelId="{99D979FF-9F7F-462B-B999-EDCAA3AE86C1}">
      <dgm:prSet custT="1"/>
      <dgm:spPr/>
      <dgm:t>
        <a:bodyPr/>
        <a:lstStyle/>
        <a:p>
          <a:r>
            <a:rPr lang="es-BO" sz="1600" b="1" dirty="0">
              <a:latin typeface="Segoe UI" panose="020B0502040204020203" pitchFamily="34" charset="0"/>
              <a:cs typeface="Segoe UI" panose="020B0502040204020203" pitchFamily="34" charset="0"/>
            </a:rPr>
            <a:t>Abordaje </a:t>
          </a:r>
          <a:r>
            <a:rPr lang="es-BO" sz="1600" b="0" dirty="0">
              <a:latin typeface="Segoe UI" panose="020B0502040204020203" pitchFamily="34" charset="0"/>
              <a:cs typeface="Segoe UI" panose="020B0502040204020203" pitchFamily="34" charset="0"/>
            </a:rPr>
            <a:t>de la resolución actual </a:t>
          </a:r>
          <a:r>
            <a:rPr lang="es-BO" sz="1600" dirty="0">
              <a:latin typeface="Segoe UI" panose="020B0502040204020203" pitchFamily="34" charset="0"/>
              <a:cs typeface="Segoe UI" panose="020B0502040204020203" pitchFamily="34" charset="0"/>
            </a:rPr>
            <a:t>de esos problemas. </a:t>
          </a:r>
          <a:r>
            <a:rPr lang="es-BO" sz="1600" b="1" dirty="0">
              <a:latin typeface="Segoe UI" panose="020B0502040204020203" pitchFamily="34" charset="0"/>
              <a:cs typeface="Segoe UI" panose="020B0502040204020203" pitchFamily="34" charset="0"/>
            </a:rPr>
            <a:t>BENEFICIOS PROBAR</a:t>
          </a:r>
        </a:p>
      </dgm:t>
    </dgm:pt>
    <dgm:pt modelId="{26EBD13E-6946-453A-8D9B-08F08B9ABA91}" type="parTrans" cxnId="{EB1B76B4-F49A-4D28-9902-8E2B9E982BBC}">
      <dgm:prSet/>
      <dgm:spPr/>
      <dgm:t>
        <a:bodyPr/>
        <a:lstStyle/>
        <a:p>
          <a:endParaRPr lang="es-BO"/>
        </a:p>
      </dgm:t>
    </dgm:pt>
    <dgm:pt modelId="{554CC30A-F091-4EE0-954B-A5C06F0E22C2}" type="sibTrans" cxnId="{EB1B76B4-F49A-4D28-9902-8E2B9E982BBC}">
      <dgm:prSet/>
      <dgm:spPr/>
      <dgm:t>
        <a:bodyPr/>
        <a:lstStyle/>
        <a:p>
          <a:endParaRPr lang="es-BO"/>
        </a:p>
      </dgm:t>
    </dgm:pt>
    <dgm:pt modelId="{E8AD97F1-6A42-4C74-9DB5-0A2377B1FA6B}">
      <dgm:prSet custT="1"/>
      <dgm:spPr/>
      <dgm:t>
        <a:bodyPr/>
        <a:lstStyle/>
        <a:p>
          <a:r>
            <a:rPr lang="es-BO" sz="1600" b="1" dirty="0">
              <a:latin typeface="Segoe UI" panose="020B0502040204020203" pitchFamily="34" charset="0"/>
              <a:cs typeface="Segoe UI" panose="020B0502040204020203" pitchFamily="34" charset="0"/>
            </a:rPr>
            <a:t>Reflexión</a:t>
          </a:r>
          <a:r>
            <a:rPr lang="es-BO" sz="1600" dirty="0">
              <a:latin typeface="Segoe UI" panose="020B0502040204020203" pitchFamily="34" charset="0"/>
              <a:cs typeface="Segoe UI" panose="020B0502040204020203" pitchFamily="34" charset="0"/>
            </a:rPr>
            <a:t> que falta para resolver el problema</a:t>
          </a:r>
        </a:p>
      </dgm:t>
    </dgm:pt>
    <dgm:pt modelId="{5F1EC58A-8AFA-4A05-9981-37D58E9F9121}" type="parTrans" cxnId="{294D2B3E-512D-4C0C-82E8-F201A4E44AF4}">
      <dgm:prSet/>
      <dgm:spPr/>
      <dgm:t>
        <a:bodyPr/>
        <a:lstStyle/>
        <a:p>
          <a:endParaRPr lang="es-BO"/>
        </a:p>
      </dgm:t>
    </dgm:pt>
    <dgm:pt modelId="{68C463FC-818F-4C79-BFBD-34A9CBF1ED0A}" type="sibTrans" cxnId="{294D2B3E-512D-4C0C-82E8-F201A4E44AF4}">
      <dgm:prSet/>
      <dgm:spPr/>
      <dgm:t>
        <a:bodyPr/>
        <a:lstStyle/>
        <a:p>
          <a:endParaRPr lang="es-BO"/>
        </a:p>
      </dgm:t>
    </dgm:pt>
    <dgm:pt modelId="{BB26037D-852E-4718-960D-5648FE851D8C}">
      <dgm:prSet phldrT="[Texto]" custT="1"/>
      <dgm:spPr/>
      <dgm:t>
        <a:bodyPr/>
        <a:lstStyle/>
        <a:p>
          <a:r>
            <a:rPr lang="es-BO" sz="1400" dirty="0">
              <a:latin typeface="Segoe UI" panose="020B0502040204020203" pitchFamily="34" charset="0"/>
              <a:cs typeface="Segoe UI" panose="020B0502040204020203" pitchFamily="34" charset="0"/>
            </a:rPr>
            <a:t>Puesta en mesa todas las experiencias relacionadas al problema en cuestión, sean estas internas o externas.</a:t>
          </a:r>
        </a:p>
      </dgm:t>
    </dgm:pt>
    <dgm:pt modelId="{DE889BC6-AE94-4663-800A-17E732B052B1}" type="sibTrans" cxnId="{ABEB5B17-1687-4919-8BDB-56F2E405E1A1}">
      <dgm:prSet/>
      <dgm:spPr/>
      <dgm:t>
        <a:bodyPr/>
        <a:lstStyle/>
        <a:p>
          <a:endParaRPr lang="es-BO"/>
        </a:p>
      </dgm:t>
    </dgm:pt>
    <dgm:pt modelId="{3A2104D7-BCDA-447A-A98D-EA754B2915E2}" type="parTrans" cxnId="{ABEB5B17-1687-4919-8BDB-56F2E405E1A1}">
      <dgm:prSet/>
      <dgm:spPr/>
      <dgm:t>
        <a:bodyPr/>
        <a:lstStyle/>
        <a:p>
          <a:endParaRPr lang="es-BO"/>
        </a:p>
      </dgm:t>
    </dgm:pt>
    <dgm:pt modelId="{437CA5F5-980B-4E10-B415-4CE604495242}">
      <dgm:prSet custT="1"/>
      <dgm:spPr/>
      <dgm:t>
        <a:bodyPr/>
        <a:lstStyle/>
        <a:p>
          <a:r>
            <a:rPr lang="es-BO" sz="1400" dirty="0">
              <a:latin typeface="Segoe UI" panose="020B0502040204020203" pitchFamily="34" charset="0"/>
              <a:cs typeface="Segoe UI" panose="020B0502040204020203" pitchFamily="34" charset="0"/>
            </a:rPr>
            <a:t>Se </a:t>
          </a:r>
          <a:r>
            <a:rPr lang="es-BO" sz="1400" b="1" dirty="0">
              <a:latin typeface="Segoe UI" panose="020B0502040204020203" pitchFamily="34" charset="0"/>
              <a:cs typeface="Segoe UI" panose="020B0502040204020203" pitchFamily="34" charset="0"/>
            </a:rPr>
            <a:t>contextualiza las experiencias DIAGNOSTICO</a:t>
          </a:r>
        </a:p>
      </dgm:t>
    </dgm:pt>
    <dgm:pt modelId="{A00ACD72-2CD5-4075-967E-5F569B4EEB96}" type="parTrans" cxnId="{E0E5549A-5938-41C6-8290-BD3C5FECC5FA}">
      <dgm:prSet/>
      <dgm:spPr/>
      <dgm:t>
        <a:bodyPr/>
        <a:lstStyle/>
        <a:p>
          <a:endParaRPr lang="es-BO"/>
        </a:p>
      </dgm:t>
    </dgm:pt>
    <dgm:pt modelId="{5FC9A665-6646-41A3-B65F-FFC183F1E7F5}" type="sibTrans" cxnId="{E0E5549A-5938-41C6-8290-BD3C5FECC5FA}">
      <dgm:prSet/>
      <dgm:spPr/>
      <dgm:t>
        <a:bodyPr/>
        <a:lstStyle/>
        <a:p>
          <a:endParaRPr lang="es-BO"/>
        </a:p>
      </dgm:t>
    </dgm:pt>
    <dgm:pt modelId="{9F8CFE5A-D9D2-431F-8B6B-CCC318E94A8B}">
      <dgm:prSet custT="1"/>
      <dgm:spPr/>
      <dgm:t>
        <a:bodyPr/>
        <a:lstStyle/>
        <a:p>
          <a:r>
            <a:rPr lang="es-BO" sz="1400" dirty="0">
              <a:latin typeface="Segoe UI" panose="020B0502040204020203" pitchFamily="34" charset="0"/>
              <a:cs typeface="Segoe UI" panose="020B0502040204020203" pitchFamily="34" charset="0"/>
            </a:rPr>
            <a:t>Se evalúa cuales pueden dar mejor resultado</a:t>
          </a:r>
        </a:p>
      </dgm:t>
    </dgm:pt>
    <dgm:pt modelId="{55E116E3-4CCE-4BD5-A556-3D7F2358751D}" type="parTrans" cxnId="{E400FCF0-75B2-43A4-AA5F-CB92D7424C6F}">
      <dgm:prSet/>
      <dgm:spPr/>
      <dgm:t>
        <a:bodyPr/>
        <a:lstStyle/>
        <a:p>
          <a:endParaRPr lang="es-BO"/>
        </a:p>
      </dgm:t>
    </dgm:pt>
    <dgm:pt modelId="{D8283CFD-3227-4B30-839D-C0348CACAF2F}" type="sibTrans" cxnId="{E400FCF0-75B2-43A4-AA5F-CB92D7424C6F}">
      <dgm:prSet/>
      <dgm:spPr/>
      <dgm:t>
        <a:bodyPr/>
        <a:lstStyle/>
        <a:p>
          <a:endParaRPr lang="es-BO"/>
        </a:p>
      </dgm:t>
    </dgm:pt>
    <dgm:pt modelId="{5C227837-426A-4F28-B779-DCC24A4FB422}">
      <dgm:prSet custT="1"/>
      <dgm:spPr/>
      <dgm:t>
        <a:bodyPr/>
        <a:lstStyle/>
        <a:p>
          <a:r>
            <a:rPr lang="es-BO" sz="1600" dirty="0">
              <a:latin typeface="Segoe UI" panose="020B0502040204020203" pitchFamily="34" charset="0"/>
              <a:cs typeface="Segoe UI" panose="020B0502040204020203" pitchFamily="34" charset="0"/>
            </a:rPr>
            <a:t>Introducir sobre </a:t>
          </a:r>
          <a:r>
            <a:rPr lang="es-BO" sz="1600" b="1" dirty="0">
              <a:latin typeface="Segoe UI" panose="020B0502040204020203" pitchFamily="34" charset="0"/>
              <a:cs typeface="Segoe UI" panose="020B0502040204020203" pitchFamily="34" charset="0"/>
            </a:rPr>
            <a:t>la investigación científica </a:t>
          </a:r>
          <a:r>
            <a:rPr lang="es-BO" sz="1600" dirty="0">
              <a:latin typeface="Segoe UI" panose="020B0502040204020203" pitchFamily="34" charset="0"/>
              <a:cs typeface="Segoe UI" panose="020B0502040204020203" pitchFamily="34" charset="0"/>
            </a:rPr>
            <a:t>y sus analogías con las pruebas o experimentos locales. </a:t>
          </a:r>
          <a:r>
            <a:rPr lang="es-BO" sz="1600" b="1" dirty="0" err="1">
              <a:latin typeface="Segoe UI" panose="020B0502040204020203" pitchFamily="34" charset="0"/>
              <a:cs typeface="Segoe UI" panose="020B0502040204020203" pitchFamily="34" charset="0"/>
            </a:rPr>
            <a:t>Trat</a:t>
          </a:r>
          <a:r>
            <a:rPr lang="es-BO" sz="1600" b="1" dirty="0">
              <a:latin typeface="Segoe UI" panose="020B0502040204020203" pitchFamily="34" charset="0"/>
              <a:cs typeface="Segoe UI" panose="020B0502040204020203" pitchFamily="34" charset="0"/>
            </a:rPr>
            <a:t> + </a:t>
          </a:r>
          <a:r>
            <a:rPr lang="es-BO" sz="1600" b="1" dirty="0" err="1">
              <a:latin typeface="Segoe UI" panose="020B0502040204020203" pitchFamily="34" charset="0"/>
              <a:cs typeface="Segoe UI" panose="020B0502040204020203" pitchFamily="34" charset="0"/>
            </a:rPr>
            <a:t>Rep</a:t>
          </a:r>
          <a:r>
            <a:rPr lang="es-BO" sz="1600" b="1" dirty="0">
              <a:latin typeface="Segoe UI" panose="020B0502040204020203" pitchFamily="34" charset="0"/>
              <a:cs typeface="Segoe UI" panose="020B0502040204020203" pitchFamily="34" charset="0"/>
            </a:rPr>
            <a:t>+ test</a:t>
          </a:r>
        </a:p>
      </dgm:t>
    </dgm:pt>
    <dgm:pt modelId="{A9C78EBC-7BAB-4A41-8BED-4CA3CA8CC05B}" type="parTrans" cxnId="{425B7F77-E953-4849-A599-3FB4C280BAA8}">
      <dgm:prSet/>
      <dgm:spPr/>
      <dgm:t>
        <a:bodyPr/>
        <a:lstStyle/>
        <a:p>
          <a:endParaRPr lang="es-BO"/>
        </a:p>
      </dgm:t>
    </dgm:pt>
    <dgm:pt modelId="{9C42D210-7843-4414-804A-247D4BCA15F1}" type="sibTrans" cxnId="{425B7F77-E953-4849-A599-3FB4C280BAA8}">
      <dgm:prSet/>
      <dgm:spPr/>
      <dgm:t>
        <a:bodyPr/>
        <a:lstStyle/>
        <a:p>
          <a:endParaRPr lang="es-BO"/>
        </a:p>
      </dgm:t>
    </dgm:pt>
    <dgm:pt modelId="{7F0EF6AC-7105-4D0D-86C6-7E8885CD13F7}">
      <dgm:prSet custT="1"/>
      <dgm:spPr/>
      <dgm:t>
        <a:bodyPr/>
        <a:lstStyle/>
        <a:p>
          <a:r>
            <a:rPr lang="es-BO" sz="1600" dirty="0">
              <a:latin typeface="Segoe UI" panose="020B0502040204020203" pitchFamily="34" charset="0"/>
              <a:cs typeface="Segoe UI" panose="020B0502040204020203" pitchFamily="34" charset="0"/>
            </a:rPr>
            <a:t>Reflexión sobre el </a:t>
          </a:r>
          <a:r>
            <a:rPr lang="es-BO" sz="1600" b="1" dirty="0">
              <a:latin typeface="Segoe UI" panose="020B0502040204020203" pitchFamily="34" charset="0"/>
              <a:cs typeface="Segoe UI" panose="020B0502040204020203" pitchFamily="34" charset="0"/>
            </a:rPr>
            <a:t>rigor metodológico. </a:t>
          </a:r>
          <a:r>
            <a:rPr lang="es-BO" sz="1600" dirty="0">
              <a:latin typeface="Segoe UI" panose="020B0502040204020203" pitchFamily="34" charset="0"/>
              <a:cs typeface="Segoe UI" panose="020B0502040204020203" pitchFamily="34" charset="0"/>
            </a:rPr>
            <a:t>Ventajas y desventajas </a:t>
          </a:r>
          <a:endParaRPr lang="es-BO" sz="1600" b="1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ACB3F8D-90B7-4CF8-B593-8B1197EB7E21}" type="parTrans" cxnId="{DFCFBD3A-BD15-4D8A-8F2C-8EE1230E08C0}">
      <dgm:prSet/>
      <dgm:spPr/>
      <dgm:t>
        <a:bodyPr/>
        <a:lstStyle/>
        <a:p>
          <a:endParaRPr lang="es-BO"/>
        </a:p>
      </dgm:t>
    </dgm:pt>
    <dgm:pt modelId="{1E76E104-3675-4A74-B719-0D9096C8F7A4}" type="sibTrans" cxnId="{DFCFBD3A-BD15-4D8A-8F2C-8EE1230E08C0}">
      <dgm:prSet/>
      <dgm:spPr/>
      <dgm:t>
        <a:bodyPr/>
        <a:lstStyle/>
        <a:p>
          <a:endParaRPr lang="es-BO"/>
        </a:p>
      </dgm:t>
    </dgm:pt>
    <dgm:pt modelId="{EC8598AF-D251-42F4-AF0A-865FE81F4C58}" type="pres">
      <dgm:prSet presAssocID="{34E89F45-0BE3-4525-AB1D-E910BCC63EF7}" presName="linearFlow" presStyleCnt="0">
        <dgm:presLayoutVars>
          <dgm:dir/>
          <dgm:animLvl val="lvl"/>
          <dgm:resizeHandles val="exact"/>
        </dgm:presLayoutVars>
      </dgm:prSet>
      <dgm:spPr/>
    </dgm:pt>
    <dgm:pt modelId="{598539B9-1C08-4AAD-B5E2-0DD6B041A40F}" type="pres">
      <dgm:prSet presAssocID="{410F57D3-4ABC-409C-BDAD-8BCB80FDA5C6}" presName="composite" presStyleCnt="0"/>
      <dgm:spPr/>
    </dgm:pt>
    <dgm:pt modelId="{BB21A59D-7D56-4F0E-8FE7-E1C373521179}" type="pres">
      <dgm:prSet presAssocID="{410F57D3-4ABC-409C-BDAD-8BCB80FDA5C6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EA42C35E-629B-478F-AE0E-7236876F989D}" type="pres">
      <dgm:prSet presAssocID="{410F57D3-4ABC-409C-BDAD-8BCB80FDA5C6}" presName="descendantText" presStyleLbl="alignAcc1" presStyleIdx="0" presStyleCnt="4" custScaleY="157398">
        <dgm:presLayoutVars>
          <dgm:bulletEnabled val="1"/>
        </dgm:presLayoutVars>
      </dgm:prSet>
      <dgm:spPr/>
    </dgm:pt>
    <dgm:pt modelId="{889D1E4A-61D7-42C4-AA36-A2593090DDA0}" type="pres">
      <dgm:prSet presAssocID="{DB8675C5-097D-4A00-99F8-994996FCEC50}" presName="sp" presStyleCnt="0"/>
      <dgm:spPr/>
    </dgm:pt>
    <dgm:pt modelId="{D1098BAD-EF2C-4B8F-94AF-689B21F7F6CD}" type="pres">
      <dgm:prSet presAssocID="{79C08628-0CAC-44BD-8FB1-2115C447520B}" presName="composite" presStyleCnt="0"/>
      <dgm:spPr/>
    </dgm:pt>
    <dgm:pt modelId="{6C877EF9-DB9B-4E6F-8BAF-41D36D781583}" type="pres">
      <dgm:prSet presAssocID="{79C08628-0CAC-44BD-8FB1-2115C447520B}" presName="parentText" presStyleLbl="alignNode1" presStyleIdx="1" presStyleCnt="4" custLinFactNeighborX="-3221" custLinFactNeighborY="310">
        <dgm:presLayoutVars>
          <dgm:chMax val="1"/>
          <dgm:bulletEnabled val="1"/>
        </dgm:presLayoutVars>
      </dgm:prSet>
      <dgm:spPr/>
    </dgm:pt>
    <dgm:pt modelId="{E1057519-E78B-4698-A489-62C41D0B3C5B}" type="pres">
      <dgm:prSet presAssocID="{79C08628-0CAC-44BD-8FB1-2115C447520B}" presName="descendantText" presStyleLbl="alignAcc1" presStyleIdx="1" presStyleCnt="4" custScaleY="142907">
        <dgm:presLayoutVars>
          <dgm:bulletEnabled val="1"/>
        </dgm:presLayoutVars>
      </dgm:prSet>
      <dgm:spPr/>
    </dgm:pt>
    <dgm:pt modelId="{1CE4E695-0904-4288-B1F3-428AAF01CD92}" type="pres">
      <dgm:prSet presAssocID="{C29B35C9-09AF-4221-8C4C-BA249B36DCB2}" presName="sp" presStyleCnt="0"/>
      <dgm:spPr/>
    </dgm:pt>
    <dgm:pt modelId="{5A4EAC7F-4C0F-4EC8-9983-BACE770D1077}" type="pres">
      <dgm:prSet presAssocID="{CF3932DA-5BB2-4F05-941B-B19259B7AEDE}" presName="composite" presStyleCnt="0"/>
      <dgm:spPr/>
    </dgm:pt>
    <dgm:pt modelId="{293B0005-0B7A-4EFF-B2D1-502CFA1A8592}" type="pres">
      <dgm:prSet presAssocID="{CF3932DA-5BB2-4F05-941B-B19259B7AEDE}" presName="parentText" presStyleLbl="alignNode1" presStyleIdx="2" presStyleCnt="4" custLinFactNeighborY="-11198">
        <dgm:presLayoutVars>
          <dgm:chMax val="1"/>
          <dgm:bulletEnabled val="1"/>
        </dgm:presLayoutVars>
      </dgm:prSet>
      <dgm:spPr/>
    </dgm:pt>
    <dgm:pt modelId="{E64872BE-746E-47C6-B6DE-DD99EC27EF26}" type="pres">
      <dgm:prSet presAssocID="{CF3932DA-5BB2-4F05-941B-B19259B7AEDE}" presName="descendantText" presStyleLbl="alignAcc1" presStyleIdx="2" presStyleCnt="4" custScaleX="95011" custScaleY="155980" custLinFactNeighborX="1413" custLinFactNeighborY="5967">
        <dgm:presLayoutVars>
          <dgm:bulletEnabled val="1"/>
        </dgm:presLayoutVars>
      </dgm:prSet>
      <dgm:spPr/>
    </dgm:pt>
    <dgm:pt modelId="{1901D474-C979-472F-9282-9601EEAC0BFC}" type="pres">
      <dgm:prSet presAssocID="{7521DD6E-DE1A-4A62-9DD1-868D9E00273C}" presName="sp" presStyleCnt="0"/>
      <dgm:spPr/>
    </dgm:pt>
    <dgm:pt modelId="{D4213217-8C67-4EA6-9579-7E8F05255C4E}" type="pres">
      <dgm:prSet presAssocID="{53E0080E-9897-4A27-8242-B526DA72871E}" presName="composite" presStyleCnt="0"/>
      <dgm:spPr/>
    </dgm:pt>
    <dgm:pt modelId="{CD590654-F1B0-4FEB-88DC-D8A2F35EDB5F}" type="pres">
      <dgm:prSet presAssocID="{53E0080E-9897-4A27-8242-B526DA72871E}" presName="parentText" presStyleLbl="alignNode1" presStyleIdx="3" presStyleCnt="4" custLinFactNeighborY="-8144">
        <dgm:presLayoutVars>
          <dgm:chMax val="1"/>
          <dgm:bulletEnabled val="1"/>
        </dgm:presLayoutVars>
      </dgm:prSet>
      <dgm:spPr/>
    </dgm:pt>
    <dgm:pt modelId="{F67CE4DC-04BD-40AB-9B1A-66F268925FFF}" type="pres">
      <dgm:prSet presAssocID="{53E0080E-9897-4A27-8242-B526DA72871E}" presName="descendantText" presStyleLbl="alignAcc1" presStyleIdx="3" presStyleCnt="4" custScaleX="96849" custLinFactNeighborX="1344" custLinFactNeighborY="6264">
        <dgm:presLayoutVars>
          <dgm:bulletEnabled val="1"/>
        </dgm:presLayoutVars>
      </dgm:prSet>
      <dgm:spPr/>
    </dgm:pt>
  </dgm:ptLst>
  <dgm:cxnLst>
    <dgm:cxn modelId="{41732700-436E-409F-A970-CAAC80A0C46D}" type="presOf" srcId="{53E0080E-9897-4A27-8242-B526DA72871E}" destId="{CD590654-F1B0-4FEB-88DC-D8A2F35EDB5F}" srcOrd="0" destOrd="0" presId="urn:microsoft.com/office/officeart/2005/8/layout/chevron2"/>
    <dgm:cxn modelId="{BF249A04-1665-4AF2-99DE-0F3F1A8B1068}" type="presOf" srcId="{854E5A32-8D91-4600-9113-8AE19CC95AF6}" destId="{E64872BE-746E-47C6-B6DE-DD99EC27EF26}" srcOrd="0" destOrd="0" presId="urn:microsoft.com/office/officeart/2005/8/layout/chevron2"/>
    <dgm:cxn modelId="{ABEB5B17-1687-4919-8BDB-56F2E405E1A1}" srcId="{79C08628-0CAC-44BD-8FB1-2115C447520B}" destId="{BB26037D-852E-4718-960D-5648FE851D8C}" srcOrd="0" destOrd="0" parTransId="{3A2104D7-BCDA-447A-A98D-EA754B2915E2}" sibTransId="{DE889BC6-AE94-4663-800A-17E732B052B1}"/>
    <dgm:cxn modelId="{DCBCE11D-0630-4A8E-97C3-3EFE13137F8C}" srcId="{34E89F45-0BE3-4525-AB1D-E910BCC63EF7}" destId="{53E0080E-9897-4A27-8242-B526DA72871E}" srcOrd="3" destOrd="0" parTransId="{CEEF52E6-8EAF-47A5-87B4-4003AEBA135D}" sibTransId="{AB027877-3846-4ED5-B2B9-6A552E131D35}"/>
    <dgm:cxn modelId="{7F028920-6981-4ACF-80C9-CA1414664A3B}" srcId="{CF3932DA-5BB2-4F05-941B-B19259B7AEDE}" destId="{854E5A32-8D91-4600-9113-8AE19CC95AF6}" srcOrd="0" destOrd="0" parTransId="{C50DF8EC-BB51-4E2A-ADB1-CC9A37171102}" sibTransId="{170E583E-07D4-4E44-8402-C51658D6C89F}"/>
    <dgm:cxn modelId="{E9DB9120-0359-441F-A263-961C3A44C438}" type="presOf" srcId="{34E89F45-0BE3-4525-AB1D-E910BCC63EF7}" destId="{EC8598AF-D251-42F4-AF0A-865FE81F4C58}" srcOrd="0" destOrd="0" presId="urn:microsoft.com/office/officeart/2005/8/layout/chevron2"/>
    <dgm:cxn modelId="{7AD59721-D074-4080-9962-9BBFC22357DF}" type="presOf" srcId="{79C08628-0CAC-44BD-8FB1-2115C447520B}" destId="{6C877EF9-DB9B-4E6F-8BAF-41D36D781583}" srcOrd="0" destOrd="0" presId="urn:microsoft.com/office/officeart/2005/8/layout/chevron2"/>
    <dgm:cxn modelId="{DFCFBD3A-BD15-4D8A-8F2C-8EE1230E08C0}" srcId="{CF3932DA-5BB2-4F05-941B-B19259B7AEDE}" destId="{7F0EF6AC-7105-4D0D-86C6-7E8885CD13F7}" srcOrd="2" destOrd="0" parTransId="{FACB3F8D-90B7-4CF8-B593-8B1197EB7E21}" sibTransId="{1E76E104-3675-4A74-B719-0D9096C8F7A4}"/>
    <dgm:cxn modelId="{294D2B3E-512D-4C0C-82E8-F201A4E44AF4}" srcId="{410F57D3-4ABC-409C-BDAD-8BCB80FDA5C6}" destId="{E8AD97F1-6A42-4C74-9DB5-0A2377B1FA6B}" srcOrd="2" destOrd="0" parTransId="{5F1EC58A-8AFA-4A05-9981-37D58E9F9121}" sibTransId="{68C463FC-818F-4C79-BFBD-34A9CBF1ED0A}"/>
    <dgm:cxn modelId="{91D0AC43-CDD4-47BF-A54B-62381392E3A9}" srcId="{410F57D3-4ABC-409C-BDAD-8BCB80FDA5C6}" destId="{EF0983AC-BA63-4F0C-B115-C03C10C9F4F9}" srcOrd="0" destOrd="0" parTransId="{9A198AB3-3671-4712-8CA7-602D2A92541E}" sibTransId="{E6C85FAA-D538-4EC4-86DE-7B5D1B4852AB}"/>
    <dgm:cxn modelId="{BF16C246-83D6-4FC9-A36E-60D42BD22094}" srcId="{34E89F45-0BE3-4525-AB1D-E910BCC63EF7}" destId="{410F57D3-4ABC-409C-BDAD-8BCB80FDA5C6}" srcOrd="0" destOrd="0" parTransId="{5DA43EB1-C7C6-43F5-8ABA-D9E393DD89F3}" sibTransId="{DB8675C5-097D-4A00-99F8-994996FCEC50}"/>
    <dgm:cxn modelId="{2FE45F68-DDC1-4D3E-BDD2-18D65A41C9C7}" type="presOf" srcId="{BB26037D-852E-4718-960D-5648FE851D8C}" destId="{E1057519-E78B-4698-A489-62C41D0B3C5B}" srcOrd="0" destOrd="0" presId="urn:microsoft.com/office/officeart/2005/8/layout/chevron2"/>
    <dgm:cxn modelId="{DD1CA86A-A6D3-4EB8-AE2B-7798FBC04FEC}" type="presOf" srcId="{7F0EF6AC-7105-4D0D-86C6-7E8885CD13F7}" destId="{E64872BE-746E-47C6-B6DE-DD99EC27EF26}" srcOrd="0" destOrd="2" presId="urn:microsoft.com/office/officeart/2005/8/layout/chevron2"/>
    <dgm:cxn modelId="{1520634B-1A58-460C-BFDA-E1F3F30B5471}" type="presOf" srcId="{99D979FF-9F7F-462B-B999-EDCAA3AE86C1}" destId="{EA42C35E-629B-478F-AE0E-7236876F989D}" srcOrd="0" destOrd="1" presId="urn:microsoft.com/office/officeart/2005/8/layout/chevron2"/>
    <dgm:cxn modelId="{425B7F77-E953-4849-A599-3FB4C280BAA8}" srcId="{CF3932DA-5BB2-4F05-941B-B19259B7AEDE}" destId="{5C227837-426A-4F28-B779-DCC24A4FB422}" srcOrd="1" destOrd="0" parTransId="{A9C78EBC-7BAB-4A41-8BED-4CA3CA8CC05B}" sibTransId="{9C42D210-7843-4414-804A-247D4BCA15F1}"/>
    <dgm:cxn modelId="{1864F27A-F4EC-4353-AD91-5DCC099ADEA8}" type="presOf" srcId="{410F57D3-4ABC-409C-BDAD-8BCB80FDA5C6}" destId="{BB21A59D-7D56-4F0E-8FE7-E1C373521179}" srcOrd="0" destOrd="0" presId="urn:microsoft.com/office/officeart/2005/8/layout/chevron2"/>
    <dgm:cxn modelId="{90FFEC84-DB3E-47FE-83BF-71E8DC493DC6}" type="presOf" srcId="{CF3932DA-5BB2-4F05-941B-B19259B7AEDE}" destId="{293B0005-0B7A-4EFF-B2D1-502CFA1A8592}" srcOrd="0" destOrd="0" presId="urn:microsoft.com/office/officeart/2005/8/layout/chevron2"/>
    <dgm:cxn modelId="{D44A3189-1C61-4141-83C8-F35A895DE929}" srcId="{34E89F45-0BE3-4525-AB1D-E910BCC63EF7}" destId="{CF3932DA-5BB2-4F05-941B-B19259B7AEDE}" srcOrd="2" destOrd="0" parTransId="{78DDAE20-1396-4BBC-B7A1-A5FF36160AFC}" sibTransId="{7521DD6E-DE1A-4A62-9DD1-868D9E00273C}"/>
    <dgm:cxn modelId="{F128878E-02C5-4F57-9449-A9A2407B2AFC}" type="presOf" srcId="{5BDDEC5B-4C6B-4641-9F95-513F469DA56F}" destId="{F67CE4DC-04BD-40AB-9B1A-66F268925FFF}" srcOrd="0" destOrd="0" presId="urn:microsoft.com/office/officeart/2005/8/layout/chevron2"/>
    <dgm:cxn modelId="{B3C05E94-63CF-4B73-B454-D98B8BE21A09}" srcId="{34E89F45-0BE3-4525-AB1D-E910BCC63EF7}" destId="{79C08628-0CAC-44BD-8FB1-2115C447520B}" srcOrd="1" destOrd="0" parTransId="{02049A22-EB16-40E0-87E4-DD021DC11794}" sibTransId="{C29B35C9-09AF-4221-8C4C-BA249B36DCB2}"/>
    <dgm:cxn modelId="{E0E5549A-5938-41C6-8290-BD3C5FECC5FA}" srcId="{79C08628-0CAC-44BD-8FB1-2115C447520B}" destId="{437CA5F5-980B-4E10-B415-4CE604495242}" srcOrd="1" destOrd="0" parTransId="{A00ACD72-2CD5-4075-967E-5F569B4EEB96}" sibTransId="{5FC9A665-6646-41A3-B65F-FFC183F1E7F5}"/>
    <dgm:cxn modelId="{C50AABA8-B0B3-4D3C-8AEC-53A4C4F93AD1}" type="presOf" srcId="{5C227837-426A-4F28-B779-DCC24A4FB422}" destId="{E64872BE-746E-47C6-B6DE-DD99EC27EF26}" srcOrd="0" destOrd="1" presId="urn:microsoft.com/office/officeart/2005/8/layout/chevron2"/>
    <dgm:cxn modelId="{354ECAB0-E682-44DB-B8EA-52C3C1B9FA22}" type="presOf" srcId="{437CA5F5-980B-4E10-B415-4CE604495242}" destId="{E1057519-E78B-4698-A489-62C41D0B3C5B}" srcOrd="0" destOrd="1" presId="urn:microsoft.com/office/officeart/2005/8/layout/chevron2"/>
    <dgm:cxn modelId="{EB1B76B4-F49A-4D28-9902-8E2B9E982BBC}" srcId="{410F57D3-4ABC-409C-BDAD-8BCB80FDA5C6}" destId="{99D979FF-9F7F-462B-B999-EDCAA3AE86C1}" srcOrd="1" destOrd="0" parTransId="{26EBD13E-6946-453A-8D9B-08F08B9ABA91}" sibTransId="{554CC30A-F091-4EE0-954B-A5C06F0E22C2}"/>
    <dgm:cxn modelId="{DFED99CB-72D2-4F1F-9A1B-03E438C9C1AA}" srcId="{53E0080E-9897-4A27-8242-B526DA72871E}" destId="{5BDDEC5B-4C6B-4641-9F95-513F469DA56F}" srcOrd="0" destOrd="0" parTransId="{CBDDACBE-84D8-4E89-8F34-489D57657ABD}" sibTransId="{129FFBB9-D5F8-454F-9064-F7C6E79897A8}"/>
    <dgm:cxn modelId="{877771CE-DDC9-469A-979D-22AA7BFE2105}" type="presOf" srcId="{EF0983AC-BA63-4F0C-B115-C03C10C9F4F9}" destId="{EA42C35E-629B-478F-AE0E-7236876F989D}" srcOrd="0" destOrd="0" presId="urn:microsoft.com/office/officeart/2005/8/layout/chevron2"/>
    <dgm:cxn modelId="{06B66CE5-10C5-4D15-9E8F-78656B93A6FE}" type="presOf" srcId="{9F8CFE5A-D9D2-431F-8B6B-CCC318E94A8B}" destId="{E1057519-E78B-4698-A489-62C41D0B3C5B}" srcOrd="0" destOrd="2" presId="urn:microsoft.com/office/officeart/2005/8/layout/chevron2"/>
    <dgm:cxn modelId="{E400FCF0-75B2-43A4-AA5F-CB92D7424C6F}" srcId="{79C08628-0CAC-44BD-8FB1-2115C447520B}" destId="{9F8CFE5A-D9D2-431F-8B6B-CCC318E94A8B}" srcOrd="2" destOrd="0" parTransId="{55E116E3-4CCE-4BD5-A556-3D7F2358751D}" sibTransId="{D8283CFD-3227-4B30-839D-C0348CACAF2F}"/>
    <dgm:cxn modelId="{C59C75FF-4731-4266-9D9A-ECB452E171DD}" type="presOf" srcId="{E8AD97F1-6A42-4C74-9DB5-0A2377B1FA6B}" destId="{EA42C35E-629B-478F-AE0E-7236876F989D}" srcOrd="0" destOrd="2" presId="urn:microsoft.com/office/officeart/2005/8/layout/chevron2"/>
    <dgm:cxn modelId="{C3AD610B-8ECF-489D-BE13-EEFF16E67802}" type="presParOf" srcId="{EC8598AF-D251-42F4-AF0A-865FE81F4C58}" destId="{598539B9-1C08-4AAD-B5E2-0DD6B041A40F}" srcOrd="0" destOrd="0" presId="urn:microsoft.com/office/officeart/2005/8/layout/chevron2"/>
    <dgm:cxn modelId="{78CAA1D3-27C4-420E-AABF-BE2EB61C25F5}" type="presParOf" srcId="{598539B9-1C08-4AAD-B5E2-0DD6B041A40F}" destId="{BB21A59D-7D56-4F0E-8FE7-E1C373521179}" srcOrd="0" destOrd="0" presId="urn:microsoft.com/office/officeart/2005/8/layout/chevron2"/>
    <dgm:cxn modelId="{2C021ED5-E98D-45FB-A8ED-B71E387400D4}" type="presParOf" srcId="{598539B9-1C08-4AAD-B5E2-0DD6B041A40F}" destId="{EA42C35E-629B-478F-AE0E-7236876F989D}" srcOrd="1" destOrd="0" presId="urn:microsoft.com/office/officeart/2005/8/layout/chevron2"/>
    <dgm:cxn modelId="{5EBD665F-947C-4B36-9C92-34B7C946899E}" type="presParOf" srcId="{EC8598AF-D251-42F4-AF0A-865FE81F4C58}" destId="{889D1E4A-61D7-42C4-AA36-A2593090DDA0}" srcOrd="1" destOrd="0" presId="urn:microsoft.com/office/officeart/2005/8/layout/chevron2"/>
    <dgm:cxn modelId="{DD69BDC1-4559-42D8-AF7F-76A7508E48E1}" type="presParOf" srcId="{EC8598AF-D251-42F4-AF0A-865FE81F4C58}" destId="{D1098BAD-EF2C-4B8F-94AF-689B21F7F6CD}" srcOrd="2" destOrd="0" presId="urn:microsoft.com/office/officeart/2005/8/layout/chevron2"/>
    <dgm:cxn modelId="{46A6E4A0-3FE4-45FB-8974-5F4CA5324C47}" type="presParOf" srcId="{D1098BAD-EF2C-4B8F-94AF-689B21F7F6CD}" destId="{6C877EF9-DB9B-4E6F-8BAF-41D36D781583}" srcOrd="0" destOrd="0" presId="urn:microsoft.com/office/officeart/2005/8/layout/chevron2"/>
    <dgm:cxn modelId="{B2CB248A-9C84-4EDE-8335-2C98062A3B41}" type="presParOf" srcId="{D1098BAD-EF2C-4B8F-94AF-689B21F7F6CD}" destId="{E1057519-E78B-4698-A489-62C41D0B3C5B}" srcOrd="1" destOrd="0" presId="urn:microsoft.com/office/officeart/2005/8/layout/chevron2"/>
    <dgm:cxn modelId="{AC576EA9-CF0B-4FFA-9B2B-76D828BB199A}" type="presParOf" srcId="{EC8598AF-D251-42F4-AF0A-865FE81F4C58}" destId="{1CE4E695-0904-4288-B1F3-428AAF01CD92}" srcOrd="3" destOrd="0" presId="urn:microsoft.com/office/officeart/2005/8/layout/chevron2"/>
    <dgm:cxn modelId="{D91D81E9-FF7C-46FF-9E53-D330EF09E23E}" type="presParOf" srcId="{EC8598AF-D251-42F4-AF0A-865FE81F4C58}" destId="{5A4EAC7F-4C0F-4EC8-9983-BACE770D1077}" srcOrd="4" destOrd="0" presId="urn:microsoft.com/office/officeart/2005/8/layout/chevron2"/>
    <dgm:cxn modelId="{8EA91715-47F6-43CA-ABCA-84B93A084F7F}" type="presParOf" srcId="{5A4EAC7F-4C0F-4EC8-9983-BACE770D1077}" destId="{293B0005-0B7A-4EFF-B2D1-502CFA1A8592}" srcOrd="0" destOrd="0" presId="urn:microsoft.com/office/officeart/2005/8/layout/chevron2"/>
    <dgm:cxn modelId="{55341BFB-FBF5-42C1-B6D0-88756078E174}" type="presParOf" srcId="{5A4EAC7F-4C0F-4EC8-9983-BACE770D1077}" destId="{E64872BE-746E-47C6-B6DE-DD99EC27EF26}" srcOrd="1" destOrd="0" presId="urn:microsoft.com/office/officeart/2005/8/layout/chevron2"/>
    <dgm:cxn modelId="{AE74F472-1076-446E-A01A-0A4BE61BF685}" type="presParOf" srcId="{EC8598AF-D251-42F4-AF0A-865FE81F4C58}" destId="{1901D474-C979-472F-9282-9601EEAC0BFC}" srcOrd="5" destOrd="0" presId="urn:microsoft.com/office/officeart/2005/8/layout/chevron2"/>
    <dgm:cxn modelId="{A62D12EE-F1F1-4E5C-B390-2B147F90EAC3}" type="presParOf" srcId="{EC8598AF-D251-42F4-AF0A-865FE81F4C58}" destId="{D4213217-8C67-4EA6-9579-7E8F05255C4E}" srcOrd="6" destOrd="0" presId="urn:microsoft.com/office/officeart/2005/8/layout/chevron2"/>
    <dgm:cxn modelId="{05FE17D7-6D88-4F19-925C-6386B1A25629}" type="presParOf" srcId="{D4213217-8C67-4EA6-9579-7E8F05255C4E}" destId="{CD590654-F1B0-4FEB-88DC-D8A2F35EDB5F}" srcOrd="0" destOrd="0" presId="urn:microsoft.com/office/officeart/2005/8/layout/chevron2"/>
    <dgm:cxn modelId="{E48F77E6-5BF3-448F-B8ED-1CCC728D5128}" type="presParOf" srcId="{D4213217-8C67-4EA6-9579-7E8F05255C4E}" destId="{F67CE4DC-04BD-40AB-9B1A-66F268925FF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3E57EC-EEA4-4F73-A060-8D11BE42982D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BO"/>
        </a:p>
      </dgm:t>
    </dgm:pt>
    <dgm:pt modelId="{EA2A639C-A150-4C47-AD33-62A0B4FEB7F3}">
      <dgm:prSet phldrT="[Texto]" custT="1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es-BO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rPr>
            <a:t>Monitoreo</a:t>
          </a:r>
          <a:r>
            <a:rPr lang="es-BO" sz="2000" dirty="0">
              <a:latin typeface="Segoe UI" panose="020B0502040204020203" pitchFamily="34" charset="0"/>
              <a:cs typeface="Segoe UI" panose="020B0502040204020203" pitchFamily="34" charset="0"/>
            </a:rPr>
            <a:t>  investigación </a:t>
          </a:r>
          <a:r>
            <a:rPr lang="es-BO" sz="1800" dirty="0">
              <a:latin typeface="Segoe UI" panose="020B0502040204020203" pitchFamily="34" charset="0"/>
              <a:cs typeface="Segoe UI" panose="020B0502040204020203" pitchFamily="34" charset="0"/>
            </a:rPr>
            <a:t>(campo)</a:t>
          </a:r>
          <a:endParaRPr lang="es-BO" sz="200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D6D450E3-B410-477F-A5FA-C85771CE5285}" type="parTrans" cxnId="{5DE710F0-C354-415A-9E9B-33A73168030D}">
      <dgm:prSet/>
      <dgm:spPr/>
      <dgm:t>
        <a:bodyPr/>
        <a:lstStyle/>
        <a:p>
          <a:endParaRPr lang="es-BO"/>
        </a:p>
      </dgm:t>
    </dgm:pt>
    <dgm:pt modelId="{F9EAC221-E4E4-4F81-A303-2E17EDF56E02}" type="sibTrans" cxnId="{5DE710F0-C354-415A-9E9B-33A73168030D}">
      <dgm:prSet/>
      <dgm:spPr/>
      <dgm:t>
        <a:bodyPr/>
        <a:lstStyle/>
        <a:p>
          <a:endParaRPr lang="es-BO"/>
        </a:p>
      </dgm:t>
    </dgm:pt>
    <dgm:pt modelId="{206F7D53-62DD-46FA-9D41-8A760635BFBB}">
      <dgm:prSet phldrT="[Texto]" custT="1"/>
      <dgm:spPr/>
      <dgm:t>
        <a:bodyPr/>
        <a:lstStyle/>
        <a:p>
          <a:pPr>
            <a:spcAft>
              <a:spcPts val="0"/>
            </a:spcAft>
            <a:buFontTx/>
            <a:buNone/>
          </a:pPr>
          <a:r>
            <a:rPr lang="es-BO" sz="1400" b="1" dirty="0">
              <a:latin typeface="Segoe UI" panose="020B0502040204020203" pitchFamily="34" charset="0"/>
              <a:cs typeface="Segoe UI" panose="020B0502040204020203" pitchFamily="34" charset="0"/>
            </a:rPr>
            <a:t>   Investigador local + RAI COMUNAL </a:t>
          </a:r>
          <a:r>
            <a:rPr lang="es-BO" sz="1400" dirty="0">
              <a:latin typeface="Segoe UI" panose="020B0502040204020203" pitchFamily="34" charset="0"/>
              <a:cs typeface="Segoe UI" panose="020B0502040204020203" pitchFamily="34" charset="0"/>
            </a:rPr>
            <a:t>controla y monitorea desarrollo cultivo, comunican eventos gatillantes y otros</a:t>
          </a:r>
        </a:p>
      </dgm:t>
    </dgm:pt>
    <dgm:pt modelId="{E125C444-E44D-4AC9-880D-27CA91135FF6}" type="parTrans" cxnId="{25FCF14A-E2CA-4EE3-ABF4-F842D41839CD}">
      <dgm:prSet/>
      <dgm:spPr/>
      <dgm:t>
        <a:bodyPr/>
        <a:lstStyle/>
        <a:p>
          <a:endParaRPr lang="es-BO"/>
        </a:p>
      </dgm:t>
    </dgm:pt>
    <dgm:pt modelId="{FF1516F5-9DFC-44F2-BD0D-AA1D3E70C988}" type="sibTrans" cxnId="{25FCF14A-E2CA-4EE3-ABF4-F842D41839CD}">
      <dgm:prSet/>
      <dgm:spPr/>
      <dgm:t>
        <a:bodyPr/>
        <a:lstStyle/>
        <a:p>
          <a:endParaRPr lang="es-BO"/>
        </a:p>
      </dgm:t>
    </dgm:pt>
    <dgm:pt modelId="{5CBC6C02-C723-463B-9060-0B9D91FDEA97}">
      <dgm:prSet phldrT="[Texto]" custT="1"/>
      <dgm:spPr/>
      <dgm:t>
        <a:bodyPr/>
        <a:lstStyle/>
        <a:p>
          <a:r>
            <a:rPr lang="es-BO" sz="1600" dirty="0">
              <a:latin typeface="Segoe UI" panose="020B0502040204020203" pitchFamily="34" charset="0"/>
              <a:cs typeface="Segoe UI" panose="020B0502040204020203" pitchFamily="34" charset="0"/>
            </a:rPr>
            <a:t>Registro  y/o</a:t>
          </a:r>
          <a:r>
            <a:rPr lang="es-BO" sz="1500" dirty="0"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es-BO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rPr>
            <a:t>RECOLECCIÓN  DATOS</a:t>
          </a:r>
        </a:p>
      </dgm:t>
    </dgm:pt>
    <dgm:pt modelId="{ECE0F99A-E80B-4B07-9607-A83BFE368BD1}" type="parTrans" cxnId="{75953015-01FB-4F64-AB93-3FA1DF5838C7}">
      <dgm:prSet/>
      <dgm:spPr/>
      <dgm:t>
        <a:bodyPr/>
        <a:lstStyle/>
        <a:p>
          <a:endParaRPr lang="es-BO"/>
        </a:p>
      </dgm:t>
    </dgm:pt>
    <dgm:pt modelId="{25BB992A-C3F0-45F1-99B6-B8E0622E0B55}" type="sibTrans" cxnId="{75953015-01FB-4F64-AB93-3FA1DF5838C7}">
      <dgm:prSet/>
      <dgm:spPr/>
      <dgm:t>
        <a:bodyPr/>
        <a:lstStyle/>
        <a:p>
          <a:endParaRPr lang="es-BO"/>
        </a:p>
      </dgm:t>
    </dgm:pt>
    <dgm:pt modelId="{6FBA453E-0A66-4F94-A837-7DCDE6F9C55F}">
      <dgm:prSet phldrT="[Texto]" custT="1"/>
      <dgm:spPr/>
      <dgm:t>
        <a:bodyPr/>
        <a:lstStyle/>
        <a:p>
          <a:pPr marL="0" indent="0" algn="l">
            <a:lnSpc>
              <a:spcPct val="100000"/>
            </a:lnSpc>
            <a:spcAft>
              <a:spcPts val="0"/>
            </a:spcAft>
            <a:buFontTx/>
            <a:buNone/>
          </a:pPr>
          <a:r>
            <a:rPr lang="es-BO" sz="1400" b="1" dirty="0">
              <a:latin typeface="Segoe UI" panose="020B0502040204020203" pitchFamily="34" charset="0"/>
              <a:cs typeface="Segoe UI" panose="020B0502040204020203" pitchFamily="34" charset="0"/>
            </a:rPr>
            <a:t>Yapuchiris + investigador local +RAI comunal</a:t>
          </a:r>
          <a:r>
            <a:rPr lang="es-BO" sz="1400" dirty="0">
              <a:latin typeface="Segoe UI" panose="020B0502040204020203" pitchFamily="34" charset="0"/>
              <a:cs typeface="Segoe UI" panose="020B0502040204020203" pitchFamily="34" charset="0"/>
            </a:rPr>
            <a:t>, registran los datos manera diferenciadas.</a:t>
          </a:r>
          <a:r>
            <a:rPr lang="es-BO" sz="1400" b="1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rPr>
            <a:t> RIGUROSIDAD </a:t>
          </a:r>
          <a:r>
            <a:rPr lang="es-BO" sz="1400" dirty="0">
              <a:latin typeface="Segoe UI" panose="020B0502040204020203" pitchFamily="34" charset="0"/>
              <a:cs typeface="Segoe UI" panose="020B0502040204020203" pitchFamily="34" charset="0"/>
            </a:rPr>
            <a:t>(precisión + exactitud = planillas, </a:t>
          </a:r>
          <a:r>
            <a:rPr lang="es-BO" sz="1400" dirty="0" err="1">
              <a:latin typeface="Segoe UI" panose="020B0502040204020203" pitchFamily="34" charset="0"/>
              <a:cs typeface="Segoe UI" panose="020B0502040204020203" pitchFamily="34" charset="0"/>
            </a:rPr>
            <a:t>instr</a:t>
          </a:r>
          <a:r>
            <a:rPr lang="es-BO" sz="1400" dirty="0">
              <a:latin typeface="Segoe UI" panose="020B0502040204020203" pitchFamily="34" charset="0"/>
              <a:cs typeface="Segoe UI" panose="020B0502040204020203" pitchFamily="34" charset="0"/>
            </a:rPr>
            <a:t>)</a:t>
          </a:r>
        </a:p>
      </dgm:t>
    </dgm:pt>
    <dgm:pt modelId="{C9382673-ADA5-4D3F-8B6F-AF1D8D496F2D}" type="parTrans" cxnId="{2C2DDF01-F9F3-4032-BAA5-C7C0D71343B8}">
      <dgm:prSet/>
      <dgm:spPr/>
      <dgm:t>
        <a:bodyPr/>
        <a:lstStyle/>
        <a:p>
          <a:endParaRPr lang="es-BO"/>
        </a:p>
      </dgm:t>
    </dgm:pt>
    <dgm:pt modelId="{6F924360-4625-4FFC-A151-B03C98939F45}" type="sibTrans" cxnId="{2C2DDF01-F9F3-4032-BAA5-C7C0D71343B8}">
      <dgm:prSet/>
      <dgm:spPr/>
      <dgm:t>
        <a:bodyPr/>
        <a:lstStyle/>
        <a:p>
          <a:endParaRPr lang="es-BO"/>
        </a:p>
      </dgm:t>
    </dgm:pt>
    <dgm:pt modelId="{A3808CBB-91BC-4911-BA91-9B7E64283E26}">
      <dgm:prSet phldrT="[Texto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s-B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rPr>
            <a:t>ANALISIS Y USO DE DATOS</a:t>
          </a:r>
        </a:p>
      </dgm:t>
    </dgm:pt>
    <dgm:pt modelId="{CAE33D36-648A-4F7B-B7EA-D1DFB8560AC2}" type="parTrans" cxnId="{C6E6657F-E7A1-4015-BC05-30D8A75E80A3}">
      <dgm:prSet/>
      <dgm:spPr/>
      <dgm:t>
        <a:bodyPr/>
        <a:lstStyle/>
        <a:p>
          <a:endParaRPr lang="es-BO"/>
        </a:p>
      </dgm:t>
    </dgm:pt>
    <dgm:pt modelId="{187B083C-4ABF-4AC5-A2E5-16B3E700B0A1}" type="sibTrans" cxnId="{C6E6657F-E7A1-4015-BC05-30D8A75E80A3}">
      <dgm:prSet/>
      <dgm:spPr/>
      <dgm:t>
        <a:bodyPr/>
        <a:lstStyle/>
        <a:p>
          <a:endParaRPr lang="es-BO"/>
        </a:p>
      </dgm:t>
    </dgm:pt>
    <dgm:pt modelId="{60DE7702-016B-4345-B2CA-438D0E7F6156}">
      <dgm:prSet phldrT="[Texto]" custT="1"/>
      <dgm:spPr/>
      <dgm:t>
        <a:bodyPr/>
        <a:lstStyle/>
        <a:p>
          <a:pPr marL="0" indent="0">
            <a:buFontTx/>
            <a:buNone/>
          </a:pPr>
          <a:r>
            <a:rPr lang="es-BO" sz="1400" b="1" dirty="0">
              <a:latin typeface="Segoe UI" panose="020B0502040204020203" pitchFamily="34" charset="0"/>
              <a:cs typeface="Segoe UI" panose="020B0502040204020203" pitchFamily="34" charset="0"/>
            </a:rPr>
            <a:t>Nivel local:</a:t>
          </a:r>
        </a:p>
      </dgm:t>
    </dgm:pt>
    <dgm:pt modelId="{5519CAD6-9601-4A33-AECD-91F730A1E7A4}" type="parTrans" cxnId="{AD2FDC61-CE6A-4815-959A-18B320F9D6AF}">
      <dgm:prSet/>
      <dgm:spPr/>
      <dgm:t>
        <a:bodyPr/>
        <a:lstStyle/>
        <a:p>
          <a:endParaRPr lang="es-BO"/>
        </a:p>
      </dgm:t>
    </dgm:pt>
    <dgm:pt modelId="{7A46BD6C-9EE8-496B-A74E-254FF02397B7}" type="sibTrans" cxnId="{AD2FDC61-CE6A-4815-959A-18B320F9D6AF}">
      <dgm:prSet/>
      <dgm:spPr/>
      <dgm:t>
        <a:bodyPr/>
        <a:lstStyle/>
        <a:p>
          <a:endParaRPr lang="es-BO"/>
        </a:p>
      </dgm:t>
    </dgm:pt>
    <dgm:pt modelId="{6472CDCF-6C7B-4BB5-8ED9-547DD2F99BE1}">
      <dgm:prSet phldrT="[Texto]" custT="1"/>
      <dgm:spPr/>
      <dgm:t>
        <a:bodyPr/>
        <a:lstStyle/>
        <a:p>
          <a:pPr marL="0" indent="0" algn="l">
            <a:lnSpc>
              <a:spcPct val="100000"/>
            </a:lnSpc>
            <a:spcAft>
              <a:spcPts val="0"/>
            </a:spcAft>
            <a:buFontTx/>
            <a:buNone/>
          </a:pPr>
          <a:r>
            <a:rPr lang="es-BO" sz="1400" dirty="0">
              <a:latin typeface="Segoe UI" panose="020B0502040204020203" pitchFamily="34" charset="0"/>
              <a:cs typeface="Segoe UI" panose="020B0502040204020203" pitchFamily="34" charset="0"/>
            </a:rPr>
            <a:t>Técnico proyecto acompañan estos procesos, </a:t>
          </a:r>
          <a:r>
            <a:rPr lang="es-BO" sz="1400" dirty="0" err="1">
              <a:latin typeface="Segoe UI" panose="020B0502040204020203" pitchFamily="34" charset="0"/>
              <a:cs typeface="Segoe UI" panose="020B0502040204020203" pitchFamily="34" charset="0"/>
            </a:rPr>
            <a:t>tb</a:t>
          </a:r>
          <a:r>
            <a:rPr lang="es-BO" sz="1400" dirty="0">
              <a:latin typeface="Segoe UI" panose="020B0502040204020203" pitchFamily="34" charset="0"/>
              <a:cs typeface="Segoe UI" panose="020B0502040204020203" pitchFamily="34" charset="0"/>
            </a:rPr>
            <a:t> registran</a:t>
          </a:r>
        </a:p>
      </dgm:t>
    </dgm:pt>
    <dgm:pt modelId="{2FE78439-5718-4AE3-951C-012A69FC5826}" type="parTrans" cxnId="{735C9718-84B1-4F4E-94EF-6ECBEFF9EDD8}">
      <dgm:prSet/>
      <dgm:spPr/>
      <dgm:t>
        <a:bodyPr/>
        <a:lstStyle/>
        <a:p>
          <a:endParaRPr lang="es-BO"/>
        </a:p>
      </dgm:t>
    </dgm:pt>
    <dgm:pt modelId="{DDC82797-27C6-4F10-AC66-A11B2CEC5114}" type="sibTrans" cxnId="{735C9718-84B1-4F4E-94EF-6ECBEFF9EDD8}">
      <dgm:prSet/>
      <dgm:spPr/>
      <dgm:t>
        <a:bodyPr/>
        <a:lstStyle/>
        <a:p>
          <a:endParaRPr lang="es-BO"/>
        </a:p>
      </dgm:t>
    </dgm:pt>
    <dgm:pt modelId="{F13F04B8-D35E-4F87-82DC-48A3E63AA193}">
      <dgm:prSet phldrT="[Texto]" custT="1"/>
      <dgm:spPr/>
      <dgm:t>
        <a:bodyPr/>
        <a:lstStyle/>
        <a:p>
          <a:pPr marL="0" indent="0">
            <a:buFont typeface="Arial" panose="020B0604020202020204" pitchFamily="34" charset="0"/>
            <a:buChar char="•"/>
          </a:pPr>
          <a:r>
            <a:rPr lang="es-BO" sz="1400" dirty="0">
              <a:latin typeface="Segoe UI" panose="020B0502040204020203" pitchFamily="34" charset="0"/>
              <a:cs typeface="Segoe UI" panose="020B0502040204020203" pitchFamily="34" charset="0"/>
            </a:rPr>
            <a:t>Datos de diagnósticos ayudan toma de decisiones </a:t>
          </a:r>
        </a:p>
      </dgm:t>
    </dgm:pt>
    <dgm:pt modelId="{6161915D-F78D-42C4-BC3C-3FE2C7BF2133}" type="parTrans" cxnId="{FF39EC75-9A49-411A-BDF1-52CE948F777A}">
      <dgm:prSet/>
      <dgm:spPr/>
      <dgm:t>
        <a:bodyPr/>
        <a:lstStyle/>
        <a:p>
          <a:endParaRPr lang="es-BO"/>
        </a:p>
      </dgm:t>
    </dgm:pt>
    <dgm:pt modelId="{6D0D5101-2768-498D-8377-400BCE3F970F}" type="sibTrans" cxnId="{FF39EC75-9A49-411A-BDF1-52CE948F777A}">
      <dgm:prSet/>
      <dgm:spPr/>
      <dgm:t>
        <a:bodyPr/>
        <a:lstStyle/>
        <a:p>
          <a:endParaRPr lang="es-BO"/>
        </a:p>
      </dgm:t>
    </dgm:pt>
    <dgm:pt modelId="{CE5EB627-9DDE-4296-A3CF-41EB6C310165}">
      <dgm:prSet phldrT="[Texto]" custT="1"/>
      <dgm:spPr/>
      <dgm:t>
        <a:bodyPr/>
        <a:lstStyle/>
        <a:p>
          <a:pPr marL="0" indent="0">
            <a:buFont typeface="Arial" panose="020B0604020202020204" pitchFamily="34" charset="0"/>
            <a:buChar char="•"/>
          </a:pPr>
          <a:r>
            <a:rPr lang="es-BO" sz="1400" dirty="0">
              <a:latin typeface="Segoe UI" panose="020B0502040204020203" pitchFamily="34" charset="0"/>
              <a:cs typeface="Segoe UI" panose="020B0502040204020203" pitchFamily="34" charset="0"/>
            </a:rPr>
            <a:t>Datos proceso ayudan en AJUSTE DE INVESTIGACIÓN</a:t>
          </a:r>
        </a:p>
      </dgm:t>
    </dgm:pt>
    <dgm:pt modelId="{11AB15F8-1524-41D1-9969-F7D797388D98}" type="parTrans" cxnId="{38952250-57B7-49BA-AFA0-3E7D9535FAD7}">
      <dgm:prSet/>
      <dgm:spPr/>
      <dgm:t>
        <a:bodyPr/>
        <a:lstStyle/>
        <a:p>
          <a:endParaRPr lang="es-BO"/>
        </a:p>
      </dgm:t>
    </dgm:pt>
    <dgm:pt modelId="{AC955802-5319-4979-9361-6ADF132CBC95}" type="sibTrans" cxnId="{38952250-57B7-49BA-AFA0-3E7D9535FAD7}">
      <dgm:prSet/>
      <dgm:spPr/>
      <dgm:t>
        <a:bodyPr/>
        <a:lstStyle/>
        <a:p>
          <a:endParaRPr lang="es-BO"/>
        </a:p>
      </dgm:t>
    </dgm:pt>
    <dgm:pt modelId="{C56AD080-AC57-4F05-9063-9E200AD35F86}">
      <dgm:prSet phldrT="[Texto]" custT="1"/>
      <dgm:spPr/>
      <dgm:t>
        <a:bodyPr/>
        <a:lstStyle/>
        <a:p>
          <a:pPr marL="0" indent="0">
            <a:buFont typeface="Arial" panose="020B0604020202020204" pitchFamily="34" charset="0"/>
            <a:buChar char="•"/>
          </a:pPr>
          <a:r>
            <a:rPr lang="es-BO" sz="1400" dirty="0">
              <a:latin typeface="Segoe UI" panose="020B0502040204020203" pitchFamily="34" charset="0"/>
              <a:cs typeface="Segoe UI" panose="020B0502040204020203" pitchFamily="34" charset="0"/>
            </a:rPr>
            <a:t>Datos finales  ayudan a seguir investigando</a:t>
          </a:r>
        </a:p>
      </dgm:t>
    </dgm:pt>
    <dgm:pt modelId="{7178EB47-9A43-4624-BCC1-3AE99DC2CDF1}" type="parTrans" cxnId="{77B8E51C-F030-4D21-8839-CD5838A89AAA}">
      <dgm:prSet/>
      <dgm:spPr/>
      <dgm:t>
        <a:bodyPr/>
        <a:lstStyle/>
        <a:p>
          <a:endParaRPr lang="es-BO"/>
        </a:p>
      </dgm:t>
    </dgm:pt>
    <dgm:pt modelId="{7D4B2DF9-400C-444A-99A6-8094426A09E1}" type="sibTrans" cxnId="{77B8E51C-F030-4D21-8839-CD5838A89AAA}">
      <dgm:prSet/>
      <dgm:spPr/>
      <dgm:t>
        <a:bodyPr/>
        <a:lstStyle/>
        <a:p>
          <a:endParaRPr lang="es-BO"/>
        </a:p>
      </dgm:t>
    </dgm:pt>
    <dgm:pt modelId="{3BFC9C2F-9ABD-4EC4-9FED-6AE49B4FA187}">
      <dgm:prSet phldrT="[Texto]" custT="1"/>
      <dgm:spPr/>
      <dgm:t>
        <a:bodyPr/>
        <a:lstStyle/>
        <a:p>
          <a:pPr marL="0" indent="0">
            <a:buFontTx/>
            <a:buNone/>
          </a:pPr>
          <a:r>
            <a:rPr lang="es-BO" sz="1400" b="1" dirty="0">
              <a:latin typeface="Segoe UI" panose="020B0502040204020203" pitchFamily="34" charset="0"/>
              <a:cs typeface="Segoe UI" panose="020B0502040204020203" pitchFamily="34" charset="0"/>
            </a:rPr>
            <a:t>NIVEL COMUNAL </a:t>
          </a:r>
          <a:r>
            <a:rPr lang="es-BO" sz="1400" b="0" dirty="0">
              <a:latin typeface="Segoe UI" panose="020B0502040204020203" pitchFamily="34" charset="0"/>
              <a:cs typeface="Segoe UI" panose="020B0502040204020203" pitchFamily="34" charset="0"/>
            </a:rPr>
            <a:t>compartir los hallazgos en reuniones, talleres</a:t>
          </a:r>
          <a:endParaRPr lang="es-BO" sz="1400" b="1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16F875C-F89F-4D0D-A76D-D63CE01C837E}" type="parTrans" cxnId="{84F95EF3-CD0A-400B-934D-617A92E803AD}">
      <dgm:prSet/>
      <dgm:spPr/>
      <dgm:t>
        <a:bodyPr/>
        <a:lstStyle/>
        <a:p>
          <a:endParaRPr lang="es-BO"/>
        </a:p>
      </dgm:t>
    </dgm:pt>
    <dgm:pt modelId="{1802D7C0-1592-4873-A706-F841DBBFD5AB}" type="sibTrans" cxnId="{84F95EF3-CD0A-400B-934D-617A92E803AD}">
      <dgm:prSet/>
      <dgm:spPr/>
      <dgm:t>
        <a:bodyPr/>
        <a:lstStyle/>
        <a:p>
          <a:endParaRPr lang="es-BO"/>
        </a:p>
      </dgm:t>
    </dgm:pt>
    <dgm:pt modelId="{49F27DF7-0ACB-4ECF-8D39-4AA5A618F076}">
      <dgm:prSet phldrT="[Texto]" custT="1"/>
      <dgm:spPr/>
      <dgm:t>
        <a:bodyPr/>
        <a:lstStyle/>
        <a:p>
          <a:pPr marL="0" indent="0">
            <a:buFontTx/>
            <a:buNone/>
          </a:pPr>
          <a:r>
            <a:rPr lang="es-BO" sz="1400" b="1" dirty="0">
              <a:latin typeface="Segoe UI" panose="020B0502040204020203" pitchFamily="34" charset="0"/>
              <a:cs typeface="Segoe UI" panose="020B0502040204020203" pitchFamily="34" charset="0"/>
            </a:rPr>
            <a:t>PROCESOS CONJUNTOS CON EL PROYECTO</a:t>
          </a:r>
        </a:p>
      </dgm:t>
    </dgm:pt>
    <dgm:pt modelId="{5C0F8B1E-10D6-49D2-98D7-9C09AD192D77}" type="parTrans" cxnId="{4904C15A-A641-47EE-AB81-81CF67D6C463}">
      <dgm:prSet/>
      <dgm:spPr/>
      <dgm:t>
        <a:bodyPr/>
        <a:lstStyle/>
        <a:p>
          <a:endParaRPr lang="es-BO"/>
        </a:p>
      </dgm:t>
    </dgm:pt>
    <dgm:pt modelId="{4808CC85-B397-47BE-9363-F5001C18CBE4}" type="sibTrans" cxnId="{4904C15A-A641-47EE-AB81-81CF67D6C463}">
      <dgm:prSet/>
      <dgm:spPr/>
      <dgm:t>
        <a:bodyPr/>
        <a:lstStyle/>
        <a:p>
          <a:endParaRPr lang="es-BO"/>
        </a:p>
      </dgm:t>
    </dgm:pt>
    <dgm:pt modelId="{35D6D35B-A582-481F-B3C5-AC1A8A886FD8}" type="pres">
      <dgm:prSet presAssocID="{693E57EC-EEA4-4F73-A060-8D11BE42982D}" presName="rootnode" presStyleCnt="0">
        <dgm:presLayoutVars>
          <dgm:chMax/>
          <dgm:chPref/>
          <dgm:dir/>
          <dgm:animLvl val="lvl"/>
        </dgm:presLayoutVars>
      </dgm:prSet>
      <dgm:spPr/>
    </dgm:pt>
    <dgm:pt modelId="{9519EF6B-C51D-4551-97A6-617A0BD8B006}" type="pres">
      <dgm:prSet presAssocID="{EA2A639C-A150-4C47-AD33-62A0B4FEB7F3}" presName="composite" presStyleCnt="0"/>
      <dgm:spPr/>
    </dgm:pt>
    <dgm:pt modelId="{1FA2C389-9D3C-4D8D-B06B-4B6491B95B15}" type="pres">
      <dgm:prSet presAssocID="{EA2A639C-A150-4C47-AD33-62A0B4FEB7F3}" presName="bentUpArrow1" presStyleLbl="alignImgPlace1" presStyleIdx="0" presStyleCnt="2"/>
      <dgm:spPr/>
    </dgm:pt>
    <dgm:pt modelId="{8D034DCF-44F4-43E3-AD3C-B21B54B90077}" type="pres">
      <dgm:prSet presAssocID="{EA2A639C-A150-4C47-AD33-62A0B4FEB7F3}" presName="ParentText" presStyleLbl="node1" presStyleIdx="0" presStyleCnt="3" custScaleX="158743">
        <dgm:presLayoutVars>
          <dgm:chMax val="1"/>
          <dgm:chPref val="1"/>
          <dgm:bulletEnabled val="1"/>
        </dgm:presLayoutVars>
      </dgm:prSet>
      <dgm:spPr/>
    </dgm:pt>
    <dgm:pt modelId="{42DD0B95-C269-430B-A204-0B9618AF974C}" type="pres">
      <dgm:prSet presAssocID="{EA2A639C-A150-4C47-AD33-62A0B4FEB7F3}" presName="ChildText" presStyleLbl="revTx" presStyleIdx="0" presStyleCnt="3" custScaleX="267142" custScaleY="148988" custLinFactX="27978" custLinFactNeighborX="100000" custLinFactNeighborY="-33218">
        <dgm:presLayoutVars>
          <dgm:chMax val="0"/>
          <dgm:chPref val="0"/>
          <dgm:bulletEnabled val="1"/>
        </dgm:presLayoutVars>
      </dgm:prSet>
      <dgm:spPr/>
    </dgm:pt>
    <dgm:pt modelId="{0BE410AD-DE3B-406B-99AE-FC36C6A8B849}" type="pres">
      <dgm:prSet presAssocID="{F9EAC221-E4E4-4F81-A303-2E17EDF56E02}" presName="sibTrans" presStyleCnt="0"/>
      <dgm:spPr/>
    </dgm:pt>
    <dgm:pt modelId="{2CA53C9C-7FEA-4E55-9446-2764E659D639}" type="pres">
      <dgm:prSet presAssocID="{5CBC6C02-C723-463B-9060-0B9D91FDEA97}" presName="composite" presStyleCnt="0"/>
      <dgm:spPr/>
    </dgm:pt>
    <dgm:pt modelId="{E2E5725B-9750-4C62-ACB6-891E499656B4}" type="pres">
      <dgm:prSet presAssocID="{5CBC6C02-C723-463B-9060-0B9D91FDEA97}" presName="bentUpArrow1" presStyleLbl="alignImgPlace1" presStyleIdx="1" presStyleCnt="2"/>
      <dgm:spPr>
        <a:solidFill>
          <a:schemeClr val="tx1">
            <a:lumMod val="50000"/>
            <a:lumOff val="50000"/>
          </a:schemeClr>
        </a:solidFill>
      </dgm:spPr>
    </dgm:pt>
    <dgm:pt modelId="{A5E02817-BFAD-444E-B5D1-52A044DFA99E}" type="pres">
      <dgm:prSet presAssocID="{5CBC6C02-C723-463B-9060-0B9D91FDEA97}" presName="ParentText" presStyleLbl="node1" presStyleIdx="1" presStyleCnt="3" custScaleX="119944" custLinFactNeighborX="-14022" custLinFactNeighborY="450">
        <dgm:presLayoutVars>
          <dgm:chMax val="1"/>
          <dgm:chPref val="1"/>
          <dgm:bulletEnabled val="1"/>
        </dgm:presLayoutVars>
      </dgm:prSet>
      <dgm:spPr/>
    </dgm:pt>
    <dgm:pt modelId="{A4351F2A-5C78-4ED8-880F-C6C7ED9B3868}" type="pres">
      <dgm:prSet presAssocID="{5CBC6C02-C723-463B-9060-0B9D91FDEA97}" presName="ChildText" presStyleLbl="revTx" presStyleIdx="1" presStyleCnt="3" custScaleX="243775" custScaleY="130887" custLinFactNeighborX="71818" custLinFactNeighborY="-38886">
        <dgm:presLayoutVars>
          <dgm:chMax val="0"/>
          <dgm:chPref val="0"/>
          <dgm:bulletEnabled val="1"/>
        </dgm:presLayoutVars>
      </dgm:prSet>
      <dgm:spPr/>
    </dgm:pt>
    <dgm:pt modelId="{2A3637B6-FE48-4C14-BA27-4FD8C2775D40}" type="pres">
      <dgm:prSet presAssocID="{25BB992A-C3F0-45F1-99B6-B8E0622E0B55}" presName="sibTrans" presStyleCnt="0"/>
      <dgm:spPr/>
    </dgm:pt>
    <dgm:pt modelId="{25123931-5D9D-4000-990A-004EDA762338}" type="pres">
      <dgm:prSet presAssocID="{A3808CBB-91BC-4911-BA91-9B7E64283E26}" presName="composite" presStyleCnt="0"/>
      <dgm:spPr/>
    </dgm:pt>
    <dgm:pt modelId="{9284DC25-5367-4692-8D91-4BA3A005C1E8}" type="pres">
      <dgm:prSet presAssocID="{A3808CBB-91BC-4911-BA91-9B7E64283E26}" presName="ParentText" presStyleLbl="node1" presStyleIdx="2" presStyleCnt="3" custLinFactNeighborX="-61884" custLinFactNeighborY="31793">
        <dgm:presLayoutVars>
          <dgm:chMax val="1"/>
          <dgm:chPref val="1"/>
          <dgm:bulletEnabled val="1"/>
        </dgm:presLayoutVars>
      </dgm:prSet>
      <dgm:spPr/>
    </dgm:pt>
    <dgm:pt modelId="{8AA5AFB5-F2DC-48D1-89B3-19C60E34530D}" type="pres">
      <dgm:prSet presAssocID="{A3808CBB-91BC-4911-BA91-9B7E64283E26}" presName="FinalChildText" presStyleLbl="revTx" presStyleIdx="2" presStyleCnt="3" custScaleX="256961" custScaleY="208698" custLinFactNeighborX="15336" custLinFactNeighborY="-10292">
        <dgm:presLayoutVars>
          <dgm:chMax val="0"/>
          <dgm:chPref val="0"/>
          <dgm:bulletEnabled val="1"/>
        </dgm:presLayoutVars>
      </dgm:prSet>
      <dgm:spPr/>
    </dgm:pt>
  </dgm:ptLst>
  <dgm:cxnLst>
    <dgm:cxn modelId="{2C2DDF01-F9F3-4032-BAA5-C7C0D71343B8}" srcId="{5CBC6C02-C723-463B-9060-0B9D91FDEA97}" destId="{6FBA453E-0A66-4F94-A837-7DCDE6F9C55F}" srcOrd="0" destOrd="0" parTransId="{C9382673-ADA5-4D3F-8B6F-AF1D8D496F2D}" sibTransId="{6F924360-4625-4FFC-A151-B03C98939F45}"/>
    <dgm:cxn modelId="{6CD35D0D-8E4C-4434-98B5-A2019CE3D3C0}" type="presOf" srcId="{60DE7702-016B-4345-B2CA-438D0E7F6156}" destId="{8AA5AFB5-F2DC-48D1-89B3-19C60E34530D}" srcOrd="0" destOrd="0" presId="urn:microsoft.com/office/officeart/2005/8/layout/StepDownProcess"/>
    <dgm:cxn modelId="{75953015-01FB-4F64-AB93-3FA1DF5838C7}" srcId="{693E57EC-EEA4-4F73-A060-8D11BE42982D}" destId="{5CBC6C02-C723-463B-9060-0B9D91FDEA97}" srcOrd="1" destOrd="0" parTransId="{ECE0F99A-E80B-4B07-9607-A83BFE368BD1}" sibTransId="{25BB992A-C3F0-45F1-99B6-B8E0622E0B55}"/>
    <dgm:cxn modelId="{735C9718-84B1-4F4E-94EF-6ECBEFF9EDD8}" srcId="{5CBC6C02-C723-463B-9060-0B9D91FDEA97}" destId="{6472CDCF-6C7B-4BB5-8ED9-547DD2F99BE1}" srcOrd="1" destOrd="0" parTransId="{2FE78439-5718-4AE3-951C-012A69FC5826}" sibTransId="{DDC82797-27C6-4F10-AC66-A11B2CEC5114}"/>
    <dgm:cxn modelId="{77B8E51C-F030-4D21-8839-CD5838A89AAA}" srcId="{A3808CBB-91BC-4911-BA91-9B7E64283E26}" destId="{C56AD080-AC57-4F05-9063-9E200AD35F86}" srcOrd="3" destOrd="0" parTransId="{7178EB47-9A43-4624-BCC1-3AE99DC2CDF1}" sibTransId="{7D4B2DF9-400C-444A-99A6-8094426A09E1}"/>
    <dgm:cxn modelId="{9909C11F-4E27-4972-B0E3-679597097061}" type="presOf" srcId="{CE5EB627-9DDE-4296-A3CF-41EB6C310165}" destId="{8AA5AFB5-F2DC-48D1-89B3-19C60E34530D}" srcOrd="0" destOrd="2" presId="urn:microsoft.com/office/officeart/2005/8/layout/StepDownProcess"/>
    <dgm:cxn modelId="{1E6E2121-A07A-4B7A-B639-36C7F48A89CA}" type="presOf" srcId="{EA2A639C-A150-4C47-AD33-62A0B4FEB7F3}" destId="{8D034DCF-44F4-43E3-AD3C-B21B54B90077}" srcOrd="0" destOrd="0" presId="urn:microsoft.com/office/officeart/2005/8/layout/StepDownProcess"/>
    <dgm:cxn modelId="{AD2FDC61-CE6A-4815-959A-18B320F9D6AF}" srcId="{A3808CBB-91BC-4911-BA91-9B7E64283E26}" destId="{60DE7702-016B-4345-B2CA-438D0E7F6156}" srcOrd="0" destOrd="0" parTransId="{5519CAD6-9601-4A33-AECD-91F730A1E7A4}" sibTransId="{7A46BD6C-9EE8-496B-A74E-254FF02397B7}"/>
    <dgm:cxn modelId="{EB077363-FE2B-4521-853C-5D168145C15A}" type="presOf" srcId="{3BFC9C2F-9ABD-4EC4-9FED-6AE49B4FA187}" destId="{8AA5AFB5-F2DC-48D1-89B3-19C60E34530D}" srcOrd="0" destOrd="4" presId="urn:microsoft.com/office/officeart/2005/8/layout/StepDownProcess"/>
    <dgm:cxn modelId="{BBB94165-1F31-45ED-9CCC-26072F10C978}" type="presOf" srcId="{C56AD080-AC57-4F05-9063-9E200AD35F86}" destId="{8AA5AFB5-F2DC-48D1-89B3-19C60E34530D}" srcOrd="0" destOrd="3" presId="urn:microsoft.com/office/officeart/2005/8/layout/StepDownProcess"/>
    <dgm:cxn modelId="{25FCF14A-E2CA-4EE3-ABF4-F842D41839CD}" srcId="{EA2A639C-A150-4C47-AD33-62A0B4FEB7F3}" destId="{206F7D53-62DD-46FA-9D41-8A760635BFBB}" srcOrd="0" destOrd="0" parTransId="{E125C444-E44D-4AC9-880D-27CA91135FF6}" sibTransId="{FF1516F5-9DFC-44F2-BD0D-AA1D3E70C988}"/>
    <dgm:cxn modelId="{38952250-57B7-49BA-AFA0-3E7D9535FAD7}" srcId="{A3808CBB-91BC-4911-BA91-9B7E64283E26}" destId="{CE5EB627-9DDE-4296-A3CF-41EB6C310165}" srcOrd="2" destOrd="0" parTransId="{11AB15F8-1524-41D1-9969-F7D797388D98}" sibTransId="{AC955802-5319-4979-9361-6ADF132CBC95}"/>
    <dgm:cxn modelId="{BD9EAB75-BB91-4338-8518-E8B63B41C21B}" type="presOf" srcId="{5CBC6C02-C723-463B-9060-0B9D91FDEA97}" destId="{A5E02817-BFAD-444E-B5D1-52A044DFA99E}" srcOrd="0" destOrd="0" presId="urn:microsoft.com/office/officeart/2005/8/layout/StepDownProcess"/>
    <dgm:cxn modelId="{FF39EC75-9A49-411A-BDF1-52CE948F777A}" srcId="{A3808CBB-91BC-4911-BA91-9B7E64283E26}" destId="{F13F04B8-D35E-4F87-82DC-48A3E63AA193}" srcOrd="1" destOrd="0" parTransId="{6161915D-F78D-42C4-BC3C-3FE2C7BF2133}" sibTransId="{6D0D5101-2768-498D-8377-400BCE3F970F}"/>
    <dgm:cxn modelId="{4904C15A-A641-47EE-AB81-81CF67D6C463}" srcId="{A3808CBB-91BC-4911-BA91-9B7E64283E26}" destId="{49F27DF7-0ACB-4ECF-8D39-4AA5A618F076}" srcOrd="5" destOrd="0" parTransId="{5C0F8B1E-10D6-49D2-98D7-9C09AD192D77}" sibTransId="{4808CC85-B397-47BE-9363-F5001C18CBE4}"/>
    <dgm:cxn modelId="{C6E6657F-E7A1-4015-BC05-30D8A75E80A3}" srcId="{693E57EC-EEA4-4F73-A060-8D11BE42982D}" destId="{A3808CBB-91BC-4911-BA91-9B7E64283E26}" srcOrd="2" destOrd="0" parTransId="{CAE33D36-648A-4F7B-B7EA-D1DFB8560AC2}" sibTransId="{187B083C-4ABF-4AC5-A2E5-16B3E700B0A1}"/>
    <dgm:cxn modelId="{1502DFA1-AD63-43D4-89BB-55298AA3A8EE}" type="presOf" srcId="{206F7D53-62DD-46FA-9D41-8A760635BFBB}" destId="{42DD0B95-C269-430B-A204-0B9618AF974C}" srcOrd="0" destOrd="0" presId="urn:microsoft.com/office/officeart/2005/8/layout/StepDownProcess"/>
    <dgm:cxn modelId="{EE1976A4-9E58-41D0-979F-21742021A214}" type="presOf" srcId="{6472CDCF-6C7B-4BB5-8ED9-547DD2F99BE1}" destId="{A4351F2A-5C78-4ED8-880F-C6C7ED9B3868}" srcOrd="0" destOrd="1" presId="urn:microsoft.com/office/officeart/2005/8/layout/StepDownProcess"/>
    <dgm:cxn modelId="{1EE461A6-824F-4708-8A79-86D26514F11A}" type="presOf" srcId="{6FBA453E-0A66-4F94-A837-7DCDE6F9C55F}" destId="{A4351F2A-5C78-4ED8-880F-C6C7ED9B3868}" srcOrd="0" destOrd="0" presId="urn:microsoft.com/office/officeart/2005/8/layout/StepDownProcess"/>
    <dgm:cxn modelId="{CBD52BA7-758A-4179-8853-DAC7479F1049}" type="presOf" srcId="{693E57EC-EEA4-4F73-A060-8D11BE42982D}" destId="{35D6D35B-A582-481F-B3C5-AC1A8A886FD8}" srcOrd="0" destOrd="0" presId="urn:microsoft.com/office/officeart/2005/8/layout/StepDownProcess"/>
    <dgm:cxn modelId="{69CD87BF-D8C3-4497-964C-BA8C72E4E53A}" type="presOf" srcId="{F13F04B8-D35E-4F87-82DC-48A3E63AA193}" destId="{8AA5AFB5-F2DC-48D1-89B3-19C60E34530D}" srcOrd="0" destOrd="1" presId="urn:microsoft.com/office/officeart/2005/8/layout/StepDownProcess"/>
    <dgm:cxn modelId="{3EED47EF-90D3-407E-A06F-9CB6BF7AEC35}" type="presOf" srcId="{49F27DF7-0ACB-4ECF-8D39-4AA5A618F076}" destId="{8AA5AFB5-F2DC-48D1-89B3-19C60E34530D}" srcOrd="0" destOrd="5" presId="urn:microsoft.com/office/officeart/2005/8/layout/StepDownProcess"/>
    <dgm:cxn modelId="{5DE710F0-C354-415A-9E9B-33A73168030D}" srcId="{693E57EC-EEA4-4F73-A060-8D11BE42982D}" destId="{EA2A639C-A150-4C47-AD33-62A0B4FEB7F3}" srcOrd="0" destOrd="0" parTransId="{D6D450E3-B410-477F-A5FA-C85771CE5285}" sibTransId="{F9EAC221-E4E4-4F81-A303-2E17EDF56E02}"/>
    <dgm:cxn modelId="{84F95EF3-CD0A-400B-934D-617A92E803AD}" srcId="{A3808CBB-91BC-4911-BA91-9B7E64283E26}" destId="{3BFC9C2F-9ABD-4EC4-9FED-6AE49B4FA187}" srcOrd="4" destOrd="0" parTransId="{F16F875C-F89F-4D0D-A76D-D63CE01C837E}" sibTransId="{1802D7C0-1592-4873-A706-F841DBBFD5AB}"/>
    <dgm:cxn modelId="{A5A0FDF7-7DD3-4D32-883B-DDB4F7960416}" type="presOf" srcId="{A3808CBB-91BC-4911-BA91-9B7E64283E26}" destId="{9284DC25-5367-4692-8D91-4BA3A005C1E8}" srcOrd="0" destOrd="0" presId="urn:microsoft.com/office/officeart/2005/8/layout/StepDownProcess"/>
    <dgm:cxn modelId="{55C25926-0A33-4A01-99C8-466B2CCBAC16}" type="presParOf" srcId="{35D6D35B-A582-481F-B3C5-AC1A8A886FD8}" destId="{9519EF6B-C51D-4551-97A6-617A0BD8B006}" srcOrd="0" destOrd="0" presId="urn:microsoft.com/office/officeart/2005/8/layout/StepDownProcess"/>
    <dgm:cxn modelId="{E4A9D54F-271D-4D43-ADCC-F2E9E63DAFD2}" type="presParOf" srcId="{9519EF6B-C51D-4551-97A6-617A0BD8B006}" destId="{1FA2C389-9D3C-4D8D-B06B-4B6491B95B15}" srcOrd="0" destOrd="0" presId="urn:microsoft.com/office/officeart/2005/8/layout/StepDownProcess"/>
    <dgm:cxn modelId="{47FFEA0D-F93F-4031-8FDF-5464D6603467}" type="presParOf" srcId="{9519EF6B-C51D-4551-97A6-617A0BD8B006}" destId="{8D034DCF-44F4-43E3-AD3C-B21B54B90077}" srcOrd="1" destOrd="0" presId="urn:microsoft.com/office/officeart/2005/8/layout/StepDownProcess"/>
    <dgm:cxn modelId="{6DFB6CDC-1424-44B7-BBCD-B5A1C735DE67}" type="presParOf" srcId="{9519EF6B-C51D-4551-97A6-617A0BD8B006}" destId="{42DD0B95-C269-430B-A204-0B9618AF974C}" srcOrd="2" destOrd="0" presId="urn:microsoft.com/office/officeart/2005/8/layout/StepDownProcess"/>
    <dgm:cxn modelId="{D6B83175-DAE7-4DEC-91F6-73DD3E225ED6}" type="presParOf" srcId="{35D6D35B-A582-481F-B3C5-AC1A8A886FD8}" destId="{0BE410AD-DE3B-406B-99AE-FC36C6A8B849}" srcOrd="1" destOrd="0" presId="urn:microsoft.com/office/officeart/2005/8/layout/StepDownProcess"/>
    <dgm:cxn modelId="{A21F478B-359F-49B4-8C55-4B1B6DF6054A}" type="presParOf" srcId="{35D6D35B-A582-481F-B3C5-AC1A8A886FD8}" destId="{2CA53C9C-7FEA-4E55-9446-2764E659D639}" srcOrd="2" destOrd="0" presId="urn:microsoft.com/office/officeart/2005/8/layout/StepDownProcess"/>
    <dgm:cxn modelId="{ED12A3C2-DBBE-47B3-B049-8624DAA289E3}" type="presParOf" srcId="{2CA53C9C-7FEA-4E55-9446-2764E659D639}" destId="{E2E5725B-9750-4C62-ACB6-891E499656B4}" srcOrd="0" destOrd="0" presId="urn:microsoft.com/office/officeart/2005/8/layout/StepDownProcess"/>
    <dgm:cxn modelId="{8B81D4EE-0239-44CA-A9D5-DAE892C6E3D6}" type="presParOf" srcId="{2CA53C9C-7FEA-4E55-9446-2764E659D639}" destId="{A5E02817-BFAD-444E-B5D1-52A044DFA99E}" srcOrd="1" destOrd="0" presId="urn:microsoft.com/office/officeart/2005/8/layout/StepDownProcess"/>
    <dgm:cxn modelId="{AF77B920-8DE0-4E92-BC1C-81BB430BF4C5}" type="presParOf" srcId="{2CA53C9C-7FEA-4E55-9446-2764E659D639}" destId="{A4351F2A-5C78-4ED8-880F-C6C7ED9B3868}" srcOrd="2" destOrd="0" presId="urn:microsoft.com/office/officeart/2005/8/layout/StepDownProcess"/>
    <dgm:cxn modelId="{CE3A21B1-5935-40D6-8F65-5130F13C4BD0}" type="presParOf" srcId="{35D6D35B-A582-481F-B3C5-AC1A8A886FD8}" destId="{2A3637B6-FE48-4C14-BA27-4FD8C2775D40}" srcOrd="3" destOrd="0" presId="urn:microsoft.com/office/officeart/2005/8/layout/StepDownProcess"/>
    <dgm:cxn modelId="{60AB1DC6-BE36-4A41-855E-0192FE6E73C5}" type="presParOf" srcId="{35D6D35B-A582-481F-B3C5-AC1A8A886FD8}" destId="{25123931-5D9D-4000-990A-004EDA762338}" srcOrd="4" destOrd="0" presId="urn:microsoft.com/office/officeart/2005/8/layout/StepDownProcess"/>
    <dgm:cxn modelId="{44F2EFAC-7CDF-4BFC-9535-0A2924739210}" type="presParOf" srcId="{25123931-5D9D-4000-990A-004EDA762338}" destId="{9284DC25-5367-4692-8D91-4BA3A005C1E8}" srcOrd="0" destOrd="0" presId="urn:microsoft.com/office/officeart/2005/8/layout/StepDownProcess"/>
    <dgm:cxn modelId="{EF443932-5C14-446D-8CD9-789CDD333939}" type="presParOf" srcId="{25123931-5D9D-4000-990A-004EDA762338}" destId="{8AA5AFB5-F2DC-48D1-89B3-19C60E34530D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8D84E34-56BE-4C3D-9FD7-F0E519084D9E}" type="doc">
      <dgm:prSet loTypeId="urn:microsoft.com/office/officeart/2005/8/layout/venn2" loCatId="relationship" qsTypeId="urn:microsoft.com/office/officeart/2005/8/quickstyle/3d9" qsCatId="3D" csTypeId="urn:microsoft.com/office/officeart/2005/8/colors/colorful1" csCatId="colorful" phldr="1"/>
      <dgm:spPr/>
      <dgm:t>
        <a:bodyPr/>
        <a:lstStyle/>
        <a:p>
          <a:endParaRPr lang="es-BO"/>
        </a:p>
      </dgm:t>
    </dgm:pt>
    <dgm:pt modelId="{DC5F9DC2-CA71-4945-BBB1-F833D4CD1548}">
      <dgm:prSet phldrT="[Texto]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BO" dirty="0">
              <a:latin typeface="Aharoni" panose="02010803020104030203" pitchFamily="2" charset="-79"/>
              <a:cs typeface="Aharoni" panose="02010803020104030203" pitchFamily="2" charset="-79"/>
            </a:rPr>
            <a:t>Comunidad, Organización,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BO" dirty="0">
              <a:latin typeface="Aharoni" panose="02010803020104030203" pitchFamily="2" charset="-79"/>
              <a:cs typeface="Aharoni" panose="02010803020104030203" pitchFamily="2" charset="-79"/>
            </a:rPr>
            <a:t>Asociación u otros </a:t>
          </a:r>
        </a:p>
      </dgm:t>
    </dgm:pt>
    <dgm:pt modelId="{56C5072D-7EE0-46F6-A5DA-A969012240E6}" type="parTrans" cxnId="{B30214C2-13E6-421B-BDF9-1EEE1819671C}">
      <dgm:prSet/>
      <dgm:spPr/>
      <dgm:t>
        <a:bodyPr/>
        <a:lstStyle/>
        <a:p>
          <a:endParaRPr lang="es-BO"/>
        </a:p>
      </dgm:t>
    </dgm:pt>
    <dgm:pt modelId="{0F1E3B61-58B1-4B86-8461-553631122749}" type="sibTrans" cxnId="{B30214C2-13E6-421B-BDF9-1EEE1819671C}">
      <dgm:prSet/>
      <dgm:spPr/>
      <dgm:t>
        <a:bodyPr/>
        <a:lstStyle/>
        <a:p>
          <a:endParaRPr lang="es-BO"/>
        </a:p>
      </dgm:t>
    </dgm:pt>
    <dgm:pt modelId="{FFD7B41C-F7CE-42BC-95F8-A166EBECE9C1}">
      <dgm:prSet phldrT="[Texto]" custT="1"/>
      <dgm:spPr/>
      <dgm:t>
        <a:bodyPr/>
        <a:lstStyle/>
        <a:p>
          <a:pPr algn="l"/>
          <a:endParaRPr lang="es-BO" sz="1800" b="1" dirty="0"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D58C5327-FA33-4E18-8F4D-F3516AF41B20}" type="parTrans" cxnId="{337F42A7-730B-4EDC-9541-D5EDB8137E3C}">
      <dgm:prSet/>
      <dgm:spPr/>
      <dgm:t>
        <a:bodyPr/>
        <a:lstStyle/>
        <a:p>
          <a:endParaRPr lang="es-BO"/>
        </a:p>
      </dgm:t>
    </dgm:pt>
    <dgm:pt modelId="{4D477116-00E1-4E9A-8A59-2B6805F36F79}" type="sibTrans" cxnId="{337F42A7-730B-4EDC-9541-D5EDB8137E3C}">
      <dgm:prSet/>
      <dgm:spPr/>
      <dgm:t>
        <a:bodyPr/>
        <a:lstStyle/>
        <a:p>
          <a:endParaRPr lang="es-BO"/>
        </a:p>
      </dgm:t>
    </dgm:pt>
    <dgm:pt modelId="{85DC4004-B4DF-445A-9667-9570277D5275}">
      <dgm:prSet phldrT="[Texto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BO" sz="2400" b="0">
              <a:latin typeface="Aharoni" panose="02010803020104030203" pitchFamily="2" charset="-79"/>
              <a:cs typeface="Aharoni" panose="02010803020104030203" pitchFamily="2" charset="-79"/>
            </a:rPr>
            <a:t>Yapuchiri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es-BO" sz="2000"/>
        </a:p>
        <a:p>
          <a:pPr>
            <a:lnSpc>
              <a:spcPct val="100000"/>
            </a:lnSpc>
            <a:spcAft>
              <a:spcPts val="0"/>
            </a:spcAft>
          </a:pPr>
          <a:endParaRPr lang="es-BO" sz="2000" dirty="0"/>
        </a:p>
      </dgm:t>
    </dgm:pt>
    <dgm:pt modelId="{18C6ECED-2AF9-4A12-92B5-890A59B8FA73}" type="parTrans" cxnId="{BBA47DDB-3D84-457E-91D7-6C331E364159}">
      <dgm:prSet/>
      <dgm:spPr/>
      <dgm:t>
        <a:bodyPr/>
        <a:lstStyle/>
        <a:p>
          <a:endParaRPr lang="es-BO"/>
        </a:p>
      </dgm:t>
    </dgm:pt>
    <dgm:pt modelId="{A532C590-C379-4B3D-92C3-BE9B806EACF2}" type="sibTrans" cxnId="{BBA47DDB-3D84-457E-91D7-6C331E364159}">
      <dgm:prSet/>
      <dgm:spPr/>
      <dgm:t>
        <a:bodyPr/>
        <a:lstStyle/>
        <a:p>
          <a:endParaRPr lang="es-BO"/>
        </a:p>
      </dgm:t>
    </dgm:pt>
    <dgm:pt modelId="{53967058-01A2-4AE1-B6F5-250B5BB8305F}" type="pres">
      <dgm:prSet presAssocID="{B8D84E34-56BE-4C3D-9FD7-F0E519084D9E}" presName="Name0" presStyleCnt="0">
        <dgm:presLayoutVars>
          <dgm:chMax val="7"/>
          <dgm:resizeHandles val="exact"/>
        </dgm:presLayoutVars>
      </dgm:prSet>
      <dgm:spPr/>
    </dgm:pt>
    <dgm:pt modelId="{CD984BA6-7C07-440B-9ACC-38FAE00C75B1}" type="pres">
      <dgm:prSet presAssocID="{B8D84E34-56BE-4C3D-9FD7-F0E519084D9E}" presName="comp1" presStyleCnt="0"/>
      <dgm:spPr/>
    </dgm:pt>
    <dgm:pt modelId="{F0273D1D-0CA4-45DE-928E-CF4682E110CC}" type="pres">
      <dgm:prSet presAssocID="{B8D84E34-56BE-4C3D-9FD7-F0E519084D9E}" presName="circle1" presStyleLbl="node1" presStyleIdx="0" presStyleCnt="3"/>
      <dgm:spPr/>
    </dgm:pt>
    <dgm:pt modelId="{CE645029-D752-401E-933F-AAE2EECADB32}" type="pres">
      <dgm:prSet presAssocID="{B8D84E34-56BE-4C3D-9FD7-F0E519084D9E}" presName="c1text" presStyleLbl="node1" presStyleIdx="0" presStyleCnt="3">
        <dgm:presLayoutVars>
          <dgm:bulletEnabled val="1"/>
        </dgm:presLayoutVars>
      </dgm:prSet>
      <dgm:spPr/>
    </dgm:pt>
    <dgm:pt modelId="{C6EA6AEF-3F98-4784-8986-EB0F2C2C164E}" type="pres">
      <dgm:prSet presAssocID="{B8D84E34-56BE-4C3D-9FD7-F0E519084D9E}" presName="comp2" presStyleCnt="0"/>
      <dgm:spPr/>
    </dgm:pt>
    <dgm:pt modelId="{57E3507C-0C66-4E08-9440-0D9465D4D43A}" type="pres">
      <dgm:prSet presAssocID="{B8D84E34-56BE-4C3D-9FD7-F0E519084D9E}" presName="circle2" presStyleLbl="node1" presStyleIdx="1" presStyleCnt="3" custLinFactNeighborX="-636" custLinFactNeighborY="30450"/>
      <dgm:spPr/>
    </dgm:pt>
    <dgm:pt modelId="{25F1B37C-0E30-4C01-BA04-F90437D96D5C}" type="pres">
      <dgm:prSet presAssocID="{B8D84E34-56BE-4C3D-9FD7-F0E519084D9E}" presName="c2text" presStyleLbl="node1" presStyleIdx="1" presStyleCnt="3">
        <dgm:presLayoutVars>
          <dgm:bulletEnabled val="1"/>
        </dgm:presLayoutVars>
      </dgm:prSet>
      <dgm:spPr/>
    </dgm:pt>
    <dgm:pt modelId="{C3BED4B4-B173-41D2-8D8C-7D8548B1E8D0}" type="pres">
      <dgm:prSet presAssocID="{B8D84E34-56BE-4C3D-9FD7-F0E519084D9E}" presName="comp3" presStyleCnt="0"/>
      <dgm:spPr/>
    </dgm:pt>
    <dgm:pt modelId="{5347B3D0-B168-4B73-8891-9B9937A3DE3C}" type="pres">
      <dgm:prSet presAssocID="{B8D84E34-56BE-4C3D-9FD7-F0E519084D9E}" presName="circle3" presStyleLbl="node1" presStyleIdx="2" presStyleCnt="3"/>
      <dgm:spPr/>
    </dgm:pt>
    <dgm:pt modelId="{72660DA0-1804-4A4C-ABA0-8EF3BEC6B60C}" type="pres">
      <dgm:prSet presAssocID="{B8D84E34-56BE-4C3D-9FD7-F0E519084D9E}" presName="c3text" presStyleLbl="node1" presStyleIdx="2" presStyleCnt="3">
        <dgm:presLayoutVars>
          <dgm:bulletEnabled val="1"/>
        </dgm:presLayoutVars>
      </dgm:prSet>
      <dgm:spPr/>
    </dgm:pt>
  </dgm:ptLst>
  <dgm:cxnLst>
    <dgm:cxn modelId="{EC81E022-9757-4F71-ACAD-680613A9330A}" type="presOf" srcId="{DC5F9DC2-CA71-4945-BBB1-F833D4CD1548}" destId="{F0273D1D-0CA4-45DE-928E-CF4682E110CC}" srcOrd="0" destOrd="0" presId="urn:microsoft.com/office/officeart/2005/8/layout/venn2"/>
    <dgm:cxn modelId="{2B55F73E-558D-4169-9EBC-7C548901731F}" type="presOf" srcId="{85DC4004-B4DF-445A-9667-9570277D5275}" destId="{5347B3D0-B168-4B73-8891-9B9937A3DE3C}" srcOrd="0" destOrd="0" presId="urn:microsoft.com/office/officeart/2005/8/layout/venn2"/>
    <dgm:cxn modelId="{92585E49-689C-4886-93B6-2C5B238DFF1E}" type="presOf" srcId="{FFD7B41C-F7CE-42BC-95F8-A166EBECE9C1}" destId="{25F1B37C-0E30-4C01-BA04-F90437D96D5C}" srcOrd="1" destOrd="0" presId="urn:microsoft.com/office/officeart/2005/8/layout/venn2"/>
    <dgm:cxn modelId="{F02C7F71-8626-4416-8056-AAF3E9556699}" type="presOf" srcId="{FFD7B41C-F7CE-42BC-95F8-A166EBECE9C1}" destId="{57E3507C-0C66-4E08-9440-0D9465D4D43A}" srcOrd="0" destOrd="0" presId="urn:microsoft.com/office/officeart/2005/8/layout/venn2"/>
    <dgm:cxn modelId="{0B0ED199-BE06-4704-9AC5-12FAB030E8F0}" type="presOf" srcId="{DC5F9DC2-CA71-4945-BBB1-F833D4CD1548}" destId="{CE645029-D752-401E-933F-AAE2EECADB32}" srcOrd="1" destOrd="0" presId="urn:microsoft.com/office/officeart/2005/8/layout/venn2"/>
    <dgm:cxn modelId="{337F42A7-730B-4EDC-9541-D5EDB8137E3C}" srcId="{B8D84E34-56BE-4C3D-9FD7-F0E519084D9E}" destId="{FFD7B41C-F7CE-42BC-95F8-A166EBECE9C1}" srcOrd="1" destOrd="0" parTransId="{D58C5327-FA33-4E18-8F4D-F3516AF41B20}" sibTransId="{4D477116-00E1-4E9A-8A59-2B6805F36F79}"/>
    <dgm:cxn modelId="{B30214C2-13E6-421B-BDF9-1EEE1819671C}" srcId="{B8D84E34-56BE-4C3D-9FD7-F0E519084D9E}" destId="{DC5F9DC2-CA71-4945-BBB1-F833D4CD1548}" srcOrd="0" destOrd="0" parTransId="{56C5072D-7EE0-46F6-A5DA-A969012240E6}" sibTransId="{0F1E3B61-58B1-4B86-8461-553631122749}"/>
    <dgm:cxn modelId="{CB6CC3C9-CFAB-4B8F-8DB8-D09BEB7517A7}" type="presOf" srcId="{B8D84E34-56BE-4C3D-9FD7-F0E519084D9E}" destId="{53967058-01A2-4AE1-B6F5-250B5BB8305F}" srcOrd="0" destOrd="0" presId="urn:microsoft.com/office/officeart/2005/8/layout/venn2"/>
    <dgm:cxn modelId="{BBA47DDB-3D84-457E-91D7-6C331E364159}" srcId="{B8D84E34-56BE-4C3D-9FD7-F0E519084D9E}" destId="{85DC4004-B4DF-445A-9667-9570277D5275}" srcOrd="2" destOrd="0" parTransId="{18C6ECED-2AF9-4A12-92B5-890A59B8FA73}" sibTransId="{A532C590-C379-4B3D-92C3-BE9B806EACF2}"/>
    <dgm:cxn modelId="{103132FF-B6DA-42C3-B78B-65F3259DCB7F}" type="presOf" srcId="{85DC4004-B4DF-445A-9667-9570277D5275}" destId="{72660DA0-1804-4A4C-ABA0-8EF3BEC6B60C}" srcOrd="1" destOrd="0" presId="urn:microsoft.com/office/officeart/2005/8/layout/venn2"/>
    <dgm:cxn modelId="{33B3A0AE-1D1D-4E80-8B9F-86E0501DEA86}" type="presParOf" srcId="{53967058-01A2-4AE1-B6F5-250B5BB8305F}" destId="{CD984BA6-7C07-440B-9ACC-38FAE00C75B1}" srcOrd="0" destOrd="0" presId="urn:microsoft.com/office/officeart/2005/8/layout/venn2"/>
    <dgm:cxn modelId="{9F1A79DE-DBD9-40DA-9BDF-33A5FBA5F8BF}" type="presParOf" srcId="{CD984BA6-7C07-440B-9ACC-38FAE00C75B1}" destId="{F0273D1D-0CA4-45DE-928E-CF4682E110CC}" srcOrd="0" destOrd="0" presId="urn:microsoft.com/office/officeart/2005/8/layout/venn2"/>
    <dgm:cxn modelId="{0320F9D3-0588-40B2-85A8-14EC143F45F7}" type="presParOf" srcId="{CD984BA6-7C07-440B-9ACC-38FAE00C75B1}" destId="{CE645029-D752-401E-933F-AAE2EECADB32}" srcOrd="1" destOrd="0" presId="urn:microsoft.com/office/officeart/2005/8/layout/venn2"/>
    <dgm:cxn modelId="{3676A73E-6905-4903-A945-10F25CBC43AE}" type="presParOf" srcId="{53967058-01A2-4AE1-B6F5-250B5BB8305F}" destId="{C6EA6AEF-3F98-4784-8986-EB0F2C2C164E}" srcOrd="1" destOrd="0" presId="urn:microsoft.com/office/officeart/2005/8/layout/venn2"/>
    <dgm:cxn modelId="{6180BE68-C0EB-46BD-A0B2-6A6FBAAFC6F5}" type="presParOf" srcId="{C6EA6AEF-3F98-4784-8986-EB0F2C2C164E}" destId="{57E3507C-0C66-4E08-9440-0D9465D4D43A}" srcOrd="0" destOrd="0" presId="urn:microsoft.com/office/officeart/2005/8/layout/venn2"/>
    <dgm:cxn modelId="{04880EF7-6F81-4DB2-B1D9-1D3A298D89B2}" type="presParOf" srcId="{C6EA6AEF-3F98-4784-8986-EB0F2C2C164E}" destId="{25F1B37C-0E30-4C01-BA04-F90437D96D5C}" srcOrd="1" destOrd="0" presId="urn:microsoft.com/office/officeart/2005/8/layout/venn2"/>
    <dgm:cxn modelId="{AA5181B8-627A-44C0-B824-80011022A195}" type="presParOf" srcId="{53967058-01A2-4AE1-B6F5-250B5BB8305F}" destId="{C3BED4B4-B173-41D2-8D8C-7D8548B1E8D0}" srcOrd="2" destOrd="0" presId="urn:microsoft.com/office/officeart/2005/8/layout/venn2"/>
    <dgm:cxn modelId="{B10D08A8-F855-48F7-A657-2296904F1948}" type="presParOf" srcId="{C3BED4B4-B173-41D2-8D8C-7D8548B1E8D0}" destId="{5347B3D0-B168-4B73-8891-9B9937A3DE3C}" srcOrd="0" destOrd="0" presId="urn:microsoft.com/office/officeart/2005/8/layout/venn2"/>
    <dgm:cxn modelId="{0B1F3F00-35DF-475C-986C-5F555C4BB549}" type="presParOf" srcId="{C3BED4B4-B173-41D2-8D8C-7D8548B1E8D0}" destId="{72660DA0-1804-4A4C-ABA0-8EF3BEC6B60C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21A59D-7D56-4F0E-8FE7-E1C373521179}">
      <dsp:nvSpPr>
        <dsp:cNvPr id="0" name=""/>
        <dsp:cNvSpPr/>
      </dsp:nvSpPr>
      <dsp:spPr>
        <a:xfrm rot="5400000">
          <a:off x="-200763" y="519420"/>
          <a:ext cx="1338421" cy="936895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100" b="1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rPr>
            <a:t>DIALOGO</a:t>
          </a:r>
        </a:p>
      </dsp:txBody>
      <dsp:txXfrm rot="-5400000">
        <a:off x="1" y="787105"/>
        <a:ext cx="936895" cy="401526"/>
      </dsp:txXfrm>
    </dsp:sp>
    <dsp:sp modelId="{EA42C35E-629B-478F-AE0E-7236876F989D}">
      <dsp:nvSpPr>
        <dsp:cNvPr id="0" name=""/>
        <dsp:cNvSpPr/>
      </dsp:nvSpPr>
      <dsp:spPr>
        <a:xfrm rot="5400000">
          <a:off x="3035825" y="-2029946"/>
          <a:ext cx="1369321" cy="55671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BO" sz="1600" b="1" kern="1200" dirty="0">
              <a:latin typeface="Segoe UI" panose="020B0502040204020203" pitchFamily="34" charset="0"/>
              <a:cs typeface="Segoe UI" panose="020B0502040204020203" pitchFamily="34" charset="0"/>
            </a:rPr>
            <a:t>Identificación y priorización</a:t>
          </a:r>
          <a:r>
            <a:rPr lang="es-BO" sz="1600" kern="1200" dirty="0">
              <a:latin typeface="Segoe UI" panose="020B0502040204020203" pitchFamily="34" charset="0"/>
              <a:cs typeface="Segoe UI" panose="020B0502040204020203" pitchFamily="34" charset="0"/>
            </a:rPr>
            <a:t> de los problemas productivos vigentes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BO" sz="1600" b="1" kern="1200" dirty="0">
              <a:latin typeface="Segoe UI" panose="020B0502040204020203" pitchFamily="34" charset="0"/>
              <a:cs typeface="Segoe UI" panose="020B0502040204020203" pitchFamily="34" charset="0"/>
            </a:rPr>
            <a:t>Abordaje </a:t>
          </a:r>
          <a:r>
            <a:rPr lang="es-BO" sz="1600" b="0" kern="1200" dirty="0">
              <a:latin typeface="Segoe UI" panose="020B0502040204020203" pitchFamily="34" charset="0"/>
              <a:cs typeface="Segoe UI" panose="020B0502040204020203" pitchFamily="34" charset="0"/>
            </a:rPr>
            <a:t>de la resolución actual </a:t>
          </a:r>
          <a:r>
            <a:rPr lang="es-BO" sz="1600" kern="1200" dirty="0">
              <a:latin typeface="Segoe UI" panose="020B0502040204020203" pitchFamily="34" charset="0"/>
              <a:cs typeface="Segoe UI" panose="020B0502040204020203" pitchFamily="34" charset="0"/>
            </a:rPr>
            <a:t>de esos problemas. </a:t>
          </a:r>
          <a:r>
            <a:rPr lang="es-BO" sz="1600" b="1" kern="1200" dirty="0">
              <a:latin typeface="Segoe UI" panose="020B0502040204020203" pitchFamily="34" charset="0"/>
              <a:cs typeface="Segoe UI" panose="020B0502040204020203" pitchFamily="34" charset="0"/>
            </a:rPr>
            <a:t>BENEFICIOS PROBAR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BO" sz="1600" b="1" kern="1200" dirty="0">
              <a:latin typeface="Segoe UI" panose="020B0502040204020203" pitchFamily="34" charset="0"/>
              <a:cs typeface="Segoe UI" panose="020B0502040204020203" pitchFamily="34" charset="0"/>
            </a:rPr>
            <a:t>Reflexión</a:t>
          </a:r>
          <a:r>
            <a:rPr lang="es-BO" sz="1600" kern="1200" dirty="0">
              <a:latin typeface="Segoe UI" panose="020B0502040204020203" pitchFamily="34" charset="0"/>
              <a:cs typeface="Segoe UI" panose="020B0502040204020203" pitchFamily="34" charset="0"/>
            </a:rPr>
            <a:t> que falta para resolver el problema</a:t>
          </a:r>
        </a:p>
      </dsp:txBody>
      <dsp:txXfrm rot="-5400000">
        <a:off x="936896" y="135828"/>
        <a:ext cx="5500336" cy="1235631"/>
      </dsp:txXfrm>
    </dsp:sp>
    <dsp:sp modelId="{6C877EF9-DB9B-4E6F-8BAF-41D36D781583}">
      <dsp:nvSpPr>
        <dsp:cNvPr id="0" name=""/>
        <dsp:cNvSpPr/>
      </dsp:nvSpPr>
      <dsp:spPr>
        <a:xfrm rot="5400000">
          <a:off x="-200763" y="1925130"/>
          <a:ext cx="1338421" cy="936895"/>
        </a:xfrm>
        <a:prstGeom prst="chevron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000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rPr>
            <a:t>INTERCAMBIO DE EXPERIENCIAS</a:t>
          </a:r>
        </a:p>
      </dsp:txBody>
      <dsp:txXfrm rot="-5400000">
        <a:off x="1" y="2192815"/>
        <a:ext cx="936895" cy="401526"/>
      </dsp:txXfrm>
    </dsp:sp>
    <dsp:sp modelId="{E1057519-E78B-4698-A489-62C41D0B3C5B}">
      <dsp:nvSpPr>
        <dsp:cNvPr id="0" name=""/>
        <dsp:cNvSpPr/>
      </dsp:nvSpPr>
      <dsp:spPr>
        <a:xfrm rot="5400000">
          <a:off x="3098532" y="-628157"/>
          <a:ext cx="1243907" cy="55671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Puesta en mesa todas las experiencias relacionadas al problema en cuestión, sean estas internas o externas.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Se </a:t>
          </a:r>
          <a:r>
            <a:rPr lang="es-BO" sz="1400" b="1" kern="1200" dirty="0">
              <a:latin typeface="Segoe UI" panose="020B0502040204020203" pitchFamily="34" charset="0"/>
              <a:cs typeface="Segoe UI" panose="020B0502040204020203" pitchFamily="34" charset="0"/>
            </a:rPr>
            <a:t>contextualiza las experiencias DIAGNOSTICO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Se evalúa cuales pueden dar mejor resultado</a:t>
          </a:r>
        </a:p>
      </dsp:txBody>
      <dsp:txXfrm rot="-5400000">
        <a:off x="936896" y="1594202"/>
        <a:ext cx="5506458" cy="1122461"/>
      </dsp:txXfrm>
    </dsp:sp>
    <dsp:sp modelId="{293B0005-0B7A-4EFF-B2D1-502CFA1A8592}">
      <dsp:nvSpPr>
        <dsp:cNvPr id="0" name=""/>
        <dsp:cNvSpPr/>
      </dsp:nvSpPr>
      <dsp:spPr>
        <a:xfrm rot="5400000">
          <a:off x="-200763" y="3229433"/>
          <a:ext cx="1338421" cy="936895"/>
        </a:xfrm>
        <a:prstGeom prst="chevron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900" b="1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rPr>
            <a:t>TEORIZACION E INTERNALIZACIÓN DE CONCEPTOS </a:t>
          </a:r>
        </a:p>
      </dsp:txBody>
      <dsp:txXfrm rot="-5400000">
        <a:off x="1" y="3497118"/>
        <a:ext cx="936895" cy="401526"/>
      </dsp:txXfrm>
    </dsp:sp>
    <dsp:sp modelId="{E64872BE-746E-47C6-B6DE-DD99EC27EF26}">
      <dsp:nvSpPr>
        <dsp:cNvPr id="0" name=""/>
        <dsp:cNvSpPr/>
      </dsp:nvSpPr>
      <dsp:spPr>
        <a:xfrm rot="5400000">
          <a:off x="3120657" y="1020727"/>
          <a:ext cx="1356985" cy="52894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BO" sz="1600" kern="1200" dirty="0">
              <a:latin typeface="Segoe UI" panose="020B0502040204020203" pitchFamily="34" charset="0"/>
              <a:cs typeface="Segoe UI" panose="020B0502040204020203" pitchFamily="34" charset="0"/>
            </a:rPr>
            <a:t>Reflexión sobre las formas de probar o experimentar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BO" sz="1600" kern="1200" dirty="0">
              <a:latin typeface="Segoe UI" panose="020B0502040204020203" pitchFamily="34" charset="0"/>
              <a:cs typeface="Segoe UI" panose="020B0502040204020203" pitchFamily="34" charset="0"/>
            </a:rPr>
            <a:t>Introducir sobre </a:t>
          </a:r>
          <a:r>
            <a:rPr lang="es-BO" sz="1600" b="1" kern="1200" dirty="0">
              <a:latin typeface="Segoe UI" panose="020B0502040204020203" pitchFamily="34" charset="0"/>
              <a:cs typeface="Segoe UI" panose="020B0502040204020203" pitchFamily="34" charset="0"/>
            </a:rPr>
            <a:t>la investigación científica </a:t>
          </a:r>
          <a:r>
            <a:rPr lang="es-BO" sz="1600" kern="1200" dirty="0">
              <a:latin typeface="Segoe UI" panose="020B0502040204020203" pitchFamily="34" charset="0"/>
              <a:cs typeface="Segoe UI" panose="020B0502040204020203" pitchFamily="34" charset="0"/>
            </a:rPr>
            <a:t>y sus analogías con las pruebas o experimentos locales. </a:t>
          </a:r>
          <a:r>
            <a:rPr lang="es-BO" sz="1600" b="1" kern="1200" dirty="0" err="1">
              <a:latin typeface="Segoe UI" panose="020B0502040204020203" pitchFamily="34" charset="0"/>
              <a:cs typeface="Segoe UI" panose="020B0502040204020203" pitchFamily="34" charset="0"/>
            </a:rPr>
            <a:t>Trat</a:t>
          </a:r>
          <a:r>
            <a:rPr lang="es-BO" sz="1600" b="1" kern="1200" dirty="0">
              <a:latin typeface="Segoe UI" panose="020B0502040204020203" pitchFamily="34" charset="0"/>
              <a:cs typeface="Segoe UI" panose="020B0502040204020203" pitchFamily="34" charset="0"/>
            </a:rPr>
            <a:t> + </a:t>
          </a:r>
          <a:r>
            <a:rPr lang="es-BO" sz="1600" b="1" kern="1200" dirty="0" err="1">
              <a:latin typeface="Segoe UI" panose="020B0502040204020203" pitchFamily="34" charset="0"/>
              <a:cs typeface="Segoe UI" panose="020B0502040204020203" pitchFamily="34" charset="0"/>
            </a:rPr>
            <a:t>Rep</a:t>
          </a:r>
          <a:r>
            <a:rPr lang="es-BO" sz="1600" b="1" kern="1200" dirty="0">
              <a:latin typeface="Segoe UI" panose="020B0502040204020203" pitchFamily="34" charset="0"/>
              <a:cs typeface="Segoe UI" panose="020B0502040204020203" pitchFamily="34" charset="0"/>
            </a:rPr>
            <a:t>+ test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BO" sz="1600" kern="1200" dirty="0">
              <a:latin typeface="Segoe UI" panose="020B0502040204020203" pitchFamily="34" charset="0"/>
              <a:cs typeface="Segoe UI" panose="020B0502040204020203" pitchFamily="34" charset="0"/>
            </a:rPr>
            <a:t>Reflexión sobre el </a:t>
          </a:r>
          <a:r>
            <a:rPr lang="es-BO" sz="1600" b="1" kern="1200" dirty="0">
              <a:latin typeface="Segoe UI" panose="020B0502040204020203" pitchFamily="34" charset="0"/>
              <a:cs typeface="Segoe UI" panose="020B0502040204020203" pitchFamily="34" charset="0"/>
            </a:rPr>
            <a:t>rigor metodológico. </a:t>
          </a:r>
          <a:r>
            <a:rPr lang="es-BO" sz="1600" kern="1200" dirty="0">
              <a:latin typeface="Segoe UI" panose="020B0502040204020203" pitchFamily="34" charset="0"/>
              <a:cs typeface="Segoe UI" panose="020B0502040204020203" pitchFamily="34" charset="0"/>
            </a:rPr>
            <a:t>Ventajas y desventajas </a:t>
          </a:r>
          <a:endParaRPr lang="es-BO" sz="1600" b="1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 rot="-5400000">
        <a:off x="1154433" y="3053195"/>
        <a:ext cx="5223192" cy="1224499"/>
      </dsp:txXfrm>
    </dsp:sp>
    <dsp:sp modelId="{CD590654-F1B0-4FEB-88DC-D8A2F35EDB5F}">
      <dsp:nvSpPr>
        <dsp:cNvPr id="0" name=""/>
        <dsp:cNvSpPr/>
      </dsp:nvSpPr>
      <dsp:spPr>
        <a:xfrm rot="5400000">
          <a:off x="-200763" y="4485132"/>
          <a:ext cx="1338421" cy="936895"/>
        </a:xfrm>
        <a:prstGeom prst="chevron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000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rPr>
            <a:t>NEGOCIACIÓNES Y ACUERDOS</a:t>
          </a:r>
        </a:p>
      </dsp:txBody>
      <dsp:txXfrm rot="-5400000">
        <a:off x="1" y="4752817"/>
        <a:ext cx="936895" cy="401526"/>
      </dsp:txXfrm>
    </dsp:sp>
    <dsp:sp modelId="{F67CE4DC-04BD-40AB-9B1A-66F268925FFF}">
      <dsp:nvSpPr>
        <dsp:cNvPr id="0" name=""/>
        <dsp:cNvSpPr/>
      </dsp:nvSpPr>
      <dsp:spPr>
        <a:xfrm rot="5400000">
          <a:off x="3360321" y="2186972"/>
          <a:ext cx="869973" cy="53917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BO" sz="1600" kern="1200">
              <a:latin typeface="Segoe UI" panose="020B0502040204020203" pitchFamily="34" charset="0"/>
              <a:cs typeface="Segoe UI" panose="020B0502040204020203" pitchFamily="34" charset="0"/>
            </a:rPr>
            <a:t>Definición de las pruebas y/o experimentos:  </a:t>
          </a:r>
          <a:r>
            <a:rPr lang="es-BO" sz="1600" b="1" kern="1200">
              <a:latin typeface="Segoe UI" panose="020B0502040204020203" pitchFamily="34" charset="0"/>
              <a:cs typeface="Segoe UI" panose="020B0502040204020203" pitchFamily="34" charset="0"/>
            </a:rPr>
            <a:t>“que”,  “como”, “donde”, “con que”,</a:t>
          </a:r>
          <a:r>
            <a:rPr lang="es-BO" sz="1600" kern="1200"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es-BO" sz="1600" b="1" kern="1200">
              <a:latin typeface="Segoe UI" panose="020B0502040204020203" pitchFamily="34" charset="0"/>
              <a:cs typeface="Segoe UI" panose="020B0502040204020203" pitchFamily="34" charset="0"/>
            </a:rPr>
            <a:t>“quien y quienes”</a:t>
          </a:r>
          <a:r>
            <a:rPr lang="es-BO" sz="1600" kern="1200">
              <a:latin typeface="Segoe UI" panose="020B0502040204020203" pitchFamily="34" charset="0"/>
              <a:cs typeface="Segoe UI" panose="020B0502040204020203" pitchFamily="34" charset="0"/>
            </a:rPr>
            <a:t>  ……….</a:t>
          </a:r>
          <a:endParaRPr lang="es-BO" sz="160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 rot="-5400000">
        <a:off x="1099428" y="4490335"/>
        <a:ext cx="5349291" cy="7850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A2C389-9D3C-4D8D-B06B-4B6491B95B15}">
      <dsp:nvSpPr>
        <dsp:cNvPr id="0" name=""/>
        <dsp:cNvSpPr/>
      </dsp:nvSpPr>
      <dsp:spPr>
        <a:xfrm rot="5400000">
          <a:off x="791066" y="1527357"/>
          <a:ext cx="1039061" cy="118293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034DCF-44F4-43E3-AD3C-B21B54B90077}">
      <dsp:nvSpPr>
        <dsp:cNvPr id="0" name=""/>
        <dsp:cNvSpPr/>
      </dsp:nvSpPr>
      <dsp:spPr>
        <a:xfrm>
          <a:off x="2021" y="375536"/>
          <a:ext cx="2776682" cy="1224360"/>
        </a:xfrm>
        <a:prstGeom prst="roundRect">
          <a:avLst>
            <a:gd name="adj" fmla="val 16670"/>
          </a:avLst>
        </a:prstGeom>
        <a:solidFill>
          <a:schemeClr val="bg2">
            <a:lumMod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rPr>
            <a:t>Monitoreo</a:t>
          </a:r>
          <a:r>
            <a:rPr lang="es-BO" sz="2000" kern="1200" dirty="0">
              <a:latin typeface="Segoe UI" panose="020B0502040204020203" pitchFamily="34" charset="0"/>
              <a:cs typeface="Segoe UI" panose="020B0502040204020203" pitchFamily="34" charset="0"/>
            </a:rPr>
            <a:t>  investigación </a:t>
          </a:r>
          <a:r>
            <a:rPr lang="es-BO" sz="1800" kern="1200" dirty="0">
              <a:latin typeface="Segoe UI" panose="020B0502040204020203" pitchFamily="34" charset="0"/>
              <a:cs typeface="Segoe UI" panose="020B0502040204020203" pitchFamily="34" charset="0"/>
            </a:rPr>
            <a:t>(campo)</a:t>
          </a:r>
          <a:endParaRPr lang="es-BO" sz="200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61800" y="435315"/>
        <a:ext cx="2657124" cy="1104802"/>
      </dsp:txXfrm>
    </dsp:sp>
    <dsp:sp modelId="{42DD0B95-C269-430B-A204-0B9618AF974C}">
      <dsp:nvSpPr>
        <dsp:cNvPr id="0" name=""/>
        <dsp:cNvSpPr/>
      </dsp:nvSpPr>
      <dsp:spPr>
        <a:xfrm>
          <a:off x="2829882" y="0"/>
          <a:ext cx="3398522" cy="1474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None/>
          </a:pPr>
          <a:r>
            <a:rPr lang="es-BO" sz="1400" b="1" kern="1200" dirty="0">
              <a:latin typeface="Segoe UI" panose="020B0502040204020203" pitchFamily="34" charset="0"/>
              <a:cs typeface="Segoe UI" panose="020B0502040204020203" pitchFamily="34" charset="0"/>
            </a:rPr>
            <a:t>   Investigador local + RAI COMUNAL </a:t>
          </a: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controla y monitorea desarrollo cultivo, comunican eventos gatillantes y otros</a:t>
          </a:r>
        </a:p>
      </dsp:txBody>
      <dsp:txXfrm>
        <a:off x="2829882" y="0"/>
        <a:ext cx="3398522" cy="1474359"/>
      </dsp:txXfrm>
    </dsp:sp>
    <dsp:sp modelId="{E2E5725B-9750-4C62-ACB6-891E499656B4}">
      <dsp:nvSpPr>
        <dsp:cNvPr id="0" name=""/>
        <dsp:cNvSpPr/>
      </dsp:nvSpPr>
      <dsp:spPr>
        <a:xfrm rot="5400000">
          <a:off x="2658909" y="2938774"/>
          <a:ext cx="1039061" cy="118293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tx1">
            <a:lumMod val="50000"/>
            <a:lumOff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E02817-BFAD-444E-B5D1-52A044DFA99E}">
      <dsp:nvSpPr>
        <dsp:cNvPr id="0" name=""/>
        <dsp:cNvSpPr/>
      </dsp:nvSpPr>
      <dsp:spPr>
        <a:xfrm>
          <a:off x="1963925" y="1792463"/>
          <a:ext cx="2098022" cy="1224360"/>
        </a:xfrm>
        <a:prstGeom prst="roundRect">
          <a:avLst>
            <a:gd name="adj" fmla="val 1667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600" kern="1200" dirty="0">
              <a:latin typeface="Segoe UI" panose="020B0502040204020203" pitchFamily="34" charset="0"/>
              <a:cs typeface="Segoe UI" panose="020B0502040204020203" pitchFamily="34" charset="0"/>
            </a:rPr>
            <a:t>Registro  y/o</a:t>
          </a:r>
          <a:r>
            <a:rPr lang="es-BO" sz="1500" kern="1200" dirty="0"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es-BO" sz="15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rPr>
            <a:t>RECOLECCIÓN  DATOS</a:t>
          </a:r>
        </a:p>
      </dsp:txBody>
      <dsp:txXfrm>
        <a:off x="2023704" y="1852242"/>
        <a:ext cx="1978464" cy="1104802"/>
      </dsp:txXfrm>
    </dsp:sp>
    <dsp:sp modelId="{A4351F2A-5C78-4ED8-880F-C6C7ED9B3868}">
      <dsp:nvSpPr>
        <dsp:cNvPr id="0" name=""/>
        <dsp:cNvSpPr/>
      </dsp:nvSpPr>
      <dsp:spPr>
        <a:xfrm>
          <a:off x="4131904" y="1366089"/>
          <a:ext cx="3101252" cy="1295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1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FontTx/>
            <a:buNone/>
          </a:pPr>
          <a:r>
            <a:rPr lang="es-BO" sz="1400" b="1" kern="1200" dirty="0">
              <a:latin typeface="Segoe UI" panose="020B0502040204020203" pitchFamily="34" charset="0"/>
              <a:cs typeface="Segoe UI" panose="020B0502040204020203" pitchFamily="34" charset="0"/>
            </a:rPr>
            <a:t>Yapuchiris + investigador local +RAI comunal</a:t>
          </a: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, registran los datos manera diferenciadas.</a:t>
          </a:r>
          <a:r>
            <a:rPr lang="es-BO" sz="1400" b="1" kern="1200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rPr>
            <a:t> RIGUROSIDAD </a:t>
          </a: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(precisión + exactitud = planillas, </a:t>
          </a:r>
          <a:r>
            <a:rPr lang="es-BO" sz="1400" kern="1200" dirty="0" err="1">
              <a:latin typeface="Segoe UI" panose="020B0502040204020203" pitchFamily="34" charset="0"/>
              <a:cs typeface="Segoe UI" panose="020B0502040204020203" pitchFamily="34" charset="0"/>
            </a:rPr>
            <a:t>instr</a:t>
          </a: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)</a:t>
          </a:r>
        </a:p>
        <a:p>
          <a:pPr marL="0" lvl="1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FontTx/>
            <a:buNone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Técnico proyecto acompañan estos procesos, </a:t>
          </a:r>
          <a:r>
            <a:rPr lang="es-BO" sz="1400" kern="1200" dirty="0" err="1">
              <a:latin typeface="Segoe UI" panose="020B0502040204020203" pitchFamily="34" charset="0"/>
              <a:cs typeface="Segoe UI" panose="020B0502040204020203" pitchFamily="34" charset="0"/>
            </a:rPr>
            <a:t>tb</a:t>
          </a: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 registran</a:t>
          </a:r>
        </a:p>
      </dsp:txBody>
      <dsp:txXfrm>
        <a:off x="4131904" y="1366089"/>
        <a:ext cx="3101252" cy="1295234"/>
      </dsp:txXfrm>
    </dsp:sp>
    <dsp:sp modelId="{9284DC25-5367-4692-8D91-4BA3A005C1E8}">
      <dsp:nvSpPr>
        <dsp:cNvPr id="0" name=""/>
        <dsp:cNvSpPr/>
      </dsp:nvSpPr>
      <dsp:spPr>
        <a:xfrm>
          <a:off x="3333910" y="3972633"/>
          <a:ext cx="1749168" cy="1224360"/>
        </a:xfrm>
        <a:prstGeom prst="roundRect">
          <a:avLst>
            <a:gd name="adj" fmla="val 16670"/>
          </a:avLst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rPr>
            <a:t>ANALISIS Y USO DE DATOS</a:t>
          </a:r>
        </a:p>
      </dsp:txBody>
      <dsp:txXfrm>
        <a:off x="3393689" y="4032412"/>
        <a:ext cx="1629610" cy="1104802"/>
      </dsp:txXfrm>
    </dsp:sp>
    <dsp:sp modelId="{8AA5AFB5-F2DC-48D1-89B3-19C60E34530D}">
      <dsp:nvSpPr>
        <dsp:cNvPr id="0" name=""/>
        <dsp:cNvSpPr/>
      </dsp:nvSpPr>
      <dsp:spPr>
        <a:xfrm>
          <a:off x="5169144" y="3060467"/>
          <a:ext cx="3269001" cy="2065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BO" sz="1400" b="1" kern="1200" dirty="0">
              <a:latin typeface="Segoe UI" panose="020B0502040204020203" pitchFamily="34" charset="0"/>
              <a:cs typeface="Segoe UI" panose="020B0502040204020203" pitchFamily="34" charset="0"/>
            </a:rPr>
            <a:t>Nivel local:</a:t>
          </a:r>
        </a:p>
        <a:p>
          <a:pPr marL="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Datos de diagnósticos ayudan toma de decisiones </a:t>
          </a:r>
        </a:p>
        <a:p>
          <a:pPr marL="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Datos proceso ayudan en AJUSTE DE INVESTIGACIÓN</a:t>
          </a:r>
        </a:p>
        <a:p>
          <a:pPr marL="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Datos finales  ayudan a seguir investigando</a:t>
          </a:r>
        </a:p>
        <a:p>
          <a:pPr marL="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BO" sz="1400" b="1" kern="1200" dirty="0">
              <a:latin typeface="Segoe UI" panose="020B0502040204020203" pitchFamily="34" charset="0"/>
              <a:cs typeface="Segoe UI" panose="020B0502040204020203" pitchFamily="34" charset="0"/>
            </a:rPr>
            <a:t>NIVEL COMUNAL </a:t>
          </a:r>
          <a:r>
            <a:rPr lang="es-BO" sz="1400" b="0" kern="1200" dirty="0">
              <a:latin typeface="Segoe UI" panose="020B0502040204020203" pitchFamily="34" charset="0"/>
              <a:cs typeface="Segoe UI" panose="020B0502040204020203" pitchFamily="34" charset="0"/>
            </a:rPr>
            <a:t>compartir los hallazgos en reuniones, talleres</a:t>
          </a:r>
          <a:endParaRPr lang="es-BO" sz="1400" b="1" kern="1200" dirty="0">
            <a:latin typeface="Segoe UI" panose="020B0502040204020203" pitchFamily="34" charset="0"/>
            <a:cs typeface="Segoe UI" panose="020B0502040204020203" pitchFamily="34" charset="0"/>
          </a:endParaRPr>
        </a:p>
        <a:p>
          <a:pPr marL="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BO" sz="1400" b="1" kern="1200" dirty="0">
              <a:latin typeface="Segoe UI" panose="020B0502040204020203" pitchFamily="34" charset="0"/>
              <a:cs typeface="Segoe UI" panose="020B0502040204020203" pitchFamily="34" charset="0"/>
            </a:rPr>
            <a:t>PROCESOS CONJUNTOS CON EL PROYECTO</a:t>
          </a:r>
        </a:p>
      </dsp:txBody>
      <dsp:txXfrm>
        <a:off x="5169144" y="3060467"/>
        <a:ext cx="3269001" cy="20652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273D1D-0CA4-45DE-928E-CF4682E110CC}">
      <dsp:nvSpPr>
        <dsp:cNvPr id="0" name=""/>
        <dsp:cNvSpPr/>
      </dsp:nvSpPr>
      <dsp:spPr>
        <a:xfrm>
          <a:off x="96321" y="0"/>
          <a:ext cx="6382038" cy="638203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  <a:sp3d extrusionH="28000" prstMaterial="matte"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BO" sz="1800" kern="1200" dirty="0">
              <a:latin typeface="Aharoni" panose="02010803020104030203" pitchFamily="2" charset="-79"/>
              <a:cs typeface="Aharoni" panose="02010803020104030203" pitchFamily="2" charset="-79"/>
            </a:rPr>
            <a:t>Comunidad, Organización,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BO" sz="1800" kern="1200" dirty="0">
              <a:latin typeface="Aharoni" panose="02010803020104030203" pitchFamily="2" charset="-79"/>
              <a:cs typeface="Aharoni" panose="02010803020104030203" pitchFamily="2" charset="-79"/>
            </a:rPr>
            <a:t>Asociación u otros </a:t>
          </a:r>
        </a:p>
      </dsp:txBody>
      <dsp:txXfrm>
        <a:off x="2172079" y="319101"/>
        <a:ext cx="2230522" cy="957305"/>
      </dsp:txXfrm>
    </dsp:sp>
    <dsp:sp modelId="{57E3507C-0C66-4E08-9440-0D9465D4D43A}">
      <dsp:nvSpPr>
        <dsp:cNvPr id="0" name=""/>
        <dsp:cNvSpPr/>
      </dsp:nvSpPr>
      <dsp:spPr>
        <a:xfrm>
          <a:off x="863633" y="1595509"/>
          <a:ext cx="4786528" cy="478652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  <a:sp3d extrusionH="28000" prstMaterial="matte"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BO" sz="1800" b="1" kern="1200" dirty="0">
            <a:latin typeface="Aharoni" panose="02010803020104030203" pitchFamily="2" charset="-79"/>
            <a:cs typeface="Aharoni" panose="02010803020104030203" pitchFamily="2" charset="-79"/>
          </a:endParaRPr>
        </a:p>
      </dsp:txBody>
      <dsp:txXfrm>
        <a:off x="2141637" y="1894667"/>
        <a:ext cx="2230522" cy="897474"/>
      </dsp:txXfrm>
    </dsp:sp>
    <dsp:sp modelId="{5347B3D0-B168-4B73-8891-9B9937A3DE3C}">
      <dsp:nvSpPr>
        <dsp:cNvPr id="0" name=""/>
        <dsp:cNvSpPr/>
      </dsp:nvSpPr>
      <dsp:spPr>
        <a:xfrm>
          <a:off x="1691831" y="3191019"/>
          <a:ext cx="3191019" cy="319101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  <a:sp3d extrusionH="28000" prstMaterial="matte"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BO" sz="2400" b="0" kern="1200">
              <a:latin typeface="Aharoni" panose="02010803020104030203" pitchFamily="2" charset="-79"/>
              <a:cs typeface="Aharoni" panose="02010803020104030203" pitchFamily="2" charset="-79"/>
            </a:rPr>
            <a:t>Yapuchiri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BO" sz="2000" kern="1200"/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BO" sz="2000" kern="1200" dirty="0"/>
        </a:p>
      </dsp:txBody>
      <dsp:txXfrm>
        <a:off x="2159144" y="3988773"/>
        <a:ext cx="2256391" cy="15955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7A20CE-1F2A-404A-846F-D090666392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536E69-90EF-427E-9021-9BAA80EEDF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349327D-58D8-4CB2-855B-B7517AAFB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BBD6-AFCE-451D-83F5-43FD21AD3598}" type="datetimeFigureOut">
              <a:rPr lang="es-BO" smtClean="0"/>
              <a:t>12/7/2021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042E8-C87A-4308-B722-C28B86526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7A775F-C6B0-4CD5-89F6-2520C03FC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34C5F-C55E-43C5-B43E-33F39B2BD638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548513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04FA32-925E-4CF1-959A-DB937ED22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EF7BDF-FB26-478F-AE7F-048F02CD21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DAE23D-D6C9-4C5C-A28B-D16BCCCDA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BBD6-AFCE-451D-83F5-43FD21AD3598}" type="datetimeFigureOut">
              <a:rPr lang="es-BO" smtClean="0"/>
              <a:t>12/7/2021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51A05D6-49F9-4ABD-9027-2EBC05C9C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4FAFA6-8795-4948-8600-1074C13CF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34C5F-C55E-43C5-B43E-33F39B2BD638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155839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C45279-2A41-4FE8-9EFF-3408C5CD5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2B915A7-8F7E-4C5B-B331-D9ACEF933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556714-526B-4270-8A2E-DAB08158F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BBD6-AFCE-451D-83F5-43FD21AD3598}" type="datetimeFigureOut">
              <a:rPr lang="es-BO" smtClean="0"/>
              <a:t>12/7/2021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642331-92EC-4575-ADD0-0F07A390E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87584A-21C9-4294-B294-CFC437822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34C5F-C55E-43C5-B43E-33F39B2BD638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210804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7E7264-4B7D-46D7-AAFF-D7C8389E2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99EB30-1251-4D9F-8656-2E59D5C12E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F2B51A-884C-4F92-A9D7-0D9F7185F4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E852245-AD2F-45E5-AD90-C2B7F2458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BBD6-AFCE-451D-83F5-43FD21AD3598}" type="datetimeFigureOut">
              <a:rPr lang="es-BO" smtClean="0"/>
              <a:t>12/7/2021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0A31034-98E7-46A4-94FB-C3B573FA0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3F5E79-ED31-4A68-9DB4-41FBF25CC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34C5F-C55E-43C5-B43E-33F39B2BD638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872854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EB1C13-8E64-4A6C-B03C-134E8C585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6793332-08D4-49D9-8253-28AD679C6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016D021-004A-4016-8B8B-E39868534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CFCE9D9-90F9-4B15-BA8A-7E1319CB95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46F88C6-DD98-4375-8158-48C70E28C1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43F247A-1A89-44CA-908E-F2F62C7A8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BBD6-AFCE-451D-83F5-43FD21AD3598}" type="datetimeFigureOut">
              <a:rPr lang="es-BO" smtClean="0"/>
              <a:t>12/7/2021</a:t>
            </a:fld>
            <a:endParaRPr lang="es-B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142CA84-3026-4ADA-8A82-7A2A14BD7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BA9EB58-70EB-463A-B2B7-0F37C8F36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34C5F-C55E-43C5-B43E-33F39B2BD638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19635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3AA385-76B7-4436-9732-8422C7228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ED6B5E6-8009-42BD-92B4-5841D9A65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BBD6-AFCE-451D-83F5-43FD21AD3598}" type="datetimeFigureOut">
              <a:rPr lang="es-BO" smtClean="0"/>
              <a:t>12/7/2021</a:t>
            </a:fld>
            <a:endParaRPr lang="es-B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E5B812D-CF7D-4C8D-A0CB-C1B0FAE24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4A158C6-293A-4AFB-8148-FC06173AC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34C5F-C55E-43C5-B43E-33F39B2BD638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567405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71EB3C-5A83-4428-BA1B-C42DE4C5F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BBD6-AFCE-451D-83F5-43FD21AD3598}" type="datetimeFigureOut">
              <a:rPr lang="es-BO" smtClean="0"/>
              <a:t>12/7/2021</a:t>
            </a:fld>
            <a:endParaRPr lang="es-B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E8E41F2-4FAB-4ECE-BA69-339A2DD19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AF52350-0341-4802-8086-AAA29B60A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34C5F-C55E-43C5-B43E-33F39B2BD638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901147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B64D44-3D26-4829-8AE7-123D9634D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3F5149-003D-4894-A523-9334F6B16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C9B788E-2D9A-4703-9EA6-70CAD34127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DD89BF0-11CC-4A45-8EAF-FE8941335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BBD6-AFCE-451D-83F5-43FD21AD3598}" type="datetimeFigureOut">
              <a:rPr lang="es-BO" smtClean="0"/>
              <a:t>12/7/2021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E1C18B1-0A9F-41C5-B413-ED140BFA4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2894CFA-EDBF-4FC7-A150-B18AFFF22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34C5F-C55E-43C5-B43E-33F39B2BD638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739664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81B17A-6E63-43DF-BB91-FBD16CCC9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70F8A79-A52A-4083-ADB5-CD5751304A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B13DA23-4476-448E-BA2F-CDF88E806B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ECD44EA-2BE2-44EC-A605-2004B31D0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BBD6-AFCE-451D-83F5-43FD21AD3598}" type="datetimeFigureOut">
              <a:rPr lang="es-BO" smtClean="0"/>
              <a:t>12/7/2021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9673ED4-8E6A-4967-B5C3-6C4411B33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17262A3-F171-472D-A35A-799624188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34C5F-C55E-43C5-B43E-33F39B2BD638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295071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347174-3155-49C7-8196-9B23C1234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C8C0C5A-9DE3-42BF-BC1B-007CE923AC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2F0071-7F7F-4D2C-9CCD-6524614FE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BBD6-AFCE-451D-83F5-43FD21AD3598}" type="datetimeFigureOut">
              <a:rPr lang="es-BO" smtClean="0"/>
              <a:t>12/7/2021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269D9C-1A79-425C-B6E6-D6A0603F5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7E1D3E-EDBB-461D-A61C-0F6D1CC5F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34C5F-C55E-43C5-B43E-33F39B2BD638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983596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514C234-8AE1-499B-AC14-6B8836BD10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0A0F107-4E58-4D78-AB8D-01B01200BE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76B48D-DE86-4362-A67F-85072388F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BBD6-AFCE-451D-83F5-43FD21AD3598}" type="datetimeFigureOut">
              <a:rPr lang="es-BO" smtClean="0"/>
              <a:t>12/7/2021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434D4C-9D31-4D1D-8665-A6E97BA2E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5F0972-EA59-4605-8FC0-28B97B40C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34C5F-C55E-43C5-B43E-33F39B2BD638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431352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E18A1BC-34A6-40FF-A902-29E74554C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079F94B-0079-4613-8E5E-FAAEB317CB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D6572E-C1F0-41ED-BFB6-39B18C6F9E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7BBD6-AFCE-451D-83F5-43FD21AD3598}" type="datetimeFigureOut">
              <a:rPr lang="es-BO" smtClean="0"/>
              <a:t>12/7/2021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D3BF5D-60F6-45F1-9DEC-78AE993E7E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2CE943-F6CB-408F-9E90-3F33E45F1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34C5F-C55E-43C5-B43E-33F39B2BD638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755140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1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36.jp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37.jpeg"/><Relationship Id="rId9" Type="http://schemas.microsoft.com/office/2007/relationships/diagramDrawing" Target="../diagrams/drawing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38.tif"/><Relationship Id="rId12" Type="http://schemas.microsoft.com/office/2007/relationships/hdphoto" Target="../media/hdphoto3.wdp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openxmlformats.org/officeDocument/2006/relationships/image" Target="../media/image41.png"/><Relationship Id="rId5" Type="http://schemas.openxmlformats.org/officeDocument/2006/relationships/diagramColors" Target="../diagrams/colors3.xml"/><Relationship Id="rId10" Type="http://schemas.openxmlformats.org/officeDocument/2006/relationships/image" Target="../media/image40.png"/><Relationship Id="rId4" Type="http://schemas.openxmlformats.org/officeDocument/2006/relationships/diagramQuickStyle" Target="../diagrams/quickStyle3.xml"/><Relationship Id="rId9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093A4C9-4031-49A5-9CAE-5728DF6F4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638F1F8-329C-4623-B714-4D022CAA74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6512" y="165404"/>
            <a:ext cx="12192000" cy="1970505"/>
          </a:xfrm>
          <a:solidFill>
            <a:srgbClr val="00B0F0"/>
          </a:solidFill>
        </p:spPr>
        <p:txBody>
          <a:bodyPr>
            <a:noAutofit/>
          </a:bodyPr>
          <a:lstStyle/>
          <a:p>
            <a:pPr algn="r"/>
            <a:r>
              <a:rPr lang="es-BO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Motivaciones y flujo de información en </a:t>
            </a:r>
            <a:r>
              <a:rPr lang="es-BO" sz="4800" i="1" dirty="0">
                <a:latin typeface="Arial Rounded MT Bold" panose="020F0704030504030204" pitchFamily="34" charset="0"/>
              </a:rPr>
              <a:t>a</a:t>
            </a:r>
            <a:r>
              <a:rPr lang="es-BO" sz="4000" i="1" dirty="0">
                <a:latin typeface="Arial Rounded MT Bold" panose="020F0704030504030204" pitchFamily="34" charset="0"/>
              </a:rPr>
              <a:t>gricultores </a:t>
            </a:r>
            <a:r>
              <a:rPr lang="es-BO" sz="4800" b="1" i="1" dirty="0">
                <a:latin typeface="Arial Rounded MT Bold" panose="020F0704030504030204" pitchFamily="34" charset="0"/>
              </a:rPr>
              <a:t>i</a:t>
            </a:r>
            <a:r>
              <a:rPr lang="es-BO" sz="4000" i="1" dirty="0">
                <a:latin typeface="Arial Rounded MT Bold" panose="020F0704030504030204" pitchFamily="34" charset="0"/>
              </a:rPr>
              <a:t>nvestigadores </a:t>
            </a:r>
            <a:r>
              <a:rPr lang="es-BO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para adaptar conocimientos en sus contextos y sus efectos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2E5C081-E6CF-44C5-A835-EDAEDCB44E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5488102"/>
            <a:ext cx="12155489" cy="1204494"/>
          </a:xfrm>
          <a:solidFill>
            <a:schemeClr val="bg1">
              <a:alpha val="44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BO" b="1" dirty="0">
                <a:solidFill>
                  <a:srgbClr val="800000"/>
                </a:solidFill>
                <a:latin typeface="Corbel Light" panose="020B0303020204020204" pitchFamily="34" charset="0"/>
              </a:rPr>
              <a:t>Proyecto YAPUCHIRIS III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BO" b="1" dirty="0">
                <a:solidFill>
                  <a:srgbClr val="800000"/>
                </a:solidFill>
                <a:latin typeface="Corbel Light" panose="020B0303020204020204" pitchFamily="34" charset="0"/>
              </a:rPr>
              <a:t>Sonia Laura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BO" b="1" dirty="0">
                <a:solidFill>
                  <a:srgbClr val="800000"/>
                </a:solidFill>
                <a:latin typeface="Corbel Light" panose="020B0303020204020204" pitchFamily="34" charset="0"/>
              </a:rPr>
              <a:t>2021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824316B-D03E-4CC0-B1D0-2F4F2D5AEA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21" y="5561711"/>
            <a:ext cx="1800225" cy="105727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5F2691C-BBD7-4EBF-9AF1-1AC3893FEC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6403" y="5600408"/>
            <a:ext cx="2545176" cy="101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771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D2DD99-0C83-4FF9-B55F-9B8060B02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09060" y="3005630"/>
            <a:ext cx="6790659" cy="888346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r"/>
            <a:r>
              <a:rPr lang="es-BO" sz="48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Contexto global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8BDCB12-5BFE-4837-94B1-0AB602A89E93}"/>
              </a:ext>
            </a:extLst>
          </p:cNvPr>
          <p:cNvSpPr txBox="1"/>
          <p:nvPr/>
        </p:nvSpPr>
        <p:spPr>
          <a:xfrm>
            <a:off x="1568240" y="3907691"/>
            <a:ext cx="3653651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BO" sz="1400" dirty="0">
                <a:latin typeface="Arial Nova" panose="020B0504020202020204" pitchFamily="34" charset="0"/>
              </a:rPr>
              <a:t>La agricultura familiar (AF) a nivel global clave para erradicar el hambre y el cambio hacia sistemas agrícolas sostenibles (FAO, 2014). </a:t>
            </a:r>
          </a:p>
          <a:p>
            <a:pPr algn="just"/>
            <a:endParaRPr lang="es-BO" sz="1400" dirty="0">
              <a:latin typeface="Arial Nova" panose="020B0504020202020204" pitchFamily="34" charset="0"/>
            </a:endParaRPr>
          </a:p>
          <a:p>
            <a:pPr algn="just"/>
            <a:r>
              <a:rPr lang="es-BO" sz="1400" dirty="0">
                <a:latin typeface="Arial Nova" panose="020B0504020202020204" pitchFamily="34" charset="0"/>
              </a:rPr>
              <a:t>Bolivia, la región del altiplano tendencia de la degradación de las tierras influye en los rendimientos</a:t>
            </a:r>
          </a:p>
          <a:p>
            <a:pPr algn="just"/>
            <a:endParaRPr lang="es-BO" sz="1400" dirty="0">
              <a:latin typeface="Arial Nova" panose="020B0504020202020204" pitchFamily="34" charset="0"/>
            </a:endParaRPr>
          </a:p>
          <a:p>
            <a:pPr algn="just"/>
            <a:r>
              <a:rPr lang="es-BO" sz="1400" dirty="0">
                <a:latin typeface="Arial Nova" panose="020B0504020202020204" pitchFamily="34" charset="0"/>
              </a:rPr>
              <a:t>Otros como los daños por plagas, enfermedades y eventos climáticos extremos inciden en las pérdidas de cosechas</a:t>
            </a:r>
            <a:r>
              <a:rPr lang="es-BO" sz="1600" dirty="0">
                <a:latin typeface="Arial Nova" panose="020B0504020202020204" pitchFamily="34" charset="0"/>
              </a:rPr>
              <a:t>. </a:t>
            </a: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090306DB-B7A8-493F-8C4B-CADD129DCE4F}"/>
              </a:ext>
            </a:extLst>
          </p:cNvPr>
          <p:cNvGrpSpPr/>
          <p:nvPr/>
        </p:nvGrpSpPr>
        <p:grpSpPr>
          <a:xfrm>
            <a:off x="1568240" y="0"/>
            <a:ext cx="3805866" cy="3801749"/>
            <a:chOff x="7268829" y="309247"/>
            <a:chExt cx="4848976" cy="5607697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2CC8A766-D2A1-4C7C-9F13-A7F16B1C52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69743" y="1816430"/>
              <a:ext cx="4247147" cy="2827647"/>
            </a:xfrm>
            <a:prstGeom prst="rect">
              <a:avLst/>
            </a:prstGeom>
          </p:spPr>
        </p:pic>
        <p:pic>
          <p:nvPicPr>
            <p:cNvPr id="2050" name="Picture 2" descr="ALMAGRA: Metas y Objetivos Agenda 2030: ODS2 Hambre cero">
              <a:extLst>
                <a:ext uri="{FF2B5EF4-FFF2-40B4-BE49-F238E27FC236}">
                  <a16:creationId xmlns:a16="http://schemas.microsoft.com/office/drawing/2014/main" id="{AA4E0F44-0D2D-4D04-AF1E-5B744ED9977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97"/>
            <a:stretch/>
          </p:blipFill>
          <p:spPr bwMode="auto">
            <a:xfrm>
              <a:off x="7268829" y="309247"/>
              <a:ext cx="4700586" cy="18808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4B9CAC6F-039F-4F9A-A7DF-B939AB635EC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9003"/>
            <a:stretch/>
          </p:blipFill>
          <p:spPr bwMode="auto">
            <a:xfrm>
              <a:off x="7268829" y="4502786"/>
              <a:ext cx="4848976" cy="14141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Imagen 13">
            <a:extLst>
              <a:ext uri="{FF2B5EF4-FFF2-40B4-BE49-F238E27FC236}">
                <a16:creationId xmlns:a16="http://schemas.microsoft.com/office/drawing/2014/main" id="{41FB56F2-C4A9-483F-99A0-34BB763EF3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20803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643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CD03645C-09CF-45C3-A100-9B0B167653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078" y="40012"/>
            <a:ext cx="10051922" cy="670495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CACD425-678C-4720-8995-2F7880DC4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518610" y="2518611"/>
            <a:ext cx="6858002" cy="1820779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r">
              <a:lnSpc>
                <a:spcPct val="100000"/>
              </a:lnSpc>
            </a:pPr>
            <a:r>
              <a:rPr lang="es-BO" sz="4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Contexto local</a:t>
            </a:r>
            <a:br>
              <a:rPr lang="es-BO" sz="4800" dirty="0">
                <a:solidFill>
                  <a:schemeClr val="bg1"/>
                </a:solidFill>
                <a:latin typeface="Arial Rounded MT Bold" panose="020F0704030504030204" pitchFamily="34" charset="0"/>
              </a:rPr>
            </a:br>
            <a:r>
              <a:rPr lang="es-BO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Proyecto: Desarrollo de servicios productivos para la agricultura familiar basada en redes de agricultores</a:t>
            </a:r>
            <a:br>
              <a:rPr lang="es-BO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BO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Yapuchiris III</a:t>
            </a:r>
            <a:endParaRPr lang="es-BO" sz="48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7" name="Marcador de contenido 3">
            <a:extLst>
              <a:ext uri="{FF2B5EF4-FFF2-40B4-BE49-F238E27FC236}">
                <a16:creationId xmlns:a16="http://schemas.microsoft.com/office/drawing/2014/main" id="{D501DEE5-05A5-4BF7-A4EC-F841C56A60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40078" y="4499811"/>
            <a:ext cx="2540207" cy="2245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">
            <a:extLst>
              <a:ext uri="{FF2B5EF4-FFF2-40B4-BE49-F238E27FC236}">
                <a16:creationId xmlns:a16="http://schemas.microsoft.com/office/drawing/2014/main" id="{957CF182-BD5F-4080-8873-8A5BCB8921CE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169570" y="113037"/>
            <a:ext cx="2737580" cy="1354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6707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B34734-07E7-435F-BC54-51FA9738B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766218" y="2766218"/>
            <a:ext cx="6858002" cy="1325563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r"/>
            <a:r>
              <a:rPr lang="es-BO" sz="4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Que hacemos?</a:t>
            </a:r>
          </a:p>
        </p:txBody>
      </p:sp>
      <p:grpSp>
        <p:nvGrpSpPr>
          <p:cNvPr id="10" name="Group133">
            <a:extLst>
              <a:ext uri="{FF2B5EF4-FFF2-40B4-BE49-F238E27FC236}">
                <a16:creationId xmlns:a16="http://schemas.microsoft.com/office/drawing/2014/main" id="{235FBB08-DB6E-4CE8-BAF5-C9941F61C29B}"/>
              </a:ext>
            </a:extLst>
          </p:cNvPr>
          <p:cNvGrpSpPr/>
          <p:nvPr/>
        </p:nvGrpSpPr>
        <p:grpSpPr>
          <a:xfrm>
            <a:off x="1450254" y="213757"/>
            <a:ext cx="10530309" cy="4801844"/>
            <a:chOff x="310224" y="1698638"/>
            <a:chExt cx="7865812" cy="5313543"/>
          </a:xfrm>
        </p:grpSpPr>
        <p:sp>
          <p:nvSpPr>
            <p:cNvPr id="15" name="Text 135">
              <a:extLst>
                <a:ext uri="{FF2B5EF4-FFF2-40B4-BE49-F238E27FC236}">
                  <a16:creationId xmlns:a16="http://schemas.microsoft.com/office/drawing/2014/main" id="{501785B4-4B56-4B89-B125-99832A449B3D}"/>
                </a:ext>
              </a:extLst>
            </p:cNvPr>
            <p:cNvSpPr txBox="1"/>
            <p:nvPr/>
          </p:nvSpPr>
          <p:spPr>
            <a:xfrm>
              <a:off x="665018" y="4250238"/>
              <a:ext cx="1842444" cy="20104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algn="l">
                <a:lnSpc>
                  <a:spcPct val="100000"/>
                </a:lnSpc>
              </a:pPr>
              <a:r>
                <a:rPr sz="1400" b="1" dirty="0">
                  <a:solidFill>
                    <a:srgbClr val="1F6391"/>
                  </a:solidFill>
                  <a:latin typeface="Arial"/>
                </a:rPr>
                <a:t>Enfoque Yapuchiri</a:t>
              </a:r>
              <a:endParaRPr lang="es-ES" sz="1400" b="1" dirty="0">
                <a:solidFill>
                  <a:srgbClr val="000000"/>
                </a:solidFill>
                <a:latin typeface="Arial"/>
              </a:endParaRPr>
            </a:p>
            <a:p>
              <a:pPr algn="l">
                <a:lnSpc>
                  <a:spcPct val="100000"/>
                </a:lnSpc>
              </a:pPr>
              <a:r>
                <a:rPr lang="es-ES" sz="1400" dirty="0"/>
                <a:t>Se promueve </a:t>
              </a:r>
              <a:r>
                <a:rPr lang="es-BO" sz="1400" dirty="0"/>
                <a:t>elaboración y el uso de bioinsumos </a:t>
              </a:r>
              <a:r>
                <a:rPr lang="es-BO" sz="1400" dirty="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(bioles, biofoliares, extractos de hierbas o repelentes y los caldos minerales) para responder a los problemas productivos identificados</a:t>
              </a:r>
              <a:endParaRPr sz="1400" dirty="0">
                <a:solidFill>
                  <a:srgbClr val="1F6391"/>
                </a:solidFill>
                <a:latin typeface="Arial"/>
              </a:endParaRPr>
            </a:p>
          </p:txBody>
        </p:sp>
        <p:sp>
          <p:nvSpPr>
            <p:cNvPr id="16" name="Text 136">
              <a:extLst>
                <a:ext uri="{FF2B5EF4-FFF2-40B4-BE49-F238E27FC236}">
                  <a16:creationId xmlns:a16="http://schemas.microsoft.com/office/drawing/2014/main" id="{3563574E-756B-4F53-B2BB-4CF361B31692}"/>
                </a:ext>
              </a:extLst>
            </p:cNvPr>
            <p:cNvSpPr txBox="1"/>
            <p:nvPr/>
          </p:nvSpPr>
          <p:spPr>
            <a:xfrm>
              <a:off x="2748625" y="4317250"/>
              <a:ext cx="1281262" cy="1627355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l">
                <a:lnSpc>
                  <a:spcPct val="100000"/>
                </a:lnSpc>
              </a:pPr>
              <a:r>
                <a:rPr lang="es-BO" sz="1400" b="1" dirty="0">
                  <a:solidFill>
                    <a:srgbClr val="1F6391"/>
                  </a:solidFill>
                  <a:latin typeface="Arial"/>
                </a:rPr>
                <a:t>Rutas de Asistencia técnica </a:t>
              </a:r>
            </a:p>
            <a:p>
              <a:pPr algn="l">
                <a:lnSpc>
                  <a:spcPct val="100000"/>
                </a:lnSpc>
              </a:pPr>
              <a:r>
                <a:rPr lang="es-BO" sz="1400" dirty="0">
                  <a:solidFill>
                    <a:srgbClr val="000000"/>
                  </a:solidFill>
                  <a:latin typeface="Arial"/>
                </a:rPr>
                <a:t>Yapuchiri </a:t>
              </a:r>
            </a:p>
            <a:p>
              <a:pPr algn="l">
                <a:lnSpc>
                  <a:spcPct val="100000"/>
                </a:lnSpc>
              </a:pPr>
              <a:r>
                <a:rPr lang="es-BO" sz="1400" dirty="0">
                  <a:solidFill>
                    <a:srgbClr val="000000"/>
                  </a:solidFill>
                  <a:latin typeface="Arial"/>
                </a:rPr>
                <a:t>Intercambios de experiencias a nivel nacional e internacional (</a:t>
              </a:r>
              <a:r>
                <a:rPr lang="es-BO" sz="1400" dirty="0" err="1">
                  <a:solidFill>
                    <a:srgbClr val="000000"/>
                  </a:solidFill>
                  <a:latin typeface="Arial"/>
                </a:rPr>
                <a:t>Peru</a:t>
              </a:r>
              <a:r>
                <a:rPr lang="es-BO" sz="1400" dirty="0">
                  <a:solidFill>
                    <a:srgbClr val="000000"/>
                  </a:solidFill>
                  <a:latin typeface="Arial"/>
                </a:rPr>
                <a:t>)</a:t>
              </a:r>
            </a:p>
          </p:txBody>
        </p:sp>
        <p:sp>
          <p:nvSpPr>
            <p:cNvPr id="17" name="Text 137">
              <a:extLst>
                <a:ext uri="{FF2B5EF4-FFF2-40B4-BE49-F238E27FC236}">
                  <a16:creationId xmlns:a16="http://schemas.microsoft.com/office/drawing/2014/main" id="{7AA4B51A-09D7-4D56-8A7D-2A4992E0F569}"/>
                </a:ext>
              </a:extLst>
            </p:cNvPr>
            <p:cNvSpPr txBox="1"/>
            <p:nvPr/>
          </p:nvSpPr>
          <p:spPr>
            <a:xfrm>
              <a:off x="5801179" y="4114942"/>
              <a:ext cx="1165038" cy="2897239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l">
                <a:lnSpc>
                  <a:spcPct val="100000"/>
                </a:lnSpc>
              </a:pPr>
              <a:r>
                <a:rPr lang="es-BO" sz="1400" b="1" dirty="0">
                  <a:solidFill>
                    <a:srgbClr val="FF0000"/>
                  </a:solidFill>
                  <a:latin typeface="Arial"/>
                </a:rPr>
                <a:t>Redes de Agricultores investigadores</a:t>
              </a:r>
            </a:p>
            <a:p>
              <a:pPr algn="l">
                <a:lnSpc>
                  <a:spcPct val="100000"/>
                </a:lnSpc>
              </a:pPr>
              <a:r>
                <a:rPr lang="es-BO" sz="1400" dirty="0">
                  <a:solidFill>
                    <a:srgbClr val="000000"/>
                  </a:solidFill>
                  <a:latin typeface="Arial"/>
                </a:rPr>
                <a:t>CCRP (2012) se promueve la organización de una grupo mas amplio de agricultores involucrados en la investigación</a:t>
              </a:r>
              <a:r>
                <a:rPr sz="1400" dirty="0">
                  <a:solidFill>
                    <a:srgbClr val="000000"/>
                  </a:solidFill>
                  <a:latin typeface="Arial"/>
                </a:rPr>
                <a:t>,    </a:t>
              </a:r>
            </a:p>
          </p:txBody>
        </p:sp>
        <p:sp>
          <p:nvSpPr>
            <p:cNvPr id="18" name="Bent arrow">
              <a:extLst>
                <a:ext uri="{FF2B5EF4-FFF2-40B4-BE49-F238E27FC236}">
                  <a16:creationId xmlns:a16="http://schemas.microsoft.com/office/drawing/2014/main" id="{22369007-228A-4F81-8410-0D972B0BFE63}"/>
                </a:ext>
              </a:extLst>
            </p:cNvPr>
            <p:cNvSpPr/>
            <p:nvPr/>
          </p:nvSpPr>
          <p:spPr>
            <a:xfrm>
              <a:off x="5610768" y="3433936"/>
              <a:ext cx="1767464" cy="619400"/>
            </a:xfrm>
            <a:custGeom>
              <a:avLst/>
              <a:gdLst/>
              <a:ahLst/>
              <a:cxnLst/>
              <a:rect l="0" t="0" r="0" b="0"/>
              <a:pathLst>
                <a:path w="1767464" h="619400">
                  <a:moveTo>
                    <a:pt x="0" y="60800"/>
                  </a:moveTo>
                  <a:lnTo>
                    <a:pt x="1547064" y="60800"/>
                  </a:lnTo>
                  <a:cubicBezTo>
                    <a:pt x="1637307" y="60800"/>
                    <a:pt x="1710464" y="132255"/>
                    <a:pt x="1710464" y="220400"/>
                  </a:cubicBezTo>
                  <a:lnTo>
                    <a:pt x="1710464" y="467400"/>
                  </a:lnTo>
                  <a:lnTo>
                    <a:pt x="1615464" y="467400"/>
                  </a:lnTo>
                  <a:lnTo>
                    <a:pt x="1767464" y="619400"/>
                  </a:lnTo>
                  <a:lnTo>
                    <a:pt x="1919464" y="467400"/>
                  </a:lnTo>
                  <a:lnTo>
                    <a:pt x="1828264" y="467400"/>
                  </a:lnTo>
                  <a:lnTo>
                    <a:pt x="1828264" y="250800"/>
                  </a:lnTo>
                  <a:cubicBezTo>
                    <a:pt x="1832064" y="78708"/>
                    <a:pt x="1690854" y="-60800"/>
                    <a:pt x="1516664" y="-60800"/>
                  </a:cubicBezTo>
                  <a:lnTo>
                    <a:pt x="0" y="-60800"/>
                  </a:lnTo>
                  <a:lnTo>
                    <a:pt x="0" y="60800"/>
                  </a:lnTo>
                  <a:close/>
                </a:path>
              </a:pathLst>
            </a:custGeom>
            <a:solidFill>
              <a:srgbClr val="9B3533"/>
            </a:solidFill>
            <a:ln w="7600" cap="flat">
              <a:solidFill>
                <a:srgbClr val="9B3533"/>
              </a:solidFill>
              <a:bevel/>
            </a:ln>
          </p:spPr>
        </p:sp>
        <p:sp>
          <p:nvSpPr>
            <p:cNvPr id="19" name="Bent arrow">
              <a:extLst>
                <a:ext uri="{FF2B5EF4-FFF2-40B4-BE49-F238E27FC236}">
                  <a16:creationId xmlns:a16="http://schemas.microsoft.com/office/drawing/2014/main" id="{D3A81E8C-8658-492E-88CD-9957C0B1417D}"/>
                </a:ext>
              </a:extLst>
            </p:cNvPr>
            <p:cNvSpPr/>
            <p:nvPr/>
          </p:nvSpPr>
          <p:spPr>
            <a:xfrm>
              <a:off x="4285624" y="3433936"/>
              <a:ext cx="1767464" cy="619400"/>
            </a:xfrm>
            <a:custGeom>
              <a:avLst/>
              <a:gdLst/>
              <a:ahLst/>
              <a:cxnLst/>
              <a:rect l="0" t="0" r="0" b="0"/>
              <a:pathLst>
                <a:path w="1767464" h="619400">
                  <a:moveTo>
                    <a:pt x="0" y="60800"/>
                  </a:moveTo>
                  <a:lnTo>
                    <a:pt x="1547064" y="60800"/>
                  </a:lnTo>
                  <a:cubicBezTo>
                    <a:pt x="1637307" y="60800"/>
                    <a:pt x="1710464" y="132255"/>
                    <a:pt x="1710464" y="220400"/>
                  </a:cubicBezTo>
                  <a:lnTo>
                    <a:pt x="1710464" y="467400"/>
                  </a:lnTo>
                  <a:lnTo>
                    <a:pt x="1615464" y="467400"/>
                  </a:lnTo>
                  <a:lnTo>
                    <a:pt x="1767464" y="619400"/>
                  </a:lnTo>
                  <a:lnTo>
                    <a:pt x="1919464" y="467400"/>
                  </a:lnTo>
                  <a:lnTo>
                    <a:pt x="1828264" y="467400"/>
                  </a:lnTo>
                  <a:lnTo>
                    <a:pt x="1828264" y="250800"/>
                  </a:lnTo>
                  <a:cubicBezTo>
                    <a:pt x="1832064" y="78708"/>
                    <a:pt x="1690854" y="-60800"/>
                    <a:pt x="1516664" y="-60800"/>
                  </a:cubicBezTo>
                  <a:lnTo>
                    <a:pt x="0" y="-60800"/>
                  </a:lnTo>
                  <a:lnTo>
                    <a:pt x="0" y="60800"/>
                  </a:lnTo>
                  <a:close/>
                </a:path>
              </a:pathLst>
            </a:custGeom>
            <a:solidFill>
              <a:srgbClr val="D25A45"/>
            </a:solidFill>
            <a:ln w="7600" cap="flat">
              <a:solidFill>
                <a:srgbClr val="D25A45"/>
              </a:solidFill>
              <a:bevel/>
            </a:ln>
          </p:spPr>
        </p:sp>
        <p:sp>
          <p:nvSpPr>
            <p:cNvPr id="20" name="Bent arrow">
              <a:extLst>
                <a:ext uri="{FF2B5EF4-FFF2-40B4-BE49-F238E27FC236}">
                  <a16:creationId xmlns:a16="http://schemas.microsoft.com/office/drawing/2014/main" id="{CC001CBB-8BB7-46F9-9709-CB14831471FA}"/>
                </a:ext>
              </a:extLst>
            </p:cNvPr>
            <p:cNvSpPr/>
            <p:nvPr/>
          </p:nvSpPr>
          <p:spPr>
            <a:xfrm>
              <a:off x="2960496" y="3433936"/>
              <a:ext cx="1767464" cy="619400"/>
            </a:xfrm>
            <a:custGeom>
              <a:avLst/>
              <a:gdLst/>
              <a:ahLst/>
              <a:cxnLst/>
              <a:rect l="0" t="0" r="0" b="0"/>
              <a:pathLst>
                <a:path w="1767464" h="619400">
                  <a:moveTo>
                    <a:pt x="0" y="60800"/>
                  </a:moveTo>
                  <a:lnTo>
                    <a:pt x="1547064" y="60800"/>
                  </a:lnTo>
                  <a:cubicBezTo>
                    <a:pt x="1637307" y="60800"/>
                    <a:pt x="1710464" y="132255"/>
                    <a:pt x="1710464" y="220400"/>
                  </a:cubicBezTo>
                  <a:lnTo>
                    <a:pt x="1710464" y="467400"/>
                  </a:lnTo>
                  <a:lnTo>
                    <a:pt x="1615464" y="467400"/>
                  </a:lnTo>
                  <a:lnTo>
                    <a:pt x="1767464" y="619400"/>
                  </a:lnTo>
                  <a:lnTo>
                    <a:pt x="1919464" y="467400"/>
                  </a:lnTo>
                  <a:lnTo>
                    <a:pt x="1828264" y="467400"/>
                  </a:lnTo>
                  <a:lnTo>
                    <a:pt x="1828264" y="250800"/>
                  </a:lnTo>
                  <a:cubicBezTo>
                    <a:pt x="1832064" y="78708"/>
                    <a:pt x="1690854" y="-60800"/>
                    <a:pt x="1516664" y="-60800"/>
                  </a:cubicBezTo>
                  <a:lnTo>
                    <a:pt x="0" y="-60800"/>
                  </a:lnTo>
                  <a:lnTo>
                    <a:pt x="0" y="60800"/>
                  </a:lnTo>
                  <a:close/>
                </a:path>
              </a:pathLst>
            </a:custGeom>
            <a:solidFill>
              <a:srgbClr val="00AE9D"/>
            </a:solidFill>
            <a:ln w="7600" cap="flat">
              <a:solidFill>
                <a:srgbClr val="00AE9D"/>
              </a:solidFill>
              <a:bevel/>
            </a:ln>
          </p:spPr>
        </p:sp>
        <p:sp>
          <p:nvSpPr>
            <p:cNvPr id="21" name="Bent arrow">
              <a:extLst>
                <a:ext uri="{FF2B5EF4-FFF2-40B4-BE49-F238E27FC236}">
                  <a16:creationId xmlns:a16="http://schemas.microsoft.com/office/drawing/2014/main" id="{95CF6FC7-4C02-4932-A714-8519EC3A286B}"/>
                </a:ext>
              </a:extLst>
            </p:cNvPr>
            <p:cNvSpPr/>
            <p:nvPr/>
          </p:nvSpPr>
          <p:spPr>
            <a:xfrm>
              <a:off x="1635360" y="3433936"/>
              <a:ext cx="1767464" cy="619400"/>
            </a:xfrm>
            <a:custGeom>
              <a:avLst/>
              <a:gdLst/>
              <a:ahLst/>
              <a:cxnLst/>
              <a:rect l="0" t="0" r="0" b="0"/>
              <a:pathLst>
                <a:path w="1767464" h="619400">
                  <a:moveTo>
                    <a:pt x="0" y="60800"/>
                  </a:moveTo>
                  <a:lnTo>
                    <a:pt x="1547064" y="60800"/>
                  </a:lnTo>
                  <a:cubicBezTo>
                    <a:pt x="1637307" y="60800"/>
                    <a:pt x="1710464" y="132255"/>
                    <a:pt x="1710464" y="220400"/>
                  </a:cubicBezTo>
                  <a:lnTo>
                    <a:pt x="1710464" y="467400"/>
                  </a:lnTo>
                  <a:lnTo>
                    <a:pt x="1615464" y="467400"/>
                  </a:lnTo>
                  <a:lnTo>
                    <a:pt x="1767464" y="619400"/>
                  </a:lnTo>
                  <a:lnTo>
                    <a:pt x="1919464" y="467400"/>
                  </a:lnTo>
                  <a:lnTo>
                    <a:pt x="1828264" y="467400"/>
                  </a:lnTo>
                  <a:lnTo>
                    <a:pt x="1828264" y="250800"/>
                  </a:lnTo>
                  <a:cubicBezTo>
                    <a:pt x="1832064" y="78708"/>
                    <a:pt x="1690854" y="-60800"/>
                    <a:pt x="1516664" y="-60800"/>
                  </a:cubicBezTo>
                  <a:lnTo>
                    <a:pt x="0" y="-60800"/>
                  </a:lnTo>
                  <a:lnTo>
                    <a:pt x="0" y="60800"/>
                  </a:lnTo>
                  <a:close/>
                </a:path>
              </a:pathLst>
            </a:custGeom>
            <a:solidFill>
              <a:srgbClr val="325166"/>
            </a:solidFill>
            <a:ln w="7600" cap="flat">
              <a:solidFill>
                <a:srgbClr val="325166"/>
              </a:solidFill>
              <a:bevel/>
            </a:ln>
          </p:spPr>
        </p:sp>
        <p:sp>
          <p:nvSpPr>
            <p:cNvPr id="22" name="Bent arrow">
              <a:extLst>
                <a:ext uri="{FF2B5EF4-FFF2-40B4-BE49-F238E27FC236}">
                  <a16:creationId xmlns:a16="http://schemas.microsoft.com/office/drawing/2014/main" id="{CD09F94A-4449-46FC-B674-D49844BDD60D}"/>
                </a:ext>
              </a:extLst>
            </p:cNvPr>
            <p:cNvSpPr/>
            <p:nvPr/>
          </p:nvSpPr>
          <p:spPr>
            <a:xfrm>
              <a:off x="310224" y="3433936"/>
              <a:ext cx="1767464" cy="619400"/>
            </a:xfrm>
            <a:custGeom>
              <a:avLst/>
              <a:gdLst/>
              <a:ahLst/>
              <a:cxnLst/>
              <a:rect l="0" t="0" r="0" b="0"/>
              <a:pathLst>
                <a:path w="1767464" h="619400">
                  <a:moveTo>
                    <a:pt x="0" y="60800"/>
                  </a:moveTo>
                  <a:lnTo>
                    <a:pt x="1547064" y="60800"/>
                  </a:lnTo>
                  <a:cubicBezTo>
                    <a:pt x="1637307" y="60800"/>
                    <a:pt x="1710464" y="132255"/>
                    <a:pt x="1710464" y="220400"/>
                  </a:cubicBezTo>
                  <a:lnTo>
                    <a:pt x="1710464" y="467400"/>
                  </a:lnTo>
                  <a:lnTo>
                    <a:pt x="1615464" y="467400"/>
                  </a:lnTo>
                  <a:lnTo>
                    <a:pt x="1767464" y="619400"/>
                  </a:lnTo>
                  <a:lnTo>
                    <a:pt x="1919464" y="467400"/>
                  </a:lnTo>
                  <a:lnTo>
                    <a:pt x="1828264" y="467400"/>
                  </a:lnTo>
                  <a:lnTo>
                    <a:pt x="1828264" y="250800"/>
                  </a:lnTo>
                  <a:cubicBezTo>
                    <a:pt x="1832064" y="78708"/>
                    <a:pt x="1690854" y="-60800"/>
                    <a:pt x="1516664" y="-60800"/>
                  </a:cubicBezTo>
                  <a:lnTo>
                    <a:pt x="0" y="-60800"/>
                  </a:lnTo>
                  <a:lnTo>
                    <a:pt x="0" y="60800"/>
                  </a:lnTo>
                  <a:close/>
                </a:path>
              </a:pathLst>
            </a:custGeom>
            <a:solidFill>
              <a:srgbClr val="547B9C"/>
            </a:solidFill>
            <a:ln w="7600" cap="flat">
              <a:solidFill>
                <a:srgbClr val="547B9C"/>
              </a:solidFill>
              <a:bevel/>
            </a:ln>
          </p:spPr>
        </p:sp>
        <p:sp>
          <p:nvSpPr>
            <p:cNvPr id="23" name="Text 138">
              <a:extLst>
                <a:ext uri="{FF2B5EF4-FFF2-40B4-BE49-F238E27FC236}">
                  <a16:creationId xmlns:a16="http://schemas.microsoft.com/office/drawing/2014/main" id="{75AFAFE4-A15B-49EA-AC32-F5EB219CBFB1}"/>
                </a:ext>
              </a:extLst>
            </p:cNvPr>
            <p:cNvSpPr txBox="1"/>
            <p:nvPr/>
          </p:nvSpPr>
          <p:spPr>
            <a:xfrm>
              <a:off x="4271051" y="4068345"/>
              <a:ext cx="1240139" cy="2897238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l">
                <a:lnSpc>
                  <a:spcPct val="100000"/>
                </a:lnSpc>
              </a:pPr>
              <a:r>
                <a:rPr lang="es-BO" sz="1600" b="1" dirty="0">
                  <a:solidFill>
                    <a:srgbClr val="D25A45"/>
                  </a:solidFill>
                  <a:latin typeface="Arial"/>
                </a:rPr>
                <a:t>Certificación de Facilitadores yapuchiris con el MINEDU</a:t>
              </a:r>
            </a:p>
            <a:p>
              <a:pPr algn="l">
                <a:lnSpc>
                  <a:spcPct val="100000"/>
                </a:lnSpc>
              </a:pPr>
              <a:r>
                <a:rPr lang="es-BO" sz="1600" dirty="0">
                  <a:solidFill>
                    <a:srgbClr val="000000"/>
                  </a:solidFill>
                  <a:latin typeface="Arial"/>
                </a:rPr>
                <a:t>Yapuchiris antiguos y nuevos se titulan como técnicos básicos y auxiliares</a:t>
              </a:r>
            </a:p>
          </p:txBody>
        </p:sp>
        <p:sp>
          <p:nvSpPr>
            <p:cNvPr id="24" name="Text 139">
              <a:extLst>
                <a:ext uri="{FF2B5EF4-FFF2-40B4-BE49-F238E27FC236}">
                  <a16:creationId xmlns:a16="http://schemas.microsoft.com/office/drawing/2014/main" id="{9BA564EF-F4E8-4F8F-AEC1-760BF1D96D15}"/>
                </a:ext>
              </a:extLst>
            </p:cNvPr>
            <p:cNvSpPr txBox="1"/>
            <p:nvPr/>
          </p:nvSpPr>
          <p:spPr>
            <a:xfrm>
              <a:off x="6943951" y="4213600"/>
              <a:ext cx="1232085" cy="2564345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l">
                <a:lnSpc>
                  <a:spcPct val="100000"/>
                </a:lnSpc>
              </a:pPr>
              <a:r>
                <a:rPr lang="es-BO" sz="1400" b="1" dirty="0">
                  <a:solidFill>
                    <a:srgbClr val="9B3533"/>
                  </a:solidFill>
                  <a:latin typeface="Arial"/>
                </a:rPr>
                <a:t>RAIs priorizan agendas  de I+i e impulsan Centros de Innovación e investigaciones  agroecológicos</a:t>
              </a:r>
            </a:p>
            <a:p>
              <a:pPr algn="l">
                <a:lnSpc>
                  <a:spcPct val="100000"/>
                </a:lnSpc>
              </a:pPr>
              <a:r>
                <a:rPr lang="es-BO" sz="1400" dirty="0">
                  <a:solidFill>
                    <a:srgbClr val="000000"/>
                  </a:solidFill>
                  <a:latin typeface="Arial"/>
                </a:rPr>
                <a:t>Uso y venta de bioinsumos ante eventos de heladas intensas, falta de precipitaciones, plagas  </a:t>
              </a:r>
            </a:p>
          </p:txBody>
        </p:sp>
        <p:grpSp>
          <p:nvGrpSpPr>
            <p:cNvPr id="25" name="Grupo 24">
              <a:extLst>
                <a:ext uri="{FF2B5EF4-FFF2-40B4-BE49-F238E27FC236}">
                  <a16:creationId xmlns:a16="http://schemas.microsoft.com/office/drawing/2014/main" id="{9243D1D6-601B-4652-8EB3-3F5CF497776C}"/>
                </a:ext>
              </a:extLst>
            </p:cNvPr>
            <p:cNvGrpSpPr/>
            <p:nvPr/>
          </p:nvGrpSpPr>
          <p:grpSpPr>
            <a:xfrm>
              <a:off x="1361101" y="1872359"/>
              <a:ext cx="1066470" cy="1071410"/>
              <a:chOff x="1361101" y="1872359"/>
              <a:chExt cx="1066470" cy="1071410"/>
            </a:xfrm>
          </p:grpSpPr>
          <p:grpSp>
            <p:nvGrpSpPr>
              <p:cNvPr id="58" name="Group 140">
                <a:extLst>
                  <a:ext uri="{FF2B5EF4-FFF2-40B4-BE49-F238E27FC236}">
                    <a16:creationId xmlns:a16="http://schemas.microsoft.com/office/drawing/2014/main" id="{CAE4294C-16DD-4D68-A9E6-760FFE19CD35}"/>
                  </a:ext>
                </a:extLst>
              </p:cNvPr>
              <p:cNvGrpSpPr/>
              <p:nvPr/>
            </p:nvGrpSpPr>
            <p:grpSpPr>
              <a:xfrm rot="7901340" flipH="1">
                <a:off x="1853764" y="2381059"/>
                <a:ext cx="584881" cy="540539"/>
                <a:chOff x="1806423" y="2275502"/>
                <a:chExt cx="584881" cy="540539"/>
              </a:xfrm>
            </p:grpSpPr>
            <p:sp>
              <p:nvSpPr>
                <p:cNvPr id="60" name="Rectangle">
                  <a:extLst>
                    <a:ext uri="{FF2B5EF4-FFF2-40B4-BE49-F238E27FC236}">
                      <a16:creationId xmlns:a16="http://schemas.microsoft.com/office/drawing/2014/main" id="{2ADB3407-83BA-45EB-A4FD-C1B82126F0B1}"/>
                    </a:ext>
                  </a:extLst>
                </p:cNvPr>
                <p:cNvSpPr/>
                <p:nvPr/>
              </p:nvSpPr>
              <p:spPr>
                <a:xfrm>
                  <a:off x="1816465" y="2606914"/>
                  <a:ext cx="574839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4839" fill="none">
                      <a:moveTo>
                        <a:pt x="0" y="0"/>
                      </a:moveTo>
                      <a:cubicBezTo>
                        <a:pt x="75058" y="-70685"/>
                        <a:pt x="176181" y="-114000"/>
                        <a:pt x="287419" y="-114000"/>
                      </a:cubicBezTo>
                      <a:cubicBezTo>
                        <a:pt x="398659" y="-114000"/>
                        <a:pt x="499781" y="-70685"/>
                        <a:pt x="574839" y="0"/>
                      </a:cubicBezTo>
                    </a:path>
                  </a:pathLst>
                </a:custGeom>
                <a:noFill/>
                <a:ln w="7600" cap="flat">
                  <a:noFill/>
                  <a:bevel/>
                </a:ln>
              </p:spPr>
            </p:sp>
            <p:sp>
              <p:nvSpPr>
                <p:cNvPr id="61" name="Text 141">
                  <a:extLst>
                    <a:ext uri="{FF2B5EF4-FFF2-40B4-BE49-F238E27FC236}">
                      <a16:creationId xmlns:a16="http://schemas.microsoft.com/office/drawing/2014/main" id="{7C367903-3C05-4FEB-B612-4F7C14976C6A}"/>
                    </a:ext>
                  </a:extLst>
                </p:cNvPr>
                <p:cNvSpPr txBox="1"/>
                <p:nvPr/>
              </p:nvSpPr>
              <p:spPr>
                <a:xfrm rot="19592494">
                  <a:off x="1806423" y="2396246"/>
                  <a:ext cx="0" cy="41979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sz="2128">
                      <a:solidFill>
                        <a:srgbClr val="547B9C"/>
                      </a:solidFill>
                      <a:latin typeface="Arial"/>
                    </a:rPr>
                    <a:t>2</a:t>
                  </a:r>
                </a:p>
              </p:txBody>
            </p:sp>
            <p:sp>
              <p:nvSpPr>
                <p:cNvPr id="62" name="Text 142">
                  <a:extLst>
                    <a:ext uri="{FF2B5EF4-FFF2-40B4-BE49-F238E27FC236}">
                      <a16:creationId xmlns:a16="http://schemas.microsoft.com/office/drawing/2014/main" id="{02A3B75B-0FBD-4DA8-9223-7D6F41ED845A}"/>
                    </a:ext>
                  </a:extLst>
                </p:cNvPr>
                <p:cNvSpPr txBox="1"/>
                <p:nvPr/>
              </p:nvSpPr>
              <p:spPr>
                <a:xfrm rot="20907442">
                  <a:off x="1941348" y="2307471"/>
                  <a:ext cx="0" cy="41979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sz="2128">
                      <a:solidFill>
                        <a:srgbClr val="547B9C"/>
                      </a:solidFill>
                      <a:latin typeface="Arial"/>
                    </a:rPr>
                    <a:t>0</a:t>
                  </a:r>
                </a:p>
              </p:txBody>
            </p:sp>
            <p:sp>
              <p:nvSpPr>
                <p:cNvPr id="63" name="Text 143">
                  <a:extLst>
                    <a:ext uri="{FF2B5EF4-FFF2-40B4-BE49-F238E27FC236}">
                      <a16:creationId xmlns:a16="http://schemas.microsoft.com/office/drawing/2014/main" id="{CB813C0F-A4FF-4A31-94A6-500DA86E18A1}"/>
                    </a:ext>
                  </a:extLst>
                </p:cNvPr>
                <p:cNvSpPr txBox="1"/>
                <p:nvPr/>
              </p:nvSpPr>
              <p:spPr>
                <a:xfrm rot="650369">
                  <a:off x="2104836" y="2275502"/>
                  <a:ext cx="0" cy="41979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sz="2128">
                      <a:solidFill>
                        <a:srgbClr val="547B9C"/>
                      </a:solidFill>
                      <a:latin typeface="Arial"/>
                    </a:rPr>
                    <a:t>1</a:t>
                  </a:r>
                </a:p>
              </p:txBody>
            </p:sp>
            <p:sp>
              <p:nvSpPr>
                <p:cNvPr id="64" name="Text 144">
                  <a:extLst>
                    <a:ext uri="{FF2B5EF4-FFF2-40B4-BE49-F238E27FC236}">
                      <a16:creationId xmlns:a16="http://schemas.microsoft.com/office/drawing/2014/main" id="{7C4EC2F5-B2EC-4451-A614-D31E0E47DC25}"/>
                    </a:ext>
                  </a:extLst>
                </p:cNvPr>
                <p:cNvSpPr txBox="1"/>
                <p:nvPr/>
              </p:nvSpPr>
              <p:spPr>
                <a:xfrm rot="1965584">
                  <a:off x="2263374" y="2306272"/>
                  <a:ext cx="0" cy="41979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sz="2128">
                      <a:solidFill>
                        <a:srgbClr val="547B9C"/>
                      </a:solidFill>
                      <a:latin typeface="Arial"/>
                    </a:rPr>
                    <a:t>2</a:t>
                  </a:r>
                </a:p>
              </p:txBody>
            </p:sp>
          </p:grpSp>
          <p:sp>
            <p:nvSpPr>
              <p:cNvPr id="59" name="Forma libre: forma 58">
                <a:extLst>
                  <a:ext uri="{FF2B5EF4-FFF2-40B4-BE49-F238E27FC236}">
                    <a16:creationId xmlns:a16="http://schemas.microsoft.com/office/drawing/2014/main" id="{C83CFA89-73A6-46CC-BDB8-6BEE0D427F98}"/>
                  </a:ext>
                </a:extLst>
              </p:cNvPr>
              <p:cNvSpPr/>
              <p:nvPr/>
            </p:nvSpPr>
            <p:spPr>
              <a:xfrm>
                <a:off x="1361101" y="1872359"/>
                <a:ext cx="1066470" cy="1066470"/>
              </a:xfrm>
              <a:custGeom>
                <a:avLst/>
                <a:gdLst/>
                <a:ahLst/>
                <a:cxnLst/>
                <a:rect l="0" t="0" r="0" b="0"/>
                <a:pathLst>
                  <a:path w="1066470" h="1066470">
                    <a:moveTo>
                      <a:pt x="0" y="533237"/>
                    </a:moveTo>
                    <a:cubicBezTo>
                      <a:pt x="0" y="238739"/>
                      <a:pt x="238739" y="0"/>
                      <a:pt x="533237" y="0"/>
                    </a:cubicBezTo>
                    <a:cubicBezTo>
                      <a:pt x="827731" y="0"/>
                      <a:pt x="1066470" y="238739"/>
                      <a:pt x="1066470" y="533237"/>
                    </a:cubicBezTo>
                    <a:cubicBezTo>
                      <a:pt x="1066470" y="533237"/>
                      <a:pt x="1066470" y="534598"/>
                      <a:pt x="1066470" y="535279"/>
                    </a:cubicBezTo>
                    <a:lnTo>
                      <a:pt x="939755" y="535279"/>
                    </a:lnTo>
                    <a:cubicBezTo>
                      <a:pt x="939763" y="534598"/>
                      <a:pt x="939763" y="533237"/>
                      <a:pt x="939763" y="533237"/>
                    </a:cubicBezTo>
                    <a:cubicBezTo>
                      <a:pt x="939763" y="308720"/>
                      <a:pt x="757754" y="126713"/>
                      <a:pt x="533237" y="126713"/>
                    </a:cubicBezTo>
                    <a:cubicBezTo>
                      <a:pt x="308720" y="126713"/>
                      <a:pt x="126714" y="308720"/>
                      <a:pt x="126714" y="533237"/>
                    </a:cubicBezTo>
                    <a:cubicBezTo>
                      <a:pt x="126714" y="757753"/>
                      <a:pt x="308720" y="939763"/>
                      <a:pt x="533237" y="939763"/>
                    </a:cubicBezTo>
                    <a:lnTo>
                      <a:pt x="533237" y="1066470"/>
                    </a:lnTo>
                    <a:cubicBezTo>
                      <a:pt x="238170" y="1066470"/>
                      <a:pt x="0" y="827382"/>
                      <a:pt x="0" y="533237"/>
                    </a:cubicBezTo>
                    <a:close/>
                  </a:path>
                </a:pathLst>
              </a:custGeom>
              <a:solidFill>
                <a:srgbClr val="547B9C"/>
              </a:solidFill>
              <a:ln w="7600" cap="flat">
                <a:solidFill>
                  <a:srgbClr val="547B9C"/>
                </a:solidFill>
                <a:bevel/>
              </a:ln>
            </p:spPr>
          </p:sp>
        </p:grpSp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E7431B85-DD98-4F08-B710-E3CEBDB58956}"/>
                </a:ext>
              </a:extLst>
            </p:cNvPr>
            <p:cNvGrpSpPr/>
            <p:nvPr/>
          </p:nvGrpSpPr>
          <p:grpSpPr>
            <a:xfrm>
              <a:off x="2791402" y="1698638"/>
              <a:ext cx="1022299" cy="1290607"/>
              <a:chOff x="2791402" y="1698638"/>
              <a:chExt cx="1022299" cy="1290607"/>
            </a:xfrm>
          </p:grpSpPr>
          <p:grpSp>
            <p:nvGrpSpPr>
              <p:cNvPr id="51" name="Group 145">
                <a:extLst>
                  <a:ext uri="{FF2B5EF4-FFF2-40B4-BE49-F238E27FC236}">
                    <a16:creationId xmlns:a16="http://schemas.microsoft.com/office/drawing/2014/main" id="{706F7412-AAC3-427A-8462-02E4DAF01B09}"/>
                  </a:ext>
                </a:extLst>
              </p:cNvPr>
              <p:cNvGrpSpPr/>
              <p:nvPr/>
            </p:nvGrpSpPr>
            <p:grpSpPr>
              <a:xfrm rot="12858720" flipH="1" flipV="1">
                <a:off x="3109910" y="1698638"/>
                <a:ext cx="664025" cy="712156"/>
                <a:chOff x="3057330" y="1705877"/>
                <a:chExt cx="664025" cy="712156"/>
              </a:xfrm>
            </p:grpSpPr>
            <p:sp>
              <p:nvSpPr>
                <p:cNvPr id="53" name="Rectangle">
                  <a:extLst>
                    <a:ext uri="{FF2B5EF4-FFF2-40B4-BE49-F238E27FC236}">
                      <a16:creationId xmlns:a16="http://schemas.microsoft.com/office/drawing/2014/main" id="{0FB9D448-DDEC-4D1B-A077-3453CBEF9149}"/>
                    </a:ext>
                  </a:extLst>
                </p:cNvPr>
                <p:cNvSpPr/>
                <p:nvPr/>
              </p:nvSpPr>
              <p:spPr>
                <a:xfrm>
                  <a:off x="3133360" y="2143489"/>
                  <a:ext cx="587995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7995" fill="none">
                      <a:moveTo>
                        <a:pt x="0" y="0"/>
                      </a:moveTo>
                      <a:cubicBezTo>
                        <a:pt x="77532" y="-70811"/>
                        <a:pt x="180721" y="-114000"/>
                        <a:pt x="293998" y="-114000"/>
                      </a:cubicBezTo>
                      <a:cubicBezTo>
                        <a:pt x="407274" y="-114000"/>
                        <a:pt x="510464" y="-70811"/>
                        <a:pt x="587995" y="0"/>
                      </a:cubicBezTo>
                    </a:path>
                  </a:pathLst>
                </a:custGeom>
                <a:noFill/>
                <a:ln w="7600" cap="flat">
                  <a:noFill/>
                  <a:bevel/>
                </a:ln>
              </p:spPr>
            </p:sp>
            <p:sp>
              <p:nvSpPr>
                <p:cNvPr id="54" name="Text 146">
                  <a:extLst>
                    <a:ext uri="{FF2B5EF4-FFF2-40B4-BE49-F238E27FC236}">
                      <a16:creationId xmlns:a16="http://schemas.microsoft.com/office/drawing/2014/main" id="{8A3931D4-7C5C-404F-8CFA-FEA2283E1173}"/>
                    </a:ext>
                  </a:extLst>
                </p:cNvPr>
                <p:cNvSpPr txBox="1"/>
                <p:nvPr/>
              </p:nvSpPr>
              <p:spPr>
                <a:xfrm rot="8741280" flipV="1">
                  <a:off x="3057330" y="1998239"/>
                  <a:ext cx="0" cy="41979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sz="2128" dirty="0">
                      <a:solidFill>
                        <a:srgbClr val="325166"/>
                      </a:solidFill>
                      <a:latin typeface="Arial"/>
                    </a:rPr>
                    <a:t>2</a:t>
                  </a:r>
                </a:p>
              </p:txBody>
            </p:sp>
            <p:sp>
              <p:nvSpPr>
                <p:cNvPr id="55" name="Text 147">
                  <a:extLst>
                    <a:ext uri="{FF2B5EF4-FFF2-40B4-BE49-F238E27FC236}">
                      <a16:creationId xmlns:a16="http://schemas.microsoft.com/office/drawing/2014/main" id="{6963CDFE-0F3A-46DE-A6D8-9895853B73B3}"/>
                    </a:ext>
                  </a:extLst>
                </p:cNvPr>
                <p:cNvSpPr txBox="1"/>
                <p:nvPr/>
              </p:nvSpPr>
              <p:spPr>
                <a:xfrm rot="20248122" flipV="1">
                  <a:off x="3293137" y="1816031"/>
                  <a:ext cx="0" cy="41979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sz="2128" dirty="0">
                      <a:solidFill>
                        <a:srgbClr val="325166"/>
                      </a:solidFill>
                      <a:latin typeface="Arial"/>
                    </a:rPr>
                    <a:t>0</a:t>
                  </a:r>
                </a:p>
              </p:txBody>
            </p:sp>
            <p:sp>
              <p:nvSpPr>
                <p:cNvPr id="56" name="Text 148">
                  <a:extLst>
                    <a:ext uri="{FF2B5EF4-FFF2-40B4-BE49-F238E27FC236}">
                      <a16:creationId xmlns:a16="http://schemas.microsoft.com/office/drawing/2014/main" id="{C62B234A-24D9-4DE4-912A-A872F5346F07}"/>
                    </a:ext>
                  </a:extLst>
                </p:cNvPr>
                <p:cNvSpPr txBox="1"/>
                <p:nvPr/>
              </p:nvSpPr>
              <p:spPr>
                <a:xfrm rot="10494038" flipH="1" flipV="1">
                  <a:off x="3242877" y="1758242"/>
                  <a:ext cx="147841" cy="474176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sz="2128" dirty="0">
                      <a:solidFill>
                        <a:srgbClr val="325166"/>
                      </a:solidFill>
                      <a:latin typeface="Arial"/>
                    </a:rPr>
                    <a:t>1</a:t>
                  </a:r>
                </a:p>
              </p:txBody>
            </p:sp>
            <p:sp>
              <p:nvSpPr>
                <p:cNvPr id="57" name="Text 149">
                  <a:extLst>
                    <a:ext uri="{FF2B5EF4-FFF2-40B4-BE49-F238E27FC236}">
                      <a16:creationId xmlns:a16="http://schemas.microsoft.com/office/drawing/2014/main" id="{212D88D1-7ED9-4D90-8220-C12D2B822DD6}"/>
                    </a:ext>
                  </a:extLst>
                </p:cNvPr>
                <p:cNvSpPr txBox="1"/>
                <p:nvPr/>
              </p:nvSpPr>
              <p:spPr>
                <a:xfrm rot="11425872" flipH="1" flipV="1">
                  <a:off x="3395003" y="1705877"/>
                  <a:ext cx="132979" cy="47417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sz="2128" dirty="0">
                      <a:solidFill>
                        <a:srgbClr val="325166"/>
                      </a:solidFill>
                      <a:latin typeface="Arial"/>
                    </a:rPr>
                    <a:t>7</a:t>
                  </a:r>
                </a:p>
              </p:txBody>
            </p:sp>
          </p:grpSp>
          <p:sp>
            <p:nvSpPr>
              <p:cNvPr id="52" name="Forma libre: forma 51">
                <a:extLst>
                  <a:ext uri="{FF2B5EF4-FFF2-40B4-BE49-F238E27FC236}">
                    <a16:creationId xmlns:a16="http://schemas.microsoft.com/office/drawing/2014/main" id="{DC6F1FAC-D76A-4D13-B9A8-0CB0A5DC7027}"/>
                  </a:ext>
                </a:extLst>
              </p:cNvPr>
              <p:cNvSpPr/>
              <p:nvPr/>
            </p:nvSpPr>
            <p:spPr>
              <a:xfrm rot="20262035">
                <a:off x="2791402" y="1890449"/>
                <a:ext cx="1022299" cy="1098796"/>
              </a:xfrm>
              <a:custGeom>
                <a:avLst/>
                <a:gdLst/>
                <a:ahLst/>
                <a:cxnLst/>
                <a:rect l="0" t="0" r="0" b="0"/>
                <a:pathLst>
                  <a:path w="1066660" h="1058817">
                    <a:moveTo>
                      <a:pt x="625922" y="1050624"/>
                    </a:moveTo>
                    <a:cubicBezTo>
                      <a:pt x="335897" y="1101764"/>
                      <a:pt x="59329" y="908109"/>
                      <a:pt x="8190" y="618087"/>
                    </a:cubicBezTo>
                    <a:cubicBezTo>
                      <a:pt x="-42949" y="328062"/>
                      <a:pt x="150706" y="51494"/>
                      <a:pt x="440730" y="0"/>
                    </a:cubicBezTo>
                    <a:cubicBezTo>
                      <a:pt x="440730" y="0"/>
                      <a:pt x="442071" y="0"/>
                      <a:pt x="442741" y="0"/>
                    </a:cubicBezTo>
                    <a:lnTo>
                      <a:pt x="464734" y="124728"/>
                    </a:lnTo>
                    <a:cubicBezTo>
                      <a:pt x="272880" y="157328"/>
                      <a:pt x="126801" y="324350"/>
                      <a:pt x="126801" y="525490"/>
                    </a:cubicBezTo>
                    <a:cubicBezTo>
                      <a:pt x="126801" y="750005"/>
                      <a:pt x="308808" y="932011"/>
                      <a:pt x="533332" y="932011"/>
                    </a:cubicBezTo>
                    <a:cubicBezTo>
                      <a:pt x="757840" y="932011"/>
                      <a:pt x="939846" y="750005"/>
                      <a:pt x="939846" y="525490"/>
                    </a:cubicBezTo>
                    <a:cubicBezTo>
                      <a:pt x="939846" y="501409"/>
                      <a:pt x="937756" y="477817"/>
                      <a:pt x="933736" y="454886"/>
                    </a:cubicBezTo>
                    <a:lnTo>
                      <a:pt x="1058460" y="432894"/>
                    </a:lnTo>
                    <a:cubicBezTo>
                      <a:pt x="1109699" y="723477"/>
                      <a:pt x="915595" y="999544"/>
                      <a:pt x="625922" y="1050624"/>
                    </a:cubicBezTo>
                    <a:close/>
                  </a:path>
                </a:pathLst>
              </a:custGeom>
              <a:solidFill>
                <a:srgbClr val="325166"/>
              </a:solidFill>
              <a:ln w="7600" cap="flat">
                <a:solidFill>
                  <a:srgbClr val="325166"/>
                </a:solidFill>
                <a:bevel/>
              </a:ln>
            </p:spPr>
          </p:sp>
        </p:grpSp>
        <p:grpSp>
          <p:nvGrpSpPr>
            <p:cNvPr id="27" name="Grupo 26">
              <a:extLst>
                <a:ext uri="{FF2B5EF4-FFF2-40B4-BE49-F238E27FC236}">
                  <a16:creationId xmlns:a16="http://schemas.microsoft.com/office/drawing/2014/main" id="{7D79FEB4-4ABF-451D-9E28-16ECD81FAC9C}"/>
                </a:ext>
              </a:extLst>
            </p:cNvPr>
            <p:cNvGrpSpPr/>
            <p:nvPr/>
          </p:nvGrpSpPr>
          <p:grpSpPr>
            <a:xfrm>
              <a:off x="5217389" y="1872326"/>
              <a:ext cx="1162112" cy="1066538"/>
              <a:chOff x="5217389" y="1872326"/>
              <a:chExt cx="1162112" cy="1066538"/>
            </a:xfrm>
          </p:grpSpPr>
          <p:grpSp>
            <p:nvGrpSpPr>
              <p:cNvPr id="44" name="Group 150">
                <a:extLst>
                  <a:ext uri="{FF2B5EF4-FFF2-40B4-BE49-F238E27FC236}">
                    <a16:creationId xmlns:a16="http://schemas.microsoft.com/office/drawing/2014/main" id="{5DB896DE-A37F-4A6E-9DD8-E4A2779130DC}"/>
                  </a:ext>
                </a:extLst>
              </p:cNvPr>
              <p:cNvGrpSpPr/>
              <p:nvPr/>
            </p:nvGrpSpPr>
            <p:grpSpPr>
              <a:xfrm rot="5227734" flipV="1">
                <a:off x="5200979" y="2146974"/>
                <a:ext cx="579065" cy="546245"/>
                <a:chOff x="5252041" y="2093287"/>
                <a:chExt cx="579065" cy="546245"/>
              </a:xfrm>
            </p:grpSpPr>
            <p:sp>
              <p:nvSpPr>
                <p:cNvPr id="46" name="Rectangle">
                  <a:extLst>
                    <a:ext uri="{FF2B5EF4-FFF2-40B4-BE49-F238E27FC236}">
                      <a16:creationId xmlns:a16="http://schemas.microsoft.com/office/drawing/2014/main" id="{07EA2E02-7B2C-4B21-94F5-47F95FE88E2C}"/>
                    </a:ext>
                  </a:extLst>
                </p:cNvPr>
                <p:cNvSpPr/>
                <p:nvPr/>
              </p:nvSpPr>
              <p:spPr>
                <a:xfrm>
                  <a:off x="5267652" y="2424959"/>
                  <a:ext cx="563454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3454" fill="none">
                      <a:moveTo>
                        <a:pt x="0" y="0"/>
                      </a:moveTo>
                      <a:cubicBezTo>
                        <a:pt x="72907" y="-70571"/>
                        <a:pt x="172245" y="-114000"/>
                        <a:pt x="281727" y="-114000"/>
                      </a:cubicBezTo>
                      <a:cubicBezTo>
                        <a:pt x="391209" y="-114000"/>
                        <a:pt x="490547" y="-70571"/>
                        <a:pt x="563454" y="0"/>
                      </a:cubicBezTo>
                    </a:path>
                  </a:pathLst>
                </a:custGeom>
                <a:noFill/>
                <a:ln w="7600" cap="flat">
                  <a:noFill/>
                  <a:bevel/>
                </a:ln>
              </p:spPr>
            </p:sp>
            <p:sp>
              <p:nvSpPr>
                <p:cNvPr id="47" name="Text 151">
                  <a:extLst>
                    <a:ext uri="{FF2B5EF4-FFF2-40B4-BE49-F238E27FC236}">
                      <a16:creationId xmlns:a16="http://schemas.microsoft.com/office/drawing/2014/main" id="{5F6970EA-D72D-427C-AB98-8B89B89D2100}"/>
                    </a:ext>
                  </a:extLst>
                </p:cNvPr>
                <p:cNvSpPr txBox="1"/>
                <p:nvPr/>
              </p:nvSpPr>
              <p:spPr>
                <a:xfrm rot="19501491" flipV="1">
                  <a:off x="5252041" y="2219737"/>
                  <a:ext cx="0" cy="41979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sz="2128">
                      <a:solidFill>
                        <a:srgbClr val="D25A45"/>
                      </a:solidFill>
                      <a:latin typeface="Arial"/>
                    </a:rPr>
                    <a:t>2</a:t>
                  </a:r>
                </a:p>
              </p:txBody>
            </p:sp>
            <p:sp>
              <p:nvSpPr>
                <p:cNvPr id="48" name="Text 152">
                  <a:extLst>
                    <a:ext uri="{FF2B5EF4-FFF2-40B4-BE49-F238E27FC236}">
                      <a16:creationId xmlns:a16="http://schemas.microsoft.com/office/drawing/2014/main" id="{B56EA8BD-8A65-4BFC-BCBE-56BA317D916D}"/>
                    </a:ext>
                  </a:extLst>
                </p:cNvPr>
                <p:cNvSpPr txBox="1"/>
                <p:nvPr/>
              </p:nvSpPr>
              <p:spPr>
                <a:xfrm rot="20861865" flipV="1">
                  <a:off x="5384695" y="2127367"/>
                  <a:ext cx="0" cy="41979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sz="2128">
                      <a:solidFill>
                        <a:srgbClr val="D25A45"/>
                      </a:solidFill>
                      <a:latin typeface="Arial"/>
                    </a:rPr>
                    <a:t>0</a:t>
                  </a:r>
                </a:p>
              </p:txBody>
            </p:sp>
            <p:sp>
              <p:nvSpPr>
                <p:cNvPr id="49" name="Text 153">
                  <a:extLst>
                    <a:ext uri="{FF2B5EF4-FFF2-40B4-BE49-F238E27FC236}">
                      <a16:creationId xmlns:a16="http://schemas.microsoft.com/office/drawing/2014/main" id="{A2B46B47-11A2-450C-AED5-1E4CBC229B9F}"/>
                    </a:ext>
                  </a:extLst>
                </p:cNvPr>
                <p:cNvSpPr txBox="1"/>
                <p:nvPr/>
              </p:nvSpPr>
              <p:spPr>
                <a:xfrm rot="673428" flipV="1">
                  <a:off x="5550399" y="2093287"/>
                  <a:ext cx="0" cy="41979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sz="2128">
                      <a:solidFill>
                        <a:srgbClr val="D25A45"/>
                      </a:solidFill>
                      <a:latin typeface="Arial"/>
                    </a:rPr>
                    <a:t>2</a:t>
                  </a:r>
                </a:p>
              </p:txBody>
            </p:sp>
            <p:sp>
              <p:nvSpPr>
                <p:cNvPr id="50" name="Text 154">
                  <a:extLst>
                    <a:ext uri="{FF2B5EF4-FFF2-40B4-BE49-F238E27FC236}">
                      <a16:creationId xmlns:a16="http://schemas.microsoft.com/office/drawing/2014/main" id="{79D843F9-D7EF-43CF-A86B-F71A03C27900}"/>
                    </a:ext>
                  </a:extLst>
                </p:cNvPr>
                <p:cNvSpPr txBox="1"/>
                <p:nvPr/>
              </p:nvSpPr>
              <p:spPr>
                <a:xfrm rot="2034309" flipV="1">
                  <a:off x="5708845" y="2125192"/>
                  <a:ext cx="0" cy="41979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sz="2128">
                      <a:solidFill>
                        <a:srgbClr val="D25A45"/>
                      </a:solidFill>
                      <a:latin typeface="Arial"/>
                    </a:rPr>
                    <a:t>0</a:t>
                  </a:r>
                </a:p>
              </p:txBody>
            </p:sp>
          </p:grpSp>
          <p:sp>
            <p:nvSpPr>
              <p:cNvPr id="45" name="Forma libre: forma 44">
                <a:extLst>
                  <a:ext uri="{FF2B5EF4-FFF2-40B4-BE49-F238E27FC236}">
                    <a16:creationId xmlns:a16="http://schemas.microsoft.com/office/drawing/2014/main" id="{6E171FF7-D9A6-4236-B943-21A91E209F3F}"/>
                  </a:ext>
                </a:extLst>
              </p:cNvPr>
              <p:cNvSpPr/>
              <p:nvPr/>
            </p:nvSpPr>
            <p:spPr>
              <a:xfrm>
                <a:off x="5443819" y="1872326"/>
                <a:ext cx="935682" cy="1066538"/>
              </a:xfrm>
              <a:custGeom>
                <a:avLst/>
                <a:gdLst/>
                <a:ahLst/>
                <a:cxnLst/>
                <a:rect l="0" t="0" r="0" b="0"/>
                <a:pathLst>
                  <a:path w="935682" h="1066538">
                    <a:moveTo>
                      <a:pt x="752275" y="130858"/>
                    </a:moveTo>
                    <a:cubicBezTo>
                      <a:pt x="974533" y="324066"/>
                      <a:pt x="998085" y="660872"/>
                      <a:pt x="804878" y="883128"/>
                    </a:cubicBezTo>
                    <a:cubicBezTo>
                      <a:pt x="611668" y="1105390"/>
                      <a:pt x="274863" y="1128942"/>
                      <a:pt x="52604" y="935735"/>
                    </a:cubicBezTo>
                    <a:cubicBezTo>
                      <a:pt x="52604" y="935735"/>
                      <a:pt x="51576" y="934838"/>
                      <a:pt x="51062" y="934390"/>
                    </a:cubicBezTo>
                    <a:lnTo>
                      <a:pt x="134192" y="838766"/>
                    </a:lnTo>
                    <a:cubicBezTo>
                      <a:pt x="205773" y="901672"/>
                      <a:pt x="299650" y="939824"/>
                      <a:pt x="402437" y="939824"/>
                    </a:cubicBezTo>
                    <a:cubicBezTo>
                      <a:pt x="626952" y="939824"/>
                      <a:pt x="808959" y="757812"/>
                      <a:pt x="808959" y="533269"/>
                    </a:cubicBezTo>
                    <a:cubicBezTo>
                      <a:pt x="808959" y="308780"/>
                      <a:pt x="626952" y="126773"/>
                      <a:pt x="402437" y="126773"/>
                    </a:cubicBezTo>
                    <a:cubicBezTo>
                      <a:pt x="279973" y="126773"/>
                      <a:pt x="170156" y="180924"/>
                      <a:pt x="95626" y="266587"/>
                    </a:cubicBezTo>
                    <a:lnTo>
                      <a:pt x="0" y="183462"/>
                    </a:lnTo>
                    <a:cubicBezTo>
                      <a:pt x="193581" y="-39228"/>
                      <a:pt x="530276" y="-62121"/>
                      <a:pt x="752275" y="130858"/>
                    </a:cubicBezTo>
                    <a:close/>
                  </a:path>
                </a:pathLst>
              </a:custGeom>
              <a:solidFill>
                <a:srgbClr val="D25A45"/>
              </a:solidFill>
              <a:ln w="7600" cap="flat">
                <a:solidFill>
                  <a:srgbClr val="D25A45"/>
                </a:solidFill>
                <a:bevel/>
              </a:ln>
            </p:spPr>
          </p:sp>
        </p:grpSp>
        <p:grpSp>
          <p:nvGrpSpPr>
            <p:cNvPr id="28" name="Grupo 27">
              <a:extLst>
                <a:ext uri="{FF2B5EF4-FFF2-40B4-BE49-F238E27FC236}">
                  <a16:creationId xmlns:a16="http://schemas.microsoft.com/office/drawing/2014/main" id="{C74C633E-4CDE-40E6-930A-80F348CD3359}"/>
                </a:ext>
              </a:extLst>
            </p:cNvPr>
            <p:cNvGrpSpPr/>
            <p:nvPr/>
          </p:nvGrpSpPr>
          <p:grpSpPr>
            <a:xfrm>
              <a:off x="6673770" y="1923260"/>
              <a:ext cx="1066592" cy="1159519"/>
              <a:chOff x="6673770" y="1923260"/>
              <a:chExt cx="1066592" cy="1159519"/>
            </a:xfrm>
          </p:grpSpPr>
          <p:grpSp>
            <p:nvGrpSpPr>
              <p:cNvPr id="37" name="Group 155">
                <a:extLst>
                  <a:ext uri="{FF2B5EF4-FFF2-40B4-BE49-F238E27FC236}">
                    <a16:creationId xmlns:a16="http://schemas.microsoft.com/office/drawing/2014/main" id="{B4D29E0C-1F48-4594-92DC-8A131F8582E7}"/>
                  </a:ext>
                </a:extLst>
              </p:cNvPr>
              <p:cNvGrpSpPr/>
              <p:nvPr/>
            </p:nvGrpSpPr>
            <p:grpSpPr>
              <a:xfrm rot="-472292" flipV="1">
                <a:off x="6962983" y="2536533"/>
                <a:ext cx="579060" cy="546246"/>
                <a:chOff x="6954891" y="2418914"/>
                <a:chExt cx="579060" cy="546246"/>
              </a:xfrm>
            </p:grpSpPr>
            <p:sp>
              <p:nvSpPr>
                <p:cNvPr id="39" name="Rectangle">
                  <a:extLst>
                    <a:ext uri="{FF2B5EF4-FFF2-40B4-BE49-F238E27FC236}">
                      <a16:creationId xmlns:a16="http://schemas.microsoft.com/office/drawing/2014/main" id="{87D55166-9C85-4EE3-ADC5-710D788C05A0}"/>
                    </a:ext>
                  </a:extLst>
                </p:cNvPr>
                <p:cNvSpPr/>
                <p:nvPr/>
              </p:nvSpPr>
              <p:spPr>
                <a:xfrm>
                  <a:off x="6970501" y="2750588"/>
                  <a:ext cx="563450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3450" fill="none">
                      <a:moveTo>
                        <a:pt x="0" y="0"/>
                      </a:moveTo>
                      <a:cubicBezTo>
                        <a:pt x="72906" y="-70571"/>
                        <a:pt x="172244" y="-114000"/>
                        <a:pt x="281725" y="-114000"/>
                      </a:cubicBezTo>
                      <a:cubicBezTo>
                        <a:pt x="391206" y="-114000"/>
                        <a:pt x="490543" y="-70571"/>
                        <a:pt x="563450" y="0"/>
                      </a:cubicBezTo>
                    </a:path>
                  </a:pathLst>
                </a:custGeom>
                <a:noFill/>
                <a:ln w="7600" cap="flat">
                  <a:noFill/>
                  <a:bevel/>
                </a:ln>
              </p:spPr>
            </p:sp>
            <p:sp>
              <p:nvSpPr>
                <p:cNvPr id="40" name="Text 156">
                  <a:extLst>
                    <a:ext uri="{FF2B5EF4-FFF2-40B4-BE49-F238E27FC236}">
                      <a16:creationId xmlns:a16="http://schemas.microsoft.com/office/drawing/2014/main" id="{64C0133C-E75A-4150-BC86-3B04C8B3A2FB}"/>
                    </a:ext>
                  </a:extLst>
                </p:cNvPr>
                <p:cNvSpPr txBox="1"/>
                <p:nvPr/>
              </p:nvSpPr>
              <p:spPr>
                <a:xfrm rot="19501479" flipV="1">
                  <a:off x="6954891" y="2545365"/>
                  <a:ext cx="0" cy="41979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sz="2128">
                      <a:solidFill>
                        <a:srgbClr val="9B3533"/>
                      </a:solidFill>
                      <a:latin typeface="Arial"/>
                    </a:rPr>
                    <a:t>2</a:t>
                  </a:r>
                </a:p>
              </p:txBody>
            </p:sp>
            <p:sp>
              <p:nvSpPr>
                <p:cNvPr id="41" name="Text 157">
                  <a:extLst>
                    <a:ext uri="{FF2B5EF4-FFF2-40B4-BE49-F238E27FC236}">
                      <a16:creationId xmlns:a16="http://schemas.microsoft.com/office/drawing/2014/main" id="{14B08EBA-E25A-4E8B-8A1A-7B182C8CD271}"/>
                    </a:ext>
                  </a:extLst>
                </p:cNvPr>
                <p:cNvSpPr txBox="1"/>
                <p:nvPr/>
              </p:nvSpPr>
              <p:spPr>
                <a:xfrm rot="20861872" flipV="1">
                  <a:off x="7087544" y="2452995"/>
                  <a:ext cx="0" cy="41979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sz="2128">
                      <a:solidFill>
                        <a:srgbClr val="9B3533"/>
                      </a:solidFill>
                      <a:latin typeface="Arial"/>
                    </a:rPr>
                    <a:t>0</a:t>
                  </a:r>
                </a:p>
              </p:txBody>
            </p:sp>
            <p:sp>
              <p:nvSpPr>
                <p:cNvPr id="42" name="Text 158">
                  <a:extLst>
                    <a:ext uri="{FF2B5EF4-FFF2-40B4-BE49-F238E27FC236}">
                      <a16:creationId xmlns:a16="http://schemas.microsoft.com/office/drawing/2014/main" id="{E5C17748-B181-43BC-A81C-746F2A1CFE95}"/>
                    </a:ext>
                  </a:extLst>
                </p:cNvPr>
                <p:cNvSpPr txBox="1"/>
                <p:nvPr/>
              </p:nvSpPr>
              <p:spPr>
                <a:xfrm rot="673438" flipV="1">
                  <a:off x="7253246" y="2418914"/>
                  <a:ext cx="0" cy="41979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sz="2128">
                      <a:solidFill>
                        <a:srgbClr val="9B3533"/>
                      </a:solidFill>
                      <a:latin typeface="Arial"/>
                    </a:rPr>
                    <a:t>2</a:t>
                  </a:r>
                </a:p>
              </p:txBody>
            </p:sp>
            <p:sp>
              <p:nvSpPr>
                <p:cNvPr id="43" name="Text 159">
                  <a:extLst>
                    <a:ext uri="{FF2B5EF4-FFF2-40B4-BE49-F238E27FC236}">
                      <a16:creationId xmlns:a16="http://schemas.microsoft.com/office/drawing/2014/main" id="{2C6182FE-07DE-46C3-B829-4A102C175278}"/>
                    </a:ext>
                  </a:extLst>
                </p:cNvPr>
                <p:cNvSpPr txBox="1"/>
                <p:nvPr/>
              </p:nvSpPr>
              <p:spPr>
                <a:xfrm rot="2034338" flipV="1">
                  <a:off x="7411691" y="2450820"/>
                  <a:ext cx="0" cy="41979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sz="2128">
                      <a:solidFill>
                        <a:srgbClr val="9B3533"/>
                      </a:solidFill>
                      <a:latin typeface="Arial"/>
                    </a:rPr>
                    <a:t>1</a:t>
                  </a:r>
                </a:p>
              </p:txBody>
            </p:sp>
          </p:grpSp>
          <p:sp>
            <p:nvSpPr>
              <p:cNvPr id="38" name="Forma libre: forma 37">
                <a:extLst>
                  <a:ext uri="{FF2B5EF4-FFF2-40B4-BE49-F238E27FC236}">
                    <a16:creationId xmlns:a16="http://schemas.microsoft.com/office/drawing/2014/main" id="{428F51C2-76C9-4DC7-893D-ECF0C09B8AAC}"/>
                  </a:ext>
                </a:extLst>
              </p:cNvPr>
              <p:cNvSpPr/>
              <p:nvPr/>
            </p:nvSpPr>
            <p:spPr>
              <a:xfrm>
                <a:off x="6673770" y="1923260"/>
                <a:ext cx="1066592" cy="964668"/>
              </a:xfrm>
              <a:custGeom>
                <a:avLst/>
                <a:gdLst/>
                <a:ahLst/>
                <a:cxnLst/>
                <a:rect l="0" t="0" r="0" b="0"/>
                <a:pathLst>
                  <a:path w="1066592" h="964668">
                    <a:moveTo>
                      <a:pt x="101919" y="219845"/>
                    </a:moveTo>
                    <a:cubicBezTo>
                      <a:pt x="275020" y="-18408"/>
                      <a:pt x="608490" y="-71225"/>
                      <a:pt x="846746" y="101876"/>
                    </a:cubicBezTo>
                    <a:cubicBezTo>
                      <a:pt x="1084999" y="274978"/>
                      <a:pt x="1137811" y="608447"/>
                      <a:pt x="964714" y="846701"/>
                    </a:cubicBezTo>
                    <a:cubicBezTo>
                      <a:pt x="964714" y="846701"/>
                      <a:pt x="963908" y="847803"/>
                      <a:pt x="963513" y="848350"/>
                    </a:cubicBezTo>
                    <a:lnTo>
                      <a:pt x="861019" y="773885"/>
                    </a:lnTo>
                    <a:cubicBezTo>
                      <a:pt x="910564" y="706517"/>
                      <a:pt x="939839" y="623313"/>
                      <a:pt x="939839" y="533274"/>
                    </a:cubicBezTo>
                    <a:cubicBezTo>
                      <a:pt x="939839" y="308756"/>
                      <a:pt x="757832" y="126750"/>
                      <a:pt x="533294" y="126750"/>
                    </a:cubicBezTo>
                    <a:cubicBezTo>
                      <a:pt x="308799" y="126750"/>
                      <a:pt x="126792" y="308756"/>
                      <a:pt x="126792" y="533274"/>
                    </a:cubicBezTo>
                    <a:cubicBezTo>
                      <a:pt x="126792" y="668481"/>
                      <a:pt x="192801" y="788272"/>
                      <a:pt x="294350" y="862182"/>
                    </a:cubicBezTo>
                    <a:lnTo>
                      <a:pt x="219887" y="964668"/>
                    </a:lnTo>
                    <a:cubicBezTo>
                      <a:pt x="-18826" y="791236"/>
                      <a:pt x="-70977" y="457816"/>
                      <a:pt x="101919" y="219845"/>
                    </a:cubicBezTo>
                    <a:close/>
                  </a:path>
                </a:pathLst>
              </a:custGeom>
              <a:solidFill>
                <a:srgbClr val="9B3533"/>
              </a:solidFill>
              <a:ln w="7600" cap="flat">
                <a:solidFill>
                  <a:srgbClr val="9B3533"/>
                </a:solidFill>
                <a:bevel/>
              </a:ln>
            </p:spPr>
          </p:sp>
        </p:grpSp>
        <p:grpSp>
          <p:nvGrpSpPr>
            <p:cNvPr id="29" name="Grupo 28">
              <a:extLst>
                <a:ext uri="{FF2B5EF4-FFF2-40B4-BE49-F238E27FC236}">
                  <a16:creationId xmlns:a16="http://schemas.microsoft.com/office/drawing/2014/main" id="{934D8858-77FA-4B4D-9E72-A0E49D87C8A6}"/>
                </a:ext>
              </a:extLst>
            </p:cNvPr>
            <p:cNvGrpSpPr/>
            <p:nvPr/>
          </p:nvGrpSpPr>
          <p:grpSpPr>
            <a:xfrm>
              <a:off x="4082774" y="1896845"/>
              <a:ext cx="1066782" cy="1137364"/>
              <a:chOff x="4082774" y="1896845"/>
              <a:chExt cx="1066782" cy="1137364"/>
            </a:xfrm>
          </p:grpSpPr>
          <p:grpSp>
            <p:nvGrpSpPr>
              <p:cNvPr id="30" name="Group 160">
                <a:extLst>
                  <a:ext uri="{FF2B5EF4-FFF2-40B4-BE49-F238E27FC236}">
                    <a16:creationId xmlns:a16="http://schemas.microsoft.com/office/drawing/2014/main" id="{5AA801A6-14A4-4783-BDE3-416EB1640F5C}"/>
                  </a:ext>
                </a:extLst>
              </p:cNvPr>
              <p:cNvGrpSpPr/>
              <p:nvPr/>
            </p:nvGrpSpPr>
            <p:grpSpPr>
              <a:xfrm rot="1267716" flipV="1">
                <a:off x="4195182" y="2487963"/>
                <a:ext cx="579060" cy="546246"/>
                <a:chOff x="4215762" y="2377611"/>
                <a:chExt cx="579060" cy="546246"/>
              </a:xfrm>
            </p:grpSpPr>
            <p:sp>
              <p:nvSpPr>
                <p:cNvPr id="32" name="Rectangle">
                  <a:extLst>
                    <a:ext uri="{FF2B5EF4-FFF2-40B4-BE49-F238E27FC236}">
                      <a16:creationId xmlns:a16="http://schemas.microsoft.com/office/drawing/2014/main" id="{F6D7D852-8965-42DD-B87A-057287D016B2}"/>
                    </a:ext>
                  </a:extLst>
                </p:cNvPr>
                <p:cNvSpPr/>
                <p:nvPr/>
              </p:nvSpPr>
              <p:spPr>
                <a:xfrm>
                  <a:off x="4231373" y="2709285"/>
                  <a:ext cx="563449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3449" fill="none">
                      <a:moveTo>
                        <a:pt x="0" y="0"/>
                      </a:moveTo>
                      <a:cubicBezTo>
                        <a:pt x="72906" y="-70571"/>
                        <a:pt x="172243" y="-114000"/>
                        <a:pt x="281724" y="-114000"/>
                      </a:cubicBezTo>
                      <a:cubicBezTo>
                        <a:pt x="391205" y="-114000"/>
                        <a:pt x="490543" y="-70571"/>
                        <a:pt x="563449" y="0"/>
                      </a:cubicBezTo>
                    </a:path>
                  </a:pathLst>
                </a:custGeom>
                <a:solidFill>
                  <a:srgbClr val="00AE9D"/>
                </a:solidFill>
                <a:ln w="7600" cap="flat">
                  <a:noFill/>
                  <a:bevel/>
                </a:ln>
              </p:spPr>
            </p:sp>
            <p:sp>
              <p:nvSpPr>
                <p:cNvPr id="33" name="Text 161">
                  <a:extLst>
                    <a:ext uri="{FF2B5EF4-FFF2-40B4-BE49-F238E27FC236}">
                      <a16:creationId xmlns:a16="http://schemas.microsoft.com/office/drawing/2014/main" id="{B899BE39-AE3C-4BC1-A18F-7593B0159D6C}"/>
                    </a:ext>
                  </a:extLst>
                </p:cNvPr>
                <p:cNvSpPr txBox="1"/>
                <p:nvPr/>
              </p:nvSpPr>
              <p:spPr>
                <a:xfrm rot="19501477" flipV="1">
                  <a:off x="4215762" y="2504062"/>
                  <a:ext cx="0" cy="41979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sz="2128">
                      <a:solidFill>
                        <a:srgbClr val="00AE9D"/>
                      </a:solidFill>
                      <a:latin typeface="Arial"/>
                    </a:rPr>
                    <a:t>2</a:t>
                  </a:r>
                </a:p>
              </p:txBody>
            </p:sp>
            <p:sp>
              <p:nvSpPr>
                <p:cNvPr id="34" name="Text 162">
                  <a:extLst>
                    <a:ext uri="{FF2B5EF4-FFF2-40B4-BE49-F238E27FC236}">
                      <a16:creationId xmlns:a16="http://schemas.microsoft.com/office/drawing/2014/main" id="{B307783D-0051-45D9-8CF4-37AABB957F02}"/>
                    </a:ext>
                  </a:extLst>
                </p:cNvPr>
                <p:cNvSpPr txBox="1"/>
                <p:nvPr/>
              </p:nvSpPr>
              <p:spPr>
                <a:xfrm rot="20861873" flipV="1">
                  <a:off x="4348416" y="2411692"/>
                  <a:ext cx="0" cy="41979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sz="2128">
                      <a:solidFill>
                        <a:srgbClr val="00AE9D"/>
                      </a:solidFill>
                      <a:latin typeface="Arial"/>
                    </a:rPr>
                    <a:t>0</a:t>
                  </a:r>
                </a:p>
              </p:txBody>
            </p:sp>
            <p:sp>
              <p:nvSpPr>
                <p:cNvPr id="35" name="Text 163">
                  <a:extLst>
                    <a:ext uri="{FF2B5EF4-FFF2-40B4-BE49-F238E27FC236}">
                      <a16:creationId xmlns:a16="http://schemas.microsoft.com/office/drawing/2014/main" id="{1B40CB02-68E2-4FAE-8C5F-35490EFDB025}"/>
                    </a:ext>
                  </a:extLst>
                </p:cNvPr>
                <p:cNvSpPr txBox="1"/>
                <p:nvPr/>
              </p:nvSpPr>
              <p:spPr>
                <a:xfrm rot="673439" flipV="1">
                  <a:off x="4514117" y="2377611"/>
                  <a:ext cx="0" cy="41979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sz="2128">
                      <a:solidFill>
                        <a:srgbClr val="00AE9D"/>
                      </a:solidFill>
                      <a:latin typeface="Arial"/>
                    </a:rPr>
                    <a:t>1</a:t>
                  </a:r>
                </a:p>
              </p:txBody>
            </p:sp>
            <p:sp>
              <p:nvSpPr>
                <p:cNvPr id="36" name="Text 164">
                  <a:extLst>
                    <a:ext uri="{FF2B5EF4-FFF2-40B4-BE49-F238E27FC236}">
                      <a16:creationId xmlns:a16="http://schemas.microsoft.com/office/drawing/2014/main" id="{18BB9142-A83E-4959-9B1F-C560D30E5B9D}"/>
                    </a:ext>
                  </a:extLst>
                </p:cNvPr>
                <p:cNvSpPr txBox="1"/>
                <p:nvPr/>
              </p:nvSpPr>
              <p:spPr>
                <a:xfrm rot="2034342" flipV="1">
                  <a:off x="4672562" y="2409517"/>
                  <a:ext cx="0" cy="41979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sz="2128">
                      <a:solidFill>
                        <a:srgbClr val="00AE9D"/>
                      </a:solidFill>
                      <a:latin typeface="Arial"/>
                    </a:rPr>
                    <a:t>8</a:t>
                  </a:r>
                </a:p>
              </p:txBody>
            </p:sp>
          </p:grpSp>
          <p:sp>
            <p:nvSpPr>
              <p:cNvPr id="31" name="Forma libre: forma 30">
                <a:extLst>
                  <a:ext uri="{FF2B5EF4-FFF2-40B4-BE49-F238E27FC236}">
                    <a16:creationId xmlns:a16="http://schemas.microsoft.com/office/drawing/2014/main" id="{D8DFBF97-2B82-45D5-8E08-4AD579F6E1E7}"/>
                  </a:ext>
                </a:extLst>
              </p:cNvPr>
              <p:cNvSpPr/>
              <p:nvPr/>
            </p:nvSpPr>
            <p:spPr>
              <a:xfrm>
                <a:off x="4082774" y="1896845"/>
                <a:ext cx="1066782" cy="1017503"/>
              </a:xfrm>
              <a:custGeom>
                <a:avLst/>
                <a:gdLst/>
                <a:ahLst/>
                <a:cxnLst/>
                <a:rect l="0" t="0" r="0" b="0"/>
                <a:pathLst>
                  <a:path w="1066782" h="1017503">
                    <a:moveTo>
                      <a:pt x="308060" y="50087"/>
                    </a:moveTo>
                    <a:cubicBezTo>
                      <a:pt x="574965" y="-74373"/>
                      <a:pt x="892232" y="41102"/>
                      <a:pt x="1016690" y="308008"/>
                    </a:cubicBezTo>
                    <a:cubicBezTo>
                      <a:pt x="1141155" y="574913"/>
                      <a:pt x="1025673" y="892179"/>
                      <a:pt x="758770" y="1017503"/>
                    </a:cubicBezTo>
                    <a:cubicBezTo>
                      <a:pt x="758770" y="1017503"/>
                      <a:pt x="757535" y="1017503"/>
                      <a:pt x="756921" y="1017503"/>
                    </a:cubicBezTo>
                    <a:lnTo>
                      <a:pt x="703408" y="902743"/>
                    </a:lnTo>
                    <a:cubicBezTo>
                      <a:pt x="843030" y="838386"/>
                      <a:pt x="939938" y="697189"/>
                      <a:pt x="939938" y="533362"/>
                    </a:cubicBezTo>
                    <a:cubicBezTo>
                      <a:pt x="939938" y="308845"/>
                      <a:pt x="757931" y="126839"/>
                      <a:pt x="533389" y="126839"/>
                    </a:cubicBezTo>
                    <a:cubicBezTo>
                      <a:pt x="308899" y="126839"/>
                      <a:pt x="126893" y="308845"/>
                      <a:pt x="126893" y="533362"/>
                    </a:cubicBezTo>
                    <a:cubicBezTo>
                      <a:pt x="126893" y="594777"/>
                      <a:pt x="140512" y="653010"/>
                      <a:pt x="164893" y="705208"/>
                    </a:cubicBezTo>
                    <a:lnTo>
                      <a:pt x="50140" y="758719"/>
                    </a:lnTo>
                    <a:cubicBezTo>
                      <a:pt x="-74561" y="491297"/>
                      <a:pt x="41472" y="174399"/>
                      <a:pt x="308060" y="50087"/>
                    </a:cubicBezTo>
                    <a:close/>
                  </a:path>
                </a:pathLst>
              </a:custGeom>
              <a:solidFill>
                <a:srgbClr val="00AE9D"/>
              </a:solidFill>
              <a:ln w="7600" cap="flat">
                <a:solidFill>
                  <a:srgbClr val="00AE9D"/>
                </a:solidFill>
                <a:bevel/>
              </a:ln>
            </p:spPr>
          </p:sp>
        </p:grpSp>
      </p:grpSp>
      <p:grpSp>
        <p:nvGrpSpPr>
          <p:cNvPr id="85" name="Grupo 84">
            <a:extLst>
              <a:ext uri="{FF2B5EF4-FFF2-40B4-BE49-F238E27FC236}">
                <a16:creationId xmlns:a16="http://schemas.microsoft.com/office/drawing/2014/main" id="{3958AE5D-665A-4384-8AA9-1A2335219A2D}"/>
              </a:ext>
            </a:extLst>
          </p:cNvPr>
          <p:cNvGrpSpPr/>
          <p:nvPr/>
        </p:nvGrpSpPr>
        <p:grpSpPr>
          <a:xfrm>
            <a:off x="1326193" y="5528671"/>
            <a:ext cx="10865807" cy="1319182"/>
            <a:chOff x="1326193" y="5528671"/>
            <a:chExt cx="10865807" cy="1319182"/>
          </a:xfrm>
        </p:grpSpPr>
        <p:pic>
          <p:nvPicPr>
            <p:cNvPr id="76" name="Imagen 75">
              <a:extLst>
                <a:ext uri="{FF2B5EF4-FFF2-40B4-BE49-F238E27FC236}">
                  <a16:creationId xmlns:a16="http://schemas.microsoft.com/office/drawing/2014/main" id="{07AE360F-D532-4907-98E4-55BC94BFD0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46" t="34280"/>
            <a:stretch/>
          </p:blipFill>
          <p:spPr>
            <a:xfrm>
              <a:off x="5405575" y="5528671"/>
              <a:ext cx="2974987" cy="1310857"/>
            </a:xfrm>
            <a:prstGeom prst="rect">
              <a:avLst/>
            </a:prstGeom>
          </p:spPr>
        </p:pic>
        <p:pic>
          <p:nvPicPr>
            <p:cNvPr id="74" name="Imagen 73">
              <a:extLst>
                <a:ext uri="{FF2B5EF4-FFF2-40B4-BE49-F238E27FC236}">
                  <a16:creationId xmlns:a16="http://schemas.microsoft.com/office/drawing/2014/main" id="{E678B859-46BA-4C49-8367-6AF147E8A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3674" y="5534526"/>
              <a:ext cx="2466562" cy="1310856"/>
            </a:xfrm>
            <a:prstGeom prst="rect">
              <a:avLst/>
            </a:prstGeom>
          </p:spPr>
        </p:pic>
        <p:pic>
          <p:nvPicPr>
            <p:cNvPr id="66" name="Imagen 65">
              <a:extLst>
                <a:ext uri="{FF2B5EF4-FFF2-40B4-BE49-F238E27FC236}">
                  <a16:creationId xmlns:a16="http://schemas.microsoft.com/office/drawing/2014/main" id="{7D1DAF72-3CCF-4C6C-857B-634FB56078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975" b="6975"/>
            <a:stretch/>
          </p:blipFill>
          <p:spPr>
            <a:xfrm>
              <a:off x="8903272" y="5534525"/>
              <a:ext cx="2366181" cy="1301312"/>
            </a:xfrm>
            <a:prstGeom prst="rect">
              <a:avLst/>
            </a:prstGeom>
          </p:spPr>
        </p:pic>
        <p:pic>
          <p:nvPicPr>
            <p:cNvPr id="82" name="Imagen 81">
              <a:extLst>
                <a:ext uri="{FF2B5EF4-FFF2-40B4-BE49-F238E27FC236}">
                  <a16:creationId xmlns:a16="http://schemas.microsoft.com/office/drawing/2014/main" id="{F8788C93-115D-4C0D-A3DB-860DADDA47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81" r="12427"/>
            <a:stretch/>
          </p:blipFill>
          <p:spPr>
            <a:xfrm>
              <a:off x="7773199" y="5534525"/>
              <a:ext cx="1802264" cy="1301311"/>
            </a:xfrm>
            <a:prstGeom prst="rect">
              <a:avLst/>
            </a:prstGeom>
          </p:spPr>
        </p:pic>
        <p:pic>
          <p:nvPicPr>
            <p:cNvPr id="84" name="Imagen 83">
              <a:extLst>
                <a:ext uri="{FF2B5EF4-FFF2-40B4-BE49-F238E27FC236}">
                  <a16:creationId xmlns:a16="http://schemas.microsoft.com/office/drawing/2014/main" id="{4B7426EA-2AAF-49A6-8592-51121BBE2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90319" y="5528671"/>
              <a:ext cx="1301681" cy="1319182"/>
            </a:xfrm>
            <a:prstGeom prst="rect">
              <a:avLst/>
            </a:prstGeom>
          </p:spPr>
        </p:pic>
        <p:pic>
          <p:nvPicPr>
            <p:cNvPr id="78" name="Imagen 77">
              <a:extLst>
                <a:ext uri="{FF2B5EF4-FFF2-40B4-BE49-F238E27FC236}">
                  <a16:creationId xmlns:a16="http://schemas.microsoft.com/office/drawing/2014/main" id="{18804834-F169-4327-A87D-BB5C6F4BDB9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6193" y="5534526"/>
              <a:ext cx="1986419" cy="13091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14977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3F9AEC-77F0-43A5-8D27-108628CDB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766218" y="2766220"/>
            <a:ext cx="6858000" cy="1325563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r"/>
            <a:r>
              <a:rPr lang="es-BO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Planteamiento de la investigación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67172F-3C0A-465E-994C-1F1889FE0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5565" y="141203"/>
            <a:ext cx="5749004" cy="650023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BO" sz="4200" b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r>
              <a:rPr lang="es-BO" dirty="0">
                <a:latin typeface="Arial" panose="020B0604020202020204" pitchFamily="34" charset="0"/>
                <a:cs typeface="Arial" panose="020B0604020202020204" pitchFamily="34" charset="0"/>
              </a:rPr>
              <a:t>Comprender las </a:t>
            </a:r>
            <a:r>
              <a:rPr lang="es-BO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percepciones locales</a:t>
            </a:r>
            <a:r>
              <a:rPr lang="es-BO" dirty="0">
                <a:latin typeface="Arial" panose="020B0604020202020204" pitchFamily="34" charset="0"/>
                <a:cs typeface="Arial" panose="020B0604020202020204" pitchFamily="34" charset="0"/>
              </a:rPr>
              <a:t> y las formas </a:t>
            </a:r>
            <a:r>
              <a:rPr lang="es-BO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deconstrucción social </a:t>
            </a:r>
            <a:r>
              <a:rPr lang="es-BO" dirty="0">
                <a:latin typeface="Arial" panose="020B0604020202020204" pitchFamily="34" charset="0"/>
                <a:cs typeface="Arial" panose="020B0604020202020204" pitchFamily="34" charset="0"/>
              </a:rPr>
              <a:t>de las comunidades, las trayectorias y rutas co-construidas para resolver los problemas productivos que les afectan (Cárdenas G., 2009).</a:t>
            </a:r>
          </a:p>
          <a:p>
            <a:pPr algn="just"/>
            <a:endParaRPr lang="es-B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BO" dirty="0">
                <a:latin typeface="Arial" panose="020B0604020202020204" pitchFamily="34" charset="0"/>
                <a:cs typeface="Arial" panose="020B0604020202020204" pitchFamily="34" charset="0"/>
              </a:rPr>
              <a:t>Identificar motivaciones que impulsan acciones de cambios a partir del </a:t>
            </a:r>
            <a:r>
              <a:rPr lang="es-BO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marco de las acciones </a:t>
            </a:r>
            <a:r>
              <a:rPr lang="es-BO" dirty="0">
                <a:latin typeface="Arial" panose="020B0604020202020204" pitchFamily="34" charset="0"/>
                <a:cs typeface="Arial" panose="020B0604020202020204" pitchFamily="34" charset="0"/>
              </a:rPr>
              <a:t>colectivas para las transiciones agroecológicas, propuestas por  Pinzón (2017) </a:t>
            </a:r>
          </a:p>
          <a:p>
            <a:pPr marL="0" indent="0">
              <a:buNone/>
            </a:pPr>
            <a:endParaRPr lang="es-B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5B2E76C-49CE-4809-85A7-140BF4048B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7" r="17720"/>
          <a:stretch/>
        </p:blipFill>
        <p:spPr>
          <a:xfrm>
            <a:off x="7074569" y="53718"/>
            <a:ext cx="5117431" cy="6804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624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B34734-07E7-435F-BC54-51FA9738B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90863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es-BO" sz="4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Las preguntas de investigación?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7506F6C-6DBC-4BBE-9F51-53D0C9339E2F}"/>
              </a:ext>
            </a:extLst>
          </p:cNvPr>
          <p:cNvSpPr txBox="1"/>
          <p:nvPr/>
        </p:nvSpPr>
        <p:spPr>
          <a:xfrm>
            <a:off x="4200412" y="1090863"/>
            <a:ext cx="76226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BO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¿Cuáles son las motivaciones para embarcarse en el proceso de la investigación participativa en la efectividad de los bioinsumos a través del enfoque RAI? </a:t>
            </a:r>
          </a:p>
          <a:p>
            <a:pPr algn="just"/>
            <a:endParaRPr lang="es-ES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BO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¿Investigadores como agricultores, estamos buscando resolver los mismos problemas?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s-BO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Cuales son las estrategias consensuadas para llevar adelante una investigación mas rigurosa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s-B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¿Que se entiende por rigurosidad en la investigación por parte de los agricultores’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s-BO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BO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¿Cuáles y como son los flujo de información de los conocimientos generados por las RAI comunales?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s-BO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BO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¿Cómo se van construyendo los nuevos discursos en torno a los resultados de la IAP-RAI en torno a bioinsumos?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E728873-F7E2-4676-BB88-14BA1A04F6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3"/>
          <a:stretch/>
        </p:blipFill>
        <p:spPr>
          <a:xfrm>
            <a:off x="1" y="1090863"/>
            <a:ext cx="4200412" cy="5716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969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6FF6BC71-2BF3-4332-ACE6-6AF741F42B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8380" y="4696745"/>
            <a:ext cx="2903620" cy="217771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B555C62-A57A-4FBD-AE34-BD67BB379E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2"/>
          <a:stretch/>
        </p:blipFill>
        <p:spPr>
          <a:xfrm>
            <a:off x="5181600" y="4651640"/>
            <a:ext cx="4411580" cy="218951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80A38EF-07B4-4E0F-B97E-FA720A918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4165" y="0"/>
            <a:ext cx="12192000" cy="925931"/>
          </a:xfrm>
          <a:solidFill>
            <a:srgbClr val="00B0F0"/>
          </a:solidFill>
        </p:spPr>
        <p:txBody>
          <a:bodyPr/>
          <a:lstStyle/>
          <a:p>
            <a:pPr marL="546100"/>
            <a:r>
              <a:rPr lang="es-BO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Metodología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E76B4F-59A2-49B6-8C75-EFBEC523F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6839" y="1072397"/>
            <a:ext cx="5438277" cy="475030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BO" b="1" dirty="0">
                <a:latin typeface="Arial" panose="020B0604020202020204" pitchFamily="34" charset="0"/>
                <a:cs typeface="Arial" panose="020B0604020202020204" pitchFamily="34" charset="0"/>
              </a:rPr>
              <a:t>Técnicas:</a:t>
            </a:r>
          </a:p>
          <a:p>
            <a:pPr marL="449263" indent="-449263"/>
            <a:r>
              <a:rPr lang="es-BO" dirty="0">
                <a:latin typeface="Arial" panose="020B0604020202020204" pitchFamily="34" charset="0"/>
                <a:cs typeface="Arial" panose="020B0604020202020204" pitchFamily="34" charset="0"/>
              </a:rPr>
              <a:t>Grupos focales por RAI comunales.</a:t>
            </a:r>
          </a:p>
          <a:p>
            <a:pPr marL="449263" indent="-449263"/>
            <a:r>
              <a:rPr lang="es-BO" dirty="0">
                <a:latin typeface="Arial" panose="020B0604020202020204" pitchFamily="34" charset="0"/>
                <a:cs typeface="Arial" panose="020B0604020202020204" pitchFamily="34" charset="0"/>
              </a:rPr>
              <a:t>Observación participante en los talleres comunales </a:t>
            </a:r>
          </a:p>
          <a:p>
            <a:pPr marL="449263" indent="-449263"/>
            <a:r>
              <a:rPr lang="es-BO" dirty="0">
                <a:latin typeface="Arial" panose="020B0604020202020204" pitchFamily="34" charset="0"/>
                <a:cs typeface="Arial" panose="020B0604020202020204" pitchFamily="34" charset="0"/>
              </a:rPr>
              <a:t>Visita a las parcelas de investigación de las RAI</a:t>
            </a:r>
          </a:p>
          <a:p>
            <a:pPr marL="449263" indent="-449263"/>
            <a:r>
              <a:rPr lang="es-BO" dirty="0">
                <a:latin typeface="Arial" panose="020B0604020202020204" pitchFamily="34" charset="0"/>
                <a:cs typeface="Arial" panose="020B0604020202020204" pitchFamily="34" charset="0"/>
              </a:rPr>
              <a:t>Entrevistas a RAI y familias que usan los bioinsumos</a:t>
            </a:r>
          </a:p>
          <a:p>
            <a:pPr marL="449263" indent="-449263"/>
            <a:r>
              <a:rPr lang="es-BO" dirty="0">
                <a:latin typeface="Arial" panose="020B0604020202020204" pitchFamily="34" charset="0"/>
                <a:cs typeface="Arial" panose="020B0604020202020204" pitchFamily="34" charset="0"/>
              </a:rPr>
              <a:t>Registros de anécdotas</a:t>
            </a:r>
          </a:p>
          <a:p>
            <a:pPr marL="449263" indent="-449263"/>
            <a:r>
              <a:rPr lang="es-BO" dirty="0">
                <a:latin typeface="Arial" panose="020B0604020202020204" pitchFamily="34" charset="0"/>
                <a:cs typeface="Arial" panose="020B0604020202020204" pitchFamily="34" charset="0"/>
              </a:rPr>
              <a:t>Fotografías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9DD57E66-7CA3-40FA-892B-F3D3E8BA7DD0}"/>
              </a:ext>
            </a:extLst>
          </p:cNvPr>
          <p:cNvSpPr txBox="1">
            <a:spLocks/>
          </p:cNvSpPr>
          <p:nvPr/>
        </p:nvSpPr>
        <p:spPr>
          <a:xfrm>
            <a:off x="336884" y="1072397"/>
            <a:ext cx="5598696" cy="3676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BO" b="1" dirty="0">
                <a:latin typeface="Arial" panose="020B0604020202020204" pitchFamily="34" charset="0"/>
                <a:cs typeface="Arial" panose="020B0604020202020204" pitchFamily="34" charset="0"/>
              </a:rPr>
              <a:t>Tipo de investigación:</a:t>
            </a:r>
          </a:p>
          <a:p>
            <a:pPr>
              <a:buFontTx/>
              <a:buChar char="-"/>
            </a:pPr>
            <a:r>
              <a:rPr lang="es-BO" dirty="0">
                <a:latin typeface="Arial" panose="020B0604020202020204" pitchFamily="34" charset="0"/>
                <a:cs typeface="Arial" panose="020B0604020202020204" pitchFamily="34" charset="0"/>
              </a:rPr>
              <a:t>Análisis cualitativo de la trayectoria y ruta de implementación de la investigación</a:t>
            </a:r>
          </a:p>
          <a:p>
            <a:pPr>
              <a:buFontTx/>
              <a:buChar char="-"/>
            </a:pPr>
            <a:r>
              <a:rPr lang="es-BO" dirty="0">
                <a:latin typeface="Arial" panose="020B0604020202020204" pitchFamily="34" charset="0"/>
                <a:cs typeface="Arial" panose="020B0604020202020204" pitchFamily="34" charset="0"/>
              </a:rPr>
              <a:t>Aproximaciones teorías de acción colectiva, </a:t>
            </a:r>
            <a:r>
              <a:rPr lang="es-BO" dirty="0" err="1">
                <a:latin typeface="Arial" panose="020B0604020202020204" pitchFamily="34" charset="0"/>
                <a:cs typeface="Arial" panose="020B0604020202020204" pitchFamily="34" charset="0"/>
              </a:rPr>
              <a:t>androgia</a:t>
            </a:r>
            <a:endParaRPr lang="es-B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endParaRPr lang="es-B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9263" indent="-449263"/>
            <a:endParaRPr lang="es-B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278A843-A529-43D4-9CCC-A4C04570A4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86"/>
          <a:stretch/>
        </p:blipFill>
        <p:spPr>
          <a:xfrm>
            <a:off x="336883" y="4663773"/>
            <a:ext cx="4844717" cy="2165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668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5BAA02FF-0358-45B6-AC31-67FFBA32F1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FB452CFF-000D-4D4F-8E5A-DC39D3866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9095" y="5283784"/>
            <a:ext cx="7038473" cy="1325563"/>
          </a:xfrm>
          <a:solidFill>
            <a:srgbClr val="00B0F0"/>
          </a:solidFill>
        </p:spPr>
        <p:txBody>
          <a:bodyPr/>
          <a:lstStyle/>
          <a:p>
            <a:pPr marL="449263" algn="r"/>
            <a:r>
              <a:rPr lang="es-BO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Hallazgos </a:t>
            </a:r>
          </a:p>
        </p:txBody>
      </p:sp>
    </p:spTree>
    <p:extLst>
      <p:ext uri="{BB962C8B-B14F-4D97-AF65-F5344CB8AC3E}">
        <p14:creationId xmlns:p14="http://schemas.microsoft.com/office/powerpoint/2010/main" val="2398037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ECD1931C-62E6-4A3E-997A-8104DCD417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0" y="165904"/>
            <a:ext cx="6263364" cy="671183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E5A111E-38D2-4686-8417-A4C8642CC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833"/>
            <a:ext cx="6326523" cy="1325563"/>
          </a:xfrm>
          <a:solidFill>
            <a:srgbClr val="00B0F0"/>
          </a:solidFill>
        </p:spPr>
        <p:txBody>
          <a:bodyPr/>
          <a:lstStyle/>
          <a:p>
            <a:pPr marL="449263"/>
            <a:r>
              <a:rPr lang="es-BO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Población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E987844-7AC0-4550-88AB-F38EB37915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56" r="13423"/>
          <a:stretch/>
        </p:blipFill>
        <p:spPr>
          <a:xfrm>
            <a:off x="10004342" y="151639"/>
            <a:ext cx="1786605" cy="182652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1D4E5E1-FF73-4CED-84F4-123D896B60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43"/>
          <a:stretch/>
        </p:blipFill>
        <p:spPr>
          <a:xfrm>
            <a:off x="7738294" y="146170"/>
            <a:ext cx="2010520" cy="1831990"/>
          </a:xfrm>
          <a:prstGeom prst="rect">
            <a:avLst/>
          </a:prstGeom>
        </p:spPr>
      </p:pic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BCB7E24E-29D3-4161-B00E-7D1C47D14C6B}"/>
              </a:ext>
            </a:extLst>
          </p:cNvPr>
          <p:cNvSpPr/>
          <p:nvPr/>
        </p:nvSpPr>
        <p:spPr>
          <a:xfrm>
            <a:off x="3866148" y="866274"/>
            <a:ext cx="4395536" cy="1299410"/>
          </a:xfrm>
          <a:custGeom>
            <a:avLst/>
            <a:gdLst>
              <a:gd name="connsiteX0" fmla="*/ 0 w 4026568"/>
              <a:gd name="connsiteY0" fmla="*/ 1122947 h 1122947"/>
              <a:gd name="connsiteX1" fmla="*/ 4026568 w 4026568"/>
              <a:gd name="connsiteY1" fmla="*/ 0 h 112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26568" h="1122947">
                <a:moveTo>
                  <a:pt x="0" y="1122947"/>
                </a:moveTo>
                <a:lnTo>
                  <a:pt x="402656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5" name="Forma libre: forma 14">
            <a:extLst>
              <a:ext uri="{FF2B5EF4-FFF2-40B4-BE49-F238E27FC236}">
                <a16:creationId xmlns:a16="http://schemas.microsoft.com/office/drawing/2014/main" id="{AA36234A-B894-4850-B27F-D44A57E6D49A}"/>
              </a:ext>
            </a:extLst>
          </p:cNvPr>
          <p:cNvSpPr/>
          <p:nvPr/>
        </p:nvSpPr>
        <p:spPr>
          <a:xfrm>
            <a:off x="3850105" y="1941095"/>
            <a:ext cx="6785811" cy="497305"/>
          </a:xfrm>
          <a:custGeom>
            <a:avLst/>
            <a:gdLst>
              <a:gd name="connsiteX0" fmla="*/ 0 w 6785811"/>
              <a:gd name="connsiteY0" fmla="*/ 497305 h 497305"/>
              <a:gd name="connsiteX1" fmla="*/ 6785811 w 6785811"/>
              <a:gd name="connsiteY1" fmla="*/ 0 h 497305"/>
              <a:gd name="connsiteX2" fmla="*/ 6785811 w 6785811"/>
              <a:gd name="connsiteY2" fmla="*/ 0 h 497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85811" h="497305">
                <a:moveTo>
                  <a:pt x="0" y="497305"/>
                </a:moveTo>
                <a:lnTo>
                  <a:pt x="6785811" y="0"/>
                </a:lnTo>
                <a:lnTo>
                  <a:pt x="6785811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D431C589-3AD8-41BA-986D-473D5663D88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201" r="18582" b="11971"/>
          <a:stretch/>
        </p:blipFill>
        <p:spPr>
          <a:xfrm>
            <a:off x="7638806" y="4454400"/>
            <a:ext cx="1633532" cy="1751544"/>
          </a:xfrm>
          <a:prstGeom prst="rect">
            <a:avLst/>
          </a:prstGeom>
        </p:spPr>
      </p:pic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5AA01ABC-C631-493F-929E-9627683AB3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5702126"/>
              </p:ext>
            </p:extLst>
          </p:nvPr>
        </p:nvGraphicFramePr>
        <p:xfrm>
          <a:off x="9748814" y="4930038"/>
          <a:ext cx="2322634" cy="1910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0334DF63-B48D-4ACF-8FCB-0C28A55065E1}"/>
              </a:ext>
            </a:extLst>
          </p:cNvPr>
          <p:cNvSpPr/>
          <p:nvPr/>
        </p:nvSpPr>
        <p:spPr>
          <a:xfrm>
            <a:off x="4266190" y="5578375"/>
            <a:ext cx="6080968" cy="826701"/>
          </a:xfrm>
          <a:custGeom>
            <a:avLst/>
            <a:gdLst>
              <a:gd name="connsiteX0" fmla="*/ 0 w 3320715"/>
              <a:gd name="connsiteY0" fmla="*/ 561474 h 874827"/>
              <a:gd name="connsiteX1" fmla="*/ 3320715 w 3320715"/>
              <a:gd name="connsiteY1" fmla="*/ 0 h 874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320715" h="874827">
                <a:moveTo>
                  <a:pt x="0" y="561474"/>
                </a:moveTo>
                <a:cubicBezTo>
                  <a:pt x="1489242" y="899695"/>
                  <a:pt x="2978484" y="1237916"/>
                  <a:pt x="3320715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583F055F-D20C-436D-B089-7EFC7F18492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3098"/>
          <a:stretch/>
        </p:blipFill>
        <p:spPr>
          <a:xfrm>
            <a:off x="7425067" y="2467536"/>
            <a:ext cx="1777438" cy="1662695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7EE9E586-5309-4D1D-A27F-30C4894B1F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8925" y="2423133"/>
            <a:ext cx="1777438" cy="1944917"/>
          </a:xfrm>
          <a:prstGeom prst="rect">
            <a:avLst/>
          </a:prstGeom>
        </p:spPr>
      </p:pic>
      <p:sp>
        <p:nvSpPr>
          <p:cNvPr id="23" name="Forma libre: forma 22">
            <a:extLst>
              <a:ext uri="{FF2B5EF4-FFF2-40B4-BE49-F238E27FC236}">
                <a16:creationId xmlns:a16="http://schemas.microsoft.com/office/drawing/2014/main" id="{0280EAA6-3442-40D8-B318-19AADFF6C279}"/>
              </a:ext>
            </a:extLst>
          </p:cNvPr>
          <p:cNvSpPr/>
          <p:nvPr/>
        </p:nvSpPr>
        <p:spPr>
          <a:xfrm>
            <a:off x="4973053" y="2198739"/>
            <a:ext cx="5582652" cy="945514"/>
          </a:xfrm>
          <a:custGeom>
            <a:avLst/>
            <a:gdLst>
              <a:gd name="connsiteX0" fmla="*/ 0 w 5582652"/>
              <a:gd name="connsiteY0" fmla="*/ 1031026 h 1031026"/>
              <a:gd name="connsiteX1" fmla="*/ 2534652 w 5582652"/>
              <a:gd name="connsiteY1" fmla="*/ 100584 h 1031026"/>
              <a:gd name="connsiteX2" fmla="*/ 4459705 w 5582652"/>
              <a:gd name="connsiteY2" fmla="*/ 52457 h 1031026"/>
              <a:gd name="connsiteX3" fmla="*/ 5582652 w 5582652"/>
              <a:gd name="connsiteY3" fmla="*/ 341215 h 103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2652" h="1031026">
                <a:moveTo>
                  <a:pt x="0" y="1031026"/>
                </a:moveTo>
                <a:cubicBezTo>
                  <a:pt x="895684" y="647352"/>
                  <a:pt x="1791368" y="263679"/>
                  <a:pt x="2534652" y="100584"/>
                </a:cubicBezTo>
                <a:cubicBezTo>
                  <a:pt x="3277936" y="-62511"/>
                  <a:pt x="3951705" y="12352"/>
                  <a:pt x="4459705" y="52457"/>
                </a:cubicBezTo>
                <a:cubicBezTo>
                  <a:pt x="4967705" y="92562"/>
                  <a:pt x="5275178" y="216888"/>
                  <a:pt x="5582652" y="34121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6" name="Forma libre: forma 25">
            <a:extLst>
              <a:ext uri="{FF2B5EF4-FFF2-40B4-BE49-F238E27FC236}">
                <a16:creationId xmlns:a16="http://schemas.microsoft.com/office/drawing/2014/main" id="{7995A7B0-809C-40EC-8C62-2DFAE382254B}"/>
              </a:ext>
            </a:extLst>
          </p:cNvPr>
          <p:cNvSpPr/>
          <p:nvPr/>
        </p:nvSpPr>
        <p:spPr>
          <a:xfrm>
            <a:off x="4828674" y="3176337"/>
            <a:ext cx="2919663" cy="320842"/>
          </a:xfrm>
          <a:custGeom>
            <a:avLst/>
            <a:gdLst>
              <a:gd name="connsiteX0" fmla="*/ 0 w 2919663"/>
              <a:gd name="connsiteY0" fmla="*/ 320842 h 320842"/>
              <a:gd name="connsiteX1" fmla="*/ 2919663 w 2919663"/>
              <a:gd name="connsiteY1" fmla="*/ 0 h 320842"/>
              <a:gd name="connsiteX2" fmla="*/ 2919663 w 2919663"/>
              <a:gd name="connsiteY2" fmla="*/ 0 h 32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19663" h="320842">
                <a:moveTo>
                  <a:pt x="0" y="320842"/>
                </a:moveTo>
                <a:lnTo>
                  <a:pt x="2919663" y="0"/>
                </a:lnTo>
                <a:lnTo>
                  <a:pt x="2919663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DEEAC8E-144C-492A-9044-5476213EA90A}"/>
              </a:ext>
            </a:extLst>
          </p:cNvPr>
          <p:cNvSpPr txBox="1"/>
          <p:nvPr/>
        </p:nvSpPr>
        <p:spPr>
          <a:xfrm>
            <a:off x="1218190" y="6294440"/>
            <a:ext cx="6096000" cy="54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200"/>
              </a:spcBef>
            </a:pPr>
            <a:r>
              <a:rPr lang="es-BO" sz="2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 contexto de las comunidades </a:t>
            </a:r>
            <a:endParaRPr lang="es-ES" sz="2800" b="1" dirty="0">
              <a:solidFill>
                <a:srgbClr val="FF0000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568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>
            <a:extLst>
              <a:ext uri="{FF2B5EF4-FFF2-40B4-BE49-F238E27FC236}">
                <a16:creationId xmlns:a16="http://schemas.microsoft.com/office/drawing/2014/main" id="{3CE55EEE-2A17-4CC5-90DC-2FF1DA6CAC27}"/>
              </a:ext>
            </a:extLst>
          </p:cNvPr>
          <p:cNvGrpSpPr/>
          <p:nvPr/>
        </p:nvGrpSpPr>
        <p:grpSpPr>
          <a:xfrm>
            <a:off x="4833951" y="110530"/>
            <a:ext cx="7090610" cy="3298415"/>
            <a:chOff x="4844716" y="615859"/>
            <a:chExt cx="7090610" cy="5127215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84ED0D9D-EE48-409C-B173-E19E528B45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44716" y="615859"/>
              <a:ext cx="7090610" cy="5127215"/>
            </a:xfrm>
            <a:prstGeom prst="rect">
              <a:avLst/>
            </a:prstGeom>
          </p:spPr>
        </p:pic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94E3F8FA-3378-48E1-BE84-9F97C24964CC}"/>
                </a:ext>
              </a:extLst>
            </p:cNvPr>
            <p:cNvSpPr/>
            <p:nvPr/>
          </p:nvSpPr>
          <p:spPr>
            <a:xfrm>
              <a:off x="6096000" y="2871537"/>
              <a:ext cx="946484" cy="163629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54F87C7D-3FE5-4B9E-AB89-53775E7BBB85}"/>
                </a:ext>
              </a:extLst>
            </p:cNvPr>
            <p:cNvSpPr/>
            <p:nvPr/>
          </p:nvSpPr>
          <p:spPr>
            <a:xfrm>
              <a:off x="6665494" y="1636295"/>
              <a:ext cx="946484" cy="140368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C55DADA-3C67-4764-A141-91486070D1E4}"/>
                </a:ext>
              </a:extLst>
            </p:cNvPr>
            <p:cNvSpPr/>
            <p:nvPr/>
          </p:nvSpPr>
          <p:spPr>
            <a:xfrm>
              <a:off x="7820525" y="3429000"/>
              <a:ext cx="1211179" cy="61039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 dirty="0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436AAE05-3AD9-4A92-A073-E626D45FF3D8}"/>
                </a:ext>
              </a:extLst>
            </p:cNvPr>
            <p:cNvSpPr/>
            <p:nvPr/>
          </p:nvSpPr>
          <p:spPr>
            <a:xfrm>
              <a:off x="7956883" y="2871538"/>
              <a:ext cx="1211179" cy="55746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 dirty="0"/>
            </a:p>
          </p:txBody>
        </p:sp>
        <p:sp>
          <p:nvSpPr>
            <p:cNvPr id="27" name="Elipse 26">
              <a:extLst>
                <a:ext uri="{FF2B5EF4-FFF2-40B4-BE49-F238E27FC236}">
                  <a16:creationId xmlns:a16="http://schemas.microsoft.com/office/drawing/2014/main" id="{9EC0C5D8-B05F-428E-A0E5-ACA3E90C831D}"/>
                </a:ext>
              </a:extLst>
            </p:cNvPr>
            <p:cNvSpPr/>
            <p:nvPr/>
          </p:nvSpPr>
          <p:spPr>
            <a:xfrm>
              <a:off x="10583777" y="2874266"/>
              <a:ext cx="1211179" cy="61039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 dirty="0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ECD1931C-62E6-4A3E-997A-8104DCD417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6" y="70132"/>
            <a:ext cx="4566512" cy="6711830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4DEEAC8E-144C-492A-9044-5476213EA90A}"/>
              </a:ext>
            </a:extLst>
          </p:cNvPr>
          <p:cNvSpPr txBox="1"/>
          <p:nvPr/>
        </p:nvSpPr>
        <p:spPr>
          <a:xfrm>
            <a:off x="0" y="54090"/>
            <a:ext cx="6096000" cy="54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200"/>
              </a:spcBef>
            </a:pPr>
            <a:r>
              <a:rPr lang="es-BO" sz="2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 contexto de las comunidades </a:t>
            </a:r>
            <a:endParaRPr lang="es-ES" sz="2800" b="1" dirty="0">
              <a:solidFill>
                <a:srgbClr val="FF0000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4523B6A5-BAFF-4BF1-AF5F-5464BD6F1E5B}"/>
              </a:ext>
            </a:extLst>
          </p:cNvPr>
          <p:cNvGrpSpPr/>
          <p:nvPr/>
        </p:nvGrpSpPr>
        <p:grpSpPr>
          <a:xfrm>
            <a:off x="4636168" y="3408946"/>
            <a:ext cx="7409104" cy="3449054"/>
            <a:chOff x="4636168" y="1090862"/>
            <a:chExt cx="7409104" cy="5030024"/>
          </a:xfrm>
        </p:grpSpPr>
        <p:pic>
          <p:nvPicPr>
            <p:cNvPr id="31" name="Imagen 30">
              <a:extLst>
                <a:ext uri="{FF2B5EF4-FFF2-40B4-BE49-F238E27FC236}">
                  <a16:creationId xmlns:a16="http://schemas.microsoft.com/office/drawing/2014/main" id="{E14944C7-D24C-4D21-9B9E-7E334432E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36168" y="1090862"/>
              <a:ext cx="7409104" cy="5030024"/>
            </a:xfrm>
            <a:prstGeom prst="rect">
              <a:avLst/>
            </a:prstGeom>
          </p:spPr>
        </p:pic>
        <p:sp>
          <p:nvSpPr>
            <p:cNvPr id="32" name="Elipse 31">
              <a:extLst>
                <a:ext uri="{FF2B5EF4-FFF2-40B4-BE49-F238E27FC236}">
                  <a16:creationId xmlns:a16="http://schemas.microsoft.com/office/drawing/2014/main" id="{F824A6D9-9606-4A72-8F00-E598262786F7}"/>
                </a:ext>
              </a:extLst>
            </p:cNvPr>
            <p:cNvSpPr/>
            <p:nvPr/>
          </p:nvSpPr>
          <p:spPr>
            <a:xfrm>
              <a:off x="6282834" y="2267963"/>
              <a:ext cx="1112577" cy="280134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 dirty="0"/>
            </a:p>
          </p:txBody>
        </p:sp>
        <p:sp>
          <p:nvSpPr>
            <p:cNvPr id="33" name="Elipse 32">
              <a:extLst>
                <a:ext uri="{FF2B5EF4-FFF2-40B4-BE49-F238E27FC236}">
                  <a16:creationId xmlns:a16="http://schemas.microsoft.com/office/drawing/2014/main" id="{6A51D1A9-F905-4B30-A67B-C3535784C5C7}"/>
                </a:ext>
              </a:extLst>
            </p:cNvPr>
            <p:cNvSpPr/>
            <p:nvPr/>
          </p:nvSpPr>
          <p:spPr>
            <a:xfrm>
              <a:off x="9202680" y="2267964"/>
              <a:ext cx="1375610" cy="267582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 dirty="0"/>
            </a:p>
          </p:txBody>
        </p:sp>
        <p:sp>
          <p:nvSpPr>
            <p:cNvPr id="34" name="Elipse 33">
              <a:extLst>
                <a:ext uri="{FF2B5EF4-FFF2-40B4-BE49-F238E27FC236}">
                  <a16:creationId xmlns:a16="http://schemas.microsoft.com/office/drawing/2014/main" id="{CE4CBFFC-9E26-489B-B24D-B3557E20DA34}"/>
                </a:ext>
              </a:extLst>
            </p:cNvPr>
            <p:cNvSpPr/>
            <p:nvPr/>
          </p:nvSpPr>
          <p:spPr>
            <a:xfrm>
              <a:off x="7603958" y="2267964"/>
              <a:ext cx="1375610" cy="267582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 dirty="0"/>
            </a:p>
          </p:txBody>
        </p:sp>
      </p:grpSp>
    </p:spTree>
    <p:extLst>
      <p:ext uri="{BB962C8B-B14F-4D97-AF65-F5344CB8AC3E}">
        <p14:creationId xmlns:p14="http://schemas.microsoft.com/office/powerpoint/2010/main" val="728392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E80C8FAA-17F5-435D-B416-1BFB7E25E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12" y="1157431"/>
            <a:ext cx="4114800" cy="529593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43F9AEC-77F0-43A5-8D27-108628CDB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864549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es-BO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1. De la conformación de las RAI comunales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F4461D6-1C35-4169-89B1-FB68257A8B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696" y="2022692"/>
            <a:ext cx="2832053" cy="2523691"/>
          </a:xfrm>
          <a:prstGeom prst="rect">
            <a:avLst/>
          </a:prstGeom>
        </p:spPr>
      </p:pic>
      <p:sp>
        <p:nvSpPr>
          <p:cNvPr id="9" name="Flecha: a la derecha con bandas 8">
            <a:extLst>
              <a:ext uri="{FF2B5EF4-FFF2-40B4-BE49-F238E27FC236}">
                <a16:creationId xmlns:a16="http://schemas.microsoft.com/office/drawing/2014/main" id="{A1677C2F-E814-4306-BB84-CD6C5D6C1B01}"/>
              </a:ext>
            </a:extLst>
          </p:cNvPr>
          <p:cNvSpPr/>
          <p:nvPr/>
        </p:nvSpPr>
        <p:spPr>
          <a:xfrm>
            <a:off x="3065814" y="5700569"/>
            <a:ext cx="938909" cy="706582"/>
          </a:xfrm>
          <a:prstGeom prst="stripedRightArrow">
            <a:avLst>
              <a:gd name="adj1" fmla="val 53922"/>
              <a:gd name="adj2" fmla="val 50000"/>
            </a:avLst>
          </a:prstGeom>
          <a:solidFill>
            <a:srgbClr val="FFC000">
              <a:alpha val="56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4FEC5006-00E0-4D73-90EF-009467EF3542}"/>
              </a:ext>
            </a:extLst>
          </p:cNvPr>
          <p:cNvSpPr/>
          <p:nvPr/>
        </p:nvSpPr>
        <p:spPr>
          <a:xfrm>
            <a:off x="5816016" y="927631"/>
            <a:ext cx="6052643" cy="52959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BO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Dialogo a partir de la experiencia previas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BO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Necesidad de que participe más de un agricultor en la investigación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BO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Representar a las distintas zonas de la comunidad.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BO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agricultores “investigadores aprendices”, no deben “ser juzgados por los resultados”.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BO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Compromiso de los agricultores investigadores para registrar, comunicar y llevar adelante el monitoreo de las parcelas de investigación</a:t>
            </a:r>
            <a:r>
              <a:rPr lang="es-BO" sz="20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8025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E80C8FAA-17F5-435D-B416-1BFB7E25E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12" y="1157431"/>
            <a:ext cx="4114800" cy="529593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43F9AEC-77F0-43A5-8D27-108628CDB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864549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es-BO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1. De la conformación de las RAI comunales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F4461D6-1C35-4169-89B1-FB68257A8B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277" y="1502228"/>
            <a:ext cx="2832053" cy="2523691"/>
          </a:xfrm>
          <a:prstGeom prst="rect">
            <a:avLst/>
          </a:prstGeom>
        </p:spPr>
      </p:pic>
      <p:sp>
        <p:nvSpPr>
          <p:cNvPr id="9" name="Flecha: a la derecha con bandas 8">
            <a:extLst>
              <a:ext uri="{FF2B5EF4-FFF2-40B4-BE49-F238E27FC236}">
                <a16:creationId xmlns:a16="http://schemas.microsoft.com/office/drawing/2014/main" id="{A1677C2F-E814-4306-BB84-CD6C5D6C1B01}"/>
              </a:ext>
            </a:extLst>
          </p:cNvPr>
          <p:cNvSpPr/>
          <p:nvPr/>
        </p:nvSpPr>
        <p:spPr>
          <a:xfrm>
            <a:off x="3065814" y="5700569"/>
            <a:ext cx="938909" cy="706582"/>
          </a:xfrm>
          <a:prstGeom prst="stripedRightArrow">
            <a:avLst>
              <a:gd name="adj1" fmla="val 53922"/>
              <a:gd name="adj2" fmla="val 50000"/>
            </a:avLst>
          </a:prstGeom>
          <a:solidFill>
            <a:srgbClr val="FFC000">
              <a:alpha val="56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dirty="0"/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E4465001-3D5D-409B-856D-6DE540895F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8840562"/>
              </p:ext>
            </p:extLst>
          </p:nvPr>
        </p:nvGraphicFramePr>
        <p:xfrm>
          <a:off x="5204667" y="1038970"/>
          <a:ext cx="6504077" cy="5800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4079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3F9AEC-77F0-43A5-8D27-108628CDB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864549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es-BO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2. Del diseño de la investigación y tratamientos 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7EA3B39D-FB20-4B5B-9799-9E936F94B9C6}"/>
              </a:ext>
            </a:extLst>
          </p:cNvPr>
          <p:cNvGrpSpPr/>
          <p:nvPr/>
        </p:nvGrpSpPr>
        <p:grpSpPr>
          <a:xfrm>
            <a:off x="9474" y="3183083"/>
            <a:ext cx="6139102" cy="3612536"/>
            <a:chOff x="4058311" y="2496768"/>
            <a:chExt cx="6139102" cy="3826373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95B20BCC-3A58-4660-9D3E-3273AD20DC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54" t="2249" r="11079" b="11729"/>
            <a:stretch/>
          </p:blipFill>
          <p:spPr>
            <a:xfrm>
              <a:off x="4058311" y="2496768"/>
              <a:ext cx="6139102" cy="3826373"/>
            </a:xfrm>
            <a:prstGeom prst="rect">
              <a:avLst/>
            </a:prstGeom>
          </p:spPr>
        </p:pic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E6B8A852-60BB-4E87-8314-B1844A8A275E}"/>
                </a:ext>
              </a:extLst>
            </p:cNvPr>
            <p:cNvSpPr/>
            <p:nvPr/>
          </p:nvSpPr>
          <p:spPr>
            <a:xfrm>
              <a:off x="6091056" y="6103290"/>
              <a:ext cx="399927" cy="102063"/>
            </a:xfrm>
            <a:prstGeom prst="rect">
              <a:avLst/>
            </a:prstGeom>
            <a:solidFill>
              <a:srgbClr val="0FE319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F3EEA6C3-0DCE-425E-B758-87D60D86321A}"/>
                </a:ext>
              </a:extLst>
            </p:cNvPr>
            <p:cNvSpPr/>
            <p:nvPr/>
          </p:nvSpPr>
          <p:spPr>
            <a:xfrm rot="20961339">
              <a:off x="8630946" y="5095856"/>
              <a:ext cx="399927" cy="51505"/>
            </a:xfrm>
            <a:prstGeom prst="rect">
              <a:avLst/>
            </a:prstGeom>
            <a:solidFill>
              <a:srgbClr val="0FE319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19F3BDEB-6B58-46F5-B906-5B1BF0989CFD}"/>
                </a:ext>
              </a:extLst>
            </p:cNvPr>
            <p:cNvSpPr/>
            <p:nvPr/>
          </p:nvSpPr>
          <p:spPr>
            <a:xfrm rot="20961339">
              <a:off x="4798072" y="6028682"/>
              <a:ext cx="399927" cy="102063"/>
            </a:xfrm>
            <a:prstGeom prst="rect">
              <a:avLst/>
            </a:prstGeom>
            <a:solidFill>
              <a:srgbClr val="0FE319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E1B5EE74-BB38-44C6-BE41-B767AD2E4119}"/>
                </a:ext>
              </a:extLst>
            </p:cNvPr>
            <p:cNvSpPr/>
            <p:nvPr/>
          </p:nvSpPr>
          <p:spPr>
            <a:xfrm rot="20954129">
              <a:off x="8911721" y="5611070"/>
              <a:ext cx="399927" cy="111774"/>
            </a:xfrm>
            <a:prstGeom prst="rect">
              <a:avLst/>
            </a:prstGeom>
            <a:solidFill>
              <a:srgbClr val="0FE319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82E592BE-2C79-46C5-B79E-CEDD59BF8FBC}"/>
                </a:ext>
              </a:extLst>
            </p:cNvPr>
            <p:cNvSpPr/>
            <p:nvPr/>
          </p:nvSpPr>
          <p:spPr>
            <a:xfrm rot="20962501">
              <a:off x="8205160" y="6207139"/>
              <a:ext cx="399927" cy="79816"/>
            </a:xfrm>
            <a:prstGeom prst="rect">
              <a:avLst/>
            </a:prstGeom>
            <a:solidFill>
              <a:srgbClr val="0FE319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3E9115B3-E20C-46FA-A4C6-76933E8B8279}"/>
                </a:ext>
              </a:extLst>
            </p:cNvPr>
            <p:cNvSpPr/>
            <p:nvPr/>
          </p:nvSpPr>
          <p:spPr>
            <a:xfrm rot="3371480">
              <a:off x="7108276" y="5523335"/>
              <a:ext cx="239270" cy="186825"/>
            </a:xfrm>
            <a:prstGeom prst="rect">
              <a:avLst/>
            </a:prstGeom>
            <a:solidFill>
              <a:srgbClr val="0FE319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F3F82081-5161-4A0B-88D6-08AFBA20E78F}"/>
                </a:ext>
              </a:extLst>
            </p:cNvPr>
            <p:cNvSpPr/>
            <p:nvPr/>
          </p:nvSpPr>
          <p:spPr>
            <a:xfrm rot="18601355">
              <a:off x="4833217" y="5175056"/>
              <a:ext cx="399927" cy="79816"/>
            </a:xfrm>
            <a:prstGeom prst="rect">
              <a:avLst/>
            </a:prstGeom>
            <a:solidFill>
              <a:srgbClr val="0FE319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</p:grpSp>
      <p:pic>
        <p:nvPicPr>
          <p:cNvPr id="22" name="Imagen 21">
            <a:extLst>
              <a:ext uri="{FF2B5EF4-FFF2-40B4-BE49-F238E27FC236}">
                <a16:creationId xmlns:a16="http://schemas.microsoft.com/office/drawing/2014/main" id="{64B7D5BF-0A0E-4AD1-87AE-349D58DC47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035" y="4262071"/>
            <a:ext cx="1900161" cy="2533548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9F94FC33-06B1-4851-8E7C-820B17B076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412" y="1314739"/>
            <a:ext cx="1921784" cy="2562379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4427B590-A133-4CCF-A964-43A7C6ADEE7E}"/>
              </a:ext>
            </a:extLst>
          </p:cNvPr>
          <p:cNvSpPr/>
          <p:nvPr/>
        </p:nvSpPr>
        <p:spPr>
          <a:xfrm>
            <a:off x="28373" y="1509041"/>
            <a:ext cx="6467481" cy="2093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BO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Contexto      = </a:t>
            </a:r>
            <a:r>
              <a:rPr lang="es-BO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cs typeface="Segoe UI" panose="020B0502040204020203" pitchFamily="34" charset="0"/>
              </a:rPr>
              <a:t>VARIABILIDAD</a:t>
            </a:r>
            <a:r>
              <a:rPr lang="es-BO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 </a:t>
            </a:r>
            <a:r>
              <a:rPr lang="es-BO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- </a:t>
            </a:r>
            <a:r>
              <a:rPr lang="es-BO" dirty="0">
                <a:latin typeface="Segoe UI" panose="020B0502040204020203" pitchFamily="34" charset="0"/>
                <a:cs typeface="Segoe UI" panose="020B0502040204020203" pitchFamily="34" charset="0"/>
              </a:rPr>
              <a:t>A nivel del </a:t>
            </a:r>
            <a:r>
              <a:rPr lang="es-BO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suelos</a:t>
            </a:r>
            <a:r>
              <a:rPr lang="es-BO" dirty="0"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</a:p>
          <a:p>
            <a:r>
              <a:rPr lang="es-BO" b="1" dirty="0">
                <a:latin typeface="Segoe UI" panose="020B0502040204020203" pitchFamily="34" charset="0"/>
                <a:cs typeface="Segoe UI" panose="020B0502040204020203" pitchFamily="34" charset="0"/>
              </a:rPr>
              <a:t>local  diverso </a:t>
            </a:r>
            <a:r>
              <a:rPr lang="es-BO" dirty="0">
                <a:latin typeface="Segoe UI" panose="020B0502040204020203" pitchFamily="34" charset="0"/>
                <a:cs typeface="Segoe UI" panose="020B0502040204020203" pitchFamily="34" charset="0"/>
              </a:rPr>
              <a:t>                             fertilidad, humedad</a:t>
            </a:r>
            <a:endParaRPr lang="es-BO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s-BO" sz="2000" dirty="0">
                <a:latin typeface="Segoe UI" panose="020B0502040204020203" pitchFamily="34" charset="0"/>
                <a:cs typeface="Segoe UI" panose="020B0502040204020203" pitchFamily="34" charset="0"/>
              </a:rPr>
              <a:t>                                            - </a:t>
            </a:r>
            <a:r>
              <a:rPr lang="es-BO" dirty="0">
                <a:latin typeface="Segoe UI" panose="020B0502040204020203" pitchFamily="34" charset="0"/>
                <a:cs typeface="Segoe UI" panose="020B0502040204020203" pitchFamily="34" charset="0"/>
              </a:rPr>
              <a:t>A nivel </a:t>
            </a:r>
            <a:r>
              <a:rPr lang="es-BO" b="1" dirty="0">
                <a:latin typeface="Segoe UI" panose="020B0502040204020203" pitchFamily="34" charset="0"/>
                <a:cs typeface="Segoe UI" panose="020B0502040204020203" pitchFamily="34" charset="0"/>
              </a:rPr>
              <a:t>climático</a:t>
            </a:r>
          </a:p>
          <a:p>
            <a:r>
              <a:rPr lang="es-B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                                             </a:t>
            </a:r>
            <a:r>
              <a:rPr lang="es-BO" dirty="0">
                <a:latin typeface="Segoe UI" panose="020B0502040204020203" pitchFamily="34" charset="0"/>
                <a:cs typeface="Segoe UI" panose="020B0502040204020203" pitchFamily="34" charset="0"/>
              </a:rPr>
              <a:t>  - A nivel de material</a:t>
            </a:r>
          </a:p>
          <a:p>
            <a:r>
              <a:rPr lang="es-BO" dirty="0">
                <a:latin typeface="Segoe UI" panose="020B0502040204020203" pitchFamily="34" charset="0"/>
                <a:cs typeface="Segoe UI" panose="020B0502040204020203" pitchFamily="34" charset="0"/>
              </a:rPr>
              <a:t>			        genético (semillas locales)</a:t>
            </a:r>
          </a:p>
          <a:p>
            <a:r>
              <a:rPr lang="es-BO" dirty="0">
                <a:latin typeface="Segoe UI" panose="020B0502040204020203" pitchFamily="34" charset="0"/>
                <a:cs typeface="Segoe UI" panose="020B0502040204020203" pitchFamily="34" charset="0"/>
              </a:rPr>
              <a:t>			     - A nivel de usos y costumbres</a:t>
            </a:r>
          </a:p>
          <a:p>
            <a:r>
              <a:rPr lang="es-BO" dirty="0">
                <a:latin typeface="Segoe UI" panose="020B0502040204020203" pitchFamily="34" charset="0"/>
                <a:cs typeface="Segoe UI" panose="020B0502040204020203" pitchFamily="34" charset="0"/>
              </a:rPr>
              <a:t>			        fechas de siembra</a:t>
            </a:r>
          </a:p>
          <a:p>
            <a:r>
              <a:rPr lang="es-BO" dirty="0">
                <a:latin typeface="Segoe UI" panose="020B0502040204020203" pitchFamily="34" charset="0"/>
                <a:cs typeface="Segoe UI" panose="020B0502040204020203" pitchFamily="34" charset="0"/>
              </a:rPr>
              <a:t>				</a:t>
            </a:r>
          </a:p>
          <a:p>
            <a:r>
              <a:rPr lang="es-BO" sz="2000" dirty="0">
                <a:latin typeface="Segoe UI" panose="020B0502040204020203" pitchFamily="34" charset="0"/>
                <a:cs typeface="Segoe UI" panose="020B0502040204020203" pitchFamily="34" charset="0"/>
              </a:rPr>
              <a:t>                                     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3F064FC2-785C-47F1-9B91-FCADC3029801}"/>
              </a:ext>
            </a:extLst>
          </p:cNvPr>
          <p:cNvSpPr txBox="1"/>
          <p:nvPr/>
        </p:nvSpPr>
        <p:spPr>
          <a:xfrm>
            <a:off x="6348674" y="3677802"/>
            <a:ext cx="3783377" cy="3139321"/>
          </a:xfrm>
          <a:prstGeom prst="rect">
            <a:avLst/>
          </a:prstGeom>
          <a:solidFill>
            <a:schemeClr val="accent5">
              <a:lumMod val="40000"/>
              <a:lumOff val="60000"/>
              <a:alpha val="46000"/>
            </a:schemeClr>
          </a:solidFill>
        </p:spPr>
        <p:txBody>
          <a:bodyPr wrap="square" rtlCol="0">
            <a:spAutoFit/>
          </a:bodyPr>
          <a:lstStyle/>
          <a:p>
            <a:r>
              <a:rPr lang="es-BO" b="1" dirty="0">
                <a:latin typeface="Segoe UI" panose="020B0502040204020203" pitchFamily="34" charset="0"/>
                <a:cs typeface="Segoe UI" panose="020B0502040204020203" pitchFamily="34" charset="0"/>
              </a:rPr>
              <a:t>NEGOCIACIONES y ACUERDOS COLECTIVOS </a:t>
            </a:r>
            <a:r>
              <a:rPr lang="es-BO" dirty="0">
                <a:latin typeface="Segoe UI" panose="020B0502040204020203" pitchFamily="34" charset="0"/>
                <a:cs typeface="Segoe UI" panose="020B0502040204020203" pitchFamily="34" charset="0"/>
              </a:rPr>
              <a:t>fundamentales: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BO" dirty="0">
                <a:latin typeface="Segoe UI" panose="020B0502040204020203" pitchFamily="34" charset="0"/>
                <a:cs typeface="Segoe UI" panose="020B0502040204020203" pitchFamily="34" charset="0"/>
              </a:rPr>
              <a:t>Unidades experimentales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BO" dirty="0">
                <a:latin typeface="Segoe UI" panose="020B0502040204020203" pitchFamily="34" charset="0"/>
                <a:cs typeface="Segoe UI" panose="020B0502040204020203" pitchFamily="34" charset="0"/>
              </a:rPr>
              <a:t>Tamaño de tratamientos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BO" dirty="0">
                <a:latin typeface="Segoe UI" panose="020B0502040204020203" pitchFamily="34" charset="0"/>
                <a:cs typeface="Segoe UI" panose="020B0502040204020203" pitchFamily="34" charset="0"/>
              </a:rPr>
              <a:t>Tamaño de testigo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BO" dirty="0">
                <a:latin typeface="Segoe UI" panose="020B0502040204020203" pitchFamily="34" charset="0"/>
                <a:cs typeface="Segoe UI" panose="020B0502040204020203" pitchFamily="34" charset="0"/>
              </a:rPr>
              <a:t>La repeticiones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BO" dirty="0">
                <a:latin typeface="Segoe UI" panose="020B0502040204020203" pitchFamily="34" charset="0"/>
                <a:cs typeface="Segoe UI" panose="020B0502040204020203" pitchFamily="34" charset="0"/>
              </a:rPr>
              <a:t>Variables a medir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BO" dirty="0">
                <a:latin typeface="Segoe UI" panose="020B0502040204020203" pitchFamily="34" charset="0"/>
                <a:cs typeface="Segoe UI" panose="020B0502040204020203" pitchFamily="34" charset="0"/>
              </a:rPr>
              <a:t>Momentos de monitoreo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BO" dirty="0">
                <a:latin typeface="Segoe UI" panose="020B0502040204020203" pitchFamily="34" charset="0"/>
                <a:cs typeface="Segoe UI" panose="020B0502040204020203" pitchFamily="34" charset="0"/>
              </a:rPr>
              <a:t>Otros criterios a medir en base a percepciones (color, sabor, grosor) 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48855031-26CB-4679-AAC5-E6F0297C09A4}"/>
              </a:ext>
            </a:extLst>
          </p:cNvPr>
          <p:cNvSpPr txBox="1"/>
          <p:nvPr/>
        </p:nvSpPr>
        <p:spPr>
          <a:xfrm>
            <a:off x="101538" y="3659929"/>
            <a:ext cx="4982862" cy="646331"/>
          </a:xfrm>
          <a:prstGeom prst="rect">
            <a:avLst/>
          </a:prstGeom>
          <a:solidFill>
            <a:schemeClr val="accent4">
              <a:lumMod val="75000"/>
              <a:alpha val="26000"/>
            </a:schemeClr>
          </a:solidFill>
        </p:spPr>
        <p:txBody>
          <a:bodyPr wrap="square" rtlCol="0">
            <a:spAutoFit/>
          </a:bodyPr>
          <a:lstStyle/>
          <a:p>
            <a:r>
              <a:rPr lang="es-BO" dirty="0">
                <a:solidFill>
                  <a:schemeClr val="bg1"/>
                </a:solidFill>
              </a:rPr>
              <a:t>Trabajar en parcelas (UNIDADES EXPERIMENTALES) de SEGURIDAD ALIMENTARIA</a:t>
            </a:r>
          </a:p>
        </p:txBody>
      </p:sp>
      <p:sp>
        <p:nvSpPr>
          <p:cNvPr id="27" name="Globo: flecha hacia abajo 26">
            <a:extLst>
              <a:ext uri="{FF2B5EF4-FFF2-40B4-BE49-F238E27FC236}">
                <a16:creationId xmlns:a16="http://schemas.microsoft.com/office/drawing/2014/main" id="{9DF82866-444C-4FF2-98EB-52E729867F5B}"/>
              </a:ext>
            </a:extLst>
          </p:cNvPr>
          <p:cNvSpPr/>
          <p:nvPr/>
        </p:nvSpPr>
        <p:spPr>
          <a:xfrm>
            <a:off x="6240641" y="1291477"/>
            <a:ext cx="3891410" cy="2137523"/>
          </a:xfrm>
          <a:prstGeom prst="downArrowCallout">
            <a:avLst>
              <a:gd name="adj1" fmla="val 8064"/>
              <a:gd name="adj2" fmla="val 23185"/>
              <a:gd name="adj3" fmla="val 9879"/>
              <a:gd name="adj4" fmla="val 83727"/>
            </a:avLst>
          </a:prstGeom>
          <a:solidFill>
            <a:schemeClr val="accent5">
              <a:lumMod val="40000"/>
              <a:lumOff val="60000"/>
              <a:alpha val="58000"/>
            </a:schemeClr>
          </a:solidFill>
          <a:ln>
            <a:solidFill>
              <a:schemeClr val="accent1">
                <a:shade val="50000"/>
                <a:alpha val="6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Proceso de concertación con los agricultores para determinar </a:t>
            </a:r>
          </a:p>
          <a:p>
            <a:pPr algn="ctr"/>
            <a:r>
              <a:rPr lang="es-ES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 INVESTIGACIÓN</a:t>
            </a:r>
          </a:p>
          <a:p>
            <a:pPr algn="ctr"/>
            <a:endParaRPr lang="es-BO" sz="11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s-BO" sz="17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Beneficios de hacer “esa” investigación frente a procesos cotidianos.</a:t>
            </a:r>
          </a:p>
        </p:txBody>
      </p:sp>
    </p:spTree>
    <p:extLst>
      <p:ext uri="{BB962C8B-B14F-4D97-AF65-F5344CB8AC3E}">
        <p14:creationId xmlns:p14="http://schemas.microsoft.com/office/powerpoint/2010/main" val="2456997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CD7164E7-E2F7-46DB-B1BE-78C2948880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1" t="20947" r="32390" b="1216"/>
          <a:stretch/>
        </p:blipFill>
        <p:spPr>
          <a:xfrm>
            <a:off x="6477092" y="972881"/>
            <a:ext cx="3260466" cy="26575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55673B4-08CF-4691-9854-73F0F87B50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3" r="20059"/>
          <a:stretch/>
        </p:blipFill>
        <p:spPr>
          <a:xfrm>
            <a:off x="7233156" y="3785256"/>
            <a:ext cx="2043625" cy="27993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D828408-1FF6-4ED1-95F3-C09863FBA5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2" r="25901"/>
          <a:stretch/>
        </p:blipFill>
        <p:spPr>
          <a:xfrm>
            <a:off x="135571" y="4186989"/>
            <a:ext cx="2694306" cy="25315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8" name="Marcador de contenido 7">
            <a:extLst>
              <a:ext uri="{FF2B5EF4-FFF2-40B4-BE49-F238E27FC236}">
                <a16:creationId xmlns:a16="http://schemas.microsoft.com/office/drawing/2014/main" id="{3D0C4AEF-6CC1-4B11-8CEE-49EC661DF4E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09498797"/>
              </p:ext>
            </p:extLst>
          </p:nvPr>
        </p:nvGraphicFramePr>
        <p:xfrm>
          <a:off x="1" y="1241041"/>
          <a:ext cx="8438146" cy="54774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2286129-F879-443D-9962-95F2A6CF0A29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9546306" y="1086205"/>
            <a:ext cx="264569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BO" sz="1800" dirty="0">
                <a:latin typeface="Segoe UI" panose="020B0502040204020203" pitchFamily="34" charset="0"/>
                <a:cs typeface="Segoe UI" panose="020B0502040204020203" pitchFamily="34" charset="0"/>
              </a:rPr>
              <a:t>Otros aspectos del contexto local: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BO" sz="1800" dirty="0">
                <a:latin typeface="Segoe UI" panose="020B0502040204020203" pitchFamily="34" charset="0"/>
                <a:cs typeface="Segoe UI" panose="020B0502040204020203" pitchFamily="34" charset="0"/>
              </a:rPr>
              <a:t>DIMENSIÓN SOCIAL, nivel de educación (saber escribir frente a saber registrar)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s-BO" sz="1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BO" sz="1800" dirty="0">
                <a:latin typeface="Segoe UI" panose="020B0502040204020203" pitchFamily="34" charset="0"/>
                <a:cs typeface="Segoe UI" panose="020B0502040204020203" pitchFamily="34" charset="0"/>
              </a:rPr>
              <a:t> ECONOMICO, si acceso a materiales de trabajo (no tener mochilas)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BO" sz="1800" dirty="0">
                <a:latin typeface="Segoe UI" panose="020B0502040204020203" pitchFamily="34" charset="0"/>
                <a:cs typeface="Segoe UI" panose="020B0502040204020203" pitchFamily="34" charset="0"/>
              </a:rPr>
              <a:t>CULTURAL, monitoreos en fiestas, trabajos en fechas prohibidas (lunas nuevas)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BO" sz="1800" dirty="0">
                <a:latin typeface="Segoe UI" panose="020B0502040204020203" pitchFamily="34" charset="0"/>
                <a:cs typeface="Segoe UI" panose="020B0502040204020203" pitchFamily="34" charset="0"/>
              </a:rPr>
              <a:t>POLITICA, organización informada de todo el proceso</a:t>
            </a:r>
            <a:endParaRPr lang="es-BO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A1D03C4A-A213-40FB-9BC4-4E4267B73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086205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es-ES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3. </a:t>
            </a:r>
            <a:r>
              <a:rPr lang="es-ES" sz="36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Registro, manejo y uso de datos por agricultores</a:t>
            </a:r>
            <a:endParaRPr lang="es-BO" sz="40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957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9AE04B-72AF-433C-B7E6-9AA82C409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38989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r"/>
            <a:r>
              <a:rPr lang="es-BO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4. Motivaciones: </a:t>
            </a:r>
            <a:r>
              <a:rPr lang="es-BO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Análisis de marcos de las transiciones agroecológicas Pinzón (2017)</a:t>
            </a:r>
            <a:endParaRPr lang="es-BO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6A97177E-6A9F-43B3-A1D2-13998EB67A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0292318"/>
              </p:ext>
            </p:extLst>
          </p:nvPr>
        </p:nvGraphicFramePr>
        <p:xfrm>
          <a:off x="0" y="1325561"/>
          <a:ext cx="5791199" cy="4898776"/>
        </p:xfrm>
        <a:graphic>
          <a:graphicData uri="http://schemas.openxmlformats.org/drawingml/2006/table">
            <a:tbl>
              <a:tblPr firstRow="1" firstCol="1" bandRow="1"/>
              <a:tblGrid>
                <a:gridCol w="1096134">
                  <a:extLst>
                    <a:ext uri="{9D8B030D-6E8A-4147-A177-3AD203B41FA5}">
                      <a16:colId xmlns:a16="http://schemas.microsoft.com/office/drawing/2014/main" val="4039298328"/>
                    </a:ext>
                  </a:extLst>
                </a:gridCol>
                <a:gridCol w="1350311">
                  <a:extLst>
                    <a:ext uri="{9D8B030D-6E8A-4147-A177-3AD203B41FA5}">
                      <a16:colId xmlns:a16="http://schemas.microsoft.com/office/drawing/2014/main" val="382567990"/>
                    </a:ext>
                  </a:extLst>
                </a:gridCol>
                <a:gridCol w="1920098">
                  <a:extLst>
                    <a:ext uri="{9D8B030D-6E8A-4147-A177-3AD203B41FA5}">
                      <a16:colId xmlns:a16="http://schemas.microsoft.com/office/drawing/2014/main" val="4262321818"/>
                    </a:ext>
                  </a:extLst>
                </a:gridCol>
                <a:gridCol w="1424656">
                  <a:extLst>
                    <a:ext uri="{9D8B030D-6E8A-4147-A177-3AD203B41FA5}">
                      <a16:colId xmlns:a16="http://schemas.microsoft.com/office/drawing/2014/main" val="470795395"/>
                    </a:ext>
                  </a:extLst>
                </a:gridCol>
              </a:tblGrid>
              <a:tr h="5903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Categorías de análisis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Primer año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Segundo año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Tercer año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110664"/>
                  </a:ext>
                </a:extLst>
              </a:tr>
              <a:tr h="1077115">
                <a:tc rowSpan="4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Motivación ideológica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 mejor tener un </a:t>
                      </a:r>
                      <a:r>
                        <a:rPr lang="es-MX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producto natural</a:t>
                      </a:r>
                      <a:r>
                        <a:rPr lang="es-MX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 mejor tener un </a:t>
                      </a:r>
                      <a:r>
                        <a:rPr lang="es-MX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producto natural</a:t>
                      </a:r>
                      <a:r>
                        <a:rPr lang="es-MX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y ecológico.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 mejor tener un </a:t>
                      </a:r>
                      <a:r>
                        <a:rPr lang="es-MX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producto natural.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154559"/>
                  </a:ext>
                </a:extLst>
              </a:tr>
              <a:tr h="1077115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Reducir la contaminación</a:t>
                      </a:r>
                      <a:r>
                        <a:rPr lang="es-MX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con químicos.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Hay que </a:t>
                      </a:r>
                      <a:r>
                        <a:rPr lang="es-MX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cuidar la salud</a:t>
                      </a:r>
                      <a:r>
                        <a:rPr lang="es-MX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uno y del suelo.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Hay que </a:t>
                      </a:r>
                      <a:r>
                        <a:rPr lang="es-MX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cuidar la salud de uno y del suelo.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4606730"/>
                  </a:ext>
                </a:extLst>
              </a:tr>
              <a:tr h="1077115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 </a:t>
                      </a:r>
                      <a:r>
                        <a:rPr lang="es-MX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importante hacer la investigación.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Hay que </a:t>
                      </a:r>
                      <a:r>
                        <a:rPr lang="es-MX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seguir probando, porque el tiempo es cambiante</a:t>
                      </a: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 seguiré utilizando los bioles. 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682926"/>
                  </a:ext>
                </a:extLst>
              </a:tr>
              <a:tr h="1077115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Mayor </a:t>
                      </a:r>
                      <a:r>
                        <a:rPr lang="es-MX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interés para reducir pérdidas</a:t>
                      </a:r>
                      <a:r>
                        <a:rPr lang="es-MX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por al gusano blanco.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Para que </a:t>
                      </a:r>
                      <a:r>
                        <a:rPr lang="es-MX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funciones los bioles hay que aplicar oportunamente</a:t>
                      </a:r>
                      <a:r>
                        <a:rPr lang="es-MX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Estamos </a:t>
                      </a:r>
                      <a:r>
                        <a:rPr lang="es-MX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mejorando los rendimientos</a:t>
                      </a: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6142152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88A80FD-A0BF-4E53-80A2-BD91BEAF9F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919595"/>
              </p:ext>
            </p:extLst>
          </p:nvPr>
        </p:nvGraphicFramePr>
        <p:xfrm>
          <a:off x="6096701" y="1325563"/>
          <a:ext cx="5918835" cy="5361593"/>
        </p:xfrm>
        <a:graphic>
          <a:graphicData uri="http://schemas.openxmlformats.org/drawingml/2006/table">
            <a:tbl>
              <a:tblPr firstRow="1" firstCol="1" bandRow="1"/>
              <a:tblGrid>
                <a:gridCol w="1457960">
                  <a:extLst>
                    <a:ext uri="{9D8B030D-6E8A-4147-A177-3AD203B41FA5}">
                      <a16:colId xmlns:a16="http://schemas.microsoft.com/office/drawing/2014/main" val="752659927"/>
                    </a:ext>
                  </a:extLst>
                </a:gridCol>
                <a:gridCol w="1502410">
                  <a:extLst>
                    <a:ext uri="{9D8B030D-6E8A-4147-A177-3AD203B41FA5}">
                      <a16:colId xmlns:a16="http://schemas.microsoft.com/office/drawing/2014/main" val="1791530875"/>
                    </a:ext>
                  </a:extLst>
                </a:gridCol>
                <a:gridCol w="1502410">
                  <a:extLst>
                    <a:ext uri="{9D8B030D-6E8A-4147-A177-3AD203B41FA5}">
                      <a16:colId xmlns:a16="http://schemas.microsoft.com/office/drawing/2014/main" val="2815657484"/>
                    </a:ext>
                  </a:extLst>
                </a:gridCol>
                <a:gridCol w="1456055">
                  <a:extLst>
                    <a:ext uri="{9D8B030D-6E8A-4147-A177-3AD203B41FA5}">
                      <a16:colId xmlns:a16="http://schemas.microsoft.com/office/drawing/2014/main" val="1646912285"/>
                    </a:ext>
                  </a:extLst>
                </a:gridCol>
              </a:tblGrid>
              <a:tr h="3625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Categorías de análisis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Primer año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Segundo año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Tercer año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788192"/>
                  </a:ext>
                </a:extLst>
              </a:tr>
              <a:tr h="1247571">
                <a:tc rowSpan="4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Motivación racional (costo beneficio)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05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Hemos recuperado los cultivos dañados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05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 </a:t>
                      </a:r>
                      <a:r>
                        <a:rPr lang="es-MX" sz="105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biol ayuda a recuperar</a:t>
                      </a:r>
                      <a:r>
                        <a:rPr lang="es-MX" sz="105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las heladas.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05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hemos </a:t>
                      </a:r>
                      <a:r>
                        <a:rPr lang="es-MX" sz="105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perdido</a:t>
                      </a:r>
                      <a:r>
                        <a:rPr lang="es-MX" sz="105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las cosechas.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05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hemos perdido las cosechas como las otras familias que no han aplicado.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05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Recuperamos los cultivos dañados</a:t>
                      </a:r>
                      <a:r>
                        <a:rPr lang="es-MX" sz="105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2721848"/>
                  </a:ext>
                </a:extLst>
              </a:tr>
              <a:tr h="1694566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05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Recuperar lo que quemo la helada y lastimó la granizada</a:t>
                      </a:r>
                      <a:r>
                        <a:rPr lang="es-MX" sz="105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05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Los tubérculos 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05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cosechados de las parcelas con tratamientos </a:t>
                      </a:r>
                      <a:r>
                        <a:rPr lang="es-MX" sz="105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tienen mejor sabor</a:t>
                      </a:r>
                      <a:r>
                        <a:rPr lang="es-MX" sz="105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son harinosas, de cocción rápida y de mayor peso.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05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 8 yutes de semilla de papa he cosechado 80 yutes de papa.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05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Los tubérculos cosechados de las parcelas con tratamientos tienen mejor </a:t>
                      </a:r>
                      <a:r>
                        <a:rPr lang="es-MX" sz="105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sabor, son harinosas, de cocción rápida y de mayor peso.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035290"/>
                  </a:ext>
                </a:extLst>
              </a:tr>
              <a:tr h="737195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05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 proyecto nos está enseñando </a:t>
                      </a:r>
                      <a:r>
                        <a:rPr lang="es-MX" sz="105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elaborar los bioinsumos</a:t>
                      </a:r>
                      <a:r>
                        <a:rPr lang="es-MX" sz="105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05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Vendemos los bioinsumos a otros </a:t>
                      </a:r>
                      <a:r>
                        <a:rPr lang="es-MX" sz="105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agricultores de otras comunidades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05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Ahora </a:t>
                      </a:r>
                      <a:r>
                        <a:rPr lang="es-MX" sz="105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elaboramos nosotros los bioinsumos.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413802"/>
                  </a:ext>
                </a:extLst>
              </a:tr>
              <a:tr h="737195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Queremos </a:t>
                      </a:r>
                      <a:r>
                        <a:rPr lang="es-MX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eliminar a la plaga del gorgojo</a:t>
                      </a: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Queremos eliminar a la plaga del gorgojo</a:t>
                      </a: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Queremos eliminar a la plaga del gorgojo</a:t>
                      </a:r>
                      <a:r>
                        <a:rPr lang="es-MX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2126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1639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9AE04B-72AF-433C-B7E6-9AA82C409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es-BO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5. Flujo de información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00D0F4-C4C7-4BFE-9B7E-F8C2D6D9D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697" y="1630386"/>
            <a:ext cx="5014291" cy="4391434"/>
          </a:xfrm>
        </p:spPr>
        <p:txBody>
          <a:bodyPr>
            <a:normAutofit fontScale="92500"/>
          </a:bodyPr>
          <a:lstStyle/>
          <a:p>
            <a:r>
              <a:rPr lang="es-BO" dirty="0"/>
              <a:t>Las habilidades y actitudes</a:t>
            </a:r>
          </a:p>
          <a:p>
            <a:r>
              <a:rPr lang="es-BO" dirty="0"/>
              <a:t>Nivel de conocimiento da confianza.</a:t>
            </a:r>
          </a:p>
          <a:p>
            <a:r>
              <a:rPr lang="es-BO" dirty="0"/>
              <a:t>Espacio de capacitación y diálogos</a:t>
            </a:r>
          </a:p>
          <a:p>
            <a:r>
              <a:rPr lang="es-BO" dirty="0"/>
              <a:t>Las modalidad o forma (teórico, práctico o participativo) </a:t>
            </a:r>
          </a:p>
          <a:p>
            <a:r>
              <a:rPr lang="es-BO" dirty="0"/>
              <a:t>Apoyo económico para las comunicaciones por celular e internet (pandemia)</a:t>
            </a:r>
          </a:p>
          <a:p>
            <a:r>
              <a:rPr lang="es-BO" dirty="0"/>
              <a:t>Técnicas pedagógicas</a:t>
            </a:r>
          </a:p>
          <a:p>
            <a:endParaRPr lang="es-BO" dirty="0"/>
          </a:p>
        </p:txBody>
      </p:sp>
      <p:graphicFrame>
        <p:nvGraphicFramePr>
          <p:cNvPr id="5" name="Marcador de contenido 3">
            <a:extLst>
              <a:ext uri="{FF2B5EF4-FFF2-40B4-BE49-F238E27FC236}">
                <a16:creationId xmlns:a16="http://schemas.microsoft.com/office/drawing/2014/main" id="{863CB217-2F2B-44A4-8D26-B8A6A7C8B1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2525489"/>
              </p:ext>
            </p:extLst>
          </p:nvPr>
        </p:nvGraphicFramePr>
        <p:xfrm>
          <a:off x="5483773" y="391449"/>
          <a:ext cx="6574681" cy="6382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D93E2726-F999-44AD-AC96-3D6DF228EB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364" y="4414793"/>
            <a:ext cx="1598865" cy="160702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237A693-5C49-4E96-9CAE-FA5947D1A7D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12000" y1="25383" x2="12000" y2="25383"/>
                        <a14:foregroundMark x1="6553" y1="61499" x2="6553" y2="61499"/>
                        <a14:foregroundMark x1="16596" y1="81772" x2="16596" y2="81772"/>
                        <a14:foregroundMark x1="21787" y1="87223" x2="21787" y2="87223"/>
                        <a14:foregroundMark x1="24511" y1="79898" x2="24511" y2="79898"/>
                        <a14:foregroundMark x1="29702" y1="81772" x2="29702" y2="81772"/>
                        <a14:foregroundMark x1="28255" y1="27598" x2="28255" y2="27598"/>
                        <a14:foregroundMark x1="53447" y1="88075" x2="53447" y2="88075"/>
                        <a14:foregroundMark x1="53447" y1="88756" x2="53447" y2="88756"/>
                        <a14:foregroundMark x1="54468" y1="88756" x2="54468" y2="88756"/>
                        <a14:foregroundMark x1="60936" y1="86371" x2="60936" y2="86371"/>
                        <a14:foregroundMark x1="69447" y1="25043" x2="69447" y2="25043"/>
                        <a14:foregroundMark x1="70468" y1="89267" x2="70468" y2="89267"/>
                        <a14:foregroundMark x1="72681" y1="90290" x2="72681" y2="90290"/>
                        <a14:foregroundMark x1="72936" y1="80920" x2="72936" y2="80920"/>
                        <a14:foregroundMark x1="77106" y1="80920" x2="77106" y2="80920"/>
                        <a14:foregroundMark x1="89106" y1="85520" x2="89106" y2="85520"/>
                        <a14:foregroundMark x1="86809" y1="88586" x2="86809" y2="88586"/>
                        <a14:foregroundMark x1="82894" y1="68995" x2="82894" y2="68995"/>
                        <a14:foregroundMark x1="93106" y1="84157" x2="93106" y2="84157"/>
                        <a14:foregroundMark x1="92596" y1="90290" x2="92596" y2="91312"/>
                        <a14:backgroundMark x1="15745" y1="84327" x2="15745" y2="84327"/>
                        <a14:backgroundMark x1="71915" y1="83135" x2="71915" y2="831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58" t="14220" r="-5958" b="-5734"/>
          <a:stretch/>
        </p:blipFill>
        <p:spPr>
          <a:xfrm flipH="1">
            <a:off x="7663427" y="264995"/>
            <a:ext cx="4153243" cy="175568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62BD7D2-6927-4274-B5A9-907CCF573E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73210" y="2320949"/>
            <a:ext cx="2026020" cy="1512689"/>
          </a:xfrm>
          <a:prstGeom prst="rect">
            <a:avLst/>
          </a:prstGeom>
        </p:spPr>
      </p:pic>
      <p:pic>
        <p:nvPicPr>
          <p:cNvPr id="9" name="Picture 4" descr="Doblado Flecha Flechas Dibujadas A Mano Flecha Giratoria, Flecha ...">
            <a:extLst>
              <a:ext uri="{FF2B5EF4-FFF2-40B4-BE49-F238E27FC236}">
                <a16:creationId xmlns:a16="http://schemas.microsoft.com/office/drawing/2014/main" id="{253AFF38-1CAC-4365-942A-75D65F2AA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47639" flipV="1">
            <a:off x="9720199" y="4164439"/>
            <a:ext cx="1191742" cy="110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Doblado Flecha Flechas Dibujadas A Mano Flecha Giratoria, Flecha ...">
            <a:extLst>
              <a:ext uri="{FF2B5EF4-FFF2-40B4-BE49-F238E27FC236}">
                <a16:creationId xmlns:a16="http://schemas.microsoft.com/office/drawing/2014/main" id="{76BF83B0-5F74-4EC4-947E-BFC001E1B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00351" flipV="1">
            <a:off x="10777388" y="2634759"/>
            <a:ext cx="1246203" cy="1150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57373FB6-D18B-4EBC-90C1-1A70762A41E0}"/>
              </a:ext>
            </a:extLst>
          </p:cNvPr>
          <p:cNvSpPr/>
          <p:nvPr/>
        </p:nvSpPr>
        <p:spPr>
          <a:xfrm>
            <a:off x="6804229" y="2673927"/>
            <a:ext cx="2026020" cy="1200329"/>
          </a:xfrm>
          <a:prstGeom prst="rect">
            <a:avLst/>
          </a:prstGeom>
          <a:solidFill>
            <a:srgbClr val="99CC00"/>
          </a:solidFill>
          <a:ln w="15875">
            <a:solidFill>
              <a:srgbClr val="B0FF97"/>
            </a:solidFill>
            <a:prstDash val="sysDot"/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317500"/>
          </a:effectLst>
          <a:scene3d>
            <a:camera prst="isometricLeftDown"/>
            <a:lightRig rig="threePt" dir="t"/>
          </a:scene3d>
          <a:sp3d>
            <a:bevelT w="12700"/>
            <a:bevelB w="25400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Red de agricultores Investigadores</a:t>
            </a:r>
          </a:p>
        </p:txBody>
      </p:sp>
    </p:spTree>
    <p:extLst>
      <p:ext uri="{BB962C8B-B14F-4D97-AF65-F5344CB8AC3E}">
        <p14:creationId xmlns:p14="http://schemas.microsoft.com/office/powerpoint/2010/main" val="27567809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9AE04B-72AF-433C-B7E6-9AA82C409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es-BO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5. Flujo de información. </a:t>
            </a:r>
            <a:r>
              <a:rPr lang="es-BO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Teoría del aprendizaje de adultos</a:t>
            </a:r>
            <a:endParaRPr lang="es-BO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00D0F4-C4C7-4BFE-9B7E-F8C2D6D9D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697" y="1459833"/>
            <a:ext cx="5370998" cy="514951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BO" sz="2000" b="1" dirty="0">
                <a:latin typeface="Arial" panose="020B0604020202020204" pitchFamily="34" charset="0"/>
                <a:cs typeface="Arial" panose="020B0604020202020204" pitchFamily="34" charset="0"/>
              </a:rPr>
              <a:t>Andragogía: </a:t>
            </a:r>
          </a:p>
          <a:p>
            <a:pPr algn="just"/>
            <a:r>
              <a:rPr lang="es-BO" sz="2400" dirty="0">
                <a:latin typeface="Arial" panose="020B0604020202020204" pitchFamily="34" charset="0"/>
                <a:cs typeface="Arial" panose="020B0604020202020204" pitchFamily="34" charset="0"/>
              </a:rPr>
              <a:t>Motivación y </a:t>
            </a:r>
            <a:r>
              <a:rPr lang="es-BO" sz="2400" b="1" dirty="0">
                <a:latin typeface="Arial" panose="020B0604020202020204" pitchFamily="34" charset="0"/>
                <a:cs typeface="Arial" panose="020B0604020202020204" pitchFamily="34" charset="0"/>
              </a:rPr>
              <a:t>necesidad de conocimiento sobre temas que le ayuden a resolver </a:t>
            </a:r>
            <a:r>
              <a:rPr lang="es-BO" sz="2400" dirty="0">
                <a:latin typeface="Arial" panose="020B0604020202020204" pitchFamily="34" charset="0"/>
                <a:cs typeface="Arial" panose="020B0604020202020204" pitchFamily="34" charset="0"/>
              </a:rPr>
              <a:t>problemas productivos</a:t>
            </a:r>
          </a:p>
          <a:p>
            <a:pPr algn="just"/>
            <a:r>
              <a:rPr lang="es-BO" sz="2400" b="1" dirty="0">
                <a:latin typeface="Arial" panose="020B0604020202020204" pitchFamily="34" charset="0"/>
                <a:cs typeface="Arial" panose="020B0604020202020204" pitchFamily="34" charset="0"/>
              </a:rPr>
              <a:t>Obtener los beneficios lo más rápido </a:t>
            </a:r>
            <a:r>
              <a:rPr lang="es-BO" sz="2400" dirty="0">
                <a:latin typeface="Arial" panose="020B0604020202020204" pitchFamily="34" charset="0"/>
                <a:cs typeface="Arial" panose="020B0604020202020204" pitchFamily="34" charset="0"/>
              </a:rPr>
              <a:t>y sencillamente posible . Solucionar el problema de plagas y heladas</a:t>
            </a:r>
          </a:p>
          <a:p>
            <a:pPr algn="just"/>
            <a:r>
              <a:rPr lang="es-BO" sz="2400" dirty="0">
                <a:latin typeface="Arial" panose="020B0604020202020204" pitchFamily="34" charset="0"/>
                <a:cs typeface="Arial" panose="020B0604020202020204" pitchFamily="34" charset="0"/>
              </a:rPr>
              <a:t>Los conocimientos previos y la practica estarán conectados y les permite analizar y desarrollar nuevas ideas, “se aprende mejor haciendo”</a:t>
            </a:r>
          </a:p>
          <a:p>
            <a:pPr algn="just"/>
            <a:r>
              <a:rPr lang="es-BO" sz="2400" dirty="0">
                <a:latin typeface="Arial" panose="020B0604020202020204" pitchFamily="34" charset="0"/>
                <a:cs typeface="Arial" panose="020B0604020202020204" pitchFamily="34" charset="0"/>
              </a:rPr>
              <a:t>Son autónomos y más autosuficientes, nadie les dice que hacer.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C64BC9FE-E390-4ECC-B4E3-7495FC01A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137" y="1341520"/>
            <a:ext cx="6424863" cy="551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8428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B3EBB3-5D7E-4C26-8F7A-AEEB10A81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121567" y="2121567"/>
            <a:ext cx="6857998" cy="2614863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r"/>
            <a:r>
              <a:rPr lang="es-BO" sz="4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Respecto de las motivaciones y los flujos de información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1A5E83-D294-4292-AF8C-A2D03E80D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4864" y="410746"/>
            <a:ext cx="9031706" cy="458803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BO" dirty="0">
                <a:latin typeface="Arial Rounded MT Bold" panose="020F0704030504030204" pitchFamily="34" charset="0"/>
              </a:rPr>
              <a:t>Metodología de las investigaciones participativas y acciones colectivas: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BO" dirty="0">
                <a:latin typeface="Arial Rounded MT Bold" panose="020F0704030504030204" pitchFamily="34" charset="0"/>
              </a:rPr>
              <a:t>Enfoque Yapuchiri, </a:t>
            </a:r>
            <a:r>
              <a:rPr lang="es-BO" sz="1900" dirty="0">
                <a:latin typeface="Arial" panose="020B0604020202020204" pitchFamily="34" charset="0"/>
                <a:cs typeface="Arial" panose="020B0604020202020204" pitchFamily="34" charset="0"/>
              </a:rPr>
              <a:t>“Se </a:t>
            </a:r>
            <a:r>
              <a:rPr lang="es-BO" sz="1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reconocen como agricultores de </a:t>
            </a:r>
            <a:r>
              <a:rPr lang="es-BO" sz="1900" dirty="0">
                <a:latin typeface="Arial" panose="020B0604020202020204" pitchFamily="34" charset="0"/>
                <a:cs typeface="Arial" panose="020B0604020202020204" pitchFamily="34" charset="0"/>
              </a:rPr>
              <a:t>vocación basado en 5 pasos, que  brindan servicios de asistencia técnica a otros agricultores”. (PROSUCO, 2008)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BO" dirty="0">
                <a:latin typeface="Arial Rounded MT Bold" panose="020F0704030504030204" pitchFamily="34" charset="0"/>
              </a:rPr>
              <a:t>Investigación acción participativa, </a:t>
            </a:r>
            <a:r>
              <a:rPr lang="es-BO" sz="1900" dirty="0">
                <a:latin typeface="Arial" panose="020B0604020202020204" pitchFamily="34" charset="0"/>
                <a:cs typeface="Arial" panose="020B0604020202020204" pitchFamily="34" charset="0"/>
              </a:rPr>
              <a:t>gatilla </a:t>
            </a:r>
            <a:r>
              <a:rPr lang="es-BO" sz="1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procesos de complementariedad de los conocimientos</a:t>
            </a:r>
            <a:r>
              <a:rPr lang="es-BO" sz="1900" dirty="0">
                <a:latin typeface="Arial" panose="020B0604020202020204" pitchFamily="34" charset="0"/>
                <a:cs typeface="Arial" panose="020B0604020202020204" pitchFamily="34" charset="0"/>
              </a:rPr>
              <a:t> locales con los conocimientos científicos (San Martín, 2002; Cárdenas, 2009)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BO" dirty="0">
                <a:latin typeface="Arial Rounded MT Bold" panose="020F0704030504030204" pitchFamily="34" charset="0"/>
              </a:rPr>
              <a:t>Redes de Agricultores Investigadores (RAI).</a:t>
            </a:r>
            <a:r>
              <a:rPr lang="es-BO" sz="1900" dirty="0">
                <a:latin typeface="Arial" panose="020B0604020202020204" pitchFamily="34" charset="0"/>
                <a:cs typeface="Arial" panose="020B0604020202020204" pitchFamily="34" charset="0"/>
              </a:rPr>
              <a:t>Enfoque promovido por la CCRP de la Fundación Mc </a:t>
            </a:r>
            <a:r>
              <a:rPr lang="es-BO" sz="1900" dirty="0" err="1">
                <a:latin typeface="Arial" panose="020B0604020202020204" pitchFamily="34" charset="0"/>
                <a:cs typeface="Arial" panose="020B0604020202020204" pitchFamily="34" charset="0"/>
              </a:rPr>
              <a:t>Knight</a:t>
            </a:r>
            <a:r>
              <a:rPr lang="es-BO" sz="1900" dirty="0">
                <a:latin typeface="Arial" panose="020B0604020202020204" pitchFamily="34" charset="0"/>
                <a:cs typeface="Arial" panose="020B0604020202020204" pitchFamily="34" charset="0"/>
              </a:rPr>
              <a:t> y Comunidad de Práctica de los Andes, para que las </a:t>
            </a:r>
            <a:r>
              <a:rPr lang="es-BO" sz="1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innovaciones sean articuladas a los contextos sociológicos</a:t>
            </a:r>
            <a:r>
              <a:rPr lang="es-BO" sz="1900" dirty="0">
                <a:latin typeface="Arial" panose="020B0604020202020204" pitchFamily="34" charset="0"/>
                <a:cs typeface="Arial" panose="020B0604020202020204" pitchFamily="34" charset="0"/>
              </a:rPr>
              <a:t> de los pequeños productores (Nelson, et al. 2016). </a:t>
            </a:r>
            <a:endParaRPr lang="es-BO" dirty="0">
              <a:latin typeface="Arial Rounded MT Bold" panose="020F0704030504030204" pitchFamily="34" charset="0"/>
            </a:endParaRP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1E330285-B228-45DD-B86E-24A20FEDD60F}"/>
              </a:ext>
            </a:extLst>
          </p:cNvPr>
          <p:cNvSpPr txBox="1">
            <a:spLocks/>
          </p:cNvSpPr>
          <p:nvPr/>
        </p:nvSpPr>
        <p:spPr>
          <a:xfrm>
            <a:off x="2614864" y="5066128"/>
            <a:ext cx="9031706" cy="16154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s-BO" dirty="0">
                <a:latin typeface="Arial Rounded MT Bold" panose="020F0704030504030204" pitchFamily="34" charset="0"/>
              </a:rPr>
              <a:t>“para fortalecer la toma de decisiones de las organizaciones locales, y por otro lado la formación de sujetos políticos para organizar y movilizar recursos sociales que mejoren el manejo de las fincas y su entorno”. </a:t>
            </a:r>
          </a:p>
        </p:txBody>
      </p:sp>
    </p:spTree>
    <p:extLst>
      <p:ext uri="{BB962C8B-B14F-4D97-AF65-F5344CB8AC3E}">
        <p14:creationId xmlns:p14="http://schemas.microsoft.com/office/powerpoint/2010/main" val="21695316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308771-0C2E-412B-A87C-CCBF04C68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70117"/>
          </a:xfrm>
          <a:solidFill>
            <a:srgbClr val="00B0F0"/>
          </a:solidFill>
        </p:spPr>
        <p:txBody>
          <a:bodyPr/>
          <a:lstStyle/>
          <a:p>
            <a:r>
              <a:rPr lang="es-BO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Ya ahora que? Implicaciones de los resultados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D199E7-0F76-40DF-9FFC-FCCF323F0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70117"/>
            <a:ext cx="6240379" cy="5630779"/>
          </a:xfrm>
        </p:spPr>
        <p:txBody>
          <a:bodyPr>
            <a:no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s-BO" sz="1900" dirty="0">
                <a:latin typeface="Arial" panose="020B0604020202020204" pitchFamily="34" charset="0"/>
                <a:cs typeface="Arial" panose="020B0604020202020204" pitchFamily="34" charset="0"/>
              </a:rPr>
              <a:t>La investigación de los bioles con participación de </a:t>
            </a:r>
            <a:r>
              <a:rPr lang="es-BO" sz="1900" b="1" dirty="0">
                <a:latin typeface="Arial" panose="020B0604020202020204" pitchFamily="34" charset="0"/>
                <a:cs typeface="Arial" panose="020B0604020202020204" pitchFamily="34" charset="0"/>
              </a:rPr>
              <a:t>agricultores investigadores</a:t>
            </a:r>
            <a:r>
              <a:rPr lang="es-BO" sz="1900" dirty="0">
                <a:latin typeface="Arial" panose="020B0604020202020204" pitchFamily="34" charset="0"/>
                <a:cs typeface="Arial" panose="020B0604020202020204" pitchFamily="34" charset="0"/>
              </a:rPr>
              <a:t>, orientar un manejo organizado comunitario para el control de la plaga bajo el liderazgo de sus autoridades comunales visualizan  a los agricultores investigadores como facilitadores para la construcción social de estos mecanismos. A una mayor escala. Territorial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BO" sz="1900" dirty="0">
                <a:latin typeface="Arial" panose="020B0604020202020204" pitchFamily="34" charset="0"/>
                <a:cs typeface="Arial" panose="020B0604020202020204" pitchFamily="34" charset="0"/>
              </a:rPr>
              <a:t>Mejorar el manejo de los sistemas </a:t>
            </a:r>
            <a:r>
              <a:rPr lang="es-BO" sz="1900" b="1" dirty="0">
                <a:latin typeface="Arial" panose="020B0604020202020204" pitchFamily="34" charset="0"/>
                <a:cs typeface="Arial" panose="020B0604020202020204" pitchFamily="34" charset="0"/>
              </a:rPr>
              <a:t>productivos bajo un concepto sostenible y agroecológico, a partir de la reducción gradual de los productos químicos </a:t>
            </a:r>
            <a:r>
              <a:rPr lang="es-BO" sz="1900" dirty="0">
                <a:latin typeface="Arial" panose="020B0604020202020204" pitchFamily="34" charset="0"/>
                <a:cs typeface="Arial" panose="020B0604020202020204" pitchFamily="34" charset="0"/>
              </a:rPr>
              <a:t>por insumos naturales, la </a:t>
            </a:r>
            <a:r>
              <a:rPr lang="es-BO" sz="1900" b="1" dirty="0">
                <a:latin typeface="Arial" panose="020B0604020202020204" pitchFamily="34" charset="0"/>
                <a:cs typeface="Arial" panose="020B0604020202020204" pitchFamily="34" charset="0"/>
              </a:rPr>
              <a:t>motivación</a:t>
            </a:r>
            <a:r>
              <a:rPr lang="es-BO" sz="1900" dirty="0">
                <a:latin typeface="Arial" panose="020B0604020202020204" pitchFamily="34" charset="0"/>
                <a:cs typeface="Arial" panose="020B0604020202020204" pitchFamily="34" charset="0"/>
              </a:rPr>
              <a:t> final es gestionar posibles sellos ecológicos para diferenciar su producción, pensando en procesos de comercialización futura.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BO" sz="1900" dirty="0">
                <a:latin typeface="Arial" panose="020B0604020202020204" pitchFamily="34" charset="0"/>
                <a:cs typeface="Arial" panose="020B0604020202020204" pitchFamily="34" charset="0"/>
              </a:rPr>
              <a:t>La participación de </a:t>
            </a:r>
            <a:r>
              <a:rPr lang="es-BO" sz="1900" b="1" dirty="0">
                <a:latin typeface="Arial" panose="020B0604020202020204" pitchFamily="34" charset="0"/>
                <a:cs typeface="Arial" panose="020B0604020202020204" pitchFamily="34" charset="0"/>
              </a:rPr>
              <a:t>agricultores investigadores motiva a los jóvenes para integrarse a estos procesos de investigación participativa</a:t>
            </a:r>
            <a:r>
              <a:rPr lang="es-BO" sz="1900" dirty="0">
                <a:latin typeface="Arial" panose="020B0604020202020204" pitchFamily="34" charset="0"/>
                <a:cs typeface="Arial" panose="020B0604020202020204" pitchFamily="34" charset="0"/>
              </a:rPr>
              <a:t>, como a las dinámicas de las comunidades para gestionar conocimientos.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2B79AFF-3129-45E9-B9B9-58CA7E1F7A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631" y="870116"/>
            <a:ext cx="5887453" cy="598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0916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0B6E3813-5BCB-452E-B139-374F08419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75" y="-1"/>
            <a:ext cx="7620000" cy="5715000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9BA56EEA-2E31-4F75-A2DC-20FC5B56A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0" y="-1"/>
            <a:ext cx="42862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3E87E56-28AF-49E2-9A33-FF855DCC4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14181"/>
            <a:ext cx="12192000" cy="1325563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s-BO" sz="66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Gracias……..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BB90C98E-88F0-4232-B686-29061B96C73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1"/>
          <a:stretch/>
        </p:blipFill>
        <p:spPr>
          <a:xfrm>
            <a:off x="0" y="-3"/>
            <a:ext cx="5667819" cy="551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1068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3394</TotalTime>
  <Words>1747</Words>
  <Application>Microsoft Office PowerPoint</Application>
  <PresentationFormat>Panorámica</PresentationFormat>
  <Paragraphs>206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32" baseType="lpstr">
      <vt:lpstr>Agency FB</vt:lpstr>
      <vt:lpstr>Aharoni</vt:lpstr>
      <vt:lpstr>Arial</vt:lpstr>
      <vt:lpstr>Arial Nova</vt:lpstr>
      <vt:lpstr>Arial Rounded MT Bold</vt:lpstr>
      <vt:lpstr>Calibri</vt:lpstr>
      <vt:lpstr>Calibri Light</vt:lpstr>
      <vt:lpstr>Cambria</vt:lpstr>
      <vt:lpstr>Corbel Light</vt:lpstr>
      <vt:lpstr>Segoe UI</vt:lpstr>
      <vt:lpstr>Wingdings</vt:lpstr>
      <vt:lpstr>Tema de Office</vt:lpstr>
      <vt:lpstr>Motivaciones y flujo de información en agricultores investigadores para adaptar conocimientos en sus contextos y sus efectos </vt:lpstr>
      <vt:lpstr>Contexto global</vt:lpstr>
      <vt:lpstr>Contexto local Proyecto: Desarrollo de servicios productivos para la agricultura familiar basada en redes de agricultores Yapuchiris III</vt:lpstr>
      <vt:lpstr>Que hacemos?</vt:lpstr>
      <vt:lpstr>Planteamiento de la investigación</vt:lpstr>
      <vt:lpstr>Las preguntas de investigación?</vt:lpstr>
      <vt:lpstr>Metodología</vt:lpstr>
      <vt:lpstr>Hallazgos </vt:lpstr>
      <vt:lpstr>Población </vt:lpstr>
      <vt:lpstr>Presentación de PowerPoint</vt:lpstr>
      <vt:lpstr>1. De la conformación de las RAI comunales</vt:lpstr>
      <vt:lpstr>1. De la conformación de las RAI comunales</vt:lpstr>
      <vt:lpstr>2. Del diseño de la investigación y tratamientos </vt:lpstr>
      <vt:lpstr>3. Registro, manejo y uso de datos por agricultores</vt:lpstr>
      <vt:lpstr>4. Motivaciones: Análisis de marcos de las transiciones agroecológicas Pinzón (2017)</vt:lpstr>
      <vt:lpstr>5. Flujo de información</vt:lpstr>
      <vt:lpstr>5. Flujo de información. Teoría del aprendizaje de adultos</vt:lpstr>
      <vt:lpstr>Respecto de las motivaciones y los flujos de información </vt:lpstr>
      <vt:lpstr>Ya ahora que? Implicaciones de los resultados</vt:lpstr>
      <vt:lpstr>Gracias……..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Motivaciones y flujo de información en agricultores investigadores para adaptar conocimientos en sus contextos y sus efectos</dc:title>
  <dc:creator>Sonia Laura Valdez</dc:creator>
  <cp:lastModifiedBy>Sonia Laura Valdez</cp:lastModifiedBy>
  <cp:revision>159</cp:revision>
  <dcterms:created xsi:type="dcterms:W3CDTF">2021-06-17T04:40:29Z</dcterms:created>
  <dcterms:modified xsi:type="dcterms:W3CDTF">2021-07-12T11:38:56Z</dcterms:modified>
</cp:coreProperties>
</file>