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0" r:id="rId4"/>
    <p:sldId id="259" r:id="rId5"/>
    <p:sldId id="261" r:id="rId6"/>
    <p:sldId id="281" r:id="rId7"/>
    <p:sldId id="263" r:id="rId8"/>
    <p:sldId id="264" r:id="rId9"/>
    <p:sldId id="265" r:id="rId10"/>
    <p:sldId id="266" r:id="rId11"/>
    <p:sldId id="282" r:id="rId12"/>
    <p:sldId id="276" r:id="rId13"/>
    <p:sldId id="275" r:id="rId14"/>
    <p:sldId id="273" r:id="rId15"/>
    <p:sldId id="274" r:id="rId16"/>
    <p:sldId id="277" r:id="rId17"/>
    <p:sldId id="267" r:id="rId18"/>
    <p:sldId id="278" r:id="rId19"/>
    <p:sldId id="284" r:id="rId20"/>
    <p:sldId id="279" r:id="rId21"/>
  </p:sldIdLst>
  <p:sldSz cx="12192000" cy="6858000"/>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325" userDrawn="1">
          <p15:clr>
            <a:srgbClr val="A4A3A4"/>
          </p15:clr>
        </p15:guide>
        <p15:guide id="4" pos="7378" userDrawn="1">
          <p15:clr>
            <a:srgbClr val="A4A3A4"/>
          </p15:clr>
        </p15:guide>
        <p15:guide id="5" orient="horz" pos="4088" userDrawn="1">
          <p15:clr>
            <a:srgbClr val="A4A3A4"/>
          </p15:clr>
        </p15:guide>
        <p15:guide id="6" orient="horz" pos="232" userDrawn="1">
          <p15:clr>
            <a:srgbClr val="A4A3A4"/>
          </p15:clr>
        </p15:guide>
        <p15:guide id="7" orient="horz" pos="572" userDrawn="1">
          <p15:clr>
            <a:srgbClr val="A4A3A4"/>
          </p15:clr>
        </p15:guide>
        <p15:guide id="8" pos="1595" userDrawn="1">
          <p15:clr>
            <a:srgbClr val="A4A3A4"/>
          </p15:clr>
        </p15:guide>
        <p15:guide id="9" orient="horz" pos="3249" userDrawn="1">
          <p15:clr>
            <a:srgbClr val="A4A3A4"/>
          </p15:clr>
        </p15:guide>
        <p15:guide id="10" pos="5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304A"/>
    <a:srgbClr val="FF6600"/>
    <a:srgbClr val="3399FF"/>
    <a:srgbClr val="3B3838"/>
    <a:srgbClr val="451F04"/>
    <a:srgbClr val="595903"/>
    <a:srgbClr val="DC4264"/>
    <a:srgbClr val="225C73"/>
    <a:srgbClr val="1C0E27"/>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6" autoAdjust="0"/>
    <p:restoredTop sz="94660"/>
  </p:normalViewPr>
  <p:slideViewPr>
    <p:cSldViewPr snapToGrid="0" showGuides="1">
      <p:cViewPr varScale="1">
        <p:scale>
          <a:sx n="59" d="100"/>
          <a:sy n="59" d="100"/>
        </p:scale>
        <p:origin x="84" y="222"/>
      </p:cViewPr>
      <p:guideLst>
        <p:guide pos="3840"/>
        <p:guide pos="325"/>
        <p:guide pos="7378"/>
        <p:guide orient="horz" pos="4088"/>
        <p:guide orient="horz" pos="232"/>
        <p:guide orient="horz" pos="572"/>
        <p:guide pos="1595"/>
        <p:guide orient="horz" pos="3249"/>
        <p:guide pos="5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D94AA4-AC3F-42A5-921C-2197D128681B}" type="datetimeFigureOut">
              <a:rPr lang="es-BO" smtClean="0"/>
              <a:t>6/7/2020</a:t>
            </a:fld>
            <a:endParaRPr lang="es-B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600FD-3535-4F82-987C-BEF8B6D3FF31}" type="slidenum">
              <a:rPr lang="es-BO" smtClean="0"/>
              <a:t>‹Nº›</a:t>
            </a:fld>
            <a:endParaRPr lang="es-BO"/>
          </a:p>
        </p:txBody>
      </p:sp>
    </p:spTree>
    <p:extLst>
      <p:ext uri="{BB962C8B-B14F-4D97-AF65-F5344CB8AC3E}">
        <p14:creationId xmlns:p14="http://schemas.microsoft.com/office/powerpoint/2010/main" val="122538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Agradecimientos: Observadores, al equipo de PROSUCO y la Fundación McKnight</a:t>
            </a:r>
          </a:p>
        </p:txBody>
      </p:sp>
      <p:sp>
        <p:nvSpPr>
          <p:cNvPr id="4" name="Marcador de número de diapositiva 3"/>
          <p:cNvSpPr>
            <a:spLocks noGrp="1"/>
          </p:cNvSpPr>
          <p:nvPr>
            <p:ph type="sldNum" sz="quarter" idx="10"/>
          </p:nvPr>
        </p:nvSpPr>
        <p:spPr/>
        <p:txBody>
          <a:bodyPr/>
          <a:lstStyle/>
          <a:p>
            <a:pPr rtl="0"/>
            <a:fld id="{B8649DAF-093F-4482-AA38-346E9A2DEE94}" type="slidenum">
              <a:rPr lang="es-ES" noProof="0" smtClean="0"/>
              <a:t>20</a:t>
            </a:fld>
            <a:endParaRPr lang="es-ES" noProof="0"/>
          </a:p>
        </p:txBody>
      </p:sp>
    </p:spTree>
    <p:extLst>
      <p:ext uri="{BB962C8B-B14F-4D97-AF65-F5344CB8AC3E}">
        <p14:creationId xmlns:p14="http://schemas.microsoft.com/office/powerpoint/2010/main" val="1468462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3F52D-C8F4-4561-93F7-0EC9235B384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BO"/>
          </a:p>
        </p:txBody>
      </p:sp>
      <p:sp>
        <p:nvSpPr>
          <p:cNvPr id="3" name="Subtítulo 2">
            <a:extLst>
              <a:ext uri="{FF2B5EF4-FFF2-40B4-BE49-F238E27FC236}">
                <a16:creationId xmlns:a16="http://schemas.microsoft.com/office/drawing/2014/main" id="{1BE88AA8-516A-46DF-8CC5-425226D64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BO"/>
          </a:p>
        </p:txBody>
      </p:sp>
      <p:sp>
        <p:nvSpPr>
          <p:cNvPr id="4" name="Marcador de fecha 3">
            <a:extLst>
              <a:ext uri="{FF2B5EF4-FFF2-40B4-BE49-F238E27FC236}">
                <a16:creationId xmlns:a16="http://schemas.microsoft.com/office/drawing/2014/main" id="{6B0BC172-C437-4460-BACD-88BB27B186AB}"/>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5B499DC7-36A7-462F-8E74-5274AB8FAA98}"/>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1CE0A283-CC9D-4B68-993F-79762E1BFAFB}"/>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327986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787531-9036-407E-95DE-2765EDBC398F}"/>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ED37ADC6-5AE5-4580-9A56-36EB168AB7F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397F7EB6-21B9-406F-A90C-44263688EEE4}"/>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6AA1E8E9-E200-4560-B751-3A2FF61AA75B}"/>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E51FBBFD-A3EF-43C6-B99A-FA0DFDAF53F6}"/>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93572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7B370D-E0E2-452E-BD5D-AD098C7CB10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95D161A4-BCFF-4BBF-A5B4-67351D65F1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032189A-89A7-4668-9D3A-327099E5F415}"/>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68A2EC0B-FB3A-4E0F-9582-7F64455E629E}"/>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61BE3B25-F39F-43BB-B94C-D2DFFF5B654B}"/>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956420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40AC71-CDE6-4BD3-A08F-9A2A0EAEEA5A}"/>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030ECCDC-F5AD-44E8-BDE8-4E40C63ECD8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contenido 3">
            <a:extLst>
              <a:ext uri="{FF2B5EF4-FFF2-40B4-BE49-F238E27FC236}">
                <a16:creationId xmlns:a16="http://schemas.microsoft.com/office/drawing/2014/main" id="{D82E5FD7-31C3-4F53-BF1F-ECC065983C5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fecha 4">
            <a:extLst>
              <a:ext uri="{FF2B5EF4-FFF2-40B4-BE49-F238E27FC236}">
                <a16:creationId xmlns:a16="http://schemas.microsoft.com/office/drawing/2014/main" id="{9735A1E8-3E7B-4175-B329-9698AC3F76DA}"/>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6" name="Marcador de pie de página 5">
            <a:extLst>
              <a:ext uri="{FF2B5EF4-FFF2-40B4-BE49-F238E27FC236}">
                <a16:creationId xmlns:a16="http://schemas.microsoft.com/office/drawing/2014/main" id="{0DB7DDA1-EC82-45C2-8D6C-51C2D6250706}"/>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C2B97702-1931-4A83-B118-9FF3F2C7E196}"/>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3711124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F2F7F9-B488-4462-9E10-25920624031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D8EE58D3-ACC0-45B0-A246-6BCB43F98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DAD857D-D650-483F-BD32-6133EDFA01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texto 4">
            <a:extLst>
              <a:ext uri="{FF2B5EF4-FFF2-40B4-BE49-F238E27FC236}">
                <a16:creationId xmlns:a16="http://schemas.microsoft.com/office/drawing/2014/main" id="{023834F2-CBE0-4D0F-903C-3552A248CA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DB0C8B7-A326-4FFA-B93D-3BAA2C9C321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7" name="Marcador de fecha 6">
            <a:extLst>
              <a:ext uri="{FF2B5EF4-FFF2-40B4-BE49-F238E27FC236}">
                <a16:creationId xmlns:a16="http://schemas.microsoft.com/office/drawing/2014/main" id="{3F06AC0F-54FF-4EBC-AA33-5428908D4374}"/>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8" name="Marcador de pie de página 7">
            <a:extLst>
              <a:ext uri="{FF2B5EF4-FFF2-40B4-BE49-F238E27FC236}">
                <a16:creationId xmlns:a16="http://schemas.microsoft.com/office/drawing/2014/main" id="{2EDF64A1-BCBA-4FA1-92B9-C28B89EADA89}"/>
              </a:ext>
            </a:extLst>
          </p:cNvPr>
          <p:cNvSpPr>
            <a:spLocks noGrp="1"/>
          </p:cNvSpPr>
          <p:nvPr>
            <p:ph type="ftr" sz="quarter" idx="11"/>
          </p:nvPr>
        </p:nvSpPr>
        <p:spPr/>
        <p:txBody>
          <a:bodyPr/>
          <a:lstStyle/>
          <a:p>
            <a:endParaRPr lang="es-BO"/>
          </a:p>
        </p:txBody>
      </p:sp>
      <p:sp>
        <p:nvSpPr>
          <p:cNvPr id="9" name="Marcador de número de diapositiva 8">
            <a:extLst>
              <a:ext uri="{FF2B5EF4-FFF2-40B4-BE49-F238E27FC236}">
                <a16:creationId xmlns:a16="http://schemas.microsoft.com/office/drawing/2014/main" id="{C5E016E2-D6DB-42F3-AF5C-A37A40F37D98}"/>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3822839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D8A866-2E27-443B-A9BC-CA305021873E}"/>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fecha 2">
            <a:extLst>
              <a:ext uri="{FF2B5EF4-FFF2-40B4-BE49-F238E27FC236}">
                <a16:creationId xmlns:a16="http://schemas.microsoft.com/office/drawing/2014/main" id="{F1775214-BB55-4FA2-B2D4-2666E7D851D2}"/>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4" name="Marcador de pie de página 3">
            <a:extLst>
              <a:ext uri="{FF2B5EF4-FFF2-40B4-BE49-F238E27FC236}">
                <a16:creationId xmlns:a16="http://schemas.microsoft.com/office/drawing/2014/main" id="{B62573C0-A6E9-4076-9FCC-44FC071446B6}"/>
              </a:ext>
            </a:extLst>
          </p:cNvPr>
          <p:cNvSpPr>
            <a:spLocks noGrp="1"/>
          </p:cNvSpPr>
          <p:nvPr>
            <p:ph type="ftr" sz="quarter" idx="11"/>
          </p:nvPr>
        </p:nvSpPr>
        <p:spPr/>
        <p:txBody>
          <a:bodyPr/>
          <a:lstStyle/>
          <a:p>
            <a:endParaRPr lang="es-BO"/>
          </a:p>
        </p:txBody>
      </p:sp>
      <p:sp>
        <p:nvSpPr>
          <p:cNvPr id="5" name="Marcador de número de diapositiva 4">
            <a:extLst>
              <a:ext uri="{FF2B5EF4-FFF2-40B4-BE49-F238E27FC236}">
                <a16:creationId xmlns:a16="http://schemas.microsoft.com/office/drawing/2014/main" id="{C486BEEC-58EC-4576-BF34-FCB98C3C14D8}"/>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23395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B9D0DF-B2A4-4543-8970-F52C2E6EEDFB}"/>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3" name="Marcador de pie de página 2">
            <a:extLst>
              <a:ext uri="{FF2B5EF4-FFF2-40B4-BE49-F238E27FC236}">
                <a16:creationId xmlns:a16="http://schemas.microsoft.com/office/drawing/2014/main" id="{37069364-8907-494A-A1C3-0A8F1700D043}"/>
              </a:ext>
            </a:extLst>
          </p:cNvPr>
          <p:cNvSpPr>
            <a:spLocks noGrp="1"/>
          </p:cNvSpPr>
          <p:nvPr>
            <p:ph type="ftr" sz="quarter" idx="11"/>
          </p:nvPr>
        </p:nvSpPr>
        <p:spPr/>
        <p:txBody>
          <a:bodyPr/>
          <a:lstStyle/>
          <a:p>
            <a:endParaRPr lang="es-BO"/>
          </a:p>
        </p:txBody>
      </p:sp>
      <p:sp>
        <p:nvSpPr>
          <p:cNvPr id="4" name="Marcador de número de diapositiva 3">
            <a:extLst>
              <a:ext uri="{FF2B5EF4-FFF2-40B4-BE49-F238E27FC236}">
                <a16:creationId xmlns:a16="http://schemas.microsoft.com/office/drawing/2014/main" id="{2C22544F-C41B-46D7-A7AF-2C74AECDCF97}"/>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360414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8CC950-106D-4546-AF3C-E40F613433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16004BB4-F229-46ED-9E18-BBFB7E6FF6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texto 3">
            <a:extLst>
              <a:ext uri="{FF2B5EF4-FFF2-40B4-BE49-F238E27FC236}">
                <a16:creationId xmlns:a16="http://schemas.microsoft.com/office/drawing/2014/main" id="{25751E95-8B8B-4646-B774-9004D28FB0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BE30CDE-B5CE-427A-9CCF-3CC51DC70592}"/>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6" name="Marcador de pie de página 5">
            <a:extLst>
              <a:ext uri="{FF2B5EF4-FFF2-40B4-BE49-F238E27FC236}">
                <a16:creationId xmlns:a16="http://schemas.microsoft.com/office/drawing/2014/main" id="{93DD8225-B81C-4373-A0FD-609F6375AE8A}"/>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4AD60439-F357-4DBA-8C03-FBC989883154}"/>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2820713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DAB2E-4FEB-40BE-8EC7-AB8C65D4F94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posición de imagen 2">
            <a:extLst>
              <a:ext uri="{FF2B5EF4-FFF2-40B4-BE49-F238E27FC236}">
                <a16:creationId xmlns:a16="http://schemas.microsoft.com/office/drawing/2014/main" id="{C67F394D-7735-4035-88C2-75D03A3036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a:p>
        </p:txBody>
      </p:sp>
      <p:sp>
        <p:nvSpPr>
          <p:cNvPr id="4" name="Marcador de texto 3">
            <a:extLst>
              <a:ext uri="{FF2B5EF4-FFF2-40B4-BE49-F238E27FC236}">
                <a16:creationId xmlns:a16="http://schemas.microsoft.com/office/drawing/2014/main" id="{46C3B6AA-6F4C-43AD-AFE7-3BA4CEC9B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1E0B38-B6D8-426C-931E-29A766C8F027}"/>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6" name="Marcador de pie de página 5">
            <a:extLst>
              <a:ext uri="{FF2B5EF4-FFF2-40B4-BE49-F238E27FC236}">
                <a16:creationId xmlns:a16="http://schemas.microsoft.com/office/drawing/2014/main" id="{C7F3EFEB-1778-4F2C-BF7E-4D61B0FC9F14}"/>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5E8FB14E-925D-4E44-A4AE-47B39E360855}"/>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2457778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2C1EC-912F-4EBF-868E-E2BC1A625744}"/>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A3AB5FFC-571E-4AE4-BABA-10A6B03652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05A2A97B-4BF0-46A5-8219-D09F80EFDD92}"/>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D0C5830F-FA63-424B-8534-2041701A44B7}"/>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9941DA64-C2CE-47CE-AB46-96EE51C55162}"/>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2735410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814F337-D894-42B1-8D4A-4C389083153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2456358F-3878-44F0-B292-CBB614B8154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267BFB70-CDD4-4A9B-85D7-152B566ECE2D}"/>
              </a:ext>
            </a:extLst>
          </p:cNvPr>
          <p:cNvSpPr>
            <a:spLocks noGrp="1"/>
          </p:cNvSpPr>
          <p:nvPr>
            <p:ph type="dt" sz="half" idx="10"/>
          </p:nvPr>
        </p:nvSpPr>
        <p:spPr/>
        <p:txBody>
          <a:body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A5643A9D-A39B-42B8-84E1-13392B65CDE1}"/>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319A0E5D-7823-4886-98FC-4CEBD77661B5}"/>
              </a:ext>
            </a:extLst>
          </p:cNvPr>
          <p:cNvSpPr>
            <a:spLocks noGrp="1"/>
          </p:cNvSpPr>
          <p:nvPr>
            <p:ph type="sldNum" sz="quarter" idx="12"/>
          </p:nvPr>
        </p:nvSpPr>
        <p:spPr/>
        <p:txBody>
          <a:bodyPr/>
          <a:lstStyle/>
          <a:p>
            <a:fld id="{D7D8BCE9-B794-40B0-85A5-37B9DAD67A2F}" type="slidenum">
              <a:rPr lang="es-BO" smtClean="0"/>
              <a:t>‹Nº›</a:t>
            </a:fld>
            <a:endParaRPr lang="es-BO"/>
          </a:p>
        </p:txBody>
      </p:sp>
    </p:spTree>
    <p:extLst>
      <p:ext uri="{BB962C8B-B14F-4D97-AF65-F5344CB8AC3E}">
        <p14:creationId xmlns:p14="http://schemas.microsoft.com/office/powerpoint/2010/main" val="1563745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Gracias">
    <p:bg>
      <p:bgPr>
        <a:solidFill>
          <a:schemeClr val="bg1"/>
        </a:solidFill>
        <a:effectLst/>
      </p:bgPr>
    </p:bg>
    <p:spTree>
      <p:nvGrpSpPr>
        <p:cNvPr id="1" name=""/>
        <p:cNvGrpSpPr/>
        <p:nvPr/>
      </p:nvGrpSpPr>
      <p:grpSpPr>
        <a:xfrm>
          <a:off x="0" y="0"/>
          <a:ext cx="0" cy="0"/>
          <a:chOff x="0" y="0"/>
          <a:chExt cx="0" cy="0"/>
        </a:xfrm>
      </p:grpSpPr>
      <p:sp>
        <p:nvSpPr>
          <p:cNvPr id="32" name="Marcador de posición de imagen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rtlCol="0"/>
          <a:lstStyle>
            <a:lvl1pPr marL="0" indent="0">
              <a:buNone/>
              <a:defRPr sz="1100" i="1">
                <a:latin typeface="Times New Roman" panose="02020603050405020304" pitchFamily="18" charset="0"/>
                <a:cs typeface="Times New Roman" panose="02020603050405020304" pitchFamily="18" charset="0"/>
              </a:defRPr>
            </a:lvl1pPr>
          </a:lstStyle>
          <a:p>
            <a:pPr rtl="0"/>
            <a:r>
              <a:rPr lang="es-ES" noProof="0"/>
              <a:t>Inserte o arrastre y coloque una imagen aquí</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94607" y="2237328"/>
            <a:ext cx="7202786" cy="1449788"/>
          </a:xfrm>
          <a:solidFill>
            <a:schemeClr val="tx1">
              <a:alpha val="80000"/>
            </a:schemeClr>
          </a:solidFill>
        </p:spPr>
        <p:txBody>
          <a:bodyPr lIns="288000" rIns="2160000" bIns="144000" rtlCol="0" anchor="b" anchorCtr="0"/>
          <a:lstStyle>
            <a:lvl1pPr algn="r">
              <a:defRPr sz="6600" spc="-150">
                <a:solidFill>
                  <a:schemeClr val="bg1"/>
                </a:solidFill>
              </a:defRPr>
            </a:lvl1pPr>
          </a:lstStyle>
          <a:p>
            <a:pPr rtl="0"/>
            <a:r>
              <a:rPr lang="es-ES" noProof="0"/>
              <a:t>Gracias</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2494607" y="3684672"/>
            <a:ext cx="5282503" cy="1604172"/>
          </a:xfrm>
          <a:solidFill>
            <a:schemeClr val="tx1">
              <a:alpha val="90000"/>
            </a:schemeClr>
          </a:solidFill>
        </p:spPr>
        <p:txBody>
          <a:bodyPr lIns="216000" tIns="144000" rIns="576000" rtlCol="0"/>
          <a:lstStyle>
            <a:lvl1pPr marL="0" indent="0" algn="r">
              <a:buNone/>
              <a:defRPr sz="1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cxnSp>
        <p:nvCxnSpPr>
          <p:cNvPr id="5" name="Conector recto 4">
            <a:extLst>
              <a:ext uri="{FF2B5EF4-FFF2-40B4-BE49-F238E27FC236}">
                <a16:creationId xmlns:a16="http://schemas.microsoft.com/office/drawing/2014/main" id="{9688AEDF-1396-4322-8818-9D1C7976FCDF}"/>
              </a:ext>
            </a:extLst>
          </p:cNvPr>
          <p:cNvCxnSpPr>
            <a:cxnSpLocks/>
          </p:cNvCxnSpPr>
          <p:nvPr userDrawn="1"/>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6" name="Marcador de texto 5">
            <a:extLst>
              <a:ext uri="{FF2B5EF4-FFF2-40B4-BE49-F238E27FC236}">
                <a16:creationId xmlns:a16="http://schemas.microsoft.com/office/drawing/2014/main" id="{BC122267-81F5-4D7C-8854-830FD491A4E9}"/>
              </a:ext>
            </a:extLst>
          </p:cNvPr>
          <p:cNvSpPr>
            <a:spLocks noGrp="1"/>
          </p:cNvSpPr>
          <p:nvPr>
            <p:ph type="body" sz="quarter" idx="13" hasCustomPrompt="1"/>
          </p:nvPr>
        </p:nvSpPr>
        <p:spPr>
          <a:xfrm>
            <a:off x="2667000" y="4142258"/>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es-ES" noProof="0"/>
              <a:t>Número de contacto</a:t>
            </a:r>
          </a:p>
        </p:txBody>
      </p:sp>
      <p:sp>
        <p:nvSpPr>
          <p:cNvPr id="9" name="Marcador de texto 5">
            <a:extLst>
              <a:ext uri="{FF2B5EF4-FFF2-40B4-BE49-F238E27FC236}">
                <a16:creationId xmlns:a16="http://schemas.microsoft.com/office/drawing/2014/main" id="{D1624B9A-AB57-40B6-89A6-D34ED60BBF00}"/>
              </a:ext>
            </a:extLst>
          </p:cNvPr>
          <p:cNvSpPr>
            <a:spLocks noGrp="1"/>
          </p:cNvSpPr>
          <p:nvPr>
            <p:ph type="body" sz="quarter" idx="14" hasCustomPrompt="1"/>
          </p:nvPr>
        </p:nvSpPr>
        <p:spPr>
          <a:xfrm>
            <a:off x="2667000" y="4448040"/>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es-ES" noProof="0"/>
              <a:t>Identificador de red social o correo electrónico</a:t>
            </a:r>
          </a:p>
        </p:txBody>
      </p:sp>
      <p:sp>
        <p:nvSpPr>
          <p:cNvPr id="8" name="Marcador de posición de imagen 5">
            <a:extLst>
              <a:ext uri="{FF2B5EF4-FFF2-40B4-BE49-F238E27FC236}">
                <a16:creationId xmlns:a16="http://schemas.microsoft.com/office/drawing/2014/main" id="{61EA5FFD-797F-43FF-B13A-5DA8C820EE22}"/>
              </a:ext>
            </a:extLst>
          </p:cNvPr>
          <p:cNvSpPr>
            <a:spLocks noGrp="1"/>
          </p:cNvSpPr>
          <p:nvPr>
            <p:ph type="pic" sz="quarter" idx="15" hasCustomPrompt="1"/>
          </p:nvPr>
        </p:nvSpPr>
        <p:spPr>
          <a:xfrm>
            <a:off x="8065008" y="2587752"/>
            <a:ext cx="1344168" cy="704088"/>
          </a:xfrm>
        </p:spPr>
        <p:txBody>
          <a:bodyPr rtlCol="0"/>
          <a:lstStyle>
            <a:lvl1pPr marL="0" indent="0">
              <a:buNone/>
              <a:defRPr>
                <a:solidFill>
                  <a:schemeClr val="bg1"/>
                </a:solidFill>
              </a:defRPr>
            </a:lvl1pPr>
          </a:lstStyle>
          <a:p>
            <a:pPr rtl="0"/>
            <a:r>
              <a:rPr lang="es-ES" noProof="0"/>
              <a:t>Logotipo</a:t>
            </a:r>
          </a:p>
        </p:txBody>
      </p:sp>
      <p:sp>
        <p:nvSpPr>
          <p:cNvPr id="10" name="Marcador de texto 5">
            <a:extLst>
              <a:ext uri="{FF2B5EF4-FFF2-40B4-BE49-F238E27FC236}">
                <a16:creationId xmlns:a16="http://schemas.microsoft.com/office/drawing/2014/main" id="{7436EF9B-F86C-114A-BB87-C439E5F12997}"/>
              </a:ext>
            </a:extLst>
          </p:cNvPr>
          <p:cNvSpPr>
            <a:spLocks noGrp="1"/>
          </p:cNvSpPr>
          <p:nvPr>
            <p:ph type="body" sz="quarter" idx="16" hasCustomPrompt="1"/>
          </p:nvPr>
        </p:nvSpPr>
        <p:spPr>
          <a:xfrm>
            <a:off x="2667000" y="4753821"/>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es-ES" noProof="0"/>
              <a:t>Dirección del sitio web</a:t>
            </a:r>
          </a:p>
        </p:txBody>
      </p:sp>
    </p:spTree>
    <p:extLst>
      <p:ext uri="{BB962C8B-B14F-4D97-AF65-F5344CB8AC3E}">
        <p14:creationId xmlns:p14="http://schemas.microsoft.com/office/powerpoint/2010/main" val="572380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CB571A3-C815-4188-AE08-5671AA8C91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51B21C92-EA47-46DA-A82A-E53E454DA9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4DCF6913-9E07-4655-820A-705D4F54CD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5DF53-3524-4DFB-8387-1CE8C163CA9F}" type="datetimeFigureOut">
              <a:rPr lang="es-BO" smtClean="0"/>
              <a:t>6/7/2020</a:t>
            </a:fld>
            <a:endParaRPr lang="es-BO"/>
          </a:p>
        </p:txBody>
      </p:sp>
      <p:sp>
        <p:nvSpPr>
          <p:cNvPr id="5" name="Marcador de pie de página 4">
            <a:extLst>
              <a:ext uri="{FF2B5EF4-FFF2-40B4-BE49-F238E27FC236}">
                <a16:creationId xmlns:a16="http://schemas.microsoft.com/office/drawing/2014/main" id="{AB68015E-257F-4345-8C02-7E5E89A6F1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p>
        </p:txBody>
      </p:sp>
      <p:sp>
        <p:nvSpPr>
          <p:cNvPr id="6" name="Marcador de número de diapositiva 5">
            <a:extLst>
              <a:ext uri="{FF2B5EF4-FFF2-40B4-BE49-F238E27FC236}">
                <a16:creationId xmlns:a16="http://schemas.microsoft.com/office/drawing/2014/main" id="{2000A572-0487-4B1C-9670-C2FF209D92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D8BCE9-B794-40B0-85A5-37B9DAD67A2F}" type="slidenum">
              <a:rPr lang="es-BO" smtClean="0"/>
              <a:t>‹Nº›</a:t>
            </a:fld>
            <a:endParaRPr lang="es-BO"/>
          </a:p>
        </p:txBody>
      </p:sp>
    </p:spTree>
    <p:extLst>
      <p:ext uri="{BB962C8B-B14F-4D97-AF65-F5344CB8AC3E}">
        <p14:creationId xmlns:p14="http://schemas.microsoft.com/office/powerpoint/2010/main" val="1968096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svg"/><Relationship Id="rId7" Type="http://schemas.openxmlformats.org/officeDocument/2006/relationships/image" Target="../media/image15.svg"/><Relationship Id="rId12"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7.svg"/><Relationship Id="rId7"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42.emf"/></Relationships>
</file>

<file path=ppt/slides/_rels/slide1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128" y="109184"/>
            <a:ext cx="11886417" cy="6674440"/>
          </a:xfrm>
          <a:prstGeom prst="rect">
            <a:avLst/>
          </a:prstGeom>
        </p:spPr>
      </p:pic>
      <p:sp>
        <p:nvSpPr>
          <p:cNvPr id="5" name="Título 5">
            <a:extLst>
              <a:ext uri="{FF2B5EF4-FFF2-40B4-BE49-F238E27FC236}">
                <a16:creationId xmlns:a16="http://schemas.microsoft.com/office/drawing/2014/main" id="{DB189485-66C4-4AC5-8449-B4CC232C1B34}"/>
              </a:ext>
            </a:extLst>
          </p:cNvPr>
          <p:cNvSpPr>
            <a:spLocks noGrp="1"/>
          </p:cNvSpPr>
          <p:nvPr>
            <p:ph type="ctrTitle"/>
          </p:nvPr>
        </p:nvSpPr>
        <p:spPr>
          <a:xfrm>
            <a:off x="1926316" y="4916879"/>
            <a:ext cx="6498167" cy="1866745"/>
          </a:xfrm>
          <a:solidFill>
            <a:srgbClr val="000000">
              <a:alpha val="67059"/>
            </a:srgbClr>
          </a:solidFill>
        </p:spPr>
        <p:txBody>
          <a:bodyPr lIns="360000" rIns="360000" rtlCol="0" anchor="ctr"/>
          <a:lstStyle/>
          <a:p>
            <a:pPr algn="l"/>
            <a:r>
              <a:rPr lang="es-BO" sz="2400" dirty="0">
                <a:solidFill>
                  <a:srgbClr val="FFFF00"/>
                </a:solidFill>
                <a:latin typeface="Rockwell" panose="02060603020205020403" pitchFamily="18" charset="0"/>
              </a:rPr>
              <a:t>Investigación sobre la variación climática y riesgo para la producción de papa según época de siembra a partir de datos del registro Pachagrama en comunidades del Altiplano de Bolivia</a:t>
            </a:r>
            <a:endParaRPr lang="es-ES" sz="2400" dirty="0">
              <a:solidFill>
                <a:srgbClr val="FFFF00"/>
              </a:solidFill>
              <a:latin typeface="Rockwell" panose="02060603020205020403" pitchFamily="18" charset="0"/>
            </a:endParaRPr>
          </a:p>
        </p:txBody>
      </p:sp>
      <p:sp>
        <p:nvSpPr>
          <p:cNvPr id="6" name="Subtítulo 6">
            <a:extLst>
              <a:ext uri="{FF2B5EF4-FFF2-40B4-BE49-F238E27FC236}">
                <a16:creationId xmlns:a16="http://schemas.microsoft.com/office/drawing/2014/main" id="{1CBEAE0F-B628-45E1-81BE-D49F42F05657}"/>
              </a:ext>
            </a:extLst>
          </p:cNvPr>
          <p:cNvSpPr>
            <a:spLocks noGrp="1"/>
          </p:cNvSpPr>
          <p:nvPr>
            <p:ph type="subTitle" idx="1"/>
          </p:nvPr>
        </p:nvSpPr>
        <p:spPr>
          <a:xfrm>
            <a:off x="8451396" y="4916879"/>
            <a:ext cx="3585150" cy="1866745"/>
          </a:xfrm>
          <a:solidFill>
            <a:srgbClr val="000000">
              <a:alpha val="69804"/>
            </a:srgbClr>
          </a:solidFill>
        </p:spPr>
        <p:txBody>
          <a:bodyPr lIns="360000" rIns="360000" rtlCol="0" anchor="ctr">
            <a:noAutofit/>
          </a:bodyPr>
          <a:lstStyle/>
          <a:p>
            <a:pPr algn="l" rtl="0">
              <a:lnSpc>
                <a:spcPct val="100000"/>
              </a:lnSpc>
              <a:spcBef>
                <a:spcPts val="0"/>
              </a:spcBef>
            </a:pPr>
            <a:endParaRPr lang="es-ES" sz="1800" dirty="0">
              <a:solidFill>
                <a:schemeClr val="bg1"/>
              </a:solidFill>
            </a:endParaRPr>
          </a:p>
          <a:p>
            <a:pPr algn="l">
              <a:lnSpc>
                <a:spcPct val="100000"/>
              </a:lnSpc>
              <a:spcBef>
                <a:spcPts val="0"/>
              </a:spcBef>
            </a:pPr>
            <a:r>
              <a:rPr lang="es-ES" sz="1800" dirty="0">
                <a:solidFill>
                  <a:schemeClr val="bg1"/>
                </a:solidFill>
                <a:latin typeface="Rockwell" panose="02060603020205020403" pitchFamily="18" charset="0"/>
              </a:rPr>
              <a:t>Proyecto de investigación</a:t>
            </a:r>
          </a:p>
          <a:p>
            <a:pPr algn="l">
              <a:lnSpc>
                <a:spcPct val="100000"/>
              </a:lnSpc>
              <a:spcBef>
                <a:spcPts val="0"/>
              </a:spcBef>
            </a:pPr>
            <a:r>
              <a:rPr lang="es-ES" sz="1800" dirty="0">
                <a:solidFill>
                  <a:schemeClr val="bg1"/>
                </a:solidFill>
                <a:latin typeface="Rockwell" panose="02060603020205020403" pitchFamily="18" charset="0"/>
              </a:rPr>
              <a:t>Yapuchiris III</a:t>
            </a:r>
          </a:p>
          <a:p>
            <a:pPr algn="l">
              <a:lnSpc>
                <a:spcPct val="100000"/>
              </a:lnSpc>
              <a:spcBef>
                <a:spcPts val="0"/>
              </a:spcBef>
            </a:pPr>
            <a:endParaRPr lang="es-ES" sz="1800" dirty="0">
              <a:solidFill>
                <a:schemeClr val="bg1"/>
              </a:solidFill>
              <a:latin typeface="Rockwell" panose="02060603020205020403" pitchFamily="18" charset="0"/>
            </a:endParaRPr>
          </a:p>
          <a:p>
            <a:pPr algn="l" rtl="0">
              <a:lnSpc>
                <a:spcPct val="100000"/>
              </a:lnSpc>
              <a:spcBef>
                <a:spcPts val="0"/>
              </a:spcBef>
            </a:pPr>
            <a:r>
              <a:rPr lang="es-ES" sz="1800" dirty="0">
                <a:solidFill>
                  <a:schemeClr val="bg1"/>
                </a:solidFill>
              </a:rPr>
              <a:t>Eleodoro Baldiviezo</a:t>
            </a:r>
          </a:p>
          <a:p>
            <a:pPr algn="l" rtl="0">
              <a:lnSpc>
                <a:spcPct val="100000"/>
              </a:lnSpc>
              <a:spcBef>
                <a:spcPts val="0"/>
              </a:spcBef>
            </a:pPr>
            <a:r>
              <a:rPr lang="es-ES" sz="1800" dirty="0">
                <a:solidFill>
                  <a:schemeClr val="bg1"/>
                </a:solidFill>
              </a:rPr>
              <a:t>PROSUCO - Bolivia</a:t>
            </a:r>
          </a:p>
        </p:txBody>
      </p:sp>
      <p:grpSp>
        <p:nvGrpSpPr>
          <p:cNvPr id="10" name="Grupo 9">
            <a:extLst>
              <a:ext uri="{FF2B5EF4-FFF2-40B4-BE49-F238E27FC236}">
                <a16:creationId xmlns:a16="http://schemas.microsoft.com/office/drawing/2014/main" id="{B34F4520-6C07-485F-9993-ACB91B8511FD}"/>
              </a:ext>
            </a:extLst>
          </p:cNvPr>
          <p:cNvGrpSpPr/>
          <p:nvPr/>
        </p:nvGrpSpPr>
        <p:grpSpPr>
          <a:xfrm>
            <a:off x="1" y="4916878"/>
            <a:ext cx="1899404" cy="1941121"/>
            <a:chOff x="86711" y="-130652"/>
            <a:chExt cx="2376126" cy="2880284"/>
          </a:xfrm>
        </p:grpSpPr>
        <p:sp>
          <p:nvSpPr>
            <p:cNvPr id="9" name="Rectángulo 8">
              <a:extLst>
                <a:ext uri="{FF2B5EF4-FFF2-40B4-BE49-F238E27FC236}">
                  <a16:creationId xmlns:a16="http://schemas.microsoft.com/office/drawing/2014/main" id="{5C248676-D7FC-4964-8BA2-D61E1173C7EC}"/>
                </a:ext>
              </a:extLst>
            </p:cNvPr>
            <p:cNvSpPr/>
            <p:nvPr/>
          </p:nvSpPr>
          <p:spPr>
            <a:xfrm>
              <a:off x="86711" y="-130652"/>
              <a:ext cx="2376126" cy="2880284"/>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solidFill>
                  <a:schemeClr val="bg1"/>
                </a:solidFill>
              </a:endParaRPr>
            </a:p>
          </p:txBody>
        </p:sp>
        <p:pic>
          <p:nvPicPr>
            <p:cNvPr id="7" name="Imagen 6">
              <a:extLst>
                <a:ext uri="{FF2B5EF4-FFF2-40B4-BE49-F238E27FC236}">
                  <a16:creationId xmlns:a16="http://schemas.microsoft.com/office/drawing/2014/main" id="{D462EFF2-697D-422F-9030-0AD67496E5E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68990" y="369596"/>
              <a:ext cx="1611569" cy="644949"/>
            </a:xfrm>
            <a:prstGeom prst="rect">
              <a:avLst/>
            </a:prstGeom>
          </p:spPr>
        </p:pic>
        <p:pic>
          <p:nvPicPr>
            <p:cNvPr id="8" name="Picture 3">
              <a:extLst>
                <a:ext uri="{FF2B5EF4-FFF2-40B4-BE49-F238E27FC236}">
                  <a16:creationId xmlns:a16="http://schemas.microsoft.com/office/drawing/2014/main" id="{B0B53D1E-E52D-4DB8-9188-5546623BFE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90" y="1374970"/>
              <a:ext cx="1484085" cy="86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8707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0" y="86714"/>
            <a:ext cx="6012000" cy="3977285"/>
          </a:xfrm>
          <a:prstGeom prst="rect">
            <a:avLst/>
          </a:prstGeom>
        </p:spPr>
      </p:pic>
      <p:sp>
        <p:nvSpPr>
          <p:cNvPr id="24" name="CuadroTexto 23">
            <a:extLst>
              <a:ext uri="{FF2B5EF4-FFF2-40B4-BE49-F238E27FC236}">
                <a16:creationId xmlns:a16="http://schemas.microsoft.com/office/drawing/2014/main" id="{75ADE29D-FF6E-4DDB-8C96-75B4115ABCFE}"/>
              </a:ext>
            </a:extLst>
          </p:cNvPr>
          <p:cNvSpPr txBox="1"/>
          <p:nvPr/>
        </p:nvSpPr>
        <p:spPr>
          <a:xfrm>
            <a:off x="7791574" y="1596379"/>
            <a:ext cx="3659792" cy="1938992"/>
          </a:xfrm>
          <a:prstGeom prst="rect">
            <a:avLst/>
          </a:prstGeom>
          <a:noFill/>
        </p:spPr>
        <p:txBody>
          <a:bodyPr wrap="square" rtlCol="0">
            <a:spAutoFit/>
          </a:bodyPr>
          <a:lstStyle/>
          <a:p>
            <a:pPr marL="342900" indent="-342900">
              <a:buAutoNum type="arabicPeriod"/>
            </a:pPr>
            <a:r>
              <a:rPr lang="es-ES" sz="2400" dirty="0">
                <a:latin typeface="Raleway" panose="020B0003030101060003" pitchFamily="34" charset="0"/>
              </a:rPr>
              <a:t>Introducción</a:t>
            </a:r>
          </a:p>
          <a:p>
            <a:pPr marL="342900" indent="-342900">
              <a:buAutoNum type="arabicPeriod"/>
            </a:pPr>
            <a:r>
              <a:rPr lang="es-ES" sz="2400" dirty="0">
                <a:latin typeface="Raleway" panose="020B0003030101060003" pitchFamily="34" charset="0"/>
              </a:rPr>
              <a:t>Consideraciones</a:t>
            </a:r>
          </a:p>
          <a:p>
            <a:pPr marL="342900" indent="-342900">
              <a:buAutoNum type="arabicPeriod"/>
            </a:pPr>
            <a:r>
              <a:rPr lang="es-ES" sz="2400" dirty="0">
                <a:latin typeface="Raleway" panose="020B0003030101060003" pitchFamily="34" charset="0"/>
              </a:rPr>
              <a:t>Metodología</a:t>
            </a:r>
          </a:p>
          <a:p>
            <a:pPr marL="342900" indent="-342900">
              <a:buAutoNum type="arabicPeriod"/>
            </a:pPr>
            <a:r>
              <a:rPr lang="es-ES" sz="2400" dirty="0">
                <a:latin typeface="Raleway" panose="020B0003030101060003" pitchFamily="34" charset="0"/>
              </a:rPr>
              <a:t>Hallazgos</a:t>
            </a:r>
          </a:p>
          <a:p>
            <a:pPr marL="342900" indent="-342900">
              <a:buAutoNum type="arabicPeriod"/>
            </a:pPr>
            <a:r>
              <a:rPr lang="es-ES" sz="2400" dirty="0">
                <a:latin typeface="Raleway" panose="020B0003030101060003" pitchFamily="34" charset="0"/>
              </a:rPr>
              <a:t>Conclusiones</a:t>
            </a:r>
          </a:p>
        </p:txBody>
      </p:sp>
      <p:grpSp>
        <p:nvGrpSpPr>
          <p:cNvPr id="7" name="Grupo 6">
            <a:extLst>
              <a:ext uri="{FF2B5EF4-FFF2-40B4-BE49-F238E27FC236}">
                <a16:creationId xmlns:a16="http://schemas.microsoft.com/office/drawing/2014/main" id="{B70D25A6-275A-4C85-A11B-886FA1046741}"/>
              </a:ext>
            </a:extLst>
          </p:cNvPr>
          <p:cNvGrpSpPr/>
          <p:nvPr/>
        </p:nvGrpSpPr>
        <p:grpSpPr>
          <a:xfrm>
            <a:off x="84000" y="4063999"/>
            <a:ext cx="6028669" cy="2707288"/>
            <a:chOff x="84000" y="4063999"/>
            <a:chExt cx="6028669" cy="2707288"/>
          </a:xfrm>
        </p:grpSpPr>
        <p:sp>
          <p:nvSpPr>
            <p:cNvPr id="8" name="Título 1">
              <a:extLst>
                <a:ext uri="{FF2B5EF4-FFF2-40B4-BE49-F238E27FC236}">
                  <a16:creationId xmlns:a16="http://schemas.microsoft.com/office/drawing/2014/main" id="{77DCAEBF-817E-4DAE-84E2-875F75FFF342}"/>
                </a:ext>
              </a:extLst>
            </p:cNvPr>
            <p:cNvSpPr txBox="1">
              <a:spLocks/>
            </p:cNvSpPr>
            <p:nvPr/>
          </p:nvSpPr>
          <p:spPr>
            <a:xfrm>
              <a:off x="86848" y="5157789"/>
              <a:ext cx="6012000" cy="1613498"/>
            </a:xfrm>
            <a:prstGeom prst="rect">
              <a:avLst/>
            </a:prstGeom>
            <a:solidFill>
              <a:schemeClr val="bg1">
                <a:lumMod val="75000"/>
              </a:schemeClr>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s-ES" sz="4200" dirty="0">
                <a:solidFill>
                  <a:schemeClr val="bg1"/>
                </a:solidFill>
                <a:latin typeface="Rockwell" panose="02060603020205020403" pitchFamily="18" charset="0"/>
              </a:endParaRPr>
            </a:p>
          </p:txBody>
        </p:sp>
        <p:sp>
          <p:nvSpPr>
            <p:cNvPr id="9" name="Título 1">
              <a:extLst>
                <a:ext uri="{FF2B5EF4-FFF2-40B4-BE49-F238E27FC236}">
                  <a16:creationId xmlns:a16="http://schemas.microsoft.com/office/drawing/2014/main" id="{74CCF56E-1265-4F91-9E31-8BAC5C4BD9C1}"/>
                </a:ext>
              </a:extLst>
            </p:cNvPr>
            <p:cNvSpPr txBox="1">
              <a:spLocks/>
            </p:cNvSpPr>
            <p:nvPr/>
          </p:nvSpPr>
          <p:spPr>
            <a:xfrm>
              <a:off x="86717" y="4063999"/>
              <a:ext cx="6012000" cy="1093789"/>
            </a:xfrm>
            <a:prstGeom prst="rect">
              <a:avLst/>
            </a:prstGeom>
            <a:solidFill>
              <a:srgbClr val="000000"/>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Contenido</a:t>
              </a:r>
            </a:p>
          </p:txBody>
        </p:sp>
        <p:sp>
          <p:nvSpPr>
            <p:cNvPr id="10" name="Rectángulo 9">
              <a:extLst>
                <a:ext uri="{FF2B5EF4-FFF2-40B4-BE49-F238E27FC236}">
                  <a16:creationId xmlns:a16="http://schemas.microsoft.com/office/drawing/2014/main" id="{9FA15478-005A-4E50-B19F-B47336D5E8EB}"/>
                </a:ext>
              </a:extLst>
            </p:cNvPr>
            <p:cNvSpPr/>
            <p:nvPr/>
          </p:nvSpPr>
          <p:spPr>
            <a:xfrm>
              <a:off x="591639" y="4416241"/>
              <a:ext cx="394200" cy="3843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a:extLst>
                <a:ext uri="{FF2B5EF4-FFF2-40B4-BE49-F238E27FC236}">
                  <a16:creationId xmlns:a16="http://schemas.microsoft.com/office/drawing/2014/main" id="{3158065F-7EA3-4DC4-BED0-C92BA35DC06F}"/>
                </a:ext>
              </a:extLst>
            </p:cNvPr>
            <p:cNvSpPr/>
            <p:nvPr/>
          </p:nvSpPr>
          <p:spPr>
            <a:xfrm>
              <a:off x="100642" y="4610893"/>
              <a:ext cx="679856" cy="58814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2" name="Rectángulo 11">
              <a:extLst>
                <a:ext uri="{FF2B5EF4-FFF2-40B4-BE49-F238E27FC236}">
                  <a16:creationId xmlns:a16="http://schemas.microsoft.com/office/drawing/2014/main" id="{8C7F98BF-294C-4F48-86A8-2CD4748D2431}"/>
                </a:ext>
              </a:extLst>
            </p:cNvPr>
            <p:cNvSpPr/>
            <p:nvPr/>
          </p:nvSpPr>
          <p:spPr>
            <a:xfrm>
              <a:off x="84000" y="4636707"/>
              <a:ext cx="658754" cy="599615"/>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cxnSp>
          <p:nvCxnSpPr>
            <p:cNvPr id="13" name="Conector recto 12">
              <a:extLst>
                <a:ext uri="{FF2B5EF4-FFF2-40B4-BE49-F238E27FC236}">
                  <a16:creationId xmlns:a16="http://schemas.microsoft.com/office/drawing/2014/main" id="{D5185DC4-F0CE-44F1-A228-7E5E064F5747}"/>
                </a:ext>
              </a:extLst>
            </p:cNvPr>
            <p:cNvCxnSpPr>
              <a:cxnSpLocks/>
            </p:cNvCxnSpPr>
            <p:nvPr/>
          </p:nvCxnSpPr>
          <p:spPr>
            <a:xfrm>
              <a:off x="797167" y="5199034"/>
              <a:ext cx="531550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334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0" y="86714"/>
            <a:ext cx="6017434" cy="3977285"/>
          </a:xfrm>
          <a:prstGeom prst="rect">
            <a:avLst/>
          </a:prstGeom>
        </p:spPr>
      </p:pic>
      <p:sp>
        <p:nvSpPr>
          <p:cNvPr id="8" name="Elipse 7">
            <a:extLst>
              <a:ext uri="{FF2B5EF4-FFF2-40B4-BE49-F238E27FC236}">
                <a16:creationId xmlns:a16="http://schemas.microsoft.com/office/drawing/2014/main" id="{CED4574E-352D-4E70-AAE3-A4DA5B1EF016}"/>
              </a:ext>
            </a:extLst>
          </p:cNvPr>
          <p:cNvSpPr/>
          <p:nvPr/>
        </p:nvSpPr>
        <p:spPr>
          <a:xfrm>
            <a:off x="6296134" y="988706"/>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Elipse 8">
            <a:extLst>
              <a:ext uri="{FF2B5EF4-FFF2-40B4-BE49-F238E27FC236}">
                <a16:creationId xmlns:a16="http://schemas.microsoft.com/office/drawing/2014/main" id="{35027C26-60D0-4671-9A3A-ECC41BC53F16}"/>
              </a:ext>
            </a:extLst>
          </p:cNvPr>
          <p:cNvSpPr/>
          <p:nvPr/>
        </p:nvSpPr>
        <p:spPr>
          <a:xfrm>
            <a:off x="8193519" y="988706"/>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Elipse 9">
            <a:extLst>
              <a:ext uri="{FF2B5EF4-FFF2-40B4-BE49-F238E27FC236}">
                <a16:creationId xmlns:a16="http://schemas.microsoft.com/office/drawing/2014/main" id="{818C7F60-3790-4E00-9750-9369DE3867E6}"/>
              </a:ext>
            </a:extLst>
          </p:cNvPr>
          <p:cNvSpPr/>
          <p:nvPr/>
        </p:nvSpPr>
        <p:spPr>
          <a:xfrm>
            <a:off x="10167818" y="988706"/>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6" name="Gráfico 15" descr="Escena de colina">
            <a:extLst>
              <a:ext uri="{FF2B5EF4-FFF2-40B4-BE49-F238E27FC236}">
                <a16:creationId xmlns:a16="http://schemas.microsoft.com/office/drawing/2014/main" id="{64F9A4EF-A5BC-43BD-B79D-18CA5544A3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88487" y="1283674"/>
            <a:ext cx="914400" cy="914400"/>
          </a:xfrm>
          <a:prstGeom prst="rect">
            <a:avLst/>
          </a:prstGeom>
        </p:spPr>
      </p:pic>
      <p:pic>
        <p:nvPicPr>
          <p:cNvPr id="19" name="Marcador de posición de imagen 66" descr="Nube">
            <a:extLst>
              <a:ext uri="{FF2B5EF4-FFF2-40B4-BE49-F238E27FC236}">
                <a16:creationId xmlns:a16="http://schemas.microsoft.com/office/drawing/2014/main" id="{8F4B48EB-D9C1-4B1F-8C60-72DEF0D10BBE}"/>
              </a:ext>
            </a:extLst>
          </p:cNvPr>
          <p:cNvPicPr>
            <a:picLocks noChangeAspect="1"/>
          </p:cNvPicPr>
          <p:nvPr/>
        </p:nvPicPr>
        <p:blipFill>
          <a:blip r:embed="rId5">
            <a:extLst>
              <a:ext uri="{96DAC541-7B7A-43D3-8B79-37D633B846F1}">
                <asvg:svgBlip xmlns:asvg="http://schemas.microsoft.com/office/drawing/2016/SVG/main" r:embed="rId6"/>
              </a:ext>
            </a:extLst>
          </a:blip>
          <a:srcRect/>
          <a:stretch>
            <a:fillRect/>
          </a:stretch>
        </p:blipFill>
        <p:spPr>
          <a:xfrm>
            <a:off x="6621265" y="1313837"/>
            <a:ext cx="854075" cy="854075"/>
          </a:xfrm>
          <a:prstGeom prst="rect">
            <a:avLst/>
          </a:prstGeom>
        </p:spPr>
      </p:pic>
      <p:sp>
        <p:nvSpPr>
          <p:cNvPr id="26" name="CuadroTexto 25">
            <a:extLst>
              <a:ext uri="{FF2B5EF4-FFF2-40B4-BE49-F238E27FC236}">
                <a16:creationId xmlns:a16="http://schemas.microsoft.com/office/drawing/2014/main" id="{072369B3-F6B9-4258-9603-F622314C0744}"/>
              </a:ext>
            </a:extLst>
          </p:cNvPr>
          <p:cNvSpPr txBox="1"/>
          <p:nvPr/>
        </p:nvSpPr>
        <p:spPr>
          <a:xfrm>
            <a:off x="6603621" y="2532416"/>
            <a:ext cx="993058" cy="369332"/>
          </a:xfrm>
          <a:prstGeom prst="rect">
            <a:avLst/>
          </a:prstGeom>
          <a:noFill/>
        </p:spPr>
        <p:txBody>
          <a:bodyPr wrap="square">
            <a:spAutoFit/>
          </a:bodyPr>
          <a:lstStyle/>
          <a:p>
            <a:pPr lvl="0" algn="ctr"/>
            <a:r>
              <a:rPr lang="es-BO" sz="1800" b="1" dirty="0">
                <a:solidFill>
                  <a:schemeClr val="tx1"/>
                </a:solidFill>
                <a:latin typeface="Rockwell" panose="02060603020205020403" pitchFamily="18" charset="0"/>
              </a:rPr>
              <a:t>OE 1</a:t>
            </a:r>
            <a:endParaRPr lang="es-BO" b="1" dirty="0">
              <a:latin typeface="Rockwell" panose="02060603020205020403" pitchFamily="18" charset="0"/>
            </a:endParaRPr>
          </a:p>
        </p:txBody>
      </p:sp>
      <p:sp>
        <p:nvSpPr>
          <p:cNvPr id="27" name="CuadroTexto 26">
            <a:extLst>
              <a:ext uri="{FF2B5EF4-FFF2-40B4-BE49-F238E27FC236}">
                <a16:creationId xmlns:a16="http://schemas.microsoft.com/office/drawing/2014/main" id="{55AD3971-CA52-4180-9764-9D9828DC818D}"/>
              </a:ext>
            </a:extLst>
          </p:cNvPr>
          <p:cNvSpPr txBox="1"/>
          <p:nvPr/>
        </p:nvSpPr>
        <p:spPr>
          <a:xfrm>
            <a:off x="8484012" y="2532416"/>
            <a:ext cx="993058" cy="369332"/>
          </a:xfrm>
          <a:prstGeom prst="rect">
            <a:avLst/>
          </a:prstGeom>
          <a:noFill/>
        </p:spPr>
        <p:txBody>
          <a:bodyPr wrap="square">
            <a:spAutoFit/>
          </a:bodyPr>
          <a:lstStyle/>
          <a:p>
            <a:pPr lvl="0" algn="ctr"/>
            <a:r>
              <a:rPr lang="es-BO" sz="1800" b="1" dirty="0">
                <a:solidFill>
                  <a:schemeClr val="tx1"/>
                </a:solidFill>
                <a:latin typeface="Rockwell" panose="02060603020205020403" pitchFamily="18" charset="0"/>
              </a:rPr>
              <a:t>OE 2</a:t>
            </a:r>
            <a:endParaRPr lang="es-BO" b="1" dirty="0">
              <a:latin typeface="Rockwell" panose="02060603020205020403" pitchFamily="18" charset="0"/>
            </a:endParaRPr>
          </a:p>
        </p:txBody>
      </p:sp>
      <p:sp>
        <p:nvSpPr>
          <p:cNvPr id="28" name="CuadroTexto 27">
            <a:extLst>
              <a:ext uri="{FF2B5EF4-FFF2-40B4-BE49-F238E27FC236}">
                <a16:creationId xmlns:a16="http://schemas.microsoft.com/office/drawing/2014/main" id="{D5817BDE-E056-4B35-A03A-04FADC1EDFB3}"/>
              </a:ext>
            </a:extLst>
          </p:cNvPr>
          <p:cNvSpPr txBox="1"/>
          <p:nvPr/>
        </p:nvSpPr>
        <p:spPr>
          <a:xfrm>
            <a:off x="10441318" y="2532416"/>
            <a:ext cx="993058" cy="369332"/>
          </a:xfrm>
          <a:prstGeom prst="rect">
            <a:avLst/>
          </a:prstGeom>
          <a:noFill/>
        </p:spPr>
        <p:txBody>
          <a:bodyPr wrap="square">
            <a:spAutoFit/>
          </a:bodyPr>
          <a:lstStyle/>
          <a:p>
            <a:pPr lvl="0" algn="ctr"/>
            <a:r>
              <a:rPr lang="es-BO" sz="1800" b="1" dirty="0">
                <a:solidFill>
                  <a:schemeClr val="tx1"/>
                </a:solidFill>
                <a:latin typeface="Rockwell" panose="02060603020205020403" pitchFamily="18" charset="0"/>
              </a:rPr>
              <a:t>OE 3</a:t>
            </a:r>
            <a:endParaRPr lang="es-BO" b="1" dirty="0">
              <a:latin typeface="Rockwell" panose="02060603020205020403" pitchFamily="18" charset="0"/>
            </a:endParaRPr>
          </a:p>
        </p:txBody>
      </p:sp>
      <p:sp>
        <p:nvSpPr>
          <p:cNvPr id="29" name="CuadroTexto 28">
            <a:extLst>
              <a:ext uri="{FF2B5EF4-FFF2-40B4-BE49-F238E27FC236}">
                <a16:creationId xmlns:a16="http://schemas.microsoft.com/office/drawing/2014/main" id="{6A3CA0E1-6436-4495-A991-80A799ACAFEE}"/>
              </a:ext>
            </a:extLst>
          </p:cNvPr>
          <p:cNvSpPr txBox="1"/>
          <p:nvPr/>
        </p:nvSpPr>
        <p:spPr>
          <a:xfrm>
            <a:off x="6328622" y="3041395"/>
            <a:ext cx="1300546" cy="1077218"/>
          </a:xfrm>
          <a:prstGeom prst="rect">
            <a:avLst/>
          </a:prstGeom>
          <a:noFill/>
        </p:spPr>
        <p:txBody>
          <a:bodyPr wrap="square" rtlCol="0">
            <a:spAutoFit/>
          </a:bodyPr>
          <a:lstStyle/>
          <a:p>
            <a:r>
              <a:rPr lang="es-ES" dirty="0">
                <a:latin typeface="Raleway" panose="020B0003030101060003"/>
              </a:rPr>
              <a:t>Servicios climáticos</a:t>
            </a:r>
          </a:p>
          <a:p>
            <a:r>
              <a:rPr lang="es-ES" sz="1400" dirty="0">
                <a:latin typeface="Raleway" panose="020B0003030101060003"/>
              </a:rPr>
              <a:t>PIN/PCP/VC-</a:t>
            </a:r>
            <a:r>
              <a:rPr lang="es-ES" sz="1400" dirty="0" err="1">
                <a:latin typeface="Raleway" panose="020B0003030101060003"/>
              </a:rPr>
              <a:t>Pachagrama</a:t>
            </a:r>
            <a:endParaRPr lang="es-BO" sz="1400" dirty="0">
              <a:latin typeface="Raleway" panose="020B0003030101060003"/>
            </a:endParaRPr>
          </a:p>
        </p:txBody>
      </p:sp>
      <p:sp>
        <p:nvSpPr>
          <p:cNvPr id="30" name="CuadroTexto 29">
            <a:extLst>
              <a:ext uri="{FF2B5EF4-FFF2-40B4-BE49-F238E27FC236}">
                <a16:creationId xmlns:a16="http://schemas.microsoft.com/office/drawing/2014/main" id="{C92980A8-5116-4579-8035-53AE6D2EA0F6}"/>
              </a:ext>
            </a:extLst>
          </p:cNvPr>
          <p:cNvSpPr txBox="1"/>
          <p:nvPr/>
        </p:nvSpPr>
        <p:spPr>
          <a:xfrm>
            <a:off x="6328622" y="4707829"/>
            <a:ext cx="2106963" cy="954107"/>
          </a:xfrm>
          <a:prstGeom prst="rect">
            <a:avLst/>
          </a:prstGeom>
          <a:noFill/>
        </p:spPr>
        <p:txBody>
          <a:bodyPr wrap="square" rtlCol="0">
            <a:spAutoFit/>
          </a:bodyPr>
          <a:lstStyle/>
          <a:p>
            <a:pPr lvl="0">
              <a:buNone/>
            </a:pPr>
            <a:r>
              <a:rPr lang="es-BO" sz="1400" dirty="0">
                <a:solidFill>
                  <a:schemeClr val="tx1">
                    <a:lumMod val="95000"/>
                    <a:lumOff val="5000"/>
                  </a:schemeClr>
                </a:solidFill>
                <a:latin typeface="Raleway" panose="020B0003030101060003" pitchFamily="34" charset="0"/>
              </a:rPr>
              <a:t>Generación de datos e información/Análisis/ Reportes/Difusión/ Evaluación</a:t>
            </a:r>
          </a:p>
        </p:txBody>
      </p:sp>
      <p:sp>
        <p:nvSpPr>
          <p:cNvPr id="31" name="CuadroTexto 30">
            <a:extLst>
              <a:ext uri="{FF2B5EF4-FFF2-40B4-BE49-F238E27FC236}">
                <a16:creationId xmlns:a16="http://schemas.microsoft.com/office/drawing/2014/main" id="{039D69D8-4FBB-4B69-80DF-B9BE74129DEE}"/>
              </a:ext>
            </a:extLst>
          </p:cNvPr>
          <p:cNvSpPr txBox="1"/>
          <p:nvPr/>
        </p:nvSpPr>
        <p:spPr>
          <a:xfrm>
            <a:off x="8108591" y="3049960"/>
            <a:ext cx="1868128" cy="646331"/>
          </a:xfrm>
          <a:prstGeom prst="rect">
            <a:avLst/>
          </a:prstGeom>
          <a:noFill/>
        </p:spPr>
        <p:txBody>
          <a:bodyPr wrap="square" rtlCol="0">
            <a:spAutoFit/>
          </a:bodyPr>
          <a:lstStyle/>
          <a:p>
            <a:pPr algn="ctr"/>
            <a:r>
              <a:rPr lang="es-ES" dirty="0">
                <a:latin typeface="Raleway" panose="020B0003030101060003"/>
              </a:rPr>
              <a:t>Efectividad de</a:t>
            </a:r>
          </a:p>
          <a:p>
            <a:pPr algn="ctr"/>
            <a:r>
              <a:rPr lang="es-ES" dirty="0">
                <a:latin typeface="Raleway" panose="020B0003030101060003"/>
              </a:rPr>
              <a:t>biofoliares</a:t>
            </a:r>
            <a:endParaRPr lang="es-BO" dirty="0">
              <a:latin typeface="Raleway" panose="020B0003030101060003"/>
            </a:endParaRPr>
          </a:p>
        </p:txBody>
      </p:sp>
      <p:sp>
        <p:nvSpPr>
          <p:cNvPr id="32" name="CuadroTexto 31">
            <a:extLst>
              <a:ext uri="{FF2B5EF4-FFF2-40B4-BE49-F238E27FC236}">
                <a16:creationId xmlns:a16="http://schemas.microsoft.com/office/drawing/2014/main" id="{FB0F7B09-CB84-44E9-B91A-0772EE210409}"/>
              </a:ext>
            </a:extLst>
          </p:cNvPr>
          <p:cNvSpPr txBox="1"/>
          <p:nvPr/>
        </p:nvSpPr>
        <p:spPr>
          <a:xfrm>
            <a:off x="10167818" y="3049960"/>
            <a:ext cx="1645214" cy="923330"/>
          </a:xfrm>
          <a:prstGeom prst="rect">
            <a:avLst/>
          </a:prstGeom>
          <a:noFill/>
        </p:spPr>
        <p:txBody>
          <a:bodyPr wrap="square" rtlCol="0">
            <a:spAutoFit/>
          </a:bodyPr>
          <a:lstStyle/>
          <a:p>
            <a:pPr algn="ctr"/>
            <a:r>
              <a:rPr lang="es-ES" dirty="0">
                <a:latin typeface="Raleway" panose="020B0003030101060003"/>
              </a:rPr>
              <a:t>Mecanismos para servicios locales</a:t>
            </a:r>
            <a:endParaRPr lang="es-BO" dirty="0">
              <a:latin typeface="Raleway" panose="020B0003030101060003"/>
            </a:endParaRPr>
          </a:p>
        </p:txBody>
      </p:sp>
      <p:pic>
        <p:nvPicPr>
          <p:cNvPr id="36" name="Gráfico 35" descr="Usuarios">
            <a:extLst>
              <a:ext uri="{FF2B5EF4-FFF2-40B4-BE49-F238E27FC236}">
                <a16:creationId xmlns:a16="http://schemas.microsoft.com/office/drawing/2014/main" id="{AC85162F-09E1-43C9-B9FA-2C19C5168D6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62786" y="1283674"/>
            <a:ext cx="914400" cy="914400"/>
          </a:xfrm>
          <a:prstGeom prst="rect">
            <a:avLst/>
          </a:prstGeom>
        </p:spPr>
      </p:pic>
      <p:sp>
        <p:nvSpPr>
          <p:cNvPr id="34" name="CuadroTexto 33">
            <a:extLst>
              <a:ext uri="{FF2B5EF4-FFF2-40B4-BE49-F238E27FC236}">
                <a16:creationId xmlns:a16="http://schemas.microsoft.com/office/drawing/2014/main" id="{5D93E47B-F5A4-4898-85AE-02502484BBAF}"/>
              </a:ext>
            </a:extLst>
          </p:cNvPr>
          <p:cNvSpPr txBox="1"/>
          <p:nvPr/>
        </p:nvSpPr>
        <p:spPr>
          <a:xfrm>
            <a:off x="6328622" y="5843369"/>
            <a:ext cx="5383953" cy="646331"/>
          </a:xfrm>
          <a:prstGeom prst="rect">
            <a:avLst/>
          </a:prstGeom>
          <a:solidFill>
            <a:schemeClr val="bg1">
              <a:lumMod val="95000"/>
            </a:schemeClr>
          </a:solidFill>
        </p:spPr>
        <p:txBody>
          <a:bodyPr wrap="square">
            <a:spAutoFit/>
          </a:bodyPr>
          <a:lstStyle/>
          <a:p>
            <a:pPr lvl="0" algn="ctr"/>
            <a:r>
              <a:rPr lang="es-BO" sz="1800" b="1" dirty="0">
                <a:solidFill>
                  <a:schemeClr val="tx1"/>
                </a:solidFill>
                <a:latin typeface="Rockwell" panose="02060603020205020403" pitchFamily="18" charset="0"/>
              </a:rPr>
              <a:t>Investigación considera la:</a:t>
            </a:r>
          </a:p>
          <a:p>
            <a:pPr lvl="0" algn="ctr"/>
            <a:r>
              <a:rPr lang="es-BO" sz="1800" b="1" dirty="0">
                <a:solidFill>
                  <a:schemeClr val="tx1"/>
                </a:solidFill>
                <a:latin typeface="Rockwell" panose="02060603020205020403" pitchFamily="18" charset="0"/>
              </a:rPr>
              <a:t>RAI – </a:t>
            </a:r>
            <a:r>
              <a:rPr lang="es-BO" b="1" dirty="0">
                <a:latin typeface="Rockwell" panose="02060603020205020403" pitchFamily="18" charset="0"/>
              </a:rPr>
              <a:t>IAP - IA</a:t>
            </a:r>
          </a:p>
        </p:txBody>
      </p:sp>
      <p:sp>
        <p:nvSpPr>
          <p:cNvPr id="2" name="Flecha abajo 1"/>
          <p:cNvSpPr/>
          <p:nvPr/>
        </p:nvSpPr>
        <p:spPr>
          <a:xfrm>
            <a:off x="6719219" y="4221836"/>
            <a:ext cx="662884" cy="407205"/>
          </a:xfrm>
          <a:prstGeom prst="downArrow">
            <a:avLst/>
          </a:prstGeom>
          <a:solidFill>
            <a:srgbClr val="FF66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BO"/>
          </a:p>
        </p:txBody>
      </p:sp>
      <p:sp>
        <p:nvSpPr>
          <p:cNvPr id="3" name="Rectángulo 2"/>
          <p:cNvSpPr/>
          <p:nvPr/>
        </p:nvSpPr>
        <p:spPr>
          <a:xfrm>
            <a:off x="6080319" y="403206"/>
            <a:ext cx="5730736" cy="461665"/>
          </a:xfrm>
          <a:prstGeom prst="rect">
            <a:avLst/>
          </a:prstGeom>
        </p:spPr>
        <p:txBody>
          <a:bodyPr wrap="none">
            <a:spAutoFit/>
          </a:bodyPr>
          <a:lstStyle/>
          <a:p>
            <a:pPr algn="r"/>
            <a:r>
              <a:rPr lang="es-ES" sz="2400" b="1" dirty="0">
                <a:solidFill>
                  <a:srgbClr val="225C73"/>
                </a:solidFill>
                <a:latin typeface="Rockwell" panose="02060603020205020403" pitchFamily="18" charset="0"/>
              </a:rPr>
              <a:t>Acerca del proyecto de investigación</a:t>
            </a:r>
          </a:p>
        </p:txBody>
      </p:sp>
      <p:grpSp>
        <p:nvGrpSpPr>
          <p:cNvPr id="25" name="Grupo 24">
            <a:extLst>
              <a:ext uri="{FF2B5EF4-FFF2-40B4-BE49-F238E27FC236}">
                <a16:creationId xmlns:a16="http://schemas.microsoft.com/office/drawing/2014/main" id="{7075713C-EF13-494A-BB2C-43950FDB9814}"/>
              </a:ext>
            </a:extLst>
          </p:cNvPr>
          <p:cNvGrpSpPr/>
          <p:nvPr/>
        </p:nvGrpSpPr>
        <p:grpSpPr>
          <a:xfrm>
            <a:off x="84000" y="4063999"/>
            <a:ext cx="6028669" cy="2707288"/>
            <a:chOff x="84000" y="4063999"/>
            <a:chExt cx="6028669" cy="2707288"/>
          </a:xfrm>
        </p:grpSpPr>
        <p:sp>
          <p:nvSpPr>
            <p:cNvPr id="33" name="Título 1">
              <a:extLst>
                <a:ext uri="{FF2B5EF4-FFF2-40B4-BE49-F238E27FC236}">
                  <a16:creationId xmlns:a16="http://schemas.microsoft.com/office/drawing/2014/main" id="{F6952276-22FB-404F-9AB2-B2045B68AA8F}"/>
                </a:ext>
              </a:extLst>
            </p:cNvPr>
            <p:cNvSpPr txBox="1">
              <a:spLocks/>
            </p:cNvSpPr>
            <p:nvPr/>
          </p:nvSpPr>
          <p:spPr>
            <a:xfrm>
              <a:off x="86848" y="5157789"/>
              <a:ext cx="6012000" cy="1613498"/>
            </a:xfrm>
            <a:prstGeom prst="rect">
              <a:avLst/>
            </a:prstGeom>
            <a:solidFill>
              <a:schemeClr val="bg1">
                <a:lumMod val="75000"/>
              </a:schemeClr>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s-ES" sz="4200" dirty="0">
                <a:solidFill>
                  <a:schemeClr val="bg1"/>
                </a:solidFill>
                <a:latin typeface="Rockwell" panose="02060603020205020403" pitchFamily="18" charset="0"/>
              </a:endParaRPr>
            </a:p>
          </p:txBody>
        </p:sp>
        <p:sp>
          <p:nvSpPr>
            <p:cNvPr id="35" name="Título 1">
              <a:extLst>
                <a:ext uri="{FF2B5EF4-FFF2-40B4-BE49-F238E27FC236}">
                  <a16:creationId xmlns:a16="http://schemas.microsoft.com/office/drawing/2014/main" id="{B82C232C-B842-42AA-8F22-274277E8127E}"/>
                </a:ext>
              </a:extLst>
            </p:cNvPr>
            <p:cNvSpPr txBox="1">
              <a:spLocks/>
            </p:cNvSpPr>
            <p:nvPr/>
          </p:nvSpPr>
          <p:spPr>
            <a:xfrm>
              <a:off x="86717" y="4063999"/>
              <a:ext cx="6012000" cy="1093789"/>
            </a:xfrm>
            <a:prstGeom prst="rect">
              <a:avLst/>
            </a:prstGeom>
            <a:solidFill>
              <a:srgbClr val="000000"/>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Introducción</a:t>
              </a:r>
            </a:p>
          </p:txBody>
        </p:sp>
        <p:sp>
          <p:nvSpPr>
            <p:cNvPr id="37" name="Rectángulo 36">
              <a:extLst>
                <a:ext uri="{FF2B5EF4-FFF2-40B4-BE49-F238E27FC236}">
                  <a16:creationId xmlns:a16="http://schemas.microsoft.com/office/drawing/2014/main" id="{8EBB16A0-BBEC-4151-94E7-F69A3BA6DFF5}"/>
                </a:ext>
              </a:extLst>
            </p:cNvPr>
            <p:cNvSpPr/>
            <p:nvPr/>
          </p:nvSpPr>
          <p:spPr>
            <a:xfrm>
              <a:off x="591639" y="4416241"/>
              <a:ext cx="394200" cy="3843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9" name="Rectángulo 38">
              <a:extLst>
                <a:ext uri="{FF2B5EF4-FFF2-40B4-BE49-F238E27FC236}">
                  <a16:creationId xmlns:a16="http://schemas.microsoft.com/office/drawing/2014/main" id="{8225C6C2-7457-4A24-BD0E-FD1B9D409937}"/>
                </a:ext>
              </a:extLst>
            </p:cNvPr>
            <p:cNvSpPr/>
            <p:nvPr/>
          </p:nvSpPr>
          <p:spPr>
            <a:xfrm>
              <a:off x="100642" y="4610893"/>
              <a:ext cx="679856" cy="58814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1" name="Rectángulo 40">
              <a:extLst>
                <a:ext uri="{FF2B5EF4-FFF2-40B4-BE49-F238E27FC236}">
                  <a16:creationId xmlns:a16="http://schemas.microsoft.com/office/drawing/2014/main" id="{05D44042-4727-433E-BCEE-EB5B993222A3}"/>
                </a:ext>
              </a:extLst>
            </p:cNvPr>
            <p:cNvSpPr/>
            <p:nvPr/>
          </p:nvSpPr>
          <p:spPr>
            <a:xfrm>
              <a:off x="84000" y="4636707"/>
              <a:ext cx="658754" cy="599615"/>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cxnSp>
          <p:nvCxnSpPr>
            <p:cNvPr id="43" name="Conector recto 42">
              <a:extLst>
                <a:ext uri="{FF2B5EF4-FFF2-40B4-BE49-F238E27FC236}">
                  <a16:creationId xmlns:a16="http://schemas.microsoft.com/office/drawing/2014/main" id="{4823FA6D-129A-4142-9BC3-36BAD9C26BE6}"/>
                </a:ext>
              </a:extLst>
            </p:cNvPr>
            <p:cNvCxnSpPr>
              <a:cxnSpLocks/>
            </p:cNvCxnSpPr>
            <p:nvPr/>
          </p:nvCxnSpPr>
          <p:spPr>
            <a:xfrm>
              <a:off x="797167" y="5199034"/>
              <a:ext cx="531550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5586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uadroTexto 30">
            <a:extLst>
              <a:ext uri="{FF2B5EF4-FFF2-40B4-BE49-F238E27FC236}">
                <a16:creationId xmlns:a16="http://schemas.microsoft.com/office/drawing/2014/main" id="{039D69D8-4FBB-4B69-80DF-B9BE74129DEE}"/>
              </a:ext>
            </a:extLst>
          </p:cNvPr>
          <p:cNvSpPr txBox="1"/>
          <p:nvPr/>
        </p:nvSpPr>
        <p:spPr>
          <a:xfrm>
            <a:off x="9918067" y="1452269"/>
            <a:ext cx="1868128" cy="584775"/>
          </a:xfrm>
          <a:prstGeom prst="rect">
            <a:avLst/>
          </a:prstGeom>
          <a:noFill/>
        </p:spPr>
        <p:txBody>
          <a:bodyPr wrap="square" rtlCol="0">
            <a:spAutoFit/>
          </a:bodyPr>
          <a:lstStyle/>
          <a:p>
            <a:r>
              <a:rPr lang="es-ES" sz="1600" dirty="0">
                <a:latin typeface="Raleway" panose="020B0003030101060003" pitchFamily="34" charset="0"/>
              </a:rPr>
              <a:t>Multirriesgo</a:t>
            </a:r>
            <a:r>
              <a:rPr lang="es-BO" sz="1600" dirty="0">
                <a:latin typeface="Raleway" panose="020B0003030101060003" pitchFamily="34" charset="0"/>
              </a:rPr>
              <a:t> del tipo extensivo</a:t>
            </a:r>
            <a:endParaRPr lang="es-ES" sz="1600" dirty="0">
              <a:latin typeface="Raleway" panose="020B0003030101060003" pitchFamily="34" charset="0"/>
            </a:endParaRPr>
          </a:p>
        </p:txBody>
      </p:sp>
      <p:sp>
        <p:nvSpPr>
          <p:cNvPr id="25" name="CuadroTexto 24">
            <a:extLst>
              <a:ext uri="{FF2B5EF4-FFF2-40B4-BE49-F238E27FC236}">
                <a16:creationId xmlns:a16="http://schemas.microsoft.com/office/drawing/2014/main" id="{A69B7AC0-A33C-43BC-BE1E-5C6610E766EB}"/>
              </a:ext>
            </a:extLst>
          </p:cNvPr>
          <p:cNvSpPr txBox="1"/>
          <p:nvPr/>
        </p:nvSpPr>
        <p:spPr>
          <a:xfrm>
            <a:off x="8087129" y="1399432"/>
            <a:ext cx="1740310" cy="646331"/>
          </a:xfrm>
          <a:prstGeom prst="rect">
            <a:avLst/>
          </a:prstGeom>
          <a:noFill/>
        </p:spPr>
        <p:txBody>
          <a:bodyPr wrap="square">
            <a:spAutoFit/>
          </a:bodyPr>
          <a:lstStyle/>
          <a:p>
            <a:pPr lvl="0"/>
            <a:r>
              <a:rPr lang="es-BO" sz="1800" b="1" dirty="0">
                <a:solidFill>
                  <a:schemeClr val="tx1"/>
                </a:solidFill>
                <a:latin typeface="Rockwell" panose="02060603020205020403" pitchFamily="18" charset="0"/>
              </a:rPr>
              <a:t>Condiciones climáticas</a:t>
            </a:r>
            <a:endParaRPr lang="es-BO" b="1" dirty="0">
              <a:latin typeface="Rockwell" panose="02060603020205020403" pitchFamily="18" charset="0"/>
            </a:endParaRPr>
          </a:p>
        </p:txBody>
      </p:sp>
      <p:grpSp>
        <p:nvGrpSpPr>
          <p:cNvPr id="23" name="Grupo 22">
            <a:extLst>
              <a:ext uri="{FF2B5EF4-FFF2-40B4-BE49-F238E27FC236}">
                <a16:creationId xmlns:a16="http://schemas.microsoft.com/office/drawing/2014/main" id="{9F3085F8-C9AF-437E-BC57-3E6B79BBB199}"/>
              </a:ext>
            </a:extLst>
          </p:cNvPr>
          <p:cNvGrpSpPr/>
          <p:nvPr/>
        </p:nvGrpSpPr>
        <p:grpSpPr>
          <a:xfrm>
            <a:off x="6419850" y="1155616"/>
            <a:ext cx="1504336" cy="1504336"/>
            <a:chOff x="6419850" y="257763"/>
            <a:chExt cx="1504336" cy="1504336"/>
          </a:xfrm>
        </p:grpSpPr>
        <p:sp>
          <p:nvSpPr>
            <p:cNvPr id="7" name="Elipse 6">
              <a:extLst>
                <a:ext uri="{FF2B5EF4-FFF2-40B4-BE49-F238E27FC236}">
                  <a16:creationId xmlns:a16="http://schemas.microsoft.com/office/drawing/2014/main" id="{7CB57767-B1AD-45FF-8DE8-D54FC1A7C2A8}"/>
                </a:ext>
              </a:extLst>
            </p:cNvPr>
            <p:cNvSpPr/>
            <p:nvPr/>
          </p:nvSpPr>
          <p:spPr>
            <a:xfrm>
              <a:off x="6419850" y="257763"/>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9" name="Marcador de posición de imagen 66" descr="Nube">
              <a:extLst>
                <a:ext uri="{FF2B5EF4-FFF2-40B4-BE49-F238E27FC236}">
                  <a16:creationId xmlns:a16="http://schemas.microsoft.com/office/drawing/2014/main" id="{8F4B48EB-D9C1-4B1F-8C60-72DEF0D10BBE}"/>
                </a:ext>
              </a:extLst>
            </p:cNvP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489056" y="442458"/>
              <a:ext cx="854075" cy="854075"/>
            </a:xfrm>
            <a:prstGeom prst="rect">
              <a:avLst/>
            </a:prstGeom>
          </p:spPr>
        </p:pic>
        <p:pic>
          <p:nvPicPr>
            <p:cNvPr id="14" name="Gráfico 13" descr="Termómetro">
              <a:extLst>
                <a:ext uri="{FF2B5EF4-FFF2-40B4-BE49-F238E27FC236}">
                  <a16:creationId xmlns:a16="http://schemas.microsoft.com/office/drawing/2014/main" id="{59FD931E-B982-436D-8BCA-82AC56C61A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55137" y="558527"/>
              <a:ext cx="914400" cy="914400"/>
            </a:xfrm>
            <a:prstGeom prst="rect">
              <a:avLst/>
            </a:prstGeom>
          </p:spPr>
        </p:pic>
      </p:grpSp>
      <p:grpSp>
        <p:nvGrpSpPr>
          <p:cNvPr id="22" name="Grupo 21">
            <a:extLst>
              <a:ext uri="{FF2B5EF4-FFF2-40B4-BE49-F238E27FC236}">
                <a16:creationId xmlns:a16="http://schemas.microsoft.com/office/drawing/2014/main" id="{08F3676D-40A9-41FF-8F2A-73DE9BA6DD17}"/>
              </a:ext>
            </a:extLst>
          </p:cNvPr>
          <p:cNvGrpSpPr/>
          <p:nvPr/>
        </p:nvGrpSpPr>
        <p:grpSpPr>
          <a:xfrm>
            <a:off x="6419850" y="3027862"/>
            <a:ext cx="1504336" cy="1504336"/>
            <a:chOff x="6489056" y="2239152"/>
            <a:chExt cx="1504336" cy="1504336"/>
          </a:xfrm>
        </p:grpSpPr>
        <p:sp>
          <p:nvSpPr>
            <p:cNvPr id="8" name="Elipse 7">
              <a:extLst>
                <a:ext uri="{FF2B5EF4-FFF2-40B4-BE49-F238E27FC236}">
                  <a16:creationId xmlns:a16="http://schemas.microsoft.com/office/drawing/2014/main" id="{CED4574E-352D-4E70-AAE3-A4DA5B1EF016}"/>
                </a:ext>
              </a:extLst>
            </p:cNvPr>
            <p:cNvSpPr/>
            <p:nvPr/>
          </p:nvSpPr>
          <p:spPr>
            <a:xfrm>
              <a:off x="6489056" y="2239152"/>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7" name="Gráfico 16" descr="Investigar">
              <a:extLst>
                <a:ext uri="{FF2B5EF4-FFF2-40B4-BE49-F238E27FC236}">
                  <a16:creationId xmlns:a16="http://schemas.microsoft.com/office/drawing/2014/main" id="{F11AC139-5DC2-4334-A772-F5E855DD3E4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84024" y="2534120"/>
              <a:ext cx="914400" cy="914400"/>
            </a:xfrm>
            <a:prstGeom prst="rect">
              <a:avLst/>
            </a:prstGeom>
          </p:spPr>
        </p:pic>
      </p:grpSp>
      <p:sp>
        <p:nvSpPr>
          <p:cNvPr id="33" name="CuadroTexto 32">
            <a:extLst>
              <a:ext uri="{FF2B5EF4-FFF2-40B4-BE49-F238E27FC236}">
                <a16:creationId xmlns:a16="http://schemas.microsoft.com/office/drawing/2014/main" id="{B1E8B1EF-4A2A-400D-92DF-31A3C51BD1E3}"/>
              </a:ext>
            </a:extLst>
          </p:cNvPr>
          <p:cNvSpPr txBox="1"/>
          <p:nvPr/>
        </p:nvSpPr>
        <p:spPr>
          <a:xfrm>
            <a:off x="8087129" y="3443098"/>
            <a:ext cx="1740310" cy="646331"/>
          </a:xfrm>
          <a:prstGeom prst="rect">
            <a:avLst/>
          </a:prstGeom>
          <a:noFill/>
        </p:spPr>
        <p:txBody>
          <a:bodyPr wrap="square">
            <a:spAutoFit/>
          </a:bodyPr>
          <a:lstStyle/>
          <a:p>
            <a:pPr lvl="0"/>
            <a:r>
              <a:rPr lang="es-BO" sz="1800" b="1" dirty="0">
                <a:solidFill>
                  <a:schemeClr val="tx1"/>
                </a:solidFill>
                <a:latin typeface="Rockwell" panose="02060603020205020403" pitchFamily="18" charset="0"/>
              </a:rPr>
              <a:t>Variabilidad climática</a:t>
            </a:r>
            <a:endParaRPr lang="es-BO" b="1" dirty="0">
              <a:latin typeface="Rockwell" panose="02060603020205020403" pitchFamily="18" charset="0"/>
            </a:endParaRPr>
          </a:p>
        </p:txBody>
      </p:sp>
      <p:sp>
        <p:nvSpPr>
          <p:cNvPr id="34" name="CuadroTexto 33">
            <a:extLst>
              <a:ext uri="{FF2B5EF4-FFF2-40B4-BE49-F238E27FC236}">
                <a16:creationId xmlns:a16="http://schemas.microsoft.com/office/drawing/2014/main" id="{5F3AE5F0-2ED4-4542-82C9-1988FEB6478A}"/>
              </a:ext>
            </a:extLst>
          </p:cNvPr>
          <p:cNvSpPr txBox="1"/>
          <p:nvPr/>
        </p:nvSpPr>
        <p:spPr>
          <a:xfrm>
            <a:off x="8087129" y="5631145"/>
            <a:ext cx="1740310" cy="646331"/>
          </a:xfrm>
          <a:prstGeom prst="rect">
            <a:avLst/>
          </a:prstGeom>
          <a:noFill/>
        </p:spPr>
        <p:txBody>
          <a:bodyPr wrap="square">
            <a:spAutoFit/>
          </a:bodyPr>
          <a:lstStyle/>
          <a:p>
            <a:pPr lvl="0"/>
            <a:r>
              <a:rPr lang="es-BO" sz="1800" b="1" dirty="0">
                <a:solidFill>
                  <a:schemeClr val="tx1"/>
                </a:solidFill>
                <a:latin typeface="Rockwell" panose="02060603020205020403" pitchFamily="18" charset="0"/>
              </a:rPr>
              <a:t>Estrategias locales</a:t>
            </a:r>
            <a:endParaRPr lang="es-BO" b="1" dirty="0">
              <a:latin typeface="Rockwell" panose="02060603020205020403" pitchFamily="18" charset="0"/>
            </a:endParaRPr>
          </a:p>
        </p:txBody>
      </p:sp>
      <p:grpSp>
        <p:nvGrpSpPr>
          <p:cNvPr id="21" name="Grupo 20">
            <a:extLst>
              <a:ext uri="{FF2B5EF4-FFF2-40B4-BE49-F238E27FC236}">
                <a16:creationId xmlns:a16="http://schemas.microsoft.com/office/drawing/2014/main" id="{0F20DBC0-60EF-4493-90CF-163A40B546F2}"/>
              </a:ext>
            </a:extLst>
          </p:cNvPr>
          <p:cNvGrpSpPr/>
          <p:nvPr/>
        </p:nvGrpSpPr>
        <p:grpSpPr>
          <a:xfrm>
            <a:off x="6419850" y="5176837"/>
            <a:ext cx="1504336" cy="1504336"/>
            <a:chOff x="6489056" y="4309914"/>
            <a:chExt cx="1504336" cy="1504336"/>
          </a:xfrm>
        </p:grpSpPr>
        <p:sp>
          <p:nvSpPr>
            <p:cNvPr id="9" name="Elipse 8">
              <a:extLst>
                <a:ext uri="{FF2B5EF4-FFF2-40B4-BE49-F238E27FC236}">
                  <a16:creationId xmlns:a16="http://schemas.microsoft.com/office/drawing/2014/main" id="{35027C26-60D0-4671-9A3A-ECC41BC53F16}"/>
                </a:ext>
              </a:extLst>
            </p:cNvPr>
            <p:cNvSpPr/>
            <p:nvPr/>
          </p:nvSpPr>
          <p:spPr>
            <a:xfrm>
              <a:off x="6489056" y="4309914"/>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20" name="Gráfico 19" descr="Cabeza con engranajes">
              <a:extLst>
                <a:ext uri="{FF2B5EF4-FFF2-40B4-BE49-F238E27FC236}">
                  <a16:creationId xmlns:a16="http://schemas.microsoft.com/office/drawing/2014/main" id="{8A67E586-4631-4378-B049-691CFEA842F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84024" y="4604882"/>
              <a:ext cx="914400" cy="914400"/>
            </a:xfrm>
            <a:prstGeom prst="rect">
              <a:avLst/>
            </a:prstGeom>
          </p:spPr>
        </p:pic>
      </p:grpSp>
      <p:sp>
        <p:nvSpPr>
          <p:cNvPr id="39" name="CuadroTexto 38">
            <a:extLst>
              <a:ext uri="{FF2B5EF4-FFF2-40B4-BE49-F238E27FC236}">
                <a16:creationId xmlns:a16="http://schemas.microsoft.com/office/drawing/2014/main" id="{DF0E6025-FFBB-4983-B89E-2F572238C5AD}"/>
              </a:ext>
            </a:extLst>
          </p:cNvPr>
          <p:cNvSpPr txBox="1"/>
          <p:nvPr/>
        </p:nvSpPr>
        <p:spPr>
          <a:xfrm>
            <a:off x="9918067" y="3443098"/>
            <a:ext cx="1868128" cy="830997"/>
          </a:xfrm>
          <a:prstGeom prst="rect">
            <a:avLst/>
          </a:prstGeom>
          <a:noFill/>
        </p:spPr>
        <p:txBody>
          <a:bodyPr wrap="square" rtlCol="0">
            <a:spAutoFit/>
          </a:bodyPr>
          <a:lstStyle>
            <a:defPPr>
              <a:defRPr lang="es-BO"/>
            </a:defPPr>
            <a:lvl1pPr>
              <a:defRPr sz="1600">
                <a:latin typeface="Raleway" panose="020B0003030101060003" pitchFamily="34" charset="0"/>
              </a:defRPr>
            </a:lvl1pPr>
          </a:lstStyle>
          <a:p>
            <a:r>
              <a:rPr lang="es-ES" dirty="0"/>
              <a:t>Incremento en los niveles de riesgo e incertidumbre</a:t>
            </a:r>
            <a:endParaRPr lang="es-BO" dirty="0"/>
          </a:p>
        </p:txBody>
      </p:sp>
      <p:sp>
        <p:nvSpPr>
          <p:cNvPr id="41" name="CuadroTexto 40">
            <a:extLst>
              <a:ext uri="{FF2B5EF4-FFF2-40B4-BE49-F238E27FC236}">
                <a16:creationId xmlns:a16="http://schemas.microsoft.com/office/drawing/2014/main" id="{B06A69F2-4C4B-463B-915B-B7E6D08D3189}"/>
              </a:ext>
            </a:extLst>
          </p:cNvPr>
          <p:cNvSpPr txBox="1"/>
          <p:nvPr/>
        </p:nvSpPr>
        <p:spPr>
          <a:xfrm>
            <a:off x="9918067" y="5659104"/>
            <a:ext cx="1868128" cy="830997"/>
          </a:xfrm>
          <a:prstGeom prst="rect">
            <a:avLst/>
          </a:prstGeom>
          <a:noFill/>
        </p:spPr>
        <p:txBody>
          <a:bodyPr wrap="square" rtlCol="0">
            <a:spAutoFit/>
          </a:bodyPr>
          <a:lstStyle>
            <a:defPPr>
              <a:defRPr lang="es-BO"/>
            </a:defPPr>
            <a:lvl1pPr>
              <a:defRPr sz="1600">
                <a:latin typeface="Raleway" panose="020B0003030101060003" pitchFamily="34" charset="0"/>
              </a:defRPr>
            </a:lvl1pPr>
          </a:lstStyle>
          <a:p>
            <a:r>
              <a:rPr lang="es-ES" dirty="0"/>
              <a:t>Gestión del riesgo</a:t>
            </a:r>
          </a:p>
          <a:p>
            <a:r>
              <a:rPr lang="es-ES" dirty="0"/>
              <a:t>Época de siembra</a:t>
            </a:r>
          </a:p>
          <a:p>
            <a:r>
              <a:rPr lang="es-ES" dirty="0"/>
              <a:t>Pronósticos local</a:t>
            </a:r>
            <a:endParaRPr lang="es-BO" dirty="0"/>
          </a:p>
        </p:txBody>
      </p:sp>
      <p:pic>
        <p:nvPicPr>
          <p:cNvPr id="35" name="Gráfico 34" descr="Transferencia">
            <a:extLst>
              <a:ext uri="{FF2B5EF4-FFF2-40B4-BE49-F238E27FC236}">
                <a16:creationId xmlns:a16="http://schemas.microsoft.com/office/drawing/2014/main" id="{0BBB0DE7-2043-462F-A156-4B7246099D5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5400000">
            <a:off x="10282286" y="2239279"/>
            <a:ext cx="914400" cy="914400"/>
          </a:xfrm>
          <a:prstGeom prst="rect">
            <a:avLst/>
          </a:prstGeom>
        </p:spPr>
      </p:pic>
      <p:pic>
        <p:nvPicPr>
          <p:cNvPr id="43" name="Gráfico 42" descr="Transferencia">
            <a:extLst>
              <a:ext uri="{FF2B5EF4-FFF2-40B4-BE49-F238E27FC236}">
                <a16:creationId xmlns:a16="http://schemas.microsoft.com/office/drawing/2014/main" id="{0D671A88-16DE-4B70-9D1D-35AF5C4FA4F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5400000">
            <a:off x="10282286" y="4509399"/>
            <a:ext cx="914400" cy="914400"/>
          </a:xfrm>
          <a:prstGeom prst="rect">
            <a:avLst/>
          </a:prstGeom>
        </p:spPr>
      </p:pic>
      <p:pic>
        <p:nvPicPr>
          <p:cNvPr id="24"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000" y="86714"/>
            <a:ext cx="6017434" cy="3977285"/>
          </a:xfrm>
          <a:prstGeom prst="rect">
            <a:avLst/>
          </a:prstGeom>
        </p:spPr>
      </p:pic>
      <p:sp>
        <p:nvSpPr>
          <p:cNvPr id="2" name="Rectángulo 1"/>
          <p:cNvSpPr/>
          <p:nvPr/>
        </p:nvSpPr>
        <p:spPr>
          <a:xfrm>
            <a:off x="7343131" y="398983"/>
            <a:ext cx="3515706" cy="461665"/>
          </a:xfrm>
          <a:prstGeom prst="rect">
            <a:avLst/>
          </a:prstGeom>
        </p:spPr>
        <p:txBody>
          <a:bodyPr wrap="none">
            <a:spAutoFit/>
          </a:bodyPr>
          <a:lstStyle/>
          <a:p>
            <a:pPr algn="r"/>
            <a:r>
              <a:rPr lang="es-ES" sz="2400" b="1" dirty="0">
                <a:solidFill>
                  <a:srgbClr val="225C73"/>
                </a:solidFill>
                <a:latin typeface="Rockwell" panose="02060603020205020403" pitchFamily="18" charset="0"/>
              </a:rPr>
              <a:t>Contexto del altiplano</a:t>
            </a:r>
          </a:p>
        </p:txBody>
      </p:sp>
      <p:grpSp>
        <p:nvGrpSpPr>
          <p:cNvPr id="26" name="Grupo 25">
            <a:extLst>
              <a:ext uri="{FF2B5EF4-FFF2-40B4-BE49-F238E27FC236}">
                <a16:creationId xmlns:a16="http://schemas.microsoft.com/office/drawing/2014/main" id="{243A498B-B21F-47BF-9D5E-D2704E08582D}"/>
              </a:ext>
            </a:extLst>
          </p:cNvPr>
          <p:cNvGrpSpPr/>
          <p:nvPr/>
        </p:nvGrpSpPr>
        <p:grpSpPr>
          <a:xfrm>
            <a:off x="84000" y="4063999"/>
            <a:ext cx="6028669" cy="2707288"/>
            <a:chOff x="84000" y="4063999"/>
            <a:chExt cx="6028669" cy="2707288"/>
          </a:xfrm>
        </p:grpSpPr>
        <p:sp>
          <p:nvSpPr>
            <p:cNvPr id="27" name="Título 1">
              <a:extLst>
                <a:ext uri="{FF2B5EF4-FFF2-40B4-BE49-F238E27FC236}">
                  <a16:creationId xmlns:a16="http://schemas.microsoft.com/office/drawing/2014/main" id="{C2BA6337-8549-46EC-84B6-AF06320E7AD9}"/>
                </a:ext>
              </a:extLst>
            </p:cNvPr>
            <p:cNvSpPr txBox="1">
              <a:spLocks/>
            </p:cNvSpPr>
            <p:nvPr/>
          </p:nvSpPr>
          <p:spPr>
            <a:xfrm>
              <a:off x="86848" y="5157789"/>
              <a:ext cx="6012000" cy="1613498"/>
            </a:xfrm>
            <a:prstGeom prst="rect">
              <a:avLst/>
            </a:prstGeom>
            <a:solidFill>
              <a:schemeClr val="bg1">
                <a:lumMod val="75000"/>
              </a:schemeClr>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s-ES" sz="4200" dirty="0">
                <a:solidFill>
                  <a:schemeClr val="bg1"/>
                </a:solidFill>
                <a:latin typeface="Rockwell" panose="02060603020205020403" pitchFamily="18" charset="0"/>
              </a:endParaRPr>
            </a:p>
          </p:txBody>
        </p:sp>
        <p:sp>
          <p:nvSpPr>
            <p:cNvPr id="28" name="Título 1">
              <a:extLst>
                <a:ext uri="{FF2B5EF4-FFF2-40B4-BE49-F238E27FC236}">
                  <a16:creationId xmlns:a16="http://schemas.microsoft.com/office/drawing/2014/main" id="{CF57E564-D6CD-4CA9-9563-DDFBBBA8B81D}"/>
                </a:ext>
              </a:extLst>
            </p:cNvPr>
            <p:cNvSpPr txBox="1">
              <a:spLocks/>
            </p:cNvSpPr>
            <p:nvPr/>
          </p:nvSpPr>
          <p:spPr>
            <a:xfrm>
              <a:off x="86717" y="4063999"/>
              <a:ext cx="6012000" cy="1093789"/>
            </a:xfrm>
            <a:prstGeom prst="rect">
              <a:avLst/>
            </a:prstGeom>
            <a:solidFill>
              <a:srgbClr val="000000"/>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Introducción</a:t>
              </a:r>
            </a:p>
          </p:txBody>
        </p:sp>
        <p:sp>
          <p:nvSpPr>
            <p:cNvPr id="29" name="Rectángulo 28">
              <a:extLst>
                <a:ext uri="{FF2B5EF4-FFF2-40B4-BE49-F238E27FC236}">
                  <a16:creationId xmlns:a16="http://schemas.microsoft.com/office/drawing/2014/main" id="{090409CE-9D62-464F-BA44-816ECD36373B}"/>
                </a:ext>
              </a:extLst>
            </p:cNvPr>
            <p:cNvSpPr/>
            <p:nvPr/>
          </p:nvSpPr>
          <p:spPr>
            <a:xfrm>
              <a:off x="591639" y="4416241"/>
              <a:ext cx="394200" cy="3843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0" name="Rectángulo 29">
              <a:extLst>
                <a:ext uri="{FF2B5EF4-FFF2-40B4-BE49-F238E27FC236}">
                  <a16:creationId xmlns:a16="http://schemas.microsoft.com/office/drawing/2014/main" id="{FEC2B41F-695D-4406-9B90-D134A81C8528}"/>
                </a:ext>
              </a:extLst>
            </p:cNvPr>
            <p:cNvSpPr/>
            <p:nvPr/>
          </p:nvSpPr>
          <p:spPr>
            <a:xfrm>
              <a:off x="100642" y="4610893"/>
              <a:ext cx="679856" cy="58814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2" name="Rectángulo 31">
              <a:extLst>
                <a:ext uri="{FF2B5EF4-FFF2-40B4-BE49-F238E27FC236}">
                  <a16:creationId xmlns:a16="http://schemas.microsoft.com/office/drawing/2014/main" id="{7ABE0149-503A-43B4-BD2C-C4871250AC70}"/>
                </a:ext>
              </a:extLst>
            </p:cNvPr>
            <p:cNvSpPr/>
            <p:nvPr/>
          </p:nvSpPr>
          <p:spPr>
            <a:xfrm>
              <a:off x="84000" y="4636707"/>
              <a:ext cx="658754" cy="599615"/>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cxnSp>
          <p:nvCxnSpPr>
            <p:cNvPr id="36" name="Conector recto 35">
              <a:extLst>
                <a:ext uri="{FF2B5EF4-FFF2-40B4-BE49-F238E27FC236}">
                  <a16:creationId xmlns:a16="http://schemas.microsoft.com/office/drawing/2014/main" id="{655109CE-534A-4374-ACC1-A74C2B9CAD3E}"/>
                </a:ext>
              </a:extLst>
            </p:cNvPr>
            <p:cNvCxnSpPr>
              <a:cxnSpLocks/>
            </p:cNvCxnSpPr>
            <p:nvPr/>
          </p:nvCxnSpPr>
          <p:spPr>
            <a:xfrm>
              <a:off x="797167" y="5199034"/>
              <a:ext cx="531550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0144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AFFDF16-5DAF-4EB9-9CD1-3A0028BAE9E8}"/>
              </a:ext>
            </a:extLst>
          </p:cNvPr>
          <p:cNvSpPr txBox="1">
            <a:spLocks/>
          </p:cNvSpPr>
          <p:nvPr/>
        </p:nvSpPr>
        <p:spPr>
          <a:xfrm>
            <a:off x="86717" y="4063999"/>
            <a:ext cx="6012000" cy="2668698"/>
          </a:xfrm>
          <a:prstGeom prst="rect">
            <a:avLst/>
          </a:prstGeom>
          <a:solidFill>
            <a:srgbClr val="000000"/>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Planteamiento de la investigación</a:t>
            </a:r>
          </a:p>
        </p:txBody>
      </p:sp>
      <p:sp>
        <p:nvSpPr>
          <p:cNvPr id="31" name="CuadroTexto 30">
            <a:extLst>
              <a:ext uri="{FF2B5EF4-FFF2-40B4-BE49-F238E27FC236}">
                <a16:creationId xmlns:a16="http://schemas.microsoft.com/office/drawing/2014/main" id="{039D69D8-4FBB-4B69-80DF-B9BE74129DEE}"/>
              </a:ext>
            </a:extLst>
          </p:cNvPr>
          <p:cNvSpPr txBox="1"/>
          <p:nvPr/>
        </p:nvSpPr>
        <p:spPr>
          <a:xfrm>
            <a:off x="7926314" y="592384"/>
            <a:ext cx="3749749" cy="1323439"/>
          </a:xfrm>
          <a:prstGeom prst="rect">
            <a:avLst/>
          </a:prstGeom>
          <a:noFill/>
        </p:spPr>
        <p:txBody>
          <a:bodyPr wrap="square" rtlCol="0">
            <a:spAutoFit/>
          </a:bodyPr>
          <a:lstStyle/>
          <a:p>
            <a:r>
              <a:rPr lang="es-ES" sz="1600" dirty="0">
                <a:latin typeface="Raleway" panose="020B0003030101060003" pitchFamily="34" charset="0"/>
              </a:rPr>
              <a:t>¿Cuáles son los niveles de riesgo de daño y pérdida en el cultivo de papa, respecto de las épocas de siembra tradicionales y las fases fenológicas, derivado de la variabilidad climática? </a:t>
            </a:r>
          </a:p>
        </p:txBody>
      </p:sp>
      <p:sp>
        <p:nvSpPr>
          <p:cNvPr id="7" name="Elipse 6">
            <a:extLst>
              <a:ext uri="{FF2B5EF4-FFF2-40B4-BE49-F238E27FC236}">
                <a16:creationId xmlns:a16="http://schemas.microsoft.com/office/drawing/2014/main" id="{7CB57767-B1AD-45FF-8DE8-D54FC1A7C2A8}"/>
              </a:ext>
            </a:extLst>
          </p:cNvPr>
          <p:cNvSpPr/>
          <p:nvPr/>
        </p:nvSpPr>
        <p:spPr>
          <a:xfrm>
            <a:off x="6362700" y="198011"/>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Elipse 7">
            <a:extLst>
              <a:ext uri="{FF2B5EF4-FFF2-40B4-BE49-F238E27FC236}">
                <a16:creationId xmlns:a16="http://schemas.microsoft.com/office/drawing/2014/main" id="{CED4574E-352D-4E70-AAE3-A4DA5B1EF016}"/>
              </a:ext>
            </a:extLst>
          </p:cNvPr>
          <p:cNvSpPr/>
          <p:nvPr/>
        </p:nvSpPr>
        <p:spPr>
          <a:xfrm>
            <a:off x="6362700" y="2137045"/>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3" name="CuadroTexto 32">
            <a:extLst>
              <a:ext uri="{FF2B5EF4-FFF2-40B4-BE49-F238E27FC236}">
                <a16:creationId xmlns:a16="http://schemas.microsoft.com/office/drawing/2014/main" id="{B1E8B1EF-4A2A-400D-92DF-31A3C51BD1E3}"/>
              </a:ext>
            </a:extLst>
          </p:cNvPr>
          <p:cNvSpPr txBox="1"/>
          <p:nvPr/>
        </p:nvSpPr>
        <p:spPr>
          <a:xfrm>
            <a:off x="7581695" y="2130845"/>
            <a:ext cx="1740310" cy="369332"/>
          </a:xfrm>
          <a:prstGeom prst="rect">
            <a:avLst/>
          </a:prstGeom>
          <a:noFill/>
        </p:spPr>
        <p:txBody>
          <a:bodyPr wrap="square">
            <a:spAutoFit/>
          </a:bodyPr>
          <a:lstStyle/>
          <a:p>
            <a:pPr lvl="0"/>
            <a:r>
              <a:rPr lang="es-BO" sz="1800" b="1" dirty="0">
                <a:solidFill>
                  <a:srgbClr val="225C73"/>
                </a:solidFill>
                <a:latin typeface="Rockwell" panose="02060603020205020403" pitchFamily="18" charset="0"/>
              </a:rPr>
              <a:t>Hipótesis</a:t>
            </a:r>
            <a:endParaRPr lang="es-BO" b="1" dirty="0">
              <a:solidFill>
                <a:srgbClr val="225C73"/>
              </a:solidFill>
              <a:latin typeface="Rockwell" panose="02060603020205020403" pitchFamily="18" charset="0"/>
            </a:endParaRPr>
          </a:p>
        </p:txBody>
      </p:sp>
      <p:grpSp>
        <p:nvGrpSpPr>
          <p:cNvPr id="21" name="Grupo 20">
            <a:extLst>
              <a:ext uri="{FF2B5EF4-FFF2-40B4-BE49-F238E27FC236}">
                <a16:creationId xmlns:a16="http://schemas.microsoft.com/office/drawing/2014/main" id="{0F20DBC0-60EF-4493-90CF-163A40B546F2}"/>
              </a:ext>
            </a:extLst>
          </p:cNvPr>
          <p:cNvGrpSpPr/>
          <p:nvPr/>
        </p:nvGrpSpPr>
        <p:grpSpPr>
          <a:xfrm>
            <a:off x="6406912" y="4533353"/>
            <a:ext cx="1504336" cy="1504336"/>
            <a:chOff x="6489056" y="4309914"/>
            <a:chExt cx="1504336" cy="1504336"/>
          </a:xfrm>
        </p:grpSpPr>
        <p:sp>
          <p:nvSpPr>
            <p:cNvPr id="9" name="Elipse 8">
              <a:extLst>
                <a:ext uri="{FF2B5EF4-FFF2-40B4-BE49-F238E27FC236}">
                  <a16:creationId xmlns:a16="http://schemas.microsoft.com/office/drawing/2014/main" id="{35027C26-60D0-4671-9A3A-ECC41BC53F16}"/>
                </a:ext>
              </a:extLst>
            </p:cNvPr>
            <p:cNvSpPr/>
            <p:nvPr/>
          </p:nvSpPr>
          <p:spPr>
            <a:xfrm>
              <a:off x="6489056" y="4309914"/>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20" name="Gráfico 19" descr="Cabeza con engranajes">
              <a:extLst>
                <a:ext uri="{FF2B5EF4-FFF2-40B4-BE49-F238E27FC236}">
                  <a16:creationId xmlns:a16="http://schemas.microsoft.com/office/drawing/2014/main" id="{8A67E586-4631-4378-B049-691CFEA842F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84024" y="4604882"/>
              <a:ext cx="914400" cy="914400"/>
            </a:xfrm>
            <a:prstGeom prst="rect">
              <a:avLst/>
            </a:prstGeom>
          </p:spPr>
        </p:pic>
      </p:grpSp>
      <p:sp>
        <p:nvSpPr>
          <p:cNvPr id="39" name="CuadroTexto 38">
            <a:extLst>
              <a:ext uri="{FF2B5EF4-FFF2-40B4-BE49-F238E27FC236}">
                <a16:creationId xmlns:a16="http://schemas.microsoft.com/office/drawing/2014/main" id="{DF0E6025-FFBB-4983-B89E-2F572238C5AD}"/>
              </a:ext>
            </a:extLst>
          </p:cNvPr>
          <p:cNvSpPr txBox="1"/>
          <p:nvPr/>
        </p:nvSpPr>
        <p:spPr>
          <a:xfrm>
            <a:off x="7921468" y="2552281"/>
            <a:ext cx="3754595" cy="1815882"/>
          </a:xfrm>
          <a:prstGeom prst="rect">
            <a:avLst/>
          </a:prstGeom>
          <a:noFill/>
        </p:spPr>
        <p:txBody>
          <a:bodyPr wrap="square" rtlCol="0">
            <a:spAutoFit/>
          </a:bodyPr>
          <a:lstStyle>
            <a:defPPr>
              <a:defRPr lang="es-BO"/>
            </a:defPPr>
            <a:lvl1pPr>
              <a:defRPr sz="1600">
                <a:latin typeface="Raleway" panose="020B0003030101060003" pitchFamily="34" charset="0"/>
              </a:defRPr>
            </a:lvl1pPr>
          </a:lstStyle>
          <a:p>
            <a:r>
              <a:rPr lang="es-ES" dirty="0"/>
              <a:t>La estrategia de las épocas de siembra (adelantada, intermedia y tardía) para el cultivo papa, continua siendo importante para gestionar el riesgo de daños y pérdida de las cosecha para los agricultores de comunidades del altiplano.</a:t>
            </a:r>
          </a:p>
        </p:txBody>
      </p:sp>
      <p:sp>
        <p:nvSpPr>
          <p:cNvPr id="41" name="CuadroTexto 40">
            <a:extLst>
              <a:ext uri="{FF2B5EF4-FFF2-40B4-BE49-F238E27FC236}">
                <a16:creationId xmlns:a16="http://schemas.microsoft.com/office/drawing/2014/main" id="{B06A69F2-4C4B-463B-915B-B7E6D08D3189}"/>
              </a:ext>
            </a:extLst>
          </p:cNvPr>
          <p:cNvSpPr txBox="1"/>
          <p:nvPr/>
        </p:nvSpPr>
        <p:spPr>
          <a:xfrm>
            <a:off x="7921468" y="4915387"/>
            <a:ext cx="3754595" cy="1815882"/>
          </a:xfrm>
          <a:prstGeom prst="rect">
            <a:avLst/>
          </a:prstGeom>
          <a:noFill/>
        </p:spPr>
        <p:txBody>
          <a:bodyPr wrap="square" rtlCol="0">
            <a:spAutoFit/>
          </a:bodyPr>
          <a:lstStyle>
            <a:defPPr>
              <a:defRPr lang="es-BO"/>
            </a:defPPr>
            <a:lvl1pPr>
              <a:defRPr sz="1600">
                <a:latin typeface="Raleway" panose="020B0003030101060003" pitchFamily="34" charset="0"/>
              </a:defRPr>
            </a:lvl1pPr>
          </a:lstStyle>
          <a:p>
            <a:r>
              <a:rPr lang="es-ES" dirty="0"/>
              <a:t>Establecer una metodología de análisis de niveles de riesgo de daño y pérdidas, basado en datos históricos del registro Pachagrama, para reflexionar con los productores acerca de la efectividad de las épocas de siembras. </a:t>
            </a:r>
            <a:endParaRPr lang="es-BO" dirty="0"/>
          </a:p>
        </p:txBody>
      </p:sp>
      <p:pic>
        <p:nvPicPr>
          <p:cNvPr id="11" name="Gráfico 10" descr="Preguntas">
            <a:extLst>
              <a:ext uri="{FF2B5EF4-FFF2-40B4-BE49-F238E27FC236}">
                <a16:creationId xmlns:a16="http://schemas.microsoft.com/office/drawing/2014/main" id="{39801185-F118-4CF3-82F0-50CF505A232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5027" y="440141"/>
            <a:ext cx="914400" cy="914400"/>
          </a:xfrm>
          <a:prstGeom prst="rect">
            <a:avLst/>
          </a:prstGeom>
        </p:spPr>
      </p:pic>
      <p:pic>
        <p:nvPicPr>
          <p:cNvPr id="13" name="Gráfico 12" descr="Persona con idea">
            <a:extLst>
              <a:ext uri="{FF2B5EF4-FFF2-40B4-BE49-F238E27FC236}">
                <a16:creationId xmlns:a16="http://schemas.microsoft.com/office/drawing/2014/main" id="{FC32F4E5-852C-4F8D-A9EA-A1B5441C3E8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7668" y="2417265"/>
            <a:ext cx="914400" cy="914400"/>
          </a:xfrm>
          <a:prstGeom prst="rect">
            <a:avLst/>
          </a:prstGeom>
        </p:spPr>
      </p:pic>
      <p:sp>
        <p:nvSpPr>
          <p:cNvPr id="25" name="CuadroTexto 24">
            <a:extLst>
              <a:ext uri="{FF2B5EF4-FFF2-40B4-BE49-F238E27FC236}">
                <a16:creationId xmlns:a16="http://schemas.microsoft.com/office/drawing/2014/main" id="{A69B7AC0-A33C-43BC-BE1E-5C6610E766EB}"/>
              </a:ext>
            </a:extLst>
          </p:cNvPr>
          <p:cNvSpPr txBox="1"/>
          <p:nvPr/>
        </p:nvSpPr>
        <p:spPr>
          <a:xfrm>
            <a:off x="7549427" y="198011"/>
            <a:ext cx="1740310" cy="369332"/>
          </a:xfrm>
          <a:prstGeom prst="rect">
            <a:avLst/>
          </a:prstGeom>
          <a:noFill/>
        </p:spPr>
        <p:txBody>
          <a:bodyPr wrap="square">
            <a:spAutoFit/>
          </a:bodyPr>
          <a:lstStyle/>
          <a:p>
            <a:pPr lvl="0"/>
            <a:r>
              <a:rPr lang="es-BO" sz="1800" b="1" dirty="0">
                <a:solidFill>
                  <a:srgbClr val="225C73"/>
                </a:solidFill>
                <a:latin typeface="Rockwell" panose="02060603020205020403" pitchFamily="18" charset="0"/>
              </a:rPr>
              <a:t>Pregunta</a:t>
            </a:r>
            <a:endParaRPr lang="es-BO" b="1" dirty="0">
              <a:solidFill>
                <a:srgbClr val="225C73"/>
              </a:solidFill>
              <a:latin typeface="Rockwell" panose="02060603020205020403" pitchFamily="18" charset="0"/>
            </a:endParaRPr>
          </a:p>
        </p:txBody>
      </p:sp>
      <p:sp>
        <p:nvSpPr>
          <p:cNvPr id="34" name="CuadroTexto 33">
            <a:extLst>
              <a:ext uri="{FF2B5EF4-FFF2-40B4-BE49-F238E27FC236}">
                <a16:creationId xmlns:a16="http://schemas.microsoft.com/office/drawing/2014/main" id="{5F3AE5F0-2ED4-4542-82C9-1988FEB6478A}"/>
              </a:ext>
            </a:extLst>
          </p:cNvPr>
          <p:cNvSpPr txBox="1"/>
          <p:nvPr/>
        </p:nvSpPr>
        <p:spPr>
          <a:xfrm>
            <a:off x="7581695" y="4539704"/>
            <a:ext cx="1740310" cy="369332"/>
          </a:xfrm>
          <a:prstGeom prst="rect">
            <a:avLst/>
          </a:prstGeom>
          <a:noFill/>
        </p:spPr>
        <p:txBody>
          <a:bodyPr wrap="square">
            <a:spAutoFit/>
          </a:bodyPr>
          <a:lstStyle/>
          <a:p>
            <a:pPr lvl="0"/>
            <a:r>
              <a:rPr lang="es-BO" sz="1800" b="1" dirty="0">
                <a:solidFill>
                  <a:srgbClr val="225C73"/>
                </a:solidFill>
                <a:latin typeface="Rockwell" panose="02060603020205020403" pitchFamily="18" charset="0"/>
              </a:rPr>
              <a:t>Objetivo</a:t>
            </a:r>
            <a:endParaRPr lang="es-BO" b="1" dirty="0">
              <a:solidFill>
                <a:srgbClr val="225C73"/>
              </a:solidFill>
              <a:latin typeface="Rockwell" panose="02060603020205020403" pitchFamily="18" charset="0"/>
            </a:endParaRPr>
          </a:p>
        </p:txBody>
      </p:sp>
      <p:pic>
        <p:nvPicPr>
          <p:cNvPr id="19"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717" y="86714"/>
            <a:ext cx="6007154" cy="3977285"/>
          </a:xfrm>
          <a:prstGeom prst="rect">
            <a:avLst/>
          </a:prstGeom>
        </p:spPr>
      </p:pic>
    </p:spTree>
    <p:extLst>
      <p:ext uri="{BB962C8B-B14F-4D97-AF65-F5344CB8AC3E}">
        <p14:creationId xmlns:p14="http://schemas.microsoft.com/office/powerpoint/2010/main" val="2722515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AFFDF16-5DAF-4EB9-9CD1-3A0028BAE9E8}"/>
              </a:ext>
            </a:extLst>
          </p:cNvPr>
          <p:cNvSpPr txBox="1">
            <a:spLocks/>
          </p:cNvSpPr>
          <p:nvPr/>
        </p:nvSpPr>
        <p:spPr>
          <a:xfrm>
            <a:off x="86717" y="4063999"/>
            <a:ext cx="6012000" cy="2668698"/>
          </a:xfrm>
          <a:prstGeom prst="rect">
            <a:avLst/>
          </a:prstGeom>
          <a:solidFill>
            <a:srgbClr val="000000"/>
          </a:solidFill>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Metodología de la investigación</a:t>
            </a:r>
          </a:p>
        </p:txBody>
      </p:sp>
      <p:pic>
        <p:nvPicPr>
          <p:cNvPr id="18"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17" y="86714"/>
            <a:ext cx="6007154" cy="3977285"/>
          </a:xfrm>
          <a:prstGeom prst="rect">
            <a:avLst/>
          </a:prstGeom>
        </p:spPr>
      </p:pic>
      <p:sp>
        <p:nvSpPr>
          <p:cNvPr id="17" name="CuadroTexto 16">
            <a:extLst>
              <a:ext uri="{FF2B5EF4-FFF2-40B4-BE49-F238E27FC236}">
                <a16:creationId xmlns:a16="http://schemas.microsoft.com/office/drawing/2014/main" id="{113AC37A-A334-444C-90CC-3E0EC1E68052}"/>
              </a:ext>
            </a:extLst>
          </p:cNvPr>
          <p:cNvSpPr txBox="1"/>
          <p:nvPr/>
        </p:nvSpPr>
        <p:spPr>
          <a:xfrm>
            <a:off x="6230938" y="368300"/>
            <a:ext cx="5580062" cy="400110"/>
          </a:xfrm>
          <a:prstGeom prst="rect">
            <a:avLst/>
          </a:prstGeom>
          <a:noFill/>
        </p:spPr>
        <p:txBody>
          <a:bodyPr wrap="square" lIns="360000" rtlCol="0">
            <a:spAutoFit/>
          </a:bodyPr>
          <a:lstStyle/>
          <a:p>
            <a:r>
              <a:rPr lang="es-ES" sz="2000" dirty="0">
                <a:latin typeface="Rockwell" panose="02060603020205020403" pitchFamily="18" charset="0"/>
              </a:rPr>
              <a:t>La localización del estudio</a:t>
            </a:r>
            <a:endParaRPr lang="es-BO" sz="2000" dirty="0">
              <a:latin typeface="Rockwell" panose="02060603020205020403" pitchFamily="18" charset="0"/>
            </a:endParaRPr>
          </a:p>
        </p:txBody>
      </p:sp>
      <p:pic>
        <p:nvPicPr>
          <p:cNvPr id="19" name="Gráfico 10" descr="Mapa con marcador">
            <a:extLst>
              <a:ext uri="{FF2B5EF4-FFF2-40B4-BE49-F238E27FC236}">
                <a16:creationId xmlns:a16="http://schemas.microsoft.com/office/drawing/2014/main" id="{3380FDEE-60B8-4B64-8976-60D4E623802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3400" y="217291"/>
            <a:ext cx="914400" cy="914400"/>
          </a:xfrm>
          <a:prstGeom prst="rect">
            <a:avLst/>
          </a:prstGeom>
        </p:spPr>
      </p:pic>
      <p:pic>
        <p:nvPicPr>
          <p:cNvPr id="2" name="Imagen 1">
            <a:extLst>
              <a:ext uri="{FF2B5EF4-FFF2-40B4-BE49-F238E27FC236}">
                <a16:creationId xmlns:a16="http://schemas.microsoft.com/office/drawing/2014/main" id="{7F24F7F5-CE2B-4E95-B47B-4D4147149D5F}"/>
              </a:ext>
            </a:extLst>
          </p:cNvPr>
          <p:cNvPicPr>
            <a:picLocks noChangeAspect="1"/>
          </p:cNvPicPr>
          <p:nvPr/>
        </p:nvPicPr>
        <p:blipFill>
          <a:blip r:embed="rId5"/>
          <a:stretch>
            <a:fillRect/>
          </a:stretch>
        </p:blipFill>
        <p:spPr>
          <a:xfrm>
            <a:off x="6504668" y="1494971"/>
            <a:ext cx="5207907" cy="4998358"/>
          </a:xfrm>
          <a:prstGeom prst="rect">
            <a:avLst/>
          </a:prstGeom>
        </p:spPr>
      </p:pic>
      <p:sp>
        <p:nvSpPr>
          <p:cNvPr id="3" name="Elipse 2">
            <a:extLst>
              <a:ext uri="{FF2B5EF4-FFF2-40B4-BE49-F238E27FC236}">
                <a16:creationId xmlns:a16="http://schemas.microsoft.com/office/drawing/2014/main" id="{782EB401-EAE9-4388-BBCE-3C0743FD7C33}"/>
              </a:ext>
            </a:extLst>
          </p:cNvPr>
          <p:cNvSpPr/>
          <p:nvPr/>
        </p:nvSpPr>
        <p:spPr>
          <a:xfrm>
            <a:off x="8651421" y="1494971"/>
            <a:ext cx="914400" cy="914400"/>
          </a:xfrm>
          <a:prstGeom prst="ellipse">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Elipse 8">
            <a:extLst>
              <a:ext uri="{FF2B5EF4-FFF2-40B4-BE49-F238E27FC236}">
                <a16:creationId xmlns:a16="http://schemas.microsoft.com/office/drawing/2014/main" id="{491E1FF1-62F3-4FAE-B509-1EB61A680BFF}"/>
              </a:ext>
            </a:extLst>
          </p:cNvPr>
          <p:cNvSpPr/>
          <p:nvPr/>
        </p:nvSpPr>
        <p:spPr>
          <a:xfrm>
            <a:off x="8767534" y="2649702"/>
            <a:ext cx="1203779" cy="1203779"/>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319144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B7EFF-B09E-4B4A-AA63-8A9E5B57CC0B}"/>
              </a:ext>
            </a:extLst>
          </p:cNvPr>
          <p:cNvSpPr>
            <a:spLocks noGrp="1"/>
          </p:cNvSpPr>
          <p:nvPr>
            <p:ph type="title"/>
          </p:nvPr>
        </p:nvSpPr>
        <p:spPr>
          <a:xfrm>
            <a:off x="526697" y="902117"/>
            <a:ext cx="11138605" cy="539750"/>
          </a:xfrm>
        </p:spPr>
        <p:txBody>
          <a:bodyPr lIns="360000" rtlCol="0">
            <a:noAutofit/>
          </a:bodyPr>
          <a:lstStyle/>
          <a:p>
            <a:pPr rtl="0"/>
            <a:r>
              <a:rPr lang="es-ES" sz="2800" b="1" dirty="0">
                <a:latin typeface="Rockwell" panose="02060603020205020403" pitchFamily="18" charset="0"/>
              </a:rPr>
              <a:t>Estudio de casos</a:t>
            </a:r>
          </a:p>
        </p:txBody>
      </p:sp>
      <p:grpSp>
        <p:nvGrpSpPr>
          <p:cNvPr id="3" name="Grupo 2" title="forma geométrica">
            <a:extLst>
              <a:ext uri="{FF2B5EF4-FFF2-40B4-BE49-F238E27FC236}">
                <a16:creationId xmlns:a16="http://schemas.microsoft.com/office/drawing/2014/main" id="{1ACBD877-CCF1-454A-9CD6-425A9738E12F}"/>
              </a:ext>
            </a:extLst>
          </p:cNvPr>
          <p:cNvGrpSpPr/>
          <p:nvPr/>
        </p:nvGrpSpPr>
        <p:grpSpPr>
          <a:xfrm>
            <a:off x="10720283" y="0"/>
            <a:ext cx="1373395" cy="1342317"/>
            <a:chOff x="8203224" y="-109"/>
            <a:chExt cx="3081180" cy="3011457"/>
          </a:xfrm>
          <a:solidFill>
            <a:schemeClr val="bg1">
              <a:lumMod val="95000"/>
            </a:schemeClr>
          </a:solidFill>
        </p:grpSpPr>
        <p:sp>
          <p:nvSpPr>
            <p:cNvPr id="4" name="Forma libre: Forma 13">
              <a:extLst>
                <a:ext uri="{FF2B5EF4-FFF2-40B4-BE49-F238E27FC236}">
                  <a16:creationId xmlns:a16="http://schemas.microsoft.com/office/drawing/2014/main" id="{0CDB2373-3F02-4003-B391-B69465E76CFA}"/>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5" name="Forma libre: Forma 50">
              <a:extLst>
                <a:ext uri="{FF2B5EF4-FFF2-40B4-BE49-F238E27FC236}">
                  <a16:creationId xmlns:a16="http://schemas.microsoft.com/office/drawing/2014/main" id="{AE493812-3821-4EDB-8247-560E0A85473E}"/>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6" name="Forma libre: Forma 17">
              <a:extLst>
                <a:ext uri="{FF2B5EF4-FFF2-40B4-BE49-F238E27FC236}">
                  <a16:creationId xmlns:a16="http://schemas.microsoft.com/office/drawing/2014/main" id="{FD54399D-5245-4627-8C9E-F005BEB2A8D8}"/>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7" name="Forma libre: Forma 19">
              <a:extLst>
                <a:ext uri="{FF2B5EF4-FFF2-40B4-BE49-F238E27FC236}">
                  <a16:creationId xmlns:a16="http://schemas.microsoft.com/office/drawing/2014/main" id="{D4F7F97C-2DAD-47A8-B449-0E6D0CD1A1DC}"/>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8" name="Forma libre: Forma 23">
              <a:extLst>
                <a:ext uri="{FF2B5EF4-FFF2-40B4-BE49-F238E27FC236}">
                  <a16:creationId xmlns:a16="http://schemas.microsoft.com/office/drawing/2014/main" id="{BD965484-2394-436A-9375-C84F1C80E419}"/>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9" name="Forma libre: Forma 54">
              <a:extLst>
                <a:ext uri="{FF2B5EF4-FFF2-40B4-BE49-F238E27FC236}">
                  <a16:creationId xmlns:a16="http://schemas.microsoft.com/office/drawing/2014/main" id="{CDD806F5-FB66-49A0-A4D0-9F5B9B1CD12F}"/>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grpSp>
      <p:sp>
        <p:nvSpPr>
          <p:cNvPr id="10" name="CuadroTexto 9">
            <a:extLst>
              <a:ext uri="{FF2B5EF4-FFF2-40B4-BE49-F238E27FC236}">
                <a16:creationId xmlns:a16="http://schemas.microsoft.com/office/drawing/2014/main" id="{113AC37A-A334-444C-90CC-3E0EC1E68052}"/>
              </a:ext>
            </a:extLst>
          </p:cNvPr>
          <p:cNvSpPr txBox="1"/>
          <p:nvPr/>
        </p:nvSpPr>
        <p:spPr>
          <a:xfrm>
            <a:off x="526696" y="1527807"/>
            <a:ext cx="2788003" cy="2646878"/>
          </a:xfrm>
          <a:prstGeom prst="rect">
            <a:avLst/>
          </a:prstGeom>
          <a:noFill/>
        </p:spPr>
        <p:txBody>
          <a:bodyPr wrap="square" lIns="360000" rtlCol="0">
            <a:spAutoFit/>
          </a:bodyPr>
          <a:lstStyle/>
          <a:p>
            <a:r>
              <a:rPr lang="es-ES" dirty="0">
                <a:latin typeface="Raleway"/>
              </a:rPr>
              <a:t>Criterios para  seleccionar los casos:</a:t>
            </a:r>
          </a:p>
          <a:p>
            <a:endParaRPr lang="es-ES" dirty="0">
              <a:latin typeface="Raleway"/>
            </a:endParaRPr>
          </a:p>
          <a:p>
            <a:pPr marL="285750" indent="-285750">
              <a:buFont typeface="Arial" panose="020B0604020202020204" pitchFamily="34" charset="0"/>
              <a:buChar char="•"/>
            </a:pPr>
            <a:r>
              <a:rPr lang="es-ES" sz="1600" dirty="0">
                <a:latin typeface="Raleway"/>
              </a:rPr>
              <a:t>Registros Pachagrama de observadores con datos completos durante el periodo del ciclo de producción.</a:t>
            </a:r>
          </a:p>
          <a:p>
            <a:pPr marL="285750" indent="-285750">
              <a:buFont typeface="Arial" panose="020B0604020202020204" pitchFamily="34" charset="0"/>
              <a:buChar char="•"/>
            </a:pPr>
            <a:r>
              <a:rPr lang="es-ES" sz="1600" dirty="0">
                <a:latin typeface="Raleway"/>
              </a:rPr>
              <a:t>Datos de al menos un ciclo de producción.</a:t>
            </a:r>
            <a:endParaRPr lang="es-BO" sz="1600" dirty="0">
              <a:latin typeface="Raleway"/>
            </a:endParaRPr>
          </a:p>
        </p:txBody>
      </p:sp>
      <p:sp>
        <p:nvSpPr>
          <p:cNvPr id="12" name="Rectángulo 11">
            <a:extLst>
              <a:ext uri="{FF2B5EF4-FFF2-40B4-BE49-F238E27FC236}">
                <a16:creationId xmlns:a16="http://schemas.microsoft.com/office/drawing/2014/main" id="{DAFF477B-06BB-437E-9B8F-23D615C4554D}"/>
              </a:ext>
            </a:extLst>
          </p:cNvPr>
          <p:cNvSpPr/>
          <p:nvPr/>
        </p:nvSpPr>
        <p:spPr>
          <a:xfrm>
            <a:off x="4008024" y="1499870"/>
            <a:ext cx="3529759" cy="1908215"/>
          </a:xfrm>
          <a:prstGeom prst="rect">
            <a:avLst/>
          </a:prstGeom>
        </p:spPr>
        <p:txBody>
          <a:bodyPr wrap="square">
            <a:spAutoFit/>
          </a:bodyPr>
          <a:lstStyle/>
          <a:p>
            <a:r>
              <a:rPr lang="es-BO" sz="2800" dirty="0">
                <a:solidFill>
                  <a:srgbClr val="C6304A"/>
                </a:solidFill>
                <a:latin typeface="Rockwell" panose="02060603020205020403" pitchFamily="18" charset="0"/>
                <a:ea typeface="+mj-ea"/>
                <a:cs typeface="+mj-cs"/>
              </a:rPr>
              <a:t>A. </a:t>
            </a:r>
            <a:r>
              <a:rPr lang="es-BO" dirty="0">
                <a:solidFill>
                  <a:srgbClr val="C6304A"/>
                </a:solidFill>
                <a:latin typeface="Raleway"/>
                <a:ea typeface="Calibri" panose="020F0502020204030204" pitchFamily="34" charset="0"/>
                <a:cs typeface="Times New Roman" panose="02020603050405020304" pitchFamily="18" charset="0"/>
              </a:rPr>
              <a:t>Número comunidades y Observadores identificados</a:t>
            </a:r>
            <a:r>
              <a:rPr lang="es-BO" dirty="0">
                <a:solidFill>
                  <a:srgbClr val="00B0F0"/>
                </a:solidFill>
                <a:latin typeface="Raleway"/>
                <a:ea typeface="Calibri" panose="020F0502020204030204" pitchFamily="34" charset="0"/>
                <a:cs typeface="Times New Roman" panose="02020603050405020304" pitchFamily="18" charset="0"/>
              </a:rPr>
              <a:t>:</a:t>
            </a:r>
          </a:p>
          <a:p>
            <a:pPr marL="457200" indent="-457200">
              <a:buFont typeface="+mj-lt"/>
              <a:buAutoNum type="arabicPeriod"/>
            </a:pPr>
            <a:r>
              <a:rPr lang="es-BO" dirty="0">
                <a:latin typeface="Raleway"/>
              </a:rPr>
              <a:t>FC </a:t>
            </a:r>
            <a:r>
              <a:rPr lang="es-BO" dirty="0" err="1">
                <a:latin typeface="Raleway"/>
              </a:rPr>
              <a:t>Cutusuma</a:t>
            </a:r>
            <a:r>
              <a:rPr lang="es-BO" dirty="0">
                <a:latin typeface="Raleway"/>
              </a:rPr>
              <a:t> – Batallas</a:t>
            </a:r>
          </a:p>
          <a:p>
            <a:pPr marL="457200" indent="-457200">
              <a:buFont typeface="+mj-lt"/>
              <a:buAutoNum type="arabicPeriod"/>
            </a:pPr>
            <a:r>
              <a:rPr lang="es-BO" dirty="0">
                <a:latin typeface="Raleway"/>
              </a:rPr>
              <a:t>LM </a:t>
            </a:r>
            <a:r>
              <a:rPr lang="es-BO" dirty="0" err="1">
                <a:latin typeface="Raleway"/>
              </a:rPr>
              <a:t>Yaurichambi</a:t>
            </a:r>
            <a:r>
              <a:rPr lang="es-BO" dirty="0">
                <a:latin typeface="Raleway"/>
              </a:rPr>
              <a:t> – Batallas</a:t>
            </a:r>
          </a:p>
          <a:p>
            <a:pPr marL="457200" indent="-457200">
              <a:buFont typeface="+mj-lt"/>
              <a:buAutoNum type="arabicPeriod"/>
            </a:pPr>
            <a:r>
              <a:rPr lang="es-BO" dirty="0">
                <a:latin typeface="Raleway"/>
              </a:rPr>
              <a:t>FY </a:t>
            </a:r>
            <a:r>
              <a:rPr lang="es-BO" dirty="0" err="1">
                <a:latin typeface="Raleway"/>
              </a:rPr>
              <a:t>Chococopa</a:t>
            </a:r>
            <a:r>
              <a:rPr lang="es-BO" dirty="0">
                <a:latin typeface="Raleway"/>
              </a:rPr>
              <a:t> - Achacachi</a:t>
            </a:r>
          </a:p>
          <a:p>
            <a:pPr marL="457200" indent="-457200">
              <a:buFont typeface="+mj-lt"/>
              <a:buAutoNum type="arabicPeriod"/>
            </a:pPr>
            <a:r>
              <a:rPr lang="es-BO" dirty="0">
                <a:latin typeface="Raleway"/>
              </a:rPr>
              <a:t>SQ </a:t>
            </a:r>
            <a:r>
              <a:rPr lang="es-BO" dirty="0" err="1">
                <a:latin typeface="Raleway"/>
              </a:rPr>
              <a:t>Sullulluni</a:t>
            </a:r>
            <a:r>
              <a:rPr lang="es-BO" dirty="0">
                <a:latin typeface="Raleway"/>
              </a:rPr>
              <a:t> - Achacachi</a:t>
            </a:r>
          </a:p>
        </p:txBody>
      </p:sp>
      <p:sp>
        <p:nvSpPr>
          <p:cNvPr id="13" name="Rectángulo 12">
            <a:extLst>
              <a:ext uri="{FF2B5EF4-FFF2-40B4-BE49-F238E27FC236}">
                <a16:creationId xmlns:a16="http://schemas.microsoft.com/office/drawing/2014/main" id="{DBBA3578-A305-443A-888B-2E53EBB4FBB1}"/>
              </a:ext>
            </a:extLst>
          </p:cNvPr>
          <p:cNvSpPr/>
          <p:nvPr/>
        </p:nvSpPr>
        <p:spPr>
          <a:xfrm>
            <a:off x="4008024" y="3815603"/>
            <a:ext cx="3764534" cy="2462213"/>
          </a:xfrm>
          <a:prstGeom prst="rect">
            <a:avLst/>
          </a:prstGeom>
        </p:spPr>
        <p:txBody>
          <a:bodyPr wrap="square">
            <a:spAutoFit/>
          </a:bodyPr>
          <a:lstStyle/>
          <a:p>
            <a:r>
              <a:rPr lang="es-BO" sz="2800" dirty="0">
                <a:solidFill>
                  <a:srgbClr val="C6304A"/>
                </a:solidFill>
                <a:latin typeface="Rockwell" panose="02060603020205020403" pitchFamily="18" charset="0"/>
              </a:rPr>
              <a:t>B. </a:t>
            </a:r>
            <a:r>
              <a:rPr lang="es-ES" dirty="0">
                <a:solidFill>
                  <a:srgbClr val="C6304A"/>
                </a:solidFill>
                <a:latin typeface="Raleway"/>
              </a:rPr>
              <a:t>Número de campaña agrícolas:</a:t>
            </a:r>
          </a:p>
          <a:p>
            <a:pPr marL="342900" indent="-342900">
              <a:buFont typeface="+mj-lt"/>
              <a:buAutoNum type="arabicPeriod"/>
            </a:pPr>
            <a:r>
              <a:rPr lang="es-ES" dirty="0">
                <a:latin typeface="Raleway"/>
              </a:rPr>
              <a:t>2012-2013</a:t>
            </a:r>
          </a:p>
          <a:p>
            <a:pPr marL="342900" indent="-342900">
              <a:buFont typeface="+mj-lt"/>
              <a:buAutoNum type="arabicPeriod"/>
            </a:pPr>
            <a:r>
              <a:rPr lang="es-ES" dirty="0">
                <a:latin typeface="Raleway"/>
              </a:rPr>
              <a:t>2013-2014</a:t>
            </a:r>
          </a:p>
          <a:p>
            <a:pPr marL="342900" indent="-342900">
              <a:buFont typeface="+mj-lt"/>
              <a:buAutoNum type="arabicPeriod"/>
            </a:pPr>
            <a:r>
              <a:rPr lang="es-ES" dirty="0">
                <a:latin typeface="Raleway"/>
              </a:rPr>
              <a:t>2014-2015</a:t>
            </a:r>
          </a:p>
          <a:p>
            <a:pPr marL="342900" indent="-342900">
              <a:buFont typeface="+mj-lt"/>
              <a:buAutoNum type="arabicPeriod"/>
            </a:pPr>
            <a:r>
              <a:rPr lang="es-ES" dirty="0">
                <a:latin typeface="Raleway"/>
              </a:rPr>
              <a:t>2015-2016</a:t>
            </a:r>
          </a:p>
          <a:p>
            <a:pPr marL="342900" indent="-342900">
              <a:buFont typeface="+mj-lt"/>
              <a:buAutoNum type="arabicPeriod"/>
            </a:pPr>
            <a:r>
              <a:rPr lang="es-ES" dirty="0">
                <a:latin typeface="Raleway"/>
              </a:rPr>
              <a:t>2016-2017</a:t>
            </a:r>
          </a:p>
          <a:p>
            <a:pPr marL="342900" indent="-342900">
              <a:buFont typeface="+mj-lt"/>
              <a:buAutoNum type="arabicPeriod"/>
            </a:pPr>
            <a:r>
              <a:rPr lang="es-ES" dirty="0">
                <a:latin typeface="Raleway"/>
              </a:rPr>
              <a:t>2017-2018</a:t>
            </a:r>
          </a:p>
        </p:txBody>
      </p:sp>
      <p:sp>
        <p:nvSpPr>
          <p:cNvPr id="14" name="Rectángulo 13">
            <a:extLst>
              <a:ext uri="{FF2B5EF4-FFF2-40B4-BE49-F238E27FC236}">
                <a16:creationId xmlns:a16="http://schemas.microsoft.com/office/drawing/2014/main" id="{2CF545CE-6D59-4AAE-9688-3565A22A1264}"/>
              </a:ext>
            </a:extLst>
          </p:cNvPr>
          <p:cNvSpPr/>
          <p:nvPr/>
        </p:nvSpPr>
        <p:spPr>
          <a:xfrm>
            <a:off x="8145537" y="1527807"/>
            <a:ext cx="3761081" cy="2185214"/>
          </a:xfrm>
          <a:prstGeom prst="rect">
            <a:avLst/>
          </a:prstGeom>
        </p:spPr>
        <p:txBody>
          <a:bodyPr wrap="square">
            <a:spAutoFit/>
          </a:bodyPr>
          <a:lstStyle/>
          <a:p>
            <a:r>
              <a:rPr lang="es-BO" sz="2800" dirty="0">
                <a:solidFill>
                  <a:srgbClr val="C6304A"/>
                </a:solidFill>
                <a:latin typeface="Rockwell" panose="02060603020205020403" pitchFamily="18" charset="0"/>
              </a:rPr>
              <a:t>C</a:t>
            </a:r>
            <a:r>
              <a:rPr lang="es-BO" sz="1600" dirty="0">
                <a:solidFill>
                  <a:srgbClr val="C6304A"/>
                </a:solidFill>
                <a:latin typeface="Rockwell" panose="02060603020205020403" pitchFamily="18" charset="0"/>
              </a:rPr>
              <a:t>. </a:t>
            </a:r>
            <a:r>
              <a:rPr lang="es-ES" dirty="0">
                <a:solidFill>
                  <a:srgbClr val="C6304A"/>
                </a:solidFill>
                <a:latin typeface="Raleway"/>
              </a:rPr>
              <a:t>Épocas de siembra tradicional:</a:t>
            </a:r>
          </a:p>
          <a:p>
            <a:pPr marL="342900" indent="-342900">
              <a:buFont typeface="+mj-lt"/>
              <a:buAutoNum type="arabicPeriod"/>
            </a:pPr>
            <a:r>
              <a:rPr lang="es-ES" dirty="0">
                <a:latin typeface="Raleway"/>
              </a:rPr>
              <a:t>Siembra adelantada (finales de octubre)</a:t>
            </a:r>
          </a:p>
          <a:p>
            <a:pPr marL="342900" indent="-342900">
              <a:buFont typeface="+mj-lt"/>
              <a:buAutoNum type="arabicPeriod"/>
            </a:pPr>
            <a:r>
              <a:rPr lang="es-ES" dirty="0">
                <a:latin typeface="Raleway"/>
              </a:rPr>
              <a:t>Siembra intermedia (inicios de noviembre)</a:t>
            </a:r>
          </a:p>
          <a:p>
            <a:pPr marL="342900" indent="-342900">
              <a:buFont typeface="+mj-lt"/>
              <a:buAutoNum type="arabicPeriod"/>
            </a:pPr>
            <a:r>
              <a:rPr lang="es-ES" dirty="0">
                <a:latin typeface="Raleway"/>
              </a:rPr>
              <a:t>Siembra tardía (finales de noviembre)</a:t>
            </a:r>
          </a:p>
        </p:txBody>
      </p:sp>
      <p:sp>
        <p:nvSpPr>
          <p:cNvPr id="15" name="Rectángulo 14">
            <a:extLst>
              <a:ext uri="{FF2B5EF4-FFF2-40B4-BE49-F238E27FC236}">
                <a16:creationId xmlns:a16="http://schemas.microsoft.com/office/drawing/2014/main" id="{1D37A404-33B6-435E-A3BF-69E7B2D569E9}"/>
              </a:ext>
            </a:extLst>
          </p:cNvPr>
          <p:cNvSpPr/>
          <p:nvPr/>
        </p:nvSpPr>
        <p:spPr>
          <a:xfrm>
            <a:off x="8150993" y="3815603"/>
            <a:ext cx="3664060" cy="2000548"/>
          </a:xfrm>
          <a:prstGeom prst="rect">
            <a:avLst/>
          </a:prstGeom>
        </p:spPr>
        <p:txBody>
          <a:bodyPr wrap="square">
            <a:spAutoFit/>
          </a:bodyPr>
          <a:lstStyle/>
          <a:p>
            <a:r>
              <a:rPr lang="es-BO" sz="2800" dirty="0">
                <a:solidFill>
                  <a:srgbClr val="C6304A"/>
                </a:solidFill>
                <a:latin typeface="Rockwell" panose="02060603020205020403" pitchFamily="18" charset="0"/>
              </a:rPr>
              <a:t>D</a:t>
            </a:r>
            <a:r>
              <a:rPr lang="es-BO" sz="1600" dirty="0">
                <a:solidFill>
                  <a:srgbClr val="C6304A"/>
                </a:solidFill>
                <a:latin typeface="Rockwell" panose="02060603020205020403" pitchFamily="18" charset="0"/>
              </a:rPr>
              <a:t>. </a:t>
            </a:r>
            <a:r>
              <a:rPr lang="es-ES" sz="1600" dirty="0">
                <a:solidFill>
                  <a:srgbClr val="C6304A"/>
                </a:solidFill>
                <a:latin typeface="Raleway"/>
              </a:rPr>
              <a:t>Etapas fenológicas principales del cultivo papa para variedades de ciclo intermedio (150 días):</a:t>
            </a:r>
          </a:p>
          <a:p>
            <a:pPr marL="342900" indent="-342900">
              <a:buFont typeface="+mj-lt"/>
              <a:buAutoNum type="arabicPeriod"/>
            </a:pPr>
            <a:r>
              <a:rPr lang="es-ES" sz="1600" dirty="0">
                <a:latin typeface="Raleway"/>
              </a:rPr>
              <a:t>Emergencia</a:t>
            </a:r>
          </a:p>
          <a:p>
            <a:pPr marL="342900" indent="-342900">
              <a:buFont typeface="+mj-lt"/>
              <a:buAutoNum type="arabicPeriod"/>
            </a:pPr>
            <a:r>
              <a:rPr lang="es-ES" sz="1600" dirty="0">
                <a:latin typeface="Raleway"/>
              </a:rPr>
              <a:t>Estolonización</a:t>
            </a:r>
          </a:p>
          <a:p>
            <a:pPr marL="342900" indent="-342900">
              <a:buFont typeface="+mj-lt"/>
              <a:buAutoNum type="arabicPeriod"/>
            </a:pPr>
            <a:r>
              <a:rPr lang="es-ES" sz="1600" dirty="0">
                <a:latin typeface="Raleway"/>
              </a:rPr>
              <a:t>Floración</a:t>
            </a:r>
          </a:p>
          <a:p>
            <a:pPr marL="342900" indent="-342900">
              <a:buFont typeface="+mj-lt"/>
              <a:buAutoNum type="arabicPeriod"/>
            </a:pPr>
            <a:r>
              <a:rPr lang="es-ES" sz="1600" dirty="0">
                <a:latin typeface="Raleway"/>
              </a:rPr>
              <a:t>Maduración</a:t>
            </a:r>
          </a:p>
        </p:txBody>
      </p:sp>
      <p:sp>
        <p:nvSpPr>
          <p:cNvPr id="16" name="Título 1">
            <a:extLst>
              <a:ext uri="{FF2B5EF4-FFF2-40B4-BE49-F238E27FC236}">
                <a16:creationId xmlns:a16="http://schemas.microsoft.com/office/drawing/2014/main" id="{0AFFDF16-5DAF-4EB9-9CD1-3A0028BAE9E8}"/>
              </a:ext>
            </a:extLst>
          </p:cNvPr>
          <p:cNvSpPr txBox="1">
            <a:spLocks/>
          </p:cNvSpPr>
          <p:nvPr/>
        </p:nvSpPr>
        <p:spPr>
          <a:xfrm>
            <a:off x="537458" y="368300"/>
            <a:ext cx="11160125" cy="533817"/>
          </a:xfrm>
          <a:prstGeom prst="rect">
            <a:avLst/>
          </a:prstGeom>
          <a:noFill/>
        </p:spPr>
        <p:txBody>
          <a:bodyPr vert="horz" lIns="360000" tIns="45720" rIns="36000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200" dirty="0">
                <a:solidFill>
                  <a:srgbClr val="C6304A"/>
                </a:solidFill>
                <a:latin typeface="Rockwell" panose="02060603020205020403" pitchFamily="18" charset="0"/>
              </a:rPr>
              <a:t>Metodología de la investigación</a:t>
            </a:r>
          </a:p>
        </p:txBody>
      </p:sp>
    </p:spTree>
    <p:extLst>
      <p:ext uri="{BB962C8B-B14F-4D97-AF65-F5344CB8AC3E}">
        <p14:creationId xmlns:p14="http://schemas.microsoft.com/office/powerpoint/2010/main" val="796465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B7EFF-B09E-4B4A-AA63-8A9E5B57CC0B}"/>
              </a:ext>
            </a:extLst>
          </p:cNvPr>
          <p:cNvSpPr>
            <a:spLocks noGrp="1"/>
          </p:cNvSpPr>
          <p:nvPr>
            <p:ph type="title"/>
          </p:nvPr>
        </p:nvSpPr>
        <p:spPr>
          <a:xfrm>
            <a:off x="526076" y="367220"/>
            <a:ext cx="11160125" cy="539750"/>
          </a:xfrm>
        </p:spPr>
        <p:txBody>
          <a:bodyPr lIns="360000" rtlCol="0">
            <a:noAutofit/>
          </a:bodyPr>
          <a:lstStyle/>
          <a:p>
            <a:pPr rtl="0"/>
            <a:r>
              <a:rPr lang="es-ES" sz="3200" b="1" dirty="0">
                <a:solidFill>
                  <a:srgbClr val="C6304A"/>
                </a:solidFill>
                <a:latin typeface="Rockwell" panose="02060603020205020403" pitchFamily="18" charset="0"/>
              </a:rPr>
              <a:t>Unidad de análisis</a:t>
            </a:r>
          </a:p>
        </p:txBody>
      </p:sp>
      <p:grpSp>
        <p:nvGrpSpPr>
          <p:cNvPr id="3" name="Grupo 2" title="forma geométrica">
            <a:extLst>
              <a:ext uri="{FF2B5EF4-FFF2-40B4-BE49-F238E27FC236}">
                <a16:creationId xmlns:a16="http://schemas.microsoft.com/office/drawing/2014/main" id="{1ACBD877-CCF1-454A-9CD6-425A9738E12F}"/>
              </a:ext>
            </a:extLst>
          </p:cNvPr>
          <p:cNvGrpSpPr/>
          <p:nvPr/>
        </p:nvGrpSpPr>
        <p:grpSpPr>
          <a:xfrm>
            <a:off x="10720283" y="0"/>
            <a:ext cx="1373395" cy="1342317"/>
            <a:chOff x="8203224" y="-109"/>
            <a:chExt cx="3081180" cy="3011457"/>
          </a:xfrm>
          <a:solidFill>
            <a:schemeClr val="bg1">
              <a:lumMod val="95000"/>
            </a:schemeClr>
          </a:solidFill>
        </p:grpSpPr>
        <p:sp>
          <p:nvSpPr>
            <p:cNvPr id="4" name="Forma libre: Forma 13">
              <a:extLst>
                <a:ext uri="{FF2B5EF4-FFF2-40B4-BE49-F238E27FC236}">
                  <a16:creationId xmlns:a16="http://schemas.microsoft.com/office/drawing/2014/main" id="{0CDB2373-3F02-4003-B391-B69465E76CFA}"/>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5" name="Forma libre: Forma 50">
              <a:extLst>
                <a:ext uri="{FF2B5EF4-FFF2-40B4-BE49-F238E27FC236}">
                  <a16:creationId xmlns:a16="http://schemas.microsoft.com/office/drawing/2014/main" id="{AE493812-3821-4EDB-8247-560E0A85473E}"/>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6" name="Forma libre: Forma 17">
              <a:extLst>
                <a:ext uri="{FF2B5EF4-FFF2-40B4-BE49-F238E27FC236}">
                  <a16:creationId xmlns:a16="http://schemas.microsoft.com/office/drawing/2014/main" id="{FD54399D-5245-4627-8C9E-F005BEB2A8D8}"/>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7" name="Forma libre: Forma 19">
              <a:extLst>
                <a:ext uri="{FF2B5EF4-FFF2-40B4-BE49-F238E27FC236}">
                  <a16:creationId xmlns:a16="http://schemas.microsoft.com/office/drawing/2014/main" id="{D4F7F97C-2DAD-47A8-B449-0E6D0CD1A1DC}"/>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8" name="Forma libre: Forma 23">
              <a:extLst>
                <a:ext uri="{FF2B5EF4-FFF2-40B4-BE49-F238E27FC236}">
                  <a16:creationId xmlns:a16="http://schemas.microsoft.com/office/drawing/2014/main" id="{BD965484-2394-436A-9375-C84F1C80E419}"/>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9" name="Forma libre: Forma 54">
              <a:extLst>
                <a:ext uri="{FF2B5EF4-FFF2-40B4-BE49-F238E27FC236}">
                  <a16:creationId xmlns:a16="http://schemas.microsoft.com/office/drawing/2014/main" id="{CDD806F5-FB66-49A0-A4D0-9F5B9B1CD12F}"/>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grpSp>
      <p:graphicFrame>
        <p:nvGraphicFramePr>
          <p:cNvPr id="11" name="Tabla 10">
            <a:extLst>
              <a:ext uri="{FF2B5EF4-FFF2-40B4-BE49-F238E27FC236}">
                <a16:creationId xmlns:a16="http://schemas.microsoft.com/office/drawing/2014/main" id="{9FCE3273-010E-477B-9732-ADC53125C599}"/>
              </a:ext>
            </a:extLst>
          </p:cNvPr>
          <p:cNvGraphicFramePr>
            <a:graphicFrameLocks noGrp="1"/>
          </p:cNvGraphicFramePr>
          <p:nvPr>
            <p:extLst>
              <p:ext uri="{D42A27DB-BD31-4B8C-83A1-F6EECF244321}">
                <p14:modId xmlns:p14="http://schemas.microsoft.com/office/powerpoint/2010/main" val="1949333083"/>
              </p:ext>
            </p:extLst>
          </p:nvPr>
        </p:nvGraphicFramePr>
        <p:xfrm>
          <a:off x="5187238" y="1669184"/>
          <a:ext cx="6488825" cy="3108756"/>
        </p:xfrm>
        <a:graphic>
          <a:graphicData uri="http://schemas.openxmlformats.org/drawingml/2006/table">
            <a:tbl>
              <a:tblPr/>
              <a:tblGrid>
                <a:gridCol w="1070809">
                  <a:extLst>
                    <a:ext uri="{9D8B030D-6E8A-4147-A177-3AD203B41FA5}">
                      <a16:colId xmlns:a16="http://schemas.microsoft.com/office/drawing/2014/main" val="2586005688"/>
                    </a:ext>
                  </a:extLst>
                </a:gridCol>
                <a:gridCol w="988085">
                  <a:extLst>
                    <a:ext uri="{9D8B030D-6E8A-4147-A177-3AD203B41FA5}">
                      <a16:colId xmlns:a16="http://schemas.microsoft.com/office/drawing/2014/main" val="3341434378"/>
                    </a:ext>
                  </a:extLst>
                </a:gridCol>
                <a:gridCol w="1125612">
                  <a:extLst>
                    <a:ext uri="{9D8B030D-6E8A-4147-A177-3AD203B41FA5}">
                      <a16:colId xmlns:a16="http://schemas.microsoft.com/office/drawing/2014/main" val="1869292484"/>
                    </a:ext>
                  </a:extLst>
                </a:gridCol>
                <a:gridCol w="1084624">
                  <a:extLst>
                    <a:ext uri="{9D8B030D-6E8A-4147-A177-3AD203B41FA5}">
                      <a16:colId xmlns:a16="http://schemas.microsoft.com/office/drawing/2014/main" val="20003"/>
                    </a:ext>
                  </a:extLst>
                </a:gridCol>
                <a:gridCol w="1084624">
                  <a:extLst>
                    <a:ext uri="{9D8B030D-6E8A-4147-A177-3AD203B41FA5}">
                      <a16:colId xmlns:a16="http://schemas.microsoft.com/office/drawing/2014/main" val="219361223"/>
                    </a:ext>
                  </a:extLst>
                </a:gridCol>
                <a:gridCol w="1135071">
                  <a:extLst>
                    <a:ext uri="{9D8B030D-6E8A-4147-A177-3AD203B41FA5}">
                      <a16:colId xmlns:a16="http://schemas.microsoft.com/office/drawing/2014/main" val="1959087434"/>
                    </a:ext>
                  </a:extLst>
                </a:gridCol>
              </a:tblGrid>
              <a:tr h="695187">
                <a:tc>
                  <a:txBody>
                    <a:bodyPr/>
                    <a:lstStyle/>
                    <a:p>
                      <a:pPr algn="ctr" fontAlgn="ctr"/>
                      <a:r>
                        <a:rPr lang="es-BO" sz="1400" b="1" i="0" u="none" strike="noStrike" dirty="0">
                          <a:solidFill>
                            <a:srgbClr val="FFFFFF"/>
                          </a:solidFill>
                          <a:effectLst/>
                          <a:latin typeface="Raleway"/>
                        </a:rPr>
                        <a:t>Campaña agrícola</a:t>
                      </a:r>
                    </a:p>
                  </a:txBody>
                  <a:tcPr marL="9525" marR="9525" marT="9525"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s-BO" sz="1400" b="1" i="0" u="none" strike="noStrike" dirty="0">
                          <a:solidFill>
                            <a:srgbClr val="FFFFFF"/>
                          </a:solidFill>
                          <a:effectLst/>
                          <a:latin typeface="Raleway"/>
                        </a:rPr>
                        <a:t>FC </a:t>
                      </a:r>
                      <a:r>
                        <a:rPr lang="es-BO" sz="1400" b="1" i="0" u="none" strike="noStrike" dirty="0" err="1">
                          <a:solidFill>
                            <a:srgbClr val="FFFFFF"/>
                          </a:solidFill>
                          <a:effectLst/>
                          <a:latin typeface="Raleway"/>
                        </a:rPr>
                        <a:t>Cutusuma</a:t>
                      </a:r>
                      <a:endParaRPr lang="es-BO" sz="1400" b="1" i="0" u="none" strike="noStrike" dirty="0">
                        <a:solidFill>
                          <a:srgbClr val="FFFFFF"/>
                        </a:solidFill>
                        <a:effectLst/>
                        <a:latin typeface="Raleway"/>
                      </a:endParaRPr>
                    </a:p>
                  </a:txBody>
                  <a:tcPr marL="9525" marR="95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s-BO" sz="1400" b="1" i="0" u="none" strike="noStrike" dirty="0">
                          <a:solidFill>
                            <a:srgbClr val="FFFFFF"/>
                          </a:solidFill>
                          <a:effectLst/>
                          <a:latin typeface="Raleway"/>
                        </a:rPr>
                        <a:t>LM </a:t>
                      </a:r>
                      <a:r>
                        <a:rPr lang="es-BO" sz="1400" b="1" i="0" u="none" strike="noStrike" dirty="0" err="1">
                          <a:solidFill>
                            <a:srgbClr val="FFFFFF"/>
                          </a:solidFill>
                          <a:effectLst/>
                          <a:latin typeface="Raleway"/>
                        </a:rPr>
                        <a:t>Yaurichambi</a:t>
                      </a:r>
                      <a:endParaRPr lang="es-BO" sz="1400" b="1" i="0" u="none" strike="noStrike" dirty="0">
                        <a:solidFill>
                          <a:srgbClr val="FFFFFF"/>
                        </a:solidFill>
                        <a:effectLst/>
                        <a:latin typeface="Raleway"/>
                      </a:endParaRPr>
                    </a:p>
                  </a:txBody>
                  <a:tcPr marL="9525" marR="95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s-BO" sz="1400" b="1" i="0" u="none" strike="noStrike" dirty="0">
                          <a:solidFill>
                            <a:srgbClr val="FFFFFF"/>
                          </a:solidFill>
                          <a:effectLst/>
                          <a:latin typeface="Raleway"/>
                        </a:rPr>
                        <a:t>FY </a:t>
                      </a:r>
                      <a:r>
                        <a:rPr lang="es-BO" sz="1400" b="1" i="0" u="none" strike="noStrike" dirty="0" err="1">
                          <a:solidFill>
                            <a:srgbClr val="FFFFFF"/>
                          </a:solidFill>
                          <a:effectLst/>
                          <a:latin typeface="Raleway"/>
                        </a:rPr>
                        <a:t>Chococopa</a:t>
                      </a:r>
                      <a:endParaRPr lang="es-BO" sz="1400" b="1" i="0" u="none" strike="noStrike" dirty="0">
                        <a:solidFill>
                          <a:srgbClr val="FFFFFF"/>
                        </a:solidFill>
                        <a:effectLst/>
                        <a:latin typeface="Raleway"/>
                      </a:endParaRPr>
                    </a:p>
                  </a:txBody>
                  <a:tcPr marL="9525" marR="95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s-BO" sz="1400" b="1" i="0" u="none" strike="noStrike" dirty="0">
                          <a:solidFill>
                            <a:srgbClr val="FFFFFF"/>
                          </a:solidFill>
                          <a:effectLst/>
                          <a:latin typeface="Raleway"/>
                        </a:rPr>
                        <a:t>SQ </a:t>
                      </a:r>
                      <a:r>
                        <a:rPr lang="es-BO" sz="1400" b="1" i="0" u="none" strike="noStrike" dirty="0" err="1">
                          <a:solidFill>
                            <a:srgbClr val="FFFFFF"/>
                          </a:solidFill>
                          <a:effectLst/>
                          <a:latin typeface="Raleway"/>
                        </a:rPr>
                        <a:t>Sullulluni</a:t>
                      </a:r>
                      <a:endParaRPr lang="es-BO" sz="1400" b="1" i="0" u="none" strike="noStrike" dirty="0">
                        <a:solidFill>
                          <a:srgbClr val="FFFFFF"/>
                        </a:solidFill>
                        <a:effectLst/>
                        <a:latin typeface="Raleway"/>
                      </a:endParaRPr>
                    </a:p>
                  </a:txBody>
                  <a:tcPr marL="9525" marR="95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s-ES" sz="1400" b="1" i="0" u="none" strike="noStrike" dirty="0">
                          <a:solidFill>
                            <a:srgbClr val="FFFFFF"/>
                          </a:solidFill>
                          <a:effectLst/>
                          <a:latin typeface="Raleway"/>
                        </a:rPr>
                        <a:t>Total casos por campaña </a:t>
                      </a:r>
                      <a:r>
                        <a:rPr lang="es-ES" sz="1400" b="1" i="0" u="none" strike="noStrike" dirty="0" err="1">
                          <a:solidFill>
                            <a:srgbClr val="FFFFFF"/>
                          </a:solidFill>
                          <a:effectLst/>
                          <a:latin typeface="Raleway"/>
                        </a:rPr>
                        <a:t>agricola</a:t>
                      </a:r>
                      <a:endParaRPr lang="es-ES" sz="1400" b="1" i="0" u="none" strike="noStrike" dirty="0">
                        <a:solidFill>
                          <a:srgbClr val="FFFFFF"/>
                        </a:solidFill>
                        <a:effectLst/>
                        <a:latin typeface="Raleway"/>
                      </a:endParaRPr>
                    </a:p>
                  </a:txBody>
                  <a:tcPr marL="9525" marR="9525" marT="9525" marB="0" anchor="ctr">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extLst>
                  <a:ext uri="{0D108BD9-81ED-4DB2-BD59-A6C34878D82A}">
                    <a16:rowId xmlns:a16="http://schemas.microsoft.com/office/drawing/2014/main" val="1928429217"/>
                  </a:ext>
                </a:extLst>
              </a:tr>
              <a:tr h="258434">
                <a:tc>
                  <a:txBody>
                    <a:bodyPr/>
                    <a:lstStyle/>
                    <a:p>
                      <a:pPr algn="l" fontAlgn="b"/>
                      <a:r>
                        <a:rPr lang="es-BO" sz="1400" b="0" i="0" u="none" strike="noStrike">
                          <a:solidFill>
                            <a:srgbClr val="000000"/>
                          </a:solidFill>
                          <a:effectLst/>
                          <a:latin typeface="Raleway"/>
                        </a:rPr>
                        <a:t>2012-2013</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3</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746427129"/>
                  </a:ext>
                </a:extLst>
              </a:tr>
              <a:tr h="258434">
                <a:tc>
                  <a:txBody>
                    <a:bodyPr/>
                    <a:lstStyle/>
                    <a:p>
                      <a:pPr algn="l" fontAlgn="b"/>
                      <a:r>
                        <a:rPr lang="es-BO" sz="1400" b="0" i="0" u="none" strike="noStrike">
                          <a:solidFill>
                            <a:srgbClr val="000000"/>
                          </a:solidFill>
                          <a:effectLst/>
                          <a:latin typeface="Raleway"/>
                        </a:rPr>
                        <a:t>2013-2014</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1" i="0" u="none" strike="noStrike" dirty="0">
                          <a:solidFill>
                            <a:srgbClr val="000000"/>
                          </a:solidFill>
                          <a:effectLst/>
                          <a:latin typeface="Raleway"/>
                        </a:rPr>
                        <a:t>12</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3360535376"/>
                  </a:ext>
                </a:extLst>
              </a:tr>
              <a:tr h="258434">
                <a:tc>
                  <a:txBody>
                    <a:bodyPr/>
                    <a:lstStyle/>
                    <a:p>
                      <a:pPr algn="l" fontAlgn="b"/>
                      <a:r>
                        <a:rPr lang="es-BO" sz="1400" b="0" i="0" u="none" strike="noStrike">
                          <a:solidFill>
                            <a:srgbClr val="000000"/>
                          </a:solidFill>
                          <a:effectLst/>
                          <a:latin typeface="Raleway"/>
                        </a:rPr>
                        <a:t>2014-2015</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0" i="0" u="none" strike="noStrike">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9</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412280789"/>
                  </a:ext>
                </a:extLst>
              </a:tr>
              <a:tr h="258434">
                <a:tc>
                  <a:txBody>
                    <a:bodyPr/>
                    <a:lstStyle/>
                    <a:p>
                      <a:pPr algn="l" fontAlgn="b"/>
                      <a:r>
                        <a:rPr lang="es-BO" sz="1400" b="0" i="0" u="none" strike="noStrike">
                          <a:solidFill>
                            <a:srgbClr val="000000"/>
                          </a:solidFill>
                          <a:effectLst/>
                          <a:latin typeface="Raleway"/>
                        </a:rPr>
                        <a:t>2015-2016</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1" i="0" u="none" strike="noStrike" dirty="0">
                          <a:solidFill>
                            <a:srgbClr val="000000"/>
                          </a:solidFill>
                          <a:effectLst/>
                          <a:latin typeface="Raleway"/>
                        </a:rPr>
                        <a:t>12</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512646333"/>
                  </a:ext>
                </a:extLst>
              </a:tr>
              <a:tr h="258434">
                <a:tc>
                  <a:txBody>
                    <a:bodyPr/>
                    <a:lstStyle/>
                    <a:p>
                      <a:pPr algn="l" fontAlgn="b"/>
                      <a:r>
                        <a:rPr lang="es-BO" sz="1400" b="0" i="0" u="none" strike="noStrike">
                          <a:solidFill>
                            <a:srgbClr val="000000"/>
                          </a:solidFill>
                          <a:effectLst/>
                          <a:latin typeface="Raleway"/>
                        </a:rPr>
                        <a:t>2016-2017</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3</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633607353"/>
                  </a:ext>
                </a:extLst>
              </a:tr>
              <a:tr h="258434">
                <a:tc>
                  <a:txBody>
                    <a:bodyPr/>
                    <a:lstStyle/>
                    <a:p>
                      <a:pPr algn="l" fontAlgn="b"/>
                      <a:r>
                        <a:rPr lang="es-BO" sz="1400" b="0" i="0" u="none" strike="noStrike">
                          <a:solidFill>
                            <a:srgbClr val="000000"/>
                          </a:solidFill>
                          <a:effectLst/>
                          <a:latin typeface="Raleway"/>
                        </a:rPr>
                        <a:t>2017-2018</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endParaRPr lang="es-BO" sz="1400" b="0" i="0" u="none" strike="noStrike">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endParaRPr lang="es-BO" sz="1400" b="0" i="0" u="none" strike="noStrike" dirty="0">
                        <a:solidFill>
                          <a:srgbClr val="000000"/>
                        </a:solidFill>
                        <a:effectLst/>
                        <a:latin typeface="Raleway"/>
                      </a:endParaRP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0" i="0" u="none" strike="noStrike" dirty="0">
                          <a:solidFill>
                            <a:srgbClr val="000000"/>
                          </a:solidFill>
                          <a:effectLst/>
                          <a:latin typeface="Raleway"/>
                        </a:rPr>
                        <a:t>3</a:t>
                      </a:r>
                    </a:p>
                  </a:txBody>
                  <a:tcPr marL="9525" marR="428625" marT="9525"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s-BO" sz="1400" b="1" i="0" u="none" strike="noStrike" dirty="0">
                          <a:solidFill>
                            <a:srgbClr val="000000"/>
                          </a:solidFill>
                          <a:effectLst/>
                          <a:latin typeface="Raleway"/>
                        </a:rPr>
                        <a:t>3</a:t>
                      </a:r>
                    </a:p>
                  </a:txBody>
                  <a:tcPr marL="9525" marR="428625" marT="9525"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2590172362"/>
                  </a:ext>
                </a:extLst>
              </a:tr>
              <a:tr h="695187">
                <a:tc>
                  <a:txBody>
                    <a:bodyPr/>
                    <a:lstStyle/>
                    <a:p>
                      <a:pPr algn="ctr" fontAlgn="b"/>
                      <a:r>
                        <a:rPr lang="es-BO" sz="1400" b="1" i="0" u="none" strike="noStrike" dirty="0">
                          <a:solidFill>
                            <a:srgbClr val="000000"/>
                          </a:solidFill>
                          <a:effectLst/>
                          <a:latin typeface="Raleway"/>
                        </a:rPr>
                        <a:t>Total casos por observador</a:t>
                      </a:r>
                    </a:p>
                  </a:txBody>
                  <a:tcPr marL="9525" marR="9525" marT="9525"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12</a:t>
                      </a:r>
                    </a:p>
                  </a:txBody>
                  <a:tcPr marL="9525" marR="4286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6</a:t>
                      </a:r>
                    </a:p>
                  </a:txBody>
                  <a:tcPr marL="9525" marR="4286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9</a:t>
                      </a:r>
                    </a:p>
                  </a:txBody>
                  <a:tcPr marL="9525" marR="4286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1400" b="1" i="0" u="none" strike="noStrike" dirty="0">
                          <a:solidFill>
                            <a:srgbClr val="000000"/>
                          </a:solidFill>
                          <a:effectLst/>
                          <a:latin typeface="Raleway"/>
                        </a:rPr>
                        <a:t>15</a:t>
                      </a:r>
                    </a:p>
                  </a:txBody>
                  <a:tcPr marL="9525" marR="428625" marT="9525"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s-BO" sz="2000" b="1" i="0" u="none" strike="noStrike" dirty="0">
                          <a:solidFill>
                            <a:schemeClr val="accent1">
                              <a:lumMod val="50000"/>
                            </a:schemeClr>
                          </a:solidFill>
                          <a:effectLst/>
                          <a:latin typeface="Raleway"/>
                        </a:rPr>
                        <a:t>42</a:t>
                      </a:r>
                    </a:p>
                  </a:txBody>
                  <a:tcPr marL="9525" marR="428625" marT="9525" marB="0" anchor="ctr">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545718630"/>
                  </a:ext>
                </a:extLst>
              </a:tr>
            </a:tbl>
          </a:graphicData>
        </a:graphic>
      </p:graphicFrame>
      <p:sp>
        <p:nvSpPr>
          <p:cNvPr id="12" name="CuadroTexto 11">
            <a:extLst>
              <a:ext uri="{FF2B5EF4-FFF2-40B4-BE49-F238E27FC236}">
                <a16:creationId xmlns:a16="http://schemas.microsoft.com/office/drawing/2014/main" id="{100FBF50-AC35-4BE1-B196-F220D4BFC2A3}"/>
              </a:ext>
            </a:extLst>
          </p:cNvPr>
          <p:cNvSpPr txBox="1"/>
          <p:nvPr/>
        </p:nvSpPr>
        <p:spPr>
          <a:xfrm>
            <a:off x="740568" y="1353895"/>
            <a:ext cx="4260058" cy="3970318"/>
          </a:xfrm>
          <a:prstGeom prst="rect">
            <a:avLst/>
          </a:prstGeom>
          <a:noFill/>
        </p:spPr>
        <p:txBody>
          <a:bodyPr wrap="square" rtlCol="0">
            <a:spAutoFit/>
          </a:bodyPr>
          <a:lstStyle/>
          <a:p>
            <a:r>
              <a:rPr lang="es-BO" sz="3200" dirty="0">
                <a:solidFill>
                  <a:srgbClr val="C6304A"/>
                </a:solidFill>
                <a:latin typeface="Rockwell" panose="02060603020205020403" pitchFamily="18" charset="0"/>
              </a:rPr>
              <a:t>E.</a:t>
            </a:r>
            <a:r>
              <a:rPr lang="es-BO" sz="2000" dirty="0">
                <a:solidFill>
                  <a:srgbClr val="C6304A"/>
                </a:solidFill>
                <a:latin typeface="Rockwell" panose="02060603020205020403" pitchFamily="18" charset="0"/>
              </a:rPr>
              <a:t> </a:t>
            </a:r>
            <a:r>
              <a:rPr lang="es-ES" sz="2000" dirty="0">
                <a:latin typeface="Raleway"/>
              </a:rPr>
              <a:t>La unidad de estudio es la época de siembra, identificándose un total de 42, a partir de los datos del registro Pachagrama de cuatro comunidades.</a:t>
            </a:r>
          </a:p>
          <a:p>
            <a:endParaRPr lang="es-ES" sz="2000" dirty="0">
              <a:latin typeface="Raleway"/>
            </a:endParaRPr>
          </a:p>
          <a:p>
            <a:r>
              <a:rPr lang="es-BO" sz="2000" dirty="0">
                <a:latin typeface="Raleway"/>
              </a:rPr>
              <a:t>El análisis de los niveles de riesgo de daño en el  cultivo se basan en:</a:t>
            </a:r>
          </a:p>
          <a:p>
            <a:pPr marL="342900" indent="-342900">
              <a:buFont typeface="Arial" panose="020B0604020202020204" pitchFamily="34" charset="0"/>
              <a:buChar char="•"/>
            </a:pPr>
            <a:r>
              <a:rPr lang="es-BO" sz="2000" dirty="0">
                <a:latin typeface="Raleway"/>
              </a:rPr>
              <a:t>El evento climático</a:t>
            </a:r>
          </a:p>
          <a:p>
            <a:pPr marL="342900" indent="-342900">
              <a:buFont typeface="Arial" panose="020B0604020202020204" pitchFamily="34" charset="0"/>
              <a:buChar char="•"/>
            </a:pPr>
            <a:r>
              <a:rPr lang="es-BO" sz="2000" dirty="0">
                <a:latin typeface="Raleway"/>
              </a:rPr>
              <a:t>La época de siembra</a:t>
            </a:r>
          </a:p>
          <a:p>
            <a:pPr marL="342900" indent="-342900">
              <a:buFont typeface="Arial" panose="020B0604020202020204" pitchFamily="34" charset="0"/>
              <a:buChar char="•"/>
            </a:pPr>
            <a:r>
              <a:rPr lang="es-BO" sz="2000" dirty="0">
                <a:latin typeface="Raleway"/>
              </a:rPr>
              <a:t>La etapa fenológica del cultivo papa.</a:t>
            </a:r>
          </a:p>
        </p:txBody>
      </p:sp>
    </p:spTree>
    <p:extLst>
      <p:ext uri="{BB962C8B-B14F-4D97-AF65-F5344CB8AC3E}">
        <p14:creationId xmlns:p14="http://schemas.microsoft.com/office/powerpoint/2010/main" val="1056955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B7EFF-B09E-4B4A-AA63-8A9E5B57CC0B}"/>
              </a:ext>
            </a:extLst>
          </p:cNvPr>
          <p:cNvSpPr>
            <a:spLocks noGrp="1"/>
          </p:cNvSpPr>
          <p:nvPr>
            <p:ph type="title"/>
          </p:nvPr>
        </p:nvSpPr>
        <p:spPr>
          <a:xfrm>
            <a:off x="515938" y="368300"/>
            <a:ext cx="11160125" cy="539750"/>
          </a:xfrm>
        </p:spPr>
        <p:txBody>
          <a:bodyPr lIns="360000" rtlCol="0">
            <a:noAutofit/>
          </a:bodyPr>
          <a:lstStyle/>
          <a:p>
            <a:r>
              <a:rPr lang="es-ES" sz="3200" b="1" dirty="0">
                <a:solidFill>
                  <a:srgbClr val="C6304A"/>
                </a:solidFill>
                <a:latin typeface="Rockwell" panose="02060603020205020403" pitchFamily="18" charset="0"/>
              </a:rPr>
              <a:t>Análisis de riesgo agroclimático</a:t>
            </a:r>
          </a:p>
        </p:txBody>
      </p:sp>
      <p:grpSp>
        <p:nvGrpSpPr>
          <p:cNvPr id="3" name="Grupo 2" title="forma geométrica">
            <a:extLst>
              <a:ext uri="{FF2B5EF4-FFF2-40B4-BE49-F238E27FC236}">
                <a16:creationId xmlns:a16="http://schemas.microsoft.com/office/drawing/2014/main" id="{1ACBD877-CCF1-454A-9CD6-425A9738E12F}"/>
              </a:ext>
            </a:extLst>
          </p:cNvPr>
          <p:cNvGrpSpPr/>
          <p:nvPr/>
        </p:nvGrpSpPr>
        <p:grpSpPr>
          <a:xfrm>
            <a:off x="10720283" y="0"/>
            <a:ext cx="1373395" cy="1342317"/>
            <a:chOff x="8203224" y="-109"/>
            <a:chExt cx="3081180" cy="3011457"/>
          </a:xfrm>
          <a:solidFill>
            <a:schemeClr val="bg1">
              <a:lumMod val="95000"/>
            </a:schemeClr>
          </a:solidFill>
        </p:grpSpPr>
        <p:sp>
          <p:nvSpPr>
            <p:cNvPr id="4" name="Forma libre: Forma 13">
              <a:extLst>
                <a:ext uri="{FF2B5EF4-FFF2-40B4-BE49-F238E27FC236}">
                  <a16:creationId xmlns:a16="http://schemas.microsoft.com/office/drawing/2014/main" id="{0CDB2373-3F02-4003-B391-B69465E76CFA}"/>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5" name="Forma libre: Forma 50">
              <a:extLst>
                <a:ext uri="{FF2B5EF4-FFF2-40B4-BE49-F238E27FC236}">
                  <a16:creationId xmlns:a16="http://schemas.microsoft.com/office/drawing/2014/main" id="{AE493812-3821-4EDB-8247-560E0A85473E}"/>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6" name="Forma libre: Forma 17">
              <a:extLst>
                <a:ext uri="{FF2B5EF4-FFF2-40B4-BE49-F238E27FC236}">
                  <a16:creationId xmlns:a16="http://schemas.microsoft.com/office/drawing/2014/main" id="{FD54399D-5245-4627-8C9E-F005BEB2A8D8}"/>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7" name="Forma libre: Forma 19">
              <a:extLst>
                <a:ext uri="{FF2B5EF4-FFF2-40B4-BE49-F238E27FC236}">
                  <a16:creationId xmlns:a16="http://schemas.microsoft.com/office/drawing/2014/main" id="{D4F7F97C-2DAD-47A8-B449-0E6D0CD1A1DC}"/>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8" name="Forma libre: Forma 23">
              <a:extLst>
                <a:ext uri="{FF2B5EF4-FFF2-40B4-BE49-F238E27FC236}">
                  <a16:creationId xmlns:a16="http://schemas.microsoft.com/office/drawing/2014/main" id="{BD965484-2394-436A-9375-C84F1C80E419}"/>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9" name="Forma libre: Forma 54">
              <a:extLst>
                <a:ext uri="{FF2B5EF4-FFF2-40B4-BE49-F238E27FC236}">
                  <a16:creationId xmlns:a16="http://schemas.microsoft.com/office/drawing/2014/main" id="{CDD806F5-FB66-49A0-A4D0-9F5B9B1CD12F}"/>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grpSp>
      <p:sp>
        <p:nvSpPr>
          <p:cNvPr id="10" name="CuadroTexto 9">
            <a:extLst>
              <a:ext uri="{FF2B5EF4-FFF2-40B4-BE49-F238E27FC236}">
                <a16:creationId xmlns:a16="http://schemas.microsoft.com/office/drawing/2014/main" id="{113AC37A-A334-444C-90CC-3E0EC1E68052}"/>
              </a:ext>
            </a:extLst>
          </p:cNvPr>
          <p:cNvSpPr txBox="1"/>
          <p:nvPr/>
        </p:nvSpPr>
        <p:spPr>
          <a:xfrm>
            <a:off x="532736" y="939618"/>
            <a:ext cx="7683855" cy="1077218"/>
          </a:xfrm>
          <a:prstGeom prst="rect">
            <a:avLst/>
          </a:prstGeom>
          <a:noFill/>
        </p:spPr>
        <p:txBody>
          <a:bodyPr wrap="square" lIns="360000" rtlCol="0">
            <a:spAutoFit/>
          </a:bodyPr>
          <a:lstStyle/>
          <a:p>
            <a:r>
              <a:rPr lang="es-BO" sz="4400" dirty="0">
                <a:solidFill>
                  <a:srgbClr val="C6304A"/>
                </a:solidFill>
                <a:latin typeface="Rockwell" panose="02060603020205020403" pitchFamily="18" charset="0"/>
              </a:rPr>
              <a:t>F.</a:t>
            </a:r>
            <a:r>
              <a:rPr lang="es-BO" sz="3200" dirty="0">
                <a:solidFill>
                  <a:srgbClr val="C6304A"/>
                </a:solidFill>
                <a:latin typeface="Rockwell" panose="02060603020205020403" pitchFamily="18" charset="0"/>
              </a:rPr>
              <a:t> </a:t>
            </a:r>
            <a:r>
              <a:rPr lang="es-ES" sz="2000" dirty="0">
                <a:latin typeface="Rockwell" panose="02060603020205020403" pitchFamily="18" charset="0"/>
              </a:rPr>
              <a:t>Partimos del análisis de </a:t>
            </a:r>
            <a:r>
              <a:rPr lang="es-ES" sz="2000" dirty="0">
                <a:solidFill>
                  <a:srgbClr val="C00000"/>
                </a:solidFill>
                <a:latin typeface="Rockwell" panose="02060603020205020403" pitchFamily="18" charset="0"/>
              </a:rPr>
              <a:t>riesgo</a:t>
            </a:r>
            <a:r>
              <a:rPr lang="es-ES" sz="2000" dirty="0">
                <a:latin typeface="Rockwell" panose="02060603020205020403" pitchFamily="18" charset="0"/>
              </a:rPr>
              <a:t> </a:t>
            </a:r>
            <a:r>
              <a:rPr lang="es-ES" sz="2000" dirty="0">
                <a:solidFill>
                  <a:srgbClr val="C00000"/>
                </a:solidFill>
                <a:latin typeface="Rockwell" panose="02060603020205020403" pitchFamily="18" charset="0"/>
              </a:rPr>
              <a:t>de daño </a:t>
            </a:r>
            <a:r>
              <a:rPr lang="es-ES" sz="2000" dirty="0">
                <a:latin typeface="Rockwell" panose="02060603020205020403" pitchFamily="18" charset="0"/>
              </a:rPr>
              <a:t>por el método gráfico que ofrece el Pachagrama:</a:t>
            </a:r>
            <a:endParaRPr lang="es-BO" sz="2000" dirty="0">
              <a:latin typeface="Rockwell" panose="02060603020205020403" pitchFamily="18" charset="0"/>
            </a:endParaRPr>
          </a:p>
        </p:txBody>
      </p:sp>
      <p:pic>
        <p:nvPicPr>
          <p:cNvPr id="11" name="Imagen 10">
            <a:extLst>
              <a:ext uri="{FF2B5EF4-FFF2-40B4-BE49-F238E27FC236}">
                <a16:creationId xmlns:a16="http://schemas.microsoft.com/office/drawing/2014/main" id="{194C06C0-ED1E-45EA-A526-776793A0D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680" y="2282931"/>
            <a:ext cx="9619042" cy="4193986"/>
          </a:xfrm>
          <a:prstGeom prst="rect">
            <a:avLst/>
          </a:prstGeom>
        </p:spPr>
      </p:pic>
      <p:pic>
        <p:nvPicPr>
          <p:cNvPr id="12" name="Imagen 11">
            <a:extLst>
              <a:ext uri="{FF2B5EF4-FFF2-40B4-BE49-F238E27FC236}">
                <a16:creationId xmlns:a16="http://schemas.microsoft.com/office/drawing/2014/main" id="{52840204-A127-4668-ABFF-E6EACF105D39}"/>
              </a:ext>
            </a:extLst>
          </p:cNvPr>
          <p:cNvPicPr>
            <a:picLocks noChangeAspect="1"/>
          </p:cNvPicPr>
          <p:nvPr/>
        </p:nvPicPr>
        <p:blipFill>
          <a:blip r:embed="rId3"/>
          <a:stretch>
            <a:fillRect/>
          </a:stretch>
        </p:blipFill>
        <p:spPr>
          <a:xfrm>
            <a:off x="8549671" y="1174750"/>
            <a:ext cx="3109592" cy="1880955"/>
          </a:xfrm>
          <a:prstGeom prst="rect">
            <a:avLst/>
          </a:prstGeom>
          <a:ln w="38100"/>
        </p:spPr>
        <p:style>
          <a:lnRef idx="2">
            <a:schemeClr val="accent2"/>
          </a:lnRef>
          <a:fillRef idx="1">
            <a:schemeClr val="lt1"/>
          </a:fillRef>
          <a:effectRef idx="0">
            <a:schemeClr val="accent2"/>
          </a:effectRef>
          <a:fontRef idx="minor">
            <a:schemeClr val="dk1"/>
          </a:fontRef>
        </p:style>
      </p:pic>
      <p:pic>
        <p:nvPicPr>
          <p:cNvPr id="19" name="Gráfico 18" descr="Objetivo">
            <a:extLst>
              <a:ext uri="{FF2B5EF4-FFF2-40B4-BE49-F238E27FC236}">
                <a16:creationId xmlns:a16="http://schemas.microsoft.com/office/drawing/2014/main" id="{2C80A1B7-3B66-4CF1-9023-EDF18DE6EFF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49777" y="1599617"/>
            <a:ext cx="914400" cy="914400"/>
          </a:xfrm>
          <a:prstGeom prst="rect">
            <a:avLst/>
          </a:prstGeom>
        </p:spPr>
      </p:pic>
      <p:grpSp>
        <p:nvGrpSpPr>
          <p:cNvPr id="30" name="Grupo 29">
            <a:extLst>
              <a:ext uri="{FF2B5EF4-FFF2-40B4-BE49-F238E27FC236}">
                <a16:creationId xmlns:a16="http://schemas.microsoft.com/office/drawing/2014/main" id="{7123809F-F1C9-47AC-948F-844EEDA3AC31}"/>
              </a:ext>
            </a:extLst>
          </p:cNvPr>
          <p:cNvGrpSpPr/>
          <p:nvPr/>
        </p:nvGrpSpPr>
        <p:grpSpPr>
          <a:xfrm>
            <a:off x="10558379" y="4609190"/>
            <a:ext cx="1097196" cy="1097196"/>
            <a:chOff x="10651183" y="2971800"/>
            <a:chExt cx="1097196" cy="1097196"/>
          </a:xfrm>
        </p:grpSpPr>
        <p:sp>
          <p:nvSpPr>
            <p:cNvPr id="20" name="Elipse 19">
              <a:extLst>
                <a:ext uri="{FF2B5EF4-FFF2-40B4-BE49-F238E27FC236}">
                  <a16:creationId xmlns:a16="http://schemas.microsoft.com/office/drawing/2014/main" id="{E6F97EE5-910B-4AA7-BC2E-AB7F566AE9CD}"/>
                </a:ext>
              </a:extLst>
            </p:cNvPr>
            <p:cNvSpPr/>
            <p:nvPr/>
          </p:nvSpPr>
          <p:spPr>
            <a:xfrm>
              <a:off x="10651183" y="2971800"/>
              <a:ext cx="1097196" cy="10971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7" name="Gráfico 16" descr="Ojo">
              <a:extLst>
                <a:ext uri="{FF2B5EF4-FFF2-40B4-BE49-F238E27FC236}">
                  <a16:creationId xmlns:a16="http://schemas.microsoft.com/office/drawing/2014/main" id="{9DA67AA7-758C-48FA-B9C5-823FFF1AF80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42581" y="3063198"/>
              <a:ext cx="914400" cy="914400"/>
            </a:xfrm>
            <a:prstGeom prst="rect">
              <a:avLst/>
            </a:prstGeom>
          </p:spPr>
        </p:pic>
      </p:grpSp>
      <p:sp>
        <p:nvSpPr>
          <p:cNvPr id="24" name="Elipse 23">
            <a:extLst>
              <a:ext uri="{FF2B5EF4-FFF2-40B4-BE49-F238E27FC236}">
                <a16:creationId xmlns:a16="http://schemas.microsoft.com/office/drawing/2014/main" id="{EB9A9007-29B6-4157-990F-9D827269908F}"/>
              </a:ext>
            </a:extLst>
          </p:cNvPr>
          <p:cNvSpPr/>
          <p:nvPr/>
        </p:nvSpPr>
        <p:spPr>
          <a:xfrm>
            <a:off x="757234" y="3184947"/>
            <a:ext cx="402671" cy="402671"/>
          </a:xfrm>
          <a:prstGeom prst="ellipse">
            <a:avLst/>
          </a:prstGeom>
          <a:solidFill>
            <a:srgbClr val="FF33CC"/>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1</a:t>
            </a:r>
            <a:endParaRPr lang="es-BO" sz="2800" b="1" dirty="0">
              <a:latin typeface="Rockwell" panose="02060603020205020403" pitchFamily="18" charset="0"/>
            </a:endParaRPr>
          </a:p>
        </p:txBody>
      </p:sp>
      <p:sp>
        <p:nvSpPr>
          <p:cNvPr id="25" name="Elipse 24">
            <a:extLst>
              <a:ext uri="{FF2B5EF4-FFF2-40B4-BE49-F238E27FC236}">
                <a16:creationId xmlns:a16="http://schemas.microsoft.com/office/drawing/2014/main" id="{A939C28C-8C66-425A-A386-BC952F13650D}"/>
              </a:ext>
            </a:extLst>
          </p:cNvPr>
          <p:cNvSpPr/>
          <p:nvPr/>
        </p:nvSpPr>
        <p:spPr>
          <a:xfrm>
            <a:off x="1797521" y="2143802"/>
            <a:ext cx="402671" cy="402671"/>
          </a:xfrm>
          <a:prstGeom prst="ellipse">
            <a:avLst/>
          </a:prstGeom>
          <a:solidFill>
            <a:srgbClr val="FF33CC"/>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2</a:t>
            </a:r>
          </a:p>
        </p:txBody>
      </p:sp>
      <p:sp>
        <p:nvSpPr>
          <p:cNvPr id="26" name="Elipse 25">
            <a:extLst>
              <a:ext uri="{FF2B5EF4-FFF2-40B4-BE49-F238E27FC236}">
                <a16:creationId xmlns:a16="http://schemas.microsoft.com/office/drawing/2014/main" id="{777751F3-0E30-49A2-A33E-51AF28E10698}"/>
              </a:ext>
            </a:extLst>
          </p:cNvPr>
          <p:cNvSpPr/>
          <p:nvPr/>
        </p:nvSpPr>
        <p:spPr>
          <a:xfrm>
            <a:off x="4308235" y="3096442"/>
            <a:ext cx="402671" cy="402671"/>
          </a:xfrm>
          <a:prstGeom prst="ellipse">
            <a:avLst/>
          </a:prstGeom>
          <a:solidFill>
            <a:srgbClr val="FF33CC"/>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3</a:t>
            </a:r>
            <a:endParaRPr lang="es-BO" sz="2800" b="1" dirty="0">
              <a:latin typeface="Rockwell" panose="02060603020205020403" pitchFamily="18" charset="0"/>
            </a:endParaRPr>
          </a:p>
        </p:txBody>
      </p:sp>
      <p:sp>
        <p:nvSpPr>
          <p:cNvPr id="27" name="Elipse 26">
            <a:extLst>
              <a:ext uri="{FF2B5EF4-FFF2-40B4-BE49-F238E27FC236}">
                <a16:creationId xmlns:a16="http://schemas.microsoft.com/office/drawing/2014/main" id="{DAEAAEAC-C63C-45A5-983C-18950EA0D4E0}"/>
              </a:ext>
            </a:extLst>
          </p:cNvPr>
          <p:cNvSpPr/>
          <p:nvPr/>
        </p:nvSpPr>
        <p:spPr>
          <a:xfrm>
            <a:off x="3253516" y="4033713"/>
            <a:ext cx="402671" cy="402671"/>
          </a:xfrm>
          <a:prstGeom prst="ellipse">
            <a:avLst/>
          </a:prstGeom>
          <a:solidFill>
            <a:srgbClr val="00CC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4</a:t>
            </a:r>
            <a:endParaRPr lang="es-BO" sz="2800" b="1" dirty="0">
              <a:latin typeface="Rockwell" panose="02060603020205020403" pitchFamily="18" charset="0"/>
            </a:endParaRPr>
          </a:p>
        </p:txBody>
      </p:sp>
      <p:sp>
        <p:nvSpPr>
          <p:cNvPr id="28" name="Elipse 27">
            <a:extLst>
              <a:ext uri="{FF2B5EF4-FFF2-40B4-BE49-F238E27FC236}">
                <a16:creationId xmlns:a16="http://schemas.microsoft.com/office/drawing/2014/main" id="{2859B965-C1F7-4DCD-BA5A-75B371D8B3EB}"/>
              </a:ext>
            </a:extLst>
          </p:cNvPr>
          <p:cNvSpPr/>
          <p:nvPr/>
        </p:nvSpPr>
        <p:spPr>
          <a:xfrm>
            <a:off x="4774148" y="4379924"/>
            <a:ext cx="402671" cy="402671"/>
          </a:xfrm>
          <a:prstGeom prst="ellipse">
            <a:avLst/>
          </a:prstGeom>
          <a:solidFill>
            <a:srgbClr val="00CC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5</a:t>
            </a:r>
            <a:endParaRPr lang="es-BO" sz="2800" b="1" dirty="0">
              <a:latin typeface="Rockwell" panose="02060603020205020403" pitchFamily="18" charset="0"/>
            </a:endParaRPr>
          </a:p>
        </p:txBody>
      </p:sp>
      <p:sp>
        <p:nvSpPr>
          <p:cNvPr id="29" name="Elipse 28">
            <a:extLst>
              <a:ext uri="{FF2B5EF4-FFF2-40B4-BE49-F238E27FC236}">
                <a16:creationId xmlns:a16="http://schemas.microsoft.com/office/drawing/2014/main" id="{155B2BF8-17B7-4386-8353-3AC3AC3E4C48}"/>
              </a:ext>
            </a:extLst>
          </p:cNvPr>
          <p:cNvSpPr/>
          <p:nvPr/>
        </p:nvSpPr>
        <p:spPr>
          <a:xfrm>
            <a:off x="6246679" y="3189854"/>
            <a:ext cx="402671" cy="402671"/>
          </a:xfrm>
          <a:prstGeom prst="ellipse">
            <a:avLst/>
          </a:prstGeom>
          <a:solidFill>
            <a:srgbClr val="00CC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latin typeface="Rockwell" panose="02060603020205020403" pitchFamily="18" charset="0"/>
              </a:rPr>
              <a:t>6</a:t>
            </a:r>
            <a:endParaRPr lang="es-BO" sz="2800" b="1" dirty="0">
              <a:latin typeface="Rockwell" panose="02060603020205020403" pitchFamily="18" charset="0"/>
            </a:endParaRPr>
          </a:p>
        </p:txBody>
      </p:sp>
      <p:sp>
        <p:nvSpPr>
          <p:cNvPr id="31" name="CuadroTexto 30">
            <a:extLst>
              <a:ext uri="{FF2B5EF4-FFF2-40B4-BE49-F238E27FC236}">
                <a16:creationId xmlns:a16="http://schemas.microsoft.com/office/drawing/2014/main" id="{9CF3C091-F0D9-44BD-BC55-A9FC9297951F}"/>
              </a:ext>
            </a:extLst>
          </p:cNvPr>
          <p:cNvSpPr txBox="1"/>
          <p:nvPr/>
        </p:nvSpPr>
        <p:spPr>
          <a:xfrm>
            <a:off x="10567293" y="5876753"/>
            <a:ext cx="1079369" cy="600164"/>
          </a:xfrm>
          <a:prstGeom prst="rect">
            <a:avLst/>
          </a:prstGeom>
          <a:noFill/>
        </p:spPr>
        <p:txBody>
          <a:bodyPr wrap="square" rtlCol="0">
            <a:spAutoFit/>
          </a:bodyPr>
          <a:lstStyle>
            <a:defPPr>
              <a:defRPr lang="es-BO"/>
            </a:defPPr>
            <a:lvl1pPr>
              <a:defRPr sz="1600">
                <a:latin typeface="Raleway" panose="020B0003030101060003" pitchFamily="34" charset="0"/>
              </a:defRPr>
            </a:lvl1pPr>
          </a:lstStyle>
          <a:p>
            <a:r>
              <a:rPr lang="es-ES" sz="1100" dirty="0">
                <a:latin typeface="+mj-lt"/>
              </a:rPr>
              <a:t>Fuente: </a:t>
            </a:r>
          </a:p>
          <a:p>
            <a:r>
              <a:rPr lang="es-ES" sz="1100" dirty="0">
                <a:latin typeface="+mj-lt"/>
              </a:rPr>
              <a:t>Datos registro Pachagrama</a:t>
            </a:r>
            <a:endParaRPr lang="es-BO" sz="1100" dirty="0">
              <a:latin typeface="+mj-lt"/>
            </a:endParaRPr>
          </a:p>
        </p:txBody>
      </p:sp>
    </p:spTree>
    <p:extLst>
      <p:ext uri="{BB962C8B-B14F-4D97-AF65-F5344CB8AC3E}">
        <p14:creationId xmlns:p14="http://schemas.microsoft.com/office/powerpoint/2010/main" val="298798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2000"/>
                                        <p:tgtEl>
                                          <p:spTgt spid="2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circle(in)">
                                      <p:cBhvr>
                                        <p:cTn id="13" dur="20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circle(in)">
                                      <p:cBhvr>
                                        <p:cTn id="18" dur="2000"/>
                                        <p:tgtEl>
                                          <p:spTgt spid="27"/>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circle(in)">
                                      <p:cBhvr>
                                        <p:cTn id="21" dur="2000"/>
                                        <p:tgtEl>
                                          <p:spTgt spid="28"/>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circle(in)">
                                      <p:cBhvr>
                                        <p:cTn id="24"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B7EFF-B09E-4B4A-AA63-8A9E5B57CC0B}"/>
              </a:ext>
            </a:extLst>
          </p:cNvPr>
          <p:cNvSpPr>
            <a:spLocks noGrp="1"/>
          </p:cNvSpPr>
          <p:nvPr>
            <p:ph type="title"/>
          </p:nvPr>
        </p:nvSpPr>
        <p:spPr>
          <a:xfrm>
            <a:off x="515938" y="368300"/>
            <a:ext cx="11160125" cy="539750"/>
          </a:xfrm>
        </p:spPr>
        <p:txBody>
          <a:bodyPr lIns="360000" rtlCol="0">
            <a:noAutofit/>
          </a:bodyPr>
          <a:lstStyle/>
          <a:p>
            <a:r>
              <a:rPr lang="es-ES" sz="3200" b="1" dirty="0">
                <a:solidFill>
                  <a:srgbClr val="C6304A"/>
                </a:solidFill>
                <a:latin typeface="Rockwell" panose="02060603020205020403" pitchFamily="18" charset="0"/>
              </a:rPr>
              <a:t>Análisis de riesgo agroclimático</a:t>
            </a:r>
          </a:p>
        </p:txBody>
      </p:sp>
      <p:grpSp>
        <p:nvGrpSpPr>
          <p:cNvPr id="3" name="Grupo 2" title="forma geométrica">
            <a:extLst>
              <a:ext uri="{FF2B5EF4-FFF2-40B4-BE49-F238E27FC236}">
                <a16:creationId xmlns:a16="http://schemas.microsoft.com/office/drawing/2014/main" id="{1ACBD877-CCF1-454A-9CD6-425A9738E12F}"/>
              </a:ext>
            </a:extLst>
          </p:cNvPr>
          <p:cNvGrpSpPr/>
          <p:nvPr/>
        </p:nvGrpSpPr>
        <p:grpSpPr>
          <a:xfrm>
            <a:off x="10720283" y="0"/>
            <a:ext cx="1373395" cy="1342317"/>
            <a:chOff x="8203224" y="-109"/>
            <a:chExt cx="3081180" cy="3011457"/>
          </a:xfrm>
          <a:solidFill>
            <a:schemeClr val="bg1">
              <a:lumMod val="95000"/>
            </a:schemeClr>
          </a:solidFill>
        </p:grpSpPr>
        <p:sp>
          <p:nvSpPr>
            <p:cNvPr id="4" name="Forma libre: Forma 13">
              <a:extLst>
                <a:ext uri="{FF2B5EF4-FFF2-40B4-BE49-F238E27FC236}">
                  <a16:creationId xmlns:a16="http://schemas.microsoft.com/office/drawing/2014/main" id="{0CDB2373-3F02-4003-B391-B69465E76CFA}"/>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5" name="Forma libre: Forma 50">
              <a:extLst>
                <a:ext uri="{FF2B5EF4-FFF2-40B4-BE49-F238E27FC236}">
                  <a16:creationId xmlns:a16="http://schemas.microsoft.com/office/drawing/2014/main" id="{AE493812-3821-4EDB-8247-560E0A85473E}"/>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6" name="Forma libre: Forma 17">
              <a:extLst>
                <a:ext uri="{FF2B5EF4-FFF2-40B4-BE49-F238E27FC236}">
                  <a16:creationId xmlns:a16="http://schemas.microsoft.com/office/drawing/2014/main" id="{FD54399D-5245-4627-8C9E-F005BEB2A8D8}"/>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7" name="Forma libre: Forma 19">
              <a:extLst>
                <a:ext uri="{FF2B5EF4-FFF2-40B4-BE49-F238E27FC236}">
                  <a16:creationId xmlns:a16="http://schemas.microsoft.com/office/drawing/2014/main" id="{D4F7F97C-2DAD-47A8-B449-0E6D0CD1A1DC}"/>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8" name="Forma libre: Forma 23">
              <a:extLst>
                <a:ext uri="{FF2B5EF4-FFF2-40B4-BE49-F238E27FC236}">
                  <a16:creationId xmlns:a16="http://schemas.microsoft.com/office/drawing/2014/main" id="{BD965484-2394-436A-9375-C84F1C80E419}"/>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sp>
          <p:nvSpPr>
            <p:cNvPr id="9" name="Forma libre: Forma 54">
              <a:extLst>
                <a:ext uri="{FF2B5EF4-FFF2-40B4-BE49-F238E27FC236}">
                  <a16:creationId xmlns:a16="http://schemas.microsoft.com/office/drawing/2014/main" id="{CDD806F5-FB66-49A0-A4D0-9F5B9B1CD12F}"/>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grpSp>
      <p:sp>
        <p:nvSpPr>
          <p:cNvPr id="10" name="CuadroTexto 9">
            <a:extLst>
              <a:ext uri="{FF2B5EF4-FFF2-40B4-BE49-F238E27FC236}">
                <a16:creationId xmlns:a16="http://schemas.microsoft.com/office/drawing/2014/main" id="{113AC37A-A334-444C-90CC-3E0EC1E68052}"/>
              </a:ext>
            </a:extLst>
          </p:cNvPr>
          <p:cNvSpPr txBox="1"/>
          <p:nvPr/>
        </p:nvSpPr>
        <p:spPr>
          <a:xfrm>
            <a:off x="532736" y="999409"/>
            <a:ext cx="10926676" cy="892552"/>
          </a:xfrm>
          <a:prstGeom prst="rect">
            <a:avLst/>
          </a:prstGeom>
          <a:noFill/>
        </p:spPr>
        <p:txBody>
          <a:bodyPr wrap="square" lIns="360000" rtlCol="0">
            <a:spAutoFit/>
          </a:bodyPr>
          <a:lstStyle/>
          <a:p>
            <a:r>
              <a:rPr lang="es-ES" sz="3200" dirty="0">
                <a:solidFill>
                  <a:srgbClr val="C6304A"/>
                </a:solidFill>
                <a:latin typeface="Rockwell" panose="02060603020205020403" pitchFamily="18" charset="0"/>
              </a:rPr>
              <a:t>G. </a:t>
            </a:r>
            <a:r>
              <a:rPr lang="es-ES" sz="2000" dirty="0">
                <a:latin typeface="Rockwell" panose="02060603020205020403" pitchFamily="18" charset="0"/>
              </a:rPr>
              <a:t>Propuesta metodológica: construir una tabla de </a:t>
            </a:r>
            <a:r>
              <a:rPr lang="es-ES" sz="2000" dirty="0">
                <a:solidFill>
                  <a:srgbClr val="C00000"/>
                </a:solidFill>
                <a:latin typeface="Rockwell" panose="02060603020205020403" pitchFamily="18" charset="0"/>
              </a:rPr>
              <a:t>ponderación (%)</a:t>
            </a:r>
            <a:r>
              <a:rPr lang="es-ES" sz="2000" dirty="0">
                <a:latin typeface="Rockwell" panose="02060603020205020403" pitchFamily="18" charset="0"/>
              </a:rPr>
              <a:t> para pasar del método gráfico a un análisis por datos numéricos</a:t>
            </a:r>
            <a:endParaRPr lang="es-BO" sz="2000" dirty="0">
              <a:latin typeface="Rockwell" panose="02060603020205020403" pitchFamily="18" charset="0"/>
            </a:endParaRPr>
          </a:p>
        </p:txBody>
      </p:sp>
      <p:pic>
        <p:nvPicPr>
          <p:cNvPr id="34" name="Gráfico 33" descr="Planta">
            <a:extLst>
              <a:ext uri="{FF2B5EF4-FFF2-40B4-BE49-F238E27FC236}">
                <a16:creationId xmlns:a16="http://schemas.microsoft.com/office/drawing/2014/main" id="{67EC1420-F4CD-4BC5-94FC-C8125E4751B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81673" y="5084705"/>
            <a:ext cx="914400" cy="914400"/>
          </a:xfrm>
          <a:prstGeom prst="rect">
            <a:avLst/>
          </a:prstGeom>
        </p:spPr>
      </p:pic>
      <p:grpSp>
        <p:nvGrpSpPr>
          <p:cNvPr id="51" name="Grupo 50">
            <a:extLst>
              <a:ext uri="{FF2B5EF4-FFF2-40B4-BE49-F238E27FC236}">
                <a16:creationId xmlns:a16="http://schemas.microsoft.com/office/drawing/2014/main" id="{A0054ECF-5C8E-4114-8CE3-08C59D04470B}"/>
              </a:ext>
            </a:extLst>
          </p:cNvPr>
          <p:cNvGrpSpPr/>
          <p:nvPr/>
        </p:nvGrpSpPr>
        <p:grpSpPr>
          <a:xfrm>
            <a:off x="3852232" y="2240931"/>
            <a:ext cx="1833611" cy="1538645"/>
            <a:chOff x="1561229" y="1784882"/>
            <a:chExt cx="1833611" cy="1538645"/>
          </a:xfrm>
        </p:grpSpPr>
        <p:sp>
          <p:nvSpPr>
            <p:cNvPr id="37" name="Elipse 36">
              <a:extLst>
                <a:ext uri="{FF2B5EF4-FFF2-40B4-BE49-F238E27FC236}">
                  <a16:creationId xmlns:a16="http://schemas.microsoft.com/office/drawing/2014/main" id="{6E2217BD-F131-41EF-AD9E-4E21CDF9CEBB}"/>
                </a:ext>
              </a:extLst>
            </p:cNvPr>
            <p:cNvSpPr/>
            <p:nvPr/>
          </p:nvSpPr>
          <p:spPr>
            <a:xfrm>
              <a:off x="1652628" y="1784882"/>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8" name="Gráfico 17" descr="Lluvia">
              <a:extLst>
                <a:ext uri="{FF2B5EF4-FFF2-40B4-BE49-F238E27FC236}">
                  <a16:creationId xmlns:a16="http://schemas.microsoft.com/office/drawing/2014/main" id="{56F7D22E-3BC6-4ECF-B195-673EEAC4551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47596" y="1835895"/>
              <a:ext cx="914400" cy="914400"/>
            </a:xfrm>
            <a:prstGeom prst="rect">
              <a:avLst/>
            </a:prstGeom>
          </p:spPr>
        </p:pic>
        <p:sp>
          <p:nvSpPr>
            <p:cNvPr id="40" name="CuadroTexto 39">
              <a:extLst>
                <a:ext uri="{FF2B5EF4-FFF2-40B4-BE49-F238E27FC236}">
                  <a16:creationId xmlns:a16="http://schemas.microsoft.com/office/drawing/2014/main" id="{466BC13F-740A-4DAE-BDE4-1C7F6D7E36DB}"/>
                </a:ext>
              </a:extLst>
            </p:cNvPr>
            <p:cNvSpPr txBox="1"/>
            <p:nvPr/>
          </p:nvSpPr>
          <p:spPr>
            <a:xfrm>
              <a:off x="1561229" y="2677196"/>
              <a:ext cx="1833611" cy="646331"/>
            </a:xfrm>
            <a:prstGeom prst="rect">
              <a:avLst/>
            </a:prstGeom>
            <a:noFill/>
          </p:spPr>
          <p:txBody>
            <a:bodyPr wrap="square" rtlCol="0">
              <a:spAutoFit/>
            </a:bodyPr>
            <a:lstStyle/>
            <a:p>
              <a:pPr algn="ctr"/>
              <a:r>
                <a:rPr lang="es-ES" b="1" dirty="0">
                  <a:latin typeface="Rockwell" panose="02060603020205020403" pitchFamily="18" charset="0"/>
                </a:rPr>
                <a:t>50%</a:t>
              </a:r>
            </a:p>
            <a:p>
              <a:pPr algn="ctr"/>
              <a:r>
                <a:rPr lang="es-ES" b="1" dirty="0">
                  <a:solidFill>
                    <a:srgbClr val="3399FF"/>
                  </a:solidFill>
                  <a:latin typeface="Rockwell" panose="02060603020205020403" pitchFamily="18" charset="0"/>
                </a:rPr>
                <a:t>Precipitación</a:t>
              </a:r>
              <a:endParaRPr lang="es-BO" b="1" dirty="0">
                <a:solidFill>
                  <a:srgbClr val="3399FF"/>
                </a:solidFill>
                <a:latin typeface="Rockwell" panose="02060603020205020403" pitchFamily="18" charset="0"/>
              </a:endParaRPr>
            </a:p>
          </p:txBody>
        </p:sp>
      </p:grpSp>
      <p:grpSp>
        <p:nvGrpSpPr>
          <p:cNvPr id="50" name="Grupo 49">
            <a:extLst>
              <a:ext uri="{FF2B5EF4-FFF2-40B4-BE49-F238E27FC236}">
                <a16:creationId xmlns:a16="http://schemas.microsoft.com/office/drawing/2014/main" id="{E54589BB-608B-4619-B27A-0D555C87840F}"/>
              </a:ext>
            </a:extLst>
          </p:cNvPr>
          <p:cNvGrpSpPr/>
          <p:nvPr/>
        </p:nvGrpSpPr>
        <p:grpSpPr>
          <a:xfrm>
            <a:off x="8437228" y="2240931"/>
            <a:ext cx="1504336" cy="1548940"/>
            <a:chOff x="4588269" y="1925730"/>
            <a:chExt cx="1504336" cy="1548940"/>
          </a:xfrm>
        </p:grpSpPr>
        <p:sp>
          <p:nvSpPr>
            <p:cNvPr id="38" name="Elipse 37">
              <a:extLst>
                <a:ext uri="{FF2B5EF4-FFF2-40B4-BE49-F238E27FC236}">
                  <a16:creationId xmlns:a16="http://schemas.microsoft.com/office/drawing/2014/main" id="{4ADB93CE-0B12-4029-B358-EBD39A16A259}"/>
                </a:ext>
              </a:extLst>
            </p:cNvPr>
            <p:cNvSpPr/>
            <p:nvPr/>
          </p:nvSpPr>
          <p:spPr>
            <a:xfrm>
              <a:off x="4588269" y="1925730"/>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32" name="Gráfico 31" descr="Termómetro">
              <a:extLst>
                <a:ext uri="{FF2B5EF4-FFF2-40B4-BE49-F238E27FC236}">
                  <a16:creationId xmlns:a16="http://schemas.microsoft.com/office/drawing/2014/main" id="{C83CD747-4CA9-46AF-9787-ABA341D6107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83237" y="1988873"/>
              <a:ext cx="914400" cy="914400"/>
            </a:xfrm>
            <a:prstGeom prst="rect">
              <a:avLst/>
            </a:prstGeom>
          </p:spPr>
        </p:pic>
        <p:sp>
          <p:nvSpPr>
            <p:cNvPr id="41" name="CuadroTexto 40">
              <a:extLst>
                <a:ext uri="{FF2B5EF4-FFF2-40B4-BE49-F238E27FC236}">
                  <a16:creationId xmlns:a16="http://schemas.microsoft.com/office/drawing/2014/main" id="{C1D33CAC-6A18-4E5D-974A-965CF16FBB16}"/>
                </a:ext>
              </a:extLst>
            </p:cNvPr>
            <p:cNvSpPr txBox="1"/>
            <p:nvPr/>
          </p:nvSpPr>
          <p:spPr>
            <a:xfrm>
              <a:off x="4756862" y="2828339"/>
              <a:ext cx="1221412" cy="646331"/>
            </a:xfrm>
            <a:prstGeom prst="rect">
              <a:avLst/>
            </a:prstGeom>
            <a:noFill/>
          </p:spPr>
          <p:txBody>
            <a:bodyPr wrap="square" rtlCol="0">
              <a:spAutoFit/>
            </a:bodyPr>
            <a:lstStyle/>
            <a:p>
              <a:pPr algn="ctr"/>
              <a:r>
                <a:rPr lang="es-ES" b="1" dirty="0">
                  <a:latin typeface="Rockwell" panose="02060603020205020403" pitchFamily="18" charset="0"/>
                </a:rPr>
                <a:t>25%</a:t>
              </a:r>
            </a:p>
            <a:p>
              <a:pPr algn="ctr"/>
              <a:r>
                <a:rPr lang="es-ES" b="1" dirty="0">
                  <a:solidFill>
                    <a:srgbClr val="3399FF"/>
                  </a:solidFill>
                  <a:latin typeface="Rockwell" panose="02060603020205020403" pitchFamily="18" charset="0"/>
                </a:rPr>
                <a:t>Helada</a:t>
              </a:r>
              <a:endParaRPr lang="es-BO" b="1" dirty="0">
                <a:solidFill>
                  <a:srgbClr val="3399FF"/>
                </a:solidFill>
                <a:latin typeface="Rockwell" panose="02060603020205020403" pitchFamily="18" charset="0"/>
              </a:endParaRPr>
            </a:p>
          </p:txBody>
        </p:sp>
      </p:grpSp>
      <p:sp>
        <p:nvSpPr>
          <p:cNvPr id="44" name="CuadroTexto 43">
            <a:extLst>
              <a:ext uri="{FF2B5EF4-FFF2-40B4-BE49-F238E27FC236}">
                <a16:creationId xmlns:a16="http://schemas.microsoft.com/office/drawing/2014/main" id="{76962D82-B985-4A0B-9DBC-09AD4848ECB1}"/>
              </a:ext>
            </a:extLst>
          </p:cNvPr>
          <p:cNvSpPr txBox="1"/>
          <p:nvPr/>
        </p:nvSpPr>
        <p:spPr>
          <a:xfrm>
            <a:off x="5279084" y="4488765"/>
            <a:ext cx="1318747" cy="307777"/>
          </a:xfrm>
          <a:prstGeom prst="rect">
            <a:avLst/>
          </a:prstGeom>
          <a:noFill/>
        </p:spPr>
        <p:txBody>
          <a:bodyPr wrap="square" rtlCol="0">
            <a:spAutoFit/>
          </a:bodyPr>
          <a:lstStyle>
            <a:defPPr>
              <a:defRPr lang="es-BO"/>
            </a:defPPr>
            <a:lvl1pPr algn="ctr">
              <a:defRPr sz="1200" b="1">
                <a:latin typeface="Rockwell" panose="02060603020205020403" pitchFamily="18" charset="0"/>
              </a:defRPr>
            </a:lvl1pPr>
          </a:lstStyle>
          <a:p>
            <a:pPr algn="l"/>
            <a:r>
              <a:rPr lang="es-ES" sz="1400" dirty="0"/>
              <a:t>Distribución</a:t>
            </a:r>
            <a:endParaRPr lang="es-BO" sz="1400" dirty="0"/>
          </a:p>
        </p:txBody>
      </p:sp>
      <p:pic>
        <p:nvPicPr>
          <p:cNvPr id="62" name="Imagen 61">
            <a:extLst>
              <a:ext uri="{FF2B5EF4-FFF2-40B4-BE49-F238E27FC236}">
                <a16:creationId xmlns:a16="http://schemas.microsoft.com/office/drawing/2014/main" id="{8AC6BDED-6C23-4253-94A2-CA9FFB8BB5FF}"/>
              </a:ext>
            </a:extLst>
          </p:cNvPr>
          <p:cNvPicPr>
            <a:picLocks noChangeAspect="1"/>
          </p:cNvPicPr>
          <p:nvPr/>
        </p:nvPicPr>
        <p:blipFill>
          <a:blip r:embed="rId8"/>
          <a:stretch>
            <a:fillRect/>
          </a:stretch>
        </p:blipFill>
        <p:spPr>
          <a:xfrm>
            <a:off x="5373714" y="4911906"/>
            <a:ext cx="555359" cy="1489005"/>
          </a:xfrm>
          <a:prstGeom prst="rect">
            <a:avLst/>
          </a:prstGeom>
        </p:spPr>
      </p:pic>
      <p:sp>
        <p:nvSpPr>
          <p:cNvPr id="63" name="CuadroTexto 62">
            <a:extLst>
              <a:ext uri="{FF2B5EF4-FFF2-40B4-BE49-F238E27FC236}">
                <a16:creationId xmlns:a16="http://schemas.microsoft.com/office/drawing/2014/main" id="{1A9E648A-029E-403C-A785-4EB9636BDAA9}"/>
              </a:ext>
            </a:extLst>
          </p:cNvPr>
          <p:cNvSpPr txBox="1"/>
          <p:nvPr/>
        </p:nvSpPr>
        <p:spPr>
          <a:xfrm>
            <a:off x="5929073" y="4812922"/>
            <a:ext cx="874237" cy="307777"/>
          </a:xfrm>
          <a:prstGeom prst="rect">
            <a:avLst/>
          </a:prstGeom>
          <a:noFill/>
        </p:spPr>
        <p:txBody>
          <a:bodyPr wrap="square" rtlCol="0">
            <a:spAutoFit/>
          </a:bodyPr>
          <a:lstStyle/>
          <a:p>
            <a:r>
              <a:rPr lang="es-ES" sz="1400" b="1" dirty="0"/>
              <a:t>Buena</a:t>
            </a:r>
            <a:endParaRPr lang="es-BO" sz="1400" b="1" dirty="0"/>
          </a:p>
        </p:txBody>
      </p:sp>
      <p:sp>
        <p:nvSpPr>
          <p:cNvPr id="64" name="CuadroTexto 63">
            <a:extLst>
              <a:ext uri="{FF2B5EF4-FFF2-40B4-BE49-F238E27FC236}">
                <a16:creationId xmlns:a16="http://schemas.microsoft.com/office/drawing/2014/main" id="{BAB274DB-0B7A-40BE-9AAD-2226C9A389C0}"/>
              </a:ext>
            </a:extLst>
          </p:cNvPr>
          <p:cNvSpPr txBox="1"/>
          <p:nvPr/>
        </p:nvSpPr>
        <p:spPr>
          <a:xfrm>
            <a:off x="5929072" y="6068809"/>
            <a:ext cx="874237" cy="307777"/>
          </a:xfrm>
          <a:prstGeom prst="rect">
            <a:avLst/>
          </a:prstGeom>
          <a:noFill/>
        </p:spPr>
        <p:txBody>
          <a:bodyPr wrap="square" rtlCol="0">
            <a:spAutoFit/>
          </a:bodyPr>
          <a:lstStyle/>
          <a:p>
            <a:r>
              <a:rPr lang="es-ES" sz="1400" b="1" dirty="0"/>
              <a:t>Mala</a:t>
            </a:r>
            <a:endParaRPr lang="es-BO" sz="1400" b="1" dirty="0"/>
          </a:p>
        </p:txBody>
      </p:sp>
      <p:sp>
        <p:nvSpPr>
          <p:cNvPr id="65" name="CuadroTexto 64">
            <a:extLst>
              <a:ext uri="{FF2B5EF4-FFF2-40B4-BE49-F238E27FC236}">
                <a16:creationId xmlns:a16="http://schemas.microsoft.com/office/drawing/2014/main" id="{EF17DCED-FD44-4E11-B214-8D9C593559BD}"/>
              </a:ext>
            </a:extLst>
          </p:cNvPr>
          <p:cNvSpPr txBox="1"/>
          <p:nvPr/>
        </p:nvSpPr>
        <p:spPr>
          <a:xfrm>
            <a:off x="5929072" y="5406097"/>
            <a:ext cx="874237" cy="307777"/>
          </a:xfrm>
          <a:prstGeom prst="rect">
            <a:avLst/>
          </a:prstGeom>
          <a:noFill/>
        </p:spPr>
        <p:txBody>
          <a:bodyPr wrap="square" rtlCol="0">
            <a:spAutoFit/>
          </a:bodyPr>
          <a:lstStyle/>
          <a:p>
            <a:r>
              <a:rPr lang="es-ES" sz="1400" b="1" dirty="0"/>
              <a:t>Regular</a:t>
            </a:r>
            <a:endParaRPr lang="es-BO" sz="1400" b="1" dirty="0"/>
          </a:p>
        </p:txBody>
      </p:sp>
      <p:sp>
        <p:nvSpPr>
          <p:cNvPr id="68" name="CuadroTexto 67">
            <a:extLst>
              <a:ext uri="{FF2B5EF4-FFF2-40B4-BE49-F238E27FC236}">
                <a16:creationId xmlns:a16="http://schemas.microsoft.com/office/drawing/2014/main" id="{26BD9812-E4FA-4E73-93B9-0099FFA4CF7F}"/>
              </a:ext>
            </a:extLst>
          </p:cNvPr>
          <p:cNvSpPr txBox="1"/>
          <p:nvPr/>
        </p:nvSpPr>
        <p:spPr>
          <a:xfrm>
            <a:off x="5525932" y="4855609"/>
            <a:ext cx="283067" cy="307777"/>
          </a:xfrm>
          <a:prstGeom prst="rect">
            <a:avLst/>
          </a:prstGeom>
          <a:noFill/>
        </p:spPr>
        <p:txBody>
          <a:bodyPr wrap="square" rtlCol="0">
            <a:spAutoFit/>
          </a:bodyPr>
          <a:lstStyle/>
          <a:p>
            <a:r>
              <a:rPr lang="es-ES" sz="1400" b="1" dirty="0"/>
              <a:t>0</a:t>
            </a:r>
            <a:endParaRPr lang="es-BO" sz="1400" b="1" dirty="0"/>
          </a:p>
        </p:txBody>
      </p:sp>
      <p:sp>
        <p:nvSpPr>
          <p:cNvPr id="70" name="CuadroTexto 69">
            <a:extLst>
              <a:ext uri="{FF2B5EF4-FFF2-40B4-BE49-F238E27FC236}">
                <a16:creationId xmlns:a16="http://schemas.microsoft.com/office/drawing/2014/main" id="{47AF74AA-D070-4E97-B5BF-0BD179506775}"/>
              </a:ext>
            </a:extLst>
          </p:cNvPr>
          <p:cNvSpPr txBox="1"/>
          <p:nvPr/>
        </p:nvSpPr>
        <p:spPr>
          <a:xfrm>
            <a:off x="5525931" y="6038760"/>
            <a:ext cx="283067" cy="307777"/>
          </a:xfrm>
          <a:prstGeom prst="rect">
            <a:avLst/>
          </a:prstGeom>
          <a:noFill/>
        </p:spPr>
        <p:txBody>
          <a:bodyPr wrap="square" rtlCol="0">
            <a:spAutoFit/>
          </a:bodyPr>
          <a:lstStyle/>
          <a:p>
            <a:r>
              <a:rPr lang="es-ES" sz="1400" b="1" dirty="0"/>
              <a:t>1</a:t>
            </a:r>
            <a:endParaRPr lang="es-BO" sz="1400" b="1" dirty="0"/>
          </a:p>
        </p:txBody>
      </p:sp>
      <p:grpSp>
        <p:nvGrpSpPr>
          <p:cNvPr id="72" name="Grupo 71">
            <a:extLst>
              <a:ext uri="{FF2B5EF4-FFF2-40B4-BE49-F238E27FC236}">
                <a16:creationId xmlns:a16="http://schemas.microsoft.com/office/drawing/2014/main" id="{6F61684F-A5D8-4DD1-848B-0C807FD381B8}"/>
              </a:ext>
            </a:extLst>
          </p:cNvPr>
          <p:cNvGrpSpPr/>
          <p:nvPr/>
        </p:nvGrpSpPr>
        <p:grpSpPr>
          <a:xfrm>
            <a:off x="2854872" y="4234838"/>
            <a:ext cx="2018599" cy="2166073"/>
            <a:chOff x="2032179" y="3441239"/>
            <a:chExt cx="2018599" cy="2166073"/>
          </a:xfrm>
        </p:grpSpPr>
        <p:sp>
          <p:nvSpPr>
            <p:cNvPr id="43" name="CuadroTexto 42">
              <a:extLst>
                <a:ext uri="{FF2B5EF4-FFF2-40B4-BE49-F238E27FC236}">
                  <a16:creationId xmlns:a16="http://schemas.microsoft.com/office/drawing/2014/main" id="{F9BFCED9-C9EE-49A5-BB2F-51C83178E57B}"/>
                </a:ext>
              </a:extLst>
            </p:cNvPr>
            <p:cNvSpPr txBox="1"/>
            <p:nvPr/>
          </p:nvSpPr>
          <p:spPr>
            <a:xfrm>
              <a:off x="2549621" y="3441239"/>
              <a:ext cx="1498402" cy="523220"/>
            </a:xfrm>
            <a:prstGeom prst="rect">
              <a:avLst/>
            </a:prstGeom>
            <a:noFill/>
          </p:spPr>
          <p:txBody>
            <a:bodyPr wrap="square" rtlCol="0">
              <a:spAutoFit/>
            </a:bodyPr>
            <a:lstStyle/>
            <a:p>
              <a:pPr algn="ctr"/>
              <a:r>
                <a:rPr lang="es-ES" sz="1400" b="1" dirty="0">
                  <a:latin typeface="Rockwell" panose="02060603020205020403" pitchFamily="18" charset="0"/>
                </a:rPr>
                <a:t>Intensidad</a:t>
              </a:r>
            </a:p>
            <a:p>
              <a:pPr algn="ctr"/>
              <a:r>
                <a:rPr lang="es-ES" sz="1400" b="1" dirty="0">
                  <a:latin typeface="Rockwell" panose="02060603020205020403" pitchFamily="18" charset="0"/>
                </a:rPr>
                <a:t>Frecuencia</a:t>
              </a:r>
              <a:endParaRPr lang="es-BO" sz="1400" b="1" dirty="0">
                <a:latin typeface="Rockwell" panose="02060603020205020403" pitchFamily="18" charset="0"/>
              </a:endParaRPr>
            </a:p>
          </p:txBody>
        </p:sp>
        <p:sp>
          <p:nvSpPr>
            <p:cNvPr id="57" name="CuadroTexto 56">
              <a:extLst>
                <a:ext uri="{FF2B5EF4-FFF2-40B4-BE49-F238E27FC236}">
                  <a16:creationId xmlns:a16="http://schemas.microsoft.com/office/drawing/2014/main" id="{887C718F-80FF-4562-8456-0B17817FF89E}"/>
                </a:ext>
              </a:extLst>
            </p:cNvPr>
            <p:cNvSpPr txBox="1"/>
            <p:nvPr/>
          </p:nvSpPr>
          <p:spPr>
            <a:xfrm>
              <a:off x="2032179" y="4087360"/>
              <a:ext cx="400110" cy="1483360"/>
            </a:xfrm>
            <a:prstGeom prst="rect">
              <a:avLst/>
            </a:prstGeom>
            <a:noFill/>
          </p:spPr>
          <p:txBody>
            <a:bodyPr vert="vert270" wrap="square" rtlCol="0">
              <a:spAutoFit/>
            </a:bodyPr>
            <a:lstStyle/>
            <a:p>
              <a:pPr algn="ctr"/>
              <a:r>
                <a:rPr lang="es-ES" sz="1400" b="1" dirty="0">
                  <a:latin typeface="Rockwell" panose="02060603020205020403" pitchFamily="18" charset="0"/>
                </a:rPr>
                <a:t>Susceptibilidad</a:t>
              </a:r>
              <a:endParaRPr lang="es-BO" sz="1400" b="1" dirty="0">
                <a:latin typeface="Rockwell" panose="02060603020205020403" pitchFamily="18" charset="0"/>
              </a:endParaRPr>
            </a:p>
          </p:txBody>
        </p:sp>
        <p:cxnSp>
          <p:nvCxnSpPr>
            <p:cNvPr id="59" name="Conector recto de flecha 58">
              <a:extLst>
                <a:ext uri="{FF2B5EF4-FFF2-40B4-BE49-F238E27FC236}">
                  <a16:creationId xmlns:a16="http://schemas.microsoft.com/office/drawing/2014/main" id="{AB75A308-3594-44E0-84B1-B4B0D9ED46E5}"/>
                </a:ext>
              </a:extLst>
            </p:cNvPr>
            <p:cNvCxnSpPr/>
            <p:nvPr/>
          </p:nvCxnSpPr>
          <p:spPr>
            <a:xfrm>
              <a:off x="2549621" y="3970971"/>
              <a:ext cx="1474688" cy="0"/>
            </a:xfrm>
            <a:prstGeom prst="straightConnector1">
              <a:avLst/>
            </a:prstGeom>
            <a:ln w="5715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Conector recto de flecha 59">
              <a:extLst>
                <a:ext uri="{FF2B5EF4-FFF2-40B4-BE49-F238E27FC236}">
                  <a16:creationId xmlns:a16="http://schemas.microsoft.com/office/drawing/2014/main" id="{0CB8E318-76EF-44FD-8D62-FA8FC1F3AFBA}"/>
                </a:ext>
              </a:extLst>
            </p:cNvPr>
            <p:cNvCxnSpPr>
              <a:cxnSpLocks/>
            </p:cNvCxnSpPr>
            <p:nvPr/>
          </p:nvCxnSpPr>
          <p:spPr>
            <a:xfrm rot="5400000" flipV="1">
              <a:off x="1664167" y="4855651"/>
              <a:ext cx="1474688" cy="0"/>
            </a:xfrm>
            <a:prstGeom prst="straightConnector1">
              <a:avLst/>
            </a:prstGeom>
            <a:ln w="5715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1" name="Imagen 60">
              <a:extLst>
                <a:ext uri="{FF2B5EF4-FFF2-40B4-BE49-F238E27FC236}">
                  <a16:creationId xmlns:a16="http://schemas.microsoft.com/office/drawing/2014/main" id="{0CE10A40-B190-4A27-9B34-E04895B4C5C3}"/>
                </a:ext>
              </a:extLst>
            </p:cNvPr>
            <p:cNvPicPr>
              <a:picLocks noChangeAspect="1"/>
            </p:cNvPicPr>
            <p:nvPr/>
          </p:nvPicPr>
          <p:blipFill>
            <a:blip r:embed="rId9"/>
            <a:stretch>
              <a:fillRect/>
            </a:stretch>
          </p:blipFill>
          <p:spPr>
            <a:xfrm>
              <a:off x="2561773" y="4118307"/>
              <a:ext cx="1489005" cy="1489005"/>
            </a:xfrm>
            <a:prstGeom prst="rect">
              <a:avLst/>
            </a:prstGeom>
          </p:spPr>
        </p:pic>
        <p:sp>
          <p:nvSpPr>
            <p:cNvPr id="67" name="CuadroTexto 66">
              <a:extLst>
                <a:ext uri="{FF2B5EF4-FFF2-40B4-BE49-F238E27FC236}">
                  <a16:creationId xmlns:a16="http://schemas.microsoft.com/office/drawing/2014/main" id="{1CABD444-17C9-489C-B2A9-9743A741E623}"/>
                </a:ext>
              </a:extLst>
            </p:cNvPr>
            <p:cNvSpPr txBox="1"/>
            <p:nvPr/>
          </p:nvSpPr>
          <p:spPr>
            <a:xfrm>
              <a:off x="2610039" y="4143009"/>
              <a:ext cx="283067" cy="307777"/>
            </a:xfrm>
            <a:prstGeom prst="rect">
              <a:avLst/>
            </a:prstGeom>
            <a:noFill/>
          </p:spPr>
          <p:txBody>
            <a:bodyPr wrap="square" rtlCol="0">
              <a:spAutoFit/>
            </a:bodyPr>
            <a:lstStyle/>
            <a:p>
              <a:r>
                <a:rPr lang="es-ES" sz="1400" b="1" dirty="0"/>
                <a:t>0</a:t>
              </a:r>
              <a:endParaRPr lang="es-BO" sz="1400" b="1" dirty="0"/>
            </a:p>
          </p:txBody>
        </p:sp>
        <p:sp>
          <p:nvSpPr>
            <p:cNvPr id="71" name="CuadroTexto 70">
              <a:extLst>
                <a:ext uri="{FF2B5EF4-FFF2-40B4-BE49-F238E27FC236}">
                  <a16:creationId xmlns:a16="http://schemas.microsoft.com/office/drawing/2014/main" id="{F52975BF-144A-4771-8A47-CA0C0F7F435A}"/>
                </a:ext>
              </a:extLst>
            </p:cNvPr>
            <p:cNvSpPr txBox="1"/>
            <p:nvPr/>
          </p:nvSpPr>
          <p:spPr>
            <a:xfrm>
              <a:off x="3718647" y="5250587"/>
              <a:ext cx="283067" cy="307777"/>
            </a:xfrm>
            <a:prstGeom prst="rect">
              <a:avLst/>
            </a:prstGeom>
            <a:noFill/>
          </p:spPr>
          <p:txBody>
            <a:bodyPr wrap="square" rtlCol="0">
              <a:spAutoFit/>
            </a:bodyPr>
            <a:lstStyle/>
            <a:p>
              <a:r>
                <a:rPr lang="es-ES" sz="1400" b="1" dirty="0"/>
                <a:t>1</a:t>
              </a:r>
              <a:endParaRPr lang="es-BO" sz="1400" b="1" dirty="0"/>
            </a:p>
          </p:txBody>
        </p:sp>
      </p:grpSp>
      <p:grpSp>
        <p:nvGrpSpPr>
          <p:cNvPr id="73" name="Grupo 72">
            <a:extLst>
              <a:ext uri="{FF2B5EF4-FFF2-40B4-BE49-F238E27FC236}">
                <a16:creationId xmlns:a16="http://schemas.microsoft.com/office/drawing/2014/main" id="{DE911DA6-E6E7-4C33-B0C0-2C8D8632EB91}"/>
              </a:ext>
            </a:extLst>
          </p:cNvPr>
          <p:cNvGrpSpPr/>
          <p:nvPr/>
        </p:nvGrpSpPr>
        <p:grpSpPr>
          <a:xfrm>
            <a:off x="8974829" y="4234838"/>
            <a:ext cx="2018599" cy="2166073"/>
            <a:chOff x="2032179" y="3441239"/>
            <a:chExt cx="2018599" cy="2166073"/>
          </a:xfrm>
        </p:grpSpPr>
        <p:sp>
          <p:nvSpPr>
            <p:cNvPr id="74" name="CuadroTexto 73">
              <a:extLst>
                <a:ext uri="{FF2B5EF4-FFF2-40B4-BE49-F238E27FC236}">
                  <a16:creationId xmlns:a16="http://schemas.microsoft.com/office/drawing/2014/main" id="{7AC1AF36-B0CD-456B-9ABF-F133DFEAADA9}"/>
                </a:ext>
              </a:extLst>
            </p:cNvPr>
            <p:cNvSpPr txBox="1"/>
            <p:nvPr/>
          </p:nvSpPr>
          <p:spPr>
            <a:xfrm>
              <a:off x="2549621" y="3441239"/>
              <a:ext cx="1498402" cy="523220"/>
            </a:xfrm>
            <a:prstGeom prst="rect">
              <a:avLst/>
            </a:prstGeom>
            <a:noFill/>
          </p:spPr>
          <p:txBody>
            <a:bodyPr wrap="square" rtlCol="0">
              <a:spAutoFit/>
            </a:bodyPr>
            <a:lstStyle/>
            <a:p>
              <a:pPr algn="ctr"/>
              <a:r>
                <a:rPr lang="es-ES" sz="1400" b="1" dirty="0">
                  <a:latin typeface="Rockwell" panose="02060603020205020403" pitchFamily="18" charset="0"/>
                </a:rPr>
                <a:t>Intensidad</a:t>
              </a:r>
            </a:p>
            <a:p>
              <a:pPr algn="ctr"/>
              <a:r>
                <a:rPr lang="es-ES" sz="1400" b="1" dirty="0">
                  <a:latin typeface="Rockwell" panose="02060603020205020403" pitchFamily="18" charset="0"/>
                </a:rPr>
                <a:t>Frecuencia</a:t>
              </a:r>
              <a:endParaRPr lang="es-BO" sz="1400" b="1" dirty="0">
                <a:latin typeface="Rockwell" panose="02060603020205020403" pitchFamily="18" charset="0"/>
              </a:endParaRPr>
            </a:p>
          </p:txBody>
        </p:sp>
        <p:sp>
          <p:nvSpPr>
            <p:cNvPr id="75" name="CuadroTexto 74">
              <a:extLst>
                <a:ext uri="{FF2B5EF4-FFF2-40B4-BE49-F238E27FC236}">
                  <a16:creationId xmlns:a16="http://schemas.microsoft.com/office/drawing/2014/main" id="{30D15102-9E13-4700-AE64-9F904E48F151}"/>
                </a:ext>
              </a:extLst>
            </p:cNvPr>
            <p:cNvSpPr txBox="1"/>
            <p:nvPr/>
          </p:nvSpPr>
          <p:spPr>
            <a:xfrm>
              <a:off x="2032179" y="4087360"/>
              <a:ext cx="400110" cy="1483360"/>
            </a:xfrm>
            <a:prstGeom prst="rect">
              <a:avLst/>
            </a:prstGeom>
            <a:noFill/>
          </p:spPr>
          <p:txBody>
            <a:bodyPr vert="vert270" wrap="square" rtlCol="0">
              <a:spAutoFit/>
            </a:bodyPr>
            <a:lstStyle/>
            <a:p>
              <a:pPr algn="ctr"/>
              <a:r>
                <a:rPr lang="es-ES" sz="1400" b="1" dirty="0">
                  <a:latin typeface="Rockwell" panose="02060603020205020403" pitchFamily="18" charset="0"/>
                </a:rPr>
                <a:t>Susceptibilidad</a:t>
              </a:r>
              <a:endParaRPr lang="es-BO" sz="1400" b="1" dirty="0">
                <a:latin typeface="Rockwell" panose="02060603020205020403" pitchFamily="18" charset="0"/>
              </a:endParaRPr>
            </a:p>
          </p:txBody>
        </p:sp>
        <p:cxnSp>
          <p:nvCxnSpPr>
            <p:cNvPr id="76" name="Conector recto de flecha 75">
              <a:extLst>
                <a:ext uri="{FF2B5EF4-FFF2-40B4-BE49-F238E27FC236}">
                  <a16:creationId xmlns:a16="http://schemas.microsoft.com/office/drawing/2014/main" id="{902C2860-AD22-42E1-94B8-FB0749E54290}"/>
                </a:ext>
              </a:extLst>
            </p:cNvPr>
            <p:cNvCxnSpPr/>
            <p:nvPr/>
          </p:nvCxnSpPr>
          <p:spPr>
            <a:xfrm>
              <a:off x="2549621" y="3970971"/>
              <a:ext cx="1474688" cy="0"/>
            </a:xfrm>
            <a:prstGeom prst="straightConnector1">
              <a:avLst/>
            </a:prstGeom>
            <a:ln w="5715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Conector recto de flecha 76">
              <a:extLst>
                <a:ext uri="{FF2B5EF4-FFF2-40B4-BE49-F238E27FC236}">
                  <a16:creationId xmlns:a16="http://schemas.microsoft.com/office/drawing/2014/main" id="{464A4C26-BFFB-4E3C-A442-BC37E8E498ED}"/>
                </a:ext>
              </a:extLst>
            </p:cNvPr>
            <p:cNvCxnSpPr>
              <a:cxnSpLocks/>
            </p:cNvCxnSpPr>
            <p:nvPr/>
          </p:nvCxnSpPr>
          <p:spPr>
            <a:xfrm rot="5400000" flipV="1">
              <a:off x="1664167" y="4855651"/>
              <a:ext cx="1474688" cy="0"/>
            </a:xfrm>
            <a:prstGeom prst="straightConnector1">
              <a:avLst/>
            </a:prstGeom>
            <a:ln w="57150">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8" name="Imagen 77">
              <a:extLst>
                <a:ext uri="{FF2B5EF4-FFF2-40B4-BE49-F238E27FC236}">
                  <a16:creationId xmlns:a16="http://schemas.microsoft.com/office/drawing/2014/main" id="{D7A7AAAF-49A2-4442-88F1-2D2BF6171F00}"/>
                </a:ext>
              </a:extLst>
            </p:cNvPr>
            <p:cNvPicPr>
              <a:picLocks noChangeAspect="1"/>
            </p:cNvPicPr>
            <p:nvPr/>
          </p:nvPicPr>
          <p:blipFill>
            <a:blip r:embed="rId9"/>
            <a:stretch>
              <a:fillRect/>
            </a:stretch>
          </p:blipFill>
          <p:spPr>
            <a:xfrm>
              <a:off x="2561773" y="4118307"/>
              <a:ext cx="1489005" cy="1489005"/>
            </a:xfrm>
            <a:prstGeom prst="rect">
              <a:avLst/>
            </a:prstGeom>
          </p:spPr>
        </p:pic>
        <p:sp>
          <p:nvSpPr>
            <p:cNvPr id="79" name="CuadroTexto 78">
              <a:extLst>
                <a:ext uri="{FF2B5EF4-FFF2-40B4-BE49-F238E27FC236}">
                  <a16:creationId xmlns:a16="http://schemas.microsoft.com/office/drawing/2014/main" id="{F9579337-0FED-451E-A722-1799426C03C1}"/>
                </a:ext>
              </a:extLst>
            </p:cNvPr>
            <p:cNvSpPr txBox="1"/>
            <p:nvPr/>
          </p:nvSpPr>
          <p:spPr>
            <a:xfrm>
              <a:off x="2610039" y="4143009"/>
              <a:ext cx="283067" cy="307777"/>
            </a:xfrm>
            <a:prstGeom prst="rect">
              <a:avLst/>
            </a:prstGeom>
            <a:noFill/>
          </p:spPr>
          <p:txBody>
            <a:bodyPr wrap="square" rtlCol="0">
              <a:spAutoFit/>
            </a:bodyPr>
            <a:lstStyle/>
            <a:p>
              <a:r>
                <a:rPr lang="es-ES" sz="1400" b="1" dirty="0"/>
                <a:t>0</a:t>
              </a:r>
              <a:endParaRPr lang="es-BO" sz="1400" b="1" dirty="0"/>
            </a:p>
          </p:txBody>
        </p:sp>
        <p:sp>
          <p:nvSpPr>
            <p:cNvPr id="80" name="CuadroTexto 79">
              <a:extLst>
                <a:ext uri="{FF2B5EF4-FFF2-40B4-BE49-F238E27FC236}">
                  <a16:creationId xmlns:a16="http://schemas.microsoft.com/office/drawing/2014/main" id="{F9E44445-6C5D-4590-A7A5-DB19E70F89D3}"/>
                </a:ext>
              </a:extLst>
            </p:cNvPr>
            <p:cNvSpPr txBox="1"/>
            <p:nvPr/>
          </p:nvSpPr>
          <p:spPr>
            <a:xfrm>
              <a:off x="3718647" y="5250587"/>
              <a:ext cx="283067" cy="307777"/>
            </a:xfrm>
            <a:prstGeom prst="rect">
              <a:avLst/>
            </a:prstGeom>
            <a:noFill/>
          </p:spPr>
          <p:txBody>
            <a:bodyPr wrap="square" rtlCol="0">
              <a:spAutoFit/>
            </a:bodyPr>
            <a:lstStyle/>
            <a:p>
              <a:r>
                <a:rPr lang="es-ES" sz="1400" b="1" dirty="0"/>
                <a:t>1</a:t>
              </a:r>
              <a:endParaRPr lang="es-BO" sz="1400" b="1" dirty="0"/>
            </a:p>
          </p:txBody>
        </p:sp>
      </p:grpSp>
      <p:pic>
        <p:nvPicPr>
          <p:cNvPr id="84" name="Gráfico 83" descr="Planta">
            <a:extLst>
              <a:ext uri="{FF2B5EF4-FFF2-40B4-BE49-F238E27FC236}">
                <a16:creationId xmlns:a16="http://schemas.microsoft.com/office/drawing/2014/main" id="{CBE964CE-649A-40FF-8096-D480356B6A4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28951" y="5007196"/>
            <a:ext cx="881642" cy="914400"/>
          </a:xfrm>
          <a:prstGeom prst="rect">
            <a:avLst/>
          </a:prstGeom>
        </p:spPr>
      </p:pic>
      <p:sp>
        <p:nvSpPr>
          <p:cNvPr id="85" name="CuadroTexto 84">
            <a:extLst>
              <a:ext uri="{FF2B5EF4-FFF2-40B4-BE49-F238E27FC236}">
                <a16:creationId xmlns:a16="http://schemas.microsoft.com/office/drawing/2014/main" id="{62069C8D-08B9-477B-AE6E-90453E7AB666}"/>
              </a:ext>
            </a:extLst>
          </p:cNvPr>
          <p:cNvSpPr txBox="1"/>
          <p:nvPr/>
        </p:nvSpPr>
        <p:spPr>
          <a:xfrm>
            <a:off x="1392539" y="5908787"/>
            <a:ext cx="1393078" cy="307777"/>
          </a:xfrm>
          <a:prstGeom prst="rect">
            <a:avLst/>
          </a:prstGeom>
          <a:noFill/>
        </p:spPr>
        <p:txBody>
          <a:bodyPr wrap="square" rtlCol="0">
            <a:spAutoFit/>
          </a:bodyPr>
          <a:lstStyle/>
          <a:p>
            <a:r>
              <a:rPr lang="es-ES" sz="1400" b="1" dirty="0"/>
              <a:t>Fase fenológica</a:t>
            </a:r>
            <a:endParaRPr lang="es-BO" sz="1400" b="1" dirty="0"/>
          </a:p>
        </p:txBody>
      </p:sp>
      <p:sp>
        <p:nvSpPr>
          <p:cNvPr id="86" name="CuadroTexto 85">
            <a:extLst>
              <a:ext uri="{FF2B5EF4-FFF2-40B4-BE49-F238E27FC236}">
                <a16:creationId xmlns:a16="http://schemas.microsoft.com/office/drawing/2014/main" id="{9EF0FEEB-80D3-44CD-BF6D-7357F5100E0E}"/>
              </a:ext>
            </a:extLst>
          </p:cNvPr>
          <p:cNvSpPr txBox="1"/>
          <p:nvPr/>
        </p:nvSpPr>
        <p:spPr>
          <a:xfrm>
            <a:off x="7705576" y="5902091"/>
            <a:ext cx="1343172" cy="307777"/>
          </a:xfrm>
          <a:prstGeom prst="rect">
            <a:avLst/>
          </a:prstGeom>
          <a:noFill/>
        </p:spPr>
        <p:txBody>
          <a:bodyPr wrap="square" rtlCol="0">
            <a:spAutoFit/>
          </a:bodyPr>
          <a:lstStyle/>
          <a:p>
            <a:r>
              <a:rPr lang="es-ES" sz="1400" b="1" dirty="0"/>
              <a:t>Fase fenológica</a:t>
            </a:r>
            <a:endParaRPr lang="es-BO" sz="1400" b="1" dirty="0"/>
          </a:p>
        </p:txBody>
      </p:sp>
      <p:grpSp>
        <p:nvGrpSpPr>
          <p:cNvPr id="96" name="Grupo 95">
            <a:extLst>
              <a:ext uri="{FF2B5EF4-FFF2-40B4-BE49-F238E27FC236}">
                <a16:creationId xmlns:a16="http://schemas.microsoft.com/office/drawing/2014/main" id="{F3C30005-17A5-4225-9337-FE8EC3A93B15}"/>
              </a:ext>
            </a:extLst>
          </p:cNvPr>
          <p:cNvGrpSpPr/>
          <p:nvPr/>
        </p:nvGrpSpPr>
        <p:grpSpPr>
          <a:xfrm>
            <a:off x="10105123" y="2258775"/>
            <a:ext cx="1504336" cy="1536977"/>
            <a:chOff x="9690339" y="1853739"/>
            <a:chExt cx="1504336" cy="1536977"/>
          </a:xfrm>
        </p:grpSpPr>
        <p:sp>
          <p:nvSpPr>
            <p:cNvPr id="39" name="Elipse 38">
              <a:extLst>
                <a:ext uri="{FF2B5EF4-FFF2-40B4-BE49-F238E27FC236}">
                  <a16:creationId xmlns:a16="http://schemas.microsoft.com/office/drawing/2014/main" id="{F77CF037-DD4E-43E7-83A5-B71C2277A8FD}"/>
                </a:ext>
              </a:extLst>
            </p:cNvPr>
            <p:cNvSpPr/>
            <p:nvPr/>
          </p:nvSpPr>
          <p:spPr>
            <a:xfrm>
              <a:off x="9690339" y="1853739"/>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2" name="CuadroTexto 41">
              <a:extLst>
                <a:ext uri="{FF2B5EF4-FFF2-40B4-BE49-F238E27FC236}">
                  <a16:creationId xmlns:a16="http://schemas.microsoft.com/office/drawing/2014/main" id="{7B09CD36-A6CD-4040-81D1-6CCC29CB5D98}"/>
                </a:ext>
              </a:extLst>
            </p:cNvPr>
            <p:cNvSpPr txBox="1"/>
            <p:nvPr/>
          </p:nvSpPr>
          <p:spPr>
            <a:xfrm>
              <a:off x="9831801" y="2744385"/>
              <a:ext cx="1221412" cy="646331"/>
            </a:xfrm>
            <a:prstGeom prst="rect">
              <a:avLst/>
            </a:prstGeom>
            <a:noFill/>
          </p:spPr>
          <p:txBody>
            <a:bodyPr wrap="square" rtlCol="0">
              <a:spAutoFit/>
            </a:bodyPr>
            <a:lstStyle/>
            <a:p>
              <a:pPr algn="ctr"/>
              <a:r>
                <a:rPr lang="es-ES" b="1" dirty="0">
                  <a:latin typeface="Rockwell" panose="02060603020205020403" pitchFamily="18" charset="0"/>
                </a:rPr>
                <a:t>25%</a:t>
              </a:r>
            </a:p>
            <a:p>
              <a:pPr algn="ctr"/>
              <a:r>
                <a:rPr lang="es-ES" b="1" dirty="0">
                  <a:solidFill>
                    <a:srgbClr val="3399FF"/>
                  </a:solidFill>
                  <a:latin typeface="Rockwell" panose="02060603020205020403" pitchFamily="18" charset="0"/>
                </a:rPr>
                <a:t>Granizo</a:t>
              </a:r>
              <a:endParaRPr lang="es-BO" b="1" dirty="0">
                <a:solidFill>
                  <a:srgbClr val="3399FF"/>
                </a:solidFill>
                <a:latin typeface="Rockwell" panose="02060603020205020403" pitchFamily="18" charset="0"/>
              </a:endParaRPr>
            </a:p>
          </p:txBody>
        </p:sp>
        <p:grpSp>
          <p:nvGrpSpPr>
            <p:cNvPr id="95" name="Grupo 94">
              <a:extLst>
                <a:ext uri="{FF2B5EF4-FFF2-40B4-BE49-F238E27FC236}">
                  <a16:creationId xmlns:a16="http://schemas.microsoft.com/office/drawing/2014/main" id="{957EE2BB-7ABD-4ECF-8267-71E2B66CA645}"/>
                </a:ext>
              </a:extLst>
            </p:cNvPr>
            <p:cNvGrpSpPr/>
            <p:nvPr/>
          </p:nvGrpSpPr>
          <p:grpSpPr>
            <a:xfrm>
              <a:off x="10160342" y="1959802"/>
              <a:ext cx="646821" cy="633584"/>
              <a:chOff x="10160342" y="1959802"/>
              <a:chExt cx="646821" cy="633584"/>
            </a:xfrm>
          </p:grpSpPr>
          <p:sp>
            <p:nvSpPr>
              <p:cNvPr id="88" name="Forma libre: forma 87">
                <a:extLst>
                  <a:ext uri="{FF2B5EF4-FFF2-40B4-BE49-F238E27FC236}">
                    <a16:creationId xmlns:a16="http://schemas.microsoft.com/office/drawing/2014/main" id="{02AE35E6-301A-4ABA-806E-2ECFE58516BF}"/>
                  </a:ext>
                </a:extLst>
              </p:cNvPr>
              <p:cNvSpPr/>
              <p:nvPr/>
            </p:nvSpPr>
            <p:spPr>
              <a:xfrm>
                <a:off x="10160342" y="1959802"/>
                <a:ext cx="646821" cy="361867"/>
              </a:xfrm>
              <a:custGeom>
                <a:avLst/>
                <a:gdLst>
                  <a:gd name="connsiteX0" fmla="*/ 615590 w 646821"/>
                  <a:gd name="connsiteY0" fmla="*/ 202800 h 361867"/>
                  <a:gd name="connsiteX1" fmla="*/ 542248 w 646821"/>
                  <a:gd name="connsiteY1" fmla="*/ 182797 h 361867"/>
                  <a:gd name="connsiteX2" fmla="*/ 542248 w 646821"/>
                  <a:gd name="connsiteY2" fmla="*/ 180892 h 361867"/>
                  <a:gd name="connsiteX3" fmla="*/ 495575 w 646821"/>
                  <a:gd name="connsiteY3" fmla="*/ 88500 h 361867"/>
                  <a:gd name="connsiteX4" fmla="*/ 392705 w 646821"/>
                  <a:gd name="connsiteY4" fmla="*/ 72307 h 361867"/>
                  <a:gd name="connsiteX5" fmla="*/ 238400 w 646821"/>
                  <a:gd name="connsiteY5" fmla="*/ 3727 h 361867"/>
                  <a:gd name="connsiteX6" fmla="*/ 132673 w 646821"/>
                  <a:gd name="connsiteY6" fmla="*/ 135172 h 361867"/>
                  <a:gd name="connsiteX7" fmla="*/ 24088 w 646821"/>
                  <a:gd name="connsiteY7" fmla="*/ 178035 h 361867"/>
                  <a:gd name="connsiteX8" fmla="*/ 9800 w 646821"/>
                  <a:gd name="connsiteY8" fmla="*/ 293287 h 361867"/>
                  <a:gd name="connsiteX9" fmla="*/ 104098 w 646821"/>
                  <a:gd name="connsiteY9" fmla="*/ 361867 h 361867"/>
                  <a:gd name="connsiteX10" fmla="*/ 561298 w 646821"/>
                  <a:gd name="connsiteY10" fmla="*/ 361867 h 361867"/>
                  <a:gd name="connsiteX11" fmla="*/ 642260 w 646821"/>
                  <a:gd name="connsiteY11" fmla="*/ 300907 h 361867"/>
                  <a:gd name="connsiteX12" fmla="*/ 615590 w 646821"/>
                  <a:gd name="connsiteY12" fmla="*/ 202800 h 36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6821" h="361867">
                    <a:moveTo>
                      <a:pt x="615590" y="202800"/>
                    </a:moveTo>
                    <a:cubicBezTo>
                      <a:pt x="595588" y="185655"/>
                      <a:pt x="568918" y="178035"/>
                      <a:pt x="542248" y="182797"/>
                    </a:cubicBezTo>
                    <a:lnTo>
                      <a:pt x="542248" y="180892"/>
                    </a:lnTo>
                    <a:cubicBezTo>
                      <a:pt x="542248" y="144697"/>
                      <a:pt x="525103" y="110407"/>
                      <a:pt x="495575" y="88500"/>
                    </a:cubicBezTo>
                    <a:cubicBezTo>
                      <a:pt x="466048" y="66592"/>
                      <a:pt x="427948" y="60877"/>
                      <a:pt x="392705" y="72307"/>
                    </a:cubicBezTo>
                    <a:cubicBezTo>
                      <a:pt x="363178" y="17062"/>
                      <a:pt x="299360" y="-10560"/>
                      <a:pt x="238400" y="3727"/>
                    </a:cubicBezTo>
                    <a:cubicBezTo>
                      <a:pt x="177440" y="18015"/>
                      <a:pt x="133625" y="72307"/>
                      <a:pt x="132673" y="135172"/>
                    </a:cubicBezTo>
                    <a:cubicBezTo>
                      <a:pt x="91715" y="128505"/>
                      <a:pt x="49805" y="144697"/>
                      <a:pt x="24088" y="178035"/>
                    </a:cubicBezTo>
                    <a:cubicBezTo>
                      <a:pt x="-1630" y="211372"/>
                      <a:pt x="-7345" y="255187"/>
                      <a:pt x="9800" y="293287"/>
                    </a:cubicBezTo>
                    <a:cubicBezTo>
                      <a:pt x="25993" y="331387"/>
                      <a:pt x="62188" y="358057"/>
                      <a:pt x="104098" y="361867"/>
                    </a:cubicBezTo>
                    <a:lnTo>
                      <a:pt x="561298" y="361867"/>
                    </a:lnTo>
                    <a:cubicBezTo>
                      <a:pt x="598445" y="359962"/>
                      <a:pt x="629878" y="335197"/>
                      <a:pt x="642260" y="300907"/>
                    </a:cubicBezTo>
                    <a:cubicBezTo>
                      <a:pt x="653690" y="265665"/>
                      <a:pt x="643213" y="226612"/>
                      <a:pt x="615590" y="202800"/>
                    </a:cubicBezTo>
                    <a:close/>
                  </a:path>
                </a:pathLst>
              </a:custGeom>
              <a:solidFill>
                <a:schemeClr val="bg2">
                  <a:lumMod val="25000"/>
                </a:schemeClr>
              </a:solidFill>
              <a:ln w="9525" cap="flat">
                <a:noFill/>
                <a:prstDash val="solid"/>
                <a:miter/>
              </a:ln>
            </p:spPr>
            <p:txBody>
              <a:bodyPr rtlCol="0" anchor="ctr"/>
              <a:lstStyle/>
              <a:p>
                <a:endParaRPr lang="es-BO"/>
              </a:p>
            </p:txBody>
          </p:sp>
          <p:sp>
            <p:nvSpPr>
              <p:cNvPr id="92" name="Elipse 91">
                <a:extLst>
                  <a:ext uri="{FF2B5EF4-FFF2-40B4-BE49-F238E27FC236}">
                    <a16:creationId xmlns:a16="http://schemas.microsoft.com/office/drawing/2014/main" id="{9B268C83-CFF5-451E-ABEA-1DC1DC1FB893}"/>
                  </a:ext>
                </a:extLst>
              </p:cNvPr>
              <p:cNvSpPr/>
              <p:nvPr/>
            </p:nvSpPr>
            <p:spPr>
              <a:xfrm>
                <a:off x="10396580" y="2356644"/>
                <a:ext cx="236742" cy="236742"/>
              </a:xfrm>
              <a:prstGeom prst="ellipse">
                <a:avLst/>
              </a:prstGeom>
              <a:solidFill>
                <a:srgbClr val="3B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3" name="Elipse 92">
                <a:extLst>
                  <a:ext uri="{FF2B5EF4-FFF2-40B4-BE49-F238E27FC236}">
                    <a16:creationId xmlns:a16="http://schemas.microsoft.com/office/drawing/2014/main" id="{0D5D3EB0-7ABD-41C1-A447-B15BBBC1B832}"/>
                  </a:ext>
                </a:extLst>
              </p:cNvPr>
              <p:cNvSpPr/>
              <p:nvPr/>
            </p:nvSpPr>
            <p:spPr>
              <a:xfrm>
                <a:off x="10641743" y="2346037"/>
                <a:ext cx="122549" cy="122549"/>
              </a:xfrm>
              <a:prstGeom prst="ellipse">
                <a:avLst/>
              </a:prstGeom>
              <a:solidFill>
                <a:srgbClr val="3B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4" name="Elipse 93">
                <a:extLst>
                  <a:ext uri="{FF2B5EF4-FFF2-40B4-BE49-F238E27FC236}">
                    <a16:creationId xmlns:a16="http://schemas.microsoft.com/office/drawing/2014/main" id="{8E58449A-6421-4E65-8E26-02927B207F10}"/>
                  </a:ext>
                </a:extLst>
              </p:cNvPr>
              <p:cNvSpPr/>
              <p:nvPr/>
            </p:nvSpPr>
            <p:spPr>
              <a:xfrm>
                <a:off x="10232883" y="2370840"/>
                <a:ext cx="122549" cy="122549"/>
              </a:xfrm>
              <a:prstGeom prst="ellipse">
                <a:avLst/>
              </a:prstGeom>
              <a:solidFill>
                <a:srgbClr val="3B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grpSp>
      <p:grpSp>
        <p:nvGrpSpPr>
          <p:cNvPr id="17" name="Grupo 16">
            <a:extLst>
              <a:ext uri="{FF2B5EF4-FFF2-40B4-BE49-F238E27FC236}">
                <a16:creationId xmlns:a16="http://schemas.microsoft.com/office/drawing/2014/main" id="{B7D6F818-3E08-433E-981C-8CF6CFD2D9CF}"/>
              </a:ext>
            </a:extLst>
          </p:cNvPr>
          <p:cNvGrpSpPr/>
          <p:nvPr/>
        </p:nvGrpSpPr>
        <p:grpSpPr>
          <a:xfrm>
            <a:off x="862971" y="2043322"/>
            <a:ext cx="2457387" cy="2469441"/>
            <a:chOff x="862971" y="2043322"/>
            <a:chExt cx="2457387" cy="2469441"/>
          </a:xfrm>
        </p:grpSpPr>
        <p:sp>
          <p:nvSpPr>
            <p:cNvPr id="12" name="Rectángulo: esquinas redondeadas 11">
              <a:extLst>
                <a:ext uri="{FF2B5EF4-FFF2-40B4-BE49-F238E27FC236}">
                  <a16:creationId xmlns:a16="http://schemas.microsoft.com/office/drawing/2014/main" id="{DA313520-7C3C-4BB0-9596-406DABED6246}"/>
                </a:ext>
              </a:extLst>
            </p:cNvPr>
            <p:cNvSpPr/>
            <p:nvPr/>
          </p:nvSpPr>
          <p:spPr>
            <a:xfrm>
              <a:off x="862971" y="2043322"/>
              <a:ext cx="2457387" cy="2469441"/>
            </a:xfrm>
            <a:prstGeom prst="roundRect">
              <a:avLst>
                <a:gd name="adj" fmla="val 3930"/>
              </a:avLst>
            </a:prstGeom>
            <a:solidFill>
              <a:srgbClr val="C6304A"/>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S" sz="1600" dirty="0">
                  <a:solidFill>
                    <a:schemeClr val="bg1"/>
                  </a:solidFill>
                  <a:latin typeface="Rockwell" panose="02060603020205020403" pitchFamily="18" charset="0"/>
                </a:rPr>
                <a:t>A mayor </a:t>
              </a:r>
              <a:r>
                <a:rPr lang="es-ES" sz="1600" dirty="0">
                  <a:solidFill>
                    <a:srgbClr val="FFFF00"/>
                  </a:solidFill>
                  <a:latin typeface="Rockwell" panose="02060603020205020403" pitchFamily="18" charset="0"/>
                </a:rPr>
                <a:t>intensidad y frecuencia </a:t>
              </a:r>
              <a:r>
                <a:rPr lang="es-ES" sz="1600" dirty="0">
                  <a:solidFill>
                    <a:schemeClr val="bg1"/>
                  </a:solidFill>
                  <a:latin typeface="Rockwell" panose="02060603020205020403" pitchFamily="18" charset="0"/>
                </a:rPr>
                <a:t>del evento climático adverso y a mayor </a:t>
              </a:r>
              <a:r>
                <a:rPr lang="es-ES" sz="1600" dirty="0">
                  <a:solidFill>
                    <a:srgbClr val="FFFF00"/>
                  </a:solidFill>
                  <a:latin typeface="Rockwell" panose="02060603020205020403" pitchFamily="18" charset="0"/>
                </a:rPr>
                <a:t>susceptibilidad </a:t>
              </a:r>
              <a:r>
                <a:rPr lang="es-ES" sz="1600" dirty="0">
                  <a:solidFill>
                    <a:schemeClr val="bg1"/>
                  </a:solidFill>
                  <a:latin typeface="Rockwell" panose="02060603020205020403" pitchFamily="18" charset="0"/>
                </a:rPr>
                <a:t>del cultivo según su etapa fenológica, mayor es el </a:t>
              </a:r>
              <a:r>
                <a:rPr lang="es-ES" sz="1600" dirty="0">
                  <a:solidFill>
                    <a:srgbClr val="FFFF00"/>
                  </a:solidFill>
                  <a:latin typeface="Rockwell" panose="02060603020205020403" pitchFamily="18" charset="0"/>
                </a:rPr>
                <a:t>riesgo </a:t>
              </a:r>
              <a:r>
                <a:rPr lang="es-ES" sz="1600" dirty="0">
                  <a:solidFill>
                    <a:schemeClr val="bg1"/>
                  </a:solidFill>
                  <a:latin typeface="Rockwell" panose="02060603020205020403" pitchFamily="18" charset="0"/>
                </a:rPr>
                <a:t>de daño o pérdida.</a:t>
              </a:r>
              <a:endParaRPr lang="es-BO" sz="1600" dirty="0">
                <a:solidFill>
                  <a:schemeClr val="bg1"/>
                </a:solidFill>
                <a:latin typeface="Rockwell" panose="02060603020205020403" pitchFamily="18" charset="0"/>
              </a:endParaRPr>
            </a:p>
          </p:txBody>
        </p:sp>
        <p:grpSp>
          <p:nvGrpSpPr>
            <p:cNvPr id="16" name="Grupo 15">
              <a:extLst>
                <a:ext uri="{FF2B5EF4-FFF2-40B4-BE49-F238E27FC236}">
                  <a16:creationId xmlns:a16="http://schemas.microsoft.com/office/drawing/2014/main" id="{6ECE9623-5C09-40F2-ACE4-4474C7DB40DB}"/>
                </a:ext>
              </a:extLst>
            </p:cNvPr>
            <p:cNvGrpSpPr/>
            <p:nvPr/>
          </p:nvGrpSpPr>
          <p:grpSpPr>
            <a:xfrm rot="5400000">
              <a:off x="2012968" y="1244701"/>
              <a:ext cx="216519" cy="1959377"/>
              <a:chOff x="754711" y="2249148"/>
              <a:chExt cx="216519" cy="1959377"/>
            </a:xfrm>
          </p:grpSpPr>
          <p:sp>
            <p:nvSpPr>
              <p:cNvPr id="15" name="Elipse 14">
                <a:extLst>
                  <a:ext uri="{FF2B5EF4-FFF2-40B4-BE49-F238E27FC236}">
                    <a16:creationId xmlns:a16="http://schemas.microsoft.com/office/drawing/2014/main" id="{56260EA9-9FF1-4D3C-9BBB-5FE3A2BA86EB}"/>
                  </a:ext>
                </a:extLst>
              </p:cNvPr>
              <p:cNvSpPr/>
              <p:nvPr/>
            </p:nvSpPr>
            <p:spPr>
              <a:xfrm>
                <a:off x="754711" y="2249148"/>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6" name="Elipse 65">
                <a:extLst>
                  <a:ext uri="{FF2B5EF4-FFF2-40B4-BE49-F238E27FC236}">
                    <a16:creationId xmlns:a16="http://schemas.microsoft.com/office/drawing/2014/main" id="{19DE4F98-9872-46A2-8AFE-E473FFA6C564}"/>
                  </a:ext>
                </a:extLst>
              </p:cNvPr>
              <p:cNvSpPr/>
              <p:nvPr/>
            </p:nvSpPr>
            <p:spPr>
              <a:xfrm>
                <a:off x="754711" y="2597720"/>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9" name="Elipse 68">
                <a:extLst>
                  <a:ext uri="{FF2B5EF4-FFF2-40B4-BE49-F238E27FC236}">
                    <a16:creationId xmlns:a16="http://schemas.microsoft.com/office/drawing/2014/main" id="{45B34AAB-937C-4CEB-8068-D09189614699}"/>
                  </a:ext>
                </a:extLst>
              </p:cNvPr>
              <p:cNvSpPr/>
              <p:nvPr/>
            </p:nvSpPr>
            <p:spPr>
              <a:xfrm>
                <a:off x="754711" y="2946292"/>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7" name="Elipse 86">
                <a:extLst>
                  <a:ext uri="{FF2B5EF4-FFF2-40B4-BE49-F238E27FC236}">
                    <a16:creationId xmlns:a16="http://schemas.microsoft.com/office/drawing/2014/main" id="{E266A8A7-2504-432D-9E29-E2F02F9BFD23}"/>
                  </a:ext>
                </a:extLst>
              </p:cNvPr>
              <p:cNvSpPr/>
              <p:nvPr/>
            </p:nvSpPr>
            <p:spPr>
              <a:xfrm>
                <a:off x="754711" y="3294864"/>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9" name="Elipse 88">
                <a:extLst>
                  <a:ext uri="{FF2B5EF4-FFF2-40B4-BE49-F238E27FC236}">
                    <a16:creationId xmlns:a16="http://schemas.microsoft.com/office/drawing/2014/main" id="{3CDDF308-E7D8-4283-80C5-9F50F9BEC0B2}"/>
                  </a:ext>
                </a:extLst>
              </p:cNvPr>
              <p:cNvSpPr/>
              <p:nvPr/>
            </p:nvSpPr>
            <p:spPr>
              <a:xfrm>
                <a:off x="754711" y="3643436"/>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0" name="Elipse 89">
                <a:extLst>
                  <a:ext uri="{FF2B5EF4-FFF2-40B4-BE49-F238E27FC236}">
                    <a16:creationId xmlns:a16="http://schemas.microsoft.com/office/drawing/2014/main" id="{FA945E84-12F7-4062-B571-3DB14E69960B}"/>
                  </a:ext>
                </a:extLst>
              </p:cNvPr>
              <p:cNvSpPr/>
              <p:nvPr/>
            </p:nvSpPr>
            <p:spPr>
              <a:xfrm>
                <a:off x="754711" y="3992006"/>
                <a:ext cx="216519" cy="2165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grpSp>
    </p:spTree>
    <p:extLst>
      <p:ext uri="{BB962C8B-B14F-4D97-AF65-F5344CB8AC3E}">
        <p14:creationId xmlns:p14="http://schemas.microsoft.com/office/powerpoint/2010/main" val="314052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16"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1" presetClass="entr" presetSubtype="0" fill="hold" nodeType="withEffect">
                                  <p:stCondLst>
                                    <p:cond delay="0"/>
                                  </p:stCondLst>
                                  <p:childTnLst>
                                    <p:set>
                                      <p:cBhvr>
                                        <p:cTn id="16" dur="1" fill="hold">
                                          <p:stCondLst>
                                            <p:cond delay="0"/>
                                          </p:stCondLst>
                                        </p:cTn>
                                        <p:tgtEl>
                                          <p:spTgt spid="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53" presetClass="entr" presetSubtype="16"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p:cTn id="23" dur="500" fill="hold"/>
                                        <p:tgtEl>
                                          <p:spTgt spid="85"/>
                                        </p:tgtEl>
                                        <p:attrNameLst>
                                          <p:attrName>ppt_w</p:attrName>
                                        </p:attrNameLst>
                                      </p:cBhvr>
                                      <p:tavLst>
                                        <p:tav tm="0">
                                          <p:val>
                                            <p:fltVal val="0"/>
                                          </p:val>
                                        </p:tav>
                                        <p:tav tm="100000">
                                          <p:val>
                                            <p:strVal val="#ppt_w"/>
                                          </p:val>
                                        </p:tav>
                                      </p:tavLst>
                                    </p:anim>
                                    <p:anim calcmode="lin" valueType="num">
                                      <p:cBhvr>
                                        <p:cTn id="24" dur="500" fill="hold"/>
                                        <p:tgtEl>
                                          <p:spTgt spid="85"/>
                                        </p:tgtEl>
                                        <p:attrNameLst>
                                          <p:attrName>ppt_h</p:attrName>
                                        </p:attrNameLst>
                                      </p:cBhvr>
                                      <p:tavLst>
                                        <p:tav tm="0">
                                          <p:val>
                                            <p:fltVal val="0"/>
                                          </p:val>
                                        </p:tav>
                                        <p:tav tm="100000">
                                          <p:val>
                                            <p:strVal val="#ppt_h"/>
                                          </p:val>
                                        </p:tav>
                                      </p:tavLst>
                                    </p:anim>
                                    <p:animEffect transition="in" filter="fade">
                                      <p:cBhvr>
                                        <p:cTn id="25" dur="500"/>
                                        <p:tgtEl>
                                          <p:spTgt spid="85"/>
                                        </p:tgtEl>
                                      </p:cBhvr>
                                    </p:animEffect>
                                  </p:childTnLst>
                                </p:cTn>
                              </p:par>
                              <p:par>
                                <p:cTn id="26" presetID="1" presetClass="entr" presetSubtype="0"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nodeType="with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ppt_w</p:attrName>
                                        </p:attrNameLst>
                                      </p:cBhvr>
                                      <p:tavLst>
                                        <p:tav tm="0">
                                          <p:val>
                                            <p:fltVal val="0"/>
                                          </p:val>
                                        </p:tav>
                                        <p:tav tm="100000">
                                          <p:val>
                                            <p:strVal val="#ppt_w"/>
                                          </p:val>
                                        </p:tav>
                                      </p:tavLst>
                                    </p:anim>
                                    <p:anim calcmode="lin" valueType="num">
                                      <p:cBhvr>
                                        <p:cTn id="38" dur="500" fill="hold"/>
                                        <p:tgtEl>
                                          <p:spTgt spid="62"/>
                                        </p:tgtEl>
                                        <p:attrNameLst>
                                          <p:attrName>ppt_h</p:attrName>
                                        </p:attrNameLst>
                                      </p:cBhvr>
                                      <p:tavLst>
                                        <p:tav tm="0">
                                          <p:val>
                                            <p:fltVal val="0"/>
                                          </p:val>
                                        </p:tav>
                                        <p:tav tm="100000">
                                          <p:val>
                                            <p:strVal val="#ppt_h"/>
                                          </p:val>
                                        </p:tav>
                                      </p:tavLst>
                                    </p:anim>
                                    <p:animEffect transition="in" filter="fade">
                                      <p:cBhvr>
                                        <p:cTn id="39" dur="500"/>
                                        <p:tgtEl>
                                          <p:spTgt spid="6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Effect transition="in" filter="fade">
                                      <p:cBhvr>
                                        <p:cTn id="64" dur="500"/>
                                        <p:tgtEl>
                                          <p:spTgt spid="70"/>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Effect transition="in" filter="fade">
                                      <p:cBhvr>
                                        <p:cTn id="71" dur="500"/>
                                        <p:tgtEl>
                                          <p:spTgt spid="7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animEffect transition="in" filter="fade">
                                      <p:cBhvr>
                                        <p:cTn id="76" dur="500"/>
                                        <p:tgtEl>
                                          <p:spTgt spid="86"/>
                                        </p:tgtEl>
                                      </p:cBhvr>
                                    </p:animEffect>
                                  </p:childTnLst>
                                </p:cTn>
                              </p:par>
                              <p:par>
                                <p:cTn id="77" presetID="1" presetClass="entr" presetSubtype="0" fill="hold" nodeType="withEffect">
                                  <p:stCondLst>
                                    <p:cond delay="0"/>
                                  </p:stCondLst>
                                  <p:childTnLst>
                                    <p:set>
                                      <p:cBhvr>
                                        <p:cTn id="7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3" grpId="0"/>
      <p:bldP spid="64" grpId="0"/>
      <p:bldP spid="65" grpId="0"/>
      <p:bldP spid="68" grpId="0"/>
      <p:bldP spid="70" grpId="0"/>
      <p:bldP spid="85" grpId="0"/>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Marcador de posición de imagen 13">
            <a:extLst>
              <a:ext uri="{FF2B5EF4-FFF2-40B4-BE49-F238E27FC236}">
                <a16:creationId xmlns:a16="http://schemas.microsoft.com/office/drawing/2014/main" id="{5F79049C-8DFB-4C8A-959E-6C7242199F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612"/>
          <a:stretch/>
        </p:blipFill>
        <p:spPr>
          <a:xfrm>
            <a:off x="86716" y="86714"/>
            <a:ext cx="9638309" cy="6684572"/>
          </a:xfrm>
          <a:prstGeom prst="rect">
            <a:avLst/>
          </a:prstGeom>
        </p:spPr>
      </p:pic>
      <p:grpSp>
        <p:nvGrpSpPr>
          <p:cNvPr id="4" name="Grupo 3">
            <a:extLst>
              <a:ext uri="{FF2B5EF4-FFF2-40B4-BE49-F238E27FC236}">
                <a16:creationId xmlns:a16="http://schemas.microsoft.com/office/drawing/2014/main" id="{0C9FE047-41C2-4908-8916-1FA32ABBA769}"/>
              </a:ext>
            </a:extLst>
          </p:cNvPr>
          <p:cNvGrpSpPr/>
          <p:nvPr/>
        </p:nvGrpSpPr>
        <p:grpSpPr>
          <a:xfrm>
            <a:off x="5588458" y="58139"/>
            <a:ext cx="6364425" cy="1307111"/>
            <a:chOff x="5588458" y="58139"/>
            <a:chExt cx="6364425" cy="1307111"/>
          </a:xfrm>
        </p:grpSpPr>
        <p:sp>
          <p:nvSpPr>
            <p:cNvPr id="2" name="Rectángulo 1">
              <a:extLst>
                <a:ext uri="{FF2B5EF4-FFF2-40B4-BE49-F238E27FC236}">
                  <a16:creationId xmlns:a16="http://schemas.microsoft.com/office/drawing/2014/main" id="{65714492-CCB1-43A4-BF04-A3C822EF4B9F}"/>
                </a:ext>
              </a:extLst>
            </p:cNvPr>
            <p:cNvSpPr/>
            <p:nvPr/>
          </p:nvSpPr>
          <p:spPr>
            <a:xfrm>
              <a:off x="5588458" y="660400"/>
              <a:ext cx="704850" cy="70485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 name="Título 1">
              <a:extLst>
                <a:ext uri="{FF2B5EF4-FFF2-40B4-BE49-F238E27FC236}">
                  <a16:creationId xmlns:a16="http://schemas.microsoft.com/office/drawing/2014/main" id="{0AFFDF16-5DAF-4EB9-9CD1-3A0028BAE9E8}"/>
                </a:ext>
              </a:extLst>
            </p:cNvPr>
            <p:cNvSpPr txBox="1">
              <a:spLocks/>
            </p:cNvSpPr>
            <p:nvPr/>
          </p:nvSpPr>
          <p:spPr>
            <a:xfrm>
              <a:off x="5940883" y="58139"/>
              <a:ext cx="6012000" cy="961036"/>
            </a:xfrm>
            <a:prstGeom prst="rect">
              <a:avLst/>
            </a:prstGeom>
            <a:solidFill>
              <a:srgbClr val="000000"/>
            </a:solidFill>
            <a:ln w="76200">
              <a:solidFill>
                <a:schemeClr val="bg1"/>
              </a:solidFill>
            </a:ln>
          </p:spPr>
          <p:txBody>
            <a:bodyPr vert="horz" lIns="91440" tIns="45720" rIns="3600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S" sz="4200" dirty="0">
                  <a:solidFill>
                    <a:schemeClr val="bg1"/>
                  </a:solidFill>
                  <a:latin typeface="Rockwell" panose="02060603020205020403" pitchFamily="18" charset="0"/>
                </a:rPr>
                <a:t>Hallazgos</a:t>
              </a:r>
            </a:p>
          </p:txBody>
        </p:sp>
      </p:grpSp>
    </p:spTree>
    <p:extLst>
      <p:ext uri="{BB962C8B-B14F-4D97-AF65-F5344CB8AC3E}">
        <p14:creationId xmlns:p14="http://schemas.microsoft.com/office/powerpoint/2010/main" val="377727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A305A-978D-4B13-8E91-D3FB2F0A5688}"/>
              </a:ext>
            </a:extLst>
          </p:cNvPr>
          <p:cNvSpPr>
            <a:spLocks noGrp="1"/>
          </p:cNvSpPr>
          <p:nvPr>
            <p:ph type="title"/>
          </p:nvPr>
        </p:nvSpPr>
        <p:spPr>
          <a:xfrm>
            <a:off x="515938" y="378729"/>
            <a:ext cx="9603275" cy="529322"/>
          </a:xfrm>
        </p:spPr>
        <p:txBody>
          <a:bodyPr vert="horz" lIns="360000" tIns="45720" rIns="91440" bIns="45720" rtlCol="0" anchor="ctr">
            <a:noAutofit/>
          </a:bodyPr>
          <a:lstStyle/>
          <a:p>
            <a:r>
              <a:rPr lang="es-ES" sz="3200" b="1" dirty="0">
                <a:solidFill>
                  <a:srgbClr val="3399FF"/>
                </a:solidFill>
                <a:latin typeface="Rockwell" panose="02060603020205020403" pitchFamily="18" charset="0"/>
              </a:rPr>
              <a:t>Hallazgos</a:t>
            </a:r>
            <a:endParaRPr lang="es-BO" sz="3200" b="1" dirty="0">
              <a:solidFill>
                <a:srgbClr val="3399FF"/>
              </a:solidFill>
              <a:latin typeface="Rockwell" panose="02060603020205020403" pitchFamily="18" charset="0"/>
            </a:endParaRPr>
          </a:p>
        </p:txBody>
      </p:sp>
      <p:pic>
        <p:nvPicPr>
          <p:cNvPr id="4" name="Imagen 3">
            <a:extLst>
              <a:ext uri="{FF2B5EF4-FFF2-40B4-BE49-F238E27FC236}">
                <a16:creationId xmlns:a16="http://schemas.microsoft.com/office/drawing/2014/main" id="{7A69CBEF-83EF-47E3-B2A3-C67A072C8512}"/>
              </a:ext>
            </a:extLst>
          </p:cNvPr>
          <p:cNvPicPr>
            <a:picLocks noChangeAspect="1"/>
          </p:cNvPicPr>
          <p:nvPr/>
        </p:nvPicPr>
        <p:blipFill rotWithShape="1">
          <a:blip r:embed="rId2"/>
          <a:srcRect t="9900" r="10125"/>
          <a:stretch/>
        </p:blipFill>
        <p:spPr>
          <a:xfrm>
            <a:off x="4898647" y="1296094"/>
            <a:ext cx="6776763" cy="4009424"/>
          </a:xfrm>
          <a:prstGeom prst="rect">
            <a:avLst/>
          </a:prstGeom>
        </p:spPr>
      </p:pic>
      <p:cxnSp>
        <p:nvCxnSpPr>
          <p:cNvPr id="35" name="Conector recto 34">
            <a:extLst>
              <a:ext uri="{FF2B5EF4-FFF2-40B4-BE49-F238E27FC236}">
                <a16:creationId xmlns:a16="http://schemas.microsoft.com/office/drawing/2014/main" id="{5FE47FA5-10E1-4FAA-9927-FACCDCE797E8}"/>
              </a:ext>
            </a:extLst>
          </p:cNvPr>
          <p:cNvCxnSpPr/>
          <p:nvPr/>
        </p:nvCxnSpPr>
        <p:spPr>
          <a:xfrm>
            <a:off x="8093052" y="2471475"/>
            <a:ext cx="9144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805FBDF2-CB89-4F90-BDF0-74167CC8E084}"/>
              </a:ext>
            </a:extLst>
          </p:cNvPr>
          <p:cNvCxnSpPr/>
          <p:nvPr/>
        </p:nvCxnSpPr>
        <p:spPr>
          <a:xfrm>
            <a:off x="6603220" y="2471475"/>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19669711-AE91-4B33-9546-DB53F73C0500}"/>
              </a:ext>
            </a:extLst>
          </p:cNvPr>
          <p:cNvCxnSpPr/>
          <p:nvPr/>
        </p:nvCxnSpPr>
        <p:spPr>
          <a:xfrm>
            <a:off x="9326234" y="2471475"/>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C496662E-CD50-4D02-A353-8F5577935045}"/>
              </a:ext>
            </a:extLst>
          </p:cNvPr>
          <p:cNvCxnSpPr/>
          <p:nvPr/>
        </p:nvCxnSpPr>
        <p:spPr>
          <a:xfrm>
            <a:off x="7863142" y="3184540"/>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64ACED30-AEC3-4AB4-BD5B-EB0F0B4EEA09}"/>
              </a:ext>
            </a:extLst>
          </p:cNvPr>
          <p:cNvCxnSpPr/>
          <p:nvPr/>
        </p:nvCxnSpPr>
        <p:spPr>
          <a:xfrm>
            <a:off x="6348667" y="3184540"/>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C829CCD4-B927-4F94-AC8D-D2E0015571D5}"/>
              </a:ext>
            </a:extLst>
          </p:cNvPr>
          <p:cNvCxnSpPr/>
          <p:nvPr/>
        </p:nvCxnSpPr>
        <p:spPr>
          <a:xfrm>
            <a:off x="9306485" y="3184540"/>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D732CAEA-5053-487E-828D-D28B5402FD0D}"/>
              </a:ext>
            </a:extLst>
          </p:cNvPr>
          <p:cNvCxnSpPr/>
          <p:nvPr/>
        </p:nvCxnSpPr>
        <p:spPr>
          <a:xfrm>
            <a:off x="6348667" y="3899876"/>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B3BFDF0E-095A-4B4A-BEDA-83E221A63579}"/>
              </a:ext>
            </a:extLst>
          </p:cNvPr>
          <p:cNvCxnSpPr/>
          <p:nvPr/>
        </p:nvCxnSpPr>
        <p:spPr>
          <a:xfrm>
            <a:off x="7782696" y="3899876"/>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recto 44">
            <a:extLst>
              <a:ext uri="{FF2B5EF4-FFF2-40B4-BE49-F238E27FC236}">
                <a16:creationId xmlns:a16="http://schemas.microsoft.com/office/drawing/2014/main" id="{4D9B9B01-DF99-4E17-8A32-A9700F25F9DA}"/>
              </a:ext>
            </a:extLst>
          </p:cNvPr>
          <p:cNvCxnSpPr/>
          <p:nvPr/>
        </p:nvCxnSpPr>
        <p:spPr>
          <a:xfrm>
            <a:off x="9335620" y="3899876"/>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8350E390-FC0A-4065-A509-6C3762A6B35D}"/>
              </a:ext>
            </a:extLst>
          </p:cNvPr>
          <p:cNvCxnSpPr/>
          <p:nvPr/>
        </p:nvCxnSpPr>
        <p:spPr>
          <a:xfrm>
            <a:off x="6269997" y="4611804"/>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88CE2FC5-28C9-4CFF-9BD0-C7A096726E1F}"/>
              </a:ext>
            </a:extLst>
          </p:cNvPr>
          <p:cNvCxnSpPr/>
          <p:nvPr/>
        </p:nvCxnSpPr>
        <p:spPr>
          <a:xfrm>
            <a:off x="7863142" y="4611804"/>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DA2C33AD-20D5-404C-A19C-D70A2D212C2B}"/>
              </a:ext>
            </a:extLst>
          </p:cNvPr>
          <p:cNvCxnSpPr/>
          <p:nvPr/>
        </p:nvCxnSpPr>
        <p:spPr>
          <a:xfrm>
            <a:off x="9383245" y="4613508"/>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sp>
        <p:nvSpPr>
          <p:cNvPr id="50" name="Rectángulo: esquinas redondeadas 49">
            <a:extLst>
              <a:ext uri="{FF2B5EF4-FFF2-40B4-BE49-F238E27FC236}">
                <a16:creationId xmlns:a16="http://schemas.microsoft.com/office/drawing/2014/main" id="{8F4A5E7A-F7E0-41E5-8112-D86BBEB7A83E}"/>
              </a:ext>
            </a:extLst>
          </p:cNvPr>
          <p:cNvSpPr/>
          <p:nvPr/>
        </p:nvSpPr>
        <p:spPr>
          <a:xfrm>
            <a:off x="9326095" y="1477533"/>
            <a:ext cx="942975" cy="298809"/>
          </a:xfrm>
          <a:prstGeom prst="roundRect">
            <a:avLst>
              <a:gd name="adj" fmla="val 50000"/>
            </a:avLst>
          </a:prstGeom>
          <a:solidFill>
            <a:srgbClr val="99FF99">
              <a:alpha val="38824"/>
            </a:srgbClr>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1" name="Rectángulo: esquinas redondeadas 50">
            <a:extLst>
              <a:ext uri="{FF2B5EF4-FFF2-40B4-BE49-F238E27FC236}">
                <a16:creationId xmlns:a16="http://schemas.microsoft.com/office/drawing/2014/main" id="{5B3D52B2-792C-4543-8FF0-F8E46C328B59}"/>
              </a:ext>
            </a:extLst>
          </p:cNvPr>
          <p:cNvSpPr/>
          <p:nvPr/>
        </p:nvSpPr>
        <p:spPr>
          <a:xfrm>
            <a:off x="5255346" y="1945689"/>
            <a:ext cx="859311" cy="283161"/>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3" name="Elipse 52">
            <a:extLst>
              <a:ext uri="{FF2B5EF4-FFF2-40B4-BE49-F238E27FC236}">
                <a16:creationId xmlns:a16="http://schemas.microsoft.com/office/drawing/2014/main" id="{645B6304-8EDA-4EA3-9461-5A6D4AE5DFE3}"/>
              </a:ext>
            </a:extLst>
          </p:cNvPr>
          <p:cNvSpPr/>
          <p:nvPr/>
        </p:nvSpPr>
        <p:spPr>
          <a:xfrm>
            <a:off x="874713" y="1256429"/>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54" name="Gráfico 53" descr="Lluvia">
            <a:extLst>
              <a:ext uri="{FF2B5EF4-FFF2-40B4-BE49-F238E27FC236}">
                <a16:creationId xmlns:a16="http://schemas.microsoft.com/office/drawing/2014/main" id="{C83CF766-DE49-484A-8B3C-A2FD3BB5F61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9335" y="1515634"/>
            <a:ext cx="914400" cy="914400"/>
          </a:xfrm>
          <a:prstGeom prst="rect">
            <a:avLst/>
          </a:prstGeom>
        </p:spPr>
      </p:pic>
      <p:sp>
        <p:nvSpPr>
          <p:cNvPr id="55" name="CuadroTexto 54">
            <a:extLst>
              <a:ext uri="{FF2B5EF4-FFF2-40B4-BE49-F238E27FC236}">
                <a16:creationId xmlns:a16="http://schemas.microsoft.com/office/drawing/2014/main" id="{B897C012-F9C0-4276-AED7-40A9BB6FAC36}"/>
              </a:ext>
            </a:extLst>
          </p:cNvPr>
          <p:cNvSpPr txBox="1"/>
          <p:nvPr/>
        </p:nvSpPr>
        <p:spPr>
          <a:xfrm>
            <a:off x="2379049" y="1685431"/>
            <a:ext cx="1833611" cy="646331"/>
          </a:xfrm>
          <a:prstGeom prst="rect">
            <a:avLst/>
          </a:prstGeom>
          <a:noFill/>
        </p:spPr>
        <p:txBody>
          <a:bodyPr wrap="square" rtlCol="0">
            <a:spAutoFit/>
          </a:bodyPr>
          <a:lstStyle/>
          <a:p>
            <a:r>
              <a:rPr lang="es-ES" b="1" dirty="0">
                <a:solidFill>
                  <a:srgbClr val="3399FF"/>
                </a:solidFill>
                <a:latin typeface="Rockwell" panose="02060603020205020403" pitchFamily="18" charset="0"/>
              </a:rPr>
              <a:t>Precipitación</a:t>
            </a:r>
          </a:p>
          <a:p>
            <a:r>
              <a:rPr lang="es-ES" b="1" dirty="0">
                <a:solidFill>
                  <a:schemeClr val="bg2">
                    <a:lumMod val="50000"/>
                  </a:schemeClr>
                </a:solidFill>
                <a:latin typeface="Rockwell" panose="02060603020205020403" pitchFamily="18" charset="0"/>
              </a:rPr>
              <a:t>Intensidad</a:t>
            </a:r>
            <a:endParaRPr lang="es-BO" b="1" dirty="0">
              <a:solidFill>
                <a:schemeClr val="bg2">
                  <a:lumMod val="50000"/>
                </a:schemeClr>
              </a:solidFill>
              <a:latin typeface="Rockwell" panose="02060603020205020403" pitchFamily="18" charset="0"/>
            </a:endParaRPr>
          </a:p>
        </p:txBody>
      </p:sp>
      <p:sp>
        <p:nvSpPr>
          <p:cNvPr id="56" name="CuadroTexto 55">
            <a:extLst>
              <a:ext uri="{FF2B5EF4-FFF2-40B4-BE49-F238E27FC236}">
                <a16:creationId xmlns:a16="http://schemas.microsoft.com/office/drawing/2014/main" id="{C40C2516-1897-4613-B44D-EB4D563B9960}"/>
              </a:ext>
            </a:extLst>
          </p:cNvPr>
          <p:cNvSpPr txBox="1"/>
          <p:nvPr/>
        </p:nvSpPr>
        <p:spPr>
          <a:xfrm>
            <a:off x="777179" y="5658403"/>
            <a:ext cx="9751304" cy="923330"/>
          </a:xfrm>
          <a:prstGeom prst="rect">
            <a:avLst/>
          </a:prstGeom>
          <a:noFill/>
        </p:spPr>
        <p:txBody>
          <a:bodyPr wrap="square" rtlCol="0">
            <a:spAutoFit/>
          </a:bodyPr>
          <a:lstStyle/>
          <a:p>
            <a:r>
              <a:rPr lang="es-ES" b="1" dirty="0">
                <a:latin typeface="Raleway"/>
              </a:rPr>
              <a:t>La variación de las precipitaciones a partir del análisis de intensidad (mucho, normal o poco) constituye un factor que incrementa el nivel de riesgo en casi todas las épocas de siembra y etapas de crecimiento del cultivo.</a:t>
            </a:r>
            <a:endParaRPr lang="es-BO" b="1" dirty="0">
              <a:latin typeface="Raleway"/>
            </a:endParaRPr>
          </a:p>
        </p:txBody>
      </p:sp>
      <p:sp>
        <p:nvSpPr>
          <p:cNvPr id="57" name="CuadroTexto 56">
            <a:extLst>
              <a:ext uri="{FF2B5EF4-FFF2-40B4-BE49-F238E27FC236}">
                <a16:creationId xmlns:a16="http://schemas.microsoft.com/office/drawing/2014/main" id="{9319588A-E29B-459A-97AB-9ED1815A7DC9}"/>
              </a:ext>
            </a:extLst>
          </p:cNvPr>
          <p:cNvSpPr txBox="1"/>
          <p:nvPr/>
        </p:nvSpPr>
        <p:spPr>
          <a:xfrm>
            <a:off x="785390" y="2858954"/>
            <a:ext cx="3250520" cy="923330"/>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Siembras tardías muestran menores casos con niveles altos de riesgo.</a:t>
            </a:r>
          </a:p>
        </p:txBody>
      </p:sp>
      <p:sp>
        <p:nvSpPr>
          <p:cNvPr id="25" name="CuadroTexto 24">
            <a:extLst>
              <a:ext uri="{FF2B5EF4-FFF2-40B4-BE49-F238E27FC236}">
                <a16:creationId xmlns:a16="http://schemas.microsoft.com/office/drawing/2014/main" id="{1278309C-4B77-4A4C-AC45-BFF7EA5156DF}"/>
              </a:ext>
            </a:extLst>
          </p:cNvPr>
          <p:cNvSpPr txBox="1"/>
          <p:nvPr/>
        </p:nvSpPr>
        <p:spPr>
          <a:xfrm>
            <a:off x="777178" y="3952017"/>
            <a:ext cx="3250520" cy="1200329"/>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Existe mayor presión en las primeras etapas fenológicas de desarrollo de los cultivos.</a:t>
            </a:r>
            <a:endParaRPr lang="es-BO" dirty="0">
              <a:latin typeface="Raleway"/>
            </a:endParaRPr>
          </a:p>
        </p:txBody>
      </p:sp>
      <p:sp>
        <p:nvSpPr>
          <p:cNvPr id="26" name="Rectángulo: esquinas redondeadas 25">
            <a:extLst>
              <a:ext uri="{FF2B5EF4-FFF2-40B4-BE49-F238E27FC236}">
                <a16:creationId xmlns:a16="http://schemas.microsoft.com/office/drawing/2014/main" id="{C44EBB98-7496-4987-A704-DCF1D56CAAC8}"/>
              </a:ext>
            </a:extLst>
          </p:cNvPr>
          <p:cNvSpPr/>
          <p:nvPr/>
        </p:nvSpPr>
        <p:spPr>
          <a:xfrm>
            <a:off x="5194600" y="2661639"/>
            <a:ext cx="920057" cy="283161"/>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373274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par>
                                <p:cTn id="40" presetID="53" presetClass="entr" presetSubtype="16" fill="hold"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Effect transition="in" filter="fade">
                                      <p:cBhvr>
                                        <p:cTn id="54" dur="500"/>
                                        <p:tgtEl>
                                          <p:spTgt spid="46"/>
                                        </p:tgtEl>
                                      </p:cBhvr>
                                    </p:animEffect>
                                  </p:childTnLst>
                                </p:cTn>
                              </p:par>
                              <p:par>
                                <p:cTn id="55" presetID="53" presetClass="entr" presetSubtype="16" fill="hold" nodeType="with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p:cTn id="62" dur="500" fill="hold"/>
                                        <p:tgtEl>
                                          <p:spTgt spid="48"/>
                                        </p:tgtEl>
                                        <p:attrNameLst>
                                          <p:attrName>ppt_w</p:attrName>
                                        </p:attrNameLst>
                                      </p:cBhvr>
                                      <p:tavLst>
                                        <p:tav tm="0">
                                          <p:val>
                                            <p:fltVal val="0"/>
                                          </p:val>
                                        </p:tav>
                                        <p:tav tm="100000">
                                          <p:val>
                                            <p:strVal val="#ppt_w"/>
                                          </p:val>
                                        </p:tav>
                                      </p:tavLst>
                                    </p:anim>
                                    <p:anim calcmode="lin" valueType="num">
                                      <p:cBhvr>
                                        <p:cTn id="63" dur="500" fill="hold"/>
                                        <p:tgtEl>
                                          <p:spTgt spid="48"/>
                                        </p:tgtEl>
                                        <p:attrNameLst>
                                          <p:attrName>ppt_h</p:attrName>
                                        </p:attrNameLst>
                                      </p:cBhvr>
                                      <p:tavLst>
                                        <p:tav tm="0">
                                          <p:val>
                                            <p:fltVal val="0"/>
                                          </p:val>
                                        </p:tav>
                                        <p:tav tm="100000">
                                          <p:val>
                                            <p:strVal val="#ppt_h"/>
                                          </p:val>
                                        </p:tav>
                                      </p:tavLst>
                                    </p:anim>
                                    <p:animEffect transition="in" filter="fade">
                                      <p:cBhvr>
                                        <p:cTn id="64" dur="500"/>
                                        <p:tgtEl>
                                          <p:spTgt spid="48"/>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additive="base">
                                        <p:cTn id="69" dur="500" fill="hold"/>
                                        <p:tgtEl>
                                          <p:spTgt spid="50"/>
                                        </p:tgtEl>
                                        <p:attrNameLst>
                                          <p:attrName>ppt_x</p:attrName>
                                        </p:attrNameLst>
                                      </p:cBhvr>
                                      <p:tavLst>
                                        <p:tav tm="0">
                                          <p:val>
                                            <p:strVal val="#ppt_x"/>
                                          </p:val>
                                        </p:tav>
                                        <p:tav tm="100000">
                                          <p:val>
                                            <p:strVal val="#ppt_x"/>
                                          </p:val>
                                        </p:tav>
                                      </p:tavLst>
                                    </p:anim>
                                    <p:anim calcmode="lin" valueType="num">
                                      <p:cBhvr additive="base">
                                        <p:cTn id="70" dur="500" fill="hold"/>
                                        <p:tgtEl>
                                          <p:spTgt spid="50"/>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1+#ppt_w/2"/>
                                          </p:val>
                                        </p:tav>
                                        <p:tav tm="100000">
                                          <p:val>
                                            <p:strVal val="#ppt_x"/>
                                          </p:val>
                                        </p:tav>
                                      </p:tavLst>
                                    </p:anim>
                                    <p:anim calcmode="lin" valueType="num">
                                      <p:cBhvr additive="base">
                                        <p:cTn id="78" dur="500" fill="hold"/>
                                        <p:tgtEl>
                                          <p:spTgt spid="5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00" fill="hold"/>
                                        <p:tgtEl>
                                          <p:spTgt spid="26"/>
                                        </p:tgtEl>
                                        <p:attrNameLst>
                                          <p:attrName>ppt_x</p:attrName>
                                        </p:attrNameLst>
                                      </p:cBhvr>
                                      <p:tavLst>
                                        <p:tav tm="0">
                                          <p:val>
                                            <p:strVal val="1+#ppt_w/2"/>
                                          </p:val>
                                        </p:tav>
                                        <p:tav tm="100000">
                                          <p:val>
                                            <p:strVal val="#ppt_x"/>
                                          </p:val>
                                        </p:tav>
                                      </p:tavLst>
                                    </p:anim>
                                    <p:anim calcmode="lin" valueType="num">
                                      <p:cBhvr additive="base">
                                        <p:cTn id="82" dur="500" fill="hold"/>
                                        <p:tgtEl>
                                          <p:spTgt spid="26"/>
                                        </p:tgtEl>
                                        <p:attrNameLst>
                                          <p:attrName>ppt_y</p:attrName>
                                        </p:attrNameLst>
                                      </p:cBhvr>
                                      <p:tavLst>
                                        <p:tav tm="0">
                                          <p:val>
                                            <p:strVal val="#ppt_y"/>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p:cTn id="89" dur="500" fill="hold"/>
                                        <p:tgtEl>
                                          <p:spTgt spid="56"/>
                                        </p:tgtEl>
                                        <p:attrNameLst>
                                          <p:attrName>ppt_w</p:attrName>
                                        </p:attrNameLst>
                                      </p:cBhvr>
                                      <p:tavLst>
                                        <p:tav tm="0">
                                          <p:val>
                                            <p:fltVal val="0"/>
                                          </p:val>
                                        </p:tav>
                                        <p:tav tm="100000">
                                          <p:val>
                                            <p:strVal val="#ppt_w"/>
                                          </p:val>
                                        </p:tav>
                                      </p:tavLst>
                                    </p:anim>
                                    <p:anim calcmode="lin" valueType="num">
                                      <p:cBhvr>
                                        <p:cTn id="90" dur="500" fill="hold"/>
                                        <p:tgtEl>
                                          <p:spTgt spid="56"/>
                                        </p:tgtEl>
                                        <p:attrNameLst>
                                          <p:attrName>ppt_h</p:attrName>
                                        </p:attrNameLst>
                                      </p:cBhvr>
                                      <p:tavLst>
                                        <p:tav tm="0">
                                          <p:val>
                                            <p:fltVal val="0"/>
                                          </p:val>
                                        </p:tav>
                                        <p:tav tm="100000">
                                          <p:val>
                                            <p:strVal val="#ppt_h"/>
                                          </p:val>
                                        </p:tav>
                                      </p:tavLst>
                                    </p:anim>
                                    <p:animEffect transition="in" filter="fade">
                                      <p:cBhvr>
                                        <p:cTn id="9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6" grpId="0"/>
      <p:bldP spid="57" grpId="0"/>
      <p:bldP spid="25" grpId="0"/>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A305A-978D-4B13-8E91-D3FB2F0A5688}"/>
              </a:ext>
            </a:extLst>
          </p:cNvPr>
          <p:cNvSpPr>
            <a:spLocks noGrp="1"/>
          </p:cNvSpPr>
          <p:nvPr>
            <p:ph type="title"/>
          </p:nvPr>
        </p:nvSpPr>
        <p:spPr>
          <a:xfrm>
            <a:off x="515938" y="368301"/>
            <a:ext cx="11160125" cy="539750"/>
          </a:xfrm>
        </p:spPr>
        <p:txBody>
          <a:bodyPr lIns="360000" anchor="ctr">
            <a:noAutofit/>
          </a:bodyPr>
          <a:lstStyle/>
          <a:p>
            <a:r>
              <a:rPr lang="es-ES" sz="3200" b="1" dirty="0">
                <a:solidFill>
                  <a:srgbClr val="3399FF"/>
                </a:solidFill>
                <a:latin typeface="Rockwell" panose="02060603020205020403" pitchFamily="18" charset="0"/>
              </a:rPr>
              <a:t>Hallazgos</a:t>
            </a:r>
            <a:endParaRPr lang="es-BO" sz="3200" b="1" dirty="0">
              <a:solidFill>
                <a:srgbClr val="3399FF"/>
              </a:solidFill>
              <a:latin typeface="Rockwell" panose="02060603020205020403" pitchFamily="18" charset="0"/>
            </a:endParaRPr>
          </a:p>
        </p:txBody>
      </p:sp>
      <p:pic>
        <p:nvPicPr>
          <p:cNvPr id="11" name="Imagen 10">
            <a:extLst>
              <a:ext uri="{FF2B5EF4-FFF2-40B4-BE49-F238E27FC236}">
                <a16:creationId xmlns:a16="http://schemas.microsoft.com/office/drawing/2014/main" id="{A73CD788-F4DA-4F51-9B68-753A7853BF26}"/>
              </a:ext>
            </a:extLst>
          </p:cNvPr>
          <p:cNvPicPr>
            <a:picLocks noChangeAspect="1"/>
          </p:cNvPicPr>
          <p:nvPr/>
        </p:nvPicPr>
        <p:blipFill rotWithShape="1">
          <a:blip r:embed="rId2"/>
          <a:srcRect t="9026" r="10040"/>
          <a:stretch/>
        </p:blipFill>
        <p:spPr>
          <a:xfrm>
            <a:off x="4507533" y="1247648"/>
            <a:ext cx="7207197" cy="4036637"/>
          </a:xfrm>
          <a:prstGeom prst="rect">
            <a:avLst/>
          </a:prstGeom>
        </p:spPr>
      </p:pic>
      <p:cxnSp>
        <p:nvCxnSpPr>
          <p:cNvPr id="24" name="Conector recto 23">
            <a:extLst>
              <a:ext uri="{FF2B5EF4-FFF2-40B4-BE49-F238E27FC236}">
                <a16:creationId xmlns:a16="http://schemas.microsoft.com/office/drawing/2014/main" id="{C2730964-E742-489A-97F7-0A2F99E7B313}"/>
              </a:ext>
            </a:extLst>
          </p:cNvPr>
          <p:cNvCxnSpPr/>
          <p:nvPr/>
        </p:nvCxnSpPr>
        <p:spPr>
          <a:xfrm>
            <a:off x="6273402" y="2463440"/>
            <a:ext cx="9144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00B38458-D859-44F3-98B1-9B1A837A5CE1}"/>
              </a:ext>
            </a:extLst>
          </p:cNvPr>
          <p:cNvCxnSpPr/>
          <p:nvPr/>
        </p:nvCxnSpPr>
        <p:spPr>
          <a:xfrm>
            <a:off x="6273402" y="3168115"/>
            <a:ext cx="9144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6B3460F0-469E-422C-8E16-1471A0A70671}"/>
              </a:ext>
            </a:extLst>
          </p:cNvPr>
          <p:cNvCxnSpPr/>
          <p:nvPr/>
        </p:nvCxnSpPr>
        <p:spPr>
          <a:xfrm>
            <a:off x="7909255" y="2455051"/>
            <a:ext cx="9144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1553850B-90C3-4C39-AF9F-5FB6C01BC614}"/>
              </a:ext>
            </a:extLst>
          </p:cNvPr>
          <p:cNvCxnSpPr/>
          <p:nvPr/>
        </p:nvCxnSpPr>
        <p:spPr>
          <a:xfrm>
            <a:off x="9545108" y="2455051"/>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CFD0BAAC-7DEC-46B5-A8E3-4EF43DE87CDA}"/>
              </a:ext>
            </a:extLst>
          </p:cNvPr>
          <p:cNvCxnSpPr/>
          <p:nvPr/>
        </p:nvCxnSpPr>
        <p:spPr>
          <a:xfrm>
            <a:off x="9545108" y="3168115"/>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A4311647-A169-4E56-AD11-159B47525594}"/>
              </a:ext>
            </a:extLst>
          </p:cNvPr>
          <p:cNvCxnSpPr/>
          <p:nvPr/>
        </p:nvCxnSpPr>
        <p:spPr>
          <a:xfrm>
            <a:off x="7909255" y="3168115"/>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04619A71-0C9B-4D01-A184-C687C1BB617D}"/>
              </a:ext>
            </a:extLst>
          </p:cNvPr>
          <p:cNvCxnSpPr/>
          <p:nvPr/>
        </p:nvCxnSpPr>
        <p:spPr>
          <a:xfrm>
            <a:off x="6273402" y="3881180"/>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DB0DC110-AC4A-41E5-90C5-82CEC1278EF5}"/>
              </a:ext>
            </a:extLst>
          </p:cNvPr>
          <p:cNvCxnSpPr/>
          <p:nvPr/>
        </p:nvCxnSpPr>
        <p:spPr>
          <a:xfrm>
            <a:off x="7909255" y="3889569"/>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04745927-AD67-48E4-8EA1-B26259E0F7A1}"/>
              </a:ext>
            </a:extLst>
          </p:cNvPr>
          <p:cNvCxnSpPr/>
          <p:nvPr/>
        </p:nvCxnSpPr>
        <p:spPr>
          <a:xfrm>
            <a:off x="9622007" y="3881180"/>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B44DD30B-89E5-4A92-A601-D987E94267E0}"/>
              </a:ext>
            </a:extLst>
          </p:cNvPr>
          <p:cNvCxnSpPr/>
          <p:nvPr/>
        </p:nvCxnSpPr>
        <p:spPr>
          <a:xfrm>
            <a:off x="7713181" y="4594244"/>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FDA87367-D772-435E-98C7-18C47BE8BDF0}"/>
              </a:ext>
            </a:extLst>
          </p:cNvPr>
          <p:cNvCxnSpPr/>
          <p:nvPr/>
        </p:nvCxnSpPr>
        <p:spPr>
          <a:xfrm>
            <a:off x="6026994" y="4602633"/>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14CC591A-DBD2-4FD4-A6CD-5D8F49613991}"/>
              </a:ext>
            </a:extLst>
          </p:cNvPr>
          <p:cNvCxnSpPr/>
          <p:nvPr/>
        </p:nvCxnSpPr>
        <p:spPr>
          <a:xfrm>
            <a:off x="9395505" y="4594244"/>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sp>
        <p:nvSpPr>
          <p:cNvPr id="39" name="Rectángulo: esquinas redondeadas 38">
            <a:extLst>
              <a:ext uri="{FF2B5EF4-FFF2-40B4-BE49-F238E27FC236}">
                <a16:creationId xmlns:a16="http://schemas.microsoft.com/office/drawing/2014/main" id="{F719C1C2-D661-4DBC-A7EB-49940A694336}"/>
              </a:ext>
            </a:extLst>
          </p:cNvPr>
          <p:cNvSpPr/>
          <p:nvPr/>
        </p:nvSpPr>
        <p:spPr>
          <a:xfrm>
            <a:off x="9248775" y="1460152"/>
            <a:ext cx="914400" cy="333432"/>
          </a:xfrm>
          <a:prstGeom prst="roundRect">
            <a:avLst>
              <a:gd name="adj" fmla="val 50000"/>
            </a:avLst>
          </a:prstGeom>
          <a:solidFill>
            <a:srgbClr val="99FF99">
              <a:alpha val="38824"/>
            </a:srgbClr>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0" name="Rectángulo: esquinas redondeadas 39">
            <a:extLst>
              <a:ext uri="{FF2B5EF4-FFF2-40B4-BE49-F238E27FC236}">
                <a16:creationId xmlns:a16="http://schemas.microsoft.com/office/drawing/2014/main" id="{CE2E1AB8-FB13-42F9-A6E1-FD8146636089}"/>
              </a:ext>
            </a:extLst>
          </p:cNvPr>
          <p:cNvSpPr/>
          <p:nvPr/>
        </p:nvSpPr>
        <p:spPr>
          <a:xfrm>
            <a:off x="4882419" y="1924049"/>
            <a:ext cx="859311" cy="303563"/>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7" name="Elipse 56">
            <a:extLst>
              <a:ext uri="{FF2B5EF4-FFF2-40B4-BE49-F238E27FC236}">
                <a16:creationId xmlns:a16="http://schemas.microsoft.com/office/drawing/2014/main" id="{1004B72B-E5FF-4360-BFB4-0FC6DC464291}"/>
              </a:ext>
            </a:extLst>
          </p:cNvPr>
          <p:cNvSpPr/>
          <p:nvPr/>
        </p:nvSpPr>
        <p:spPr>
          <a:xfrm>
            <a:off x="874713" y="1199904"/>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58" name="Gráfico 57" descr="Lluvia">
            <a:extLst>
              <a:ext uri="{FF2B5EF4-FFF2-40B4-BE49-F238E27FC236}">
                <a16:creationId xmlns:a16="http://schemas.microsoft.com/office/drawing/2014/main" id="{2252E805-40B2-4747-B3DC-702AD9C17D8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1309" y="1522914"/>
            <a:ext cx="914400" cy="914400"/>
          </a:xfrm>
          <a:prstGeom prst="rect">
            <a:avLst/>
          </a:prstGeom>
        </p:spPr>
      </p:pic>
      <p:sp>
        <p:nvSpPr>
          <p:cNvPr id="59" name="CuadroTexto 58">
            <a:extLst>
              <a:ext uri="{FF2B5EF4-FFF2-40B4-BE49-F238E27FC236}">
                <a16:creationId xmlns:a16="http://schemas.microsoft.com/office/drawing/2014/main" id="{942D79F4-9810-44A0-BC33-DC0449B36268}"/>
              </a:ext>
            </a:extLst>
          </p:cNvPr>
          <p:cNvSpPr txBox="1"/>
          <p:nvPr/>
        </p:nvSpPr>
        <p:spPr>
          <a:xfrm>
            <a:off x="2330275" y="1628906"/>
            <a:ext cx="1833611" cy="646331"/>
          </a:xfrm>
          <a:prstGeom prst="rect">
            <a:avLst/>
          </a:prstGeom>
          <a:noFill/>
        </p:spPr>
        <p:txBody>
          <a:bodyPr wrap="square" rtlCol="0">
            <a:spAutoFit/>
          </a:bodyPr>
          <a:lstStyle/>
          <a:p>
            <a:r>
              <a:rPr lang="es-ES" b="1" dirty="0">
                <a:solidFill>
                  <a:srgbClr val="3399FF"/>
                </a:solidFill>
                <a:latin typeface="Rockwell" panose="02060603020205020403" pitchFamily="18" charset="0"/>
              </a:rPr>
              <a:t>Precipitación</a:t>
            </a:r>
          </a:p>
          <a:p>
            <a:r>
              <a:rPr lang="es-ES" b="1" dirty="0">
                <a:solidFill>
                  <a:schemeClr val="bg2">
                    <a:lumMod val="50000"/>
                  </a:schemeClr>
                </a:solidFill>
                <a:latin typeface="Rockwell" panose="02060603020205020403" pitchFamily="18" charset="0"/>
              </a:rPr>
              <a:t>Distribución</a:t>
            </a:r>
            <a:endParaRPr lang="es-BO" b="1" dirty="0">
              <a:solidFill>
                <a:schemeClr val="bg2">
                  <a:lumMod val="50000"/>
                </a:schemeClr>
              </a:solidFill>
              <a:latin typeface="Rockwell" panose="02060603020205020403" pitchFamily="18" charset="0"/>
            </a:endParaRPr>
          </a:p>
        </p:txBody>
      </p:sp>
      <p:sp>
        <p:nvSpPr>
          <p:cNvPr id="60" name="CuadroTexto 59">
            <a:extLst>
              <a:ext uri="{FF2B5EF4-FFF2-40B4-BE49-F238E27FC236}">
                <a16:creationId xmlns:a16="http://schemas.microsoft.com/office/drawing/2014/main" id="{82C69774-3B87-4B5D-A567-EE5C60E6F61A}"/>
              </a:ext>
            </a:extLst>
          </p:cNvPr>
          <p:cNvSpPr txBox="1"/>
          <p:nvPr/>
        </p:nvSpPr>
        <p:spPr>
          <a:xfrm>
            <a:off x="788272" y="5633253"/>
            <a:ext cx="9795760" cy="923330"/>
          </a:xfrm>
          <a:prstGeom prst="rect">
            <a:avLst/>
          </a:prstGeom>
          <a:noFill/>
        </p:spPr>
        <p:txBody>
          <a:bodyPr wrap="square" rtlCol="0">
            <a:spAutoFit/>
          </a:bodyPr>
          <a:lstStyle/>
          <a:p>
            <a:r>
              <a:rPr lang="es-ES" b="1" dirty="0">
                <a:latin typeface="Raleway"/>
              </a:rPr>
              <a:t>La variación de las precipitaciones a partir de análisis de su distribución  constituye un factor que incrementa el nivel de riesgo en casi todas las épocas y etapas de crecimiento del cultivo.</a:t>
            </a:r>
            <a:endParaRPr lang="es-BO" b="1" dirty="0">
              <a:latin typeface="Raleway"/>
            </a:endParaRPr>
          </a:p>
        </p:txBody>
      </p:sp>
      <p:sp>
        <p:nvSpPr>
          <p:cNvPr id="61" name="CuadroTexto 60">
            <a:extLst>
              <a:ext uri="{FF2B5EF4-FFF2-40B4-BE49-F238E27FC236}">
                <a16:creationId xmlns:a16="http://schemas.microsoft.com/office/drawing/2014/main" id="{52F2FDE0-B084-4CA9-8576-C75B20D760E2}"/>
              </a:ext>
            </a:extLst>
          </p:cNvPr>
          <p:cNvSpPr txBox="1"/>
          <p:nvPr/>
        </p:nvSpPr>
        <p:spPr>
          <a:xfrm>
            <a:off x="801196" y="2893201"/>
            <a:ext cx="3032509" cy="830997"/>
          </a:xfrm>
          <a:prstGeom prst="rect">
            <a:avLst/>
          </a:prstGeom>
          <a:noFill/>
        </p:spPr>
        <p:txBody>
          <a:bodyPr wrap="square" rtlCol="0">
            <a:spAutoFit/>
          </a:bodyPr>
          <a:lstStyle/>
          <a:p>
            <a:pPr marL="285750" indent="-285750">
              <a:buFont typeface="Arial" panose="020B0604020202020204" pitchFamily="34" charset="0"/>
              <a:buChar char="•"/>
            </a:pPr>
            <a:r>
              <a:rPr lang="es-ES" sz="1600" dirty="0">
                <a:latin typeface="Raleway"/>
              </a:rPr>
              <a:t>Siembras tardías muestran menores casos con niveles altos de riesgo.</a:t>
            </a:r>
          </a:p>
        </p:txBody>
      </p:sp>
      <p:sp>
        <p:nvSpPr>
          <p:cNvPr id="32" name="CuadroTexto 31">
            <a:extLst>
              <a:ext uri="{FF2B5EF4-FFF2-40B4-BE49-F238E27FC236}">
                <a16:creationId xmlns:a16="http://schemas.microsoft.com/office/drawing/2014/main" id="{F20172C1-8BED-4AA3-A865-ABBC1041271E}"/>
              </a:ext>
            </a:extLst>
          </p:cNvPr>
          <p:cNvSpPr txBox="1"/>
          <p:nvPr/>
        </p:nvSpPr>
        <p:spPr>
          <a:xfrm>
            <a:off x="801196" y="3834876"/>
            <a:ext cx="2884979" cy="1323439"/>
          </a:xfrm>
          <a:prstGeom prst="rect">
            <a:avLst/>
          </a:prstGeom>
          <a:noFill/>
        </p:spPr>
        <p:txBody>
          <a:bodyPr wrap="square" rtlCol="0">
            <a:spAutoFit/>
          </a:bodyPr>
          <a:lstStyle/>
          <a:p>
            <a:pPr marL="285750" indent="-285750">
              <a:buFont typeface="Arial" panose="020B0604020202020204" pitchFamily="34" charset="0"/>
              <a:buChar char="•"/>
            </a:pPr>
            <a:r>
              <a:rPr lang="es-ES" sz="1600" dirty="0">
                <a:latin typeface="Raleway"/>
              </a:rPr>
              <a:t>Existe mayor presión en las primeras etapas de desarrollo para las épocas de siembra adelantada e intermedia.</a:t>
            </a:r>
            <a:endParaRPr lang="es-BO" sz="1600" dirty="0">
              <a:latin typeface="Raleway"/>
            </a:endParaRPr>
          </a:p>
        </p:txBody>
      </p:sp>
      <p:sp>
        <p:nvSpPr>
          <p:cNvPr id="33" name="Rectángulo: esquinas redondeadas 32">
            <a:extLst>
              <a:ext uri="{FF2B5EF4-FFF2-40B4-BE49-F238E27FC236}">
                <a16:creationId xmlns:a16="http://schemas.microsoft.com/office/drawing/2014/main" id="{8AF06503-983F-48DF-84F4-0D987C0405A9}"/>
              </a:ext>
            </a:extLst>
          </p:cNvPr>
          <p:cNvSpPr/>
          <p:nvPr/>
        </p:nvSpPr>
        <p:spPr>
          <a:xfrm>
            <a:off x="4826841" y="2645550"/>
            <a:ext cx="914889" cy="303563"/>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31319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Effect transition="in" filter="fade">
                                      <p:cBhvr>
                                        <p:cTn id="54" dur="500"/>
                                        <p:tgtEl>
                                          <p:spTgt spid="36"/>
                                        </p:tgtEl>
                                      </p:cBhvr>
                                    </p:animEffect>
                                  </p:childTnLst>
                                </p:cTn>
                              </p:par>
                              <p:par>
                                <p:cTn id="55" presetID="53" presetClass="entr" presetSubtype="16"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Effect transition="in" filter="fade">
                                      <p:cBhvr>
                                        <p:cTn id="59" dur="500"/>
                                        <p:tgtEl>
                                          <p:spTgt spid="35"/>
                                        </p:tgtEl>
                                      </p:cBhvr>
                                    </p:animEffect>
                                  </p:childTnLst>
                                </p:cTn>
                              </p:par>
                              <p:par>
                                <p:cTn id="60" presetID="53" presetClass="entr" presetSubtype="16"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500" fill="hold"/>
                                        <p:tgtEl>
                                          <p:spTgt spid="38"/>
                                        </p:tgtEl>
                                        <p:attrNameLst>
                                          <p:attrName>ppt_w</p:attrName>
                                        </p:attrNameLst>
                                      </p:cBhvr>
                                      <p:tavLst>
                                        <p:tav tm="0">
                                          <p:val>
                                            <p:fltVal val="0"/>
                                          </p:val>
                                        </p:tav>
                                        <p:tav tm="100000">
                                          <p:val>
                                            <p:strVal val="#ppt_w"/>
                                          </p:val>
                                        </p:tav>
                                      </p:tavLst>
                                    </p:anim>
                                    <p:anim calcmode="lin" valueType="num">
                                      <p:cBhvr>
                                        <p:cTn id="63" dur="500" fill="hold"/>
                                        <p:tgtEl>
                                          <p:spTgt spid="38"/>
                                        </p:tgtEl>
                                        <p:attrNameLst>
                                          <p:attrName>ppt_h</p:attrName>
                                        </p:attrNameLst>
                                      </p:cBhvr>
                                      <p:tavLst>
                                        <p:tav tm="0">
                                          <p:val>
                                            <p:fltVal val="0"/>
                                          </p:val>
                                        </p:tav>
                                        <p:tav tm="100000">
                                          <p:val>
                                            <p:strVal val="#ppt_h"/>
                                          </p:val>
                                        </p:tav>
                                      </p:tavLst>
                                    </p:anim>
                                    <p:animEffect transition="in" filter="fade">
                                      <p:cBhvr>
                                        <p:cTn id="64" dur="500"/>
                                        <p:tgtEl>
                                          <p:spTgt spid="38"/>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fill="hold"/>
                                        <p:tgtEl>
                                          <p:spTgt spid="40"/>
                                        </p:tgtEl>
                                        <p:attrNameLst>
                                          <p:attrName>ppt_x</p:attrName>
                                        </p:attrNameLst>
                                      </p:cBhvr>
                                      <p:tavLst>
                                        <p:tav tm="0">
                                          <p:val>
                                            <p:strVal val="1+#ppt_w/2"/>
                                          </p:val>
                                        </p:tav>
                                        <p:tav tm="100000">
                                          <p:val>
                                            <p:strVal val="#ppt_x"/>
                                          </p:val>
                                        </p:tav>
                                      </p:tavLst>
                                    </p:anim>
                                    <p:anim calcmode="lin" valueType="num">
                                      <p:cBhvr additive="base">
                                        <p:cTn id="78" dur="500" fill="hold"/>
                                        <p:tgtEl>
                                          <p:spTgt spid="40"/>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1+#ppt_w/2"/>
                                          </p:val>
                                        </p:tav>
                                        <p:tav tm="100000">
                                          <p:val>
                                            <p:strVal val="#ppt_x"/>
                                          </p:val>
                                        </p:tav>
                                      </p:tavLst>
                                    </p:anim>
                                    <p:anim calcmode="lin" valueType="num">
                                      <p:cBhvr additive="base">
                                        <p:cTn id="82" dur="500" fill="hold"/>
                                        <p:tgtEl>
                                          <p:spTgt spid="33"/>
                                        </p:tgtEl>
                                        <p:attrNameLst>
                                          <p:attrName>ppt_y</p:attrName>
                                        </p:attrNameLst>
                                      </p:cBhvr>
                                      <p:tavLst>
                                        <p:tav tm="0">
                                          <p:val>
                                            <p:strVal val="#ppt_y"/>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p:cTn id="89" dur="500" fill="hold"/>
                                        <p:tgtEl>
                                          <p:spTgt spid="60"/>
                                        </p:tgtEl>
                                        <p:attrNameLst>
                                          <p:attrName>ppt_w</p:attrName>
                                        </p:attrNameLst>
                                      </p:cBhvr>
                                      <p:tavLst>
                                        <p:tav tm="0">
                                          <p:val>
                                            <p:fltVal val="0"/>
                                          </p:val>
                                        </p:tav>
                                        <p:tav tm="100000">
                                          <p:val>
                                            <p:strVal val="#ppt_w"/>
                                          </p:val>
                                        </p:tav>
                                      </p:tavLst>
                                    </p:anim>
                                    <p:anim calcmode="lin" valueType="num">
                                      <p:cBhvr>
                                        <p:cTn id="90" dur="500" fill="hold"/>
                                        <p:tgtEl>
                                          <p:spTgt spid="60"/>
                                        </p:tgtEl>
                                        <p:attrNameLst>
                                          <p:attrName>ppt_h</p:attrName>
                                        </p:attrNameLst>
                                      </p:cBhvr>
                                      <p:tavLst>
                                        <p:tav tm="0">
                                          <p:val>
                                            <p:fltVal val="0"/>
                                          </p:val>
                                        </p:tav>
                                        <p:tav tm="100000">
                                          <p:val>
                                            <p:strVal val="#ppt_h"/>
                                          </p:val>
                                        </p:tav>
                                      </p:tavLst>
                                    </p:anim>
                                    <p:animEffect transition="in" filter="fade">
                                      <p:cBhvr>
                                        <p:cTn id="9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60" grpId="0"/>
      <p:bldP spid="61" grpId="0"/>
      <p:bldP spid="32" grpId="0"/>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A305A-978D-4B13-8E91-D3FB2F0A5688}"/>
              </a:ext>
            </a:extLst>
          </p:cNvPr>
          <p:cNvSpPr>
            <a:spLocks noGrp="1"/>
          </p:cNvSpPr>
          <p:nvPr>
            <p:ph type="title"/>
          </p:nvPr>
        </p:nvSpPr>
        <p:spPr>
          <a:xfrm>
            <a:off x="515938" y="368300"/>
            <a:ext cx="9603275" cy="539751"/>
          </a:xfrm>
        </p:spPr>
        <p:txBody>
          <a:bodyPr vert="horz" lIns="360000" tIns="45720" rIns="91440" bIns="45720" rtlCol="0" anchor="ctr">
            <a:noAutofit/>
          </a:bodyPr>
          <a:lstStyle/>
          <a:p>
            <a:r>
              <a:rPr lang="es-ES" sz="3200" b="1" dirty="0">
                <a:solidFill>
                  <a:srgbClr val="3399FF"/>
                </a:solidFill>
                <a:latin typeface="Rockwell" panose="02060603020205020403" pitchFamily="18" charset="0"/>
              </a:rPr>
              <a:t>Hallazgos</a:t>
            </a:r>
            <a:endParaRPr lang="es-BO" sz="3200" b="1" dirty="0">
              <a:solidFill>
                <a:srgbClr val="3399FF"/>
              </a:solidFill>
              <a:latin typeface="Rockwell" panose="02060603020205020403" pitchFamily="18" charset="0"/>
            </a:endParaRPr>
          </a:p>
        </p:txBody>
      </p:sp>
      <p:pic>
        <p:nvPicPr>
          <p:cNvPr id="5" name="Imagen 4">
            <a:extLst>
              <a:ext uri="{FF2B5EF4-FFF2-40B4-BE49-F238E27FC236}">
                <a16:creationId xmlns:a16="http://schemas.microsoft.com/office/drawing/2014/main" id="{9CC535B5-2F16-440E-A6CB-5AB15FADADBE}"/>
              </a:ext>
            </a:extLst>
          </p:cNvPr>
          <p:cNvPicPr>
            <a:picLocks noChangeAspect="1"/>
          </p:cNvPicPr>
          <p:nvPr/>
        </p:nvPicPr>
        <p:blipFill rotWithShape="1">
          <a:blip r:embed="rId2"/>
          <a:srcRect r="10597"/>
          <a:stretch/>
        </p:blipFill>
        <p:spPr>
          <a:xfrm>
            <a:off x="4966807" y="1228496"/>
            <a:ext cx="6740539" cy="4449547"/>
          </a:xfrm>
          <a:prstGeom prst="rect">
            <a:avLst/>
          </a:prstGeom>
        </p:spPr>
      </p:pic>
      <p:cxnSp>
        <p:nvCxnSpPr>
          <p:cNvPr id="9" name="Conector recto 8">
            <a:extLst>
              <a:ext uri="{FF2B5EF4-FFF2-40B4-BE49-F238E27FC236}">
                <a16:creationId xmlns:a16="http://schemas.microsoft.com/office/drawing/2014/main" id="{0897D90E-C602-44D9-BCD4-8737E894C083}"/>
              </a:ext>
            </a:extLst>
          </p:cNvPr>
          <p:cNvCxnSpPr/>
          <p:nvPr/>
        </p:nvCxnSpPr>
        <p:spPr>
          <a:xfrm>
            <a:off x="7382834" y="3406590"/>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5F015702-127E-4AFE-8C06-94FDE6DC8580}"/>
              </a:ext>
            </a:extLst>
          </p:cNvPr>
          <p:cNvCxnSpPr/>
          <p:nvPr/>
        </p:nvCxnSpPr>
        <p:spPr>
          <a:xfrm>
            <a:off x="7399612" y="4228711"/>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A75C46F-1C74-4E12-A531-64C52C0F33A6}"/>
              </a:ext>
            </a:extLst>
          </p:cNvPr>
          <p:cNvCxnSpPr/>
          <p:nvPr/>
        </p:nvCxnSpPr>
        <p:spPr>
          <a:xfrm>
            <a:off x="5772148" y="4228711"/>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BB5DAB94-B85B-412F-8D47-052A23106F90}"/>
              </a:ext>
            </a:extLst>
          </p:cNvPr>
          <p:cNvCxnSpPr/>
          <p:nvPr/>
        </p:nvCxnSpPr>
        <p:spPr>
          <a:xfrm>
            <a:off x="5663091" y="5075999"/>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0EEF598B-0FF2-4F13-9BEC-6E74DD6883AC}"/>
              </a:ext>
            </a:extLst>
          </p:cNvPr>
          <p:cNvCxnSpPr/>
          <p:nvPr/>
        </p:nvCxnSpPr>
        <p:spPr>
          <a:xfrm>
            <a:off x="9069021" y="4228711"/>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959787FE-6C74-443E-97AE-A08B550F1804}"/>
              </a:ext>
            </a:extLst>
          </p:cNvPr>
          <p:cNvCxnSpPr/>
          <p:nvPr/>
        </p:nvCxnSpPr>
        <p:spPr>
          <a:xfrm>
            <a:off x="9152911" y="3406590"/>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C47DDB62-5E6C-428A-90F0-E6DF0D6B4889}"/>
              </a:ext>
            </a:extLst>
          </p:cNvPr>
          <p:cNvCxnSpPr/>
          <p:nvPr/>
        </p:nvCxnSpPr>
        <p:spPr>
          <a:xfrm>
            <a:off x="5663091" y="3406590"/>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85E55CE7-8F67-4C15-85E3-5C316AFD0D47}"/>
              </a:ext>
            </a:extLst>
          </p:cNvPr>
          <p:cNvCxnSpPr/>
          <p:nvPr/>
        </p:nvCxnSpPr>
        <p:spPr>
          <a:xfrm>
            <a:off x="5663091" y="2584469"/>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D5B52DBC-A08A-4157-B5F6-0B13383A73C6}"/>
              </a:ext>
            </a:extLst>
          </p:cNvPr>
          <p:cNvCxnSpPr/>
          <p:nvPr/>
        </p:nvCxnSpPr>
        <p:spPr>
          <a:xfrm>
            <a:off x="9110966" y="2584469"/>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DC9E982C-3E23-4E65-B4AB-724C4DC5846C}"/>
              </a:ext>
            </a:extLst>
          </p:cNvPr>
          <p:cNvCxnSpPr/>
          <p:nvPr/>
        </p:nvCxnSpPr>
        <p:spPr>
          <a:xfrm>
            <a:off x="7382834" y="2584469"/>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71AC089-57BD-4308-9B7A-EA0F6C8B781A}"/>
              </a:ext>
            </a:extLst>
          </p:cNvPr>
          <p:cNvCxnSpPr/>
          <p:nvPr/>
        </p:nvCxnSpPr>
        <p:spPr>
          <a:xfrm>
            <a:off x="7391223" y="5059221"/>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7615CD98-CD80-48B7-80E6-22D38FA7353F}"/>
              </a:ext>
            </a:extLst>
          </p:cNvPr>
          <p:cNvCxnSpPr/>
          <p:nvPr/>
        </p:nvCxnSpPr>
        <p:spPr>
          <a:xfrm>
            <a:off x="9110966" y="5075999"/>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sp>
        <p:nvSpPr>
          <p:cNvPr id="38" name="Rectángulo: esquinas redondeadas 37">
            <a:extLst>
              <a:ext uri="{FF2B5EF4-FFF2-40B4-BE49-F238E27FC236}">
                <a16:creationId xmlns:a16="http://schemas.microsoft.com/office/drawing/2014/main" id="{1B5C4E94-8B41-4B67-872B-1A02C952345E}"/>
              </a:ext>
            </a:extLst>
          </p:cNvPr>
          <p:cNvSpPr/>
          <p:nvPr/>
        </p:nvSpPr>
        <p:spPr>
          <a:xfrm>
            <a:off x="7399612" y="1512933"/>
            <a:ext cx="3020036" cy="291357"/>
          </a:xfrm>
          <a:prstGeom prst="roundRect">
            <a:avLst>
              <a:gd name="adj" fmla="val 50000"/>
            </a:avLst>
          </a:prstGeom>
          <a:solidFill>
            <a:srgbClr val="99FF99">
              <a:alpha val="38824"/>
            </a:srgbClr>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9" name="Rectángulo: esquinas redondeadas 38">
            <a:extLst>
              <a:ext uri="{FF2B5EF4-FFF2-40B4-BE49-F238E27FC236}">
                <a16:creationId xmlns:a16="http://schemas.microsoft.com/office/drawing/2014/main" id="{8255CCA5-2A48-417E-AF99-E34C21F265FE}"/>
              </a:ext>
            </a:extLst>
          </p:cNvPr>
          <p:cNvSpPr/>
          <p:nvPr/>
        </p:nvSpPr>
        <p:spPr>
          <a:xfrm>
            <a:off x="5219700" y="1679667"/>
            <a:ext cx="336940" cy="892083"/>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0" name="Rectángulo: esquinas redondeadas 39">
            <a:extLst>
              <a:ext uri="{FF2B5EF4-FFF2-40B4-BE49-F238E27FC236}">
                <a16:creationId xmlns:a16="http://schemas.microsoft.com/office/drawing/2014/main" id="{523B7764-1B03-4B96-BEC1-A0DD790F9724}"/>
              </a:ext>
            </a:extLst>
          </p:cNvPr>
          <p:cNvSpPr/>
          <p:nvPr/>
        </p:nvSpPr>
        <p:spPr>
          <a:xfrm>
            <a:off x="5213364" y="4202734"/>
            <a:ext cx="343275" cy="875530"/>
          </a:xfrm>
          <a:prstGeom prst="roundRect">
            <a:avLst>
              <a:gd name="adj" fmla="val 50000"/>
            </a:avLst>
          </a:prstGeom>
          <a:solidFill>
            <a:srgbClr val="E72B46">
              <a:alpha val="2902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2" name="Elipse 41">
            <a:extLst>
              <a:ext uri="{FF2B5EF4-FFF2-40B4-BE49-F238E27FC236}">
                <a16:creationId xmlns:a16="http://schemas.microsoft.com/office/drawing/2014/main" id="{D712BFBB-0C6B-4695-A8FA-70A5C52453B9}"/>
              </a:ext>
            </a:extLst>
          </p:cNvPr>
          <p:cNvSpPr/>
          <p:nvPr/>
        </p:nvSpPr>
        <p:spPr>
          <a:xfrm>
            <a:off x="874713" y="1102475"/>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43" name="Gráfico 42" descr="Termómetro">
            <a:extLst>
              <a:ext uri="{FF2B5EF4-FFF2-40B4-BE49-F238E27FC236}">
                <a16:creationId xmlns:a16="http://schemas.microsoft.com/office/drawing/2014/main" id="{95B4B8E4-1415-42B6-B61A-70E764DE09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8843" y="1494788"/>
            <a:ext cx="676076" cy="676076"/>
          </a:xfrm>
          <a:prstGeom prst="rect">
            <a:avLst/>
          </a:prstGeom>
        </p:spPr>
      </p:pic>
      <p:sp>
        <p:nvSpPr>
          <p:cNvPr id="44" name="CuadroTexto 43">
            <a:extLst>
              <a:ext uri="{FF2B5EF4-FFF2-40B4-BE49-F238E27FC236}">
                <a16:creationId xmlns:a16="http://schemas.microsoft.com/office/drawing/2014/main" id="{11559DEC-C4B0-43CE-99C1-F2802911269C}"/>
              </a:ext>
            </a:extLst>
          </p:cNvPr>
          <p:cNvSpPr txBox="1"/>
          <p:nvPr/>
        </p:nvSpPr>
        <p:spPr>
          <a:xfrm>
            <a:off x="2206867" y="1669977"/>
            <a:ext cx="1221412" cy="369332"/>
          </a:xfrm>
          <a:prstGeom prst="rect">
            <a:avLst/>
          </a:prstGeom>
          <a:noFill/>
        </p:spPr>
        <p:txBody>
          <a:bodyPr wrap="square" rtlCol="0">
            <a:spAutoFit/>
          </a:bodyPr>
          <a:lstStyle/>
          <a:p>
            <a:pPr algn="ctr"/>
            <a:r>
              <a:rPr lang="es-ES" b="1" dirty="0">
                <a:solidFill>
                  <a:srgbClr val="FF6600"/>
                </a:solidFill>
                <a:latin typeface="Rockwell" panose="02060603020205020403" pitchFamily="18" charset="0"/>
              </a:rPr>
              <a:t>Helada</a:t>
            </a:r>
            <a:endParaRPr lang="es-BO" b="1" dirty="0">
              <a:solidFill>
                <a:srgbClr val="FF6600"/>
              </a:solidFill>
              <a:latin typeface="Rockwell" panose="02060603020205020403" pitchFamily="18" charset="0"/>
            </a:endParaRPr>
          </a:p>
        </p:txBody>
      </p:sp>
      <p:sp>
        <p:nvSpPr>
          <p:cNvPr id="60" name="CuadroTexto 59">
            <a:extLst>
              <a:ext uri="{FF2B5EF4-FFF2-40B4-BE49-F238E27FC236}">
                <a16:creationId xmlns:a16="http://schemas.microsoft.com/office/drawing/2014/main" id="{785DBD6F-2BD8-486A-B4E1-63970548E6A6}"/>
              </a:ext>
            </a:extLst>
          </p:cNvPr>
          <p:cNvSpPr txBox="1"/>
          <p:nvPr/>
        </p:nvSpPr>
        <p:spPr>
          <a:xfrm>
            <a:off x="785711" y="5820490"/>
            <a:ext cx="9748939" cy="646331"/>
          </a:xfrm>
          <a:prstGeom prst="rect">
            <a:avLst/>
          </a:prstGeom>
          <a:noFill/>
        </p:spPr>
        <p:txBody>
          <a:bodyPr wrap="square" rtlCol="0">
            <a:spAutoFit/>
          </a:bodyPr>
          <a:lstStyle/>
          <a:p>
            <a:r>
              <a:rPr lang="es-ES" b="1" dirty="0">
                <a:latin typeface="Raleway" panose="020B0003030101060003" pitchFamily="34" charset="0"/>
              </a:rPr>
              <a:t>Se observan casos con mayor recurrencia de helada tempranas para las siembras anticipadas y helada tardías para las siembra intermedias y tardías.</a:t>
            </a:r>
            <a:endParaRPr lang="es-BO" b="1" dirty="0">
              <a:latin typeface="Raleway" panose="020B0003030101060003" pitchFamily="34" charset="0"/>
            </a:endParaRPr>
          </a:p>
        </p:txBody>
      </p:sp>
      <p:sp>
        <p:nvSpPr>
          <p:cNvPr id="61" name="CuadroTexto 60">
            <a:extLst>
              <a:ext uri="{FF2B5EF4-FFF2-40B4-BE49-F238E27FC236}">
                <a16:creationId xmlns:a16="http://schemas.microsoft.com/office/drawing/2014/main" id="{32295A7B-4014-4883-A30C-D0C332AA4564}"/>
              </a:ext>
            </a:extLst>
          </p:cNvPr>
          <p:cNvSpPr txBox="1"/>
          <p:nvPr/>
        </p:nvSpPr>
        <p:spPr>
          <a:xfrm>
            <a:off x="785711" y="2723515"/>
            <a:ext cx="3449405" cy="1200329"/>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Siembras  intermedias y tardías muestran menores casos con niveles bajos de riesgo por helada.</a:t>
            </a:r>
          </a:p>
        </p:txBody>
      </p:sp>
      <p:sp>
        <p:nvSpPr>
          <p:cNvPr id="25" name="CuadroTexto 24">
            <a:extLst>
              <a:ext uri="{FF2B5EF4-FFF2-40B4-BE49-F238E27FC236}">
                <a16:creationId xmlns:a16="http://schemas.microsoft.com/office/drawing/2014/main" id="{724EE904-21F9-40B6-9117-54EA36403C0C}"/>
              </a:ext>
            </a:extLst>
          </p:cNvPr>
          <p:cNvSpPr txBox="1"/>
          <p:nvPr/>
        </p:nvSpPr>
        <p:spPr>
          <a:xfrm>
            <a:off x="785712" y="4109754"/>
            <a:ext cx="3641362" cy="1477328"/>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Existe mayor presión por helada en la emergencia para las siembras adelantadas y en la maduración para siembras intermedias y tardías.</a:t>
            </a:r>
            <a:endParaRPr lang="es-BO" dirty="0">
              <a:latin typeface="Raleway"/>
            </a:endParaRPr>
          </a:p>
        </p:txBody>
      </p:sp>
    </p:spTree>
    <p:extLst>
      <p:ext uri="{BB962C8B-B14F-4D97-AF65-F5344CB8AC3E}">
        <p14:creationId xmlns:p14="http://schemas.microsoft.com/office/powerpoint/2010/main" val="385501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fill="hold"/>
                                        <p:tgtEl>
                                          <p:spTgt spid="38"/>
                                        </p:tgtEl>
                                        <p:attrNameLst>
                                          <p:attrName>ppt_x</p:attrName>
                                        </p:attrNameLst>
                                      </p:cBhvr>
                                      <p:tavLst>
                                        <p:tav tm="0">
                                          <p:val>
                                            <p:strVal val="#ppt_x"/>
                                          </p:val>
                                        </p:tav>
                                        <p:tav tm="100000">
                                          <p:val>
                                            <p:strVal val="#ppt_x"/>
                                          </p:val>
                                        </p:tav>
                                      </p:tavLst>
                                    </p:anim>
                                    <p:anim calcmode="lin" valueType="num">
                                      <p:cBhvr additive="base">
                                        <p:cTn id="70" dur="500" fill="hold"/>
                                        <p:tgtEl>
                                          <p:spTgt spid="38"/>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1+#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500" fill="hold"/>
                                        <p:tgtEl>
                                          <p:spTgt spid="40"/>
                                        </p:tgtEl>
                                        <p:attrNameLst>
                                          <p:attrName>ppt_x</p:attrName>
                                        </p:attrNameLst>
                                      </p:cBhvr>
                                      <p:tavLst>
                                        <p:tav tm="0">
                                          <p:val>
                                            <p:strVal val="1+#ppt_w/2"/>
                                          </p:val>
                                        </p:tav>
                                        <p:tav tm="100000">
                                          <p:val>
                                            <p:strVal val="#ppt_x"/>
                                          </p:val>
                                        </p:tav>
                                      </p:tavLst>
                                    </p:anim>
                                    <p:anim calcmode="lin" valueType="num">
                                      <p:cBhvr additive="base">
                                        <p:cTn id="82" dur="500" fill="hold"/>
                                        <p:tgtEl>
                                          <p:spTgt spid="40"/>
                                        </p:tgtEl>
                                        <p:attrNameLst>
                                          <p:attrName>ppt_y</p:attrName>
                                        </p:attrNameLst>
                                      </p:cBhvr>
                                      <p:tavLst>
                                        <p:tav tm="0">
                                          <p:val>
                                            <p:strVal val="#ppt_y"/>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p:cTn id="89" dur="500" fill="hold"/>
                                        <p:tgtEl>
                                          <p:spTgt spid="60"/>
                                        </p:tgtEl>
                                        <p:attrNameLst>
                                          <p:attrName>ppt_w</p:attrName>
                                        </p:attrNameLst>
                                      </p:cBhvr>
                                      <p:tavLst>
                                        <p:tav tm="0">
                                          <p:val>
                                            <p:fltVal val="0"/>
                                          </p:val>
                                        </p:tav>
                                        <p:tav tm="100000">
                                          <p:val>
                                            <p:strVal val="#ppt_w"/>
                                          </p:val>
                                        </p:tav>
                                      </p:tavLst>
                                    </p:anim>
                                    <p:anim calcmode="lin" valueType="num">
                                      <p:cBhvr>
                                        <p:cTn id="90" dur="500" fill="hold"/>
                                        <p:tgtEl>
                                          <p:spTgt spid="60"/>
                                        </p:tgtEl>
                                        <p:attrNameLst>
                                          <p:attrName>ppt_h</p:attrName>
                                        </p:attrNameLst>
                                      </p:cBhvr>
                                      <p:tavLst>
                                        <p:tav tm="0">
                                          <p:val>
                                            <p:fltVal val="0"/>
                                          </p:val>
                                        </p:tav>
                                        <p:tav tm="100000">
                                          <p:val>
                                            <p:strVal val="#ppt_h"/>
                                          </p:val>
                                        </p:tav>
                                      </p:tavLst>
                                    </p:anim>
                                    <p:animEffect transition="in" filter="fade">
                                      <p:cBhvr>
                                        <p:cTn id="9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60" grpId="0"/>
      <p:bldP spid="61"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A305A-978D-4B13-8E91-D3FB2F0A5688}"/>
              </a:ext>
            </a:extLst>
          </p:cNvPr>
          <p:cNvSpPr>
            <a:spLocks noGrp="1"/>
          </p:cNvSpPr>
          <p:nvPr>
            <p:ph type="title"/>
          </p:nvPr>
        </p:nvSpPr>
        <p:spPr>
          <a:xfrm>
            <a:off x="515938" y="368300"/>
            <a:ext cx="9603275" cy="539751"/>
          </a:xfrm>
        </p:spPr>
        <p:txBody>
          <a:bodyPr vert="horz" lIns="360000" tIns="45720" rIns="91440" bIns="45720" rtlCol="0" anchor="ctr">
            <a:noAutofit/>
          </a:bodyPr>
          <a:lstStyle/>
          <a:p>
            <a:r>
              <a:rPr lang="es-ES" sz="3200" b="1" dirty="0">
                <a:solidFill>
                  <a:srgbClr val="3399FF"/>
                </a:solidFill>
                <a:latin typeface="Rockwell" panose="02060603020205020403" pitchFamily="18" charset="0"/>
              </a:rPr>
              <a:t>Hallazgos</a:t>
            </a:r>
            <a:endParaRPr lang="es-BO" sz="3200" b="1" dirty="0">
              <a:solidFill>
                <a:srgbClr val="3399FF"/>
              </a:solidFill>
              <a:latin typeface="Rockwell" panose="02060603020205020403" pitchFamily="18" charset="0"/>
            </a:endParaRPr>
          </a:p>
        </p:txBody>
      </p:sp>
      <p:pic>
        <p:nvPicPr>
          <p:cNvPr id="4" name="Imagen 3">
            <a:extLst>
              <a:ext uri="{FF2B5EF4-FFF2-40B4-BE49-F238E27FC236}">
                <a16:creationId xmlns:a16="http://schemas.microsoft.com/office/drawing/2014/main" id="{F560B50C-51D4-4514-9392-55896C12050E}"/>
              </a:ext>
            </a:extLst>
          </p:cNvPr>
          <p:cNvPicPr>
            <a:picLocks noChangeAspect="1"/>
          </p:cNvPicPr>
          <p:nvPr/>
        </p:nvPicPr>
        <p:blipFill rotWithShape="1">
          <a:blip r:embed="rId2"/>
          <a:srcRect r="11188"/>
          <a:stretch/>
        </p:blipFill>
        <p:spPr>
          <a:xfrm>
            <a:off x="4846781" y="1068960"/>
            <a:ext cx="6502778" cy="4321184"/>
          </a:xfrm>
          <a:prstGeom prst="rect">
            <a:avLst/>
          </a:prstGeom>
        </p:spPr>
      </p:pic>
      <p:cxnSp>
        <p:nvCxnSpPr>
          <p:cNvPr id="5" name="Conector recto 4">
            <a:extLst>
              <a:ext uri="{FF2B5EF4-FFF2-40B4-BE49-F238E27FC236}">
                <a16:creationId xmlns:a16="http://schemas.microsoft.com/office/drawing/2014/main" id="{2C9C0552-8F9D-414F-9D04-11D93C6866B3}"/>
              </a:ext>
            </a:extLst>
          </p:cNvPr>
          <p:cNvCxnSpPr/>
          <p:nvPr/>
        </p:nvCxnSpPr>
        <p:spPr>
          <a:xfrm>
            <a:off x="5588646" y="2406388"/>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A57AFA14-076F-4866-AA22-F2D29AB8481E}"/>
              </a:ext>
            </a:extLst>
          </p:cNvPr>
          <p:cNvCxnSpPr/>
          <p:nvPr/>
        </p:nvCxnSpPr>
        <p:spPr>
          <a:xfrm>
            <a:off x="9243923" y="4017074"/>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D0646E48-BD1A-42B0-9994-EFBF62DAFE2C}"/>
              </a:ext>
            </a:extLst>
          </p:cNvPr>
          <p:cNvCxnSpPr/>
          <p:nvPr/>
        </p:nvCxnSpPr>
        <p:spPr>
          <a:xfrm>
            <a:off x="7742294" y="4025463"/>
            <a:ext cx="914400" cy="0"/>
          </a:xfrm>
          <a:prstGeom prst="line">
            <a:avLst/>
          </a:prstGeom>
          <a:ln w="762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73D1876-1CB4-4F9C-8836-254C81DF274C}"/>
              </a:ext>
            </a:extLst>
          </p:cNvPr>
          <p:cNvCxnSpPr/>
          <p:nvPr/>
        </p:nvCxnSpPr>
        <p:spPr>
          <a:xfrm>
            <a:off x="7190943" y="2414777"/>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8F223BFC-501C-4EA9-A6C5-D51930C4A362}"/>
              </a:ext>
            </a:extLst>
          </p:cNvPr>
          <p:cNvCxnSpPr/>
          <p:nvPr/>
        </p:nvCxnSpPr>
        <p:spPr>
          <a:xfrm>
            <a:off x="8826797" y="2406388"/>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8DB061C4-96EB-4A92-8F87-448E44BE6206}"/>
              </a:ext>
            </a:extLst>
          </p:cNvPr>
          <p:cNvCxnSpPr/>
          <p:nvPr/>
        </p:nvCxnSpPr>
        <p:spPr>
          <a:xfrm>
            <a:off x="7285094" y="4822424"/>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F9F451F1-9547-4855-B8A2-DBBBF11E5D3E}"/>
              </a:ext>
            </a:extLst>
          </p:cNvPr>
          <p:cNvCxnSpPr/>
          <p:nvPr/>
        </p:nvCxnSpPr>
        <p:spPr>
          <a:xfrm>
            <a:off x="8895780" y="4830819"/>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68197C4C-1065-4130-9EF6-9588839F4819}"/>
              </a:ext>
            </a:extLst>
          </p:cNvPr>
          <p:cNvCxnSpPr/>
          <p:nvPr/>
        </p:nvCxnSpPr>
        <p:spPr>
          <a:xfrm>
            <a:off x="5804634" y="4025463"/>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32A0C81A-8965-42A1-B724-967963DD5485}"/>
              </a:ext>
            </a:extLst>
          </p:cNvPr>
          <p:cNvCxnSpPr/>
          <p:nvPr/>
        </p:nvCxnSpPr>
        <p:spPr>
          <a:xfrm>
            <a:off x="5947501" y="3234800"/>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5892386-25F2-43B3-93E8-63D88918A64A}"/>
              </a:ext>
            </a:extLst>
          </p:cNvPr>
          <p:cNvCxnSpPr/>
          <p:nvPr/>
        </p:nvCxnSpPr>
        <p:spPr>
          <a:xfrm>
            <a:off x="7400668" y="3234800"/>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AB3A280A-4904-4E9D-B4CF-4A9A20A50481}"/>
              </a:ext>
            </a:extLst>
          </p:cNvPr>
          <p:cNvCxnSpPr/>
          <p:nvPr/>
        </p:nvCxnSpPr>
        <p:spPr>
          <a:xfrm>
            <a:off x="8986187" y="3224313"/>
            <a:ext cx="914400" cy="0"/>
          </a:xfrm>
          <a:prstGeom prst="line">
            <a:avLst/>
          </a:prstGeom>
          <a:ln w="762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8EA72EB2-2A0C-48A0-B641-C26552B32C80}"/>
              </a:ext>
            </a:extLst>
          </p:cNvPr>
          <p:cNvCxnSpPr/>
          <p:nvPr/>
        </p:nvCxnSpPr>
        <p:spPr>
          <a:xfrm>
            <a:off x="5641587" y="4830819"/>
            <a:ext cx="914400"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Rectángulo: esquinas redondeadas 33">
            <a:extLst>
              <a:ext uri="{FF2B5EF4-FFF2-40B4-BE49-F238E27FC236}">
                <a16:creationId xmlns:a16="http://schemas.microsoft.com/office/drawing/2014/main" id="{780ACB10-FDFE-4D99-8F77-2534768EB72F}"/>
              </a:ext>
            </a:extLst>
          </p:cNvPr>
          <p:cNvSpPr/>
          <p:nvPr/>
        </p:nvSpPr>
        <p:spPr>
          <a:xfrm>
            <a:off x="5641587" y="1313713"/>
            <a:ext cx="4525125" cy="356496"/>
          </a:xfrm>
          <a:prstGeom prst="roundRect">
            <a:avLst>
              <a:gd name="adj" fmla="val 50000"/>
            </a:avLst>
          </a:prstGeom>
          <a:solidFill>
            <a:srgbClr val="99FF99">
              <a:alpha val="38824"/>
            </a:srgbClr>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5" name="Rectángulo: esquinas redondeadas 34">
            <a:extLst>
              <a:ext uri="{FF2B5EF4-FFF2-40B4-BE49-F238E27FC236}">
                <a16:creationId xmlns:a16="http://schemas.microsoft.com/office/drawing/2014/main" id="{BA57917E-0F83-4B2E-91F2-671EAC46F5E5}"/>
              </a:ext>
            </a:extLst>
          </p:cNvPr>
          <p:cNvSpPr/>
          <p:nvPr/>
        </p:nvSpPr>
        <p:spPr>
          <a:xfrm>
            <a:off x="5124450" y="3202702"/>
            <a:ext cx="317449" cy="721593"/>
          </a:xfrm>
          <a:prstGeom prst="roundRect">
            <a:avLst>
              <a:gd name="adj" fmla="val 50000"/>
            </a:avLst>
          </a:prstGeom>
          <a:solidFill>
            <a:srgbClr val="FFFF00">
              <a:alpha val="2902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3" name="Elipse 52">
            <a:extLst>
              <a:ext uri="{FF2B5EF4-FFF2-40B4-BE49-F238E27FC236}">
                <a16:creationId xmlns:a16="http://schemas.microsoft.com/office/drawing/2014/main" id="{B32C498A-2A2C-4AB3-A988-65D28E2D5DD7}"/>
              </a:ext>
            </a:extLst>
          </p:cNvPr>
          <p:cNvSpPr/>
          <p:nvPr/>
        </p:nvSpPr>
        <p:spPr>
          <a:xfrm>
            <a:off x="887090" y="1313713"/>
            <a:ext cx="1504336" cy="150433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4" name="CuadroTexto 53">
            <a:extLst>
              <a:ext uri="{FF2B5EF4-FFF2-40B4-BE49-F238E27FC236}">
                <a16:creationId xmlns:a16="http://schemas.microsoft.com/office/drawing/2014/main" id="{D3B5D4E7-2A1C-4EE1-A6FD-7F1FC660D46E}"/>
              </a:ext>
            </a:extLst>
          </p:cNvPr>
          <p:cNvSpPr txBox="1"/>
          <p:nvPr/>
        </p:nvSpPr>
        <p:spPr>
          <a:xfrm>
            <a:off x="2271461" y="1881215"/>
            <a:ext cx="1221412" cy="369332"/>
          </a:xfrm>
          <a:prstGeom prst="rect">
            <a:avLst/>
          </a:prstGeom>
          <a:noFill/>
        </p:spPr>
        <p:txBody>
          <a:bodyPr wrap="square" rtlCol="0">
            <a:spAutoFit/>
          </a:bodyPr>
          <a:lstStyle/>
          <a:p>
            <a:pPr algn="ctr"/>
            <a:r>
              <a:rPr lang="es-ES" b="1" dirty="0">
                <a:solidFill>
                  <a:srgbClr val="3B3838"/>
                </a:solidFill>
                <a:latin typeface="Rockwell" panose="02060603020205020403" pitchFamily="18" charset="0"/>
              </a:rPr>
              <a:t>Granizo</a:t>
            </a:r>
            <a:endParaRPr lang="es-BO" b="1" dirty="0">
              <a:solidFill>
                <a:srgbClr val="3B3838"/>
              </a:solidFill>
              <a:latin typeface="Rockwell" panose="02060603020205020403" pitchFamily="18" charset="0"/>
            </a:endParaRPr>
          </a:p>
        </p:txBody>
      </p:sp>
      <p:grpSp>
        <p:nvGrpSpPr>
          <p:cNvPr id="55" name="Grupo 54">
            <a:extLst>
              <a:ext uri="{FF2B5EF4-FFF2-40B4-BE49-F238E27FC236}">
                <a16:creationId xmlns:a16="http://schemas.microsoft.com/office/drawing/2014/main" id="{90B844DD-7166-47B9-A157-34896A483B76}"/>
              </a:ext>
            </a:extLst>
          </p:cNvPr>
          <p:cNvGrpSpPr/>
          <p:nvPr/>
        </p:nvGrpSpPr>
        <p:grpSpPr>
          <a:xfrm>
            <a:off x="1383037" y="1758542"/>
            <a:ext cx="646821" cy="614678"/>
            <a:chOff x="10169968" y="2244040"/>
            <a:chExt cx="646821" cy="614678"/>
          </a:xfrm>
        </p:grpSpPr>
        <p:sp>
          <p:nvSpPr>
            <p:cNvPr id="56" name="Forma libre: forma 55">
              <a:extLst>
                <a:ext uri="{FF2B5EF4-FFF2-40B4-BE49-F238E27FC236}">
                  <a16:creationId xmlns:a16="http://schemas.microsoft.com/office/drawing/2014/main" id="{56EDC4E2-57A5-4F98-AF02-6F156BE83217}"/>
                </a:ext>
              </a:extLst>
            </p:cNvPr>
            <p:cNvSpPr/>
            <p:nvPr/>
          </p:nvSpPr>
          <p:spPr>
            <a:xfrm>
              <a:off x="10169968" y="2244040"/>
              <a:ext cx="646821" cy="361867"/>
            </a:xfrm>
            <a:custGeom>
              <a:avLst/>
              <a:gdLst>
                <a:gd name="connsiteX0" fmla="*/ 615590 w 646821"/>
                <a:gd name="connsiteY0" fmla="*/ 202800 h 361867"/>
                <a:gd name="connsiteX1" fmla="*/ 542248 w 646821"/>
                <a:gd name="connsiteY1" fmla="*/ 182797 h 361867"/>
                <a:gd name="connsiteX2" fmla="*/ 542248 w 646821"/>
                <a:gd name="connsiteY2" fmla="*/ 180892 h 361867"/>
                <a:gd name="connsiteX3" fmla="*/ 495575 w 646821"/>
                <a:gd name="connsiteY3" fmla="*/ 88500 h 361867"/>
                <a:gd name="connsiteX4" fmla="*/ 392705 w 646821"/>
                <a:gd name="connsiteY4" fmla="*/ 72307 h 361867"/>
                <a:gd name="connsiteX5" fmla="*/ 238400 w 646821"/>
                <a:gd name="connsiteY5" fmla="*/ 3727 h 361867"/>
                <a:gd name="connsiteX6" fmla="*/ 132673 w 646821"/>
                <a:gd name="connsiteY6" fmla="*/ 135172 h 361867"/>
                <a:gd name="connsiteX7" fmla="*/ 24088 w 646821"/>
                <a:gd name="connsiteY7" fmla="*/ 178035 h 361867"/>
                <a:gd name="connsiteX8" fmla="*/ 9800 w 646821"/>
                <a:gd name="connsiteY8" fmla="*/ 293287 h 361867"/>
                <a:gd name="connsiteX9" fmla="*/ 104098 w 646821"/>
                <a:gd name="connsiteY9" fmla="*/ 361867 h 361867"/>
                <a:gd name="connsiteX10" fmla="*/ 561298 w 646821"/>
                <a:gd name="connsiteY10" fmla="*/ 361867 h 361867"/>
                <a:gd name="connsiteX11" fmla="*/ 642260 w 646821"/>
                <a:gd name="connsiteY11" fmla="*/ 300907 h 361867"/>
                <a:gd name="connsiteX12" fmla="*/ 615590 w 646821"/>
                <a:gd name="connsiteY12" fmla="*/ 202800 h 36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6821" h="361867">
                  <a:moveTo>
                    <a:pt x="615590" y="202800"/>
                  </a:moveTo>
                  <a:cubicBezTo>
                    <a:pt x="595588" y="185655"/>
                    <a:pt x="568918" y="178035"/>
                    <a:pt x="542248" y="182797"/>
                  </a:cubicBezTo>
                  <a:lnTo>
                    <a:pt x="542248" y="180892"/>
                  </a:lnTo>
                  <a:cubicBezTo>
                    <a:pt x="542248" y="144697"/>
                    <a:pt x="525103" y="110407"/>
                    <a:pt x="495575" y="88500"/>
                  </a:cubicBezTo>
                  <a:cubicBezTo>
                    <a:pt x="466048" y="66592"/>
                    <a:pt x="427948" y="60877"/>
                    <a:pt x="392705" y="72307"/>
                  </a:cubicBezTo>
                  <a:cubicBezTo>
                    <a:pt x="363178" y="17062"/>
                    <a:pt x="299360" y="-10560"/>
                    <a:pt x="238400" y="3727"/>
                  </a:cubicBezTo>
                  <a:cubicBezTo>
                    <a:pt x="177440" y="18015"/>
                    <a:pt x="133625" y="72307"/>
                    <a:pt x="132673" y="135172"/>
                  </a:cubicBezTo>
                  <a:cubicBezTo>
                    <a:pt x="91715" y="128505"/>
                    <a:pt x="49805" y="144697"/>
                    <a:pt x="24088" y="178035"/>
                  </a:cubicBezTo>
                  <a:cubicBezTo>
                    <a:pt x="-1630" y="211372"/>
                    <a:pt x="-7345" y="255187"/>
                    <a:pt x="9800" y="293287"/>
                  </a:cubicBezTo>
                  <a:cubicBezTo>
                    <a:pt x="25993" y="331387"/>
                    <a:pt x="62188" y="358057"/>
                    <a:pt x="104098" y="361867"/>
                  </a:cubicBezTo>
                  <a:lnTo>
                    <a:pt x="561298" y="361867"/>
                  </a:lnTo>
                  <a:cubicBezTo>
                    <a:pt x="598445" y="359962"/>
                    <a:pt x="629878" y="335197"/>
                    <a:pt x="642260" y="300907"/>
                  </a:cubicBezTo>
                  <a:cubicBezTo>
                    <a:pt x="653690" y="265665"/>
                    <a:pt x="643213" y="226612"/>
                    <a:pt x="615590" y="202800"/>
                  </a:cubicBezTo>
                  <a:close/>
                </a:path>
              </a:pathLst>
            </a:custGeom>
            <a:solidFill>
              <a:schemeClr val="bg2">
                <a:lumMod val="25000"/>
              </a:schemeClr>
            </a:solidFill>
            <a:ln w="9525" cap="flat">
              <a:noFill/>
              <a:prstDash val="solid"/>
              <a:miter/>
            </a:ln>
          </p:spPr>
          <p:txBody>
            <a:bodyPr rtlCol="0" anchor="ctr"/>
            <a:lstStyle/>
            <a:p>
              <a:endParaRPr lang="es-BO"/>
            </a:p>
          </p:txBody>
        </p:sp>
        <p:sp>
          <p:nvSpPr>
            <p:cNvPr id="57" name="Elipse 56">
              <a:extLst>
                <a:ext uri="{FF2B5EF4-FFF2-40B4-BE49-F238E27FC236}">
                  <a16:creationId xmlns:a16="http://schemas.microsoft.com/office/drawing/2014/main" id="{937DAEEC-EBF2-494A-BB4D-5E678A707C9C}"/>
                </a:ext>
              </a:extLst>
            </p:cNvPr>
            <p:cNvSpPr/>
            <p:nvPr/>
          </p:nvSpPr>
          <p:spPr>
            <a:xfrm>
              <a:off x="10414138" y="2679074"/>
              <a:ext cx="167033" cy="179644"/>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8" name="Elipse 57">
              <a:extLst>
                <a:ext uri="{FF2B5EF4-FFF2-40B4-BE49-F238E27FC236}">
                  <a16:creationId xmlns:a16="http://schemas.microsoft.com/office/drawing/2014/main" id="{67ABF211-5431-4193-B44E-1D58CB7A5B7A}"/>
                </a:ext>
              </a:extLst>
            </p:cNvPr>
            <p:cNvSpPr/>
            <p:nvPr/>
          </p:nvSpPr>
          <p:spPr>
            <a:xfrm>
              <a:off x="10647158" y="2650694"/>
              <a:ext cx="122549" cy="122549"/>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9" name="Elipse 58">
              <a:extLst>
                <a:ext uri="{FF2B5EF4-FFF2-40B4-BE49-F238E27FC236}">
                  <a16:creationId xmlns:a16="http://schemas.microsoft.com/office/drawing/2014/main" id="{796C4009-6A09-47F1-9F05-F146DC4C2EB1}"/>
                </a:ext>
              </a:extLst>
            </p:cNvPr>
            <p:cNvSpPr/>
            <p:nvPr/>
          </p:nvSpPr>
          <p:spPr>
            <a:xfrm>
              <a:off x="10218172" y="2650695"/>
              <a:ext cx="122549" cy="122549"/>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36" name="CuadroTexto 35">
            <a:extLst>
              <a:ext uri="{FF2B5EF4-FFF2-40B4-BE49-F238E27FC236}">
                <a16:creationId xmlns:a16="http://schemas.microsoft.com/office/drawing/2014/main" id="{CF821067-C669-42E8-99B6-9D6D0DB64243}"/>
              </a:ext>
            </a:extLst>
          </p:cNvPr>
          <p:cNvSpPr txBox="1"/>
          <p:nvPr/>
        </p:nvSpPr>
        <p:spPr>
          <a:xfrm>
            <a:off x="788947" y="3093573"/>
            <a:ext cx="3449405" cy="923330"/>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En su mayoría, se observa baja ocurrencia en niveles de riesgo bajo.</a:t>
            </a:r>
          </a:p>
        </p:txBody>
      </p:sp>
      <p:sp>
        <p:nvSpPr>
          <p:cNvPr id="37" name="CuadroTexto 36">
            <a:extLst>
              <a:ext uri="{FF2B5EF4-FFF2-40B4-BE49-F238E27FC236}">
                <a16:creationId xmlns:a16="http://schemas.microsoft.com/office/drawing/2014/main" id="{182EDAE6-8476-4BD5-B183-3A83E8A6E012}"/>
              </a:ext>
            </a:extLst>
          </p:cNvPr>
          <p:cNvSpPr txBox="1"/>
          <p:nvPr/>
        </p:nvSpPr>
        <p:spPr>
          <a:xfrm>
            <a:off x="788947" y="4194037"/>
            <a:ext cx="3449405" cy="1200329"/>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Raleway"/>
              </a:rPr>
              <a:t>El granizo de alta intensidad puede causar daños considerables en la etapa de floración</a:t>
            </a:r>
          </a:p>
        </p:txBody>
      </p:sp>
      <p:sp>
        <p:nvSpPr>
          <p:cNvPr id="38" name="CuadroTexto 37">
            <a:extLst>
              <a:ext uri="{FF2B5EF4-FFF2-40B4-BE49-F238E27FC236}">
                <a16:creationId xmlns:a16="http://schemas.microsoft.com/office/drawing/2014/main" id="{1B8D39D6-314C-4393-A92D-1A1621128FB1}"/>
              </a:ext>
            </a:extLst>
          </p:cNvPr>
          <p:cNvSpPr txBox="1"/>
          <p:nvPr/>
        </p:nvSpPr>
        <p:spPr>
          <a:xfrm>
            <a:off x="785711" y="5820490"/>
            <a:ext cx="9748939" cy="646331"/>
          </a:xfrm>
          <a:prstGeom prst="rect">
            <a:avLst/>
          </a:prstGeom>
          <a:noFill/>
        </p:spPr>
        <p:txBody>
          <a:bodyPr wrap="square" rtlCol="0">
            <a:spAutoFit/>
          </a:bodyPr>
          <a:lstStyle/>
          <a:p>
            <a:r>
              <a:rPr lang="es-ES" b="1" dirty="0">
                <a:latin typeface="Raleway" panose="020B0003030101060003" pitchFamily="34" charset="0"/>
              </a:rPr>
              <a:t>Dada la naturaleza del granizo, constituye un menor riesgo en relación a los anteriores eventos estudiados.</a:t>
            </a:r>
            <a:endParaRPr lang="es-BO" b="1" dirty="0">
              <a:latin typeface="Raleway" panose="020B0003030101060003" pitchFamily="34" charset="0"/>
            </a:endParaRPr>
          </a:p>
        </p:txBody>
      </p:sp>
    </p:spTree>
    <p:extLst>
      <p:ext uri="{BB962C8B-B14F-4D97-AF65-F5344CB8AC3E}">
        <p14:creationId xmlns:p14="http://schemas.microsoft.com/office/powerpoint/2010/main" val="156896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par>
                                <p:cTn id="55" presetID="53" presetClass="entr" presetSubtype="16"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ppt_w</p:attrName>
                                        </p:attrNameLst>
                                      </p:cBhvr>
                                      <p:tavLst>
                                        <p:tav tm="0">
                                          <p:val>
                                            <p:fltVal val="0"/>
                                          </p:val>
                                        </p:tav>
                                        <p:tav tm="100000">
                                          <p:val>
                                            <p:strVal val="#ppt_w"/>
                                          </p:val>
                                        </p:tav>
                                      </p:tavLst>
                                    </p:anim>
                                    <p:anim calcmode="lin" valueType="num">
                                      <p:cBhvr>
                                        <p:cTn id="63" dur="500" fill="hold"/>
                                        <p:tgtEl>
                                          <p:spTgt spid="28"/>
                                        </p:tgtEl>
                                        <p:attrNameLst>
                                          <p:attrName>ppt_h</p:attrName>
                                        </p:attrNameLst>
                                      </p:cBhvr>
                                      <p:tavLst>
                                        <p:tav tm="0">
                                          <p:val>
                                            <p:fltVal val="0"/>
                                          </p:val>
                                        </p:tav>
                                        <p:tav tm="100000">
                                          <p:val>
                                            <p:strVal val="#ppt_h"/>
                                          </p:val>
                                        </p:tav>
                                      </p:tavLst>
                                    </p:anim>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additive="base">
                                        <p:cTn id="69" dur="500" fill="hold"/>
                                        <p:tgtEl>
                                          <p:spTgt spid="34"/>
                                        </p:tgtEl>
                                        <p:attrNameLst>
                                          <p:attrName>ppt_x</p:attrName>
                                        </p:attrNameLst>
                                      </p:cBhvr>
                                      <p:tavLst>
                                        <p:tav tm="0">
                                          <p:val>
                                            <p:strVal val="#ppt_x"/>
                                          </p:val>
                                        </p:tav>
                                        <p:tav tm="100000">
                                          <p:val>
                                            <p:strVal val="#ppt_x"/>
                                          </p:val>
                                        </p:tav>
                                      </p:tavLst>
                                    </p:anim>
                                    <p:anim calcmode="lin" valueType="num">
                                      <p:cBhvr additive="base">
                                        <p:cTn id="70" dur="500" fill="hold"/>
                                        <p:tgtEl>
                                          <p:spTgt spid="34"/>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1+#ppt_w/2"/>
                                          </p:val>
                                        </p:tav>
                                        <p:tav tm="100000">
                                          <p:val>
                                            <p:strVal val="#ppt_x"/>
                                          </p:val>
                                        </p:tav>
                                      </p:tavLst>
                                    </p:anim>
                                    <p:anim calcmode="lin" valueType="num">
                                      <p:cBhvr additive="base">
                                        <p:cTn id="78" dur="500" fill="hold"/>
                                        <p:tgtEl>
                                          <p:spTgt spid="35"/>
                                        </p:tgtEl>
                                        <p:attrNameLst>
                                          <p:attrName>ppt_y</p:attrName>
                                        </p:attrNameLst>
                                      </p:cBhvr>
                                      <p:tavLst>
                                        <p:tav tm="0">
                                          <p:val>
                                            <p:strVal val="#ppt_y"/>
                                          </p:val>
                                        </p:tav>
                                        <p:tav tm="100000">
                                          <p:val>
                                            <p:strVal val="#ppt_y"/>
                                          </p:val>
                                        </p:tav>
                                      </p:tavLst>
                                    </p:anim>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animEffect transition="in" filter="fade">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A305A-978D-4B13-8E91-D3FB2F0A5688}"/>
              </a:ext>
            </a:extLst>
          </p:cNvPr>
          <p:cNvSpPr>
            <a:spLocks noGrp="1"/>
          </p:cNvSpPr>
          <p:nvPr>
            <p:ph type="title"/>
          </p:nvPr>
        </p:nvSpPr>
        <p:spPr>
          <a:xfrm>
            <a:off x="515938" y="368300"/>
            <a:ext cx="9603275" cy="539750"/>
          </a:xfrm>
        </p:spPr>
        <p:txBody>
          <a:bodyPr vert="horz" lIns="360000" tIns="45720" rIns="91440" bIns="45720" rtlCol="0" anchor="ctr">
            <a:noAutofit/>
          </a:bodyPr>
          <a:lstStyle/>
          <a:p>
            <a:r>
              <a:rPr lang="es-ES" sz="3200" b="1" dirty="0">
                <a:solidFill>
                  <a:srgbClr val="3399FF"/>
                </a:solidFill>
                <a:latin typeface="Rockwell" panose="02060603020205020403" pitchFamily="18" charset="0"/>
              </a:rPr>
              <a:t>Hallazgos</a:t>
            </a:r>
            <a:endParaRPr lang="es-BO" sz="3200" b="1" dirty="0">
              <a:solidFill>
                <a:srgbClr val="3399FF"/>
              </a:solidFill>
              <a:latin typeface="Rockwell" panose="02060603020205020403" pitchFamily="18" charset="0"/>
            </a:endParaRPr>
          </a:p>
        </p:txBody>
      </p:sp>
      <p:pic>
        <p:nvPicPr>
          <p:cNvPr id="6" name="Imagen 5">
            <a:extLst>
              <a:ext uri="{FF2B5EF4-FFF2-40B4-BE49-F238E27FC236}">
                <a16:creationId xmlns:a16="http://schemas.microsoft.com/office/drawing/2014/main" id="{CECFA420-3953-4119-8283-D2B7B5E96472}"/>
              </a:ext>
            </a:extLst>
          </p:cNvPr>
          <p:cNvPicPr>
            <a:picLocks noChangeAspect="1"/>
          </p:cNvPicPr>
          <p:nvPr/>
        </p:nvPicPr>
        <p:blipFill rotWithShape="1">
          <a:blip r:embed="rId2"/>
          <a:srcRect t="6079" r="11907"/>
          <a:stretch/>
        </p:blipFill>
        <p:spPr>
          <a:xfrm>
            <a:off x="3970699" y="1485988"/>
            <a:ext cx="7741876" cy="4871269"/>
          </a:xfrm>
          <a:prstGeom prst="rect">
            <a:avLst/>
          </a:prstGeom>
        </p:spPr>
      </p:pic>
      <p:sp>
        <p:nvSpPr>
          <p:cNvPr id="4" name="CuadroTexto 3">
            <a:extLst>
              <a:ext uri="{FF2B5EF4-FFF2-40B4-BE49-F238E27FC236}">
                <a16:creationId xmlns:a16="http://schemas.microsoft.com/office/drawing/2014/main" id="{35B69507-8E21-4E3D-B49E-DB13F11255DE}"/>
              </a:ext>
            </a:extLst>
          </p:cNvPr>
          <p:cNvSpPr txBox="1"/>
          <p:nvPr/>
        </p:nvSpPr>
        <p:spPr>
          <a:xfrm>
            <a:off x="771073" y="1485988"/>
            <a:ext cx="3118756" cy="2585323"/>
          </a:xfrm>
          <a:prstGeom prst="rect">
            <a:avLst/>
          </a:prstGeom>
          <a:noFill/>
        </p:spPr>
        <p:txBody>
          <a:bodyPr wrap="square" rtlCol="0">
            <a:spAutoFit/>
          </a:bodyPr>
          <a:lstStyle/>
          <a:p>
            <a:r>
              <a:rPr lang="es-ES" b="1" dirty="0">
                <a:latin typeface="Raleway" panose="020B0003030101060003" pitchFamily="34" charset="0"/>
              </a:rPr>
              <a:t>Seguimos repensando sobre el valor estratégico del manejo de las épocas de siembra para reducir el riesgo frente a la estrategia de aplicación de medidas para gestionar el riesgo desde el manejo del cultivo.</a:t>
            </a:r>
            <a:endParaRPr lang="es-BO" b="1" dirty="0">
              <a:latin typeface="Raleway" panose="020B0003030101060003" pitchFamily="34" charset="0"/>
            </a:endParaRPr>
          </a:p>
        </p:txBody>
      </p:sp>
    </p:spTree>
    <p:extLst>
      <p:ext uri="{BB962C8B-B14F-4D97-AF65-F5344CB8AC3E}">
        <p14:creationId xmlns:p14="http://schemas.microsoft.com/office/powerpoint/2010/main" val="111803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18">
            <a:extLst>
              <a:ext uri="{FF2B5EF4-FFF2-40B4-BE49-F238E27FC236}">
                <a16:creationId xmlns:a16="http://schemas.microsoft.com/office/drawing/2014/main" id="{6E145693-03F0-4D26-B623-7E92301C3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0" y="86714"/>
            <a:ext cx="6012000" cy="3890571"/>
          </a:xfrm>
          <a:prstGeom prst="rect">
            <a:avLst/>
          </a:prstGeom>
        </p:spPr>
      </p:pic>
      <p:sp>
        <p:nvSpPr>
          <p:cNvPr id="5" name="Título 1">
            <a:extLst>
              <a:ext uri="{FF2B5EF4-FFF2-40B4-BE49-F238E27FC236}">
                <a16:creationId xmlns:a16="http://schemas.microsoft.com/office/drawing/2014/main" id="{59D8846F-9AB3-46B4-BEBE-9D527D41B425}"/>
              </a:ext>
            </a:extLst>
          </p:cNvPr>
          <p:cNvSpPr txBox="1">
            <a:spLocks/>
          </p:cNvSpPr>
          <p:nvPr/>
        </p:nvSpPr>
        <p:spPr>
          <a:xfrm>
            <a:off x="84000" y="3977285"/>
            <a:ext cx="6012000" cy="2784462"/>
          </a:xfrm>
          <a:prstGeom prst="rect">
            <a:avLst/>
          </a:prstGeom>
          <a:solidFill>
            <a:srgbClr val="000000"/>
          </a:solidFill>
        </p:spPr>
        <p:txBody>
          <a:bodyPr vert="horz" lIns="91440" tIns="45720" rIns="360000" bIns="45720" rtlCol="0" anchor="ctr">
            <a:normAutofit/>
          </a:bodyPr>
          <a:lstStyle>
            <a:defPPr>
              <a:defRPr lang="es-BO"/>
            </a:defPPr>
            <a:lvl1pPr algn="r">
              <a:lnSpc>
                <a:spcPct val="90000"/>
              </a:lnSpc>
              <a:spcBef>
                <a:spcPct val="0"/>
              </a:spcBef>
              <a:buNone/>
              <a:defRPr sz="4200">
                <a:solidFill>
                  <a:schemeClr val="bg1"/>
                </a:solidFill>
                <a:latin typeface="Rockwell" panose="02060603020205020403" pitchFamily="18" charset="0"/>
                <a:ea typeface="+mj-ea"/>
                <a:cs typeface="+mj-cs"/>
              </a:defRPr>
            </a:lvl1pPr>
          </a:lstStyle>
          <a:p>
            <a:r>
              <a:rPr lang="es-ES" dirty="0"/>
              <a:t>A manera de conclusiones</a:t>
            </a:r>
          </a:p>
        </p:txBody>
      </p:sp>
      <p:sp>
        <p:nvSpPr>
          <p:cNvPr id="7" name="CuadroTexto 6">
            <a:extLst>
              <a:ext uri="{FF2B5EF4-FFF2-40B4-BE49-F238E27FC236}">
                <a16:creationId xmlns:a16="http://schemas.microsoft.com/office/drawing/2014/main" id="{3A3FBCEF-A6F6-45A0-A7B7-803EB229E4F2}"/>
              </a:ext>
            </a:extLst>
          </p:cNvPr>
          <p:cNvSpPr txBox="1"/>
          <p:nvPr/>
        </p:nvSpPr>
        <p:spPr>
          <a:xfrm>
            <a:off x="6096000" y="390083"/>
            <a:ext cx="5774871" cy="6186309"/>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Preliminarmente se establece que el comportamiento variable de las precipitaciones han sido más favorables para las siembras tardías en su mayoría, sin embargo, se observa mayor riesgo sobre la primeras etapas de desarrollo del cultivo papa (emergencia, </a:t>
            </a:r>
            <a:r>
              <a:rPr lang="es-ES" dirty="0" err="1">
                <a:latin typeface="Segoe UI" panose="020B0502040204020203" pitchFamily="34" charset="0"/>
                <a:cs typeface="Segoe UI" panose="020B0502040204020203" pitchFamily="34" charset="0"/>
              </a:rPr>
              <a:t>estolonización</a:t>
            </a:r>
            <a:r>
              <a:rPr lang="es-ES" dirty="0">
                <a:latin typeface="Segoe UI" panose="020B0502040204020203" pitchFamily="34" charset="0"/>
                <a:cs typeface="Segoe UI" panose="020B0502040204020203" pitchFamily="34" charset="0"/>
              </a:rPr>
              <a:t>).</a:t>
            </a:r>
          </a:p>
          <a:p>
            <a:pPr marL="285750" indent="-285750">
              <a:buFont typeface="Arial" panose="020B0604020202020204" pitchFamily="34" charset="0"/>
              <a:buChar char="•"/>
            </a:pPr>
            <a:endParaRPr lang="es-E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Se observa que las heladas afectan más en la etapas iniciales de crecimiento de las siembras anticipadas y las últimas etapas de las siembras tardías.</a:t>
            </a:r>
          </a:p>
          <a:p>
            <a:pPr marL="285750" indent="-285750">
              <a:buFont typeface="Arial" panose="020B0604020202020204" pitchFamily="34" charset="0"/>
              <a:buChar char="•"/>
            </a:pPr>
            <a:endParaRPr lang="es-BO"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La ocurrencia de granizos tiene una menor incidencia sobre  los casos analizados.</a:t>
            </a:r>
          </a:p>
          <a:p>
            <a:pPr marL="285750" indent="-285750">
              <a:buFont typeface="Arial" panose="020B0604020202020204" pitchFamily="34" charset="0"/>
              <a:buChar char="•"/>
            </a:pPr>
            <a:endParaRPr lang="es-E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El análisis del riesgo agroclimático a partir de los datos del registro </a:t>
            </a:r>
            <a:r>
              <a:rPr lang="es-ES" dirty="0" err="1">
                <a:latin typeface="Segoe UI" panose="020B0502040204020203" pitchFamily="34" charset="0"/>
                <a:cs typeface="Segoe UI" panose="020B0502040204020203" pitchFamily="34" charset="0"/>
              </a:rPr>
              <a:t>Pachagrama</a:t>
            </a:r>
            <a:r>
              <a:rPr lang="es-ES" dirty="0">
                <a:latin typeface="Segoe UI" panose="020B0502040204020203" pitchFamily="34" charset="0"/>
                <a:cs typeface="Segoe UI" panose="020B0502040204020203" pitchFamily="34" charset="0"/>
              </a:rPr>
              <a:t> constituye un nuevo producto para su difusión a los agricultores del proyecto. </a:t>
            </a:r>
          </a:p>
          <a:p>
            <a:pPr marL="285750" indent="-285750">
              <a:buFont typeface="Arial" panose="020B0604020202020204" pitchFamily="34" charset="0"/>
              <a:buChar char="•"/>
            </a:pPr>
            <a:endParaRPr lang="es-E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Se observa diferencias en cuánto a niveles de riesgo de daño que pueden ser reducidos a partir de la tomas de decisiones sobre la época de siembra. </a:t>
            </a:r>
            <a:endParaRPr lang="es-BO"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11519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A3FBCEF-A6F6-45A0-A7B7-803EB229E4F2}"/>
              </a:ext>
            </a:extLst>
          </p:cNvPr>
          <p:cNvSpPr txBox="1"/>
          <p:nvPr/>
        </p:nvSpPr>
        <p:spPr>
          <a:xfrm>
            <a:off x="6277970" y="1054115"/>
            <a:ext cx="5434605" cy="4524315"/>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Existe la necesidad de explorar métodos para calibrar las ponderaciones de riesgo que provengan de experimentos o mediciones en campo para determinar el riesgo de forma más precisa. </a:t>
            </a:r>
          </a:p>
          <a:p>
            <a:pPr marL="285750" indent="-285750">
              <a:buFont typeface="Arial" panose="020B0604020202020204" pitchFamily="34" charset="0"/>
              <a:buChar char="•"/>
            </a:pPr>
            <a:endParaRPr lang="es-E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Se requiere ampliar en número de unidades de análisis considerando, por un lado un horizonte temporal más amplio y por otro mayor escala espacial.</a:t>
            </a:r>
          </a:p>
          <a:p>
            <a:pPr marL="285750" indent="-285750">
              <a:buFont typeface="Arial" panose="020B0604020202020204" pitchFamily="34" charset="0"/>
              <a:buChar char="•"/>
            </a:pPr>
            <a:endParaRPr lang="es-E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s-ES" dirty="0">
                <a:latin typeface="Segoe UI" panose="020B0502040204020203" pitchFamily="34" charset="0"/>
                <a:cs typeface="Segoe UI" panose="020B0502040204020203" pitchFamily="34" charset="0"/>
              </a:rPr>
              <a:t>Se requiere probar el análisis evaluando los niveles de riesgo a partir de la tomas de decisiones sobre la época de siembra por agricultores dentro de una misma campaña agrícola y comunidad.</a:t>
            </a:r>
            <a:endParaRPr lang="es-BO" dirty="0">
              <a:latin typeface="Segoe UI" panose="020B0502040204020203" pitchFamily="34" charset="0"/>
              <a:cs typeface="Segoe UI" panose="020B0502040204020203" pitchFamily="34" charset="0"/>
            </a:endParaRPr>
          </a:p>
        </p:txBody>
      </p:sp>
      <p:pic>
        <p:nvPicPr>
          <p:cNvPr id="10" name="Marcador de posición de imagen 18">
            <a:extLst>
              <a:ext uri="{FF2B5EF4-FFF2-40B4-BE49-F238E27FC236}">
                <a16:creationId xmlns:a16="http://schemas.microsoft.com/office/drawing/2014/main" id="{6E145693-03F0-4D26-B623-7E92301C3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0" y="86714"/>
            <a:ext cx="6012000" cy="3890571"/>
          </a:xfrm>
          <a:prstGeom prst="rect">
            <a:avLst/>
          </a:prstGeom>
        </p:spPr>
      </p:pic>
      <p:sp>
        <p:nvSpPr>
          <p:cNvPr id="11" name="Título 1">
            <a:extLst>
              <a:ext uri="{FF2B5EF4-FFF2-40B4-BE49-F238E27FC236}">
                <a16:creationId xmlns:a16="http://schemas.microsoft.com/office/drawing/2014/main" id="{59D8846F-9AB3-46B4-BEBE-9D527D41B425}"/>
              </a:ext>
            </a:extLst>
          </p:cNvPr>
          <p:cNvSpPr txBox="1">
            <a:spLocks/>
          </p:cNvSpPr>
          <p:nvPr/>
        </p:nvSpPr>
        <p:spPr>
          <a:xfrm>
            <a:off x="84000" y="3977285"/>
            <a:ext cx="6012000" cy="2784462"/>
          </a:xfrm>
          <a:prstGeom prst="rect">
            <a:avLst/>
          </a:prstGeom>
          <a:solidFill>
            <a:srgbClr val="000000"/>
          </a:solidFill>
        </p:spPr>
        <p:txBody>
          <a:bodyPr vert="horz" lIns="91440" tIns="45720" rIns="360000" bIns="45720" rtlCol="0" anchor="ctr">
            <a:normAutofit/>
          </a:bodyPr>
          <a:lstStyle>
            <a:defPPr>
              <a:defRPr lang="es-BO"/>
            </a:defPPr>
            <a:lvl1pPr algn="r">
              <a:lnSpc>
                <a:spcPct val="90000"/>
              </a:lnSpc>
              <a:spcBef>
                <a:spcPct val="0"/>
              </a:spcBef>
              <a:buNone/>
              <a:defRPr sz="4200">
                <a:solidFill>
                  <a:schemeClr val="bg1"/>
                </a:solidFill>
                <a:latin typeface="Rockwell" panose="02060603020205020403" pitchFamily="18" charset="0"/>
                <a:ea typeface="+mj-ea"/>
                <a:cs typeface="+mj-cs"/>
              </a:defRPr>
            </a:lvl1pPr>
          </a:lstStyle>
          <a:p>
            <a:r>
              <a:rPr lang="es-ES" dirty="0"/>
              <a:t>A manera de recomendaciones</a:t>
            </a:r>
          </a:p>
        </p:txBody>
      </p:sp>
    </p:spTree>
    <p:extLst>
      <p:ext uri="{BB962C8B-B14F-4D97-AF65-F5344CB8AC3E}">
        <p14:creationId xmlns:p14="http://schemas.microsoft.com/office/powerpoint/2010/main" val="161382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A3FBCEF-A6F6-45A0-A7B7-803EB229E4F2}"/>
              </a:ext>
            </a:extLst>
          </p:cNvPr>
          <p:cNvSpPr txBox="1"/>
          <p:nvPr/>
        </p:nvSpPr>
        <p:spPr>
          <a:xfrm>
            <a:off x="6277970" y="1054115"/>
            <a:ext cx="5434605" cy="1938992"/>
          </a:xfrm>
          <a:prstGeom prst="rect">
            <a:avLst/>
          </a:prstGeom>
          <a:noFill/>
        </p:spPr>
        <p:txBody>
          <a:bodyPr wrap="square" rtlCol="0">
            <a:spAutoFit/>
          </a:bodyPr>
          <a:lstStyle/>
          <a:p>
            <a:pPr marL="285750" indent="-285750">
              <a:buFont typeface="Arial" panose="020B0604020202020204" pitchFamily="34" charset="0"/>
              <a:buChar char="•"/>
            </a:pPr>
            <a:r>
              <a:rPr lang="es-BO" sz="2000" dirty="0">
                <a:latin typeface="Segoe UI" panose="020B0502040204020203" pitchFamily="34" charset="0"/>
                <a:cs typeface="Segoe UI" panose="020B0502040204020203" pitchFamily="34" charset="0"/>
              </a:rPr>
              <a:t>Incorporar el análisis de riesgo en los reportes de monitoreo climático en las comunidades de investigación para la campaña 2019-2020.</a:t>
            </a:r>
          </a:p>
          <a:p>
            <a:endParaRPr lang="es-BO" sz="2000" dirty="0">
              <a:latin typeface="Segoe UI" panose="020B0502040204020203" pitchFamily="34" charset="0"/>
              <a:cs typeface="Segoe UI" panose="020B0502040204020203" pitchFamily="34" charset="0"/>
            </a:endParaRPr>
          </a:p>
          <a:p>
            <a:endParaRPr lang="es-BO" sz="2000" dirty="0">
              <a:latin typeface="Segoe UI" panose="020B0502040204020203" pitchFamily="34" charset="0"/>
              <a:cs typeface="Segoe UI" panose="020B0502040204020203" pitchFamily="34" charset="0"/>
            </a:endParaRPr>
          </a:p>
        </p:txBody>
      </p:sp>
      <p:pic>
        <p:nvPicPr>
          <p:cNvPr id="10" name="Marcador de posición de imagen 18">
            <a:extLst>
              <a:ext uri="{FF2B5EF4-FFF2-40B4-BE49-F238E27FC236}">
                <a16:creationId xmlns:a16="http://schemas.microsoft.com/office/drawing/2014/main" id="{6E145693-03F0-4D26-B623-7E92301C3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0" y="86714"/>
            <a:ext cx="6012000" cy="3890571"/>
          </a:xfrm>
          <a:prstGeom prst="rect">
            <a:avLst/>
          </a:prstGeom>
        </p:spPr>
      </p:pic>
      <p:sp>
        <p:nvSpPr>
          <p:cNvPr id="11" name="Título 1">
            <a:extLst>
              <a:ext uri="{FF2B5EF4-FFF2-40B4-BE49-F238E27FC236}">
                <a16:creationId xmlns:a16="http://schemas.microsoft.com/office/drawing/2014/main" id="{59D8846F-9AB3-46B4-BEBE-9D527D41B425}"/>
              </a:ext>
            </a:extLst>
          </p:cNvPr>
          <p:cNvSpPr txBox="1">
            <a:spLocks/>
          </p:cNvSpPr>
          <p:nvPr/>
        </p:nvSpPr>
        <p:spPr>
          <a:xfrm>
            <a:off x="84000" y="3977285"/>
            <a:ext cx="6012000" cy="2784462"/>
          </a:xfrm>
          <a:prstGeom prst="rect">
            <a:avLst/>
          </a:prstGeom>
          <a:solidFill>
            <a:srgbClr val="000000"/>
          </a:solidFill>
        </p:spPr>
        <p:txBody>
          <a:bodyPr vert="horz" lIns="91440" tIns="45720" rIns="360000" bIns="45720" rtlCol="0" anchor="ctr">
            <a:normAutofit/>
          </a:bodyPr>
          <a:lstStyle>
            <a:defPPr>
              <a:defRPr lang="es-BO"/>
            </a:defPPr>
            <a:lvl1pPr algn="r">
              <a:lnSpc>
                <a:spcPct val="90000"/>
              </a:lnSpc>
              <a:spcBef>
                <a:spcPct val="0"/>
              </a:spcBef>
              <a:buNone/>
              <a:defRPr sz="4200">
                <a:solidFill>
                  <a:schemeClr val="bg1"/>
                </a:solidFill>
                <a:latin typeface="Rockwell" panose="02060603020205020403" pitchFamily="18" charset="0"/>
                <a:ea typeface="+mj-ea"/>
                <a:cs typeface="+mj-cs"/>
              </a:defRPr>
            </a:lvl1pPr>
          </a:lstStyle>
          <a:p>
            <a:r>
              <a:rPr lang="es-ES" dirty="0"/>
              <a:t>Aplicación</a:t>
            </a:r>
          </a:p>
        </p:txBody>
      </p:sp>
    </p:spTree>
    <p:extLst>
      <p:ext uri="{BB962C8B-B14F-4D97-AF65-F5344CB8AC3E}">
        <p14:creationId xmlns:p14="http://schemas.microsoft.com/office/powerpoint/2010/main" val="2989525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Marcador de posición de imagen 18" descr="Una imagen de la naturaleza&#10;&#10;Descripción generada con confianza muy alta">
            <a:extLst>
              <a:ext uri="{FF2B5EF4-FFF2-40B4-BE49-F238E27FC236}">
                <a16:creationId xmlns:a16="http://schemas.microsoft.com/office/drawing/2014/main" id="{7DD607C7-7CF7-4A0F-BFF7-6F3C46205E68}"/>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11" r="11"/>
          <a:stretch>
            <a:fillRect/>
          </a:stretch>
        </p:blipFill>
        <p:spPr/>
      </p:pic>
      <p:sp>
        <p:nvSpPr>
          <p:cNvPr id="3" name="Título 2">
            <a:extLst>
              <a:ext uri="{FF2B5EF4-FFF2-40B4-BE49-F238E27FC236}">
                <a16:creationId xmlns:a16="http://schemas.microsoft.com/office/drawing/2014/main" id="{EBDC24D3-EEF0-4B69-A174-E4DFF7884894}"/>
              </a:ext>
            </a:extLst>
          </p:cNvPr>
          <p:cNvSpPr>
            <a:spLocks noGrp="1"/>
          </p:cNvSpPr>
          <p:nvPr>
            <p:ph type="ctrTitle"/>
          </p:nvPr>
        </p:nvSpPr>
        <p:spPr/>
        <p:txBody>
          <a:bodyPr rtlCol="0"/>
          <a:lstStyle/>
          <a:p>
            <a:pPr rtl="0"/>
            <a:r>
              <a:rPr lang="es-ES"/>
              <a:t>Gracias</a:t>
            </a:r>
          </a:p>
        </p:txBody>
      </p:sp>
      <p:cxnSp>
        <p:nvCxnSpPr>
          <p:cNvPr id="5" name="Conector recto 4" descr="Línea divisoria">
            <a:extLst>
              <a:ext uri="{FF2B5EF4-FFF2-40B4-BE49-F238E27FC236}">
                <a16:creationId xmlns:a16="http://schemas.microsoft.com/office/drawing/2014/main" id="{FE07C9EC-5158-440C-995A-EAC50D3E05DA}"/>
              </a:ext>
              <a:ext uri="{C183D7F6-B498-43B3-948B-1728B52AA6E4}">
                <adec:decorative xmlns:adec="http://schemas.microsoft.com/office/drawing/2017/decorative" val="1"/>
              </a:ext>
            </a:extLst>
          </p:cNvPr>
          <p:cNvCxnSpPr>
            <a:cxnSpLocks/>
          </p:cNvCxnSpPr>
          <p:nvPr/>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7" name="Subtítulo 6">
            <a:extLst>
              <a:ext uri="{FF2B5EF4-FFF2-40B4-BE49-F238E27FC236}">
                <a16:creationId xmlns:a16="http://schemas.microsoft.com/office/drawing/2014/main" id="{ACCCCDAD-0E0B-437F-8CAA-0536470B2E2F}"/>
              </a:ext>
            </a:extLst>
          </p:cNvPr>
          <p:cNvSpPr>
            <a:spLocks noGrp="1"/>
          </p:cNvSpPr>
          <p:nvPr>
            <p:ph type="subTitle" idx="1"/>
          </p:nvPr>
        </p:nvSpPr>
        <p:spPr/>
        <p:txBody>
          <a:bodyPr rtlCol="0"/>
          <a:lstStyle/>
          <a:p>
            <a:pPr rtl="0"/>
            <a:r>
              <a:rPr lang="es-ES" sz="2100" dirty="0"/>
              <a:t>Eleodoro Baldiviezo</a:t>
            </a:r>
          </a:p>
        </p:txBody>
      </p:sp>
      <p:pic>
        <p:nvPicPr>
          <p:cNvPr id="13" name="Gráfico 12" descr="Usuario" title="Icono del nombre del moderador">
            <a:extLst>
              <a:ext uri="{FF2B5EF4-FFF2-40B4-BE49-F238E27FC236}">
                <a16:creationId xmlns:a16="http://schemas.microsoft.com/office/drawing/2014/main" id="{708AF784-88DE-4E89-A28B-BECD54FC11C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284624" y="3886690"/>
            <a:ext cx="164463" cy="164463"/>
          </a:xfrm>
          <a:prstGeom prst="rect">
            <a:avLst/>
          </a:prstGeom>
        </p:spPr>
      </p:pic>
      <p:sp>
        <p:nvSpPr>
          <p:cNvPr id="9" name="Marcador de texto 8">
            <a:extLst>
              <a:ext uri="{FF2B5EF4-FFF2-40B4-BE49-F238E27FC236}">
                <a16:creationId xmlns:a16="http://schemas.microsoft.com/office/drawing/2014/main" id="{650F9D0C-7F14-4B83-A0A3-5710128C815A}"/>
              </a:ext>
            </a:extLst>
          </p:cNvPr>
          <p:cNvSpPr>
            <a:spLocks noGrp="1"/>
          </p:cNvSpPr>
          <p:nvPr>
            <p:ph type="body" sz="quarter" idx="13"/>
          </p:nvPr>
        </p:nvSpPr>
        <p:spPr/>
        <p:txBody>
          <a:bodyPr rtlCol="0">
            <a:normAutofit fontScale="85000" lnSpcReduction="20000"/>
          </a:bodyPr>
          <a:lstStyle/>
          <a:p>
            <a:pPr rtl="0"/>
            <a:r>
              <a:rPr lang="es-ES" dirty="0"/>
              <a:t>+591 71901783</a:t>
            </a:r>
          </a:p>
        </p:txBody>
      </p:sp>
      <p:pic>
        <p:nvPicPr>
          <p:cNvPr id="15" name="Gráfico 14" descr="Smartphone" title="Icono del número de teléfono del moderador">
            <a:extLst>
              <a:ext uri="{FF2B5EF4-FFF2-40B4-BE49-F238E27FC236}">
                <a16:creationId xmlns:a16="http://schemas.microsoft.com/office/drawing/2014/main" id="{E276E47B-4C08-4FEC-AAE8-3DCCBA7EE72D}"/>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284624" y="4196776"/>
            <a:ext cx="164463" cy="164463"/>
          </a:xfrm>
          <a:prstGeom prst="rect">
            <a:avLst/>
          </a:prstGeom>
        </p:spPr>
      </p:pic>
      <p:sp>
        <p:nvSpPr>
          <p:cNvPr id="10" name="Marcador de texto 9">
            <a:extLst>
              <a:ext uri="{FF2B5EF4-FFF2-40B4-BE49-F238E27FC236}">
                <a16:creationId xmlns:a16="http://schemas.microsoft.com/office/drawing/2014/main" id="{2EF9E03C-A81E-4083-9F20-EF8FFAF5914D}"/>
              </a:ext>
            </a:extLst>
          </p:cNvPr>
          <p:cNvSpPr>
            <a:spLocks noGrp="1"/>
          </p:cNvSpPr>
          <p:nvPr>
            <p:ph type="body" sz="quarter" idx="14"/>
          </p:nvPr>
        </p:nvSpPr>
        <p:spPr/>
        <p:txBody>
          <a:bodyPr rtlCol="0">
            <a:normAutofit fontScale="85000" lnSpcReduction="20000"/>
          </a:bodyPr>
          <a:lstStyle/>
          <a:p>
            <a:pPr rtl="0"/>
            <a:r>
              <a:rPr lang="es-ES" dirty="0"/>
              <a:t>prosuco.elio@gmail.com</a:t>
            </a:r>
          </a:p>
        </p:txBody>
      </p:sp>
      <p:pic>
        <p:nvPicPr>
          <p:cNvPr id="14" name="Gráfico 13" descr="Sobre" title="Icono del correo electrónico del moderador">
            <a:extLst>
              <a:ext uri="{FF2B5EF4-FFF2-40B4-BE49-F238E27FC236}">
                <a16:creationId xmlns:a16="http://schemas.microsoft.com/office/drawing/2014/main" id="{4F2D4997-93AD-4A62-8488-4572923DB817}"/>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284624" y="4530964"/>
            <a:ext cx="164463" cy="164463"/>
          </a:xfrm>
          <a:prstGeom prst="rect">
            <a:avLst/>
          </a:prstGeom>
        </p:spPr>
      </p:pic>
      <p:sp>
        <p:nvSpPr>
          <p:cNvPr id="26" name="Marcador de texto 25">
            <a:extLst>
              <a:ext uri="{FF2B5EF4-FFF2-40B4-BE49-F238E27FC236}">
                <a16:creationId xmlns:a16="http://schemas.microsoft.com/office/drawing/2014/main" id="{88557579-7DEF-FF4C-AD37-0E81A6BB3B75}"/>
              </a:ext>
            </a:extLst>
          </p:cNvPr>
          <p:cNvSpPr>
            <a:spLocks noGrp="1"/>
          </p:cNvSpPr>
          <p:nvPr>
            <p:ph type="body" sz="quarter" idx="16"/>
          </p:nvPr>
        </p:nvSpPr>
        <p:spPr/>
        <p:txBody>
          <a:bodyPr rtlCol="0">
            <a:normAutofit fontScale="85000" lnSpcReduction="20000"/>
          </a:bodyPr>
          <a:lstStyle/>
          <a:p>
            <a:r>
              <a:rPr lang="es-ES" dirty="0"/>
              <a:t>www.prosuco.org</a:t>
            </a:r>
          </a:p>
        </p:txBody>
      </p:sp>
      <p:pic>
        <p:nvPicPr>
          <p:cNvPr id="30" name="Gráfico 29" descr="Mundo">
            <a:extLst>
              <a:ext uri="{FF2B5EF4-FFF2-40B4-BE49-F238E27FC236}">
                <a16:creationId xmlns:a16="http://schemas.microsoft.com/office/drawing/2014/main" id="{07973E30-0C12-8442-90B5-47D1C45545A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78999" y="4843614"/>
            <a:ext cx="170088" cy="170088"/>
          </a:xfrm>
          <a:prstGeom prst="rect">
            <a:avLst/>
          </a:prstGeom>
        </p:spPr>
      </p:pic>
    </p:spTree>
    <p:extLst>
      <p:ext uri="{BB962C8B-B14F-4D97-AF65-F5344CB8AC3E}">
        <p14:creationId xmlns:p14="http://schemas.microsoft.com/office/powerpoint/2010/main" val="22014296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5887</TotalTime>
  <Words>1170</Words>
  <Application>Microsoft Office PowerPoint</Application>
  <PresentationFormat>Panorámica</PresentationFormat>
  <Paragraphs>204</Paragraphs>
  <Slides>20</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20</vt:i4>
      </vt:variant>
    </vt:vector>
  </HeadingPairs>
  <TitlesOfParts>
    <vt:vector size="28" baseType="lpstr">
      <vt:lpstr>Arial</vt:lpstr>
      <vt:lpstr>Calibri</vt:lpstr>
      <vt:lpstr>Calibri Light</vt:lpstr>
      <vt:lpstr>Raleway</vt:lpstr>
      <vt:lpstr>Rockwell</vt:lpstr>
      <vt:lpstr>Segoe UI</vt:lpstr>
      <vt:lpstr>Times New Roman</vt:lpstr>
      <vt:lpstr>Tema de Office</vt:lpstr>
      <vt:lpstr>Investigación sobre la variación climática y riesgo para la producción de papa según época de siembra a partir de datos del registro Pachagrama en comunidades del Altiplano de Bolivia</vt:lpstr>
      <vt:lpstr>Presentación de PowerPoint</vt:lpstr>
      <vt:lpstr>Presentación de PowerPoint</vt:lpstr>
      <vt:lpstr>Presentación de PowerPoint</vt:lpstr>
      <vt:lpstr>Presentación de PowerPoint</vt:lpstr>
      <vt:lpstr>Presentación de PowerPoint</vt:lpstr>
      <vt:lpstr>Estudio de casos</vt:lpstr>
      <vt:lpstr>Unidad de análisis</vt:lpstr>
      <vt:lpstr>Análisis de riesgo agroclimático</vt:lpstr>
      <vt:lpstr>Análisis de riesgo agroclimático</vt:lpstr>
      <vt:lpstr>Presentación de PowerPoint</vt:lpstr>
      <vt:lpstr>Hallazgos</vt:lpstr>
      <vt:lpstr>Hallazgos</vt:lpstr>
      <vt:lpstr>Hallazgos</vt:lpstr>
      <vt:lpstr>Hallazgos</vt:lpstr>
      <vt:lpstr>Hallazgos</vt:lpstr>
      <vt:lpstr>Presentación de PowerPoint</vt:lpstr>
      <vt:lpstr>Presentación de PowerPoint</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Investigación sobre la variación climática y riesgo para la producción de papa según época de siembra a partir de datos del registro Pachagrama en comunidades del Altiplano de Bolivia</dc:title>
  <dc:creator>Eleodoro Baldiviezo</dc:creator>
  <cp:lastModifiedBy>Eleodoro Baldiviezo</cp:lastModifiedBy>
  <cp:revision>107</cp:revision>
  <dcterms:created xsi:type="dcterms:W3CDTF">2020-07-01T13:40:19Z</dcterms:created>
  <dcterms:modified xsi:type="dcterms:W3CDTF">2020-07-08T19:49:52Z</dcterms:modified>
</cp:coreProperties>
</file>