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1" r:id="rId3"/>
    <p:sldId id="288" r:id="rId4"/>
    <p:sldId id="278" r:id="rId5"/>
    <p:sldId id="280" r:id="rId6"/>
    <p:sldId id="260" r:id="rId7"/>
    <p:sldId id="279" r:id="rId8"/>
    <p:sldId id="283" r:id="rId9"/>
    <p:sldId id="272" r:id="rId10"/>
    <p:sldId id="294" r:id="rId11"/>
    <p:sldId id="266" r:id="rId12"/>
    <p:sldId id="295" r:id="rId13"/>
    <p:sldId id="285" r:id="rId14"/>
    <p:sldId id="296" r:id="rId15"/>
    <p:sldId id="290" r:id="rId16"/>
    <p:sldId id="259" r:id="rId17"/>
    <p:sldId id="276" r:id="rId18"/>
    <p:sldId id="297" r:id="rId19"/>
    <p:sldId id="289" r:id="rId20"/>
    <p:sldId id="292" r:id="rId21"/>
    <p:sldId id="293" r:id="rId2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993300"/>
    <a:srgbClr val="006666"/>
    <a:srgbClr val="FF6600"/>
    <a:srgbClr val="008080"/>
    <a:srgbClr val="007774"/>
    <a:srgbClr val="996633"/>
    <a:srgbClr val="CC3300"/>
    <a:srgbClr val="04623C"/>
    <a:srgbClr val="003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2666696598004"/>
          <c:y val="2.7191921277457273E-2"/>
          <c:w val="0.56692824472190584"/>
          <c:h val="0.659862558951666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'[Gráfico en Microsoft PowerPoint]Hoja1 (3)'!$H$7</c:f>
              <c:strCache>
                <c:ptCount val="1"/>
                <c:pt idx="0">
                  <c:v>Agricultores no investigadores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'[Gráfico en Microsoft PowerPoint]Hoja1 (3)'!$F$8:$G$12</c:f>
              <c:multiLvlStrCache>
                <c:ptCount val="5"/>
                <c:lvl>
                  <c:pt idx="0">
                    <c:v>Jocopampa</c:v>
                  </c:pt>
                  <c:pt idx="1">
                    <c:v>Capunuta</c:v>
                  </c:pt>
                  <c:pt idx="2">
                    <c:v>Cañaviri</c:v>
                  </c:pt>
                  <c:pt idx="3">
                    <c:v>Chita</c:v>
                  </c:pt>
                  <c:pt idx="4">
                    <c:v>Chacala</c:v>
                  </c:pt>
                </c:lvl>
                <c:lvl>
                  <c:pt idx="0">
                    <c:v>Altiplano Central</c:v>
                  </c:pt>
                  <c:pt idx="3">
                    <c:v>Altiplano Sur</c:v>
                  </c:pt>
                </c:lvl>
              </c:multiLvlStrCache>
            </c:multiLvlStrRef>
          </c:cat>
          <c:val>
            <c:numRef>
              <c:f>'[Gráfico en Microsoft PowerPoint]Hoja1 (3)'!$H$8:$H$12</c:f>
              <c:numCache>
                <c:formatCode>General</c:formatCode>
                <c:ptCount val="5"/>
                <c:pt idx="0">
                  <c:v>46</c:v>
                </c:pt>
                <c:pt idx="1">
                  <c:v>41</c:v>
                </c:pt>
                <c:pt idx="2">
                  <c:v>136</c:v>
                </c:pt>
                <c:pt idx="3">
                  <c:v>42</c:v>
                </c:pt>
                <c:pt idx="4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E-4F37-AC0F-F2C97964C461}"/>
            </c:ext>
          </c:extLst>
        </c:ser>
        <c:ser>
          <c:idx val="1"/>
          <c:order val="1"/>
          <c:tx>
            <c:strRef>
              <c:f>'[Gráfico en Microsoft PowerPoint]Hoja1 (3)'!$I$7</c:f>
              <c:strCache>
                <c:ptCount val="1"/>
                <c:pt idx="0">
                  <c:v>Agricultores investigadores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'[Gráfico en Microsoft PowerPoint]Hoja1 (3)'!$F$8:$G$12</c:f>
              <c:multiLvlStrCache>
                <c:ptCount val="5"/>
                <c:lvl>
                  <c:pt idx="0">
                    <c:v>Jocopampa</c:v>
                  </c:pt>
                  <c:pt idx="1">
                    <c:v>Capunuta</c:v>
                  </c:pt>
                  <c:pt idx="2">
                    <c:v>Cañaviri</c:v>
                  </c:pt>
                  <c:pt idx="3">
                    <c:v>Chita</c:v>
                  </c:pt>
                  <c:pt idx="4">
                    <c:v>Chacala</c:v>
                  </c:pt>
                </c:lvl>
                <c:lvl>
                  <c:pt idx="0">
                    <c:v>Altiplano Central</c:v>
                  </c:pt>
                  <c:pt idx="3">
                    <c:v>Altiplano Sur</c:v>
                  </c:pt>
                </c:lvl>
              </c:multiLvlStrCache>
            </c:multiLvlStrRef>
          </c:cat>
          <c:val>
            <c:numRef>
              <c:f>'[Gráfico en Microsoft PowerPoint]Hoja1 (3)'!$I$8:$I$12</c:f>
              <c:numCache>
                <c:formatCode>General</c:formatCode>
                <c:ptCount val="5"/>
                <c:pt idx="0">
                  <c:v>14</c:v>
                </c:pt>
                <c:pt idx="1">
                  <c:v>9</c:v>
                </c:pt>
                <c:pt idx="2">
                  <c:v>4</c:v>
                </c:pt>
                <c:pt idx="3">
                  <c:v>8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8E-4F37-AC0F-F2C97964C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389632976"/>
        <c:axId val="389640192"/>
      </c:barChart>
      <c:catAx>
        <c:axId val="38963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40192"/>
        <c:crosses val="autoZero"/>
        <c:auto val="1"/>
        <c:lblAlgn val="ctr"/>
        <c:lblOffset val="100"/>
        <c:noMultiLvlLbl val="0"/>
      </c:catAx>
      <c:valAx>
        <c:axId val="38964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Nro. de agricultores</a:t>
                </a:r>
              </a:p>
            </c:rich>
          </c:tx>
          <c:layout>
            <c:manualLayout>
              <c:xMode val="edge"/>
              <c:yMode val="edge"/>
              <c:x val="1.4275517487508922E-2"/>
              <c:y val="0.103212671332750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32976"/>
        <c:crosses val="autoZero"/>
        <c:crossBetween val="between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70677482908614675"/>
          <c:y val="0.19218713030974591"/>
          <c:w val="0.28598403920149895"/>
          <c:h val="0.499661845462810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97679822247178"/>
          <c:y val="2.543947865021039E-2"/>
          <c:w val="0.61753325111410173"/>
          <c:h val="0.659509828053025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'[Gráfico 2 en Microsoft PowerPoint]Hoja1 (4)'!$C$1</c:f>
              <c:strCache>
                <c:ptCount val="1"/>
                <c:pt idx="0">
                  <c:v>Hombres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'[Gráfico 2 en Microsoft PowerPoint]Hoja1 (4)'!$A$2:$B$6</c:f>
              <c:multiLvlStrCache>
                <c:ptCount val="5"/>
                <c:lvl>
                  <c:pt idx="0">
                    <c:v>Jocopampa</c:v>
                  </c:pt>
                  <c:pt idx="1">
                    <c:v>Capunuta</c:v>
                  </c:pt>
                  <c:pt idx="2">
                    <c:v>Cañaviri</c:v>
                  </c:pt>
                  <c:pt idx="3">
                    <c:v>Chita</c:v>
                  </c:pt>
                  <c:pt idx="4">
                    <c:v>Chacala</c:v>
                  </c:pt>
                </c:lvl>
                <c:lvl>
                  <c:pt idx="0">
                    <c:v>Altiplano Central</c:v>
                  </c:pt>
                  <c:pt idx="3">
                    <c:v>Altiplano Sur</c:v>
                  </c:pt>
                </c:lvl>
              </c:multiLvlStrCache>
            </c:multiLvlStrRef>
          </c:cat>
          <c:val>
            <c:numRef>
              <c:f>'[Gráfico 2 en Microsoft PowerPoint]Hoja1 (4)'!$C$2:$C$6</c:f>
              <c:numCache>
                <c:formatCode>General</c:formatCode>
                <c:ptCount val="5"/>
                <c:pt idx="0">
                  <c:v>7</c:v>
                </c:pt>
                <c:pt idx="1">
                  <c:v>9</c:v>
                </c:pt>
                <c:pt idx="2">
                  <c:v>1</c:v>
                </c:pt>
                <c:pt idx="3">
                  <c:v>6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AA-4D93-98FA-4A871E6273F1}"/>
            </c:ext>
          </c:extLst>
        </c:ser>
        <c:ser>
          <c:idx val="1"/>
          <c:order val="1"/>
          <c:tx>
            <c:strRef>
              <c:f>'[Gráfico 2 en Microsoft PowerPoint]Hoja1 (4)'!$D$1</c:f>
              <c:strCache>
                <c:ptCount val="1"/>
                <c:pt idx="0">
                  <c:v>Mujeres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'[Gráfico 2 en Microsoft PowerPoint]Hoja1 (4)'!$A$2:$B$6</c:f>
              <c:multiLvlStrCache>
                <c:ptCount val="5"/>
                <c:lvl>
                  <c:pt idx="0">
                    <c:v>Jocopampa</c:v>
                  </c:pt>
                  <c:pt idx="1">
                    <c:v>Capunuta</c:v>
                  </c:pt>
                  <c:pt idx="2">
                    <c:v>Cañaviri</c:v>
                  </c:pt>
                  <c:pt idx="3">
                    <c:v>Chita</c:v>
                  </c:pt>
                  <c:pt idx="4">
                    <c:v>Chacala</c:v>
                  </c:pt>
                </c:lvl>
                <c:lvl>
                  <c:pt idx="0">
                    <c:v>Altiplano Central</c:v>
                  </c:pt>
                  <c:pt idx="3">
                    <c:v>Altiplano Sur</c:v>
                  </c:pt>
                </c:lvl>
              </c:multiLvlStrCache>
            </c:multiLvlStrRef>
          </c:cat>
          <c:val>
            <c:numRef>
              <c:f>'[Gráfico 2 en Microsoft PowerPoint]Hoja1 (4)'!$D$2:$D$6</c:f>
              <c:numCache>
                <c:formatCode>General</c:formatCode>
                <c:ptCount val="5"/>
                <c:pt idx="0">
                  <c:v>8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AA-4D93-98FA-4A871E627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390411296"/>
        <c:axId val="390404736"/>
      </c:barChart>
      <c:catAx>
        <c:axId val="390411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04736"/>
        <c:crosses val="autoZero"/>
        <c:auto val="1"/>
        <c:lblAlgn val="ctr"/>
        <c:lblOffset val="100"/>
        <c:noMultiLvlLbl val="0"/>
      </c:catAx>
      <c:valAx>
        <c:axId val="39040473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Nro. de agricultores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11296"/>
        <c:crosses val="autoZero"/>
        <c:crossBetween val="between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73728122415994923"/>
          <c:y val="0.27364745595836704"/>
          <c:w val="0.23768370291791011"/>
          <c:h val="0.211918956195676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69796359881025"/>
          <c:y val="4.4143455902863407E-2"/>
          <c:w val="0.65154550083398033"/>
          <c:h val="0.70006951745545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Hoja3!$B$8</c:f>
              <c:strCache>
                <c:ptCount val="1"/>
                <c:pt idx="0">
                  <c:v>Agricultor investigador</c:v>
                </c:pt>
              </c:strCache>
            </c:strRef>
          </c:tx>
          <c:spPr>
            <a:solidFill>
              <a:srgbClr val="008080"/>
            </a:solidFill>
            <a:ln>
              <a:noFill/>
            </a:ln>
            <a:effectLst/>
          </c:spPr>
          <c:invertIfNegative val="0"/>
          <c:cat>
            <c:strRef>
              <c:f>Hoja3!$A$9:$A$13</c:f>
              <c:strCache>
                <c:ptCount val="5"/>
                <c:pt idx="0">
                  <c:v>Barreras Vivas</c:v>
                </c:pt>
                <c:pt idx="1">
                  <c:v>Feromonas</c:v>
                </c:pt>
                <c:pt idx="2">
                  <c:v>Leguminosas</c:v>
                </c:pt>
                <c:pt idx="3">
                  <c:v>Parasitoides</c:v>
                </c:pt>
                <c:pt idx="4">
                  <c:v>Variedades</c:v>
                </c:pt>
              </c:strCache>
            </c:strRef>
          </c:cat>
          <c:val>
            <c:numRef>
              <c:f>Hoja3!$B$9:$B$13</c:f>
              <c:numCache>
                <c:formatCode>General</c:formatCode>
                <c:ptCount val="5"/>
                <c:pt idx="0">
                  <c:v>86</c:v>
                </c:pt>
                <c:pt idx="1">
                  <c:v>100</c:v>
                </c:pt>
                <c:pt idx="2">
                  <c:v>79</c:v>
                </c:pt>
                <c:pt idx="3">
                  <c:v>97</c:v>
                </c:pt>
                <c:pt idx="4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D4-4271-AD29-03039AF993A2}"/>
            </c:ext>
          </c:extLst>
        </c:ser>
        <c:ser>
          <c:idx val="1"/>
          <c:order val="1"/>
          <c:tx>
            <c:strRef>
              <c:f>Hoja3!$C$8</c:f>
              <c:strCache>
                <c:ptCount val="1"/>
                <c:pt idx="0">
                  <c:v>Agricultor no investigador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Hoja3!$A$9:$A$13</c:f>
              <c:strCache>
                <c:ptCount val="5"/>
                <c:pt idx="0">
                  <c:v>Barreras Vivas</c:v>
                </c:pt>
                <c:pt idx="1">
                  <c:v>Feromonas</c:v>
                </c:pt>
                <c:pt idx="2">
                  <c:v>Leguminosas</c:v>
                </c:pt>
                <c:pt idx="3">
                  <c:v>Parasitoides</c:v>
                </c:pt>
                <c:pt idx="4">
                  <c:v>Variedades</c:v>
                </c:pt>
              </c:strCache>
            </c:strRef>
          </c:cat>
          <c:val>
            <c:numRef>
              <c:f>Hoja3!$C$9:$C$13</c:f>
              <c:numCache>
                <c:formatCode>General</c:formatCode>
                <c:ptCount val="5"/>
                <c:pt idx="0">
                  <c:v>51</c:v>
                </c:pt>
                <c:pt idx="1">
                  <c:v>74</c:v>
                </c:pt>
                <c:pt idx="2">
                  <c:v>34</c:v>
                </c:pt>
                <c:pt idx="3">
                  <c:v>71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D4-4271-AD29-03039AF99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"/>
        <c:axId val="335451520"/>
        <c:axId val="335451848"/>
      </c:barChart>
      <c:catAx>
        <c:axId val="33545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51848"/>
        <c:crosses val="autoZero"/>
        <c:auto val="1"/>
        <c:lblAlgn val="ctr"/>
        <c:lblOffset val="100"/>
        <c:noMultiLvlLbl val="0"/>
      </c:catAx>
      <c:valAx>
        <c:axId val="335451848"/>
        <c:scaling>
          <c:orientation val="minMax"/>
          <c:max val="10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Porcentaje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5374099025319233E-2"/>
              <c:y val="0.307886613996241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51520"/>
        <c:crosses val="autoZero"/>
        <c:crossBetween val="between"/>
      </c:valAx>
      <c:spPr>
        <a:noFill/>
        <a:ln>
          <a:solidFill>
            <a:schemeClr val="bg1">
              <a:lumMod val="9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77797014166027967"/>
          <c:y val="0.26372289710980346"/>
          <c:w val="0.21927043633764606"/>
          <c:h val="0.341934268666873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FA2DD-C096-4DCB-9523-5264EF50E8BC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4363F-41C1-486F-9787-54D916E8C6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958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6085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840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611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5815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1221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055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1422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702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866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8172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504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3A7F9-7D42-4348-B06E-9056DC0D91F2}" type="datetimeFigureOut">
              <a:rPr lang="es-ES" smtClean="0"/>
              <a:t>07/07/2021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B14A8-4453-4556-8BD3-EF5114A37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270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6" t="536" r="90928" b="46429"/>
          <a:stretch/>
        </p:blipFill>
        <p:spPr>
          <a:xfrm flipH="1">
            <a:off x="11512731" y="0"/>
            <a:ext cx="679269" cy="211618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73" y="6043382"/>
            <a:ext cx="746799" cy="543284"/>
          </a:xfrm>
          <a:prstGeom prst="rect">
            <a:avLst/>
          </a:prstGeom>
        </p:spPr>
      </p:pic>
      <p:sp>
        <p:nvSpPr>
          <p:cNvPr id="8" name="Google Shape;90;p1"/>
          <p:cNvSpPr txBox="1"/>
          <p:nvPr/>
        </p:nvSpPr>
        <p:spPr>
          <a:xfrm>
            <a:off x="0" y="5219085"/>
            <a:ext cx="121920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Eliseo Mamani </a:t>
            </a:r>
            <a:r>
              <a:rPr lang="en-US" sz="1600" b="1" i="0" u="sng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Alvarez, </a:t>
            </a:r>
            <a:r>
              <a:rPr lang="en-US" sz="1600" i="0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Reinaldo Quispe, Alejandro Bonifacio, Milto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Villca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Wilfredo Rojas</a:t>
            </a:r>
            <a:endParaRPr sz="1600" dirty="0"/>
          </a:p>
        </p:txBody>
      </p:sp>
      <p:sp>
        <p:nvSpPr>
          <p:cNvPr id="9" name="Google Shape;91;p1"/>
          <p:cNvSpPr txBox="1"/>
          <p:nvPr/>
        </p:nvSpPr>
        <p:spPr>
          <a:xfrm>
            <a:off x="-2" y="6118078"/>
            <a:ext cx="12192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17ma Reunión Anual del CCRP Andes de la Fundación </a:t>
            </a:r>
            <a:r>
              <a:rPr lang="es-ES" sz="1400" i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McKnight</a:t>
            </a:r>
            <a:r>
              <a:rPr lang="es-ES" sz="14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6 al 16 de Julio, 2021 </a:t>
            </a:r>
            <a:endParaRPr lang="en-US" sz="1400" i="1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Modalidad Virtual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" name="Google Shape;94;p1"/>
          <p:cNvCxnSpPr/>
          <p:nvPr/>
        </p:nvCxnSpPr>
        <p:spPr>
          <a:xfrm>
            <a:off x="0" y="5875554"/>
            <a:ext cx="12192000" cy="0"/>
          </a:xfrm>
          <a:prstGeom prst="straightConnector1">
            <a:avLst/>
          </a:prstGeom>
          <a:noFill/>
          <a:ln w="25400" cap="flat" cmpd="sng">
            <a:solidFill>
              <a:schemeClr val="accent6">
                <a:lumMod val="5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Rectángulo 10"/>
          <p:cNvSpPr/>
          <p:nvPr/>
        </p:nvSpPr>
        <p:spPr>
          <a:xfrm>
            <a:off x="2538615" y="4123896"/>
            <a:ext cx="711476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Proyecto: Alternativas agroecológicas para contribuir a la producción sostenible de quinua en </a:t>
            </a:r>
            <a:r>
              <a:rPr lang="es-E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Bolivia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0420" y="6198560"/>
            <a:ext cx="1889924" cy="310923"/>
          </a:xfrm>
          <a:prstGeom prst="rect">
            <a:avLst/>
          </a:prstGeom>
        </p:spPr>
      </p:pic>
      <p:sp>
        <p:nvSpPr>
          <p:cNvPr id="16" name="Título 1"/>
          <p:cNvSpPr txBox="1">
            <a:spLocks/>
          </p:cNvSpPr>
          <p:nvPr/>
        </p:nvSpPr>
        <p:spPr>
          <a:xfrm>
            <a:off x="2429036" y="1589498"/>
            <a:ext cx="7224345" cy="15836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smtClean="0">
                <a:solidFill>
                  <a:srgbClr val="007774"/>
                </a:solidFill>
                <a:latin typeface="+mn-lt"/>
                <a:cs typeface="Arial" panose="020B0604020202020204" pitchFamily="34" charset="0"/>
              </a:rPr>
              <a:t>Redes de Agricultores Investigadores: Una experiencia en quinua en el Altiplano Central y Sur de Bolivia</a:t>
            </a:r>
            <a:endParaRPr lang="es-ES" sz="3200" b="1" dirty="0">
              <a:solidFill>
                <a:srgbClr val="007774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29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84376" y="1900223"/>
            <a:ext cx="4464060" cy="294391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En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2017,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se empezó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la implementación del enfoque de investigación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Redes de Agricultores Investigadores (RAI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) en sistemas de producción de quinua en cinco comunidades del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altiplano Central y Sur de Bolivia. 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38200" y="78291"/>
            <a:ext cx="1836761" cy="9459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s-E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rgbClr val="00808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ym typeface="Arial"/>
              </a:rPr>
              <a:t>¿</a:t>
            </a:r>
            <a:r>
              <a:rPr lang="en-US" sz="3200" dirty="0" err="1">
                <a:sym typeface="Arial"/>
              </a:rPr>
              <a:t>Qué</a:t>
            </a:r>
            <a:r>
              <a:rPr lang="en-US" sz="3200" dirty="0">
                <a:sym typeface="Arial"/>
              </a:rPr>
              <a:t>?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" t="2286" r="1706" b="3047"/>
          <a:stretch/>
        </p:blipFill>
        <p:spPr>
          <a:xfrm>
            <a:off x="5862254" y="54591"/>
            <a:ext cx="4766113" cy="663517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084376" y="1221392"/>
            <a:ext cx="3181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tx2">
                    <a:lumMod val="50000"/>
                  </a:schemeClr>
                </a:solidFill>
              </a:rPr>
              <a:t>Introducción</a:t>
            </a:r>
            <a:endParaRPr lang="en-US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380391" y="4480021"/>
            <a:ext cx="44818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Altiplano Central </a:t>
            </a:r>
          </a:p>
          <a:p>
            <a:r>
              <a:rPr lang="es-ES" dirty="0" smtClean="0"/>
              <a:t>(Precipitaciones 250 </a:t>
            </a:r>
            <a:r>
              <a:rPr lang="es-ES" dirty="0"/>
              <a:t>y 400 </a:t>
            </a:r>
            <a:r>
              <a:rPr lang="es-ES" dirty="0" smtClean="0"/>
              <a:t>mm/año, y temperatura </a:t>
            </a:r>
            <a:r>
              <a:rPr lang="es-ES" dirty="0"/>
              <a:t>8,7 °C</a:t>
            </a:r>
            <a:r>
              <a:rPr lang="es-ES" dirty="0" smtClean="0"/>
              <a:t>)  </a:t>
            </a:r>
          </a:p>
          <a:p>
            <a:endParaRPr lang="es-ES" dirty="0"/>
          </a:p>
          <a:p>
            <a:r>
              <a:rPr lang="es-ES" dirty="0" smtClean="0"/>
              <a:t>Altiplano Sur </a:t>
            </a:r>
          </a:p>
          <a:p>
            <a:r>
              <a:rPr lang="es-ES" dirty="0" smtClean="0"/>
              <a:t>(precipitaciones 50 </a:t>
            </a:r>
            <a:r>
              <a:rPr lang="es-ES" dirty="0"/>
              <a:t>y 250 </a:t>
            </a:r>
            <a:r>
              <a:rPr lang="es-ES" dirty="0" smtClean="0"/>
              <a:t>mm/año, y temperatura 5,7 </a:t>
            </a:r>
            <a:r>
              <a:rPr lang="es-ES" dirty="0"/>
              <a:t>°C</a:t>
            </a:r>
            <a:r>
              <a:rPr lang="es-ES" dirty="0" smtClean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2840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2370629" y="3613130"/>
            <a:ext cx="4092386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dirty="0" err="1">
                <a:sym typeface="Arial"/>
              </a:rPr>
              <a:t>Evaluación</a:t>
            </a:r>
            <a:r>
              <a:rPr lang="en-US" dirty="0">
                <a:sym typeface="Arial"/>
              </a:rPr>
              <a:t> de </a:t>
            </a:r>
            <a:r>
              <a:rPr lang="en-US" dirty="0" err="1">
                <a:sym typeface="Arial"/>
              </a:rPr>
              <a:t>variedades</a:t>
            </a:r>
            <a:r>
              <a:rPr lang="en-US" dirty="0">
                <a:sym typeface="Arial"/>
              </a:rPr>
              <a:t> de </a:t>
            </a:r>
            <a:r>
              <a:rPr lang="en-US" dirty="0" err="1">
                <a:sym typeface="Arial"/>
              </a:rPr>
              <a:t>quinua</a:t>
            </a:r>
            <a:r>
              <a:rPr lang="en-US" dirty="0">
                <a:sym typeface="Arial"/>
              </a:rPr>
              <a:t> </a:t>
            </a:r>
            <a:r>
              <a:rPr lang="en-US" dirty="0" err="1">
                <a:sym typeface="Arial"/>
              </a:rPr>
              <a:t>por</a:t>
            </a:r>
            <a:r>
              <a:rPr lang="en-US" dirty="0">
                <a:sym typeface="Arial"/>
              </a:rPr>
              <a:t> </a:t>
            </a:r>
            <a:r>
              <a:rPr lang="en-US" dirty="0" err="1">
                <a:sym typeface="Arial"/>
              </a:rPr>
              <a:t>agricultores</a:t>
            </a:r>
            <a:r>
              <a:rPr lang="en-US" dirty="0">
                <a:sym typeface="Arial"/>
              </a:rPr>
              <a:t> y </a:t>
            </a:r>
            <a:r>
              <a:rPr lang="en-US" dirty="0" err="1">
                <a:sym typeface="Arial"/>
              </a:rPr>
              <a:t>agricultoras</a:t>
            </a:r>
            <a:r>
              <a:rPr lang="en-US" dirty="0">
                <a:sym typeface="Arial"/>
              </a:rPr>
              <a:t> </a:t>
            </a:r>
            <a:r>
              <a:rPr lang="en-US" dirty="0" err="1">
                <a:sym typeface="Arial"/>
              </a:rPr>
              <a:t>investigadores</a:t>
            </a:r>
            <a:r>
              <a:rPr lang="en-US" dirty="0">
                <a:sym typeface="Arial"/>
              </a:rPr>
              <a:t> </a:t>
            </a:r>
            <a:r>
              <a:rPr lang="en-US" dirty="0" err="1">
                <a:sym typeface="Arial"/>
              </a:rPr>
              <a:t>en</a:t>
            </a:r>
            <a:r>
              <a:rPr lang="en-US" dirty="0">
                <a:sym typeface="Arial"/>
              </a:rPr>
              <a:t> </a:t>
            </a:r>
            <a:r>
              <a:rPr lang="en-US" dirty="0" err="1">
                <a:sym typeface="Arial"/>
              </a:rPr>
              <a:t>diferentes</a:t>
            </a:r>
            <a:r>
              <a:rPr lang="en-US" dirty="0">
                <a:sym typeface="Arial"/>
              </a:rPr>
              <a:t> </a:t>
            </a:r>
            <a:r>
              <a:rPr lang="en-US" dirty="0" err="1">
                <a:sym typeface="Arial"/>
              </a:rPr>
              <a:t>contextos</a:t>
            </a:r>
            <a:r>
              <a:rPr lang="en-US" dirty="0">
                <a:sym typeface="Arial"/>
              </a:rPr>
              <a:t> </a:t>
            </a:r>
            <a:r>
              <a:rPr lang="en-US" dirty="0" err="1">
                <a:sym typeface="Arial"/>
              </a:rPr>
              <a:t>agroecológicos</a:t>
            </a:r>
            <a:r>
              <a:rPr lang="en-US" dirty="0">
                <a:sym typeface="Arial"/>
              </a:rPr>
              <a:t> del </a:t>
            </a:r>
            <a:r>
              <a:rPr lang="en-US" dirty="0" err="1">
                <a:sym typeface="Arial"/>
              </a:rPr>
              <a:t>Altiplano</a:t>
            </a:r>
            <a:r>
              <a:rPr lang="en-US" dirty="0">
                <a:sym typeface="Arial"/>
              </a:rPr>
              <a:t> Central de Bolivia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2011680" y="5722444"/>
            <a:ext cx="4451335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s-ES" dirty="0"/>
              <a:t>Establecimiento de barreras vivas en parcelas de producción de quinua: evaluación de arbustos y pastos con agricultores</a:t>
            </a:r>
            <a:endParaRPr lang="en-US" dirty="0"/>
          </a:p>
        </p:txBody>
      </p:sp>
      <p:sp>
        <p:nvSpPr>
          <p:cNvPr id="17" name="Rectángulo 16"/>
          <p:cNvSpPr/>
          <p:nvPr/>
        </p:nvSpPr>
        <p:spPr>
          <a:xfrm>
            <a:off x="818866" y="722313"/>
            <a:ext cx="4889603" cy="2451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Después del primer año de trabajo con cinco grupos de agricultores investigadores, y de manera paralela a las investigaciones de los agricultores se planteó la evaluación del funcionamiento de la RAI.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20" name="Conector angular 19"/>
          <p:cNvCxnSpPr>
            <a:endCxn id="15" idx="3"/>
          </p:cNvCxnSpPr>
          <p:nvPr/>
        </p:nvCxnSpPr>
        <p:spPr>
          <a:xfrm rot="10800000" flipV="1">
            <a:off x="6463015" y="2312003"/>
            <a:ext cx="400046" cy="1845892"/>
          </a:xfrm>
          <a:prstGeom prst="bentConnector3">
            <a:avLst/>
          </a:prstGeom>
          <a:ln w="127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angular 20"/>
          <p:cNvCxnSpPr>
            <a:endCxn id="16" idx="3"/>
          </p:cNvCxnSpPr>
          <p:nvPr/>
        </p:nvCxnSpPr>
        <p:spPr>
          <a:xfrm rot="10800000" flipV="1">
            <a:off x="6463016" y="5270955"/>
            <a:ext cx="400045" cy="871603"/>
          </a:xfrm>
          <a:prstGeom prst="bentConnector3">
            <a:avLst>
              <a:gd name="adj1" fmla="val 50000"/>
            </a:avLst>
          </a:prstGeom>
          <a:ln w="127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877" y="1094107"/>
            <a:ext cx="4991100" cy="281178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4877" y="3982964"/>
            <a:ext cx="4991100" cy="281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1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742959" y="1162834"/>
            <a:ext cx="10814872" cy="695673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En el periodo septiembre 2018 a enero de 2021, se realizó: 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053883" y="2838744"/>
            <a:ext cx="9622302" cy="2662267"/>
          </a:xfrm>
          <a:prstGeom prst="rect">
            <a:avLst/>
          </a:prstGeom>
          <a:solidFill>
            <a:schemeClr val="accent1">
              <a:lumMod val="20000"/>
              <a:lumOff val="80000"/>
              <a:alpha val="54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AutoNum type="arabicPeriod"/>
            </a:pPr>
            <a:r>
              <a:rPr lang="es-ES" sz="2200" dirty="0" smtClean="0"/>
              <a:t>Agricultores diversos participan en todo el proceso de investigación.</a:t>
            </a:r>
          </a:p>
          <a:p>
            <a:pPr marL="342900" indent="-342900">
              <a:spcAft>
                <a:spcPts val="1200"/>
              </a:spcAft>
              <a:buFontTx/>
              <a:buAutoNum type="arabicPeriod"/>
            </a:pPr>
            <a:r>
              <a:rPr lang="es-ES" sz="2200" dirty="0" smtClean="0"/>
              <a:t>La </a:t>
            </a:r>
            <a:r>
              <a:rPr lang="es-ES" sz="2200" dirty="0"/>
              <a:t>investigación es rigurosa, democratizada y útil, y se centra en la generación de conocimientos sobre agroecología que aporten beneficios prácticos a los agricultores con base en su contexto social y biofísico</a:t>
            </a:r>
            <a:r>
              <a:rPr lang="es-ES" sz="2200" dirty="0" smtClean="0"/>
              <a:t>.</a:t>
            </a:r>
          </a:p>
          <a:p>
            <a:pPr marL="342900" indent="-342900">
              <a:spcAft>
                <a:spcPts val="1200"/>
              </a:spcAft>
              <a:buFontTx/>
              <a:buAutoNum type="arabicPeriod"/>
            </a:pPr>
            <a:r>
              <a:rPr lang="es-ES" sz="2200" dirty="0" smtClean="0"/>
              <a:t>Las </a:t>
            </a:r>
            <a:r>
              <a:rPr lang="es-ES" sz="2200" dirty="0"/>
              <a:t>redes son colaborativas y facilitan el aprendizaje y el intercambio de conocimientos</a:t>
            </a:r>
            <a:r>
              <a:rPr lang="es-ES" sz="2200" dirty="0" smtClean="0"/>
              <a:t>.</a:t>
            </a:r>
          </a:p>
          <a:p>
            <a:pPr>
              <a:spcAft>
                <a:spcPts val="1200"/>
              </a:spcAft>
            </a:pPr>
            <a:endParaRPr lang="es-ES" sz="500" dirty="0" smtClean="0"/>
          </a:p>
        </p:txBody>
      </p:sp>
      <p:sp>
        <p:nvSpPr>
          <p:cNvPr id="19" name="Rectángulo 18"/>
          <p:cNvSpPr/>
          <p:nvPr/>
        </p:nvSpPr>
        <p:spPr>
          <a:xfrm>
            <a:off x="3727939" y="4947014"/>
            <a:ext cx="794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Fuente: https</a:t>
            </a:r>
            <a:r>
              <a:rPr lang="en-US" sz="1400" dirty="0"/>
              <a:t>://andescdp.org/sites/default/files/docuemntos_relevantes/RAI_prinicipios_revisados_2019.pdf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1022252" y="5502559"/>
            <a:ext cx="102562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 identificación de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las estrategias y espacios donde comparten la información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agrícola.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1022252" y="1834996"/>
            <a:ext cx="9950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La evaluación del funcionamiento de la “Redes de Agricultores Investigadores – RAI” siguiendo sus tres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principios.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Título 1"/>
          <p:cNvSpPr txBox="1">
            <a:spLocks/>
          </p:cNvSpPr>
          <p:nvPr/>
        </p:nvSpPr>
        <p:spPr>
          <a:xfrm>
            <a:off x="4911383" y="79995"/>
            <a:ext cx="2172286" cy="9459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s-E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rgbClr val="00808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>
                <a:sym typeface="Arial"/>
              </a:rPr>
              <a:t>¿Y </a:t>
            </a:r>
            <a:r>
              <a:rPr lang="en-US" dirty="0" err="1">
                <a:sym typeface="Arial"/>
              </a:rPr>
              <a:t>qué</a:t>
            </a:r>
            <a:r>
              <a:rPr lang="en-US" dirty="0">
                <a:sym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1388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16814" y="2093569"/>
            <a:ext cx="7764165" cy="34610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¿Cómo funcionan las </a:t>
            </a:r>
            <a:r>
              <a:rPr lang="es-ES" sz="2400" dirty="0" err="1">
                <a:solidFill>
                  <a:schemeClr val="tx2">
                    <a:lumMod val="50000"/>
                  </a:schemeClr>
                </a:solidFill>
              </a:rPr>
              <a:t>RAIs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 para generar, utilizar y compartir conocimiento? </a:t>
            </a:r>
          </a:p>
          <a:p>
            <a:pPr marL="0" indent="0">
              <a:buNone/>
            </a:pPr>
            <a:endParaRPr lang="es-ES" sz="2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¿Qué espacios y estrategias están siendo utilizados por los agricultores en dos contextos (Central y Sur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)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del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altiplano,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para compartir información sobre investigaciones e innovaciones tecnológicas disponibles y generadas para la producción sostenible de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la quinua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?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024993" y="768695"/>
            <a:ext cx="5500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tx2">
                    <a:lumMod val="50000"/>
                  </a:schemeClr>
                </a:solidFill>
              </a:rPr>
              <a:t>Preguntas de evaluación</a:t>
            </a:r>
            <a:endParaRPr lang="en-US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30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507291" y="2646826"/>
            <a:ext cx="4542447" cy="3416320"/>
          </a:xfrm>
          <a:prstGeom prst="rect">
            <a:avLst/>
          </a:prstGeom>
          <a:solidFill>
            <a:schemeClr val="accent5">
              <a:lumMod val="20000"/>
              <a:lumOff val="80000"/>
              <a:alpha val="74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2pPr marL="0" lvl="1">
              <a:defRPr sz="2400">
                <a:solidFill>
                  <a:srgbClr val="003B3A"/>
                </a:solidFill>
              </a:defRPr>
            </a:lvl2pPr>
          </a:lstStyle>
          <a:p>
            <a:pPr lvl="1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Espacios de registro de datos e información fue en: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Reuniones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Talleres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Vista a campo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Reuniones informales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Intercambio de experiencias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Capacitaciones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Entrevistas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411947" y="2646826"/>
            <a:ext cx="4624251" cy="3416320"/>
          </a:xfrm>
          <a:prstGeom prst="rect">
            <a:avLst/>
          </a:prstGeom>
          <a:solidFill>
            <a:schemeClr val="accent5">
              <a:lumMod val="20000"/>
              <a:lumOff val="80000"/>
              <a:alpha val="74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2pPr marL="0" lvl="1">
              <a:defRPr sz="2400">
                <a:solidFill>
                  <a:srgbClr val="003B3A"/>
                </a:solidFill>
              </a:defRPr>
            </a:lvl2pPr>
          </a:lstStyle>
          <a:p>
            <a:pPr lvl="1"/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informaci</a:t>
            </a:r>
            <a:r>
              <a:rPr lang="es-ES" dirty="0" err="1">
                <a:solidFill>
                  <a:schemeClr val="tx2">
                    <a:lumMod val="50000"/>
                  </a:schemeClr>
                </a:solidFill>
              </a:rPr>
              <a:t>ó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registrada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fue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Fecha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Evento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Hombres y mujeres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Edad aproximada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Idiomas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Conversaciones sobre los temas específicos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2" name="Rectángulo 1"/>
          <p:cNvSpPr/>
          <p:nvPr/>
        </p:nvSpPr>
        <p:spPr>
          <a:xfrm>
            <a:off x="642423" y="710802"/>
            <a:ext cx="10557548" cy="16794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S" sz="2800" b="1" dirty="0">
                <a:solidFill>
                  <a:schemeClr val="tx2">
                    <a:lumMod val="50000"/>
                  </a:schemeClr>
                </a:solidFill>
              </a:rPr>
              <a:t>Metodología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s-ES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La investigación se realizó siguiendo la metodología de Observación RAI, encuestas y entrevistas.</a:t>
            </a:r>
          </a:p>
        </p:txBody>
      </p:sp>
    </p:spTree>
    <p:extLst>
      <p:ext uri="{BB962C8B-B14F-4D97-AF65-F5344CB8AC3E}">
        <p14:creationId xmlns:p14="http://schemas.microsoft.com/office/powerpoint/2010/main" val="249958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66281" y="2369903"/>
            <a:ext cx="39339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Los grupos RAI están conformados por diversos agricultores voluntarios con interés y curiosidad en experimentar cosas por sí mismos, en busca de nuevas alternativas que se adapten y mejoren la productividad de la quinua en sus diferentes contextos.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066281" y="746309"/>
            <a:ext cx="10657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8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s-ES" dirty="0"/>
              <a:t>Hallazgos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066281" y="1588883"/>
            <a:ext cx="3933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 smtClean="0">
                <a:solidFill>
                  <a:schemeClr val="bg2">
                    <a:lumMod val="25000"/>
                  </a:schemeClr>
                </a:solidFill>
              </a:rPr>
              <a:t>Características de grupos RAI</a:t>
            </a:r>
            <a:endParaRPr lang="es-ES" sz="2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946" y="1588883"/>
            <a:ext cx="650748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782866" y="4947268"/>
            <a:ext cx="4362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Figura 1. Número de agricultores en la RAI</a:t>
            </a:r>
            <a:endParaRPr lang="en-US" dirty="0"/>
          </a:p>
        </p:txBody>
      </p:sp>
      <p:sp>
        <p:nvSpPr>
          <p:cNvPr id="10" name="Rectángulo 9"/>
          <p:cNvSpPr/>
          <p:nvPr/>
        </p:nvSpPr>
        <p:spPr>
          <a:xfrm>
            <a:off x="618373" y="5476106"/>
            <a:ext cx="57708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Solo 2 a 23% de los agricultores en las comunidades son agricultores investigadores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7023734" y="4947268"/>
            <a:ext cx="516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Figura 2. Relación hombres y mujeres </a:t>
            </a:r>
            <a:endParaRPr lang="en-US" dirty="0"/>
          </a:p>
        </p:txBody>
      </p:sp>
      <p:sp>
        <p:nvSpPr>
          <p:cNvPr id="14" name="Rectángulo 13"/>
          <p:cNvSpPr/>
          <p:nvPr/>
        </p:nvSpPr>
        <p:spPr>
          <a:xfrm>
            <a:off x="7023734" y="5493947"/>
            <a:ext cx="3766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N=38 agricultores (68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% son hombres y 32% de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mujeres)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0652404"/>
              </p:ext>
            </p:extLst>
          </p:nvPr>
        </p:nvGraphicFramePr>
        <p:xfrm>
          <a:off x="782866" y="681418"/>
          <a:ext cx="5280310" cy="4150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519206"/>
              </p:ext>
            </p:extLst>
          </p:nvPr>
        </p:nvGraphicFramePr>
        <p:xfrm>
          <a:off x="6668085" y="681418"/>
          <a:ext cx="4712677" cy="426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401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261" y="1502225"/>
            <a:ext cx="3341928" cy="28698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368" y="1502225"/>
            <a:ext cx="3249962" cy="324591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93760" y="4748135"/>
            <a:ext cx="2834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</a:lstStyle>
          <a:p>
            <a:r>
              <a:rPr lang="es-ES" dirty="0"/>
              <a:t>Figura 3. Edad de agricultores investigadores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432165" y="4748136"/>
            <a:ext cx="3695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Figura 4. Actividades de los agricultores investigadores</a:t>
            </a:r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530058" y="4748136"/>
            <a:ext cx="2827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Figura 5. Residencia de los agricultores investigadores</a:t>
            </a:r>
            <a:endParaRPr lang="en-US" dirty="0"/>
          </a:p>
        </p:txBody>
      </p:sp>
      <p:sp>
        <p:nvSpPr>
          <p:cNvPr id="16" name="AutoShape 6" descr="Plot object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004" y="1064276"/>
            <a:ext cx="2283433" cy="344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5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4131" y="1699015"/>
            <a:ext cx="5140571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De manera conjunta los grupos agricultores identifican los problemas y oportunidades, y plantean temas de investigación según sus necesidades e intereses bajo su contexto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El diseño experimental de los ensayos, se define bajo un dialogo: cuándo, dónde y cómo investigar, es acordado entre agricultores y técnicos investigadores, estas llegan a ser reglas para llevar adelante el proceso de investigación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24130" y="532719"/>
            <a:ext cx="5309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>
                <a:solidFill>
                  <a:schemeClr val="bg2">
                    <a:lumMod val="25000"/>
                  </a:schemeClr>
                </a:solidFill>
              </a:rPr>
              <a:t>Generación e intercambio de conocimientos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467" y="87306"/>
            <a:ext cx="4861560" cy="329184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467" y="3436619"/>
            <a:ext cx="4861560" cy="332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176566" y="1132254"/>
            <a:ext cx="4886227" cy="4381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Mas del 80% de los agricultores participaron en todo el proceso de investigación,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que inicia con identificación del problema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y concluye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con el análisis participativo de datos y una reflexión. </a:t>
            </a:r>
            <a:endParaRPr lang="es-ES_tradnl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s-ES_tradnl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Los hombres hablan más que las mujeres, y hacen prevalecer sus conocimientos; mientras las mujeres buscan espacios privados para mencionar sus conocimientos.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s-ES_tradnl" sz="2400" dirty="0">
              <a:solidFill>
                <a:srgbClr val="003B3A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272" y="124097"/>
            <a:ext cx="4389120" cy="329184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963" y="3517719"/>
            <a:ext cx="4389120" cy="319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9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5954808" y="441401"/>
            <a:ext cx="5372833" cy="363928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La investigación para los agricultores es de constante aprendizaje e intercambio de conocimientos. Al observar sus ensayos (parcelas) tienen sus propios resultados positivos y negativos.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Además de ser colaborativos al interior de cada grupo RAI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rgbClr val="003B3A"/>
              </a:solidFill>
            </a:endParaRPr>
          </a:p>
          <a:p>
            <a:pPr marL="0" indent="0">
              <a:buNone/>
            </a:pPr>
            <a:endParaRPr lang="es-ES" dirty="0">
              <a:solidFill>
                <a:srgbClr val="003B3A"/>
              </a:solidFill>
            </a:endParaRPr>
          </a:p>
          <a:p>
            <a:pPr marL="0" indent="0">
              <a:buNone/>
            </a:pPr>
            <a:endParaRPr lang="es-ES" sz="2400" dirty="0" smtClean="0">
              <a:solidFill>
                <a:srgbClr val="003B3A"/>
              </a:solidFill>
            </a:endParaRPr>
          </a:p>
          <a:p>
            <a:pPr marL="0" indent="0">
              <a:buNone/>
            </a:pPr>
            <a:endParaRPr lang="es-ES" dirty="0">
              <a:solidFill>
                <a:srgbClr val="003B3A"/>
              </a:solidFill>
            </a:endParaRPr>
          </a:p>
          <a:p>
            <a:pPr marL="0" indent="0">
              <a:buNone/>
            </a:pPr>
            <a:endParaRPr lang="es-ES" dirty="0" smtClean="0">
              <a:solidFill>
                <a:srgbClr val="003B3A"/>
              </a:solidFill>
            </a:endParaRPr>
          </a:p>
          <a:p>
            <a:pPr marL="0" indent="0">
              <a:buNone/>
            </a:pPr>
            <a:endParaRPr lang="es-ES" dirty="0">
              <a:solidFill>
                <a:srgbClr val="003B3A"/>
              </a:solidFill>
            </a:endParaRPr>
          </a:p>
          <a:p>
            <a:pPr marL="0" indent="0">
              <a:buNone/>
            </a:pPr>
            <a:endParaRPr lang="es-ES" dirty="0" smtClean="0">
              <a:solidFill>
                <a:srgbClr val="003B3A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3B3A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954809" y="3616456"/>
            <a:ext cx="550931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s-ES_tradnl" sz="2000" i="1" dirty="0">
                <a:solidFill>
                  <a:schemeClr val="tx2">
                    <a:lumMod val="50000"/>
                  </a:schemeClr>
                </a:solidFill>
              </a:rPr>
              <a:t>Testimonios</a:t>
            </a:r>
          </a:p>
          <a:p>
            <a:pPr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s-ES_tradnl" sz="2000" i="1" dirty="0">
                <a:solidFill>
                  <a:schemeClr val="tx2">
                    <a:lumMod val="50000"/>
                  </a:schemeClr>
                </a:solidFill>
              </a:rPr>
              <a:t>“La variedad </a:t>
            </a:r>
            <a:r>
              <a:rPr lang="es-ES_tradnl" sz="2000" i="1" dirty="0" err="1">
                <a:solidFill>
                  <a:schemeClr val="tx2">
                    <a:lumMod val="50000"/>
                  </a:schemeClr>
                </a:solidFill>
              </a:rPr>
              <a:t>Pandela</a:t>
            </a:r>
            <a:r>
              <a:rPr lang="es-ES_tradnl" sz="2000" i="1" dirty="0">
                <a:solidFill>
                  <a:schemeClr val="tx2">
                    <a:lumMod val="50000"/>
                  </a:schemeClr>
                </a:solidFill>
              </a:rPr>
              <a:t> traída del Altiplano Sur no produce lo mismo en el Altiplano Central”.</a:t>
            </a:r>
          </a:p>
          <a:p>
            <a:pPr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s-ES_tradnl" sz="2000" i="1" dirty="0">
                <a:solidFill>
                  <a:schemeClr val="tx2">
                    <a:lumMod val="50000"/>
                  </a:schemeClr>
                </a:solidFill>
              </a:rPr>
              <a:t>“Los arbustos y pastos que se plantaron en suelos removidos, crecieron más rápido en comparación de aquellas plantadas sin remover la tierra”.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34" y="104503"/>
            <a:ext cx="4480560" cy="32004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34" y="3430736"/>
            <a:ext cx="4480560" cy="336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10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807982" y="907989"/>
            <a:ext cx="46784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En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entrevista a 30 agricultores investigadores y 34 no investigadores, en enero de 2021, en relación al conocimiento de alternativas agroecológicas para la producción sostenible de quinua, los agricultores investigadores tienen mayor conocimiento que los no investigadores (90% y 59% respectivamente).</a:t>
            </a:r>
          </a:p>
          <a:p>
            <a:endParaRPr lang="es-E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La RAI genera conocimiento útil para tomar mejores decisiones futuras.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2400" dirty="0">
              <a:solidFill>
                <a:srgbClr val="003B3A"/>
              </a:solidFill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0794907"/>
              </p:ext>
            </p:extLst>
          </p:nvPr>
        </p:nvGraphicFramePr>
        <p:xfrm>
          <a:off x="5528603" y="907989"/>
          <a:ext cx="6123646" cy="4057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5656485" y="5125990"/>
            <a:ext cx="58678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Figura 6. Nivel de conocimiento de agricultores investigadores y no investigadores en relación a alternativas agroecológicas para la producción sostenible de la quinua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8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923778" y="700260"/>
            <a:ext cx="52859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El conocimiento es compartido primero entre agricultores investigadores.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923779" y="1866766"/>
            <a:ext cx="547702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En las investigadores muchas veces se agrupan por género para conversar.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Las mujeres conversan en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idioma </a:t>
            </a:r>
            <a:r>
              <a:rPr lang="es-ES" sz="2400" dirty="0" err="1" smtClean="0">
                <a:solidFill>
                  <a:schemeClr val="tx2">
                    <a:lumMod val="50000"/>
                  </a:schemeClr>
                </a:solidFill>
              </a:rPr>
              <a:t>aymara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(idioma nativa), y los hombres el español.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Los agricultores no esperan los talleres de análisis para compartir resultados.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No existe barreras entre edades, y hay respeto mutuo.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384" y="131968"/>
            <a:ext cx="4572000" cy="33451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384" y="3546565"/>
            <a:ext cx="4572000" cy="32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1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54149" y="1734409"/>
            <a:ext cx="3401933" cy="2419124"/>
          </a:xfr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En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entrevista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a 30 agricultores investigadores en enero de 2021, sobre con quienes comparten sus conocimientos de los experimentos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/>
          <a:srcRect l="43119"/>
          <a:stretch/>
        </p:blipFill>
        <p:spPr>
          <a:xfrm>
            <a:off x="8806371" y="698703"/>
            <a:ext cx="2869810" cy="540430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r="1154"/>
          <a:stretch/>
        </p:blipFill>
        <p:spPr>
          <a:xfrm>
            <a:off x="4232530" y="756619"/>
            <a:ext cx="4573841" cy="520643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199236" y="6077153"/>
            <a:ext cx="547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Figura 7. Destino de la información de las investigaciones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18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659926" y="810864"/>
            <a:ext cx="6191250" cy="604713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Redes familiares (esposas, esposos, hijas, hijos, hermanos, padres y otros).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ES_tradnl" dirty="0">
                <a:solidFill>
                  <a:schemeClr val="tx2">
                    <a:lumMod val="50000"/>
                  </a:schemeClr>
                </a:solidFill>
              </a:rPr>
              <a:t>Ej. Un agricultor investigador a solicitud de su hija, recomienda una variedad especifica que debe cultivar en la comunidad.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ES_tradnl" sz="2400" dirty="0" smtClean="0">
                <a:solidFill>
                  <a:schemeClr val="tx2">
                    <a:lumMod val="50000"/>
                  </a:schemeClr>
                </a:solidFill>
              </a:rPr>
              <a:t>Redes </a:t>
            </a: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con otros agricultores de la misma comunidad (amigos, vecinos y otros).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ES_tradnl" dirty="0">
                <a:solidFill>
                  <a:schemeClr val="tx2">
                    <a:lumMod val="50000"/>
                  </a:schemeClr>
                </a:solidFill>
              </a:rPr>
              <a:t>Ej. En la comunidad </a:t>
            </a:r>
            <a:r>
              <a:rPr lang="es-ES_tradnl" dirty="0" err="1">
                <a:solidFill>
                  <a:schemeClr val="tx2">
                    <a:lumMod val="50000"/>
                  </a:schemeClr>
                </a:solidFill>
              </a:rPr>
              <a:t>Cañaviri</a:t>
            </a:r>
            <a:r>
              <a:rPr lang="es-ES_tradnl" dirty="0">
                <a:solidFill>
                  <a:schemeClr val="tx2">
                    <a:lumMod val="50000"/>
                  </a:schemeClr>
                </a:solidFill>
              </a:rPr>
              <a:t> las autoridades locales invitaron a los agricultores investigadores a compartir sus conocimientos en reuniones de la </a:t>
            </a:r>
            <a:r>
              <a:rPr lang="es-ES_tradnl" dirty="0" smtClean="0">
                <a:solidFill>
                  <a:schemeClr val="tx2">
                    <a:lumMod val="50000"/>
                  </a:schemeClr>
                </a:solidFill>
              </a:rPr>
              <a:t>comunidad.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ES_tradnl" sz="2400" dirty="0" smtClean="0">
                <a:solidFill>
                  <a:schemeClr val="tx2">
                    <a:lumMod val="50000"/>
                  </a:schemeClr>
                </a:solidFill>
              </a:rPr>
              <a:t>Existe </a:t>
            </a: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muy poco intercambio entre grupos </a:t>
            </a:r>
            <a:r>
              <a:rPr lang="es-ES_tradnl" sz="2400" dirty="0" smtClean="0">
                <a:solidFill>
                  <a:schemeClr val="tx2">
                    <a:lumMod val="50000"/>
                  </a:schemeClr>
                </a:solidFill>
              </a:rPr>
              <a:t>RAI.</a:t>
            </a:r>
            <a:endParaRPr lang="es-ES_tradnl" sz="2400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spcAft>
                <a:spcPts val="1200"/>
              </a:spcAft>
              <a:buNone/>
            </a:pPr>
            <a:endParaRPr lang="es-ES_tradnl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41351" y="183372"/>
            <a:ext cx="4267200" cy="31967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6284" y="3489290"/>
            <a:ext cx="4275909" cy="320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01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28048" y="1045944"/>
            <a:ext cx="4899546" cy="45861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En comunidad Ca</a:t>
            </a:r>
            <a:r>
              <a:rPr lang="es-ES" sz="2400" dirty="0" err="1">
                <a:solidFill>
                  <a:schemeClr val="tx2">
                    <a:lumMod val="50000"/>
                  </a:schemeClr>
                </a:solidFill>
              </a:rPr>
              <a:t>ñaviri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31 personas conforman un grupo de WhatsApp, siendo otro medio donde los agricultores investigadores comparten información de los resultados, especialmente con agricultores no investigadores residente temporales.</a:t>
            </a:r>
          </a:p>
          <a:p>
            <a:pPr marL="0" indent="0">
              <a:buNone/>
            </a:pP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En época de productiva de quinua (octubre a mayo) comparten mas información, y en época sin cultivo muy poco. Asimismo esperan noticias de los técnicos.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646" y="620227"/>
            <a:ext cx="2468354" cy="543977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0746" y="618050"/>
            <a:ext cx="2469961" cy="544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1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2195" b="2126"/>
          <a:stretch/>
        </p:blipFill>
        <p:spPr bwMode="auto">
          <a:xfrm>
            <a:off x="4895257" y="805807"/>
            <a:ext cx="4328858" cy="52522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3" t="2204" b="1907"/>
          <a:stretch/>
        </p:blipFill>
        <p:spPr bwMode="auto">
          <a:xfrm>
            <a:off x="9184341" y="845007"/>
            <a:ext cx="2532186" cy="5256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562804" y="1701092"/>
            <a:ext cx="43880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En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entrevista a 64 agricultores sobre fuente de información de investigaciones e innovaciones tecnológicas disponibles para la producción sostenible de quinua.</a:t>
            </a:r>
          </a:p>
          <a:p>
            <a:endParaRPr lang="es-ES" sz="2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La mayoría acude a instituciones no gubernamentales, redes familiares, otros agricultores, proveedores y medios de comunicación.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62803" y="518616"/>
            <a:ext cx="4045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tx2">
                    <a:lumMod val="50000"/>
                  </a:schemeClr>
                </a:solidFill>
              </a:rPr>
              <a:t>Espacios y estrategias utilizados por los agricultores 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223380" y="6160926"/>
            <a:ext cx="5520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Figura 8. Fuente de la información de los agricultores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51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4067"/>
          <a:stretch/>
        </p:blipFill>
        <p:spPr>
          <a:xfrm>
            <a:off x="5300198" y="764302"/>
            <a:ext cx="4128649" cy="5364000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9" t="2404" b="3118"/>
          <a:stretch/>
        </p:blipFill>
        <p:spPr bwMode="auto">
          <a:xfrm>
            <a:off x="9580727" y="820575"/>
            <a:ext cx="2415655" cy="53158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894642" y="1290075"/>
            <a:ext cx="40458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En una entrevista a 64 agricultores sobre destino de información de investigaciones e innovaciones tecnológicas disponibles para la producción sostenible de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quinua, la mayoría </a:t>
            </a:r>
            <a:r>
              <a:rPr lang="es-ES" sz="2400" dirty="0">
                <a:solidFill>
                  <a:schemeClr val="tx2">
                    <a:lumMod val="50000"/>
                  </a:schemeClr>
                </a:solidFill>
              </a:rPr>
              <a:t>comparte con redes familiares, instituciones no gubernamentales, otros agricultores,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y con su entorno.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476253" y="6173870"/>
            <a:ext cx="5520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Figura </a:t>
            </a:r>
            <a:r>
              <a:rPr lang="es-ES" dirty="0"/>
              <a:t>9</a:t>
            </a:r>
            <a:r>
              <a:rPr lang="es-ES" dirty="0" smtClean="0"/>
              <a:t>. Destino de la información de los agricultores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4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340711" y="843240"/>
            <a:ext cx="3510577" cy="5909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NI" sz="3600" b="1" dirty="0">
                <a:solidFill>
                  <a:srgbClr val="00808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¿Y ahora qué? </a:t>
            </a:r>
            <a:endParaRPr lang="en-US" sz="3600" b="1" dirty="0">
              <a:solidFill>
                <a:srgbClr val="00808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1616123" y="1948455"/>
            <a:ext cx="8701584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Se requiere:</a:t>
            </a:r>
          </a:p>
          <a:p>
            <a:pPr>
              <a:spcBef>
                <a:spcPts val="1800"/>
              </a:spcBef>
            </a:pP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Ampliar el análisis del funcionamiento de la RAI considerando otras experiencias de los </a:t>
            </a:r>
            <a:r>
              <a:rPr lang="es-ES_tradnl" sz="2400" dirty="0" smtClean="0">
                <a:solidFill>
                  <a:schemeClr val="tx2">
                    <a:lumMod val="50000"/>
                  </a:schemeClr>
                </a:solidFill>
              </a:rPr>
              <a:t>Andes </a:t>
            </a: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y de otros sitios del mundo, para mejorar su aplicación en la investigación con pequeños agricultores.</a:t>
            </a:r>
          </a:p>
          <a:p>
            <a:pPr>
              <a:spcBef>
                <a:spcPts val="1800"/>
              </a:spcBef>
            </a:pPr>
            <a:r>
              <a:rPr lang="es-ES_tradnl" sz="2400" dirty="0">
                <a:solidFill>
                  <a:schemeClr val="tx2">
                    <a:lumMod val="50000"/>
                  </a:schemeClr>
                </a:solidFill>
              </a:rPr>
              <a:t>Profundizar la expansión del RAI, a través del intercambio de experiencias y conocimientos para alcanzar la investigación colectiva a gran escala, un aprendizaje sistemático, que permita obtener conocimientos sobre interacciones de las opciones por contexto.</a:t>
            </a:r>
          </a:p>
        </p:txBody>
      </p:sp>
    </p:spTree>
    <p:extLst>
      <p:ext uri="{BB962C8B-B14F-4D97-AF65-F5344CB8AC3E}">
        <p14:creationId xmlns:p14="http://schemas.microsoft.com/office/powerpoint/2010/main" val="354706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7790996" cy="68740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3300">
              <a:alpha val="90000"/>
            </a:srgbClr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4589" y="5109410"/>
            <a:ext cx="3882190" cy="1475874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s-E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 por su atención</a:t>
            </a:r>
            <a:endParaRPr lang="en-US" sz="36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700" y="0"/>
            <a:ext cx="77343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7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4673</TotalTime>
  <Words>1282</Words>
  <Application>Microsoft Office PowerPoint</Application>
  <PresentationFormat>Panorámica</PresentationFormat>
  <Paragraphs>106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En el periodo septiembre 2018 a enero de 2021, se realizó: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 entrevista a 30 agricultores investigadores en enero de 2021, sobre con quienes comparten sus conocimientos de los experimentos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Observación de la RAI en quinua</dc:title>
  <dc:creator>Eliseo Mamani Alvarez</dc:creator>
  <cp:lastModifiedBy>USUARIO</cp:lastModifiedBy>
  <cp:revision>168</cp:revision>
  <dcterms:created xsi:type="dcterms:W3CDTF">2020-10-24T23:00:29Z</dcterms:created>
  <dcterms:modified xsi:type="dcterms:W3CDTF">2021-07-07T19:49:48Z</dcterms:modified>
</cp:coreProperties>
</file>