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754" r:id="rId2"/>
    <p:sldId id="287" r:id="rId3"/>
    <p:sldId id="293" r:id="rId4"/>
    <p:sldId id="294" r:id="rId5"/>
    <p:sldId id="272" r:id="rId6"/>
    <p:sldId id="278" r:id="rId7"/>
    <p:sldId id="270" r:id="rId8"/>
    <p:sldId id="281" r:id="rId9"/>
    <p:sldId id="280" r:id="rId10"/>
    <p:sldId id="282" r:id="rId11"/>
    <p:sldId id="295" r:id="rId12"/>
    <p:sldId id="275" r:id="rId13"/>
    <p:sldId id="292" r:id="rId14"/>
    <p:sldId id="289" r:id="rId15"/>
    <p:sldId id="291" r:id="rId16"/>
    <p:sldId id="290" r:id="rId17"/>
    <p:sldId id="283" r:id="rId18"/>
    <p:sldId id="284" r:id="rId19"/>
    <p:sldId id="276" r:id="rId20"/>
    <p:sldId id="288" r:id="rId21"/>
    <p:sldId id="285" r:id="rId22"/>
    <p:sldId id="286" r:id="rId23"/>
    <p:sldId id="271" r:id="rId24"/>
    <p:sldId id="277" r:id="rId25"/>
    <p:sldId id="269" r:id="rId26"/>
    <p:sldId id="261" r:id="rId27"/>
    <p:sldId id="264" r:id="rId28"/>
    <p:sldId id="298" r:id="rId29"/>
    <p:sldId id="265" r:id="rId30"/>
    <p:sldId id="262" r:id="rId31"/>
    <p:sldId id="263" r:id="rId32"/>
    <p:sldId id="257" r:id="rId33"/>
    <p:sldId id="258" r:id="rId34"/>
    <p:sldId id="266" r:id="rId35"/>
    <p:sldId id="273" r:id="rId36"/>
    <p:sldId id="274" r:id="rId37"/>
    <p:sldId id="260" r:id="rId38"/>
    <p:sldId id="766" r:id="rId39"/>
    <p:sldId id="767" r:id="rId40"/>
    <p:sldId id="768" r:id="rId41"/>
    <p:sldId id="769" r:id="rId42"/>
    <p:sldId id="770" r:id="rId43"/>
    <p:sldId id="771" r:id="rId44"/>
    <p:sldId id="772" r:id="rId45"/>
    <p:sldId id="773" r:id="rId46"/>
    <p:sldId id="774" r:id="rId47"/>
    <p:sldId id="775" r:id="rId48"/>
    <p:sldId id="738" r:id="rId49"/>
    <p:sldId id="256" r:id="rId50"/>
    <p:sldId id="259" r:id="rId51"/>
    <p:sldId id="756" r:id="rId52"/>
    <p:sldId id="757" r:id="rId53"/>
    <p:sldId id="744" r:id="rId54"/>
    <p:sldId id="745" r:id="rId55"/>
    <p:sldId id="758" r:id="rId56"/>
    <p:sldId id="268" r:id="rId57"/>
    <p:sldId id="759" r:id="rId58"/>
    <p:sldId id="760" r:id="rId59"/>
    <p:sldId id="761" r:id="rId60"/>
    <p:sldId id="762" r:id="rId61"/>
    <p:sldId id="763" r:id="rId62"/>
    <p:sldId id="764" r:id="rId63"/>
    <p:sldId id="765" r:id="rId64"/>
    <p:sldId id="267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4" autoAdjust="0"/>
    <p:restoredTop sz="82817" autoAdjust="0"/>
  </p:normalViewPr>
  <p:slideViewPr>
    <p:cSldViewPr snapToGrid="0">
      <p:cViewPr varScale="1">
        <p:scale>
          <a:sx n="47" d="100"/>
          <a:sy n="47" d="100"/>
        </p:scale>
        <p:origin x="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9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D727C3-7A0C-1449-9DB9-9F599BB85FB2}" type="doc">
      <dgm:prSet loTypeId="urn:microsoft.com/office/officeart/2005/8/layout/venn1" loCatId="" qsTypeId="urn:microsoft.com/office/officeart/2005/8/quickstyle/simple1" qsCatId="simple" csTypeId="urn:microsoft.com/office/officeart/2005/8/colors/accent1_2" csCatId="accent1" phldr="1"/>
      <dgm:spPr/>
    </dgm:pt>
    <dgm:pt modelId="{DE8C0F83-A149-B545-AF41-C853661B7595}">
      <dgm:prSet phldrT="[Texto]" custT="1"/>
      <dgm:spPr>
        <a:solidFill>
          <a:schemeClr val="accent1">
            <a:lumMod val="60000"/>
            <a:lumOff val="40000"/>
            <a:alpha val="77000"/>
          </a:schemeClr>
        </a:solidFill>
      </dgm:spPr>
      <dgm:t>
        <a:bodyPr/>
        <a:lstStyle/>
        <a:p>
          <a:endParaRPr lang="es-ES" sz="1800" dirty="0"/>
        </a:p>
        <a:p>
          <a:r>
            <a:rPr lang="es-ES" sz="1800" b="1" dirty="0"/>
            <a:t>Escalamiento </a:t>
          </a:r>
        </a:p>
        <a:p>
          <a:r>
            <a:rPr lang="es-ES" sz="1800" b="1" dirty="0"/>
            <a:t>vertical</a:t>
          </a:r>
        </a:p>
      </dgm:t>
    </dgm:pt>
    <dgm:pt modelId="{4CEA0E27-A51C-5A43-9407-D633CA19A1C6}" type="parTrans" cxnId="{7B900E7B-98FF-6F45-BCD9-7C0B1C0CB8E3}">
      <dgm:prSet/>
      <dgm:spPr/>
      <dgm:t>
        <a:bodyPr/>
        <a:lstStyle/>
        <a:p>
          <a:endParaRPr lang="es-ES" sz="1400"/>
        </a:p>
      </dgm:t>
    </dgm:pt>
    <dgm:pt modelId="{D76AD1CA-2C6F-B043-8A5A-A76F3B774129}" type="sibTrans" cxnId="{7B900E7B-98FF-6F45-BCD9-7C0B1C0CB8E3}">
      <dgm:prSet/>
      <dgm:spPr/>
      <dgm:t>
        <a:bodyPr/>
        <a:lstStyle/>
        <a:p>
          <a:endParaRPr lang="es-ES" sz="1400"/>
        </a:p>
      </dgm:t>
    </dgm:pt>
    <dgm:pt modelId="{8315922E-E8F6-E84D-A534-B7B8E1CDD066}">
      <dgm:prSet phldrT="[Texto]" custT="1"/>
      <dgm:spPr>
        <a:solidFill>
          <a:schemeClr val="accent6">
            <a:lumMod val="60000"/>
            <a:lumOff val="40000"/>
            <a:alpha val="69000"/>
          </a:schemeClr>
        </a:solidFill>
      </dgm:spPr>
      <dgm:t>
        <a:bodyPr/>
        <a:lstStyle/>
        <a:p>
          <a:r>
            <a:rPr lang="es-ES" sz="1800" b="1" dirty="0"/>
            <a:t>Escalamiento </a:t>
          </a:r>
        </a:p>
        <a:p>
          <a:r>
            <a:rPr lang="es-ES" sz="1800" b="1" dirty="0"/>
            <a:t>en profundidad</a:t>
          </a:r>
        </a:p>
        <a:p>
          <a:endParaRPr lang="es-ES" sz="1800" dirty="0"/>
        </a:p>
      </dgm:t>
    </dgm:pt>
    <dgm:pt modelId="{A6D559E6-9A05-844E-B73D-D0690E73CD13}" type="parTrans" cxnId="{F941C190-A474-B94C-80DB-F60593F80D7B}">
      <dgm:prSet/>
      <dgm:spPr/>
      <dgm:t>
        <a:bodyPr/>
        <a:lstStyle/>
        <a:p>
          <a:endParaRPr lang="es-ES" sz="1400"/>
        </a:p>
      </dgm:t>
    </dgm:pt>
    <dgm:pt modelId="{EA0D8DE5-D4FD-5744-9DD1-AB070FC4BA96}" type="sibTrans" cxnId="{F941C190-A474-B94C-80DB-F60593F80D7B}">
      <dgm:prSet/>
      <dgm:spPr/>
      <dgm:t>
        <a:bodyPr/>
        <a:lstStyle/>
        <a:p>
          <a:endParaRPr lang="es-ES" sz="1400"/>
        </a:p>
      </dgm:t>
    </dgm:pt>
    <dgm:pt modelId="{73E4911B-7597-A04E-9347-598BC04C350F}">
      <dgm:prSet phldrT="[Texto]" custT="1"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s-ES" sz="1800" b="1" dirty="0"/>
            <a:t>Escalamiento horizontal</a:t>
          </a:r>
        </a:p>
      </dgm:t>
    </dgm:pt>
    <dgm:pt modelId="{D1204120-20DE-F543-B0A7-6C621A4AE1FC}" type="parTrans" cxnId="{A387ECD2-4E1F-8041-9C9D-C3FF3C20F2E1}">
      <dgm:prSet/>
      <dgm:spPr/>
      <dgm:t>
        <a:bodyPr/>
        <a:lstStyle/>
        <a:p>
          <a:endParaRPr lang="es-ES" sz="1400"/>
        </a:p>
      </dgm:t>
    </dgm:pt>
    <dgm:pt modelId="{02607002-3AAC-9342-9EE8-B56AA54BC0C2}" type="sibTrans" cxnId="{A387ECD2-4E1F-8041-9C9D-C3FF3C20F2E1}">
      <dgm:prSet/>
      <dgm:spPr/>
      <dgm:t>
        <a:bodyPr/>
        <a:lstStyle/>
        <a:p>
          <a:endParaRPr lang="es-ES" sz="1400"/>
        </a:p>
      </dgm:t>
    </dgm:pt>
    <dgm:pt modelId="{217538E9-2CE8-924C-B27E-0DAD3722F26E}" type="pres">
      <dgm:prSet presAssocID="{61D727C3-7A0C-1449-9DB9-9F599BB85FB2}" presName="compositeShape" presStyleCnt="0">
        <dgm:presLayoutVars>
          <dgm:chMax val="7"/>
          <dgm:dir/>
          <dgm:resizeHandles val="exact"/>
        </dgm:presLayoutVars>
      </dgm:prSet>
      <dgm:spPr/>
    </dgm:pt>
    <dgm:pt modelId="{AAC409AE-4754-F442-8135-3EAA2D67FBEB}" type="pres">
      <dgm:prSet presAssocID="{DE8C0F83-A149-B545-AF41-C853661B7595}" presName="circ1" presStyleLbl="vennNode1" presStyleIdx="0" presStyleCnt="3"/>
      <dgm:spPr/>
    </dgm:pt>
    <dgm:pt modelId="{51C2667D-92D6-FC41-AE15-D9C1099AF491}" type="pres">
      <dgm:prSet presAssocID="{DE8C0F83-A149-B545-AF41-C853661B759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D50200D-8271-EC4F-835E-815001A3645C}" type="pres">
      <dgm:prSet presAssocID="{8315922E-E8F6-E84D-A534-B7B8E1CDD066}" presName="circ2" presStyleLbl="vennNode1" presStyleIdx="1" presStyleCnt="3"/>
      <dgm:spPr/>
    </dgm:pt>
    <dgm:pt modelId="{23B258A5-ECA0-B246-BCE7-0D6445DB8770}" type="pres">
      <dgm:prSet presAssocID="{8315922E-E8F6-E84D-A534-B7B8E1CDD06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A24DEEC-390D-1D4D-8B9E-EC6A6FA48B56}" type="pres">
      <dgm:prSet presAssocID="{73E4911B-7597-A04E-9347-598BC04C350F}" presName="circ3" presStyleLbl="vennNode1" presStyleIdx="2" presStyleCnt="3"/>
      <dgm:spPr/>
    </dgm:pt>
    <dgm:pt modelId="{D1AFE337-CB16-854F-BB78-692E022DC953}" type="pres">
      <dgm:prSet presAssocID="{73E4911B-7597-A04E-9347-598BC04C350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B244D16-D892-9347-BC6B-2A6970C4A3DE}" type="presOf" srcId="{DE8C0F83-A149-B545-AF41-C853661B7595}" destId="{AAC409AE-4754-F442-8135-3EAA2D67FBEB}" srcOrd="0" destOrd="0" presId="urn:microsoft.com/office/officeart/2005/8/layout/venn1"/>
    <dgm:cxn modelId="{C80C6229-6A24-B94C-B059-D99EC0D9865F}" type="presOf" srcId="{8315922E-E8F6-E84D-A534-B7B8E1CDD066}" destId="{23B258A5-ECA0-B246-BCE7-0D6445DB8770}" srcOrd="1" destOrd="0" presId="urn:microsoft.com/office/officeart/2005/8/layout/venn1"/>
    <dgm:cxn modelId="{C87B3A4E-83A0-C640-BDFC-4FE4FEA00729}" type="presOf" srcId="{8315922E-E8F6-E84D-A534-B7B8E1CDD066}" destId="{4D50200D-8271-EC4F-835E-815001A3645C}" srcOrd="0" destOrd="0" presId="urn:microsoft.com/office/officeart/2005/8/layout/venn1"/>
    <dgm:cxn modelId="{BFB4EA62-23CA-2B4E-A69E-ADD4BB47A22E}" type="presOf" srcId="{61D727C3-7A0C-1449-9DB9-9F599BB85FB2}" destId="{217538E9-2CE8-924C-B27E-0DAD3722F26E}" srcOrd="0" destOrd="0" presId="urn:microsoft.com/office/officeart/2005/8/layout/venn1"/>
    <dgm:cxn modelId="{7B900E7B-98FF-6F45-BCD9-7C0B1C0CB8E3}" srcId="{61D727C3-7A0C-1449-9DB9-9F599BB85FB2}" destId="{DE8C0F83-A149-B545-AF41-C853661B7595}" srcOrd="0" destOrd="0" parTransId="{4CEA0E27-A51C-5A43-9407-D633CA19A1C6}" sibTransId="{D76AD1CA-2C6F-B043-8A5A-A76F3B774129}"/>
    <dgm:cxn modelId="{710D108C-2EFA-3C4B-9B41-7C2D2AAA3091}" type="presOf" srcId="{73E4911B-7597-A04E-9347-598BC04C350F}" destId="{7A24DEEC-390D-1D4D-8B9E-EC6A6FA48B56}" srcOrd="0" destOrd="0" presId="urn:microsoft.com/office/officeart/2005/8/layout/venn1"/>
    <dgm:cxn modelId="{F941C190-A474-B94C-80DB-F60593F80D7B}" srcId="{61D727C3-7A0C-1449-9DB9-9F599BB85FB2}" destId="{8315922E-E8F6-E84D-A534-B7B8E1CDD066}" srcOrd="1" destOrd="0" parTransId="{A6D559E6-9A05-844E-B73D-D0690E73CD13}" sibTransId="{EA0D8DE5-D4FD-5744-9DD1-AB070FC4BA96}"/>
    <dgm:cxn modelId="{6DB72CA0-D74D-D447-9FAE-F93BBC2F62F2}" type="presOf" srcId="{73E4911B-7597-A04E-9347-598BC04C350F}" destId="{D1AFE337-CB16-854F-BB78-692E022DC953}" srcOrd="1" destOrd="0" presId="urn:microsoft.com/office/officeart/2005/8/layout/venn1"/>
    <dgm:cxn modelId="{A387ECD2-4E1F-8041-9C9D-C3FF3C20F2E1}" srcId="{61D727C3-7A0C-1449-9DB9-9F599BB85FB2}" destId="{73E4911B-7597-A04E-9347-598BC04C350F}" srcOrd="2" destOrd="0" parTransId="{D1204120-20DE-F543-B0A7-6C621A4AE1FC}" sibTransId="{02607002-3AAC-9342-9EE8-B56AA54BC0C2}"/>
    <dgm:cxn modelId="{27C955F4-435F-6747-8F55-AFD490C942D6}" type="presOf" srcId="{DE8C0F83-A149-B545-AF41-C853661B7595}" destId="{51C2667D-92D6-FC41-AE15-D9C1099AF491}" srcOrd="1" destOrd="0" presId="urn:microsoft.com/office/officeart/2005/8/layout/venn1"/>
    <dgm:cxn modelId="{0079B31F-E0C0-B744-A037-2D07DF8AEF40}" type="presParOf" srcId="{217538E9-2CE8-924C-B27E-0DAD3722F26E}" destId="{AAC409AE-4754-F442-8135-3EAA2D67FBEB}" srcOrd="0" destOrd="0" presId="urn:microsoft.com/office/officeart/2005/8/layout/venn1"/>
    <dgm:cxn modelId="{A30711E4-47A0-C142-BB59-ACE2DD5EC495}" type="presParOf" srcId="{217538E9-2CE8-924C-B27E-0DAD3722F26E}" destId="{51C2667D-92D6-FC41-AE15-D9C1099AF491}" srcOrd="1" destOrd="0" presId="urn:microsoft.com/office/officeart/2005/8/layout/venn1"/>
    <dgm:cxn modelId="{40CA4522-E6DB-D644-B5FC-7D020B68212B}" type="presParOf" srcId="{217538E9-2CE8-924C-B27E-0DAD3722F26E}" destId="{4D50200D-8271-EC4F-835E-815001A3645C}" srcOrd="2" destOrd="0" presId="urn:microsoft.com/office/officeart/2005/8/layout/venn1"/>
    <dgm:cxn modelId="{F6786A79-0551-FE40-9848-646FB0C4499C}" type="presParOf" srcId="{217538E9-2CE8-924C-B27E-0DAD3722F26E}" destId="{23B258A5-ECA0-B246-BCE7-0D6445DB8770}" srcOrd="3" destOrd="0" presId="urn:microsoft.com/office/officeart/2005/8/layout/venn1"/>
    <dgm:cxn modelId="{237A26AF-4F86-014C-B8D1-C3A3A2BAA03A}" type="presParOf" srcId="{217538E9-2CE8-924C-B27E-0DAD3722F26E}" destId="{7A24DEEC-390D-1D4D-8B9E-EC6A6FA48B56}" srcOrd="4" destOrd="0" presId="urn:microsoft.com/office/officeart/2005/8/layout/venn1"/>
    <dgm:cxn modelId="{A2166B7B-A79F-4848-8847-A8BA56FC40A6}" type="presParOf" srcId="{217538E9-2CE8-924C-B27E-0DAD3722F26E}" destId="{D1AFE337-CB16-854F-BB78-692E022DC95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00B1B0-605A-467C-9CE0-50D13EA3A8A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147E49-BDCD-400D-9686-E29877A1BB53}">
      <dgm:prSet/>
      <dgm:spPr/>
      <dgm:t>
        <a:bodyPr/>
        <a:lstStyle/>
        <a:p>
          <a:r>
            <a:rPr lang="es-419" noProof="0" dirty="0"/>
            <a:t>12 – Establecer constantes y parámetros </a:t>
          </a:r>
        </a:p>
      </dgm:t>
    </dgm:pt>
    <dgm:pt modelId="{CEC538E8-5ED7-4898-8983-3EB89DC71F29}" type="parTrans" cxnId="{C1B197F7-7324-46FE-B0D8-050675F3F3EE}">
      <dgm:prSet/>
      <dgm:spPr/>
      <dgm:t>
        <a:bodyPr/>
        <a:lstStyle/>
        <a:p>
          <a:endParaRPr lang="es-419" noProof="0" dirty="0"/>
        </a:p>
      </dgm:t>
    </dgm:pt>
    <dgm:pt modelId="{251E790F-72BB-401A-8A2C-C24EE410D36E}" type="sibTrans" cxnId="{C1B197F7-7324-46FE-B0D8-050675F3F3EE}">
      <dgm:prSet/>
      <dgm:spPr/>
      <dgm:t>
        <a:bodyPr/>
        <a:lstStyle/>
        <a:p>
          <a:endParaRPr lang="es-419" noProof="0" dirty="0"/>
        </a:p>
      </dgm:t>
    </dgm:pt>
    <dgm:pt modelId="{E399565D-58F3-48DB-8D5C-68479B95BD68}">
      <dgm:prSet/>
      <dgm:spPr/>
      <dgm:t>
        <a:bodyPr/>
        <a:lstStyle/>
        <a:p>
          <a:r>
            <a:rPr lang="es-419" noProof="0" dirty="0"/>
            <a:t>11 – Cambiar el tamaño de los búferes: la reserva relativa a los flujos</a:t>
          </a:r>
        </a:p>
      </dgm:t>
    </dgm:pt>
    <dgm:pt modelId="{7C7CAD0F-F99A-4C38-A4CE-9EA1B815DD07}" type="parTrans" cxnId="{D1F639DA-D40F-44FB-9D63-368338B87453}">
      <dgm:prSet/>
      <dgm:spPr/>
      <dgm:t>
        <a:bodyPr/>
        <a:lstStyle/>
        <a:p>
          <a:endParaRPr lang="es-419" noProof="0" dirty="0"/>
        </a:p>
      </dgm:t>
    </dgm:pt>
    <dgm:pt modelId="{F052A42D-052E-44F8-9CA5-14D62A4BCB93}" type="sibTrans" cxnId="{D1F639DA-D40F-44FB-9D63-368338B87453}">
      <dgm:prSet/>
      <dgm:spPr/>
      <dgm:t>
        <a:bodyPr/>
        <a:lstStyle/>
        <a:p>
          <a:endParaRPr lang="es-419" noProof="0" dirty="0"/>
        </a:p>
      </dgm:t>
    </dgm:pt>
    <dgm:pt modelId="{84BBF350-D935-4FB0-9D0D-EF0603BB2268}">
      <dgm:prSet/>
      <dgm:spPr/>
      <dgm:t>
        <a:bodyPr/>
        <a:lstStyle/>
        <a:p>
          <a:r>
            <a:rPr lang="es-419" noProof="0" dirty="0"/>
            <a:t>10 – Cambiar las estructuras de que depende la relación entre reserva y flujos</a:t>
          </a:r>
        </a:p>
      </dgm:t>
    </dgm:pt>
    <dgm:pt modelId="{D18ACA74-68FF-47F8-B49A-C5C01E8DE2EC}" type="parTrans" cxnId="{66D5A478-A490-4620-86B0-5AFF1A4D54F8}">
      <dgm:prSet/>
      <dgm:spPr/>
      <dgm:t>
        <a:bodyPr/>
        <a:lstStyle/>
        <a:p>
          <a:endParaRPr lang="es-419" noProof="0" dirty="0"/>
        </a:p>
      </dgm:t>
    </dgm:pt>
    <dgm:pt modelId="{862F10D4-0889-4B34-A0F8-89D19F538DBF}" type="sibTrans" cxnId="{66D5A478-A490-4620-86B0-5AFF1A4D54F8}">
      <dgm:prSet/>
      <dgm:spPr/>
      <dgm:t>
        <a:bodyPr/>
        <a:lstStyle/>
        <a:p>
          <a:endParaRPr lang="es-419" noProof="0" dirty="0"/>
        </a:p>
      </dgm:t>
    </dgm:pt>
    <dgm:pt modelId="{F586AD27-C5AD-49BE-9909-6094D3C07EE9}">
      <dgm:prSet/>
      <dgm:spPr/>
      <dgm:t>
        <a:bodyPr/>
        <a:lstStyle/>
        <a:p>
          <a:r>
            <a:rPr lang="es-419" noProof="0" dirty="0"/>
            <a:t>09 – Cambiar tiempos de incubación: relativo a las tasas de cambio del sistema</a:t>
          </a:r>
        </a:p>
      </dgm:t>
    </dgm:pt>
    <dgm:pt modelId="{687D3851-C2BA-4EDE-827A-628751850532}" type="parTrans" cxnId="{3D2145CD-DED6-4966-9CD1-34BCA3931522}">
      <dgm:prSet/>
      <dgm:spPr/>
      <dgm:t>
        <a:bodyPr/>
        <a:lstStyle/>
        <a:p>
          <a:endParaRPr lang="es-419" noProof="0" dirty="0"/>
        </a:p>
      </dgm:t>
    </dgm:pt>
    <dgm:pt modelId="{6EB1B069-7AB5-4FC6-BCC2-B775AC0F65BC}" type="sibTrans" cxnId="{3D2145CD-DED6-4966-9CD1-34BCA3931522}">
      <dgm:prSet/>
      <dgm:spPr/>
      <dgm:t>
        <a:bodyPr/>
        <a:lstStyle/>
        <a:p>
          <a:endParaRPr lang="es-419" noProof="0" dirty="0"/>
        </a:p>
      </dgm:t>
    </dgm:pt>
    <dgm:pt modelId="{4196B398-B7CB-4BB0-87E6-A035690BB59D}">
      <dgm:prSet/>
      <dgm:spPr/>
      <dgm:t>
        <a:bodyPr/>
        <a:lstStyle/>
        <a:p>
          <a:r>
            <a:rPr lang="es-419" noProof="0" dirty="0"/>
            <a:t>08 – Afectar ciclos de retroalimentación que buscan balances</a:t>
          </a:r>
        </a:p>
      </dgm:t>
    </dgm:pt>
    <dgm:pt modelId="{22504B88-1C0A-4278-B2E1-4454CB617E4A}" type="parTrans" cxnId="{9046A19C-6C2C-40C9-B982-0D3BF2163E78}">
      <dgm:prSet/>
      <dgm:spPr/>
      <dgm:t>
        <a:bodyPr/>
        <a:lstStyle/>
        <a:p>
          <a:endParaRPr lang="es-419" noProof="0" dirty="0"/>
        </a:p>
      </dgm:t>
    </dgm:pt>
    <dgm:pt modelId="{A21A9624-E1AC-4528-B150-C3742E22D62B}" type="sibTrans" cxnId="{9046A19C-6C2C-40C9-B982-0D3BF2163E78}">
      <dgm:prSet/>
      <dgm:spPr/>
      <dgm:t>
        <a:bodyPr/>
        <a:lstStyle/>
        <a:p>
          <a:endParaRPr lang="es-419" noProof="0" dirty="0"/>
        </a:p>
      </dgm:t>
    </dgm:pt>
    <dgm:pt modelId="{82FE1758-DEC0-4414-9DB2-4890E25BE9DB}">
      <dgm:prSet/>
      <dgm:spPr/>
      <dgm:t>
        <a:bodyPr/>
        <a:lstStyle/>
        <a:p>
          <a:r>
            <a:rPr lang="es-419" noProof="0" dirty="0"/>
            <a:t>07 – Afectar ciclos de retroalimentación que se auto - refuerzan</a:t>
          </a:r>
        </a:p>
      </dgm:t>
    </dgm:pt>
    <dgm:pt modelId="{9B2C66FA-A549-4AB7-94A1-DB137E29F86F}" type="parTrans" cxnId="{31E6F9E6-ADD7-4182-BDB5-F3F01454CEB7}">
      <dgm:prSet/>
      <dgm:spPr/>
      <dgm:t>
        <a:bodyPr/>
        <a:lstStyle/>
        <a:p>
          <a:endParaRPr lang="es-419" noProof="0" dirty="0"/>
        </a:p>
      </dgm:t>
    </dgm:pt>
    <dgm:pt modelId="{98AC5CB3-4E9E-449A-803D-F3F560BA8F12}" type="sibTrans" cxnId="{31E6F9E6-ADD7-4182-BDB5-F3F01454CEB7}">
      <dgm:prSet/>
      <dgm:spPr/>
      <dgm:t>
        <a:bodyPr/>
        <a:lstStyle/>
        <a:p>
          <a:endParaRPr lang="es-419" noProof="0" dirty="0"/>
        </a:p>
      </dgm:t>
    </dgm:pt>
    <dgm:pt modelId="{990980AA-CC27-4878-A3C2-91353705D3CF}">
      <dgm:prSet/>
      <dgm:spPr/>
      <dgm:t>
        <a:bodyPr/>
        <a:lstStyle/>
        <a:p>
          <a:r>
            <a:rPr lang="es-419" noProof="0" dirty="0"/>
            <a:t>06 –  Afectar flujos de información: la estructura de quién tiene acceso a información</a:t>
          </a:r>
        </a:p>
      </dgm:t>
    </dgm:pt>
    <dgm:pt modelId="{7A51A1FC-A9A9-4B13-861C-A12E484CBE41}" type="parTrans" cxnId="{CE36A12F-B32C-4F8F-BEBC-A512E9853F0C}">
      <dgm:prSet/>
      <dgm:spPr/>
      <dgm:t>
        <a:bodyPr/>
        <a:lstStyle/>
        <a:p>
          <a:endParaRPr lang="es-419" noProof="0" dirty="0"/>
        </a:p>
      </dgm:t>
    </dgm:pt>
    <dgm:pt modelId="{CEE450DE-03E6-48BB-A60D-8A686C793358}" type="sibTrans" cxnId="{CE36A12F-B32C-4F8F-BEBC-A512E9853F0C}">
      <dgm:prSet/>
      <dgm:spPr/>
      <dgm:t>
        <a:bodyPr/>
        <a:lstStyle/>
        <a:p>
          <a:endParaRPr lang="es-419" noProof="0" dirty="0"/>
        </a:p>
      </dgm:t>
    </dgm:pt>
    <dgm:pt modelId="{949F2041-B935-499C-A4EE-1BE28E554244}">
      <dgm:prSet/>
      <dgm:spPr/>
      <dgm:t>
        <a:bodyPr/>
        <a:lstStyle/>
        <a:p>
          <a:r>
            <a:rPr lang="es-419" noProof="0" dirty="0"/>
            <a:t>05 – Cambiar las reglas: incentivos, penas y restricciones</a:t>
          </a:r>
        </a:p>
      </dgm:t>
    </dgm:pt>
    <dgm:pt modelId="{FE152C3C-25EB-411B-BC7A-1804AD920C36}" type="parTrans" cxnId="{E742B83C-6C63-4874-A897-2D4DEDABF6F1}">
      <dgm:prSet/>
      <dgm:spPr/>
      <dgm:t>
        <a:bodyPr/>
        <a:lstStyle/>
        <a:p>
          <a:endParaRPr lang="es-419" noProof="0" dirty="0"/>
        </a:p>
      </dgm:t>
    </dgm:pt>
    <dgm:pt modelId="{D87AEE62-E67F-4A0D-9C37-7989016EF974}" type="sibTrans" cxnId="{E742B83C-6C63-4874-A897-2D4DEDABF6F1}">
      <dgm:prSet/>
      <dgm:spPr/>
      <dgm:t>
        <a:bodyPr/>
        <a:lstStyle/>
        <a:p>
          <a:endParaRPr lang="es-419" noProof="0" dirty="0"/>
        </a:p>
      </dgm:t>
    </dgm:pt>
    <dgm:pt modelId="{6617734A-D0F5-4205-9D1A-C14F9F09C839}">
      <dgm:prSet/>
      <dgm:spPr/>
      <dgm:t>
        <a:bodyPr/>
        <a:lstStyle/>
        <a:p>
          <a:r>
            <a:rPr lang="es-419" noProof="0" dirty="0"/>
            <a:t>04-  Promover auto - organización: añadir, cambiar y evolución de estructuras</a:t>
          </a:r>
        </a:p>
      </dgm:t>
    </dgm:pt>
    <dgm:pt modelId="{7019395E-2292-46FD-A636-BE3F79BB5E00}" type="parTrans" cxnId="{6F290547-1752-4397-AB03-6E82F3209DBE}">
      <dgm:prSet/>
      <dgm:spPr/>
      <dgm:t>
        <a:bodyPr/>
        <a:lstStyle/>
        <a:p>
          <a:endParaRPr lang="es-419" noProof="0" dirty="0"/>
        </a:p>
      </dgm:t>
    </dgm:pt>
    <dgm:pt modelId="{F1E03A31-B704-43AA-8DB9-00471D603E8A}" type="sibTrans" cxnId="{6F290547-1752-4397-AB03-6E82F3209DBE}">
      <dgm:prSet/>
      <dgm:spPr/>
      <dgm:t>
        <a:bodyPr/>
        <a:lstStyle/>
        <a:p>
          <a:endParaRPr lang="es-419" noProof="0" dirty="0"/>
        </a:p>
      </dgm:t>
    </dgm:pt>
    <dgm:pt modelId="{7BED2AD0-9F5C-4D38-ABB2-4F27159ED801}">
      <dgm:prSet/>
      <dgm:spPr/>
      <dgm:t>
        <a:bodyPr/>
        <a:lstStyle/>
        <a:p>
          <a:r>
            <a:rPr lang="es-419" noProof="0" dirty="0"/>
            <a:t>03 – Cambiar las metas</a:t>
          </a:r>
        </a:p>
      </dgm:t>
    </dgm:pt>
    <dgm:pt modelId="{4711291A-5328-4AD3-9E96-302A06D6AE99}" type="parTrans" cxnId="{D7BD3C6F-2136-4E9D-B19E-83AEE516FCE5}">
      <dgm:prSet/>
      <dgm:spPr/>
      <dgm:t>
        <a:bodyPr/>
        <a:lstStyle/>
        <a:p>
          <a:endParaRPr lang="es-419" noProof="0" dirty="0"/>
        </a:p>
      </dgm:t>
    </dgm:pt>
    <dgm:pt modelId="{1F14A861-7A98-4C13-BC31-702FFC7FFB81}" type="sibTrans" cxnId="{D7BD3C6F-2136-4E9D-B19E-83AEE516FCE5}">
      <dgm:prSet/>
      <dgm:spPr/>
      <dgm:t>
        <a:bodyPr/>
        <a:lstStyle/>
        <a:p>
          <a:endParaRPr lang="es-419" noProof="0" dirty="0"/>
        </a:p>
      </dgm:t>
    </dgm:pt>
    <dgm:pt modelId="{9D73DE54-DA69-45CA-A531-C5BC9A2A702A}">
      <dgm:prSet/>
      <dgm:spPr/>
      <dgm:t>
        <a:bodyPr/>
        <a:lstStyle/>
        <a:p>
          <a:r>
            <a:rPr lang="es-419" noProof="0" dirty="0"/>
            <a:t>02 – Cambiar paradigmas</a:t>
          </a:r>
        </a:p>
      </dgm:t>
    </dgm:pt>
    <dgm:pt modelId="{84515B78-BC9C-4F00-9615-D6852317B400}" type="parTrans" cxnId="{E3B59D55-121A-4602-AF8D-DD07C0320BF0}">
      <dgm:prSet/>
      <dgm:spPr/>
      <dgm:t>
        <a:bodyPr/>
        <a:lstStyle/>
        <a:p>
          <a:endParaRPr lang="es-419" noProof="0" dirty="0"/>
        </a:p>
      </dgm:t>
    </dgm:pt>
    <dgm:pt modelId="{5F4FB5E8-A04A-4FDB-BF24-EC5FDC1D3E44}" type="sibTrans" cxnId="{E3B59D55-121A-4602-AF8D-DD07C0320BF0}">
      <dgm:prSet/>
      <dgm:spPr/>
      <dgm:t>
        <a:bodyPr/>
        <a:lstStyle/>
        <a:p>
          <a:endParaRPr lang="es-419" noProof="0" dirty="0"/>
        </a:p>
      </dgm:t>
    </dgm:pt>
    <dgm:pt modelId="{0B34BE58-DBFC-4578-B1DC-9FECF88210D1}">
      <dgm:prSet/>
      <dgm:spPr/>
      <dgm:t>
        <a:bodyPr/>
        <a:lstStyle/>
        <a:p>
          <a:r>
            <a:rPr lang="es-419" noProof="0" dirty="0"/>
            <a:t>01 – Trascender paradigmas</a:t>
          </a:r>
        </a:p>
      </dgm:t>
    </dgm:pt>
    <dgm:pt modelId="{2FCB259E-A73C-4B6A-BA85-2D8026F6348C}" type="parTrans" cxnId="{EF84A91F-FFC4-48DD-AC00-8E3DBCB38FAF}">
      <dgm:prSet/>
      <dgm:spPr/>
      <dgm:t>
        <a:bodyPr/>
        <a:lstStyle/>
        <a:p>
          <a:endParaRPr lang="es-419" noProof="0" dirty="0"/>
        </a:p>
      </dgm:t>
    </dgm:pt>
    <dgm:pt modelId="{775D464A-4DA2-4D7A-8048-E89146865902}" type="sibTrans" cxnId="{EF84A91F-FFC4-48DD-AC00-8E3DBCB38FAF}">
      <dgm:prSet/>
      <dgm:spPr/>
      <dgm:t>
        <a:bodyPr/>
        <a:lstStyle/>
        <a:p>
          <a:endParaRPr lang="es-419" noProof="0" dirty="0"/>
        </a:p>
      </dgm:t>
    </dgm:pt>
    <dgm:pt modelId="{CCF2797D-5FC3-4FBE-A140-184321F8C17C}" type="pres">
      <dgm:prSet presAssocID="{8900B1B0-605A-467C-9CE0-50D13EA3A8AC}" presName="vert0" presStyleCnt="0">
        <dgm:presLayoutVars>
          <dgm:dir/>
          <dgm:animOne val="branch"/>
          <dgm:animLvl val="lvl"/>
        </dgm:presLayoutVars>
      </dgm:prSet>
      <dgm:spPr/>
    </dgm:pt>
    <dgm:pt modelId="{C2B078D5-F5D7-4079-8184-8267B9D23A87}" type="pres">
      <dgm:prSet presAssocID="{2C147E49-BDCD-400D-9686-E29877A1BB53}" presName="thickLine" presStyleLbl="alignNode1" presStyleIdx="0" presStyleCnt="12"/>
      <dgm:spPr/>
    </dgm:pt>
    <dgm:pt modelId="{E45FD53D-9F17-4A41-8B29-05BCCEFA71DF}" type="pres">
      <dgm:prSet presAssocID="{2C147E49-BDCD-400D-9686-E29877A1BB53}" presName="horz1" presStyleCnt="0"/>
      <dgm:spPr/>
    </dgm:pt>
    <dgm:pt modelId="{F324C6E6-8301-49DF-BA2E-5A06FCC96B95}" type="pres">
      <dgm:prSet presAssocID="{2C147E49-BDCD-400D-9686-E29877A1BB53}" presName="tx1" presStyleLbl="revTx" presStyleIdx="0" presStyleCnt="12"/>
      <dgm:spPr/>
    </dgm:pt>
    <dgm:pt modelId="{52BA3301-F84F-460A-ABC9-55D10D334D7A}" type="pres">
      <dgm:prSet presAssocID="{2C147E49-BDCD-400D-9686-E29877A1BB53}" presName="vert1" presStyleCnt="0"/>
      <dgm:spPr/>
    </dgm:pt>
    <dgm:pt modelId="{98601D27-39B4-48B4-BAAC-BE90C7DE6A41}" type="pres">
      <dgm:prSet presAssocID="{E399565D-58F3-48DB-8D5C-68479B95BD68}" presName="thickLine" presStyleLbl="alignNode1" presStyleIdx="1" presStyleCnt="12"/>
      <dgm:spPr/>
    </dgm:pt>
    <dgm:pt modelId="{2A258F4C-8132-4607-8515-1EFECD3DC86E}" type="pres">
      <dgm:prSet presAssocID="{E399565D-58F3-48DB-8D5C-68479B95BD68}" presName="horz1" presStyleCnt="0"/>
      <dgm:spPr/>
    </dgm:pt>
    <dgm:pt modelId="{37BA66A6-40B2-4CC7-9FE2-50BF46E18EE3}" type="pres">
      <dgm:prSet presAssocID="{E399565D-58F3-48DB-8D5C-68479B95BD68}" presName="tx1" presStyleLbl="revTx" presStyleIdx="1" presStyleCnt="12"/>
      <dgm:spPr/>
    </dgm:pt>
    <dgm:pt modelId="{15990D97-C8BE-4DFB-AD5A-778D54B119E1}" type="pres">
      <dgm:prSet presAssocID="{E399565D-58F3-48DB-8D5C-68479B95BD68}" presName="vert1" presStyleCnt="0"/>
      <dgm:spPr/>
    </dgm:pt>
    <dgm:pt modelId="{06432CCA-DEC5-428A-A983-B93429AEE6D8}" type="pres">
      <dgm:prSet presAssocID="{84BBF350-D935-4FB0-9D0D-EF0603BB2268}" presName="thickLine" presStyleLbl="alignNode1" presStyleIdx="2" presStyleCnt="12"/>
      <dgm:spPr/>
    </dgm:pt>
    <dgm:pt modelId="{E9F8E3F7-2E8F-475E-8ACB-67AE9F389501}" type="pres">
      <dgm:prSet presAssocID="{84BBF350-D935-4FB0-9D0D-EF0603BB2268}" presName="horz1" presStyleCnt="0"/>
      <dgm:spPr/>
    </dgm:pt>
    <dgm:pt modelId="{02684477-A489-4744-9710-4EAECDEA208E}" type="pres">
      <dgm:prSet presAssocID="{84BBF350-D935-4FB0-9D0D-EF0603BB2268}" presName="tx1" presStyleLbl="revTx" presStyleIdx="2" presStyleCnt="12"/>
      <dgm:spPr/>
    </dgm:pt>
    <dgm:pt modelId="{CF58BD74-6D00-4138-ACD7-5D01DB353A8A}" type="pres">
      <dgm:prSet presAssocID="{84BBF350-D935-4FB0-9D0D-EF0603BB2268}" presName="vert1" presStyleCnt="0"/>
      <dgm:spPr/>
    </dgm:pt>
    <dgm:pt modelId="{08FE8EC6-BF33-439C-B6C1-3FE15E6A3CFC}" type="pres">
      <dgm:prSet presAssocID="{F586AD27-C5AD-49BE-9909-6094D3C07EE9}" presName="thickLine" presStyleLbl="alignNode1" presStyleIdx="3" presStyleCnt="12"/>
      <dgm:spPr/>
    </dgm:pt>
    <dgm:pt modelId="{A3106831-5CEB-4746-941A-28EFCDC5451D}" type="pres">
      <dgm:prSet presAssocID="{F586AD27-C5AD-49BE-9909-6094D3C07EE9}" presName="horz1" presStyleCnt="0"/>
      <dgm:spPr/>
    </dgm:pt>
    <dgm:pt modelId="{E7B8C669-4216-40A3-911F-B170398BF21B}" type="pres">
      <dgm:prSet presAssocID="{F586AD27-C5AD-49BE-9909-6094D3C07EE9}" presName="tx1" presStyleLbl="revTx" presStyleIdx="3" presStyleCnt="12"/>
      <dgm:spPr/>
    </dgm:pt>
    <dgm:pt modelId="{732077AA-9F34-471C-BDB9-ED4C3D11B6D1}" type="pres">
      <dgm:prSet presAssocID="{F586AD27-C5AD-49BE-9909-6094D3C07EE9}" presName="vert1" presStyleCnt="0"/>
      <dgm:spPr/>
    </dgm:pt>
    <dgm:pt modelId="{2DE6114D-EA63-4465-8765-B8C4E09413F1}" type="pres">
      <dgm:prSet presAssocID="{4196B398-B7CB-4BB0-87E6-A035690BB59D}" presName="thickLine" presStyleLbl="alignNode1" presStyleIdx="4" presStyleCnt="12"/>
      <dgm:spPr/>
    </dgm:pt>
    <dgm:pt modelId="{CFBEADA8-B718-4450-B3A6-2F0F5F1E489A}" type="pres">
      <dgm:prSet presAssocID="{4196B398-B7CB-4BB0-87E6-A035690BB59D}" presName="horz1" presStyleCnt="0"/>
      <dgm:spPr/>
    </dgm:pt>
    <dgm:pt modelId="{C47E517D-B7BB-48A4-ACA1-1A8C65F439EA}" type="pres">
      <dgm:prSet presAssocID="{4196B398-B7CB-4BB0-87E6-A035690BB59D}" presName="tx1" presStyleLbl="revTx" presStyleIdx="4" presStyleCnt="12"/>
      <dgm:spPr/>
    </dgm:pt>
    <dgm:pt modelId="{FF1E2C9F-5CBD-4D00-9B2F-D668BA7AB71A}" type="pres">
      <dgm:prSet presAssocID="{4196B398-B7CB-4BB0-87E6-A035690BB59D}" presName="vert1" presStyleCnt="0"/>
      <dgm:spPr/>
    </dgm:pt>
    <dgm:pt modelId="{EBAEE5F4-B313-46A5-8963-ABEA9B792377}" type="pres">
      <dgm:prSet presAssocID="{82FE1758-DEC0-4414-9DB2-4890E25BE9DB}" presName="thickLine" presStyleLbl="alignNode1" presStyleIdx="5" presStyleCnt="12"/>
      <dgm:spPr/>
    </dgm:pt>
    <dgm:pt modelId="{5D170D27-F09C-4203-A344-69AED159E201}" type="pres">
      <dgm:prSet presAssocID="{82FE1758-DEC0-4414-9DB2-4890E25BE9DB}" presName="horz1" presStyleCnt="0"/>
      <dgm:spPr/>
    </dgm:pt>
    <dgm:pt modelId="{F2241F7F-9C2E-4C09-B167-3FB86E0493B9}" type="pres">
      <dgm:prSet presAssocID="{82FE1758-DEC0-4414-9DB2-4890E25BE9DB}" presName="tx1" presStyleLbl="revTx" presStyleIdx="5" presStyleCnt="12"/>
      <dgm:spPr/>
    </dgm:pt>
    <dgm:pt modelId="{E264EF20-24FD-451C-994D-103CDFDEC598}" type="pres">
      <dgm:prSet presAssocID="{82FE1758-DEC0-4414-9DB2-4890E25BE9DB}" presName="vert1" presStyleCnt="0"/>
      <dgm:spPr/>
    </dgm:pt>
    <dgm:pt modelId="{7B0CC5A0-3216-49DF-9423-DFE5F38D6F6F}" type="pres">
      <dgm:prSet presAssocID="{990980AA-CC27-4878-A3C2-91353705D3CF}" presName="thickLine" presStyleLbl="alignNode1" presStyleIdx="6" presStyleCnt="12"/>
      <dgm:spPr/>
    </dgm:pt>
    <dgm:pt modelId="{F60E537B-5DEE-4C00-AD4A-5E0424A0A1EE}" type="pres">
      <dgm:prSet presAssocID="{990980AA-CC27-4878-A3C2-91353705D3CF}" presName="horz1" presStyleCnt="0"/>
      <dgm:spPr/>
    </dgm:pt>
    <dgm:pt modelId="{D0B15E0A-A46E-4659-97F7-792F9C64C8C7}" type="pres">
      <dgm:prSet presAssocID="{990980AA-CC27-4878-A3C2-91353705D3CF}" presName="tx1" presStyleLbl="revTx" presStyleIdx="6" presStyleCnt="12"/>
      <dgm:spPr/>
    </dgm:pt>
    <dgm:pt modelId="{C948BFF2-DD30-4688-9932-15E58AF371AF}" type="pres">
      <dgm:prSet presAssocID="{990980AA-CC27-4878-A3C2-91353705D3CF}" presName="vert1" presStyleCnt="0"/>
      <dgm:spPr/>
    </dgm:pt>
    <dgm:pt modelId="{208073CD-D212-4AB7-9059-D42F9F2B84C8}" type="pres">
      <dgm:prSet presAssocID="{949F2041-B935-499C-A4EE-1BE28E554244}" presName="thickLine" presStyleLbl="alignNode1" presStyleIdx="7" presStyleCnt="12"/>
      <dgm:spPr/>
    </dgm:pt>
    <dgm:pt modelId="{4F17DFCB-6E66-4930-BEB0-64E27B652B3D}" type="pres">
      <dgm:prSet presAssocID="{949F2041-B935-499C-A4EE-1BE28E554244}" presName="horz1" presStyleCnt="0"/>
      <dgm:spPr/>
    </dgm:pt>
    <dgm:pt modelId="{90EEA801-58B0-4EB9-B413-464077312FE2}" type="pres">
      <dgm:prSet presAssocID="{949F2041-B935-499C-A4EE-1BE28E554244}" presName="tx1" presStyleLbl="revTx" presStyleIdx="7" presStyleCnt="12"/>
      <dgm:spPr/>
    </dgm:pt>
    <dgm:pt modelId="{13D80A39-C824-49A7-9A6F-354CD385950F}" type="pres">
      <dgm:prSet presAssocID="{949F2041-B935-499C-A4EE-1BE28E554244}" presName="vert1" presStyleCnt="0"/>
      <dgm:spPr/>
    </dgm:pt>
    <dgm:pt modelId="{C6B6745A-5776-4B96-AC39-064A011F6DF2}" type="pres">
      <dgm:prSet presAssocID="{6617734A-D0F5-4205-9D1A-C14F9F09C839}" presName="thickLine" presStyleLbl="alignNode1" presStyleIdx="8" presStyleCnt="12"/>
      <dgm:spPr/>
    </dgm:pt>
    <dgm:pt modelId="{1E396039-1D9B-47B4-AA99-69D309BAA676}" type="pres">
      <dgm:prSet presAssocID="{6617734A-D0F5-4205-9D1A-C14F9F09C839}" presName="horz1" presStyleCnt="0"/>
      <dgm:spPr/>
    </dgm:pt>
    <dgm:pt modelId="{9B1F7D77-BDA8-4DA1-B4A3-4FA72480F0EF}" type="pres">
      <dgm:prSet presAssocID="{6617734A-D0F5-4205-9D1A-C14F9F09C839}" presName="tx1" presStyleLbl="revTx" presStyleIdx="8" presStyleCnt="12"/>
      <dgm:spPr/>
    </dgm:pt>
    <dgm:pt modelId="{95AC1384-D678-44D3-8058-255C3BA3FCC6}" type="pres">
      <dgm:prSet presAssocID="{6617734A-D0F5-4205-9D1A-C14F9F09C839}" presName="vert1" presStyleCnt="0"/>
      <dgm:spPr/>
    </dgm:pt>
    <dgm:pt modelId="{D4B980C4-128B-4083-8170-2B24C4366CDA}" type="pres">
      <dgm:prSet presAssocID="{7BED2AD0-9F5C-4D38-ABB2-4F27159ED801}" presName="thickLine" presStyleLbl="alignNode1" presStyleIdx="9" presStyleCnt="12"/>
      <dgm:spPr/>
    </dgm:pt>
    <dgm:pt modelId="{90EE8B2F-47DF-4726-804B-8FDC6C33B31F}" type="pres">
      <dgm:prSet presAssocID="{7BED2AD0-9F5C-4D38-ABB2-4F27159ED801}" presName="horz1" presStyleCnt="0"/>
      <dgm:spPr/>
    </dgm:pt>
    <dgm:pt modelId="{8F0C52A1-7706-41CC-BCA9-0258440CD01B}" type="pres">
      <dgm:prSet presAssocID="{7BED2AD0-9F5C-4D38-ABB2-4F27159ED801}" presName="tx1" presStyleLbl="revTx" presStyleIdx="9" presStyleCnt="12"/>
      <dgm:spPr/>
    </dgm:pt>
    <dgm:pt modelId="{A4A0B4A7-5AC1-45B6-894C-EF1A65266807}" type="pres">
      <dgm:prSet presAssocID="{7BED2AD0-9F5C-4D38-ABB2-4F27159ED801}" presName="vert1" presStyleCnt="0"/>
      <dgm:spPr/>
    </dgm:pt>
    <dgm:pt modelId="{D11DDAA1-8580-46FD-A919-E9C4736F17FC}" type="pres">
      <dgm:prSet presAssocID="{9D73DE54-DA69-45CA-A531-C5BC9A2A702A}" presName="thickLine" presStyleLbl="alignNode1" presStyleIdx="10" presStyleCnt="12"/>
      <dgm:spPr/>
    </dgm:pt>
    <dgm:pt modelId="{57F28829-862B-4CF0-9104-742BAEAFEDC5}" type="pres">
      <dgm:prSet presAssocID="{9D73DE54-DA69-45CA-A531-C5BC9A2A702A}" presName="horz1" presStyleCnt="0"/>
      <dgm:spPr/>
    </dgm:pt>
    <dgm:pt modelId="{292BF60B-5D5A-498A-AFA4-F40F1B75EDA6}" type="pres">
      <dgm:prSet presAssocID="{9D73DE54-DA69-45CA-A531-C5BC9A2A702A}" presName="tx1" presStyleLbl="revTx" presStyleIdx="10" presStyleCnt="12"/>
      <dgm:spPr/>
    </dgm:pt>
    <dgm:pt modelId="{36D08BBA-33FB-4DEB-A2E8-9C327A73499C}" type="pres">
      <dgm:prSet presAssocID="{9D73DE54-DA69-45CA-A531-C5BC9A2A702A}" presName="vert1" presStyleCnt="0"/>
      <dgm:spPr/>
    </dgm:pt>
    <dgm:pt modelId="{FF066259-CC47-4E99-BFC9-E5CC862F5C16}" type="pres">
      <dgm:prSet presAssocID="{0B34BE58-DBFC-4578-B1DC-9FECF88210D1}" presName="thickLine" presStyleLbl="alignNode1" presStyleIdx="11" presStyleCnt="12"/>
      <dgm:spPr/>
    </dgm:pt>
    <dgm:pt modelId="{B0AA1708-EAF3-49F8-A2DC-A609DA02EC06}" type="pres">
      <dgm:prSet presAssocID="{0B34BE58-DBFC-4578-B1DC-9FECF88210D1}" presName="horz1" presStyleCnt="0"/>
      <dgm:spPr/>
    </dgm:pt>
    <dgm:pt modelId="{E725B707-1213-489D-A402-1392C27A8846}" type="pres">
      <dgm:prSet presAssocID="{0B34BE58-DBFC-4578-B1DC-9FECF88210D1}" presName="tx1" presStyleLbl="revTx" presStyleIdx="11" presStyleCnt="12"/>
      <dgm:spPr/>
    </dgm:pt>
    <dgm:pt modelId="{DA543F84-1C3F-4767-96DA-CD4B7A42F93A}" type="pres">
      <dgm:prSet presAssocID="{0B34BE58-DBFC-4578-B1DC-9FECF88210D1}" presName="vert1" presStyleCnt="0"/>
      <dgm:spPr/>
    </dgm:pt>
  </dgm:ptLst>
  <dgm:cxnLst>
    <dgm:cxn modelId="{4596B407-4EE2-4188-8C89-97851112C854}" type="presOf" srcId="{4196B398-B7CB-4BB0-87E6-A035690BB59D}" destId="{C47E517D-B7BB-48A4-ACA1-1A8C65F439EA}" srcOrd="0" destOrd="0" presId="urn:microsoft.com/office/officeart/2008/layout/LinedList"/>
    <dgm:cxn modelId="{815B6F10-F544-4DF4-A7DD-888B1B3D0CEB}" type="presOf" srcId="{8900B1B0-605A-467C-9CE0-50D13EA3A8AC}" destId="{CCF2797D-5FC3-4FBE-A140-184321F8C17C}" srcOrd="0" destOrd="0" presId="urn:microsoft.com/office/officeart/2008/layout/LinedList"/>
    <dgm:cxn modelId="{EF84A91F-FFC4-48DD-AC00-8E3DBCB38FAF}" srcId="{8900B1B0-605A-467C-9CE0-50D13EA3A8AC}" destId="{0B34BE58-DBFC-4578-B1DC-9FECF88210D1}" srcOrd="11" destOrd="0" parTransId="{2FCB259E-A73C-4B6A-BA85-2D8026F6348C}" sibTransId="{775D464A-4DA2-4D7A-8048-E89146865902}"/>
    <dgm:cxn modelId="{FC6FC721-898C-4835-AE9E-026F72EA2EAB}" type="presOf" srcId="{82FE1758-DEC0-4414-9DB2-4890E25BE9DB}" destId="{F2241F7F-9C2E-4C09-B167-3FB86E0493B9}" srcOrd="0" destOrd="0" presId="urn:microsoft.com/office/officeart/2008/layout/LinedList"/>
    <dgm:cxn modelId="{781AA422-D1CE-4016-BE03-E5CA3F0E9DED}" type="presOf" srcId="{F586AD27-C5AD-49BE-9909-6094D3C07EE9}" destId="{E7B8C669-4216-40A3-911F-B170398BF21B}" srcOrd="0" destOrd="0" presId="urn:microsoft.com/office/officeart/2008/layout/LinedList"/>
    <dgm:cxn modelId="{CE36A12F-B32C-4F8F-BEBC-A512E9853F0C}" srcId="{8900B1B0-605A-467C-9CE0-50D13EA3A8AC}" destId="{990980AA-CC27-4878-A3C2-91353705D3CF}" srcOrd="6" destOrd="0" parTransId="{7A51A1FC-A9A9-4B13-861C-A12E484CBE41}" sibTransId="{CEE450DE-03E6-48BB-A60D-8A686C793358}"/>
    <dgm:cxn modelId="{CF717431-9E00-4C08-ABB8-48180B7489B6}" type="presOf" srcId="{9D73DE54-DA69-45CA-A531-C5BC9A2A702A}" destId="{292BF60B-5D5A-498A-AFA4-F40F1B75EDA6}" srcOrd="0" destOrd="0" presId="urn:microsoft.com/office/officeart/2008/layout/LinedList"/>
    <dgm:cxn modelId="{3AB99B31-5ED4-46D2-9459-B3DC955B84F1}" type="presOf" srcId="{2C147E49-BDCD-400D-9686-E29877A1BB53}" destId="{F324C6E6-8301-49DF-BA2E-5A06FCC96B95}" srcOrd="0" destOrd="0" presId="urn:microsoft.com/office/officeart/2008/layout/LinedList"/>
    <dgm:cxn modelId="{E742B83C-6C63-4874-A897-2D4DEDABF6F1}" srcId="{8900B1B0-605A-467C-9CE0-50D13EA3A8AC}" destId="{949F2041-B935-499C-A4EE-1BE28E554244}" srcOrd="7" destOrd="0" parTransId="{FE152C3C-25EB-411B-BC7A-1804AD920C36}" sibTransId="{D87AEE62-E67F-4A0D-9C37-7989016EF974}"/>
    <dgm:cxn modelId="{6F290547-1752-4397-AB03-6E82F3209DBE}" srcId="{8900B1B0-605A-467C-9CE0-50D13EA3A8AC}" destId="{6617734A-D0F5-4205-9D1A-C14F9F09C839}" srcOrd="8" destOrd="0" parTransId="{7019395E-2292-46FD-A636-BE3F79BB5E00}" sibTransId="{F1E03A31-B704-43AA-8DB9-00471D603E8A}"/>
    <dgm:cxn modelId="{E3B59D55-121A-4602-AF8D-DD07C0320BF0}" srcId="{8900B1B0-605A-467C-9CE0-50D13EA3A8AC}" destId="{9D73DE54-DA69-45CA-A531-C5BC9A2A702A}" srcOrd="10" destOrd="0" parTransId="{84515B78-BC9C-4F00-9615-D6852317B400}" sibTransId="{5F4FB5E8-A04A-4FDB-BF24-EC5FDC1D3E44}"/>
    <dgm:cxn modelId="{7246396A-DD5C-41ED-889D-CD1D87969FF1}" type="presOf" srcId="{7BED2AD0-9F5C-4D38-ABB2-4F27159ED801}" destId="{8F0C52A1-7706-41CC-BCA9-0258440CD01B}" srcOrd="0" destOrd="0" presId="urn:microsoft.com/office/officeart/2008/layout/LinedList"/>
    <dgm:cxn modelId="{D7BD3C6F-2136-4E9D-B19E-83AEE516FCE5}" srcId="{8900B1B0-605A-467C-9CE0-50D13EA3A8AC}" destId="{7BED2AD0-9F5C-4D38-ABB2-4F27159ED801}" srcOrd="9" destOrd="0" parTransId="{4711291A-5328-4AD3-9E96-302A06D6AE99}" sibTransId="{1F14A861-7A98-4C13-BC31-702FFC7FFB81}"/>
    <dgm:cxn modelId="{46A6F76F-3D92-4919-8ADA-0D60B92CEEAA}" type="presOf" srcId="{E399565D-58F3-48DB-8D5C-68479B95BD68}" destId="{37BA66A6-40B2-4CC7-9FE2-50BF46E18EE3}" srcOrd="0" destOrd="0" presId="urn:microsoft.com/office/officeart/2008/layout/LinedList"/>
    <dgm:cxn modelId="{8ACD2470-228E-4BA2-9ED3-4378A7DAA73E}" type="presOf" srcId="{6617734A-D0F5-4205-9D1A-C14F9F09C839}" destId="{9B1F7D77-BDA8-4DA1-B4A3-4FA72480F0EF}" srcOrd="0" destOrd="0" presId="urn:microsoft.com/office/officeart/2008/layout/LinedList"/>
    <dgm:cxn modelId="{DB6E9674-33B7-44A7-BCF6-D0DFCA8DE4B9}" type="presOf" srcId="{990980AA-CC27-4878-A3C2-91353705D3CF}" destId="{D0B15E0A-A46E-4659-97F7-792F9C64C8C7}" srcOrd="0" destOrd="0" presId="urn:microsoft.com/office/officeart/2008/layout/LinedList"/>
    <dgm:cxn modelId="{FDE5AB77-4881-4045-A9FB-248AA7532F57}" type="presOf" srcId="{0B34BE58-DBFC-4578-B1DC-9FECF88210D1}" destId="{E725B707-1213-489D-A402-1392C27A8846}" srcOrd="0" destOrd="0" presId="urn:microsoft.com/office/officeart/2008/layout/LinedList"/>
    <dgm:cxn modelId="{66D5A478-A490-4620-86B0-5AFF1A4D54F8}" srcId="{8900B1B0-605A-467C-9CE0-50D13EA3A8AC}" destId="{84BBF350-D935-4FB0-9D0D-EF0603BB2268}" srcOrd="2" destOrd="0" parTransId="{D18ACA74-68FF-47F8-B49A-C5C01E8DE2EC}" sibTransId="{862F10D4-0889-4B34-A0F8-89D19F538DBF}"/>
    <dgm:cxn modelId="{397B609C-1A0F-4AE5-9FBD-C70AE5541C45}" type="presOf" srcId="{84BBF350-D935-4FB0-9D0D-EF0603BB2268}" destId="{02684477-A489-4744-9710-4EAECDEA208E}" srcOrd="0" destOrd="0" presId="urn:microsoft.com/office/officeart/2008/layout/LinedList"/>
    <dgm:cxn modelId="{9046A19C-6C2C-40C9-B982-0D3BF2163E78}" srcId="{8900B1B0-605A-467C-9CE0-50D13EA3A8AC}" destId="{4196B398-B7CB-4BB0-87E6-A035690BB59D}" srcOrd="4" destOrd="0" parTransId="{22504B88-1C0A-4278-B2E1-4454CB617E4A}" sibTransId="{A21A9624-E1AC-4528-B150-C3742E22D62B}"/>
    <dgm:cxn modelId="{827E18C1-21DA-416A-9FAD-2658F8994AC2}" type="presOf" srcId="{949F2041-B935-499C-A4EE-1BE28E554244}" destId="{90EEA801-58B0-4EB9-B413-464077312FE2}" srcOrd="0" destOrd="0" presId="urn:microsoft.com/office/officeart/2008/layout/LinedList"/>
    <dgm:cxn modelId="{3D2145CD-DED6-4966-9CD1-34BCA3931522}" srcId="{8900B1B0-605A-467C-9CE0-50D13EA3A8AC}" destId="{F586AD27-C5AD-49BE-9909-6094D3C07EE9}" srcOrd="3" destOrd="0" parTransId="{687D3851-C2BA-4EDE-827A-628751850532}" sibTransId="{6EB1B069-7AB5-4FC6-BCC2-B775AC0F65BC}"/>
    <dgm:cxn modelId="{D1F639DA-D40F-44FB-9D63-368338B87453}" srcId="{8900B1B0-605A-467C-9CE0-50D13EA3A8AC}" destId="{E399565D-58F3-48DB-8D5C-68479B95BD68}" srcOrd="1" destOrd="0" parTransId="{7C7CAD0F-F99A-4C38-A4CE-9EA1B815DD07}" sibTransId="{F052A42D-052E-44F8-9CA5-14D62A4BCB93}"/>
    <dgm:cxn modelId="{31E6F9E6-ADD7-4182-BDB5-F3F01454CEB7}" srcId="{8900B1B0-605A-467C-9CE0-50D13EA3A8AC}" destId="{82FE1758-DEC0-4414-9DB2-4890E25BE9DB}" srcOrd="5" destOrd="0" parTransId="{9B2C66FA-A549-4AB7-94A1-DB137E29F86F}" sibTransId="{98AC5CB3-4E9E-449A-803D-F3F560BA8F12}"/>
    <dgm:cxn modelId="{C1B197F7-7324-46FE-B0D8-050675F3F3EE}" srcId="{8900B1B0-605A-467C-9CE0-50D13EA3A8AC}" destId="{2C147E49-BDCD-400D-9686-E29877A1BB53}" srcOrd="0" destOrd="0" parTransId="{CEC538E8-5ED7-4898-8983-3EB89DC71F29}" sibTransId="{251E790F-72BB-401A-8A2C-C24EE410D36E}"/>
    <dgm:cxn modelId="{F19423C8-88C5-4FE7-A86C-617369DF4EAB}" type="presParOf" srcId="{CCF2797D-5FC3-4FBE-A140-184321F8C17C}" destId="{C2B078D5-F5D7-4079-8184-8267B9D23A87}" srcOrd="0" destOrd="0" presId="urn:microsoft.com/office/officeart/2008/layout/LinedList"/>
    <dgm:cxn modelId="{C4E722FD-E21F-43BB-83B4-976F91D73809}" type="presParOf" srcId="{CCF2797D-5FC3-4FBE-A140-184321F8C17C}" destId="{E45FD53D-9F17-4A41-8B29-05BCCEFA71DF}" srcOrd="1" destOrd="0" presId="urn:microsoft.com/office/officeart/2008/layout/LinedList"/>
    <dgm:cxn modelId="{9C08E2AC-0DBB-4E1E-AE3F-DEFD5E35BD59}" type="presParOf" srcId="{E45FD53D-9F17-4A41-8B29-05BCCEFA71DF}" destId="{F324C6E6-8301-49DF-BA2E-5A06FCC96B95}" srcOrd="0" destOrd="0" presId="urn:microsoft.com/office/officeart/2008/layout/LinedList"/>
    <dgm:cxn modelId="{556B6FB1-58C2-449B-9772-A3FC81DB9E93}" type="presParOf" srcId="{E45FD53D-9F17-4A41-8B29-05BCCEFA71DF}" destId="{52BA3301-F84F-460A-ABC9-55D10D334D7A}" srcOrd="1" destOrd="0" presId="urn:microsoft.com/office/officeart/2008/layout/LinedList"/>
    <dgm:cxn modelId="{F974D6AF-DE20-4B68-A068-1AB304CCE6AE}" type="presParOf" srcId="{CCF2797D-5FC3-4FBE-A140-184321F8C17C}" destId="{98601D27-39B4-48B4-BAAC-BE90C7DE6A41}" srcOrd="2" destOrd="0" presId="urn:microsoft.com/office/officeart/2008/layout/LinedList"/>
    <dgm:cxn modelId="{EF9C1BD4-8190-4C14-8411-8FB817E4866E}" type="presParOf" srcId="{CCF2797D-5FC3-4FBE-A140-184321F8C17C}" destId="{2A258F4C-8132-4607-8515-1EFECD3DC86E}" srcOrd="3" destOrd="0" presId="urn:microsoft.com/office/officeart/2008/layout/LinedList"/>
    <dgm:cxn modelId="{05298B19-2A97-4325-8ACC-4AF5240255FE}" type="presParOf" srcId="{2A258F4C-8132-4607-8515-1EFECD3DC86E}" destId="{37BA66A6-40B2-4CC7-9FE2-50BF46E18EE3}" srcOrd="0" destOrd="0" presId="urn:microsoft.com/office/officeart/2008/layout/LinedList"/>
    <dgm:cxn modelId="{229E2E7D-9D66-4FBE-A401-F6468EE86105}" type="presParOf" srcId="{2A258F4C-8132-4607-8515-1EFECD3DC86E}" destId="{15990D97-C8BE-4DFB-AD5A-778D54B119E1}" srcOrd="1" destOrd="0" presId="urn:microsoft.com/office/officeart/2008/layout/LinedList"/>
    <dgm:cxn modelId="{1FBFB39C-3804-4DC1-A861-E2C1D754D0EC}" type="presParOf" srcId="{CCF2797D-5FC3-4FBE-A140-184321F8C17C}" destId="{06432CCA-DEC5-428A-A983-B93429AEE6D8}" srcOrd="4" destOrd="0" presId="urn:microsoft.com/office/officeart/2008/layout/LinedList"/>
    <dgm:cxn modelId="{72EA2CAC-2799-45E6-A0A2-40508AECAC29}" type="presParOf" srcId="{CCF2797D-5FC3-4FBE-A140-184321F8C17C}" destId="{E9F8E3F7-2E8F-475E-8ACB-67AE9F389501}" srcOrd="5" destOrd="0" presId="urn:microsoft.com/office/officeart/2008/layout/LinedList"/>
    <dgm:cxn modelId="{789CC581-B762-45C8-8896-D8E4FCEFC10F}" type="presParOf" srcId="{E9F8E3F7-2E8F-475E-8ACB-67AE9F389501}" destId="{02684477-A489-4744-9710-4EAECDEA208E}" srcOrd="0" destOrd="0" presId="urn:microsoft.com/office/officeart/2008/layout/LinedList"/>
    <dgm:cxn modelId="{BC934203-1ACB-4A44-9BA7-01D14F4ABA89}" type="presParOf" srcId="{E9F8E3F7-2E8F-475E-8ACB-67AE9F389501}" destId="{CF58BD74-6D00-4138-ACD7-5D01DB353A8A}" srcOrd="1" destOrd="0" presId="urn:microsoft.com/office/officeart/2008/layout/LinedList"/>
    <dgm:cxn modelId="{DCD66640-B460-4389-BDE0-242CF2D059BC}" type="presParOf" srcId="{CCF2797D-5FC3-4FBE-A140-184321F8C17C}" destId="{08FE8EC6-BF33-439C-B6C1-3FE15E6A3CFC}" srcOrd="6" destOrd="0" presId="urn:microsoft.com/office/officeart/2008/layout/LinedList"/>
    <dgm:cxn modelId="{43D7E1D1-9C31-406C-83E8-1C7BAAD75A82}" type="presParOf" srcId="{CCF2797D-5FC3-4FBE-A140-184321F8C17C}" destId="{A3106831-5CEB-4746-941A-28EFCDC5451D}" srcOrd="7" destOrd="0" presId="urn:microsoft.com/office/officeart/2008/layout/LinedList"/>
    <dgm:cxn modelId="{F35B78A9-10A8-475D-AC34-38E163EDE356}" type="presParOf" srcId="{A3106831-5CEB-4746-941A-28EFCDC5451D}" destId="{E7B8C669-4216-40A3-911F-B170398BF21B}" srcOrd="0" destOrd="0" presId="urn:microsoft.com/office/officeart/2008/layout/LinedList"/>
    <dgm:cxn modelId="{80323A7D-473B-47FF-A7FE-6FE9BEA44CE5}" type="presParOf" srcId="{A3106831-5CEB-4746-941A-28EFCDC5451D}" destId="{732077AA-9F34-471C-BDB9-ED4C3D11B6D1}" srcOrd="1" destOrd="0" presId="urn:microsoft.com/office/officeart/2008/layout/LinedList"/>
    <dgm:cxn modelId="{4CC5CC0B-42B5-4A79-AEE1-1C28953CE665}" type="presParOf" srcId="{CCF2797D-5FC3-4FBE-A140-184321F8C17C}" destId="{2DE6114D-EA63-4465-8765-B8C4E09413F1}" srcOrd="8" destOrd="0" presId="urn:microsoft.com/office/officeart/2008/layout/LinedList"/>
    <dgm:cxn modelId="{47DEB643-531D-404B-B406-E296C29E0783}" type="presParOf" srcId="{CCF2797D-5FC3-4FBE-A140-184321F8C17C}" destId="{CFBEADA8-B718-4450-B3A6-2F0F5F1E489A}" srcOrd="9" destOrd="0" presId="urn:microsoft.com/office/officeart/2008/layout/LinedList"/>
    <dgm:cxn modelId="{CD4ADCBA-70FD-4E20-9986-C5A86735B972}" type="presParOf" srcId="{CFBEADA8-B718-4450-B3A6-2F0F5F1E489A}" destId="{C47E517D-B7BB-48A4-ACA1-1A8C65F439EA}" srcOrd="0" destOrd="0" presId="urn:microsoft.com/office/officeart/2008/layout/LinedList"/>
    <dgm:cxn modelId="{A4C9A2D4-1730-40FA-8D1E-97D9A429015F}" type="presParOf" srcId="{CFBEADA8-B718-4450-B3A6-2F0F5F1E489A}" destId="{FF1E2C9F-5CBD-4D00-9B2F-D668BA7AB71A}" srcOrd="1" destOrd="0" presId="urn:microsoft.com/office/officeart/2008/layout/LinedList"/>
    <dgm:cxn modelId="{64470A6E-7D14-46E3-96D3-9F7C89A99909}" type="presParOf" srcId="{CCF2797D-5FC3-4FBE-A140-184321F8C17C}" destId="{EBAEE5F4-B313-46A5-8963-ABEA9B792377}" srcOrd="10" destOrd="0" presId="urn:microsoft.com/office/officeart/2008/layout/LinedList"/>
    <dgm:cxn modelId="{DFA8A165-4AF3-4F11-8597-993234A46140}" type="presParOf" srcId="{CCF2797D-5FC3-4FBE-A140-184321F8C17C}" destId="{5D170D27-F09C-4203-A344-69AED159E201}" srcOrd="11" destOrd="0" presId="urn:microsoft.com/office/officeart/2008/layout/LinedList"/>
    <dgm:cxn modelId="{3F76A763-E691-4B8D-A318-42DC58AFB4E1}" type="presParOf" srcId="{5D170D27-F09C-4203-A344-69AED159E201}" destId="{F2241F7F-9C2E-4C09-B167-3FB86E0493B9}" srcOrd="0" destOrd="0" presId="urn:microsoft.com/office/officeart/2008/layout/LinedList"/>
    <dgm:cxn modelId="{5F056973-AB2D-485B-B672-EE5176CAA764}" type="presParOf" srcId="{5D170D27-F09C-4203-A344-69AED159E201}" destId="{E264EF20-24FD-451C-994D-103CDFDEC598}" srcOrd="1" destOrd="0" presId="urn:microsoft.com/office/officeart/2008/layout/LinedList"/>
    <dgm:cxn modelId="{9B7DB913-6D7F-4F3D-8218-B112A76AA873}" type="presParOf" srcId="{CCF2797D-5FC3-4FBE-A140-184321F8C17C}" destId="{7B0CC5A0-3216-49DF-9423-DFE5F38D6F6F}" srcOrd="12" destOrd="0" presId="urn:microsoft.com/office/officeart/2008/layout/LinedList"/>
    <dgm:cxn modelId="{F96D6F7E-E95C-463D-AEAC-0AFA152AF089}" type="presParOf" srcId="{CCF2797D-5FC3-4FBE-A140-184321F8C17C}" destId="{F60E537B-5DEE-4C00-AD4A-5E0424A0A1EE}" srcOrd="13" destOrd="0" presId="urn:microsoft.com/office/officeart/2008/layout/LinedList"/>
    <dgm:cxn modelId="{FB2B3801-C111-4502-A18C-4DD8E69B9C78}" type="presParOf" srcId="{F60E537B-5DEE-4C00-AD4A-5E0424A0A1EE}" destId="{D0B15E0A-A46E-4659-97F7-792F9C64C8C7}" srcOrd="0" destOrd="0" presId="urn:microsoft.com/office/officeart/2008/layout/LinedList"/>
    <dgm:cxn modelId="{8BFAAF0C-37EC-4F59-B0B0-B5D649D2EA63}" type="presParOf" srcId="{F60E537B-5DEE-4C00-AD4A-5E0424A0A1EE}" destId="{C948BFF2-DD30-4688-9932-15E58AF371AF}" srcOrd="1" destOrd="0" presId="urn:microsoft.com/office/officeart/2008/layout/LinedList"/>
    <dgm:cxn modelId="{93C945A7-6056-4D2D-9187-6296D0282A28}" type="presParOf" srcId="{CCF2797D-5FC3-4FBE-A140-184321F8C17C}" destId="{208073CD-D212-4AB7-9059-D42F9F2B84C8}" srcOrd="14" destOrd="0" presId="urn:microsoft.com/office/officeart/2008/layout/LinedList"/>
    <dgm:cxn modelId="{C80D334D-B20E-4639-AE6C-C789183D7E8E}" type="presParOf" srcId="{CCF2797D-5FC3-4FBE-A140-184321F8C17C}" destId="{4F17DFCB-6E66-4930-BEB0-64E27B652B3D}" srcOrd="15" destOrd="0" presId="urn:microsoft.com/office/officeart/2008/layout/LinedList"/>
    <dgm:cxn modelId="{BC057C04-F0E4-4710-BC9D-C848234700E1}" type="presParOf" srcId="{4F17DFCB-6E66-4930-BEB0-64E27B652B3D}" destId="{90EEA801-58B0-4EB9-B413-464077312FE2}" srcOrd="0" destOrd="0" presId="urn:microsoft.com/office/officeart/2008/layout/LinedList"/>
    <dgm:cxn modelId="{83A3CB3B-FAF2-43E3-94A9-3DF9D778E610}" type="presParOf" srcId="{4F17DFCB-6E66-4930-BEB0-64E27B652B3D}" destId="{13D80A39-C824-49A7-9A6F-354CD385950F}" srcOrd="1" destOrd="0" presId="urn:microsoft.com/office/officeart/2008/layout/LinedList"/>
    <dgm:cxn modelId="{95AF8E63-8E2D-4CD3-894E-510643B3BA75}" type="presParOf" srcId="{CCF2797D-5FC3-4FBE-A140-184321F8C17C}" destId="{C6B6745A-5776-4B96-AC39-064A011F6DF2}" srcOrd="16" destOrd="0" presId="urn:microsoft.com/office/officeart/2008/layout/LinedList"/>
    <dgm:cxn modelId="{29A80117-4DE6-4DFC-B4E3-C67D7CBF4E70}" type="presParOf" srcId="{CCF2797D-5FC3-4FBE-A140-184321F8C17C}" destId="{1E396039-1D9B-47B4-AA99-69D309BAA676}" srcOrd="17" destOrd="0" presId="urn:microsoft.com/office/officeart/2008/layout/LinedList"/>
    <dgm:cxn modelId="{6D79DC17-EDCB-47B5-8E4D-12B255BEC2F7}" type="presParOf" srcId="{1E396039-1D9B-47B4-AA99-69D309BAA676}" destId="{9B1F7D77-BDA8-4DA1-B4A3-4FA72480F0EF}" srcOrd="0" destOrd="0" presId="urn:microsoft.com/office/officeart/2008/layout/LinedList"/>
    <dgm:cxn modelId="{6B54A864-1B42-41D9-BE3E-090E4B1199ED}" type="presParOf" srcId="{1E396039-1D9B-47B4-AA99-69D309BAA676}" destId="{95AC1384-D678-44D3-8058-255C3BA3FCC6}" srcOrd="1" destOrd="0" presId="urn:microsoft.com/office/officeart/2008/layout/LinedList"/>
    <dgm:cxn modelId="{57A27470-AE60-4863-B283-EAB81310DEE7}" type="presParOf" srcId="{CCF2797D-5FC3-4FBE-A140-184321F8C17C}" destId="{D4B980C4-128B-4083-8170-2B24C4366CDA}" srcOrd="18" destOrd="0" presId="urn:microsoft.com/office/officeart/2008/layout/LinedList"/>
    <dgm:cxn modelId="{7476CCE0-7646-4587-B054-70D90003219C}" type="presParOf" srcId="{CCF2797D-5FC3-4FBE-A140-184321F8C17C}" destId="{90EE8B2F-47DF-4726-804B-8FDC6C33B31F}" srcOrd="19" destOrd="0" presId="urn:microsoft.com/office/officeart/2008/layout/LinedList"/>
    <dgm:cxn modelId="{D5305010-F1F5-4342-BB30-615BC9F06284}" type="presParOf" srcId="{90EE8B2F-47DF-4726-804B-8FDC6C33B31F}" destId="{8F0C52A1-7706-41CC-BCA9-0258440CD01B}" srcOrd="0" destOrd="0" presId="urn:microsoft.com/office/officeart/2008/layout/LinedList"/>
    <dgm:cxn modelId="{BDE89403-B504-46BA-A5C4-D9F322739AF6}" type="presParOf" srcId="{90EE8B2F-47DF-4726-804B-8FDC6C33B31F}" destId="{A4A0B4A7-5AC1-45B6-894C-EF1A65266807}" srcOrd="1" destOrd="0" presId="urn:microsoft.com/office/officeart/2008/layout/LinedList"/>
    <dgm:cxn modelId="{A537655D-7E99-402E-A1AF-FEB08764629F}" type="presParOf" srcId="{CCF2797D-5FC3-4FBE-A140-184321F8C17C}" destId="{D11DDAA1-8580-46FD-A919-E9C4736F17FC}" srcOrd="20" destOrd="0" presId="urn:microsoft.com/office/officeart/2008/layout/LinedList"/>
    <dgm:cxn modelId="{8125B4C7-7725-4BF5-AA74-617D3EB46BF9}" type="presParOf" srcId="{CCF2797D-5FC3-4FBE-A140-184321F8C17C}" destId="{57F28829-862B-4CF0-9104-742BAEAFEDC5}" srcOrd="21" destOrd="0" presId="urn:microsoft.com/office/officeart/2008/layout/LinedList"/>
    <dgm:cxn modelId="{8FC40B45-6CB7-4A03-B269-AB0F75FFA8AB}" type="presParOf" srcId="{57F28829-862B-4CF0-9104-742BAEAFEDC5}" destId="{292BF60B-5D5A-498A-AFA4-F40F1B75EDA6}" srcOrd="0" destOrd="0" presId="urn:microsoft.com/office/officeart/2008/layout/LinedList"/>
    <dgm:cxn modelId="{5B7713AE-C8B8-4173-845E-F4D311F80BC6}" type="presParOf" srcId="{57F28829-862B-4CF0-9104-742BAEAFEDC5}" destId="{36D08BBA-33FB-4DEB-A2E8-9C327A73499C}" srcOrd="1" destOrd="0" presId="urn:microsoft.com/office/officeart/2008/layout/LinedList"/>
    <dgm:cxn modelId="{472FD6FF-9A8B-40F8-AACF-46A942E50DD7}" type="presParOf" srcId="{CCF2797D-5FC3-4FBE-A140-184321F8C17C}" destId="{FF066259-CC47-4E99-BFC9-E5CC862F5C16}" srcOrd="22" destOrd="0" presId="urn:microsoft.com/office/officeart/2008/layout/LinedList"/>
    <dgm:cxn modelId="{418B9B22-F020-4331-AA89-BAFDDB048AE1}" type="presParOf" srcId="{CCF2797D-5FC3-4FBE-A140-184321F8C17C}" destId="{B0AA1708-EAF3-49F8-A2DC-A609DA02EC06}" srcOrd="23" destOrd="0" presId="urn:microsoft.com/office/officeart/2008/layout/LinedList"/>
    <dgm:cxn modelId="{591DCAC8-0121-4BA4-B4DC-45F8157ECAFE}" type="presParOf" srcId="{B0AA1708-EAF3-49F8-A2DC-A609DA02EC06}" destId="{E725B707-1213-489D-A402-1392C27A8846}" srcOrd="0" destOrd="0" presId="urn:microsoft.com/office/officeart/2008/layout/LinedList"/>
    <dgm:cxn modelId="{BD584574-E946-4F0B-B071-E63ABE557993}" type="presParOf" srcId="{B0AA1708-EAF3-49F8-A2DC-A609DA02EC06}" destId="{DA543F84-1C3F-4767-96DA-CD4B7A42F93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C409AE-4754-F442-8135-3EAA2D67FBEB}">
      <dsp:nvSpPr>
        <dsp:cNvPr id="0" name=""/>
        <dsp:cNvSpPr/>
      </dsp:nvSpPr>
      <dsp:spPr>
        <a:xfrm>
          <a:off x="2284439" y="60503"/>
          <a:ext cx="2904165" cy="2904165"/>
        </a:xfrm>
        <a:prstGeom prst="ellipse">
          <a:avLst/>
        </a:prstGeom>
        <a:solidFill>
          <a:schemeClr val="accent1">
            <a:lumMod val="60000"/>
            <a:lumOff val="40000"/>
            <a:alpha val="77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Escalamiento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vertical</a:t>
          </a:r>
        </a:p>
      </dsp:txBody>
      <dsp:txXfrm>
        <a:off x="2671661" y="568732"/>
        <a:ext cx="2129721" cy="1306874"/>
      </dsp:txXfrm>
    </dsp:sp>
    <dsp:sp modelId="{4D50200D-8271-EC4F-835E-815001A3645C}">
      <dsp:nvSpPr>
        <dsp:cNvPr id="0" name=""/>
        <dsp:cNvSpPr/>
      </dsp:nvSpPr>
      <dsp:spPr>
        <a:xfrm>
          <a:off x="3332358" y="1875606"/>
          <a:ext cx="2904165" cy="2904165"/>
        </a:xfrm>
        <a:prstGeom prst="ellipse">
          <a:avLst/>
        </a:prstGeom>
        <a:solidFill>
          <a:schemeClr val="accent6">
            <a:lumMod val="60000"/>
            <a:lumOff val="40000"/>
            <a:alpha val="69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Escalamiento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en profundidad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</dsp:txBody>
      <dsp:txXfrm>
        <a:off x="4220549" y="2625849"/>
        <a:ext cx="1742499" cy="1597290"/>
      </dsp:txXfrm>
    </dsp:sp>
    <dsp:sp modelId="{7A24DEEC-390D-1D4D-8B9E-EC6A6FA48B56}">
      <dsp:nvSpPr>
        <dsp:cNvPr id="0" name=""/>
        <dsp:cNvSpPr/>
      </dsp:nvSpPr>
      <dsp:spPr>
        <a:xfrm>
          <a:off x="1236519" y="1875606"/>
          <a:ext cx="2904165" cy="2904165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Escalamiento horizontal</a:t>
          </a:r>
        </a:p>
      </dsp:txBody>
      <dsp:txXfrm>
        <a:off x="1509995" y="2625849"/>
        <a:ext cx="1742499" cy="15972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078D5-F5D7-4079-8184-8267B9D23A87}">
      <dsp:nvSpPr>
        <dsp:cNvPr id="0" name=""/>
        <dsp:cNvSpPr/>
      </dsp:nvSpPr>
      <dsp:spPr>
        <a:xfrm>
          <a:off x="0" y="2124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4C6E6-8301-49DF-BA2E-5A06FCC96B95}">
      <dsp:nvSpPr>
        <dsp:cNvPr id="0" name=""/>
        <dsp:cNvSpPr/>
      </dsp:nvSpPr>
      <dsp:spPr>
        <a:xfrm>
          <a:off x="0" y="2124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12 – Establecer constantes y parámetros </a:t>
          </a:r>
        </a:p>
      </dsp:txBody>
      <dsp:txXfrm>
        <a:off x="0" y="2124"/>
        <a:ext cx="6943049" cy="362257"/>
      </dsp:txXfrm>
    </dsp:sp>
    <dsp:sp modelId="{98601D27-39B4-48B4-BAAC-BE90C7DE6A41}">
      <dsp:nvSpPr>
        <dsp:cNvPr id="0" name=""/>
        <dsp:cNvSpPr/>
      </dsp:nvSpPr>
      <dsp:spPr>
        <a:xfrm>
          <a:off x="0" y="364382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A66A6-40B2-4CC7-9FE2-50BF46E18EE3}">
      <dsp:nvSpPr>
        <dsp:cNvPr id="0" name=""/>
        <dsp:cNvSpPr/>
      </dsp:nvSpPr>
      <dsp:spPr>
        <a:xfrm>
          <a:off x="0" y="364382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11 – Cambiar el tamaño de los búferes: la reserva relativa a los flujos</a:t>
          </a:r>
        </a:p>
      </dsp:txBody>
      <dsp:txXfrm>
        <a:off x="0" y="364382"/>
        <a:ext cx="6943049" cy="362257"/>
      </dsp:txXfrm>
    </dsp:sp>
    <dsp:sp modelId="{06432CCA-DEC5-428A-A983-B93429AEE6D8}">
      <dsp:nvSpPr>
        <dsp:cNvPr id="0" name=""/>
        <dsp:cNvSpPr/>
      </dsp:nvSpPr>
      <dsp:spPr>
        <a:xfrm>
          <a:off x="0" y="726639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684477-A489-4744-9710-4EAECDEA208E}">
      <dsp:nvSpPr>
        <dsp:cNvPr id="0" name=""/>
        <dsp:cNvSpPr/>
      </dsp:nvSpPr>
      <dsp:spPr>
        <a:xfrm>
          <a:off x="0" y="726639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10 – Cambiar las estructuras de que depende la relación entre reserva y flujos</a:t>
          </a:r>
        </a:p>
      </dsp:txBody>
      <dsp:txXfrm>
        <a:off x="0" y="726639"/>
        <a:ext cx="6943049" cy="362257"/>
      </dsp:txXfrm>
    </dsp:sp>
    <dsp:sp modelId="{08FE8EC6-BF33-439C-B6C1-3FE15E6A3CFC}">
      <dsp:nvSpPr>
        <dsp:cNvPr id="0" name=""/>
        <dsp:cNvSpPr/>
      </dsp:nvSpPr>
      <dsp:spPr>
        <a:xfrm>
          <a:off x="0" y="1088896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B8C669-4216-40A3-911F-B170398BF21B}">
      <dsp:nvSpPr>
        <dsp:cNvPr id="0" name=""/>
        <dsp:cNvSpPr/>
      </dsp:nvSpPr>
      <dsp:spPr>
        <a:xfrm>
          <a:off x="0" y="1088896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09 – Cambiar tiempos de incubación: relativo a las tasas de cambio del sistema</a:t>
          </a:r>
        </a:p>
      </dsp:txBody>
      <dsp:txXfrm>
        <a:off x="0" y="1088896"/>
        <a:ext cx="6943049" cy="362257"/>
      </dsp:txXfrm>
    </dsp:sp>
    <dsp:sp modelId="{2DE6114D-EA63-4465-8765-B8C4E09413F1}">
      <dsp:nvSpPr>
        <dsp:cNvPr id="0" name=""/>
        <dsp:cNvSpPr/>
      </dsp:nvSpPr>
      <dsp:spPr>
        <a:xfrm>
          <a:off x="0" y="1451154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7E517D-B7BB-48A4-ACA1-1A8C65F439EA}">
      <dsp:nvSpPr>
        <dsp:cNvPr id="0" name=""/>
        <dsp:cNvSpPr/>
      </dsp:nvSpPr>
      <dsp:spPr>
        <a:xfrm>
          <a:off x="0" y="1451154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08 – Afectar ciclos de retroalimentación que buscan balances</a:t>
          </a:r>
        </a:p>
      </dsp:txBody>
      <dsp:txXfrm>
        <a:off x="0" y="1451154"/>
        <a:ext cx="6943049" cy="362257"/>
      </dsp:txXfrm>
    </dsp:sp>
    <dsp:sp modelId="{EBAEE5F4-B313-46A5-8963-ABEA9B792377}">
      <dsp:nvSpPr>
        <dsp:cNvPr id="0" name=""/>
        <dsp:cNvSpPr/>
      </dsp:nvSpPr>
      <dsp:spPr>
        <a:xfrm>
          <a:off x="0" y="1813411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241F7F-9C2E-4C09-B167-3FB86E0493B9}">
      <dsp:nvSpPr>
        <dsp:cNvPr id="0" name=""/>
        <dsp:cNvSpPr/>
      </dsp:nvSpPr>
      <dsp:spPr>
        <a:xfrm>
          <a:off x="0" y="1813411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07 – Afectar ciclos de retroalimentación que se auto - refuerzan</a:t>
          </a:r>
        </a:p>
      </dsp:txBody>
      <dsp:txXfrm>
        <a:off x="0" y="1813411"/>
        <a:ext cx="6943049" cy="362257"/>
      </dsp:txXfrm>
    </dsp:sp>
    <dsp:sp modelId="{7B0CC5A0-3216-49DF-9423-DFE5F38D6F6F}">
      <dsp:nvSpPr>
        <dsp:cNvPr id="0" name=""/>
        <dsp:cNvSpPr/>
      </dsp:nvSpPr>
      <dsp:spPr>
        <a:xfrm>
          <a:off x="0" y="2175669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E0A-A46E-4659-97F7-792F9C64C8C7}">
      <dsp:nvSpPr>
        <dsp:cNvPr id="0" name=""/>
        <dsp:cNvSpPr/>
      </dsp:nvSpPr>
      <dsp:spPr>
        <a:xfrm>
          <a:off x="0" y="2175669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06 –  Afectar flujos de información: la estructura de quién tiene acceso a información</a:t>
          </a:r>
        </a:p>
      </dsp:txBody>
      <dsp:txXfrm>
        <a:off x="0" y="2175669"/>
        <a:ext cx="6943049" cy="362257"/>
      </dsp:txXfrm>
    </dsp:sp>
    <dsp:sp modelId="{208073CD-D212-4AB7-9059-D42F9F2B84C8}">
      <dsp:nvSpPr>
        <dsp:cNvPr id="0" name=""/>
        <dsp:cNvSpPr/>
      </dsp:nvSpPr>
      <dsp:spPr>
        <a:xfrm>
          <a:off x="0" y="2537926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EEA801-58B0-4EB9-B413-464077312FE2}">
      <dsp:nvSpPr>
        <dsp:cNvPr id="0" name=""/>
        <dsp:cNvSpPr/>
      </dsp:nvSpPr>
      <dsp:spPr>
        <a:xfrm>
          <a:off x="0" y="2537926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05 – Cambiar las reglas: incentivos, penas y restricciones</a:t>
          </a:r>
        </a:p>
      </dsp:txBody>
      <dsp:txXfrm>
        <a:off x="0" y="2537926"/>
        <a:ext cx="6943049" cy="362257"/>
      </dsp:txXfrm>
    </dsp:sp>
    <dsp:sp modelId="{C6B6745A-5776-4B96-AC39-064A011F6DF2}">
      <dsp:nvSpPr>
        <dsp:cNvPr id="0" name=""/>
        <dsp:cNvSpPr/>
      </dsp:nvSpPr>
      <dsp:spPr>
        <a:xfrm>
          <a:off x="0" y="2900183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F7D77-BDA8-4DA1-B4A3-4FA72480F0EF}">
      <dsp:nvSpPr>
        <dsp:cNvPr id="0" name=""/>
        <dsp:cNvSpPr/>
      </dsp:nvSpPr>
      <dsp:spPr>
        <a:xfrm>
          <a:off x="0" y="2900183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04-  Promover auto - organización: añadir, cambiar y evolución de estructuras</a:t>
          </a:r>
        </a:p>
      </dsp:txBody>
      <dsp:txXfrm>
        <a:off x="0" y="2900183"/>
        <a:ext cx="6943049" cy="362257"/>
      </dsp:txXfrm>
    </dsp:sp>
    <dsp:sp modelId="{D4B980C4-128B-4083-8170-2B24C4366CDA}">
      <dsp:nvSpPr>
        <dsp:cNvPr id="0" name=""/>
        <dsp:cNvSpPr/>
      </dsp:nvSpPr>
      <dsp:spPr>
        <a:xfrm>
          <a:off x="0" y="3262441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C52A1-7706-41CC-BCA9-0258440CD01B}">
      <dsp:nvSpPr>
        <dsp:cNvPr id="0" name=""/>
        <dsp:cNvSpPr/>
      </dsp:nvSpPr>
      <dsp:spPr>
        <a:xfrm>
          <a:off x="0" y="3262441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03 – Cambiar las metas</a:t>
          </a:r>
        </a:p>
      </dsp:txBody>
      <dsp:txXfrm>
        <a:off x="0" y="3262441"/>
        <a:ext cx="6943049" cy="362257"/>
      </dsp:txXfrm>
    </dsp:sp>
    <dsp:sp modelId="{D11DDAA1-8580-46FD-A919-E9C4736F17FC}">
      <dsp:nvSpPr>
        <dsp:cNvPr id="0" name=""/>
        <dsp:cNvSpPr/>
      </dsp:nvSpPr>
      <dsp:spPr>
        <a:xfrm>
          <a:off x="0" y="3624698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2BF60B-5D5A-498A-AFA4-F40F1B75EDA6}">
      <dsp:nvSpPr>
        <dsp:cNvPr id="0" name=""/>
        <dsp:cNvSpPr/>
      </dsp:nvSpPr>
      <dsp:spPr>
        <a:xfrm>
          <a:off x="0" y="3624698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02 – Cambiar paradigmas</a:t>
          </a:r>
        </a:p>
      </dsp:txBody>
      <dsp:txXfrm>
        <a:off x="0" y="3624698"/>
        <a:ext cx="6943049" cy="362257"/>
      </dsp:txXfrm>
    </dsp:sp>
    <dsp:sp modelId="{FF066259-CC47-4E99-BFC9-E5CC862F5C16}">
      <dsp:nvSpPr>
        <dsp:cNvPr id="0" name=""/>
        <dsp:cNvSpPr/>
      </dsp:nvSpPr>
      <dsp:spPr>
        <a:xfrm>
          <a:off x="0" y="3986955"/>
          <a:ext cx="69430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5B707-1213-489D-A402-1392C27A8846}">
      <dsp:nvSpPr>
        <dsp:cNvPr id="0" name=""/>
        <dsp:cNvSpPr/>
      </dsp:nvSpPr>
      <dsp:spPr>
        <a:xfrm>
          <a:off x="0" y="3986955"/>
          <a:ext cx="6943049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500" kern="1200" noProof="0" dirty="0"/>
            <a:t>01 – Trascender paradigmas</a:t>
          </a:r>
        </a:p>
      </dsp:txBody>
      <dsp:txXfrm>
        <a:off x="0" y="3986955"/>
        <a:ext cx="6943049" cy="362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D7C4C-FE71-43D4-A561-369374F24C0D}" type="datetimeFigureOut">
              <a:rPr lang="en-US" smtClean="0"/>
              <a:t>7/11/22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51028-F461-4A5C-82B2-103D66B96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029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sistemas alimentarios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07887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Sistemas alimentarios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20594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Migraciones internas, posibles impactos, conexiones campo-ciudad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23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84428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Migraciones internas: atracción de la coca para campesinos andinos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25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20524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Jóvenes, transición demográfica,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26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27411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DEI, nuestros proyectos con jóvenes y escuelas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27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41183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Nuevas miradas a la comunicación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29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03812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Límites a la iniciativa personal y colectiva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30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19384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Agroecología para el fortalecimiento de la democracia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31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57058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Nuestras redes y contactos, retos de la participación política, DEI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32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21583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DEI, incidencia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33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43437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DEI, decolonialidad, romper barreras mentales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34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77005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Comprendiendo la complejidad 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35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6654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dirty="0"/>
              <a:t>Comprendiendo la complejidad B</a:t>
            </a:r>
          </a:p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36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64273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Métodos de investigación, apertura a nuevas ideas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F362B-62B9-2444-A1CD-B0578030BDE8}" type="slidenum">
              <a:rPr lang="es-PE" smtClean="0"/>
              <a:t>37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2802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6" name="Google Shape;44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dirty="0"/>
              <a:t>El diagrama muestra las dos estrategias de nuestra hipótesis: nuestra ambición hace años, pero ahora explicito – aterrizar en algo útil, y estar más coherente y efectivo como un programa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en-US" dirty="0"/>
          </a:p>
        </p:txBody>
      </p:sp>
      <p:sp>
        <p:nvSpPr>
          <p:cNvPr id="447" name="Google Shape;44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fld id="{00000000-1234-1234-1234-123412341234}" type="slidenum">
              <a:rPr lang="en-US"/>
              <a:t>38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Revisamos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marcos</a:t>
            </a:r>
            <a:r>
              <a:rPr lang="en-US" dirty="0"/>
              <a:t> que </a:t>
            </a:r>
            <a:r>
              <a:rPr lang="en-US" dirty="0" err="1"/>
              <a:t>hemos</a:t>
            </a:r>
            <a:r>
              <a:rPr lang="en-US" dirty="0"/>
              <a:t> </a:t>
            </a:r>
            <a:r>
              <a:rPr lang="en-US" dirty="0" err="1"/>
              <a:t>usado</a:t>
            </a:r>
            <a:r>
              <a:rPr lang="en-US" dirty="0"/>
              <a:t> hasta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momento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61A59-C0D1-4A3B-BDA0-5639D12166F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210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already doing it does not mean we have reached success, and naming it more clearly will help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51028-F461-4A5C-82B2-103D66B9624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849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 from Million </a:t>
            </a:r>
            <a:r>
              <a:rPr lang="en-US" dirty="0" err="1"/>
              <a:t>Beley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51028-F461-4A5C-82B2-103D66B9624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03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talk about how we have been pushing alignment between projects for a long time, but that it hasn’t been easy, it’s been hard, oftentimes this can lead to just endless meetings and increases, not decreases the efficiency of the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51028-F461-4A5C-82B2-103D66B9624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266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51028-F461-4A5C-82B2-103D66B9624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08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Reunión</a:t>
            </a:r>
            <a:r>
              <a:rPr lang="en-US" dirty="0"/>
              <a:t> de </a:t>
            </a:r>
            <a:r>
              <a:rPr lang="en-US" dirty="0" err="1"/>
              <a:t>arranque</a:t>
            </a:r>
            <a:r>
              <a:rPr lang="en-US" dirty="0"/>
              <a:t> de </a:t>
            </a:r>
            <a:r>
              <a:rPr lang="en-US" dirty="0" err="1"/>
              <a:t>SwissAid</a:t>
            </a:r>
            <a:r>
              <a:rPr lang="en-US" dirty="0"/>
              <a:t>, </a:t>
            </a:r>
            <a:r>
              <a:rPr lang="en-US" dirty="0" err="1"/>
              <a:t>invitarion</a:t>
            </a:r>
            <a:r>
              <a:rPr lang="en-US" dirty="0"/>
              <a:t> a la </a:t>
            </a:r>
            <a:r>
              <a:rPr lang="en-US" dirty="0" err="1"/>
              <a:t>Vicepresidenta</a:t>
            </a:r>
            <a:r>
              <a:rPr lang="en-US" dirty="0"/>
              <a:t> de </a:t>
            </a:r>
            <a:r>
              <a:rPr lang="en-US" dirty="0" err="1"/>
              <a:t>Conaie</a:t>
            </a:r>
            <a:r>
              <a:rPr lang="en-US" dirty="0"/>
              <a:t>, La Universidad </a:t>
            </a:r>
            <a:r>
              <a:rPr lang="en-US" dirty="0" err="1"/>
              <a:t>Indigena</a:t>
            </a:r>
            <a:r>
              <a:rPr lang="en-US" dirty="0"/>
              <a:t>,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representantes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grupos</a:t>
            </a:r>
            <a:r>
              <a:rPr lang="en-US" dirty="0"/>
              <a:t> de </a:t>
            </a:r>
            <a:r>
              <a:rPr lang="en-US" dirty="0" err="1"/>
              <a:t>agricultores</a:t>
            </a:r>
            <a:r>
              <a:rPr lang="en-US" dirty="0"/>
              <a:t> que van a </a:t>
            </a:r>
            <a:r>
              <a:rPr lang="en-US" dirty="0" err="1"/>
              <a:t>participar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directamente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51028-F461-4A5C-82B2-103D66B9624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750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dirty="0" err="1"/>
              <a:t>RAIs</a:t>
            </a:r>
            <a:r>
              <a:rPr lang="es-419" dirty="0"/>
              <a:t>, </a:t>
            </a:r>
            <a:r>
              <a:rPr lang="es-419" dirty="0" err="1"/>
              <a:t>CdPs</a:t>
            </a:r>
            <a:r>
              <a:rPr lang="es-419" dirty="0"/>
              <a:t>, Plataformas,-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5ABC2-6198-4524-A690-97D096767DED}" type="slidenum">
              <a:rPr lang="es-419" smtClean="0"/>
              <a:t>60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2018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8BD0A-39BB-9C66-22CF-F5B06E9CF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12F5F6-A268-EB13-1C0C-B5AAE4BC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2F456-B2A2-97B5-0FA9-E0CC940B6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C10B6-EF43-6CD8-1629-CEA8EB868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D4711-1668-62F3-5AD9-F065A956B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78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839D6-D7CF-6F38-E1A0-C24CE4E4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AE215-759A-B907-419C-7C944AF73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E74A5-7491-D44A-5FEA-E726AE13F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85E14-948F-847E-EF7C-43A5AA01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D1940-BF68-83FE-2C57-0F98FCD6F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76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24DA-11ED-940C-090D-302ADC37C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516F5-1AC5-6E59-5D06-B9459BF27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588E0-A931-DE7D-C0B0-434346187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C643D-4CF1-61D6-8210-3BE127B84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8599F-7925-6FBC-FAF8-0362D441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32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ACB78-3DD1-2DD8-E645-DC3C572E0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E88D8-C789-538D-6FA9-24B080A94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E0714-D952-299E-0280-1E35219BB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70FCD3-E1AE-69E8-30F3-85AC8B88B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281BC-D58C-01BE-63D3-3110739E0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3E116-08D3-A6DF-4D21-677CFD10A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62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65B80-9125-9A85-83E9-F7BC8B653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2F672-21C6-F8AB-ED3A-090ABC805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CAC78-BD5C-CC46-5D3A-1A1F1BB06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AE72D9-5762-B85E-9BE3-C1FD8AD54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68879-1A5C-31FE-1D41-774E095608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A6C311-EA0A-0E05-FEBC-031A3BE29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CFF39D-6A30-BF34-67DE-17A2291EB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949D56-1E9F-3770-54A3-ED99217F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77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2A377-4421-688E-D5C3-23EC675CC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65D1AA-666A-08C5-7D26-E32BB29F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1FD183-0703-D2B4-D53E-19B086A49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ED0BA7-DB54-12B7-E9C1-0B89B7C92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87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B8B851-220A-4275-E0BD-9BE9ED35D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11CBBB-460B-B946-88F3-3C70D755C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D02E9-2D5B-CBF4-4B00-7A7A956E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1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C39B-B4F2-0069-05B5-BAA944F1E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5325C-84FD-F216-6CDB-4DDA34E07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AA9E0-3568-0808-1A68-4CA7448069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0A1CBD-F0E1-6F59-4122-D59EA3D1A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30C7E-E3FC-1D16-A0C7-044FB7ABB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8ABDAB-7DAD-0285-0213-E0EB39458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8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63713-BB9F-5540-F504-E2DCD306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C5D653-0A53-0E0A-D820-851B4B7834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8A0A0-5759-9D13-05C2-FC900E3AE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E3E234-EE9C-96EA-87B2-975EB5F37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5E114-53B6-8CFF-694E-C0FA80DFC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1EAC9-F7FA-CECC-E2F2-F2729B160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6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3198C-3327-408D-E9E1-6C2D8CA4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1D75E-B860-E6CF-F0A1-3B14D8A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CCA9C-D77A-64FF-4F4B-B549E79F4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28CBC-BDB7-A05B-50E1-536D1EAF9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1A6C8-90C4-E59B-9C29-A093D25B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77A7F9-543E-121D-7BED-D6A3578828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3C0892-839E-3C12-4737-ED9FF98EE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A6B96-CF4B-3454-62D8-9236D9C2A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5F77F-4096-DA46-B7F5-840B6555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85220-901D-D09C-303A-D9DB3FA96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2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tandard n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94998332-1027-1B43-828E-42D842F7D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1900" y="125413"/>
            <a:ext cx="6413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1FEDC722-3714-FC4F-994F-785F669A5585}" type="slidenum">
              <a:rPr lang="en-GB" altLang="en-KE" sz="1200">
                <a:solidFill>
                  <a:srgbClr val="76212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 eaLnBrk="1" hangingPunct="1"/>
              <a:t>‹Nº›</a:t>
            </a:fld>
            <a:endParaRPr lang="en-GB" altLang="en-KE" sz="1200" dirty="0">
              <a:solidFill>
                <a:srgbClr val="76212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E580650-7AB0-B449-96A8-DFCCA1131579}"/>
              </a:ext>
            </a:extLst>
          </p:cNvPr>
          <p:cNvGrpSpPr>
            <a:grpSpLocks/>
          </p:cNvGrpSpPr>
          <p:nvPr/>
        </p:nvGrpSpPr>
        <p:grpSpPr bwMode="auto">
          <a:xfrm>
            <a:off x="0" y="6813550"/>
            <a:ext cx="12192000" cy="50800"/>
            <a:chOff x="0" y="6813551"/>
            <a:chExt cx="12192000" cy="50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79ADA3-D3B1-EF44-B760-ACF7ED1DF884}"/>
                </a:ext>
              </a:extLst>
            </p:cNvPr>
            <p:cNvSpPr/>
            <p:nvPr/>
          </p:nvSpPr>
          <p:spPr>
            <a:xfrm rot="5400000">
              <a:off x="9545638" y="5954713"/>
              <a:ext cx="50800" cy="1768475"/>
            </a:xfrm>
            <a:prstGeom prst="rect">
              <a:avLst/>
            </a:prstGeom>
            <a:solidFill>
              <a:srgbClr val="C34628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036C7B-1FCD-3942-B000-A88352D0C425}"/>
                </a:ext>
              </a:extLst>
            </p:cNvPr>
            <p:cNvSpPr/>
            <p:nvPr/>
          </p:nvSpPr>
          <p:spPr>
            <a:xfrm rot="5400000">
              <a:off x="11282363" y="5954713"/>
              <a:ext cx="50800" cy="1768475"/>
            </a:xfrm>
            <a:prstGeom prst="rect">
              <a:avLst/>
            </a:prstGeom>
            <a:solidFill>
              <a:srgbClr val="712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751301B-D709-6C4E-BE57-F32E515A277E}"/>
                </a:ext>
              </a:extLst>
            </p:cNvPr>
            <p:cNvSpPr/>
            <p:nvPr/>
          </p:nvSpPr>
          <p:spPr>
            <a:xfrm rot="5400000">
              <a:off x="7807326" y="5954713"/>
              <a:ext cx="50800" cy="1768475"/>
            </a:xfrm>
            <a:prstGeom prst="rect">
              <a:avLst/>
            </a:prstGeom>
            <a:solidFill>
              <a:srgbClr val="FF9E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5B653D-2E9D-6342-B322-AFF6D764DD14}"/>
                </a:ext>
              </a:extLst>
            </p:cNvPr>
            <p:cNvSpPr/>
            <p:nvPr/>
          </p:nvSpPr>
          <p:spPr>
            <a:xfrm rot="5400000">
              <a:off x="6070601" y="5954713"/>
              <a:ext cx="50800" cy="1768475"/>
            </a:xfrm>
            <a:prstGeom prst="rect">
              <a:avLst/>
            </a:prstGeom>
            <a:solidFill>
              <a:srgbClr val="404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A01107-285E-1D48-A6DB-516B675270D3}"/>
                </a:ext>
              </a:extLst>
            </p:cNvPr>
            <p:cNvSpPr/>
            <p:nvPr/>
          </p:nvSpPr>
          <p:spPr>
            <a:xfrm rot="5400000">
              <a:off x="4333876" y="5954713"/>
              <a:ext cx="50800" cy="1768475"/>
            </a:xfrm>
            <a:prstGeom prst="rect">
              <a:avLst/>
            </a:prstGeom>
            <a:solidFill>
              <a:srgbClr val="7C9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4C2657-3415-6A4C-922E-8F43831F6E69}"/>
                </a:ext>
              </a:extLst>
            </p:cNvPr>
            <p:cNvSpPr/>
            <p:nvPr/>
          </p:nvSpPr>
          <p:spPr>
            <a:xfrm rot="5400000">
              <a:off x="2596357" y="5953919"/>
              <a:ext cx="50800" cy="1770063"/>
            </a:xfrm>
            <a:prstGeom prst="rect">
              <a:avLst/>
            </a:prstGeom>
            <a:solidFill>
              <a:srgbClr val="5359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37AB6E-70F0-AB49-B20C-E738CF332B33}"/>
                </a:ext>
              </a:extLst>
            </p:cNvPr>
            <p:cNvSpPr/>
            <p:nvPr/>
          </p:nvSpPr>
          <p:spPr>
            <a:xfrm rot="5400000">
              <a:off x="858838" y="5954713"/>
              <a:ext cx="50800" cy="1768475"/>
            </a:xfrm>
            <a:prstGeom prst="rect">
              <a:avLst/>
            </a:prstGeom>
            <a:solidFill>
              <a:srgbClr val="A3A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pic>
        <p:nvPicPr>
          <p:cNvPr id="14" name="Picture 10">
            <a:extLst>
              <a:ext uri="{FF2B5EF4-FFF2-40B4-BE49-F238E27FC236}">
                <a16:creationId xmlns:a16="http://schemas.microsoft.com/office/drawing/2014/main" id="{4D7B3629-C448-BA43-870B-89F43EB8E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413" y="6105525"/>
            <a:ext cx="1160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7FA58149-9B90-7A41-8D3F-CBFC45704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16013"/>
            <a:ext cx="14605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65" y="427831"/>
            <a:ext cx="10972800" cy="677955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sz="3600">
                <a:solidFill>
                  <a:srgbClr val="68262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609600" y="1601969"/>
            <a:ext cx="109728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marL="742960" indent="-28575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Arial" panose="020B0604020202020204" pitchFamily="34" charset="0"/>
              <a:buChar char="•"/>
              <a:defRPr sz="2600"/>
            </a:lvl2pPr>
            <a:lvl3pPr marL="1143014" indent="-22860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buFont typeface="Courier New" panose="02070309020205020404" pitchFamily="49" charset="0"/>
              <a:buChar char="o"/>
              <a:defRPr sz="22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262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1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AD845C-CC79-CB3F-035B-086BF8121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70D18-4627-12D5-4AF0-70C5355A5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0C2A7-3058-2B7E-1456-A072875BB8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B4553-CE61-407E-B6A7-BBC4430917AA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74401-35AB-CCA7-3ADE-1D8860124F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EF936-CB84-9418-A105-5D286B52B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05997-49A1-49E7-8062-F0B1DCF514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2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71.png"/><Relationship Id="rId12" Type="http://schemas.openxmlformats.org/officeDocument/2006/relationships/image" Target="../media/image76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7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74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4CE36-45CD-D96E-A171-DF08363CB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4336" y="213519"/>
            <a:ext cx="2607664" cy="2387600"/>
          </a:xfrm>
        </p:spPr>
        <p:txBody>
          <a:bodyPr>
            <a:normAutofit fontScale="90000"/>
          </a:bodyPr>
          <a:lstStyle/>
          <a:p>
            <a:r>
              <a:rPr lang="es-EC" sz="3600" dirty="0"/>
              <a:t>Reunión </a:t>
            </a:r>
            <a:r>
              <a:rPr lang="es-EC" sz="3600" dirty="0" err="1"/>
              <a:t>CdP</a:t>
            </a:r>
            <a:br>
              <a:rPr lang="es-EC" sz="3600" dirty="0"/>
            </a:br>
            <a:r>
              <a:rPr lang="es-EC" sz="3600" dirty="0"/>
              <a:t>2022</a:t>
            </a:r>
            <a:br>
              <a:rPr lang="es-EC" dirty="0"/>
            </a:br>
            <a:br>
              <a:rPr lang="es-EC" dirty="0"/>
            </a:br>
            <a:r>
              <a:rPr lang="es-EC" sz="2200" dirty="0"/>
              <a:t>Presentación Equipo Regional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9A0E93-A574-F193-D527-AFE443FA39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84336" y="5202238"/>
            <a:ext cx="2475584" cy="1655762"/>
          </a:xfrm>
        </p:spPr>
        <p:txBody>
          <a:bodyPr/>
          <a:lstStyle/>
          <a:p>
            <a:r>
              <a:rPr lang="es-ES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Agricultora mostrando el </a:t>
            </a:r>
            <a:r>
              <a:rPr lang="es-ES" sz="1800" dirty="0" err="1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ES" sz="1800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mañoque</a:t>
            </a:r>
            <a:r>
              <a:rPr lang="es-ES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</a:t>
            </a:r>
            <a:r>
              <a:rPr lang="es-ES" sz="180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barrera viva</a:t>
            </a:r>
          </a:p>
          <a:p>
            <a:r>
              <a:rPr lang="es-ES" sz="1800">
                <a:latin typeface="Cambria" panose="02040503050406030204" pitchFamily="18" charset="0"/>
                <a:cs typeface="Times New Roman" panose="02020603050405020304" pitchFamily="18" charset="0"/>
              </a:rPr>
              <a:t>PROINPA</a:t>
            </a:r>
            <a:endParaRPr lang="en-US" dirty="0"/>
          </a:p>
        </p:txBody>
      </p:sp>
      <p:pic>
        <p:nvPicPr>
          <p:cNvPr id="4" name="Imagen 50216">
            <a:extLst>
              <a:ext uri="{FF2B5EF4-FFF2-40B4-BE49-F238E27FC236}">
                <a16:creationId xmlns:a16="http://schemas.microsoft.com/office/drawing/2014/main" id="{DA656849-6842-85FE-73E0-6440D7988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8433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9947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44D5E39-B5DF-0F49-B5E8-2BBF2533B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0081" y="833247"/>
            <a:ext cx="10515600" cy="3652271"/>
          </a:xfrm>
        </p:spPr>
      </p:pic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F5BD6594-E6A9-C043-9BAF-CD40DEC5C099}"/>
              </a:ext>
            </a:extLst>
          </p:cNvPr>
          <p:cNvGraphicFramePr>
            <a:graphicFrameLocks noGrp="1"/>
          </p:cNvGraphicFramePr>
          <p:nvPr/>
        </p:nvGraphicFramePr>
        <p:xfrm>
          <a:off x="406398" y="5653913"/>
          <a:ext cx="6778173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8173">
                  <a:extLst>
                    <a:ext uri="{9D8B030D-6E8A-4147-A177-3AD203B41FA5}">
                      <a16:colId xmlns:a16="http://schemas.microsoft.com/office/drawing/2014/main" val="228104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CCRP Andes</a:t>
                      </a:r>
                    </a:p>
                    <a:p>
                      <a:pPr algn="ctr"/>
                      <a:r>
                        <a:rPr lang="es-PE" sz="1600" b="0" dirty="0"/>
                        <a:t>Registro y análisis de biodiversidad y conocimientos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PROINPA, Yanapai/AGUAPAN, CIP, AMIGO, CIZA-UNALM, PROSUCO, otros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673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C39942C-4484-C44D-86F5-8489562F9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161" y="470109"/>
            <a:ext cx="5246402" cy="3375592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53BCCE8-7055-594E-92C8-AAB189F074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1" r="4922"/>
          <a:stretch/>
        </p:blipFill>
        <p:spPr>
          <a:xfrm>
            <a:off x="5989277" y="1671159"/>
            <a:ext cx="5895276" cy="409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38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18C0EC45-5860-BE4C-BBD5-4153DAEE2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803" y="583795"/>
            <a:ext cx="6836394" cy="569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0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37D9290-66DA-8244-953C-A46F99462792}"/>
              </a:ext>
            </a:extLst>
          </p:cNvPr>
          <p:cNvSpPr/>
          <p:nvPr/>
        </p:nvSpPr>
        <p:spPr>
          <a:xfrm>
            <a:off x="4109623" y="3112411"/>
            <a:ext cx="71041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b="1" dirty="0"/>
              <a:t>El consumo mundial de frutas, verduras, nueces, semillas y legumbres deberá </a:t>
            </a:r>
            <a:r>
              <a:rPr lang="es-PE" b="1" dirty="0">
                <a:solidFill>
                  <a:srgbClr val="C00000"/>
                </a:solidFill>
              </a:rPr>
              <a:t>duplicarse</a:t>
            </a:r>
            <a:r>
              <a:rPr lang="es-PE" b="1" dirty="0"/>
              <a:t>,</a:t>
            </a:r>
          </a:p>
          <a:p>
            <a:r>
              <a:rPr lang="es-PE" b="1" dirty="0"/>
              <a:t>y el consumo de alimentos como la carne roja y el azúcar </a:t>
            </a:r>
          </a:p>
          <a:p>
            <a:r>
              <a:rPr lang="es-PE" b="1" dirty="0"/>
              <a:t>deberá </a:t>
            </a:r>
            <a:r>
              <a:rPr lang="es-PE" b="1" dirty="0">
                <a:solidFill>
                  <a:srgbClr val="C00000"/>
                </a:solidFill>
              </a:rPr>
              <a:t>reducirse en más del 50%</a:t>
            </a:r>
            <a:endParaRPr lang="es-PE" b="1" dirty="0">
              <a:solidFill>
                <a:srgbClr val="C00000"/>
              </a:solidFill>
              <a:effectLst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4C85D6E-968E-3E4B-A282-9EC33D5AFFFA}"/>
              </a:ext>
            </a:extLst>
          </p:cNvPr>
          <p:cNvSpPr/>
          <p:nvPr/>
        </p:nvSpPr>
        <p:spPr>
          <a:xfrm>
            <a:off x="1565716" y="772971"/>
            <a:ext cx="68063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b="1" dirty="0"/>
              <a:t>¿Podemos alimentar a una población futura de 10,000 millones de personas con una dieta saludable dentro de los límites planetarios?</a:t>
            </a:r>
          </a:p>
          <a:p>
            <a:r>
              <a:rPr lang="es-PE" b="1" dirty="0"/>
              <a:t> </a:t>
            </a:r>
          </a:p>
          <a:p>
            <a:r>
              <a:rPr lang="es-PE" b="1" dirty="0">
                <a:solidFill>
                  <a:srgbClr val="C00000"/>
                </a:solidFill>
              </a:rPr>
              <a:t>La respuesta es sí, pero será imposible sin </a:t>
            </a:r>
          </a:p>
          <a:p>
            <a:pPr marL="285750" indent="-285750">
              <a:buFontTx/>
              <a:buChar char="-"/>
            </a:pPr>
            <a:r>
              <a:rPr lang="es-PE" b="1" dirty="0"/>
              <a:t>transformar nuestros hábitos de consumo, </a:t>
            </a:r>
          </a:p>
          <a:p>
            <a:pPr marL="285750" indent="-285750">
              <a:buFontTx/>
              <a:buChar char="-"/>
            </a:pPr>
            <a:r>
              <a:rPr lang="es-PE" b="1" dirty="0"/>
              <a:t>mejorar la producción de alimentos </a:t>
            </a:r>
          </a:p>
          <a:p>
            <a:pPr marL="285750" indent="-285750">
              <a:buFontTx/>
              <a:buChar char="-"/>
            </a:pPr>
            <a:r>
              <a:rPr lang="es-PE" b="1" dirty="0"/>
              <a:t>y reducir el desperdicio de alimentos.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8D71E42-3F16-0B4B-9FBC-445892137398}"/>
              </a:ext>
            </a:extLst>
          </p:cNvPr>
          <p:cNvSpPr/>
          <p:nvPr/>
        </p:nvSpPr>
        <p:spPr>
          <a:xfrm>
            <a:off x="550984" y="5676203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PE" sz="1600" dirty="0"/>
              <a:t>Food in the Anthropocene: the EAT–</a:t>
            </a:r>
            <a:r>
              <a:rPr lang="es-PE" sz="1600" i="1" dirty="0"/>
              <a:t>Lancet</a:t>
            </a:r>
            <a:r>
              <a:rPr lang="es-PE" sz="1600" dirty="0"/>
              <a:t> Commission </a:t>
            </a:r>
          </a:p>
          <a:p>
            <a:r>
              <a:rPr lang="es-PE" sz="1600" dirty="0"/>
              <a:t>on healthy diets from sustainable food systems, 2019</a:t>
            </a:r>
          </a:p>
        </p:txBody>
      </p:sp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1A1CCBA2-64DE-4F4B-A18F-015B2D8AD4D4}"/>
              </a:ext>
            </a:extLst>
          </p:cNvPr>
          <p:cNvGraphicFramePr>
            <a:graphicFrameLocks noGrp="1"/>
          </p:cNvGraphicFramePr>
          <p:nvPr/>
        </p:nvGraphicFramePr>
        <p:xfrm>
          <a:off x="6130300" y="5295995"/>
          <a:ext cx="5760092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092">
                  <a:extLst>
                    <a:ext uri="{9D8B030D-6E8A-4147-A177-3AD203B41FA5}">
                      <a16:colId xmlns:a16="http://schemas.microsoft.com/office/drawing/2014/main" val="228104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CCRP Andes</a:t>
                      </a:r>
                    </a:p>
                    <a:p>
                      <a:pPr algn="ctr"/>
                      <a:r>
                        <a:rPr lang="es-PE" sz="1600" b="0" dirty="0"/>
                        <a:t>Sistemas alimentarios locales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AGRECOL Andes, Ekorural, AGUAPAN, SAMA, CBC, Aliados,</a:t>
                      </a:r>
                      <a:br>
                        <a:rPr lang="es-PE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PE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Resiliencia Agrobiodiversidad y Dietas Saludables, otros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973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3E65218-249C-094F-BF4C-6AD7153B02A7}"/>
              </a:ext>
            </a:extLst>
          </p:cNvPr>
          <p:cNvSpPr/>
          <p:nvPr/>
        </p:nvSpPr>
        <p:spPr>
          <a:xfrm>
            <a:off x="261004" y="2987513"/>
            <a:ext cx="4983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b="1" dirty="0"/>
              <a:t>En un año, el número de personas con hambre </a:t>
            </a:r>
          </a:p>
          <a:p>
            <a:r>
              <a:rPr lang="es-PE" b="1" dirty="0"/>
              <a:t>en América Latina y el Caribe creció en 4 millones. </a:t>
            </a:r>
          </a:p>
          <a:p>
            <a:r>
              <a:rPr lang="es-PE" b="1" dirty="0"/>
              <a:t>268 millones enfrentan inseguridad alimentaria.</a:t>
            </a:r>
            <a:endParaRPr lang="es-PE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B8BFE93-DDCB-6B4D-9ECC-0F44D278432F}"/>
              </a:ext>
            </a:extLst>
          </p:cNvPr>
          <p:cNvSpPr/>
          <p:nvPr/>
        </p:nvSpPr>
        <p:spPr>
          <a:xfrm>
            <a:off x="261004" y="4011033"/>
            <a:ext cx="7188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56,5 millones de personas desnutridas en 2021</a:t>
            </a:r>
          </a:p>
          <a:p>
            <a:r>
              <a:rPr lang="es-PE" dirty="0"/>
              <a:t>(8,6 % de la población)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AAF397E-4A40-984D-A2D8-12FBAC27F8B1}"/>
              </a:ext>
            </a:extLst>
          </p:cNvPr>
          <p:cNvSpPr/>
          <p:nvPr/>
        </p:nvSpPr>
        <p:spPr>
          <a:xfrm>
            <a:off x="261004" y="2229782"/>
            <a:ext cx="4999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dirty="0"/>
              <a:t>El hambre casi se ha duplicado en América del Sur </a:t>
            </a:r>
          </a:p>
          <a:p>
            <a:r>
              <a:rPr lang="es-PE" dirty="0"/>
              <a:t>desde 2015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7037A0B-0346-FF42-BF6A-1BD34193EB9B}"/>
              </a:ext>
            </a:extLst>
          </p:cNvPr>
          <p:cNvSpPr/>
          <p:nvPr/>
        </p:nvSpPr>
        <p:spPr>
          <a:xfrm>
            <a:off x="261004" y="4759230"/>
            <a:ext cx="4540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b="1" dirty="0"/>
              <a:t>La inseguridad alimentaria sigue empeorando</a:t>
            </a:r>
            <a:endParaRPr lang="es-PE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DBF6939-75BC-5243-89E3-53DFDA6E3434}"/>
              </a:ext>
            </a:extLst>
          </p:cNvPr>
          <p:cNvSpPr/>
          <p:nvPr/>
        </p:nvSpPr>
        <p:spPr>
          <a:xfrm>
            <a:off x="261004" y="5336173"/>
            <a:ext cx="35398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dirty="0"/>
              <a:t>Ampliación de la brecha de género </a:t>
            </a:r>
          </a:p>
          <a:p>
            <a:r>
              <a:rPr lang="es-PE" dirty="0"/>
              <a:t>en la seguridad alimentaria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D15483E-9CA0-5843-AC09-0B3AEE07FD9F}"/>
              </a:ext>
            </a:extLst>
          </p:cNvPr>
          <p:cNvSpPr/>
          <p:nvPr/>
        </p:nvSpPr>
        <p:spPr>
          <a:xfrm>
            <a:off x="261004" y="6033076"/>
            <a:ext cx="3230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b="1" dirty="0"/>
              <a:t>Impacto de la guerra en Ucrania</a:t>
            </a:r>
            <a:endParaRPr lang="es-PE" dirty="0"/>
          </a:p>
        </p:txBody>
      </p:sp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55851CF3-4840-9640-A95F-5AB4DEAFB7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139" y="298552"/>
            <a:ext cx="1571768" cy="1516939"/>
          </a:xfrm>
        </p:spPr>
      </p:pic>
      <p:pic>
        <p:nvPicPr>
          <p:cNvPr id="11" name="Marcador de contenido 4">
            <a:extLst>
              <a:ext uri="{FF2B5EF4-FFF2-40B4-BE49-F238E27FC236}">
                <a16:creationId xmlns:a16="http://schemas.microsoft.com/office/drawing/2014/main" id="{FF858F6C-A24C-EB4B-996D-A1D0054A2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835" y="829887"/>
            <a:ext cx="6472221" cy="519789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66D2780-FB30-BF42-949A-D1565286DFB5}"/>
              </a:ext>
            </a:extLst>
          </p:cNvPr>
          <p:cNvSpPr txBox="1"/>
          <p:nvPr/>
        </p:nvSpPr>
        <p:spPr>
          <a:xfrm>
            <a:off x="10145481" y="6146779"/>
            <a:ext cx="1843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FAO et al, SOFI, 2022</a:t>
            </a:r>
          </a:p>
        </p:txBody>
      </p:sp>
    </p:spTree>
    <p:extLst>
      <p:ext uri="{BB962C8B-B14F-4D97-AF65-F5344CB8AC3E}">
        <p14:creationId xmlns:p14="http://schemas.microsoft.com/office/powerpoint/2010/main" val="3247885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22F2DE2F-1708-E947-9099-1410B589D1BA}"/>
              </a:ext>
            </a:extLst>
          </p:cNvPr>
          <p:cNvSpPr/>
          <p:nvPr/>
        </p:nvSpPr>
        <p:spPr>
          <a:xfrm>
            <a:off x="1236785" y="1528911"/>
            <a:ext cx="4859215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000" dirty="0"/>
              <a:t>Bolivia: la anemia en menores de cinco años </a:t>
            </a:r>
          </a:p>
          <a:p>
            <a:pPr algn="ctr"/>
            <a:r>
              <a:rPr lang="es-PE" sz="2000" dirty="0"/>
              <a:t>es de 53.7% (</a:t>
            </a:r>
            <a:r>
              <a:rPr lang="es-PE" sz="1600" dirty="0"/>
              <a:t>EDSA, 2016</a:t>
            </a:r>
            <a:r>
              <a:rPr lang="es-PE" sz="2000" dirty="0"/>
              <a:t>)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1C8F4E-F23F-B34F-8EEF-92EA1D2DA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883" y="2750191"/>
            <a:ext cx="7186246" cy="315759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8349DDB-A907-474B-9FA0-3513E5ACDFEE}"/>
              </a:ext>
            </a:extLst>
          </p:cNvPr>
          <p:cNvSpPr txBox="1"/>
          <p:nvPr/>
        </p:nvSpPr>
        <p:spPr>
          <a:xfrm>
            <a:off x="797169" y="5847111"/>
            <a:ext cx="1875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El País, 2022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34F68FD-A100-874C-813F-67F47758F0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80" b="-1"/>
          <a:stretch/>
        </p:blipFill>
        <p:spPr>
          <a:xfrm>
            <a:off x="7097487" y="1528911"/>
            <a:ext cx="5094514" cy="276575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963BCA0-E80B-1B4C-A7B8-177F19D3DEA0}"/>
              </a:ext>
            </a:extLst>
          </p:cNvPr>
          <p:cNvSpPr txBox="1"/>
          <p:nvPr/>
        </p:nvSpPr>
        <p:spPr>
          <a:xfrm>
            <a:off x="8633680" y="4363314"/>
            <a:ext cx="1875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INEI, ENDES 2019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D811495-06ED-E543-A9C3-687B2657A445}"/>
              </a:ext>
            </a:extLst>
          </p:cNvPr>
          <p:cNvSpPr txBox="1"/>
          <p:nvPr/>
        </p:nvSpPr>
        <p:spPr>
          <a:xfrm>
            <a:off x="8633680" y="4726156"/>
            <a:ext cx="2643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/>
              <a:t>Nota: datos similares en 2021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32843C3-796E-6F40-8091-6EE0C6210595}"/>
              </a:ext>
            </a:extLst>
          </p:cNvPr>
          <p:cNvSpPr txBox="1"/>
          <p:nvPr/>
        </p:nvSpPr>
        <p:spPr>
          <a:xfrm>
            <a:off x="422082" y="580884"/>
            <a:ext cx="4058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ANEMIA Y DESNUTRICIÓN EN LOS ANDES</a:t>
            </a:r>
          </a:p>
        </p:txBody>
      </p:sp>
    </p:spTree>
    <p:extLst>
      <p:ext uri="{BB962C8B-B14F-4D97-AF65-F5344CB8AC3E}">
        <p14:creationId xmlns:p14="http://schemas.microsoft.com/office/powerpoint/2010/main" val="1507479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63FCD08E-D186-8148-8510-B8BC7C061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878" y="443551"/>
            <a:ext cx="9313578" cy="597089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AA780E0-9DCD-E348-9462-778EC312D97F}"/>
              </a:ext>
            </a:extLst>
          </p:cNvPr>
          <p:cNvSpPr txBox="1"/>
          <p:nvPr/>
        </p:nvSpPr>
        <p:spPr>
          <a:xfrm>
            <a:off x="1190172" y="6457125"/>
            <a:ext cx="1843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FAO et al, SOFI, 2022</a:t>
            </a:r>
          </a:p>
        </p:txBody>
      </p:sp>
      <p:sp>
        <p:nvSpPr>
          <p:cNvPr id="17" name="Anillo 16">
            <a:extLst>
              <a:ext uri="{FF2B5EF4-FFF2-40B4-BE49-F238E27FC236}">
                <a16:creationId xmlns:a16="http://schemas.microsoft.com/office/drawing/2014/main" id="{0E305DAB-5035-9945-AFA2-00F222DF258D}"/>
              </a:ext>
            </a:extLst>
          </p:cNvPr>
          <p:cNvSpPr/>
          <p:nvPr/>
        </p:nvSpPr>
        <p:spPr>
          <a:xfrm>
            <a:off x="5795157" y="3277589"/>
            <a:ext cx="2084436" cy="1175657"/>
          </a:xfrm>
          <a:prstGeom prst="donut">
            <a:avLst>
              <a:gd name="adj" fmla="val 341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18" name="Anillo 17">
            <a:extLst>
              <a:ext uri="{FF2B5EF4-FFF2-40B4-BE49-F238E27FC236}">
                <a16:creationId xmlns:a16="http://schemas.microsoft.com/office/drawing/2014/main" id="{D4824593-B41E-FC44-A00B-D25B5CBFF541}"/>
              </a:ext>
            </a:extLst>
          </p:cNvPr>
          <p:cNvSpPr/>
          <p:nvPr/>
        </p:nvSpPr>
        <p:spPr>
          <a:xfrm>
            <a:off x="9250879" y="2135577"/>
            <a:ext cx="1337952" cy="678873"/>
          </a:xfrm>
          <a:prstGeom prst="donut">
            <a:avLst>
              <a:gd name="adj" fmla="val 317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3" name="Marco 2">
            <a:extLst>
              <a:ext uri="{FF2B5EF4-FFF2-40B4-BE49-F238E27FC236}">
                <a16:creationId xmlns:a16="http://schemas.microsoft.com/office/drawing/2014/main" id="{FDFB2F5A-4FC8-6C49-BC82-D0FDF7F57683}"/>
              </a:ext>
            </a:extLst>
          </p:cNvPr>
          <p:cNvSpPr/>
          <p:nvPr/>
        </p:nvSpPr>
        <p:spPr>
          <a:xfrm>
            <a:off x="7197422" y="2533069"/>
            <a:ext cx="1364342" cy="406400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1AC6458C-089A-894F-A559-95191DEF0FCE}"/>
              </a:ext>
            </a:extLst>
          </p:cNvPr>
          <p:cNvCxnSpPr>
            <a:cxnSpLocks/>
          </p:cNvCxnSpPr>
          <p:nvPr/>
        </p:nvCxnSpPr>
        <p:spPr>
          <a:xfrm flipV="1">
            <a:off x="8561764" y="841829"/>
            <a:ext cx="2367493" cy="1691240"/>
          </a:xfrm>
          <a:prstGeom prst="straightConnector1">
            <a:avLst/>
          </a:prstGeom>
          <a:ln w="349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0E515E11-7E50-3E4F-9626-3BB4096B85EE}"/>
              </a:ext>
            </a:extLst>
          </p:cNvPr>
          <p:cNvSpPr txBox="1"/>
          <p:nvPr/>
        </p:nvSpPr>
        <p:spPr>
          <a:xfrm>
            <a:off x="11001827" y="595086"/>
            <a:ext cx="798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¿De qué calidad?</a:t>
            </a:r>
          </a:p>
        </p:txBody>
      </p:sp>
    </p:spTree>
    <p:extLst>
      <p:ext uri="{BB962C8B-B14F-4D97-AF65-F5344CB8AC3E}">
        <p14:creationId xmlns:p14="http://schemas.microsoft.com/office/powerpoint/2010/main" val="4286234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2010017-F7CC-634D-9F5C-F034207FFF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977"/>
          <a:stretch/>
        </p:blipFill>
        <p:spPr>
          <a:xfrm>
            <a:off x="2309906" y="234519"/>
            <a:ext cx="7269523" cy="61351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B79A7E8-2749-CB4D-A565-FED30F7505DF}"/>
              </a:ext>
            </a:extLst>
          </p:cNvPr>
          <p:cNvSpPr txBox="1"/>
          <p:nvPr/>
        </p:nvSpPr>
        <p:spPr>
          <a:xfrm>
            <a:off x="2309906" y="6369649"/>
            <a:ext cx="1843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FAO et al, SOFI, 2022</a:t>
            </a:r>
          </a:p>
        </p:txBody>
      </p:sp>
      <p:sp>
        <p:nvSpPr>
          <p:cNvPr id="6" name="Anillo 5">
            <a:extLst>
              <a:ext uri="{FF2B5EF4-FFF2-40B4-BE49-F238E27FC236}">
                <a16:creationId xmlns:a16="http://schemas.microsoft.com/office/drawing/2014/main" id="{8BD15994-A758-4543-8AD0-7F311E89D1FC}"/>
              </a:ext>
            </a:extLst>
          </p:cNvPr>
          <p:cNvSpPr/>
          <p:nvPr/>
        </p:nvSpPr>
        <p:spPr>
          <a:xfrm>
            <a:off x="3484243" y="148914"/>
            <a:ext cx="2512796" cy="678873"/>
          </a:xfrm>
          <a:prstGeom prst="donut">
            <a:avLst>
              <a:gd name="adj" fmla="val 317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7" name="Anillo 6">
            <a:extLst>
              <a:ext uri="{FF2B5EF4-FFF2-40B4-BE49-F238E27FC236}">
                <a16:creationId xmlns:a16="http://schemas.microsoft.com/office/drawing/2014/main" id="{D01D87BF-2DFD-8948-A2F6-443CA9BE277E}"/>
              </a:ext>
            </a:extLst>
          </p:cNvPr>
          <p:cNvSpPr/>
          <p:nvPr/>
        </p:nvSpPr>
        <p:spPr>
          <a:xfrm>
            <a:off x="4153219" y="1555668"/>
            <a:ext cx="1337952" cy="2375063"/>
          </a:xfrm>
          <a:prstGeom prst="donut">
            <a:avLst>
              <a:gd name="adj" fmla="val 317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8" name="Anillo 7">
            <a:extLst>
              <a:ext uri="{FF2B5EF4-FFF2-40B4-BE49-F238E27FC236}">
                <a16:creationId xmlns:a16="http://schemas.microsoft.com/office/drawing/2014/main" id="{8BB18D67-F562-B94D-AA71-2374DC90EDE0}"/>
              </a:ext>
            </a:extLst>
          </p:cNvPr>
          <p:cNvSpPr/>
          <p:nvPr/>
        </p:nvSpPr>
        <p:spPr>
          <a:xfrm>
            <a:off x="7053944" y="1743691"/>
            <a:ext cx="1337952" cy="1106387"/>
          </a:xfrm>
          <a:prstGeom prst="donut">
            <a:avLst>
              <a:gd name="adj" fmla="val 317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0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7445706-3852-DF46-B744-1EAF46F02A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12"/>
          <a:stretch/>
        </p:blipFill>
        <p:spPr>
          <a:xfrm>
            <a:off x="1979547" y="372228"/>
            <a:ext cx="8232906" cy="559314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9501EA7-ED8E-FB43-8016-63401C454AAB}"/>
              </a:ext>
            </a:extLst>
          </p:cNvPr>
          <p:cNvSpPr txBox="1"/>
          <p:nvPr/>
        </p:nvSpPr>
        <p:spPr>
          <a:xfrm>
            <a:off x="1979547" y="5992286"/>
            <a:ext cx="1843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FAO et al, SOFI, 2022</a:t>
            </a:r>
          </a:p>
        </p:txBody>
      </p:sp>
      <p:sp>
        <p:nvSpPr>
          <p:cNvPr id="6" name="Anillo 5">
            <a:extLst>
              <a:ext uri="{FF2B5EF4-FFF2-40B4-BE49-F238E27FC236}">
                <a16:creationId xmlns:a16="http://schemas.microsoft.com/office/drawing/2014/main" id="{D051CB9E-753D-934C-82F3-DEDE6C07CA36}"/>
              </a:ext>
            </a:extLst>
          </p:cNvPr>
          <p:cNvSpPr/>
          <p:nvPr/>
        </p:nvSpPr>
        <p:spPr>
          <a:xfrm>
            <a:off x="3942608" y="2900612"/>
            <a:ext cx="3716975" cy="2573911"/>
          </a:xfrm>
          <a:prstGeom prst="donut">
            <a:avLst>
              <a:gd name="adj" fmla="val 179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26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5A194201-FE90-3947-AA3F-6599D7277C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71" y="439389"/>
            <a:ext cx="8212282" cy="493913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16F1C61-3683-E946-8FB8-BD1EF695B4EA}"/>
              </a:ext>
            </a:extLst>
          </p:cNvPr>
          <p:cNvSpPr txBox="1"/>
          <p:nvPr/>
        </p:nvSpPr>
        <p:spPr>
          <a:xfrm>
            <a:off x="2006933" y="5153892"/>
            <a:ext cx="5355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Ruiz, 2022 (CCRP Andes)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8004FAC5-D477-7344-9EB5-280B85EF9781}"/>
              </a:ext>
            </a:extLst>
          </p:cNvPr>
          <p:cNvGraphicFramePr>
            <a:graphicFrameLocks noGrp="1"/>
          </p:cNvGraphicFramePr>
          <p:nvPr/>
        </p:nvGraphicFramePr>
        <p:xfrm>
          <a:off x="6130300" y="5295995"/>
          <a:ext cx="5760092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092">
                  <a:extLst>
                    <a:ext uri="{9D8B030D-6E8A-4147-A177-3AD203B41FA5}">
                      <a16:colId xmlns:a16="http://schemas.microsoft.com/office/drawing/2014/main" val="228104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CCRP Andes</a:t>
                      </a:r>
                    </a:p>
                    <a:p>
                      <a:pPr algn="ctr"/>
                      <a:r>
                        <a:rPr lang="es-PE" sz="1600" b="0" dirty="0"/>
                        <a:t>Educación y sensibilización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CLACSO, UMSA, Access Agriculture, CIZA-UNALM, AMIGO, CIP, Swissaid, LEISA, otros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4430"/>
                  </a:ext>
                </a:extLst>
              </a:tr>
            </a:tbl>
          </a:graphicData>
        </a:graphic>
      </p:graphicFrame>
      <p:sp>
        <p:nvSpPr>
          <p:cNvPr id="10" name="Marco 9">
            <a:extLst>
              <a:ext uri="{FF2B5EF4-FFF2-40B4-BE49-F238E27FC236}">
                <a16:creationId xmlns:a16="http://schemas.microsoft.com/office/drawing/2014/main" id="{C34DA80B-95CE-0F4B-AD34-18E21F1DFCDF}"/>
              </a:ext>
            </a:extLst>
          </p:cNvPr>
          <p:cNvSpPr/>
          <p:nvPr/>
        </p:nvSpPr>
        <p:spPr>
          <a:xfrm>
            <a:off x="3031822" y="4010377"/>
            <a:ext cx="1757892" cy="605165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1EE37251-9A3F-6340-9138-528CDCDC876C}"/>
              </a:ext>
            </a:extLst>
          </p:cNvPr>
          <p:cNvCxnSpPr>
            <a:cxnSpLocks/>
          </p:cNvCxnSpPr>
          <p:nvPr/>
        </p:nvCxnSpPr>
        <p:spPr>
          <a:xfrm>
            <a:off x="4684818" y="4600197"/>
            <a:ext cx="1817582" cy="1003575"/>
          </a:xfrm>
          <a:prstGeom prst="straightConnector1">
            <a:avLst/>
          </a:prstGeom>
          <a:ln w="349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54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D775900-604A-1945-89E4-6275A5DAD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106" y="1607292"/>
            <a:ext cx="8457788" cy="470418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3F1A0EF-8786-F64F-AC34-E1CEA0E102AF}"/>
              </a:ext>
            </a:extLst>
          </p:cNvPr>
          <p:cNvSpPr txBox="1"/>
          <p:nvPr/>
        </p:nvSpPr>
        <p:spPr>
          <a:xfrm>
            <a:off x="2565070" y="890649"/>
            <a:ext cx="7457704" cy="369332"/>
          </a:xfrm>
          <a:prstGeom prst="rect">
            <a:avLst/>
          </a:prstGeom>
          <a:solidFill>
            <a:srgbClr val="3A46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dirty="0">
                <a:solidFill>
                  <a:schemeClr val="bg1"/>
                </a:solidFill>
              </a:rPr>
              <a:t>Los campesinos alimentan a por lo menos el 70% de la población mundial</a:t>
            </a:r>
          </a:p>
        </p:txBody>
      </p:sp>
    </p:spTree>
    <p:extLst>
      <p:ext uri="{BB962C8B-B14F-4D97-AF65-F5344CB8AC3E}">
        <p14:creationId xmlns:p14="http://schemas.microsoft.com/office/powerpoint/2010/main" val="574418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9E7B1A1-ACD2-B247-8FC9-7174AF7ADD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5568" y="406451"/>
            <a:ext cx="9680864" cy="4611975"/>
          </a:xfrm>
        </p:spPr>
      </p:pic>
      <p:graphicFrame>
        <p:nvGraphicFramePr>
          <p:cNvPr id="6" name="Tabla 8">
            <a:extLst>
              <a:ext uri="{FF2B5EF4-FFF2-40B4-BE49-F238E27FC236}">
                <a16:creationId xmlns:a16="http://schemas.microsoft.com/office/drawing/2014/main" id="{D336ABEB-EBEE-E040-8F87-41A061B5EFC4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5569127"/>
          <a:ext cx="4840432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0432">
                  <a:extLst>
                    <a:ext uri="{9D8B030D-6E8A-4147-A177-3AD203B41FA5}">
                      <a16:colId xmlns:a16="http://schemas.microsoft.com/office/drawing/2014/main" val="228104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CCRP Andes</a:t>
                      </a:r>
                    </a:p>
                    <a:p>
                      <a:pPr algn="ctr"/>
                      <a:r>
                        <a:rPr lang="es-PE" sz="1600" b="0" dirty="0"/>
                        <a:t>Comprendiendo la heterogeneidad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RHoMIS, AMIGO, Forrajes y descansos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498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3C21AFD-4B0C-0540-A4E7-244C25F598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7433" y="899350"/>
            <a:ext cx="9377133" cy="4351338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486171D-4976-C94F-8791-FDE370CDFF81}"/>
              </a:ext>
            </a:extLst>
          </p:cNvPr>
          <p:cNvSpPr txBox="1"/>
          <p:nvPr/>
        </p:nvSpPr>
        <p:spPr>
          <a:xfrm>
            <a:off x="1686296" y="5581403"/>
            <a:ext cx="5320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/>
              <a:t>Basado en Lowder et al, 2021</a:t>
            </a:r>
          </a:p>
        </p:txBody>
      </p:sp>
      <p:sp>
        <p:nvSpPr>
          <p:cNvPr id="7" name="Anillo 6">
            <a:extLst>
              <a:ext uri="{FF2B5EF4-FFF2-40B4-BE49-F238E27FC236}">
                <a16:creationId xmlns:a16="http://schemas.microsoft.com/office/drawing/2014/main" id="{BDA4FED2-FEEA-4B48-A699-71B5CDB6CF74}"/>
              </a:ext>
            </a:extLst>
          </p:cNvPr>
          <p:cNvSpPr/>
          <p:nvPr/>
        </p:nvSpPr>
        <p:spPr>
          <a:xfrm>
            <a:off x="9048998" y="4512623"/>
            <a:ext cx="1337952" cy="451262"/>
          </a:xfrm>
          <a:prstGeom prst="donut">
            <a:avLst>
              <a:gd name="adj" fmla="val 317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572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53B9C8C-FEC1-784B-9358-80BFE3DAE5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5029" y="626217"/>
            <a:ext cx="5250166" cy="5159175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039CF3B-6AAD-D149-8884-B278D60B1781}"/>
              </a:ext>
            </a:extLst>
          </p:cNvPr>
          <p:cNvSpPr txBox="1"/>
          <p:nvPr/>
        </p:nvSpPr>
        <p:spPr>
          <a:xfrm>
            <a:off x="7315200" y="807522"/>
            <a:ext cx="3001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Agricultores de pequeña escala </a:t>
            </a:r>
          </a:p>
          <a:p>
            <a:pPr algn="ctr"/>
            <a:r>
              <a:rPr lang="es-PE" sz="1600" dirty="0"/>
              <a:t>y campesinos </a:t>
            </a:r>
          </a:p>
          <a:p>
            <a:pPr algn="ctr"/>
            <a:r>
              <a:rPr lang="es-PE" sz="1600" dirty="0"/>
              <a:t>todavía alimentan al mundo</a:t>
            </a:r>
          </a:p>
          <a:p>
            <a:pPr algn="ctr"/>
            <a:endParaRPr lang="es-PE" sz="1600" dirty="0"/>
          </a:p>
          <a:p>
            <a:pPr algn="ctr"/>
            <a:r>
              <a:rPr lang="es-PE" sz="1600" dirty="0"/>
              <a:t>Grupo ETC, 2022</a:t>
            </a:r>
          </a:p>
        </p:txBody>
      </p:sp>
    </p:spTree>
    <p:extLst>
      <p:ext uri="{BB962C8B-B14F-4D97-AF65-F5344CB8AC3E}">
        <p14:creationId xmlns:p14="http://schemas.microsoft.com/office/powerpoint/2010/main" val="1801771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2992E83-5D17-5F4D-AA76-4590ADAABF02}"/>
              </a:ext>
            </a:extLst>
          </p:cNvPr>
          <p:cNvSpPr/>
          <p:nvPr/>
        </p:nvSpPr>
        <p:spPr>
          <a:xfrm>
            <a:off x="6350752" y="1113204"/>
            <a:ext cx="50351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“ … La comunidad internacional se beneficiaría con una investigación colaborativa y menos confusa por parte de la FAO. </a:t>
            </a:r>
          </a:p>
          <a:p>
            <a:endParaRPr lang="es-PE" dirty="0"/>
          </a:p>
          <a:p>
            <a:r>
              <a:rPr lang="es-PE" dirty="0"/>
              <a:t>Hay pocos asuntos más importantes que tener claridad acerca de qué sistema es mejor para enfrentar los enormes retos de los sistemas alimentarios del sigo XXI: </a:t>
            </a:r>
          </a:p>
          <a:p>
            <a:endParaRPr lang="es-PE" dirty="0"/>
          </a:p>
          <a:p>
            <a:r>
              <a:rPr lang="es-PE" dirty="0"/>
              <a:t>los agronegocios, que acaparan el 70% de los recursos y se ocupan soló del 30% de la población,</a:t>
            </a:r>
          </a:p>
          <a:p>
            <a:endParaRPr lang="es-PE" dirty="0"/>
          </a:p>
          <a:p>
            <a:r>
              <a:rPr lang="es-PE" dirty="0"/>
              <a:t>o la soberanía alimentaria, que ya alimenta al 70% de la gente con menos de un tercio de los recursos agrícolas.”</a:t>
            </a:r>
          </a:p>
          <a:p>
            <a:endParaRPr lang="es-PE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A4F739D-1508-EF4D-BD13-DFF87372C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19" y="3722573"/>
            <a:ext cx="3011962" cy="181221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52E11D9-8D85-8843-B4F1-C48FC40FC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19" y="1336812"/>
            <a:ext cx="5352811" cy="22077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38131A1-C385-7048-9F44-D5B98E581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74" y="246127"/>
            <a:ext cx="5091975" cy="10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03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CA6C9E7-1FA5-C24E-A410-D8DFD85191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2271" y="959397"/>
            <a:ext cx="8728027" cy="4301372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13325FA-1816-0B43-B2AD-C80125AD9940}"/>
              </a:ext>
            </a:extLst>
          </p:cNvPr>
          <p:cNvSpPr txBox="1"/>
          <p:nvPr/>
        </p:nvSpPr>
        <p:spPr>
          <a:xfrm>
            <a:off x="1482271" y="5403272"/>
            <a:ext cx="3443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Pintado/CEPES 2022, sin publicar</a:t>
            </a:r>
          </a:p>
        </p:txBody>
      </p:sp>
      <p:sp>
        <p:nvSpPr>
          <p:cNvPr id="2" name="Anillo 1">
            <a:extLst>
              <a:ext uri="{FF2B5EF4-FFF2-40B4-BE49-F238E27FC236}">
                <a16:creationId xmlns:a16="http://schemas.microsoft.com/office/drawing/2014/main" id="{4288AB86-AA63-AF43-97D0-1B18E8D8FFF2}"/>
              </a:ext>
            </a:extLst>
          </p:cNvPr>
          <p:cNvSpPr/>
          <p:nvPr/>
        </p:nvSpPr>
        <p:spPr>
          <a:xfrm>
            <a:off x="7612083" y="2173184"/>
            <a:ext cx="1341912" cy="843148"/>
          </a:xfrm>
          <a:prstGeom prst="donut">
            <a:avLst>
              <a:gd name="adj" fmla="val 42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212498B9-008D-174B-9B86-FAB84C225A0C}"/>
              </a:ext>
            </a:extLst>
          </p:cNvPr>
          <p:cNvCxnSpPr/>
          <p:nvPr/>
        </p:nvCxnSpPr>
        <p:spPr>
          <a:xfrm flipV="1">
            <a:off x="8953995" y="2173184"/>
            <a:ext cx="1769423" cy="42157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F33A1DD6-28AE-E24A-B15E-494BA4E1BA61}"/>
              </a:ext>
            </a:extLst>
          </p:cNvPr>
          <p:cNvSpPr txBox="1"/>
          <p:nvPr/>
        </p:nvSpPr>
        <p:spPr>
          <a:xfrm>
            <a:off x="10743209" y="197658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¿?</a:t>
            </a:r>
          </a:p>
        </p:txBody>
      </p:sp>
    </p:spTree>
    <p:extLst>
      <p:ext uri="{BB962C8B-B14F-4D97-AF65-F5344CB8AC3E}">
        <p14:creationId xmlns:p14="http://schemas.microsoft.com/office/powerpoint/2010/main" val="607475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8CF4987-D2B9-7B48-9EB6-2D2AE2ED5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7619" y="508495"/>
            <a:ext cx="6595752" cy="5627328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E5679D1-5333-7F49-B8BA-EBE16A0F0872}"/>
              </a:ext>
            </a:extLst>
          </p:cNvPr>
          <p:cNvSpPr txBox="1"/>
          <p:nvPr/>
        </p:nvSpPr>
        <p:spPr>
          <a:xfrm>
            <a:off x="2417619" y="6195616"/>
            <a:ext cx="3443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Pintado/CEPES 2022, sin publicar</a:t>
            </a:r>
          </a:p>
        </p:txBody>
      </p:sp>
    </p:spTree>
    <p:extLst>
      <p:ext uri="{BB962C8B-B14F-4D97-AF65-F5344CB8AC3E}">
        <p14:creationId xmlns:p14="http://schemas.microsoft.com/office/powerpoint/2010/main" val="3827351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E6471E42-FF35-034A-A90D-60E484B0B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821" y="135054"/>
            <a:ext cx="7295594" cy="530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C9B77C7-F306-B34D-B517-83CD7D7BC423}"/>
              </a:ext>
            </a:extLst>
          </p:cNvPr>
          <p:cNvSpPr/>
          <p:nvPr/>
        </p:nvSpPr>
        <p:spPr>
          <a:xfrm>
            <a:off x="2822368" y="5562603"/>
            <a:ext cx="6226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600" dirty="0"/>
              <a:t>Nos hemos vuelto cada vez más dependientes de maíz, soya y trigo </a:t>
            </a:r>
          </a:p>
          <a:p>
            <a:r>
              <a:rPr lang="es-PE" sz="1600" dirty="0"/>
              <a:t>en última década. Firma de TLCs con EEUU (2009) y UE (2013) son hitos. </a:t>
            </a:r>
          </a:p>
          <a:p>
            <a:r>
              <a:rPr lang="es-PE" sz="1600" dirty="0"/>
              <a:t>La mayor dependencia es con EEUU por maíz para aves (Zegarra, 2022).</a:t>
            </a:r>
          </a:p>
        </p:txBody>
      </p:sp>
    </p:spTree>
    <p:extLst>
      <p:ext uri="{BB962C8B-B14F-4D97-AF65-F5344CB8AC3E}">
        <p14:creationId xmlns:p14="http://schemas.microsoft.com/office/powerpoint/2010/main" val="120033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94647DF8-A2DB-A64E-9345-DE75392E8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857" y="499011"/>
            <a:ext cx="8183913" cy="528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36A73C7-814D-E545-BF52-8E128914D377}"/>
              </a:ext>
            </a:extLst>
          </p:cNvPr>
          <p:cNvSpPr txBox="1"/>
          <p:nvPr/>
        </p:nvSpPr>
        <p:spPr>
          <a:xfrm>
            <a:off x="1995055" y="5476100"/>
            <a:ext cx="2137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Asensio, 2022</a:t>
            </a:r>
          </a:p>
        </p:txBody>
      </p:sp>
    </p:spTree>
    <p:extLst>
      <p:ext uri="{BB962C8B-B14F-4D97-AF65-F5344CB8AC3E}">
        <p14:creationId xmlns:p14="http://schemas.microsoft.com/office/powerpoint/2010/main" val="3394520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4E7C2B0-E5B7-A844-86F6-8D45E3AE8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096"/>
          <a:stretch/>
        </p:blipFill>
        <p:spPr>
          <a:xfrm>
            <a:off x="1285998" y="658473"/>
            <a:ext cx="9401793" cy="5002098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8815463-F016-3A4A-AB68-B901E02186F3}"/>
              </a:ext>
            </a:extLst>
          </p:cNvPr>
          <p:cNvSpPr txBox="1"/>
          <p:nvPr/>
        </p:nvSpPr>
        <p:spPr>
          <a:xfrm>
            <a:off x="1388093" y="5785921"/>
            <a:ext cx="3443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Pintado/CEPES 2022, sin publicar</a:t>
            </a:r>
          </a:p>
        </p:txBody>
      </p:sp>
    </p:spTree>
    <p:extLst>
      <p:ext uri="{BB962C8B-B14F-4D97-AF65-F5344CB8AC3E}">
        <p14:creationId xmlns:p14="http://schemas.microsoft.com/office/powerpoint/2010/main" val="3938950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C3FAA8B-3A41-C047-B807-4C77FB9744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707"/>
          <a:stretch/>
        </p:blipFill>
        <p:spPr>
          <a:xfrm>
            <a:off x="1603870" y="729972"/>
            <a:ext cx="8984260" cy="4814486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51102F5-A8BF-B74E-AE6F-2F081FDE128C}"/>
              </a:ext>
            </a:extLst>
          </p:cNvPr>
          <p:cNvSpPr txBox="1"/>
          <p:nvPr/>
        </p:nvSpPr>
        <p:spPr>
          <a:xfrm>
            <a:off x="1603870" y="5765195"/>
            <a:ext cx="3443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Pintado/CEPES 2022, sin publicar</a:t>
            </a:r>
          </a:p>
        </p:txBody>
      </p:sp>
    </p:spTree>
    <p:extLst>
      <p:ext uri="{BB962C8B-B14F-4D97-AF65-F5344CB8AC3E}">
        <p14:creationId xmlns:p14="http://schemas.microsoft.com/office/powerpoint/2010/main" val="2769097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7198A07-4335-944C-B1AA-65660296B4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274"/>
          <a:stretch/>
        </p:blipFill>
        <p:spPr>
          <a:xfrm>
            <a:off x="5419189" y="157064"/>
            <a:ext cx="6772811" cy="587157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11CAF88-2718-DA46-99C4-7046053A7ADF}"/>
              </a:ext>
            </a:extLst>
          </p:cNvPr>
          <p:cNvSpPr/>
          <p:nvPr/>
        </p:nvSpPr>
        <p:spPr>
          <a:xfrm>
            <a:off x="6095996" y="6028639"/>
            <a:ext cx="52805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1200" dirty="0">
                <a:latin typeface="Helvetica" pitchFamily="2" charset="0"/>
              </a:rPr>
              <a:t>Retornantes a zonas rurales del Perú durante la pandemia por COVID-19 (miles de personas, marzo-diciembre 2020)</a:t>
            </a:r>
            <a:endParaRPr lang="es-PE" sz="1200" dirty="0">
              <a:effectLst/>
              <a:latin typeface="Helvetica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2CBB2B0-591A-C34D-97FC-61BB0F3840B1}"/>
              </a:ext>
            </a:extLst>
          </p:cNvPr>
          <p:cNvSpPr txBox="1"/>
          <p:nvPr/>
        </p:nvSpPr>
        <p:spPr>
          <a:xfrm>
            <a:off x="663747" y="5043970"/>
            <a:ext cx="146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Fort et al, 2021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CBA3158-A45D-174F-A680-472BACE6C4BF}"/>
              </a:ext>
            </a:extLst>
          </p:cNvPr>
          <p:cNvSpPr/>
          <p:nvPr/>
        </p:nvSpPr>
        <p:spPr>
          <a:xfrm>
            <a:off x="646333" y="574410"/>
            <a:ext cx="44600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b="1" dirty="0"/>
              <a:t>2020: cerca de 250,000 personas retornaron a sus logares de origen</a:t>
            </a:r>
          </a:p>
          <a:p>
            <a:endParaRPr lang="es-PE" b="1" dirty="0"/>
          </a:p>
          <a:p>
            <a:r>
              <a:rPr lang="es-PE" dirty="0"/>
              <a:t>… </a:t>
            </a:r>
            <a:r>
              <a:rPr lang="es-PE" b="1" dirty="0"/>
              <a:t>perfil joven</a:t>
            </a:r>
            <a:r>
              <a:rPr lang="es-PE" dirty="0"/>
              <a:t> (30.4 años de promedio) </a:t>
            </a:r>
            <a:r>
              <a:rPr lang="es-PE" b="1" dirty="0"/>
              <a:t>y educado</a:t>
            </a:r>
            <a:r>
              <a:rPr lang="es-PE" dirty="0"/>
              <a:t>, hay más hombres (55%) que mujeres (45%) y mayoritariamente son mestizos. </a:t>
            </a:r>
          </a:p>
          <a:p>
            <a:endParaRPr lang="es-PE" dirty="0"/>
          </a:p>
          <a:p>
            <a:r>
              <a:rPr lang="es-PE" dirty="0"/>
              <a:t>Su lengua materna es el castellano (74%), </a:t>
            </a:r>
          </a:p>
          <a:p>
            <a:r>
              <a:rPr lang="es-PE" dirty="0"/>
              <a:t>el quechua (22%) y el aimara (2%). </a:t>
            </a:r>
          </a:p>
          <a:p>
            <a:endParaRPr lang="es-PE" dirty="0"/>
          </a:p>
          <a:p>
            <a:r>
              <a:rPr lang="es-PE" dirty="0"/>
              <a:t>El 63% retornó solo, mientras que el resto lo hizo acompañado de sus parientes. </a:t>
            </a:r>
          </a:p>
          <a:p>
            <a:endParaRPr lang="es-PE" dirty="0"/>
          </a:p>
          <a:p>
            <a:r>
              <a:rPr lang="es-PE" dirty="0"/>
              <a:t>El 73% completaron secundaria y el 35% cursaron estudios superiores.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FF45DD05-F57A-1144-BBBF-22019A30EF45}"/>
              </a:ext>
            </a:extLst>
          </p:cNvPr>
          <p:cNvGraphicFramePr>
            <a:graphicFrameLocks noGrp="1"/>
          </p:cNvGraphicFramePr>
          <p:nvPr/>
        </p:nvGraphicFramePr>
        <p:xfrm>
          <a:off x="335904" y="5502100"/>
          <a:ext cx="5083285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3285">
                  <a:extLst>
                    <a:ext uri="{9D8B030D-6E8A-4147-A177-3AD203B41FA5}">
                      <a16:colId xmlns:a16="http://schemas.microsoft.com/office/drawing/2014/main" val="228104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CCRP Andes</a:t>
                      </a:r>
                    </a:p>
                    <a:p>
                      <a:pPr algn="ctr"/>
                      <a:r>
                        <a:rPr lang="es-PE" sz="1600" b="0" dirty="0"/>
                        <a:t>Migraciones internas, conexiones rural-urbano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SAMA, Agrecol Andes, Ekorural, PROSUCO, otros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298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09AC969-FA39-0B4A-A719-E2B88707C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764"/>
          <a:stretch/>
        </p:blipFill>
        <p:spPr>
          <a:xfrm>
            <a:off x="1838860" y="1380176"/>
            <a:ext cx="8522044" cy="2652645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9C20307-F049-EB47-8845-385343E302A3}"/>
              </a:ext>
            </a:extLst>
          </p:cNvPr>
          <p:cNvSpPr txBox="1"/>
          <p:nvPr/>
        </p:nvSpPr>
        <p:spPr>
          <a:xfrm>
            <a:off x="2508333" y="4032821"/>
            <a:ext cx="2569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La República, 6/2022</a:t>
            </a:r>
          </a:p>
        </p:txBody>
      </p:sp>
    </p:spTree>
    <p:extLst>
      <p:ext uri="{BB962C8B-B14F-4D97-AF65-F5344CB8AC3E}">
        <p14:creationId xmlns:p14="http://schemas.microsoft.com/office/powerpoint/2010/main" val="935130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218F65A-624B-9B42-8120-12DA002C8D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75086" y="2939143"/>
            <a:ext cx="4122057" cy="2254439"/>
          </a:xfr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36D59FC-E099-3B4B-85A3-700BAD78D071}"/>
              </a:ext>
            </a:extLst>
          </p:cNvPr>
          <p:cNvSpPr txBox="1"/>
          <p:nvPr/>
        </p:nvSpPr>
        <p:spPr>
          <a:xfrm>
            <a:off x="1672090" y="4670362"/>
            <a:ext cx="1985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Titulares de prensa 7/2022 y 10/2021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4C71A22-5A9E-A24B-B1CC-ABE7E29B1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021" y="593710"/>
            <a:ext cx="6789203" cy="246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35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C00A955-E15A-564B-9951-61F557703FEC}"/>
              </a:ext>
            </a:extLst>
          </p:cNvPr>
          <p:cNvSpPr/>
          <p:nvPr/>
        </p:nvSpPr>
        <p:spPr>
          <a:xfrm>
            <a:off x="741486" y="5057775"/>
            <a:ext cx="447821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dirty="0"/>
              <a:t>La transición demográfica en Perú será brutal.</a:t>
            </a:r>
          </a:p>
          <a:p>
            <a:r>
              <a:rPr lang="es-PE" sz="1600" dirty="0"/>
              <a:t>Tuesta 2022</a:t>
            </a:r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5C423C28-EAAA-8A42-96CC-7E64DE0622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8" b="45433"/>
          <a:stretch/>
        </p:blipFill>
        <p:spPr bwMode="auto">
          <a:xfrm>
            <a:off x="741486" y="655411"/>
            <a:ext cx="7188742" cy="440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">
            <a:extLst>
              <a:ext uri="{FF2B5EF4-FFF2-40B4-BE49-F238E27FC236}">
                <a16:creationId xmlns:a16="http://schemas.microsoft.com/office/drawing/2014/main" id="{DB054900-9D50-C241-8A3E-24736C2EE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5" t="53445" r="18085"/>
          <a:stretch/>
        </p:blipFill>
        <p:spPr bwMode="auto">
          <a:xfrm>
            <a:off x="7828630" y="957943"/>
            <a:ext cx="4175903" cy="389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893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5782F5F-C9F2-F64C-A82E-EBF738608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57" y="370075"/>
            <a:ext cx="6627668" cy="176160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4FAF384-A704-CE41-BBC0-60F49F590207}"/>
              </a:ext>
            </a:extLst>
          </p:cNvPr>
          <p:cNvSpPr txBox="1"/>
          <p:nvPr/>
        </p:nvSpPr>
        <p:spPr>
          <a:xfrm>
            <a:off x="206950" y="2131677"/>
            <a:ext cx="5886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El País, marzo 2022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5A92571-82A0-AD4A-8117-05F2A5EFF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4413" y="704850"/>
            <a:ext cx="4038600" cy="54483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DD612E5-F91C-C145-84B8-23FEA73BC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987" y="2575680"/>
            <a:ext cx="6337300" cy="2095500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BE1D2484-F450-FC41-AC73-7CB6FF806379}"/>
              </a:ext>
            </a:extLst>
          </p:cNvPr>
          <p:cNvGraphicFramePr>
            <a:graphicFrameLocks noGrp="1"/>
          </p:cNvGraphicFramePr>
          <p:nvPr/>
        </p:nvGraphicFramePr>
        <p:xfrm>
          <a:off x="335904" y="5502100"/>
          <a:ext cx="5760092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092">
                  <a:extLst>
                    <a:ext uri="{9D8B030D-6E8A-4147-A177-3AD203B41FA5}">
                      <a16:colId xmlns:a16="http://schemas.microsoft.com/office/drawing/2014/main" val="228104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CCRP Andes</a:t>
                      </a:r>
                    </a:p>
                    <a:p>
                      <a:pPr algn="ctr"/>
                      <a:r>
                        <a:rPr lang="es-PE" sz="1600" b="0" dirty="0"/>
                        <a:t>DEI (diversidad, equidad e inclusión)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1600" b="0" dirty="0"/>
                        <a:t>Grupo de discusión DEI</a:t>
                      </a:r>
                      <a:endParaRPr lang="es-PE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771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">
            <a:extLst>
              <a:ext uri="{FF2B5EF4-FFF2-40B4-BE49-F238E27FC236}">
                <a16:creationId xmlns:a16="http://schemas.microsoft.com/office/drawing/2014/main" id="{240FE0FE-7039-554D-9AD2-9D2ACE240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269" y="564078"/>
            <a:ext cx="4451240" cy="572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0B7AE47-AD88-FF49-97B2-A7EBA824E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803" y="1658505"/>
            <a:ext cx="4762005" cy="159500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EF600AD-A010-7346-871F-334A786DF476}"/>
              </a:ext>
            </a:extLst>
          </p:cNvPr>
          <p:cNvSpPr txBox="1"/>
          <p:nvPr/>
        </p:nvSpPr>
        <p:spPr>
          <a:xfrm>
            <a:off x="6555181" y="3334000"/>
            <a:ext cx="2434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The Economist, 7 julio 2022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30919AF9-78EF-BB41-91C0-B79825F42D06}"/>
              </a:ext>
            </a:extLst>
          </p:cNvPr>
          <p:cNvGraphicFramePr>
            <a:graphicFrameLocks noGrp="1"/>
          </p:cNvGraphicFramePr>
          <p:nvPr/>
        </p:nvGraphicFramePr>
        <p:xfrm>
          <a:off x="6555180" y="5283002"/>
          <a:ext cx="5225141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5141">
                  <a:extLst>
                    <a:ext uri="{9D8B030D-6E8A-4147-A177-3AD203B41FA5}">
                      <a16:colId xmlns:a16="http://schemas.microsoft.com/office/drawing/2014/main" val="228104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CCRP Andes</a:t>
                      </a:r>
                    </a:p>
                    <a:p>
                      <a:pPr algn="ctr"/>
                      <a:r>
                        <a:rPr lang="es-PE" sz="1600" b="0" dirty="0"/>
                        <a:t>Educación escolar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1600" b="0" dirty="0"/>
                        <a:t>CIZA-UNALM, PROSUCO, otros</a:t>
                      </a:r>
                      <a:endParaRPr lang="es-PE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4931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A13B555-D6F5-EA48-8E49-A493E661B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39" y="1189772"/>
            <a:ext cx="5962263" cy="401333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265BA4E-CB93-BA4B-BE18-CF87F5E22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38" y="3661558"/>
            <a:ext cx="6162612" cy="102710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2DC1A3D-F0EC-234F-95C9-5B40EA418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238" y="1301982"/>
            <a:ext cx="5962263" cy="212701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A3C6531-BF12-6948-ADA3-3112F00DDA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11" y="313531"/>
            <a:ext cx="4049317" cy="474000"/>
          </a:xfrm>
          <a:prstGeom prst="rect">
            <a:avLst/>
          </a:prstGeom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0963B3DA-FBEE-9D41-B081-59C8C104D24F}"/>
              </a:ext>
            </a:extLst>
          </p:cNvPr>
          <p:cNvGraphicFramePr>
            <a:graphicFrameLocks noGrp="1"/>
          </p:cNvGraphicFramePr>
          <p:nvPr/>
        </p:nvGraphicFramePr>
        <p:xfrm>
          <a:off x="262712" y="5203111"/>
          <a:ext cx="5225141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5141">
                  <a:extLst>
                    <a:ext uri="{9D8B030D-6E8A-4147-A177-3AD203B41FA5}">
                      <a16:colId xmlns:a16="http://schemas.microsoft.com/office/drawing/2014/main" val="228104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CCRP Andes</a:t>
                      </a:r>
                    </a:p>
                    <a:p>
                      <a:pPr algn="ctr"/>
                      <a:r>
                        <a:rPr lang="es-PE" sz="1600" b="0" dirty="0"/>
                        <a:t>Comunicación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1600" b="0" dirty="0"/>
                        <a:t>LEISA, IRD, PROINPA (tik tok), Grupo RAI (cómic), CBC</a:t>
                      </a:r>
                      <a:endParaRPr lang="es-PE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546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DF222A23-570F-9847-B9F6-5A985869FF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" t="3750" r="3291"/>
          <a:stretch/>
        </p:blipFill>
        <p:spPr bwMode="auto">
          <a:xfrm>
            <a:off x="3202298" y="257175"/>
            <a:ext cx="4167521" cy="590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52F02B7-6296-7742-9BFA-A24F53EB4B3F}"/>
              </a:ext>
            </a:extLst>
          </p:cNvPr>
          <p:cNvSpPr txBox="1"/>
          <p:nvPr/>
        </p:nvSpPr>
        <p:spPr>
          <a:xfrm>
            <a:off x="505278" y="458603"/>
            <a:ext cx="2803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Tiempo necesario para iniciar un negocio </a:t>
            </a:r>
            <a:r>
              <a:rPr lang="es-PE" i="1" dirty="0"/>
              <a:t>formal</a:t>
            </a:r>
          </a:p>
        </p:txBody>
      </p:sp>
      <p:sp>
        <p:nvSpPr>
          <p:cNvPr id="4" name="Abrir llave 3">
            <a:extLst>
              <a:ext uri="{FF2B5EF4-FFF2-40B4-BE49-F238E27FC236}">
                <a16:creationId xmlns:a16="http://schemas.microsoft.com/office/drawing/2014/main" id="{A65E6D27-2F57-384C-8B0A-4E7E6ADF0966}"/>
              </a:ext>
            </a:extLst>
          </p:cNvPr>
          <p:cNvSpPr/>
          <p:nvPr/>
        </p:nvSpPr>
        <p:spPr>
          <a:xfrm>
            <a:off x="3409538" y="2389586"/>
            <a:ext cx="461819" cy="890649"/>
          </a:xfrm>
          <a:prstGeom prst="leftBrace">
            <a:avLst>
              <a:gd name="adj1" fmla="val 8333"/>
              <a:gd name="adj2" fmla="val 53260"/>
            </a:avLst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A6584B8-2E3C-9442-992D-22747C4A1DA8}"/>
              </a:ext>
            </a:extLst>
          </p:cNvPr>
          <p:cNvGraphicFramePr>
            <a:graphicFrameLocks noGrp="1"/>
          </p:cNvGraphicFramePr>
          <p:nvPr/>
        </p:nvGraphicFramePr>
        <p:xfrm>
          <a:off x="7369819" y="5416867"/>
          <a:ext cx="4659886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9886">
                  <a:extLst>
                    <a:ext uri="{9D8B030D-6E8A-4147-A177-3AD203B41FA5}">
                      <a16:colId xmlns:a16="http://schemas.microsoft.com/office/drawing/2014/main" val="228104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CCRP Andes</a:t>
                      </a:r>
                    </a:p>
                    <a:p>
                      <a:pPr algn="ctr"/>
                      <a:r>
                        <a:rPr lang="es-PE" sz="1600" b="0" dirty="0"/>
                        <a:t>Negocios rurales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1600" b="0" dirty="0"/>
                        <a:t>Aliados, PROINPA, AGRECOL Andes, Ekorural, otros</a:t>
                      </a:r>
                      <a:endParaRPr lang="es-PE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892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D99150D-C954-C54F-9A1E-BA9EFE03D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82750"/>
            <a:ext cx="6324600" cy="37211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BE36840-46A8-2046-8107-8634409FA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8425" y="1802941"/>
            <a:ext cx="6043575" cy="348071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0D45C0D-EB3C-9A4F-BB1B-D0571FF65184}"/>
              </a:ext>
            </a:extLst>
          </p:cNvPr>
          <p:cNvSpPr txBox="1"/>
          <p:nvPr/>
        </p:nvSpPr>
        <p:spPr>
          <a:xfrm>
            <a:off x="286307" y="5715000"/>
            <a:ext cx="3814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Vanderbilt e IEP, 2021</a:t>
            </a:r>
          </a:p>
        </p:txBody>
      </p:sp>
    </p:spTree>
    <p:extLst>
      <p:ext uri="{BB962C8B-B14F-4D97-AF65-F5344CB8AC3E}">
        <p14:creationId xmlns:p14="http://schemas.microsoft.com/office/powerpoint/2010/main" val="1560018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76A61A4-9E88-224B-9128-1F2F0AFDB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057" y="154484"/>
            <a:ext cx="7783285" cy="1176644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EAFFD3-9468-9546-A622-CEFCB2861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057" y="1620032"/>
            <a:ext cx="6009242" cy="475701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133AE15-6057-634B-A986-D0E244BC31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000" t="32020" r="17836" b="34026"/>
          <a:stretch/>
        </p:blipFill>
        <p:spPr>
          <a:xfrm>
            <a:off x="7013369" y="1620032"/>
            <a:ext cx="4974007" cy="393808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3072CB1-FFDB-054B-9238-09E83715EC03}"/>
              </a:ext>
            </a:extLst>
          </p:cNvPr>
          <p:cNvSpPr txBox="1"/>
          <p:nvPr/>
        </p:nvSpPr>
        <p:spPr>
          <a:xfrm>
            <a:off x="7718961" y="5652655"/>
            <a:ext cx="404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Vicepresidente de CONAIE en la reunión de arranque de proyecto Swissaid-CCRP, enero 2022</a:t>
            </a:r>
          </a:p>
        </p:txBody>
      </p:sp>
    </p:spTree>
    <p:extLst>
      <p:ext uri="{BB962C8B-B14F-4D97-AF65-F5344CB8AC3E}">
        <p14:creationId xmlns:p14="http://schemas.microsoft.com/office/powerpoint/2010/main" val="24020732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candidato Pedro Castillo retorna a su casa luego de recoger follaje en el campo, a finales de mayo.">
            <a:extLst>
              <a:ext uri="{FF2B5EF4-FFF2-40B4-BE49-F238E27FC236}">
                <a16:creationId xmlns:a16="http://schemas.microsoft.com/office/drawing/2014/main" id="{718E26EA-4AE6-994F-8D45-587CA14CC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46" y="1922889"/>
            <a:ext cx="52578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8A25802-0141-A940-9169-1A2EC4600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23" y="516792"/>
            <a:ext cx="5617461" cy="1275926"/>
          </a:xfrm>
          <a:prstGeom prst="rect">
            <a:avLst/>
          </a:prstGeom>
        </p:spPr>
      </p:pic>
      <p:pic>
        <p:nvPicPr>
          <p:cNvPr id="1028" name="Picture 4" descr="Víctor Raúl Maita, secretario de la Fartac Cusco, es el nuevo ministro de Agricultura.">
            <a:extLst>
              <a:ext uri="{FF2B5EF4-FFF2-40B4-BE49-F238E27FC236}">
                <a16:creationId xmlns:a16="http://schemas.microsoft.com/office/drawing/2014/main" id="{370FF81D-94D0-E54E-9DAC-DC9161E5C3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5" r="17578"/>
          <a:stretch/>
        </p:blipFill>
        <p:spPr bwMode="auto">
          <a:xfrm>
            <a:off x="7251700" y="1899139"/>
            <a:ext cx="3314093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0C0890A-AF52-BC49-B541-DDD8E7EE94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3719" y="516792"/>
            <a:ext cx="4102100" cy="11303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CE6CA8D-5543-2A4C-AE2D-A7E770BDCAE5}"/>
              </a:ext>
            </a:extLst>
          </p:cNvPr>
          <p:cNvSpPr txBox="1"/>
          <p:nvPr/>
        </p:nvSpPr>
        <p:spPr>
          <a:xfrm>
            <a:off x="7251700" y="5686425"/>
            <a:ext cx="3314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Pero … 5 ministros de agricultura </a:t>
            </a:r>
          </a:p>
          <a:p>
            <a:r>
              <a:rPr lang="es-PE" dirty="0"/>
              <a:t>en 10 meses</a:t>
            </a:r>
          </a:p>
        </p:txBody>
      </p:sp>
    </p:spTree>
    <p:extLst>
      <p:ext uri="{BB962C8B-B14F-4D97-AF65-F5344CB8AC3E}">
        <p14:creationId xmlns:p14="http://schemas.microsoft.com/office/powerpoint/2010/main" val="3607748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271220E-EB44-7544-A7F4-9E448FA0E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57711" y="407175"/>
            <a:ext cx="6257925" cy="5700466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F6B98B2-9E34-2B4C-B0A2-14D177007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08" y="407175"/>
            <a:ext cx="3693517" cy="546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071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0AC000F-2BF3-E649-ABB7-EB2D736AA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487" y="269314"/>
            <a:ext cx="7381026" cy="631937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B83D393-E4F7-D84A-BD05-2FDA806B6351}"/>
              </a:ext>
            </a:extLst>
          </p:cNvPr>
          <p:cNvSpPr txBox="1"/>
          <p:nvPr/>
        </p:nvSpPr>
        <p:spPr>
          <a:xfrm>
            <a:off x="380010" y="5938675"/>
            <a:ext cx="1626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50" dirty="0"/>
              <a:t>Lopez-Ridaura et al, 2021. Maize intercropping in the milpa system.</a:t>
            </a:r>
          </a:p>
          <a:p>
            <a:endParaRPr lang="es-PE" sz="1050" dirty="0"/>
          </a:p>
        </p:txBody>
      </p:sp>
      <p:pic>
        <p:nvPicPr>
          <p:cNvPr id="6146" name="Picture 2" descr="Available Online Open Source - Scientific Reports - Nature Research -  Bionics Group">
            <a:extLst>
              <a:ext uri="{FF2B5EF4-FFF2-40B4-BE49-F238E27FC236}">
                <a16:creationId xmlns:a16="http://schemas.microsoft.com/office/drawing/2014/main" id="{870C7317-398A-9348-A028-016898693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10" y="5086181"/>
            <a:ext cx="1181864" cy="73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4156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C4B80D4-A87F-D544-8752-BC7510D57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34" y="1056582"/>
            <a:ext cx="6824921" cy="36146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4ACE988-48FC-0248-B659-67ACEE6D9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761" y="755585"/>
            <a:ext cx="3867455" cy="449939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6D5EA1C-B3CD-A043-8BF0-DD8339F37198}"/>
              </a:ext>
            </a:extLst>
          </p:cNvPr>
          <p:cNvSpPr txBox="1"/>
          <p:nvPr/>
        </p:nvSpPr>
        <p:spPr>
          <a:xfrm>
            <a:off x="327634" y="4658515"/>
            <a:ext cx="1626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50" dirty="0"/>
              <a:t>Lopez-Ridaura et al, 2021. Maize intercropping in the milpa system.</a:t>
            </a:r>
          </a:p>
          <a:p>
            <a:endParaRPr lang="es-PE" sz="1050"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F33B500A-C48F-584E-88B8-CF78871463AA}"/>
              </a:ext>
            </a:extLst>
          </p:cNvPr>
          <p:cNvGraphicFramePr>
            <a:graphicFrameLocks noGrp="1"/>
          </p:cNvGraphicFramePr>
          <p:nvPr/>
        </p:nvGraphicFramePr>
        <p:xfrm>
          <a:off x="3255295" y="5397179"/>
          <a:ext cx="5225141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5141">
                  <a:extLst>
                    <a:ext uri="{9D8B030D-6E8A-4147-A177-3AD203B41FA5}">
                      <a16:colId xmlns:a16="http://schemas.microsoft.com/office/drawing/2014/main" val="228104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PE" sz="1600" b="0" dirty="0"/>
                        <a:t>CCRP Andes</a:t>
                      </a:r>
                    </a:p>
                    <a:p>
                      <a:pPr algn="ctr"/>
                      <a:r>
                        <a:rPr lang="es-PE" sz="1600" b="0" dirty="0"/>
                        <a:t>Agronomía para la agroecología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E" sz="1600" b="0" dirty="0"/>
                        <a:t>PROINPA, PROSUCO, UMSA, SAMA, IdM, IICA-INIAP, AMIGO, Forrajes y descansos</a:t>
                      </a:r>
                      <a:endParaRPr lang="es-PE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4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1788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AA7FA21-6B3F-B444-AE0F-0EA6DE9586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139" b="49588"/>
          <a:stretch/>
        </p:blipFill>
        <p:spPr>
          <a:xfrm>
            <a:off x="2558928" y="1633558"/>
            <a:ext cx="7239000" cy="53021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3C27262-6FF3-7A4F-B100-91A67CD263A8}"/>
              </a:ext>
            </a:extLst>
          </p:cNvPr>
          <p:cNvSpPr/>
          <p:nvPr/>
        </p:nvSpPr>
        <p:spPr>
          <a:xfrm>
            <a:off x="2476500" y="2847431"/>
            <a:ext cx="70341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dirty="0"/>
              <a:t>Oler de manera similar favorece la amistad. </a:t>
            </a:r>
          </a:p>
          <a:p>
            <a:pPr algn="ctr"/>
            <a:endParaRPr lang="es-PE" dirty="0"/>
          </a:p>
          <a:p>
            <a:pPr algn="ctr"/>
            <a:r>
              <a:rPr lang="es-PE" dirty="0"/>
              <a:t>Un estudio comprueba que las personas con olores corporales similares tienen más probabilidades de llevarse bien instantáneamente como amigos que aquellas con olores corporales diferentes.</a:t>
            </a:r>
          </a:p>
          <a:p>
            <a:pPr algn="ctr"/>
            <a:endParaRPr lang="es-PE" dirty="0"/>
          </a:p>
          <a:p>
            <a:pPr algn="ctr"/>
            <a:endParaRPr lang="es-PE" dirty="0"/>
          </a:p>
          <a:p>
            <a:pPr algn="ctr"/>
            <a:r>
              <a:rPr lang="es-PE" dirty="0"/>
              <a:t>“… </a:t>
            </a:r>
            <a:r>
              <a:rPr lang="es-PE" i="1" dirty="0"/>
              <a:t>con una nariz electrónica pudimos predecir relaciones personales cercanas </a:t>
            </a:r>
            <a:r>
              <a:rPr lang="es-PE" dirty="0"/>
              <a:t>(social bonding).”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145B4E8-704F-0F46-944B-1C032D69555A}"/>
              </a:ext>
            </a:extLst>
          </p:cNvPr>
          <p:cNvSpPr txBox="1"/>
          <p:nvPr/>
        </p:nvSpPr>
        <p:spPr>
          <a:xfrm>
            <a:off x="2752663" y="2136271"/>
            <a:ext cx="204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Ravreby et al, 2022</a:t>
            </a:r>
          </a:p>
        </p:txBody>
      </p:sp>
    </p:spTree>
    <p:extLst>
      <p:ext uri="{BB962C8B-B14F-4D97-AF65-F5344CB8AC3E}">
        <p14:creationId xmlns:p14="http://schemas.microsoft.com/office/powerpoint/2010/main" val="677271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1"/>
          <p:cNvSpPr txBox="1">
            <a:spLocks noGrp="1"/>
          </p:cNvSpPr>
          <p:nvPr>
            <p:ph type="title" idx="4294967295"/>
          </p:nvPr>
        </p:nvSpPr>
        <p:spPr>
          <a:xfrm>
            <a:off x="2109209" y="2304289"/>
            <a:ext cx="1220788" cy="4400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</a:pPr>
            <a:r>
              <a:rPr lang="es-CO" sz="2400" dirty="0">
                <a:solidFill>
                  <a:schemeClr val="lt1"/>
                </a:solidFill>
                <a:latin typeface="Source Sans Pro" panose="020B0503030403020204" pitchFamily="34" charset="0"/>
                <a:ea typeface="Poppins"/>
                <a:cs typeface="Poppins"/>
                <a:sym typeface="Poppins"/>
              </a:rPr>
              <a:t>De</a:t>
            </a:r>
            <a:endParaRPr lang="es-CO" sz="2400" dirty="0">
              <a:latin typeface="Source Sans Pro" panose="020B0503030403020204" pitchFamily="34" charset="0"/>
            </a:endParaRPr>
          </a:p>
        </p:txBody>
      </p:sp>
      <p:sp>
        <p:nvSpPr>
          <p:cNvPr id="450" name="Google Shape;450;p11"/>
          <p:cNvSpPr txBox="1"/>
          <p:nvPr/>
        </p:nvSpPr>
        <p:spPr>
          <a:xfrm>
            <a:off x="821545" y="306187"/>
            <a:ext cx="10454141" cy="677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Poppins"/>
              <a:buNone/>
            </a:pPr>
            <a:r>
              <a:rPr lang="es-CO" sz="4000" b="1" dirty="0">
                <a:solidFill>
                  <a:schemeClr val="tx1"/>
                </a:solidFill>
                <a:latin typeface="Source Sans Pro" panose="020B0503030403020204" pitchFamily="34" charset="0"/>
                <a:ea typeface="Poppins"/>
                <a:cs typeface="Poppins"/>
                <a:sym typeface="Poppins"/>
              </a:rPr>
              <a:t>Expansión de las estrategias</a:t>
            </a:r>
            <a:endParaRPr lang="es-CO" sz="1400" b="0" i="0" u="none" strike="noStrike" cap="none" dirty="0">
              <a:solidFill>
                <a:schemeClr val="tx1"/>
              </a:solidFill>
              <a:latin typeface="Source Sans Pro" panose="020B0503030403020204" pitchFamily="34" charset="0"/>
              <a:sym typeface="Arial"/>
            </a:endParaRPr>
          </a:p>
        </p:txBody>
      </p:sp>
      <p:sp>
        <p:nvSpPr>
          <p:cNvPr id="452" name="Google Shape;452;p11"/>
          <p:cNvSpPr/>
          <p:nvPr/>
        </p:nvSpPr>
        <p:spPr>
          <a:xfrm>
            <a:off x="5344248" y="2884825"/>
            <a:ext cx="3552864" cy="3582900"/>
          </a:xfrm>
          <a:prstGeom prst="ellipse">
            <a:avLst/>
          </a:prstGeom>
          <a:solidFill>
            <a:schemeClr val="accent6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2000" b="1" dirty="0">
                <a:solidFill>
                  <a:schemeClr val="lt1"/>
                </a:solidFill>
                <a:latin typeface="Source Sans Pro" panose="020B0503030403020204" pitchFamily="34" charset="0"/>
                <a:ea typeface="Lato"/>
                <a:cs typeface="Lato"/>
                <a:sym typeface="Lato"/>
              </a:rPr>
              <a:t>ESTRATEGIA </a:t>
            </a:r>
            <a:r>
              <a:rPr lang="es-CO" sz="2000" b="1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Lato"/>
                <a:cs typeface="Lato"/>
                <a:sym typeface="Lato"/>
              </a:rPr>
              <a:t>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1800" u="sng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Ampliar</a:t>
            </a:r>
            <a:r>
              <a:rPr lang="es-CO" sz="1800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 la cocreación de conocimientos sobre AE y su correspondiente  </a:t>
            </a:r>
            <a:r>
              <a:rPr lang="es-CO" sz="1800" u="sng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infraestructura</a:t>
            </a:r>
            <a:r>
              <a:rPr lang="es-CO" sz="1800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, para apoyar la </a:t>
            </a:r>
            <a:r>
              <a:rPr lang="es-CO" sz="1800" u="sng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transformación</a:t>
            </a:r>
            <a:r>
              <a:rPr lang="es-CO" sz="1800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 agroecológica</a:t>
            </a:r>
            <a:endParaRPr lang="es-CO" sz="1800" u="none" strike="noStrike" cap="none" dirty="0">
              <a:solidFill>
                <a:srgbClr val="000000"/>
              </a:solidFill>
              <a:latin typeface="Source Sans Pro" panose="020B0503030403020204" pitchFamily="34" charset="0"/>
              <a:sym typeface="Arial"/>
            </a:endParaRPr>
          </a:p>
        </p:txBody>
      </p:sp>
      <p:sp>
        <p:nvSpPr>
          <p:cNvPr id="453" name="Google Shape;453;p11"/>
          <p:cNvSpPr/>
          <p:nvPr/>
        </p:nvSpPr>
        <p:spPr>
          <a:xfrm>
            <a:off x="8364921" y="2884825"/>
            <a:ext cx="3558855" cy="358290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1" dirty="0">
                <a:solidFill>
                  <a:schemeClr val="lt1"/>
                </a:solidFill>
                <a:latin typeface="Source Sans Pro" panose="020B0503030403020204" pitchFamily="34" charset="0"/>
                <a:ea typeface="Lato"/>
                <a:cs typeface="Lato"/>
                <a:sym typeface="Lato"/>
              </a:rPr>
              <a:t>ESTRATEGIA </a:t>
            </a:r>
            <a:r>
              <a:rPr lang="es-CO" sz="2000" b="1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Lato"/>
                <a:cs typeface="Lato"/>
                <a:sym typeface="Lato"/>
              </a:rPr>
              <a:t>2</a:t>
            </a:r>
          </a:p>
          <a:p>
            <a:pPr lvl="0" algn="ctr">
              <a:buSzPts val="2000"/>
            </a:pPr>
            <a:r>
              <a:rPr lang="es-CO" sz="1800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Desarrollar el poder del conocimiento sobre AE y el de los diversos actores que lo producen para</a:t>
            </a:r>
            <a:r>
              <a:rPr lang="es-CO" sz="1800" u="sng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 influir </a:t>
            </a:r>
            <a:r>
              <a:rPr lang="es-CO" sz="1800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en la generación del entorno propicio para la </a:t>
            </a:r>
            <a:r>
              <a:rPr lang="es-CO" sz="1800" u="sng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transformación de los sistemas alimentarios</a:t>
            </a:r>
          </a:p>
        </p:txBody>
      </p:sp>
      <p:sp>
        <p:nvSpPr>
          <p:cNvPr id="454" name="Google Shape;454;p11"/>
          <p:cNvSpPr/>
          <p:nvPr/>
        </p:nvSpPr>
        <p:spPr>
          <a:xfrm>
            <a:off x="821545" y="3017606"/>
            <a:ext cx="3394363" cy="3230793"/>
          </a:xfrm>
          <a:prstGeom prst="ellipse">
            <a:avLst/>
          </a:prstGeom>
          <a:solidFill>
            <a:schemeClr val="accent6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2000" b="1" i="0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Investigación en AE y cocreación de conocimientos a través de la Investigación Colaborativa sobre Cultivos</a:t>
            </a:r>
            <a:endParaRPr lang="es-CO" sz="1400" b="1" i="0" u="none" strike="noStrike" cap="none" dirty="0">
              <a:solidFill>
                <a:srgbClr val="000000"/>
              </a:solidFill>
              <a:latin typeface="Source Sans Pro" panose="020B0503030403020204" pitchFamily="34" charset="0"/>
              <a:sym typeface="Arial"/>
            </a:endParaRPr>
          </a:p>
        </p:txBody>
      </p:sp>
      <p:sp>
        <p:nvSpPr>
          <p:cNvPr id="459" name="Google Shape;459;p11"/>
          <p:cNvSpPr txBox="1"/>
          <p:nvPr/>
        </p:nvSpPr>
        <p:spPr>
          <a:xfrm>
            <a:off x="2301437" y="887174"/>
            <a:ext cx="7494356" cy="87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0000"/>
              </a:lnSpc>
              <a:buSzPts val="2400"/>
            </a:pPr>
            <a:r>
              <a:rPr lang="es-CO" sz="2400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El programa podría organizar nuestros recursos y atención pasando </a:t>
            </a:r>
            <a:r>
              <a:rPr lang="es-CO" sz="2400" b="1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de una </a:t>
            </a:r>
            <a:r>
              <a:rPr lang="es-CO" sz="2400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s-CO" sz="2400" b="1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dos estrategias centrales</a:t>
            </a:r>
            <a:endParaRPr lang="es-CO" sz="1400" b="1" i="0" u="none" strike="noStrike" cap="none" dirty="0">
              <a:solidFill>
                <a:srgbClr val="C00000"/>
              </a:solidFill>
              <a:sym typeface="Arial"/>
            </a:endParaRPr>
          </a:p>
        </p:txBody>
      </p:sp>
      <p:sp>
        <p:nvSpPr>
          <p:cNvPr id="13" name="Google Shape;449;p11">
            <a:extLst>
              <a:ext uri="{FF2B5EF4-FFF2-40B4-BE49-F238E27FC236}">
                <a16:creationId xmlns:a16="http://schemas.microsoft.com/office/drawing/2014/main" id="{BCB8C6A4-9F94-1C4D-8070-33F4D6002BFB}"/>
              </a:ext>
            </a:extLst>
          </p:cNvPr>
          <p:cNvSpPr txBox="1">
            <a:spLocks/>
          </p:cNvSpPr>
          <p:nvPr/>
        </p:nvSpPr>
        <p:spPr>
          <a:xfrm>
            <a:off x="8025377" y="2304289"/>
            <a:ext cx="1220788" cy="4400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  <a:defRPr sz="4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lt1"/>
              </a:buClr>
              <a:buSzPts val="2800"/>
              <a:buFont typeface="Poppins"/>
              <a:buNone/>
            </a:pPr>
            <a:r>
              <a:rPr lang="es-CO" sz="2400" dirty="0">
                <a:solidFill>
                  <a:schemeClr val="lt1"/>
                </a:solidFill>
                <a:latin typeface="Source Sans Pro" panose="020B0503030403020204" pitchFamily="34" charset="0"/>
                <a:ea typeface="Poppins"/>
                <a:cs typeface="Poppins"/>
                <a:sym typeface="Poppins"/>
              </a:rPr>
              <a:t>A</a:t>
            </a:r>
            <a:endParaRPr lang="es-CO" sz="2400" dirty="0">
              <a:latin typeface="Source Sans Pro" panose="020B050303040302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8836C4-B232-42E0-B873-92CB2FFEC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4" y="0"/>
            <a:ext cx="11979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68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B54A6F-3EAC-3219-ADE8-0B00B0A870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63" t="18991" r="51816" b="19016"/>
          <a:stretch/>
        </p:blipFill>
        <p:spPr>
          <a:xfrm>
            <a:off x="3911600" y="-3709"/>
            <a:ext cx="3211631" cy="686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567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EB32020-A9D0-6415-B39E-60765A050834}"/>
              </a:ext>
            </a:extLst>
          </p:cNvPr>
          <p:cNvGraphicFramePr>
            <a:graphicFrameLocks noGrp="1"/>
          </p:cNvGraphicFramePr>
          <p:nvPr/>
        </p:nvGraphicFramePr>
        <p:xfrm>
          <a:off x="1107440" y="101600"/>
          <a:ext cx="10922000" cy="6512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797">
                  <a:extLst>
                    <a:ext uri="{9D8B030D-6E8A-4147-A177-3AD203B41FA5}">
                      <a16:colId xmlns:a16="http://schemas.microsoft.com/office/drawing/2014/main" val="2446340493"/>
                    </a:ext>
                  </a:extLst>
                </a:gridCol>
                <a:gridCol w="3877311">
                  <a:extLst>
                    <a:ext uri="{9D8B030D-6E8A-4147-A177-3AD203B41FA5}">
                      <a16:colId xmlns:a16="http://schemas.microsoft.com/office/drawing/2014/main" val="3685000423"/>
                    </a:ext>
                  </a:extLst>
                </a:gridCol>
                <a:gridCol w="4600892">
                  <a:extLst>
                    <a:ext uri="{9D8B030D-6E8A-4147-A177-3AD203B41FA5}">
                      <a16:colId xmlns:a16="http://schemas.microsoft.com/office/drawing/2014/main" val="1763392610"/>
                    </a:ext>
                  </a:extLst>
                </a:gridCol>
              </a:tblGrid>
              <a:tr h="878775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400" noProof="0"/>
                        <a:t>Conocimiento 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400" noProof="0"/>
                        <a:t>Conocimiento Global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37956"/>
                  </a:ext>
                </a:extLst>
              </a:tr>
              <a:tr h="2166841">
                <a:tc>
                  <a:txBody>
                    <a:bodyPr/>
                    <a:lstStyle/>
                    <a:p>
                      <a:r>
                        <a:rPr lang="es-EC" sz="2400" i="1" noProof="0" dirty="0"/>
                        <a:t>Objetivos de Investigación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400" noProof="0"/>
                        <a:t>Qué opciones funcionan en qué contextos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400" noProof="0"/>
                        <a:t>Por qué funcionan las opciones en los diferentes contextos (principios y mecanismos subyacentes)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321045"/>
                  </a:ext>
                </a:extLst>
              </a:tr>
              <a:tr h="3466945">
                <a:tc>
                  <a:txBody>
                    <a:bodyPr/>
                    <a:lstStyle/>
                    <a:p>
                      <a:r>
                        <a:rPr lang="es-EC" sz="2400" i="1" noProof="0" dirty="0"/>
                        <a:t>Objetivos de Evaluación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400" noProof="0"/>
                        <a:t>Si las actividades o productos contribuyen a los alcances y de qué manera (enfoque en la utilización)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400" noProof="0" dirty="0"/>
                        <a:t>Cómo y por qué los modelos, estrategias y/o enfoques funcionan o no funcionan… convergencia entre la investigación y la evaluación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662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4180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92A58-6777-9CCB-CF94-1C1F3CCD6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590" y="4229100"/>
            <a:ext cx="10515600" cy="2129790"/>
          </a:xfrm>
        </p:spPr>
        <p:txBody>
          <a:bodyPr>
            <a:normAutofit fontScale="90000"/>
          </a:bodyPr>
          <a:lstStyle/>
          <a:p>
            <a:r>
              <a:rPr lang="es-ES" sz="2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PRIORIDAD A:</a:t>
            </a:r>
            <a:r>
              <a:rPr lang="es-ES" sz="2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Al mismo tiempo que seguimos resolviendo problemas reales por, con, o para los agricultores por medio de innovaciones, </a:t>
            </a:r>
            <a:r>
              <a:rPr lang="es-ES" sz="2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alinear más nuestra investigación para que llene los vacíos de evidencia y contrarreste las narrativas dominantes</a:t>
            </a:r>
            <a:r>
              <a:rPr lang="es-ES" sz="2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desafían la viabilidad de la AE en concordancia con una agenda global de investigación transformadora</a:t>
            </a:r>
            <a:br>
              <a:rPr lang="es-ES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0FBA91-30D0-AFFA-C518-FD232C29941D}"/>
              </a:ext>
            </a:extLst>
          </p:cNvPr>
          <p:cNvSpPr txBox="1"/>
          <p:nvPr/>
        </p:nvSpPr>
        <p:spPr>
          <a:xfrm>
            <a:off x="3048953" y="2813447"/>
            <a:ext cx="6097904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2000" b="1" dirty="0">
                <a:solidFill>
                  <a:schemeClr val="lt1"/>
                </a:solidFill>
                <a:latin typeface="Source Sans Pro" panose="020B0503030403020204" pitchFamily="34" charset="0"/>
                <a:ea typeface="Lato"/>
                <a:cs typeface="Lato"/>
                <a:sym typeface="Lato"/>
              </a:rPr>
              <a:t>ESTRATEGIA </a:t>
            </a:r>
            <a:r>
              <a:rPr lang="es-CO" sz="2000" b="1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Lato"/>
                <a:cs typeface="Lato"/>
                <a:sym typeface="Lato"/>
              </a:rPr>
              <a:t>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1800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Ampliar la </a:t>
            </a:r>
            <a:r>
              <a:rPr lang="es-CO" sz="1800" u="none" strike="noStrike" cap="none" dirty="0" err="1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cocreación</a:t>
            </a:r>
            <a:r>
              <a:rPr lang="es-CO" sz="1800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 de conocimientos sobre AE y su correspondiente  infraestructura, para apoyar la transformación agroecológica</a:t>
            </a:r>
            <a:endParaRPr lang="es-CO" sz="1800" u="none" strike="noStrike" cap="none" dirty="0">
              <a:solidFill>
                <a:srgbClr val="000000"/>
              </a:solidFill>
              <a:latin typeface="Source Sans Pro" panose="020B0503030403020204" pitchFamily="34" charset="0"/>
              <a:sym typeface="Arial"/>
            </a:endParaRPr>
          </a:p>
        </p:txBody>
      </p:sp>
      <p:sp>
        <p:nvSpPr>
          <p:cNvPr id="7" name="Google Shape;452;p11">
            <a:extLst>
              <a:ext uri="{FF2B5EF4-FFF2-40B4-BE49-F238E27FC236}">
                <a16:creationId xmlns:a16="http://schemas.microsoft.com/office/drawing/2014/main" id="{B83EA228-0B0D-8EB7-F058-FDCF0E4A3706}"/>
              </a:ext>
            </a:extLst>
          </p:cNvPr>
          <p:cNvSpPr/>
          <p:nvPr/>
        </p:nvSpPr>
        <p:spPr>
          <a:xfrm>
            <a:off x="4010958" y="461653"/>
            <a:ext cx="3552864" cy="3582900"/>
          </a:xfrm>
          <a:prstGeom prst="ellipse">
            <a:avLst/>
          </a:prstGeom>
          <a:solidFill>
            <a:schemeClr val="accent6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CO" sz="2000" b="1" dirty="0">
                <a:solidFill>
                  <a:schemeClr val="lt1"/>
                </a:solidFill>
                <a:latin typeface="Source Sans Pro" panose="020B0503030403020204" pitchFamily="34" charset="0"/>
                <a:ea typeface="Lato"/>
                <a:cs typeface="Lato"/>
                <a:sym typeface="Lato"/>
              </a:rPr>
              <a:t>ESTRATEGIA </a:t>
            </a:r>
            <a:r>
              <a:rPr lang="es-CO" sz="2000" b="1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Lato"/>
                <a:cs typeface="Lato"/>
                <a:sym typeface="Lato"/>
              </a:rPr>
              <a:t>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CO" sz="1800" u="none" strike="noStrike" cap="none" dirty="0">
                <a:solidFill>
                  <a:schemeClr val="lt1"/>
                </a:solidFill>
                <a:latin typeface="Source Sans Pro" panose="020B0503030403020204" pitchFamily="34" charset="0"/>
                <a:ea typeface="Calibri"/>
                <a:cs typeface="Calibri"/>
                <a:sym typeface="Calibri"/>
              </a:rPr>
              <a:t>Ampliar la cocreación de conocimientos sobre AE y su correspondiente  infraestructura, para apoyar la transformación agroecológica</a:t>
            </a:r>
            <a:endParaRPr lang="es-CO" sz="1800" u="none" strike="noStrike" cap="none" dirty="0">
              <a:solidFill>
                <a:srgbClr val="000000"/>
              </a:solidFill>
              <a:latin typeface="Source Sans Pro" panose="020B0503030403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448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96150-ABBA-3545-21EF-CB6AAA5FA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sz="3200" dirty="0"/>
              <a:t>Manifestaciones de delegados en la reunión sobre el Convenio de CC de la ONU explicando por </a:t>
            </a:r>
            <a:r>
              <a:rPr lang="es-EC" sz="3200" dirty="0" err="1"/>
              <a:t>qu</a:t>
            </a:r>
            <a:r>
              <a:rPr lang="es-419" sz="3200" dirty="0"/>
              <a:t>é</a:t>
            </a:r>
            <a:r>
              <a:rPr lang="es-EC" sz="3200" dirty="0"/>
              <a:t> no apoyan a la AE </a:t>
            </a:r>
            <a:r>
              <a:rPr lang="es-EC" sz="3200" b="1" dirty="0"/>
              <a:t>[narrativas dominantes]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4C021-B2EA-AE53-BC12-FD0F71D35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P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existen directrices claras para su aplicación.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P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 sabemos lo que significa: ¿Qué es la agroecología?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P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está respaldada por estrategias nacionales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P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la misma agricultura que hacían nuestros antepasados, y no podemos integrar las prácticas agrícolas de nuestros antepasados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P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inviable. No hay en ella dinero en efectivo.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P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Tenemos que mantener todas las opciones abiertas. La agricultura climáticamente inteligente, la agricultura orgánica, la agricultura ecológica y otras iniciativas se encuentran entre las opciones disponibles para los financiadores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P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Los donantes están presionando por ella, ¿qué es nuestra motivación?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437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ECAE63-5F7F-4317-AE01-3C18E5068364}"/>
              </a:ext>
            </a:extLst>
          </p:cNvPr>
          <p:cNvSpPr/>
          <p:nvPr/>
        </p:nvSpPr>
        <p:spPr>
          <a:xfrm>
            <a:off x="8571852" y="6496288"/>
            <a:ext cx="1741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www.rhomis.org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A9AA80-0AE1-4E6F-9A07-7ED7B8EAD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157" y="4329937"/>
            <a:ext cx="4410744" cy="252806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276DB43-5779-4D33-BE17-0C16282AC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0925" y="4662264"/>
            <a:ext cx="27535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&gt;36,000 households in 33 countries</a:t>
            </a:r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5E59EB8C-E39F-4A71-8976-865C6FC31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33" y="40642"/>
            <a:ext cx="6192688" cy="43594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1A499E-900E-41B0-8434-4C0AB52FA22C}"/>
              </a:ext>
            </a:extLst>
          </p:cNvPr>
          <p:cNvSpPr/>
          <p:nvPr/>
        </p:nvSpPr>
        <p:spPr>
          <a:xfrm>
            <a:off x="485775" y="1009650"/>
            <a:ext cx="16764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9EA1F5-B0B1-6E0F-A475-51493F14D4E3}"/>
              </a:ext>
            </a:extLst>
          </p:cNvPr>
          <p:cNvSpPr txBox="1"/>
          <p:nvPr/>
        </p:nvSpPr>
        <p:spPr>
          <a:xfrm>
            <a:off x="8766810" y="1009650"/>
            <a:ext cx="3131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/>
              <a:t>[Alinear investigaciones]</a:t>
            </a:r>
          </a:p>
        </p:txBody>
      </p:sp>
    </p:spTree>
    <p:extLst>
      <p:ext uri="{BB962C8B-B14F-4D97-AF65-F5344CB8AC3E}">
        <p14:creationId xmlns:p14="http://schemas.microsoft.com/office/powerpoint/2010/main" val="14361114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82FD6-EC44-62B6-BCEE-9BF1234E1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C" dirty="0"/>
              <a:t>Grupos temáticos </a:t>
            </a:r>
            <a:r>
              <a:rPr lang="es-EC" b="1" dirty="0"/>
              <a:t>(alinear las investigaciones)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AB988-9816-17D2-AA65-3E7ABC716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671060" cy="3226435"/>
          </a:xfrm>
        </p:spPr>
        <p:txBody>
          <a:bodyPr>
            <a:normAutofit fontScale="77500" lnSpcReduction="20000"/>
          </a:bodyPr>
          <a:lstStyle/>
          <a:p>
            <a:r>
              <a:rPr lang="es-EC" dirty="0"/>
              <a:t>Suelos: mostrar el secuestro de carbono por varias practicas en varios contextos</a:t>
            </a:r>
          </a:p>
          <a:p>
            <a:r>
              <a:rPr lang="es-EC" dirty="0"/>
              <a:t>ABSS: mostrar los beneficios múltiples de agrobiodiversidad y sistemas de semillas locales</a:t>
            </a:r>
          </a:p>
          <a:p>
            <a:r>
              <a:rPr lang="es-EC" dirty="0"/>
              <a:t>SAL: mostrar como </a:t>
            </a:r>
            <a:r>
              <a:rPr lang="es-EC" dirty="0" err="1"/>
              <a:t>transicionar</a:t>
            </a:r>
            <a:r>
              <a:rPr lang="es-EC" dirty="0"/>
              <a:t> a ciudades/ cuencas alimentarias AE</a:t>
            </a:r>
          </a:p>
          <a:p>
            <a:r>
              <a:rPr lang="es-EC" dirty="0"/>
              <a:t>Grupo de nuevos proyectos conversando sobre como entender transiciones AE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B177BD0-822D-DF62-721B-4731D910D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8695" r="4000" b="11365"/>
          <a:stretch/>
        </p:blipFill>
        <p:spPr bwMode="auto">
          <a:xfrm>
            <a:off x="5833618" y="1954530"/>
            <a:ext cx="6346832" cy="309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B9625A-2FBF-EE3E-0357-5325DE21A05A}"/>
              </a:ext>
            </a:extLst>
          </p:cNvPr>
          <p:cNvSpPr txBox="1"/>
          <p:nvPr/>
        </p:nvSpPr>
        <p:spPr>
          <a:xfrm>
            <a:off x="1366787" y="5207267"/>
            <a:ext cx="10116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Hemos estado enfocados en esto muchos años, pero no es nada fácil, a veces solo resulta en reuniones sin fin y cuesta mucho tiempo. ¿Cómo podemos hacerlo mejor? ¿Tenemos incentivos/ estructuras correctas para facilitarlo?</a:t>
            </a:r>
          </a:p>
        </p:txBody>
      </p:sp>
    </p:spTree>
    <p:extLst>
      <p:ext uri="{BB962C8B-B14F-4D97-AF65-F5344CB8AC3E}">
        <p14:creationId xmlns:p14="http://schemas.microsoft.com/office/powerpoint/2010/main" val="141012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A03BC-57BD-643C-9B52-6C67C4A9F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PRIORIDAD B:</a:t>
            </a:r>
            <a:r>
              <a:rPr lang="es-ES" sz="2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2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Desarrollar y apoyar la infraestructura liderada regionalmente</a:t>
            </a:r>
            <a:r>
              <a:rPr lang="es-ES" sz="2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nutre, normaliza y hace más abierta la participación en la investigación centrada en el agricultor, que apoya o forma parte de una transición hacia la AE. </a:t>
            </a:r>
            <a:br>
              <a:rPr lang="es-ES" sz="2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53A40-90E4-30D2-1F17-81D62B175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90688"/>
            <a:ext cx="6122670" cy="4351338"/>
          </a:xfrm>
        </p:spPr>
        <p:txBody>
          <a:bodyPr>
            <a:normAutofit/>
          </a:bodyPr>
          <a:lstStyle/>
          <a:p>
            <a:r>
              <a:rPr lang="es-ES" sz="2200" dirty="0">
                <a:solidFill>
                  <a:srgbClr val="000000"/>
                </a:solidFill>
                <a:latin typeface="Arial" panose="020B0604020202020204" pitchFamily="34" charset="0"/>
              </a:rPr>
              <a:t>Nueva fase de CLACSO va a estar dirigida a universidades</a:t>
            </a:r>
          </a:p>
          <a:p>
            <a:r>
              <a:rPr lang="es-ES" sz="2200" dirty="0">
                <a:solidFill>
                  <a:srgbClr val="000000"/>
                </a:solidFill>
                <a:latin typeface="Arial" panose="020B0604020202020204" pitchFamily="34" charset="0"/>
              </a:rPr>
              <a:t>Grupo de discusión facilitado por Sergio sobre fortalecimiento institucional</a:t>
            </a:r>
          </a:p>
          <a:p>
            <a:r>
              <a:rPr lang="es-ES" sz="2200" dirty="0">
                <a:solidFill>
                  <a:srgbClr val="000000"/>
                </a:solidFill>
                <a:latin typeface="Arial" panose="020B0604020202020204" pitchFamily="34" charset="0"/>
              </a:rPr>
              <a:t>Plataforma de papas nativas</a:t>
            </a:r>
          </a:p>
          <a:p>
            <a:r>
              <a:rPr lang="es-ES" sz="2200" dirty="0">
                <a:solidFill>
                  <a:srgbClr val="000000"/>
                </a:solidFill>
                <a:latin typeface="Arial" panose="020B0604020202020204" pitchFamily="34" charset="0"/>
              </a:rPr>
              <a:t>Una red de 164 estudiantes y profesores usando </a:t>
            </a:r>
            <a:r>
              <a:rPr lang="es-ES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iNaturalist</a:t>
            </a:r>
            <a:r>
              <a:rPr lang="es-ES" sz="2200" dirty="0">
                <a:solidFill>
                  <a:srgbClr val="000000"/>
                </a:solidFill>
                <a:latin typeface="Arial" panose="020B0604020202020204" pitchFamily="34" charset="0"/>
              </a:rPr>
              <a:t> han identificado 400 especies de insectos, 705 especies de plantas, y 24 de </a:t>
            </a:r>
            <a:r>
              <a:rPr lang="es-ES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archanid</a:t>
            </a:r>
            <a:r>
              <a:rPr lang="es-ES" sz="22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A1CCCA-9CFE-8D2C-805A-221949D04D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6" t="9931" r="44992" b="18500"/>
          <a:stretch/>
        </p:blipFill>
        <p:spPr>
          <a:xfrm>
            <a:off x="6682740" y="1690688"/>
            <a:ext cx="5509260" cy="411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330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350E-EB74-4243-930B-EC2CBC39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PRIORIDAD C:</a:t>
            </a:r>
            <a:r>
              <a:rPr lang="es-ES" sz="2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2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Permitir que los socios beneficiarios locales y regionales se conecten y participen más plenamente en procesos más amplios de transición hacia la AE en el territorio o la región.</a:t>
            </a:r>
            <a:br>
              <a:rPr lang="es-ES" sz="4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6B755C-C654-DA42-921C-1ACB6635F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r="9869"/>
          <a:stretch/>
        </p:blipFill>
        <p:spPr>
          <a:xfrm rot="16200000">
            <a:off x="44320" y="1106905"/>
            <a:ext cx="3736599" cy="3657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542943-4E12-928E-5312-389645996D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0"/>
          <a:stretch/>
        </p:blipFill>
        <p:spPr>
          <a:xfrm rot="16200000">
            <a:off x="3701922" y="1067406"/>
            <a:ext cx="3736598" cy="365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78136D-64D7-00DD-BF80-940E4BB74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021" y="1106905"/>
            <a:ext cx="4876800" cy="3657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8E540F-83A8-E82E-81DF-1A9A7F917C44}"/>
              </a:ext>
            </a:extLst>
          </p:cNvPr>
          <p:cNvSpPr txBox="1"/>
          <p:nvPr/>
        </p:nvSpPr>
        <p:spPr>
          <a:xfrm>
            <a:off x="1113322" y="5427286"/>
            <a:ext cx="10240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¿Cómo Podemos ser más efectivos en incluir actores claves de los territorios, sin contarnos cuentos </a:t>
            </a:r>
            <a:r>
              <a:rPr lang="es-EC" sz="2400" dirty="0" err="1">
                <a:solidFill>
                  <a:schemeClr val="accent1">
                    <a:lumMod val="75000"/>
                  </a:schemeClr>
                </a:solidFill>
              </a:rPr>
              <a:t>ó</a:t>
            </a:r>
            <a:r>
              <a:rPr lang="es-EC" sz="2400" dirty="0">
                <a:solidFill>
                  <a:schemeClr val="accent1">
                    <a:lumMod val="75000"/>
                  </a:schemeClr>
                </a:solidFill>
              </a:rPr>
              <a:t> caer en sesgos, y a la vez no ser demasiado ambiciosos y no sobre extendernos?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852252-E52C-73BA-1BD6-610BAF3DA2C1}"/>
              </a:ext>
            </a:extLst>
          </p:cNvPr>
          <p:cNvSpPr txBox="1"/>
          <p:nvPr/>
        </p:nvSpPr>
        <p:spPr>
          <a:xfrm>
            <a:off x="91440" y="4764505"/>
            <a:ext cx="364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Zenaida </a:t>
            </a:r>
            <a:r>
              <a:rPr lang="en-US" dirty="0" err="1"/>
              <a:t>Yasacama</a:t>
            </a:r>
            <a:r>
              <a:rPr lang="en-US" dirty="0"/>
              <a:t>, VP CONAIE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EA7276-E573-A797-DF55-E76C99A997B2}"/>
              </a:ext>
            </a:extLst>
          </p:cNvPr>
          <p:cNvSpPr txBox="1"/>
          <p:nvPr/>
        </p:nvSpPr>
        <p:spPr>
          <a:xfrm>
            <a:off x="3741420" y="4764505"/>
            <a:ext cx="3657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Pedro Pablo </a:t>
            </a:r>
            <a:r>
              <a:rPr lang="en-US" dirty="0" err="1"/>
              <a:t>Tomboza</a:t>
            </a:r>
            <a:r>
              <a:rPr lang="en-US" dirty="0"/>
              <a:t>, Rector Universidad </a:t>
            </a:r>
            <a:r>
              <a:rPr lang="en-US" dirty="0" err="1"/>
              <a:t>AmawtayWasi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86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7181-01CA-2B83-840F-413D61424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PRIORIDAD D:</a:t>
            </a:r>
            <a:r>
              <a:rPr lang="es-ES" sz="2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2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Centrarse más explícitamente en apoyar el </a:t>
            </a:r>
            <a:r>
              <a:rPr lang="es-ES" sz="2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poder y la mediación de los pequeños agricultores y de otros agentes locales del cambio que trabajan para la transición hacia la AE</a:t>
            </a:r>
            <a:r>
              <a:rPr lang="es-ES" sz="2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 nivel territorial o regional </a:t>
            </a:r>
            <a:br>
              <a:rPr lang="es-ES" sz="2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sz="22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BB7BA2E-D721-F5DB-B406-D46915C9DE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856" y="1825625"/>
            <a:ext cx="4386288" cy="4351338"/>
          </a:xfrm>
        </p:spPr>
      </p:pic>
    </p:spTree>
    <p:extLst>
      <p:ext uri="{BB962C8B-B14F-4D97-AF65-F5344CB8AC3E}">
        <p14:creationId xmlns:p14="http://schemas.microsoft.com/office/powerpoint/2010/main" val="29910884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46849E-F396-DE25-04AC-432610E291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20000"/>
                    </a14:imgEffect>
                  </a14:imgLayer>
                </a14:imgProps>
              </a:ext>
            </a:extLst>
          </a:blip>
          <a:srcRect r="7974" b="1"/>
          <a:stretch/>
        </p:blipFill>
        <p:spPr>
          <a:xfrm>
            <a:off x="55445" y="2042"/>
            <a:ext cx="12192000" cy="6855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F35D57-0904-9536-977A-CA7E9E131B22}"/>
              </a:ext>
            </a:extLst>
          </p:cNvPr>
          <p:cNvSpPr txBox="1"/>
          <p:nvPr/>
        </p:nvSpPr>
        <p:spPr>
          <a:xfrm>
            <a:off x="1148660" y="2875171"/>
            <a:ext cx="10361936" cy="39828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s-419" sz="48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s-419" sz="48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s-419" sz="48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s-419" sz="4800" dirty="0">
                <a:solidFill>
                  <a:schemeClr val="bg1"/>
                </a:solidFill>
              </a:rPr>
              <a:t>¿Qué significa esto para los procesos de investigación, acción </a:t>
            </a:r>
            <a:r>
              <a:rPr lang="es-419" sz="4800">
                <a:solidFill>
                  <a:schemeClr val="bg1"/>
                </a:solidFill>
              </a:rPr>
              <a:t>e influencia?</a:t>
            </a:r>
            <a:endParaRPr lang="es-419" sz="4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sz="4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419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419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7817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269FE-B505-8B74-DDFF-85044BFBC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547" y="-109368"/>
            <a:ext cx="11009810" cy="1383454"/>
          </a:xfrm>
        </p:spPr>
        <p:txBody>
          <a:bodyPr>
            <a:normAutofit/>
          </a:bodyPr>
          <a:lstStyle/>
          <a:p>
            <a:pPr algn="ctr"/>
            <a:r>
              <a:rPr lang="es-419" sz="3200" dirty="0"/>
              <a:t>¿Cómo afecta esto la practica de </a:t>
            </a:r>
            <a:br>
              <a:rPr lang="es-419" sz="3200" dirty="0"/>
            </a:br>
            <a:r>
              <a:rPr lang="es-419" sz="3200" dirty="0"/>
              <a:t>investigación-acción-influencia?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E95C4F-3F1E-C6EA-069E-1563F7F85FD8}"/>
              </a:ext>
            </a:extLst>
          </p:cNvPr>
          <p:cNvSpPr txBox="1"/>
          <p:nvPr/>
        </p:nvSpPr>
        <p:spPr>
          <a:xfrm>
            <a:off x="6985497" y="1577309"/>
            <a:ext cx="4862513" cy="47753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es-419" dirty="0"/>
              <a:t>Influir la dirección de cambio del </a:t>
            </a:r>
            <a:r>
              <a:rPr lang="es-419" dirty="0">
                <a:solidFill>
                  <a:srgbClr val="FF0000"/>
                </a:solidFill>
              </a:rPr>
              <a:t>sistema</a:t>
            </a:r>
          </a:p>
          <a:p>
            <a:pPr algn="ctr"/>
            <a:r>
              <a:rPr lang="es-419" dirty="0">
                <a:solidFill>
                  <a:schemeClr val="accent6">
                    <a:lumMod val="75000"/>
                  </a:schemeClr>
                </a:solidFill>
              </a:rPr>
              <a:t>en</a:t>
            </a:r>
            <a:r>
              <a:rPr lang="es-419" dirty="0"/>
              <a:t> </a:t>
            </a:r>
            <a:r>
              <a:rPr lang="es-419" dirty="0">
                <a:solidFill>
                  <a:schemeClr val="accent6">
                    <a:lumMod val="75000"/>
                  </a:schemeClr>
                </a:solidFill>
              </a:rPr>
              <a:t>base a la práctica de la agroecología</a:t>
            </a:r>
          </a:p>
          <a:p>
            <a:pPr algn="ctr"/>
            <a:r>
              <a:rPr lang="es-419" dirty="0"/>
              <a:t>Y aprender sobre los efectos esperados y no esperados de intervenir en sus componentes y relaciones</a:t>
            </a:r>
          </a:p>
          <a:p>
            <a:pPr algn="ctr"/>
            <a:r>
              <a:rPr lang="es-419" dirty="0">
                <a:solidFill>
                  <a:srgbClr val="FF0000"/>
                </a:solidFill>
              </a:rPr>
              <a:t>Para…</a:t>
            </a:r>
          </a:p>
          <a:p>
            <a:pPr algn="ctr"/>
            <a:r>
              <a:rPr lang="es-419" dirty="0"/>
              <a:t>Llevar al sistema a un estado deseado…“una visión”</a:t>
            </a:r>
          </a:p>
          <a:p>
            <a:pPr algn="ctr"/>
            <a:endParaRPr lang="es-419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FBC45-72F3-4883-984C-D4F2CD2D206D}"/>
              </a:ext>
            </a:extLst>
          </p:cNvPr>
          <p:cNvSpPr txBox="1"/>
          <p:nvPr/>
        </p:nvSpPr>
        <p:spPr>
          <a:xfrm>
            <a:off x="1085244" y="1892201"/>
            <a:ext cx="4333208" cy="39372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es-419" dirty="0"/>
              <a:t>Entender, describir, caracterizar, mejorar,</a:t>
            </a:r>
          </a:p>
          <a:p>
            <a:pPr algn="ctr"/>
            <a:r>
              <a:rPr lang="es-419" dirty="0"/>
              <a:t>componentes de los sistemas de producción  y consumo</a:t>
            </a:r>
          </a:p>
          <a:p>
            <a:pPr algn="ctr"/>
            <a:r>
              <a:rPr lang="es-419" dirty="0">
                <a:solidFill>
                  <a:srgbClr val="FF0000"/>
                </a:solidFill>
              </a:rPr>
              <a:t>Para…</a:t>
            </a:r>
          </a:p>
          <a:p>
            <a:pPr algn="ctr"/>
            <a:r>
              <a:rPr lang="es-419" dirty="0"/>
              <a:t>¿Optimizar?</a:t>
            </a:r>
          </a:p>
          <a:p>
            <a:pPr algn="ctr"/>
            <a:r>
              <a:rPr lang="es-419" dirty="0"/>
              <a:t>¿Maximizar?</a:t>
            </a:r>
          </a:p>
          <a:p>
            <a:pPr algn="ctr"/>
            <a:r>
              <a:rPr lang="es-419" dirty="0"/>
              <a:t>¿Reducir?</a:t>
            </a:r>
          </a:p>
          <a:p>
            <a:pPr algn="ctr"/>
            <a:endParaRPr lang="es-419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871633C-0DFE-2728-9164-B865036765EC}"/>
              </a:ext>
            </a:extLst>
          </p:cNvPr>
          <p:cNvSpPr/>
          <p:nvPr/>
        </p:nvSpPr>
        <p:spPr>
          <a:xfrm>
            <a:off x="5713613" y="3505504"/>
            <a:ext cx="888643" cy="45945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0168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1E9FE-D73D-AB13-C579-3ACAC0169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Entonces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0F43F-B305-318C-F4DE-529683718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9963"/>
            <a:ext cx="5498206" cy="5183618"/>
          </a:xfrm>
        </p:spPr>
        <p:txBody>
          <a:bodyPr>
            <a:normAutofit fontScale="62500" lnSpcReduction="20000"/>
          </a:bodyPr>
          <a:lstStyle/>
          <a:p>
            <a:r>
              <a:rPr lang="es-419" dirty="0"/>
              <a:t>Sistemas de semilla</a:t>
            </a:r>
          </a:p>
          <a:p>
            <a:r>
              <a:rPr lang="es-419" dirty="0"/>
              <a:t>Desarrollo curricular </a:t>
            </a:r>
          </a:p>
          <a:p>
            <a:r>
              <a:rPr lang="es-419" dirty="0" err="1"/>
              <a:t>Co-creación</a:t>
            </a:r>
            <a:r>
              <a:rPr lang="es-419" dirty="0"/>
              <a:t> y dialogo de saberes</a:t>
            </a:r>
          </a:p>
          <a:p>
            <a:r>
              <a:rPr lang="es-419" dirty="0"/>
              <a:t>Restauración de barreras vivas</a:t>
            </a:r>
          </a:p>
          <a:p>
            <a:r>
              <a:rPr lang="es-419" dirty="0"/>
              <a:t>Acción colectiva</a:t>
            </a:r>
          </a:p>
          <a:p>
            <a:r>
              <a:rPr lang="es-419" dirty="0"/>
              <a:t>Creación de espacios de mercado</a:t>
            </a:r>
          </a:p>
          <a:p>
            <a:r>
              <a:rPr lang="es-419" dirty="0"/>
              <a:t>Manejo de agua</a:t>
            </a:r>
          </a:p>
          <a:p>
            <a:r>
              <a:rPr lang="es-419" dirty="0"/>
              <a:t>Manejo ecológico de insectos </a:t>
            </a:r>
            <a:r>
              <a:rPr lang="es-419"/>
              <a:t>en cultivos</a:t>
            </a:r>
            <a:endParaRPr lang="es-419" dirty="0"/>
          </a:p>
          <a:p>
            <a:r>
              <a:rPr lang="es-419" dirty="0"/>
              <a:t>Ciclos cortos de comercialización</a:t>
            </a:r>
          </a:p>
          <a:p>
            <a:r>
              <a:rPr lang="es-419" dirty="0"/>
              <a:t>Vinculación rural-urbana</a:t>
            </a:r>
          </a:p>
          <a:p>
            <a:r>
              <a:rPr lang="es-419" dirty="0"/>
              <a:t>Uso de plantas perennes</a:t>
            </a:r>
          </a:p>
          <a:p>
            <a:r>
              <a:rPr lang="es-419" dirty="0"/>
              <a:t>Manejo de riesgo climático</a:t>
            </a:r>
          </a:p>
          <a:p>
            <a:r>
              <a:rPr lang="es-419" dirty="0"/>
              <a:t>Descansos y pastos mejorados</a:t>
            </a:r>
          </a:p>
          <a:p>
            <a:r>
              <a:rPr lang="es-419" dirty="0"/>
              <a:t>Reemplazo de insumos</a:t>
            </a:r>
          </a:p>
          <a:p>
            <a:r>
              <a:rPr lang="es-419" dirty="0"/>
              <a:t>Conservación y uso de biodiversidad</a:t>
            </a:r>
          </a:p>
          <a:p>
            <a:pPr marL="0" indent="0" algn="r">
              <a:buNone/>
            </a:pPr>
            <a:r>
              <a:rPr lang="es-419" dirty="0">
                <a:highlight>
                  <a:srgbClr val="FF0000"/>
                </a:highlight>
              </a:rPr>
              <a:t>Etc.</a:t>
            </a:r>
          </a:p>
          <a:p>
            <a:endParaRPr lang="es-419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CA5D0F-80EF-D3B0-D084-3EE4D8344C08}"/>
              </a:ext>
            </a:extLst>
          </p:cNvPr>
          <p:cNvSpPr txBox="1"/>
          <p:nvPr/>
        </p:nvSpPr>
        <p:spPr>
          <a:xfrm>
            <a:off x="6921842" y="2255525"/>
            <a:ext cx="4862513" cy="31131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es-419" dirty="0"/>
              <a:t>Influir la dirección de cambio del sistema</a:t>
            </a:r>
          </a:p>
          <a:p>
            <a:pPr algn="ctr"/>
            <a:r>
              <a:rPr lang="es-419" dirty="0">
                <a:solidFill>
                  <a:schemeClr val="accent6">
                    <a:lumMod val="75000"/>
                  </a:schemeClr>
                </a:solidFill>
              </a:rPr>
              <a:t>en</a:t>
            </a:r>
            <a:r>
              <a:rPr lang="es-419" dirty="0"/>
              <a:t> </a:t>
            </a:r>
            <a:r>
              <a:rPr lang="es-419" dirty="0">
                <a:solidFill>
                  <a:schemeClr val="accent6">
                    <a:lumMod val="75000"/>
                  </a:schemeClr>
                </a:solidFill>
              </a:rPr>
              <a:t>base a la práctica de la agroecología</a:t>
            </a:r>
          </a:p>
          <a:p>
            <a:pPr algn="ctr"/>
            <a:endParaRPr lang="es-419" dirty="0"/>
          </a:p>
          <a:p>
            <a:pPr algn="ctr"/>
            <a:r>
              <a:rPr lang="es-419" dirty="0">
                <a:solidFill>
                  <a:srgbClr val="FF0000"/>
                </a:solidFill>
              </a:rPr>
              <a:t>Para llevar el sistema a nuestra visión de futuro</a:t>
            </a:r>
            <a:endParaRPr lang="es-419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56D5F5F-DE56-6F09-D779-6CF72F18E1B4}"/>
              </a:ext>
            </a:extLst>
          </p:cNvPr>
          <p:cNvSpPr/>
          <p:nvPr/>
        </p:nvSpPr>
        <p:spPr>
          <a:xfrm>
            <a:off x="5928205" y="3507946"/>
            <a:ext cx="888643" cy="45945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43806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CDC456E-FEF5-704A-F1EB-5BFA451DF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s-419" dirty="0"/>
              <a:t>Dinamismo y complejidad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BAF33E8-5DD4-9842-3F0C-680F297D8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2357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419" dirty="0"/>
              <a:t>Sistemas que nos interesan no son estáticos. </a:t>
            </a:r>
          </a:p>
          <a:p>
            <a:pPr marL="0" indent="0">
              <a:buNone/>
            </a:pPr>
            <a:r>
              <a:rPr lang="es-419" dirty="0"/>
              <a:t>Incluyen componentes biofísicos, sociales, institucionales y políticos, y en los que actúan múltiples agentes a distintos niveles y escalas. </a:t>
            </a:r>
          </a:p>
          <a:p>
            <a:pPr marL="0" indent="0">
              <a:buNone/>
            </a:pPr>
            <a:r>
              <a:rPr lang="es-419" dirty="0"/>
              <a:t>Trabajar con estos los estos sistemas implica:</a:t>
            </a:r>
          </a:p>
          <a:p>
            <a:pPr marL="0" indent="0">
              <a:buNone/>
            </a:pPr>
            <a:endParaRPr lang="es-419" dirty="0"/>
          </a:p>
          <a:p>
            <a:pPr lvl="1"/>
            <a:r>
              <a:rPr lang="es-419" sz="2800" dirty="0"/>
              <a:t>Entender la función/meta del sistema: para qué es el sistema?</a:t>
            </a:r>
          </a:p>
          <a:p>
            <a:pPr lvl="1"/>
            <a:r>
              <a:rPr lang="es-419" sz="2800" dirty="0"/>
              <a:t>Establecer los límites del sistema</a:t>
            </a:r>
          </a:p>
          <a:p>
            <a:pPr lvl="1"/>
            <a:r>
              <a:rPr lang="es-419" sz="2800" dirty="0"/>
              <a:t>Identificar sus componentes importantes</a:t>
            </a:r>
          </a:p>
          <a:p>
            <a:pPr lvl="1"/>
            <a:r>
              <a:rPr lang="es-419" sz="2800" dirty="0"/>
              <a:t>Entender relaciones entre componentes y ciclos de </a:t>
            </a:r>
            <a:r>
              <a:rPr lang="es-419" sz="2800" dirty="0" err="1"/>
              <a:t>retro-alimentación</a:t>
            </a:r>
            <a:endParaRPr lang="es-419" sz="2800" dirty="0"/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2170860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0EF5EBA-9F69-CB42-A7D7-16417164D3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005353"/>
          <a:ext cx="7473043" cy="484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áfico 5" descr="Flecha curva en el sentido de las agujas del reloj">
            <a:extLst>
              <a:ext uri="{FF2B5EF4-FFF2-40B4-BE49-F238E27FC236}">
                <a16:creationId xmlns:a16="http://schemas.microsoft.com/office/drawing/2014/main" id="{A3A2F419-D9D7-9A4E-BEE1-5FF22C6D9D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6789" y="1439708"/>
            <a:ext cx="655864" cy="655864"/>
          </a:xfrm>
          <a:prstGeom prst="rect">
            <a:avLst/>
          </a:prstGeom>
        </p:spPr>
      </p:pic>
      <p:pic>
        <p:nvPicPr>
          <p:cNvPr id="8" name="Gráfico 7" descr="Flecha con giro a la izquierda">
            <a:extLst>
              <a:ext uri="{FF2B5EF4-FFF2-40B4-BE49-F238E27FC236}">
                <a16:creationId xmlns:a16="http://schemas.microsoft.com/office/drawing/2014/main" id="{D2864ECF-DC6A-E34F-B328-FC574D2A010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07156" y="4726639"/>
            <a:ext cx="571500" cy="571500"/>
          </a:xfrm>
          <a:prstGeom prst="rect">
            <a:avLst/>
          </a:prstGeom>
        </p:spPr>
      </p:pic>
      <p:pic>
        <p:nvPicPr>
          <p:cNvPr id="12" name="Gráfico 11" descr="Volver RTL">
            <a:extLst>
              <a:ext uri="{FF2B5EF4-FFF2-40B4-BE49-F238E27FC236}">
                <a16:creationId xmlns:a16="http://schemas.microsoft.com/office/drawing/2014/main" id="{C434A583-026F-A94D-9C5E-CD3101CBBF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2673084" y="3477987"/>
            <a:ext cx="614400" cy="614400"/>
          </a:xfrm>
          <a:prstGeom prst="rect">
            <a:avLst/>
          </a:prstGeom>
        </p:spPr>
      </p:pic>
      <p:pic>
        <p:nvPicPr>
          <p:cNvPr id="14" name="Gráfico 13" descr="Volver RTL">
            <a:extLst>
              <a:ext uri="{FF2B5EF4-FFF2-40B4-BE49-F238E27FC236}">
                <a16:creationId xmlns:a16="http://schemas.microsoft.com/office/drawing/2014/main" id="{AE9FAED0-29C1-3641-BE0E-A60B131FA8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87484" y="3477987"/>
            <a:ext cx="614400" cy="61440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2944CCCA-6A1F-B84E-B791-0EC8D93A15E8}"/>
              </a:ext>
            </a:extLst>
          </p:cNvPr>
          <p:cNvSpPr txBox="1"/>
          <p:nvPr/>
        </p:nvSpPr>
        <p:spPr>
          <a:xfrm>
            <a:off x="432705" y="366911"/>
            <a:ext cx="6245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/>
              <a:t>Escalamiento para la innovación social </a:t>
            </a:r>
            <a:r>
              <a:rPr lang="es-PE" dirty="0"/>
              <a:t>(Moore et al, 2015)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83BCC5C-A2A4-D644-8BF4-5952D41E0015}"/>
              </a:ext>
            </a:extLst>
          </p:cNvPr>
          <p:cNvSpPr txBox="1"/>
          <p:nvPr/>
        </p:nvSpPr>
        <p:spPr>
          <a:xfrm>
            <a:off x="7843157" y="1908326"/>
            <a:ext cx="35106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Escalamiento:</a:t>
            </a:r>
          </a:p>
          <a:p>
            <a:endParaRPr lang="es-PE" dirty="0"/>
          </a:p>
          <a:p>
            <a:r>
              <a:rPr lang="es-PE" b="1" dirty="0"/>
              <a:t>Vertical</a:t>
            </a:r>
            <a:r>
              <a:rPr lang="es-PE" dirty="0"/>
              <a:t>: </a:t>
            </a:r>
          </a:p>
          <a:p>
            <a:r>
              <a:rPr lang="es-PE" dirty="0"/>
              <a:t>impactos en leyes y normas </a:t>
            </a:r>
          </a:p>
          <a:p>
            <a:endParaRPr lang="es-PE" dirty="0"/>
          </a:p>
          <a:p>
            <a:r>
              <a:rPr lang="es-PE" b="1" dirty="0"/>
              <a:t>Horizontal</a:t>
            </a:r>
            <a:r>
              <a:rPr lang="es-PE" dirty="0"/>
              <a:t>: </a:t>
            </a:r>
          </a:p>
          <a:p>
            <a:r>
              <a:rPr lang="es-PE" dirty="0"/>
              <a:t>impacto en cantidad (réplica, diseminación)</a:t>
            </a:r>
          </a:p>
          <a:p>
            <a:endParaRPr lang="es-PE" dirty="0"/>
          </a:p>
          <a:p>
            <a:r>
              <a:rPr lang="es-PE" b="1" dirty="0"/>
              <a:t>En profundidad</a:t>
            </a:r>
            <a:r>
              <a:rPr lang="es-PE" dirty="0"/>
              <a:t>: </a:t>
            </a:r>
          </a:p>
          <a:p>
            <a:r>
              <a:rPr lang="es-PE" dirty="0"/>
              <a:t>impacto en la cultura (relaciones, valores, creencias)</a:t>
            </a:r>
          </a:p>
        </p:txBody>
      </p:sp>
    </p:spTree>
    <p:extLst>
      <p:ext uri="{BB962C8B-B14F-4D97-AF65-F5344CB8AC3E}">
        <p14:creationId xmlns:p14="http://schemas.microsoft.com/office/powerpoint/2010/main" val="35890531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7E23FD-972B-F5DE-2440-6ABB470B7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225" y="808522"/>
            <a:ext cx="9503151" cy="52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084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BB366A-84C1-8A44-3FEB-AEB2618E1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212" y="297748"/>
            <a:ext cx="10021587" cy="596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1717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4AE1-377D-4613-9498-5D479C43B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0942"/>
            <a:ext cx="10515600" cy="1103181"/>
          </a:xfrm>
        </p:spPr>
        <p:txBody>
          <a:bodyPr>
            <a:normAutofit fontScale="90000"/>
          </a:bodyPr>
          <a:lstStyle/>
          <a:p>
            <a:pPr algn="l"/>
            <a:r>
              <a:rPr lang="es-419" dirty="0"/>
              <a:t>Qué palancas tiene mas efecto sobre los sistemas?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C7D2C91E-FF57-7937-E3FB-19BCE17E727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694304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3B2D0BE-AFFA-483A-93A4-69DBD14B0269}"/>
              </a:ext>
            </a:extLst>
          </p:cNvPr>
          <p:cNvSpPr/>
          <p:nvPr/>
        </p:nvSpPr>
        <p:spPr>
          <a:xfrm>
            <a:off x="8300392" y="1772530"/>
            <a:ext cx="1339153" cy="4351338"/>
          </a:xfrm>
          <a:prstGeom prst="rect">
            <a:avLst/>
          </a:prstGeom>
          <a:gradFill flip="none" rotWithShape="1">
            <a:gsLst>
              <a:gs pos="4297">
                <a:schemeClr val="bg1"/>
              </a:gs>
              <a:gs pos="100000">
                <a:srgbClr val="FF000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49886D-FFFD-4A14-9159-27B61EDF130A}"/>
              </a:ext>
            </a:extLst>
          </p:cNvPr>
          <p:cNvSpPr txBox="1"/>
          <p:nvPr/>
        </p:nvSpPr>
        <p:spPr>
          <a:xfrm>
            <a:off x="8259097" y="1640959"/>
            <a:ext cx="1486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/>
              <a:t>Bajo efecto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EDFE4B-0769-4D89-9392-F2D1A6FE9BCF}"/>
              </a:ext>
            </a:extLst>
          </p:cNvPr>
          <p:cNvSpPr txBox="1"/>
          <p:nvPr/>
        </p:nvSpPr>
        <p:spPr>
          <a:xfrm>
            <a:off x="8259097" y="5801575"/>
            <a:ext cx="1486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chemeClr val="bg1"/>
                </a:solidFill>
                <a:highlight>
                  <a:srgbClr val="FF0000"/>
                </a:highlight>
              </a:rPr>
              <a:t>Alto efecto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0D7052-4634-441E-9644-BD73CB4C8B4C}"/>
              </a:ext>
            </a:extLst>
          </p:cNvPr>
          <p:cNvSpPr/>
          <p:nvPr/>
        </p:nvSpPr>
        <p:spPr>
          <a:xfrm>
            <a:off x="10011207" y="1634123"/>
            <a:ext cx="1274260" cy="4542840"/>
          </a:xfrm>
          <a:prstGeom prst="rect">
            <a:avLst/>
          </a:prstGeom>
          <a:gradFill flip="none" rotWithShape="1">
            <a:gsLst>
              <a:gs pos="4297">
                <a:schemeClr val="accent6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E2CF3A-F629-408E-B486-6510036EC721}"/>
              </a:ext>
            </a:extLst>
          </p:cNvPr>
          <p:cNvSpPr txBox="1"/>
          <p:nvPr/>
        </p:nvSpPr>
        <p:spPr>
          <a:xfrm>
            <a:off x="10011206" y="1640959"/>
            <a:ext cx="1486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/>
              <a:t>Más fácil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159CDF-BEB0-4F36-AE42-BE97B09EBD37}"/>
              </a:ext>
            </a:extLst>
          </p:cNvPr>
          <p:cNvSpPr txBox="1"/>
          <p:nvPr/>
        </p:nvSpPr>
        <p:spPr>
          <a:xfrm>
            <a:off x="10011206" y="5807631"/>
            <a:ext cx="1486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/>
              <a:t>Más difícil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182EA8-023A-3595-AC3D-829F30D58712}"/>
              </a:ext>
            </a:extLst>
          </p:cNvPr>
          <p:cNvSpPr txBox="1"/>
          <p:nvPr/>
        </p:nvSpPr>
        <p:spPr>
          <a:xfrm>
            <a:off x="838200" y="6237329"/>
            <a:ext cx="60949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400" dirty="0">
                <a:solidFill>
                  <a:schemeClr val="bg2">
                    <a:lumMod val="50000"/>
                  </a:schemeClr>
                </a:solidFill>
              </a:rPr>
              <a:t>Donella Meadows, </a:t>
            </a:r>
            <a:r>
              <a:rPr lang="es-419" sz="1400" dirty="0" err="1">
                <a:solidFill>
                  <a:schemeClr val="bg2">
                    <a:lumMod val="50000"/>
                  </a:schemeClr>
                </a:solidFill>
              </a:rPr>
              <a:t>Thinking</a:t>
            </a:r>
            <a:r>
              <a:rPr lang="es-419" sz="1400" dirty="0">
                <a:solidFill>
                  <a:schemeClr val="bg2">
                    <a:lumMod val="50000"/>
                  </a:schemeClr>
                </a:solidFill>
              </a:rPr>
              <a:t> in </a:t>
            </a:r>
            <a:r>
              <a:rPr lang="es-419" sz="1400" dirty="0" err="1">
                <a:solidFill>
                  <a:schemeClr val="bg2">
                    <a:lumMod val="50000"/>
                  </a:schemeClr>
                </a:solidFill>
              </a:rPr>
              <a:t>Systems</a:t>
            </a:r>
            <a:r>
              <a:rPr lang="es-419" sz="1400" dirty="0">
                <a:solidFill>
                  <a:schemeClr val="bg2">
                    <a:lumMod val="50000"/>
                  </a:schemeClr>
                </a:solidFill>
              </a:rPr>
              <a:t> (1999)</a:t>
            </a:r>
          </a:p>
        </p:txBody>
      </p:sp>
    </p:spTree>
    <p:extLst>
      <p:ext uri="{BB962C8B-B14F-4D97-AF65-F5344CB8AC3E}">
        <p14:creationId xmlns:p14="http://schemas.microsoft.com/office/powerpoint/2010/main" val="2340355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4D0725-19BA-9AF2-80AC-FA09A4B5F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7865" y="2235200"/>
            <a:ext cx="9144000" cy="2387600"/>
          </a:xfrm>
        </p:spPr>
        <p:txBody>
          <a:bodyPr>
            <a:normAutofit/>
          </a:bodyPr>
          <a:lstStyle/>
          <a:p>
            <a:r>
              <a:rPr lang="es-419" dirty="0"/>
              <a:t>Esto implica cambios en como hacemos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628459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D8ED1-8B71-AFB6-5858-0CDC00ED6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Objetivos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2CECF-A6C6-B499-A5E8-6FC180EDF7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419" dirty="0"/>
              <a:t>De objetivos simples: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r>
              <a:rPr lang="es-419" dirty="0"/>
              <a:t>Por ejemplo</a:t>
            </a:r>
          </a:p>
          <a:p>
            <a:r>
              <a:rPr lang="es-419" dirty="0"/>
              <a:t>Maximizar rendimiento</a:t>
            </a:r>
          </a:p>
          <a:p>
            <a:r>
              <a:rPr lang="es-419" dirty="0"/>
              <a:t>Aumentar productividad</a:t>
            </a:r>
          </a:p>
          <a:p>
            <a:pPr marL="0" indent="0">
              <a:buNone/>
            </a:pPr>
            <a:endParaRPr lang="es-419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2D692-EDFA-669A-9267-6C59230E09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419" dirty="0"/>
              <a:t>A objetivos complejos:</a:t>
            </a:r>
          </a:p>
          <a:p>
            <a:pPr marL="0" indent="0">
              <a:buNone/>
            </a:pPr>
            <a:endParaRPr lang="es-419" dirty="0"/>
          </a:p>
          <a:p>
            <a:r>
              <a:rPr lang="es-419" dirty="0"/>
              <a:t>Que resultan de negociación de la visión de futuro y la función esperada del sistema con agricultores, comunidades, organizaciones, autoridades</a:t>
            </a:r>
          </a:p>
          <a:p>
            <a:endParaRPr lang="es-419" dirty="0"/>
          </a:p>
          <a:p>
            <a:pPr marL="0" indent="0">
              <a:buNone/>
            </a:pPr>
            <a:r>
              <a:rPr lang="es-419" dirty="0"/>
              <a:t>Que llevan a:</a:t>
            </a:r>
          </a:p>
          <a:p>
            <a:r>
              <a:rPr lang="es-419" dirty="0"/>
              <a:t>Enriquecimiento del sistema</a:t>
            </a:r>
          </a:p>
          <a:p>
            <a:r>
              <a:rPr lang="es-419" dirty="0"/>
              <a:t>Salud y reproducibilidad del sistema</a:t>
            </a:r>
          </a:p>
          <a:p>
            <a:r>
              <a:rPr lang="es-419" dirty="0"/>
              <a:t>Mejora de los ciclos virtuosos</a:t>
            </a:r>
          </a:p>
        </p:txBody>
      </p:sp>
    </p:spTree>
    <p:extLst>
      <p:ext uri="{BB962C8B-B14F-4D97-AF65-F5344CB8AC3E}">
        <p14:creationId xmlns:p14="http://schemas.microsoft.com/office/powerpoint/2010/main" val="16103801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1E444-28AA-AB28-FAFB-94374513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Marcos de referencia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48621-ACD8-16D4-797D-F182FBF724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419" dirty="0"/>
              <a:t>Agroecología:</a:t>
            </a:r>
          </a:p>
          <a:p>
            <a:pPr marL="0" indent="0">
              <a:buNone/>
            </a:pPr>
            <a:r>
              <a:rPr lang="es-419" dirty="0"/>
              <a:t>Ya tenemos varios que son muy útiles: </a:t>
            </a:r>
          </a:p>
          <a:p>
            <a:r>
              <a:rPr lang="es-419" dirty="0"/>
              <a:t>Transiciones de </a:t>
            </a:r>
            <a:r>
              <a:rPr lang="es-419" dirty="0" err="1"/>
              <a:t>Glisseman</a:t>
            </a:r>
            <a:endParaRPr lang="es-419" dirty="0"/>
          </a:p>
          <a:p>
            <a:r>
              <a:rPr lang="es-419" dirty="0"/>
              <a:t>10 Elementos de FAO</a:t>
            </a:r>
          </a:p>
          <a:p>
            <a:r>
              <a:rPr lang="es-419" dirty="0"/>
              <a:t>13 Principios del HPLE</a:t>
            </a:r>
          </a:p>
          <a:p>
            <a:r>
              <a:rPr lang="es-419" dirty="0"/>
              <a:t>CIDSE</a:t>
            </a:r>
          </a:p>
          <a:p>
            <a:r>
              <a:rPr lang="es-419" dirty="0" err="1"/>
              <a:t>Etc</a:t>
            </a:r>
            <a:r>
              <a:rPr lang="es-419" dirty="0"/>
              <a:t>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13B0EB-F306-CF46-F8FB-D3D5A6F6C7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609155"/>
            <a:ext cx="5181600" cy="2567808"/>
          </a:xfrm>
        </p:spPr>
        <p:txBody>
          <a:bodyPr/>
          <a:lstStyle/>
          <a:p>
            <a:pPr marL="0" indent="0">
              <a:buNone/>
            </a:pPr>
            <a:r>
              <a:rPr lang="es-419" dirty="0"/>
              <a:t>Estos continuaran evolucionando y probablemente nuevos marcos aparecerán.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r>
              <a:rPr lang="es-419" dirty="0"/>
              <a:t>13 puede pronto ser 14!</a:t>
            </a:r>
          </a:p>
          <a:p>
            <a:pPr marL="0" indent="0">
              <a:buNone/>
            </a:pP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9034447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028FAFB-2FCD-CB7C-9435-B75AE908D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Métodos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BBD5D86-E47B-9B9F-E70B-1A6FAB76D0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386166" cy="4351338"/>
          </a:xfrm>
        </p:spPr>
        <p:txBody>
          <a:bodyPr/>
          <a:lstStyle/>
          <a:p>
            <a:r>
              <a:rPr lang="es-419" dirty="0" err="1"/>
              <a:t>Multi-agente</a:t>
            </a:r>
            <a:endParaRPr lang="es-419" dirty="0"/>
          </a:p>
          <a:p>
            <a:r>
              <a:rPr lang="es-419" dirty="0" err="1"/>
              <a:t>Multi-escala</a:t>
            </a:r>
            <a:endParaRPr lang="es-419" dirty="0"/>
          </a:p>
          <a:p>
            <a:r>
              <a:rPr lang="es-419" dirty="0" err="1"/>
              <a:t>Trans-disciplinarios</a:t>
            </a:r>
            <a:r>
              <a:rPr lang="es-419" dirty="0"/>
              <a:t> …</a:t>
            </a:r>
          </a:p>
          <a:p>
            <a:r>
              <a:rPr lang="es-419" dirty="0"/>
              <a:t>Participativos</a:t>
            </a:r>
          </a:p>
          <a:p>
            <a:r>
              <a:rPr lang="es-419" dirty="0"/>
              <a:t>Con marcos temporales variables</a:t>
            </a:r>
          </a:p>
          <a:p>
            <a:r>
              <a:rPr lang="es-419" dirty="0"/>
              <a:t>Mixtos </a:t>
            </a:r>
            <a:r>
              <a:rPr lang="es-419" dirty="0" err="1"/>
              <a:t>cuant-cuali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692593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B786696-002C-8897-F1A5-A7F717CDE0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Herramientas: Martillo</a:t>
            </a:r>
            <a:r>
              <a:rPr lang="en-GB" dirty="0"/>
              <a:t> -&gt; </a:t>
            </a:r>
            <a:r>
              <a:rPr lang="en-GB" dirty="0" err="1"/>
              <a:t>clavo</a:t>
            </a:r>
            <a:endParaRPr lang="es-419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06EF11-F90B-CB4C-2304-2A8E4E2B91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419" dirty="0"/>
              <a:t>Hay que evaluar, usar y en ultimo caso crear herramientas de investigación que sean:</a:t>
            </a:r>
          </a:p>
          <a:p>
            <a:r>
              <a:rPr lang="es-419" dirty="0"/>
              <a:t>Efectivas</a:t>
            </a:r>
          </a:p>
          <a:p>
            <a:r>
              <a:rPr lang="es-419" dirty="0"/>
              <a:t>Probadas</a:t>
            </a:r>
          </a:p>
          <a:p>
            <a:r>
              <a:rPr lang="es-419" dirty="0"/>
              <a:t>Armonizadas</a:t>
            </a:r>
          </a:p>
          <a:p>
            <a:r>
              <a:rPr lang="es-419" dirty="0"/>
              <a:t>Adecuadas</a:t>
            </a:r>
          </a:p>
          <a:p>
            <a:r>
              <a:rPr lang="es-419" dirty="0"/>
              <a:t>Relevantes</a:t>
            </a:r>
          </a:p>
          <a:p>
            <a:pPr marL="0" indent="0">
              <a:buNone/>
            </a:pPr>
            <a:r>
              <a:rPr lang="es-419" dirty="0"/>
              <a:t>Para los objetivos, agentes y escalas. </a:t>
            </a:r>
          </a:p>
          <a:p>
            <a:pPr marL="0" indent="0">
              <a:buNone/>
            </a:pPr>
            <a:endParaRPr lang="es-419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5D4F10-B04A-977C-070C-30D1C87C005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419" dirty="0"/>
              <a:t>Opciones por contexto</a:t>
            </a:r>
          </a:p>
          <a:p>
            <a:pPr marL="0" indent="0" algn="ctr">
              <a:buNone/>
            </a:pPr>
            <a:r>
              <a:rPr lang="es-419" dirty="0"/>
              <a:t>Su adaptación a las condiciones locales es muy importante</a:t>
            </a:r>
          </a:p>
          <a:p>
            <a:pPr marL="0" indent="0" algn="ctr">
              <a:buNone/>
            </a:pPr>
            <a:endParaRPr lang="es-419" dirty="0"/>
          </a:p>
          <a:p>
            <a:pPr marL="0" indent="0" algn="ctr">
              <a:buNone/>
            </a:pPr>
            <a:r>
              <a:rPr lang="es-419" dirty="0"/>
              <a:t>No reinventemos la rueda</a:t>
            </a:r>
          </a:p>
          <a:p>
            <a:pPr marL="0" indent="0" algn="ctr">
              <a:buNone/>
            </a:pPr>
            <a:r>
              <a:rPr lang="en-GB" dirty="0"/>
              <a:t>ACT, F-ACT, B-ACT</a:t>
            </a:r>
          </a:p>
          <a:p>
            <a:pPr marL="0" indent="0" algn="ctr">
              <a:buNone/>
            </a:pPr>
            <a:r>
              <a:rPr lang="en-GB" dirty="0" err="1"/>
              <a:t>RHoMIS</a:t>
            </a:r>
            <a:endParaRPr lang="en-GB" dirty="0"/>
          </a:p>
          <a:p>
            <a:pPr marL="0" indent="0" algn="ctr">
              <a:buNone/>
            </a:pPr>
            <a:r>
              <a:rPr lang="es-419" dirty="0" err="1"/>
              <a:t>Etc</a:t>
            </a:r>
            <a:r>
              <a:rPr lang="es-419" dirty="0"/>
              <a:t>, etc.</a:t>
            </a:r>
          </a:p>
          <a:p>
            <a:pPr marL="0" indent="0" algn="ctr">
              <a:buNone/>
            </a:pPr>
            <a:endParaRPr lang="es-419" dirty="0"/>
          </a:p>
          <a:p>
            <a:pPr marL="0" indent="0" algn="ctr">
              <a:buNone/>
            </a:pP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9628161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64E1D-F172-92A8-3134-4C28ADFBC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Balances en nuestras decisiones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E9983BE-965E-A361-A5BC-7061B368D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 dirty="0"/>
              <a:t>Mis objetivos, tus objetivos, nuestros objetivos</a:t>
            </a:r>
          </a:p>
          <a:p>
            <a:r>
              <a:rPr lang="es-419" dirty="0"/>
              <a:t>Cobertura versus eficiencia</a:t>
            </a:r>
          </a:p>
          <a:p>
            <a:r>
              <a:rPr lang="es-419" dirty="0"/>
              <a:t>Relevancia versus armonización</a:t>
            </a:r>
          </a:p>
          <a:p>
            <a:r>
              <a:rPr lang="es-419" dirty="0"/>
              <a:t>Empoderamiento versus extracción</a:t>
            </a:r>
          </a:p>
          <a:p>
            <a:r>
              <a:rPr lang="es-419" dirty="0"/>
              <a:t>Inspirar versus prescribir</a:t>
            </a:r>
          </a:p>
          <a:p>
            <a:r>
              <a:rPr lang="es-419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536085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1C3617E-A9A7-5EA4-F932-5EDABDA2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Nuestro desafío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9858C-1F5F-A77B-FFEB-00157C75A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419" dirty="0"/>
              <a:t>Probar, aprender, sistematizar, compartir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r>
              <a:rPr lang="es-419" dirty="0"/>
              <a:t>Para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r>
              <a:rPr lang="es-419" dirty="0"/>
              <a:t>Entender mejor como redirigir la evolución de los sistemas de producción y consumo hacia el estado que anhelamos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r>
              <a:rPr lang="es-419" dirty="0"/>
              <a:t>Negociando y colaborando con nuestros socios y amigos</a:t>
            </a:r>
          </a:p>
        </p:txBody>
      </p:sp>
    </p:spTree>
    <p:extLst>
      <p:ext uri="{BB962C8B-B14F-4D97-AF65-F5344CB8AC3E}">
        <p14:creationId xmlns:p14="http://schemas.microsoft.com/office/powerpoint/2010/main" val="11600023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376A5-8260-92A7-0477-71088780C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Sin embargo…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EE6D3-ABA1-CB17-3CD1-8532F3038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419" dirty="0"/>
              <a:t>Tenemos experiencia de investigación participativa, con métodos mixtos, incluyendo aspectos biofísicos, sociales y organizativos.</a:t>
            </a:r>
          </a:p>
          <a:p>
            <a:r>
              <a:rPr lang="es-419" dirty="0"/>
              <a:t>Ya estamos debatiendo que significa “transformaciones agroecológicas” en el contexto andino y cómo nuestro trabajo contribuye ya, y puede acelerarlas.</a:t>
            </a:r>
          </a:p>
          <a:p>
            <a:r>
              <a:rPr lang="es-419" dirty="0"/>
              <a:t>Investigación también incluye probar, adaptar, y compartir aprendizajes sobre </a:t>
            </a:r>
            <a:r>
              <a:rPr lang="es-419" b="1" dirty="0"/>
              <a:t>cómo hacer investigación colaborativa para influir sistemas</a:t>
            </a:r>
            <a:r>
              <a:rPr lang="es-419" dirty="0"/>
              <a:t>… aquí hay bastante que aprender.</a:t>
            </a:r>
          </a:p>
          <a:p>
            <a:endParaRPr lang="es-419" dirty="0"/>
          </a:p>
          <a:p>
            <a:pPr marL="0" indent="0">
              <a:buNone/>
            </a:pPr>
            <a:r>
              <a:rPr lang="es-419" dirty="0"/>
              <a:t>… el camino es largo, hay varios caminos, otros caminantes, esa confluencia debe ser mejor usada en el futuro.</a:t>
            </a:r>
          </a:p>
        </p:txBody>
      </p:sp>
    </p:spTree>
    <p:extLst>
      <p:ext uri="{BB962C8B-B14F-4D97-AF65-F5344CB8AC3E}">
        <p14:creationId xmlns:p14="http://schemas.microsoft.com/office/powerpoint/2010/main" val="1867670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4904</TotalTime>
  <Words>2671</Words>
  <Application>Microsoft Macintosh PowerPoint</Application>
  <PresentationFormat>Panorámica</PresentationFormat>
  <Paragraphs>377</Paragraphs>
  <Slides>64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64</vt:i4>
      </vt:variant>
    </vt:vector>
  </HeadingPairs>
  <TitlesOfParts>
    <vt:vector size="74" baseType="lpstr">
      <vt:lpstr>Arial</vt:lpstr>
      <vt:lpstr>Calibri</vt:lpstr>
      <vt:lpstr>Calibri Light</vt:lpstr>
      <vt:lpstr>Cambria</vt:lpstr>
      <vt:lpstr>Courier New</vt:lpstr>
      <vt:lpstr>Helvetica</vt:lpstr>
      <vt:lpstr>Lato Light</vt:lpstr>
      <vt:lpstr>Poppins</vt:lpstr>
      <vt:lpstr>Source Sans Pro</vt:lpstr>
      <vt:lpstr>Office Theme</vt:lpstr>
      <vt:lpstr>Reunión CdP 2022  Presentación Equipo Regional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</vt:lpstr>
      <vt:lpstr>Presentación de PowerPoint</vt:lpstr>
      <vt:lpstr>Presentación de PowerPoint</vt:lpstr>
      <vt:lpstr>Presentación de PowerPoint</vt:lpstr>
      <vt:lpstr>PRIORIDAD A: Al mismo tiempo que seguimos resolviendo problemas reales por, con, o para los agricultores por medio de innovaciones, alinear más nuestra investigación para que llene los vacíos de evidencia y contrarreste las narrativas dominantes que desafían la viabilidad de la AE en concordancia con una agenda global de investigación transformadora </vt:lpstr>
      <vt:lpstr>Manifestaciones de delegados en la reunión sobre el Convenio de CC de la ONU explicando por qué no apoyan a la AE [narrativas dominantes]</vt:lpstr>
      <vt:lpstr>&gt;36,000 households in 33 countries</vt:lpstr>
      <vt:lpstr>Grupos temáticos (alinear las investigaciones)</vt:lpstr>
      <vt:lpstr>PRIORIDAD B: Desarrollar y apoyar la infraestructura liderada regionalmente que nutre, normaliza y hace más abierta la participación en la investigación centrada en el agricultor, que apoya o forma parte de una transición hacia la AE.  </vt:lpstr>
      <vt:lpstr>PRIORIDAD C: Permitir que los socios beneficiarios locales y regionales se conecten y participen más plenamente en procesos más amplios de transición hacia la AE en el territorio o la región. </vt:lpstr>
      <vt:lpstr>PRIORIDAD D:  Centrarse más explícitamente en apoyar el poder y la mediación de los pequeños agricultores y de otros agentes locales del cambio que trabajan para la transición hacia la AE a nivel territorial o regional  </vt:lpstr>
      <vt:lpstr>Presentación de PowerPoint</vt:lpstr>
      <vt:lpstr>¿Cómo afecta esto la practica de  investigación-acción-influencia?</vt:lpstr>
      <vt:lpstr>Entonces</vt:lpstr>
      <vt:lpstr>Dinamismo y complejidad</vt:lpstr>
      <vt:lpstr>Presentación de PowerPoint</vt:lpstr>
      <vt:lpstr>Presentación de PowerPoint</vt:lpstr>
      <vt:lpstr>Presentación de PowerPoint</vt:lpstr>
      <vt:lpstr>Qué palancas tiene mas efecto sobre los sistemas?</vt:lpstr>
      <vt:lpstr>Esto implica cambios en como hacemos investigación</vt:lpstr>
      <vt:lpstr>Objetivos</vt:lpstr>
      <vt:lpstr>Marcos de referencia</vt:lpstr>
      <vt:lpstr>Métodos</vt:lpstr>
      <vt:lpstr>Herramientas: Martillo -&gt; clavo</vt:lpstr>
      <vt:lpstr>Balances en nuestras decisiones</vt:lpstr>
      <vt:lpstr>Nuestro desafío</vt:lpstr>
      <vt:lpstr>Sin embargo…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cop2022</dc:title>
  <dc:creator>Claire Nicklin</dc:creator>
  <cp:lastModifiedBy>Sergio Larrea</cp:lastModifiedBy>
  <cp:revision>25</cp:revision>
  <dcterms:created xsi:type="dcterms:W3CDTF">2022-05-03T17:23:34Z</dcterms:created>
  <dcterms:modified xsi:type="dcterms:W3CDTF">2022-07-11T18:43:59Z</dcterms:modified>
</cp:coreProperties>
</file>