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8"/>
  </p:notesMasterIdLst>
  <p:handoutMasterIdLst>
    <p:handoutMasterId r:id="rId39"/>
  </p:handoutMasterIdLst>
  <p:sldIdLst>
    <p:sldId id="299" r:id="rId2"/>
    <p:sldId id="284" r:id="rId3"/>
    <p:sldId id="287" r:id="rId4"/>
    <p:sldId id="285" r:id="rId5"/>
    <p:sldId id="276" r:id="rId6"/>
    <p:sldId id="277" r:id="rId7"/>
    <p:sldId id="278" r:id="rId8"/>
    <p:sldId id="279" r:id="rId9"/>
    <p:sldId id="282" r:id="rId10"/>
    <p:sldId id="258" r:id="rId11"/>
    <p:sldId id="262" r:id="rId12"/>
    <p:sldId id="266" r:id="rId13"/>
    <p:sldId id="304" r:id="rId14"/>
    <p:sldId id="292" r:id="rId15"/>
    <p:sldId id="305" r:id="rId16"/>
    <p:sldId id="267" r:id="rId17"/>
    <p:sldId id="310" r:id="rId18"/>
    <p:sldId id="296" r:id="rId19"/>
    <p:sldId id="298" r:id="rId20"/>
    <p:sldId id="297" r:id="rId21"/>
    <p:sldId id="272" r:id="rId22"/>
    <p:sldId id="274" r:id="rId23"/>
    <p:sldId id="271" r:id="rId24"/>
    <p:sldId id="320" r:id="rId25"/>
    <p:sldId id="311" r:id="rId26"/>
    <p:sldId id="314" r:id="rId27"/>
    <p:sldId id="312" r:id="rId28"/>
    <p:sldId id="270" r:id="rId29"/>
    <p:sldId id="315" r:id="rId30"/>
    <p:sldId id="265" r:id="rId31"/>
    <p:sldId id="269" r:id="rId32"/>
    <p:sldId id="264" r:id="rId33"/>
    <p:sldId id="316" r:id="rId34"/>
    <p:sldId id="321" r:id="rId35"/>
    <p:sldId id="259" r:id="rId36"/>
    <p:sldId id="322" r:id="rId37"/>
  </p:sldIdLst>
  <p:sldSz cx="9144000" cy="6858000" type="screen4x3"/>
  <p:notesSz cx="6858000" cy="9313863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ven\Desktop\CDP10%20MATERIALES\Dinamica%20Gorgojo%20I+I+A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rosuco\Desktop\CDP10%20MATERIALES\Rendimieto_bioinsum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Dinámica de los núcleos y la asistencia técnica en el campo plagas-gorgojo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Hoja1!$C$3</c:f>
              <c:strCache>
                <c:ptCount val="1"/>
                <c:pt idx="0">
                  <c:v>2012/2013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Hoja1!$B$4:$B$7</c:f>
              <c:strCache>
                <c:ptCount val="4"/>
                <c:pt idx="0">
                  <c:v>Núcleo de investigación</c:v>
                </c:pt>
                <c:pt idx="1">
                  <c:v>Núcleo de innovación</c:v>
                </c:pt>
                <c:pt idx="2">
                  <c:v>Asistencia técnica</c:v>
                </c:pt>
                <c:pt idx="3">
                  <c:v>Agricultores asistidos</c:v>
                </c:pt>
              </c:strCache>
            </c:strRef>
          </c:cat>
          <c:val>
            <c:numRef>
              <c:f>Hoja1!$C$4:$C$7</c:f>
              <c:numCache>
                <c:formatCode>General</c:formatCode>
                <c:ptCount val="4"/>
                <c:pt idx="0">
                  <c:v>8</c:v>
                </c:pt>
                <c:pt idx="1">
                  <c:v>33</c:v>
                </c:pt>
                <c:pt idx="2">
                  <c:v>6</c:v>
                </c:pt>
                <c:pt idx="3">
                  <c:v>405</c:v>
                </c:pt>
              </c:numCache>
            </c:numRef>
          </c:val>
        </c:ser>
        <c:ser>
          <c:idx val="1"/>
          <c:order val="1"/>
          <c:tx>
            <c:strRef>
              <c:f>Hoja1!$D$3</c:f>
              <c:strCache>
                <c:ptCount val="1"/>
                <c:pt idx="0">
                  <c:v>2013/2014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Hoja1!$B$4:$B$7</c:f>
              <c:strCache>
                <c:ptCount val="4"/>
                <c:pt idx="0">
                  <c:v>Núcleo de investigación</c:v>
                </c:pt>
                <c:pt idx="1">
                  <c:v>Núcleo de innovación</c:v>
                </c:pt>
                <c:pt idx="2">
                  <c:v>Asistencia técnica</c:v>
                </c:pt>
                <c:pt idx="3">
                  <c:v>Agricultores asistidos</c:v>
                </c:pt>
              </c:strCache>
            </c:strRef>
          </c:cat>
          <c:val>
            <c:numRef>
              <c:f>Hoja1!$D$4:$D$7</c:f>
              <c:numCache>
                <c:formatCode>General</c:formatCode>
                <c:ptCount val="4"/>
                <c:pt idx="0">
                  <c:v>4</c:v>
                </c:pt>
                <c:pt idx="1">
                  <c:v>33</c:v>
                </c:pt>
                <c:pt idx="2">
                  <c:v>5</c:v>
                </c:pt>
                <c:pt idx="3">
                  <c:v>639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7619072"/>
        <c:axId val="67629056"/>
      </c:barChart>
      <c:catAx>
        <c:axId val="676190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67629056"/>
        <c:crosses val="autoZero"/>
        <c:auto val="1"/>
        <c:lblAlgn val="ctr"/>
        <c:lblOffset val="100"/>
        <c:noMultiLvlLbl val="0"/>
      </c:catAx>
      <c:valAx>
        <c:axId val="676290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6761907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 dirty="0" smtClean="0"/>
              <a:t>Rendimientos</a:t>
            </a:r>
            <a:endParaRPr lang="es-E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Hoja1!$D$16</c:f>
              <c:strCache>
                <c:ptCount val="1"/>
                <c:pt idx="0">
                  <c:v>Tratamiento (lts biol)</c:v>
                </c:pt>
              </c:strCache>
            </c:strRef>
          </c:tx>
          <c:cat>
            <c:multiLvlStrRef>
              <c:f>Hoja1!$B$17:$C$22</c:f>
              <c:multiLvlStrCache>
                <c:ptCount val="6"/>
                <c:lvl>
                  <c:pt idx="0">
                    <c:v>papa</c:v>
                  </c:pt>
                  <c:pt idx="1">
                    <c:v>papa</c:v>
                  </c:pt>
                  <c:pt idx="2">
                    <c:v>papa</c:v>
                  </c:pt>
                  <c:pt idx="3">
                    <c:v>quinua</c:v>
                  </c:pt>
                  <c:pt idx="4">
                    <c:v>maiz</c:v>
                  </c:pt>
                  <c:pt idx="5">
                    <c:v>cebada </c:v>
                  </c:pt>
                </c:lvl>
                <c:lvl>
                  <c:pt idx="0">
                    <c:v>F. Condori</c:v>
                  </c:pt>
                  <c:pt idx="1">
                    <c:v>M. Ortega</c:v>
                  </c:pt>
                  <c:pt idx="2">
                    <c:v>M. Tiñini</c:v>
                  </c:pt>
                  <c:pt idx="3">
                    <c:v>M. Ortega</c:v>
                  </c:pt>
                  <c:pt idx="4">
                    <c:v>F.Condori</c:v>
                  </c:pt>
                  <c:pt idx="5">
                    <c:v>J. Ortiz</c:v>
                  </c:pt>
                </c:lvl>
              </c:multiLvlStrCache>
            </c:multiLvlStrRef>
          </c:cat>
          <c:val>
            <c:numRef>
              <c:f>Hoja1!$D$17:$D$22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10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Hoja1!$E$16</c:f>
              <c:strCache>
                <c:ptCount val="1"/>
                <c:pt idx="0">
                  <c:v>Frecuencia aplicación</c:v>
                </c:pt>
              </c:strCache>
            </c:strRef>
          </c:tx>
          <c:cat>
            <c:multiLvlStrRef>
              <c:f>Hoja1!$B$17:$C$22</c:f>
              <c:multiLvlStrCache>
                <c:ptCount val="6"/>
                <c:lvl>
                  <c:pt idx="0">
                    <c:v>papa</c:v>
                  </c:pt>
                  <c:pt idx="1">
                    <c:v>papa</c:v>
                  </c:pt>
                  <c:pt idx="2">
                    <c:v>papa</c:v>
                  </c:pt>
                  <c:pt idx="3">
                    <c:v>quinua</c:v>
                  </c:pt>
                  <c:pt idx="4">
                    <c:v>maiz</c:v>
                  </c:pt>
                  <c:pt idx="5">
                    <c:v>cebada </c:v>
                  </c:pt>
                </c:lvl>
                <c:lvl>
                  <c:pt idx="0">
                    <c:v>F. Condori</c:v>
                  </c:pt>
                  <c:pt idx="1">
                    <c:v>M. Ortega</c:v>
                  </c:pt>
                  <c:pt idx="2">
                    <c:v>M. Tiñini</c:v>
                  </c:pt>
                  <c:pt idx="3">
                    <c:v>M. Ortega</c:v>
                  </c:pt>
                  <c:pt idx="4">
                    <c:v>F.Condori</c:v>
                  </c:pt>
                  <c:pt idx="5">
                    <c:v>J. Ortiz</c:v>
                  </c:pt>
                </c:lvl>
              </c:multiLvlStrCache>
            </c:multiLvlStrRef>
          </c:cat>
          <c:val>
            <c:numRef>
              <c:f>Hoja1!$E$17:$E$22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Hoja1!$F$16</c:f>
              <c:strCache>
                <c:ptCount val="1"/>
                <c:pt idx="0">
                  <c:v>Rdto CT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Hoja1!$B$17:$C$22</c:f>
              <c:multiLvlStrCache>
                <c:ptCount val="6"/>
                <c:lvl>
                  <c:pt idx="0">
                    <c:v>papa</c:v>
                  </c:pt>
                  <c:pt idx="1">
                    <c:v>papa</c:v>
                  </c:pt>
                  <c:pt idx="2">
                    <c:v>papa</c:v>
                  </c:pt>
                  <c:pt idx="3">
                    <c:v>quinua</c:v>
                  </c:pt>
                  <c:pt idx="4">
                    <c:v>maiz</c:v>
                  </c:pt>
                  <c:pt idx="5">
                    <c:v>cebada </c:v>
                  </c:pt>
                </c:lvl>
                <c:lvl>
                  <c:pt idx="0">
                    <c:v>F. Condori</c:v>
                  </c:pt>
                  <c:pt idx="1">
                    <c:v>M. Ortega</c:v>
                  </c:pt>
                  <c:pt idx="2">
                    <c:v>M. Tiñini</c:v>
                  </c:pt>
                  <c:pt idx="3">
                    <c:v>M. Ortega</c:v>
                  </c:pt>
                  <c:pt idx="4">
                    <c:v>F.Condori</c:v>
                  </c:pt>
                  <c:pt idx="5">
                    <c:v>J. Ortiz</c:v>
                  </c:pt>
                </c:lvl>
              </c:multiLvlStrCache>
            </c:multiLvlStrRef>
          </c:cat>
          <c:val>
            <c:numRef>
              <c:f>Hoja1!$F$17:$F$22</c:f>
              <c:numCache>
                <c:formatCode>General</c:formatCode>
                <c:ptCount val="6"/>
                <c:pt idx="0">
                  <c:v>5</c:v>
                </c:pt>
                <c:pt idx="1">
                  <c:v>7</c:v>
                </c:pt>
                <c:pt idx="2">
                  <c:v>4</c:v>
                </c:pt>
                <c:pt idx="3">
                  <c:v>5</c:v>
                </c:pt>
                <c:pt idx="4">
                  <c:v>30</c:v>
                </c:pt>
                <c:pt idx="5">
                  <c:v>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Hoja1!$G$16</c:f>
              <c:strCache>
                <c:ptCount val="1"/>
                <c:pt idx="0">
                  <c:v>Rdto ST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Hoja1!$B$17:$C$22</c:f>
              <c:multiLvlStrCache>
                <c:ptCount val="6"/>
                <c:lvl>
                  <c:pt idx="0">
                    <c:v>papa</c:v>
                  </c:pt>
                  <c:pt idx="1">
                    <c:v>papa</c:v>
                  </c:pt>
                  <c:pt idx="2">
                    <c:v>papa</c:v>
                  </c:pt>
                  <c:pt idx="3">
                    <c:v>quinua</c:v>
                  </c:pt>
                  <c:pt idx="4">
                    <c:v>maiz</c:v>
                  </c:pt>
                  <c:pt idx="5">
                    <c:v>cebada </c:v>
                  </c:pt>
                </c:lvl>
                <c:lvl>
                  <c:pt idx="0">
                    <c:v>F. Condori</c:v>
                  </c:pt>
                  <c:pt idx="1">
                    <c:v>M. Ortega</c:v>
                  </c:pt>
                  <c:pt idx="2">
                    <c:v>M. Tiñini</c:v>
                  </c:pt>
                  <c:pt idx="3">
                    <c:v>M. Ortega</c:v>
                  </c:pt>
                  <c:pt idx="4">
                    <c:v>F.Condori</c:v>
                  </c:pt>
                  <c:pt idx="5">
                    <c:v>J. Ortiz</c:v>
                  </c:pt>
                </c:lvl>
              </c:multiLvlStrCache>
            </c:multiLvlStrRef>
          </c:cat>
          <c:val>
            <c:numRef>
              <c:f>Hoja1!$G$17:$G$22</c:f>
              <c:numCache>
                <c:formatCode>General</c:formatCode>
                <c:ptCount val="6"/>
                <c:pt idx="0">
                  <c:v>3</c:v>
                </c:pt>
                <c:pt idx="1">
                  <c:v>4.5</c:v>
                </c:pt>
                <c:pt idx="2">
                  <c:v>2.5</c:v>
                </c:pt>
                <c:pt idx="3">
                  <c:v>3</c:v>
                </c:pt>
                <c:pt idx="4">
                  <c:v>15</c:v>
                </c:pt>
                <c:pt idx="5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042560"/>
        <c:axId val="69044096"/>
      </c:lineChart>
      <c:catAx>
        <c:axId val="69042560"/>
        <c:scaling>
          <c:orientation val="minMax"/>
        </c:scaling>
        <c:delete val="0"/>
        <c:axPos val="b"/>
        <c:majorTickMark val="none"/>
        <c:minorTickMark val="none"/>
        <c:tickLblPos val="nextTo"/>
        <c:crossAx val="69044096"/>
        <c:crosses val="autoZero"/>
        <c:auto val="1"/>
        <c:lblAlgn val="ctr"/>
        <c:lblOffset val="100"/>
        <c:noMultiLvlLbl val="0"/>
      </c:catAx>
      <c:valAx>
        <c:axId val="690440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6904256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960496-B874-4693-93DE-7D4FAADBE4D7}" type="doc">
      <dgm:prSet loTypeId="urn:microsoft.com/office/officeart/2005/8/layout/b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BO"/>
        </a:p>
      </dgm:t>
    </dgm:pt>
    <dgm:pt modelId="{D5322C0D-E173-4EB3-8EED-31FF3B8B9315}">
      <dgm:prSet phldrT="[Texto]" custT="1"/>
      <dgm:spPr/>
      <dgm:t>
        <a:bodyPr/>
        <a:lstStyle/>
        <a:p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Planteamiento de temas o campos de </a:t>
          </a:r>
          <a:r>
            <a:rPr lang="es-BO" sz="1600" dirty="0" err="1" smtClean="0">
              <a:solidFill>
                <a:schemeClr val="accent1">
                  <a:lumMod val="60000"/>
                  <a:lumOff val="40000"/>
                </a:schemeClr>
              </a:solidFill>
            </a:rPr>
            <a:t>I+i</a:t>
          </a:r>
          <a:endParaRPr lang="es-BO" sz="1600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EB59EE57-997F-4180-893B-A949858D5D6E}" type="parTrans" cxnId="{943910D7-59F8-4F44-A496-952B9134391E}">
      <dgm:prSet/>
      <dgm:spPr/>
      <dgm:t>
        <a:bodyPr/>
        <a:lstStyle/>
        <a:p>
          <a:endParaRPr lang="es-BO" sz="3600"/>
        </a:p>
      </dgm:t>
    </dgm:pt>
    <dgm:pt modelId="{AB83BF3B-AD0A-4D6A-B0CC-ACDECE7C4C7F}" type="sibTrans" cxnId="{943910D7-59F8-4F44-A496-952B9134391E}">
      <dgm:prSet custT="1"/>
      <dgm:spPr/>
      <dgm:t>
        <a:bodyPr/>
        <a:lstStyle/>
        <a:p>
          <a:endParaRPr lang="es-BO" sz="1000"/>
        </a:p>
      </dgm:t>
    </dgm:pt>
    <dgm:pt modelId="{D9A10D5B-ED58-4641-BB42-1E47035CB77E}">
      <dgm:prSet phldrT="[Texto]" custT="1"/>
      <dgm:spPr/>
      <dgm:t>
        <a:bodyPr/>
        <a:lstStyle/>
        <a:p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Analizar las estrategias o innovaciones  realizadas</a:t>
          </a:r>
          <a:endParaRPr lang="es-BO" sz="1600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3CA6F8BE-567E-4820-9E68-435BBFE1CA2A}" type="parTrans" cxnId="{A7BF2CFC-584F-4374-8C70-E75ADD2AC4F7}">
      <dgm:prSet/>
      <dgm:spPr/>
      <dgm:t>
        <a:bodyPr/>
        <a:lstStyle/>
        <a:p>
          <a:endParaRPr lang="es-BO" sz="3600"/>
        </a:p>
      </dgm:t>
    </dgm:pt>
    <dgm:pt modelId="{48E00228-C604-432E-88DB-8FF5C6A69027}" type="sibTrans" cxnId="{A7BF2CFC-584F-4374-8C70-E75ADD2AC4F7}">
      <dgm:prSet custT="1"/>
      <dgm:spPr/>
      <dgm:t>
        <a:bodyPr/>
        <a:lstStyle/>
        <a:p>
          <a:endParaRPr lang="es-BO" sz="1000"/>
        </a:p>
      </dgm:t>
    </dgm:pt>
    <dgm:pt modelId="{E0CA09EA-C982-4168-8CC0-4B7B104C3D53}">
      <dgm:prSet phldrT="[Texto]" custT="1"/>
      <dgm:spPr/>
      <dgm:t>
        <a:bodyPr/>
        <a:lstStyle/>
        <a:p>
          <a:pPr algn="just"/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Valoración de los campos a través de  preguntas sobre:</a:t>
          </a:r>
        </a:p>
        <a:p>
          <a:pPr algn="just"/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1. El problema en cuestión y su impacto en la producción</a:t>
          </a:r>
        </a:p>
        <a:p>
          <a:pPr algn="just"/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2. Si existen respuestas satisfactorias.</a:t>
          </a:r>
        </a:p>
        <a:p>
          <a:pPr algn="just"/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3. Aplicabilidad de las respuestas.</a:t>
          </a:r>
        </a:p>
        <a:p>
          <a:pPr algn="just"/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4. La cobertura de la aplicabilidad de las respuestas.</a:t>
          </a:r>
        </a:p>
        <a:p>
          <a:pPr algn="just"/>
          <a:endParaRPr lang="es-BO" sz="1600" dirty="0" smtClean="0">
            <a:solidFill>
              <a:schemeClr val="accent1">
                <a:lumMod val="60000"/>
                <a:lumOff val="40000"/>
              </a:schemeClr>
            </a:solidFill>
          </a:endParaRPr>
        </a:p>
        <a:p>
          <a:pPr algn="just"/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Dependiendo de si existe o no información satisfactoria aplicable, se definen los núcleos de investigación e innovación. </a:t>
          </a:r>
          <a:endParaRPr lang="es-BO" sz="1600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9E4ADFFB-A322-414D-A3A7-0DC8F31411C1}" type="parTrans" cxnId="{C1011D5B-5D61-418A-A21E-7C33D4D95BAB}">
      <dgm:prSet/>
      <dgm:spPr/>
      <dgm:t>
        <a:bodyPr/>
        <a:lstStyle/>
        <a:p>
          <a:endParaRPr lang="es-BO" sz="3600"/>
        </a:p>
      </dgm:t>
    </dgm:pt>
    <dgm:pt modelId="{AC7BAD6B-FBF9-43B7-8C0A-3425B946B800}" type="sibTrans" cxnId="{C1011D5B-5D61-418A-A21E-7C33D4D95BAB}">
      <dgm:prSet custT="1"/>
      <dgm:spPr/>
      <dgm:t>
        <a:bodyPr/>
        <a:lstStyle/>
        <a:p>
          <a:endParaRPr lang="es-BO" sz="1000"/>
        </a:p>
      </dgm:t>
    </dgm:pt>
    <dgm:pt modelId="{6FC68888-935E-4696-AD63-456FB1DC0618}">
      <dgm:prSet phldrT="[Texto]" custT="1"/>
      <dgm:spPr/>
      <dgm:t>
        <a:bodyPr/>
        <a:lstStyle/>
        <a:p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Acuerdos y organización de los núcleos de investigación  e innovación</a:t>
          </a:r>
          <a:endParaRPr lang="es-BO" sz="1600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CE9DA5BE-6DC8-440B-BA9D-F540484591F7}" type="parTrans" cxnId="{5EA7201F-7884-4D9A-A915-7740DAE8BFEE}">
      <dgm:prSet/>
      <dgm:spPr/>
      <dgm:t>
        <a:bodyPr/>
        <a:lstStyle/>
        <a:p>
          <a:endParaRPr lang="es-BO" sz="3600"/>
        </a:p>
      </dgm:t>
    </dgm:pt>
    <dgm:pt modelId="{8E03981E-DFA0-43F1-84E8-2481B1CE70DB}" type="sibTrans" cxnId="{5EA7201F-7884-4D9A-A915-7740DAE8BFEE}">
      <dgm:prSet custT="1"/>
      <dgm:spPr/>
      <dgm:t>
        <a:bodyPr/>
        <a:lstStyle/>
        <a:p>
          <a:endParaRPr lang="es-BO" sz="1000"/>
        </a:p>
      </dgm:t>
    </dgm:pt>
    <dgm:pt modelId="{1D02B568-0D07-4038-9B6C-FC8C8C3D320C}">
      <dgm:prSet phldrT="[Texto]" custT="1"/>
      <dgm:spPr/>
      <dgm:t>
        <a:bodyPr/>
        <a:lstStyle/>
        <a:p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Difusión</a:t>
          </a:r>
          <a:endParaRPr lang="es-BO" sz="1600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C3F0A29B-D9E4-4CF9-B9B6-53AA49683658}" type="parTrans" cxnId="{662BF121-9AA0-4B25-B714-E4A9E74AD2F7}">
      <dgm:prSet/>
      <dgm:spPr/>
      <dgm:t>
        <a:bodyPr/>
        <a:lstStyle/>
        <a:p>
          <a:endParaRPr lang="es-BO" sz="3600"/>
        </a:p>
      </dgm:t>
    </dgm:pt>
    <dgm:pt modelId="{189039C4-8286-444C-8811-2276090B3DB2}" type="sibTrans" cxnId="{662BF121-9AA0-4B25-B714-E4A9E74AD2F7}">
      <dgm:prSet/>
      <dgm:spPr/>
      <dgm:t>
        <a:bodyPr/>
        <a:lstStyle/>
        <a:p>
          <a:endParaRPr lang="es-BO" sz="3600"/>
        </a:p>
      </dgm:t>
    </dgm:pt>
    <dgm:pt modelId="{BE4491FC-E8D7-4DEA-B8DD-237B43164981}">
      <dgm:prSet custT="1"/>
      <dgm:spPr/>
      <dgm:t>
        <a:bodyPr/>
        <a:lstStyle/>
        <a:p>
          <a:r>
            <a:rPr lang="es-BO" sz="16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Implementación</a:t>
          </a:r>
          <a:endParaRPr lang="es-BO" sz="1600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3761D557-386C-478F-9B55-2CA3877DB729}" type="parTrans" cxnId="{10A32A4A-A4C2-434F-A977-4CF723AEBACE}">
      <dgm:prSet/>
      <dgm:spPr/>
      <dgm:t>
        <a:bodyPr/>
        <a:lstStyle/>
        <a:p>
          <a:endParaRPr lang="es-BO" sz="3600"/>
        </a:p>
      </dgm:t>
    </dgm:pt>
    <dgm:pt modelId="{1378A5E3-3FAE-4408-9EE8-653EF9BA3F2B}" type="sibTrans" cxnId="{10A32A4A-A4C2-434F-A977-4CF723AEBACE}">
      <dgm:prSet custT="1"/>
      <dgm:spPr/>
      <dgm:t>
        <a:bodyPr/>
        <a:lstStyle/>
        <a:p>
          <a:endParaRPr lang="es-BO" sz="1000"/>
        </a:p>
      </dgm:t>
    </dgm:pt>
    <dgm:pt modelId="{FC5C5B3A-DF2F-4B6E-A7D6-AFF794703851}" type="pres">
      <dgm:prSet presAssocID="{59960496-B874-4693-93DE-7D4FAADBE4D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AD80E41A-0ABD-4C77-9AB5-59EFC418E5E8}" type="pres">
      <dgm:prSet presAssocID="{D5322C0D-E173-4EB3-8EED-31FF3B8B9315}" presName="node" presStyleLbl="node1" presStyleIdx="0" presStyleCnt="6" custScaleX="117156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159D608C-170B-42CB-B945-4F1AB5554893}" type="pres">
      <dgm:prSet presAssocID="{AB83BF3B-AD0A-4D6A-B0CC-ACDECE7C4C7F}" presName="sibTrans" presStyleLbl="sibTrans1D1" presStyleIdx="0" presStyleCnt="5"/>
      <dgm:spPr/>
      <dgm:t>
        <a:bodyPr/>
        <a:lstStyle/>
        <a:p>
          <a:endParaRPr lang="es-BO"/>
        </a:p>
      </dgm:t>
    </dgm:pt>
    <dgm:pt modelId="{061837CA-5DB5-44E5-B3A4-18CA28CBD065}" type="pres">
      <dgm:prSet presAssocID="{AB83BF3B-AD0A-4D6A-B0CC-ACDECE7C4C7F}" presName="connectorText" presStyleLbl="sibTrans1D1" presStyleIdx="0" presStyleCnt="5"/>
      <dgm:spPr/>
      <dgm:t>
        <a:bodyPr/>
        <a:lstStyle/>
        <a:p>
          <a:endParaRPr lang="es-BO"/>
        </a:p>
      </dgm:t>
    </dgm:pt>
    <dgm:pt modelId="{2D91260F-F8B9-4FC0-B906-2F8BC5A81A55}" type="pres">
      <dgm:prSet presAssocID="{D9A10D5B-ED58-4641-BB42-1E47035CB77E}" presName="node" presStyleLbl="node1" presStyleIdx="1" presStyleCnt="6" custScaleX="121571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BB0ED5B6-54D0-402D-A838-C5D2FE39C696}" type="pres">
      <dgm:prSet presAssocID="{48E00228-C604-432E-88DB-8FF5C6A69027}" presName="sibTrans" presStyleLbl="sibTrans1D1" presStyleIdx="1" presStyleCnt="5"/>
      <dgm:spPr/>
      <dgm:t>
        <a:bodyPr/>
        <a:lstStyle/>
        <a:p>
          <a:endParaRPr lang="es-BO"/>
        </a:p>
      </dgm:t>
    </dgm:pt>
    <dgm:pt modelId="{1C51EA13-775C-465C-8CC5-F82144D4D62C}" type="pres">
      <dgm:prSet presAssocID="{48E00228-C604-432E-88DB-8FF5C6A69027}" presName="connectorText" presStyleLbl="sibTrans1D1" presStyleIdx="1" presStyleCnt="5"/>
      <dgm:spPr/>
      <dgm:t>
        <a:bodyPr/>
        <a:lstStyle/>
        <a:p>
          <a:endParaRPr lang="es-BO"/>
        </a:p>
      </dgm:t>
    </dgm:pt>
    <dgm:pt modelId="{BEB17F10-CBD0-4AB6-BA18-D2022A835202}" type="pres">
      <dgm:prSet presAssocID="{E0CA09EA-C982-4168-8CC0-4B7B104C3D53}" presName="node" presStyleLbl="node1" presStyleIdx="2" presStyleCnt="6" custScaleX="213591" custScaleY="451163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ABB54231-DE14-4706-BCCB-806EDBF6BAD6}" type="pres">
      <dgm:prSet presAssocID="{AC7BAD6B-FBF9-43B7-8C0A-3425B946B800}" presName="sibTrans" presStyleLbl="sibTrans1D1" presStyleIdx="2" presStyleCnt="5"/>
      <dgm:spPr/>
      <dgm:t>
        <a:bodyPr/>
        <a:lstStyle/>
        <a:p>
          <a:endParaRPr lang="es-BO"/>
        </a:p>
      </dgm:t>
    </dgm:pt>
    <dgm:pt modelId="{624E16EB-D149-4403-9A94-9490B7BCEA04}" type="pres">
      <dgm:prSet presAssocID="{AC7BAD6B-FBF9-43B7-8C0A-3425B946B800}" presName="connectorText" presStyleLbl="sibTrans1D1" presStyleIdx="2" presStyleCnt="5"/>
      <dgm:spPr/>
      <dgm:t>
        <a:bodyPr/>
        <a:lstStyle/>
        <a:p>
          <a:endParaRPr lang="es-BO"/>
        </a:p>
      </dgm:t>
    </dgm:pt>
    <dgm:pt modelId="{ADF87D1B-B73D-4628-B3B9-EA8C0B695F71}" type="pres">
      <dgm:prSet presAssocID="{6FC68888-935E-4696-AD63-456FB1DC0618}" presName="node" presStyleLbl="node1" presStyleIdx="3" presStyleCnt="6" custScaleX="138332" custScaleY="132410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77E63E00-AD09-4F57-9596-1FC08FD1C941}" type="pres">
      <dgm:prSet presAssocID="{8E03981E-DFA0-43F1-84E8-2481B1CE70DB}" presName="sibTrans" presStyleLbl="sibTrans1D1" presStyleIdx="3" presStyleCnt="5"/>
      <dgm:spPr/>
      <dgm:t>
        <a:bodyPr/>
        <a:lstStyle/>
        <a:p>
          <a:endParaRPr lang="es-BO"/>
        </a:p>
      </dgm:t>
    </dgm:pt>
    <dgm:pt modelId="{99FDC720-1FF1-4083-8F06-D318213084EC}" type="pres">
      <dgm:prSet presAssocID="{8E03981E-DFA0-43F1-84E8-2481B1CE70DB}" presName="connectorText" presStyleLbl="sibTrans1D1" presStyleIdx="3" presStyleCnt="5"/>
      <dgm:spPr/>
      <dgm:t>
        <a:bodyPr/>
        <a:lstStyle/>
        <a:p>
          <a:endParaRPr lang="es-BO"/>
        </a:p>
      </dgm:t>
    </dgm:pt>
    <dgm:pt modelId="{32280F1B-672E-4385-8E6B-6934E4D5FB28}" type="pres">
      <dgm:prSet presAssocID="{BE4491FC-E8D7-4DEA-B8DD-237B4316498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0556D00E-5F17-4233-8C3E-DEA65602DF98}" type="pres">
      <dgm:prSet presAssocID="{1378A5E3-3FAE-4408-9EE8-653EF9BA3F2B}" presName="sibTrans" presStyleLbl="sibTrans1D1" presStyleIdx="4" presStyleCnt="5"/>
      <dgm:spPr/>
      <dgm:t>
        <a:bodyPr/>
        <a:lstStyle/>
        <a:p>
          <a:endParaRPr lang="es-BO"/>
        </a:p>
      </dgm:t>
    </dgm:pt>
    <dgm:pt modelId="{ED7EAA4F-E078-42A1-B867-3223F6B9FE5B}" type="pres">
      <dgm:prSet presAssocID="{1378A5E3-3FAE-4408-9EE8-653EF9BA3F2B}" presName="connectorText" presStyleLbl="sibTrans1D1" presStyleIdx="4" presStyleCnt="5"/>
      <dgm:spPr/>
      <dgm:t>
        <a:bodyPr/>
        <a:lstStyle/>
        <a:p>
          <a:endParaRPr lang="es-BO"/>
        </a:p>
      </dgm:t>
    </dgm:pt>
    <dgm:pt modelId="{D5072F82-83F8-4C70-8A89-B46680BF4D00}" type="pres">
      <dgm:prSet presAssocID="{1D02B568-0D07-4038-9B6C-FC8C8C3D320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</dgm:ptLst>
  <dgm:cxnLst>
    <dgm:cxn modelId="{E291B988-C3D1-42A9-B27B-29684AFFB657}" type="presOf" srcId="{AB83BF3B-AD0A-4D6A-B0CC-ACDECE7C4C7F}" destId="{061837CA-5DB5-44E5-B3A4-18CA28CBD065}" srcOrd="1" destOrd="0" presId="urn:microsoft.com/office/officeart/2005/8/layout/bProcess3"/>
    <dgm:cxn modelId="{943910D7-59F8-4F44-A496-952B9134391E}" srcId="{59960496-B874-4693-93DE-7D4FAADBE4D7}" destId="{D5322C0D-E173-4EB3-8EED-31FF3B8B9315}" srcOrd="0" destOrd="0" parTransId="{EB59EE57-997F-4180-893B-A949858D5D6E}" sibTransId="{AB83BF3B-AD0A-4D6A-B0CC-ACDECE7C4C7F}"/>
    <dgm:cxn modelId="{068764E6-BFA4-4BBF-947F-458B089E3BF9}" type="presOf" srcId="{AC7BAD6B-FBF9-43B7-8C0A-3425B946B800}" destId="{624E16EB-D149-4403-9A94-9490B7BCEA04}" srcOrd="1" destOrd="0" presId="urn:microsoft.com/office/officeart/2005/8/layout/bProcess3"/>
    <dgm:cxn modelId="{A8EFEC87-7BB9-4D0C-94D2-30648113B84C}" type="presOf" srcId="{D5322C0D-E173-4EB3-8EED-31FF3B8B9315}" destId="{AD80E41A-0ABD-4C77-9AB5-59EFC418E5E8}" srcOrd="0" destOrd="0" presId="urn:microsoft.com/office/officeart/2005/8/layout/bProcess3"/>
    <dgm:cxn modelId="{EE6AA96B-7945-4B07-8E95-0662928ACB92}" type="presOf" srcId="{59960496-B874-4693-93DE-7D4FAADBE4D7}" destId="{FC5C5B3A-DF2F-4B6E-A7D6-AFF794703851}" srcOrd="0" destOrd="0" presId="urn:microsoft.com/office/officeart/2005/8/layout/bProcess3"/>
    <dgm:cxn modelId="{DF81F632-B967-48C4-B1E3-10166B6A343C}" type="presOf" srcId="{1D02B568-0D07-4038-9B6C-FC8C8C3D320C}" destId="{D5072F82-83F8-4C70-8A89-B46680BF4D00}" srcOrd="0" destOrd="0" presId="urn:microsoft.com/office/officeart/2005/8/layout/bProcess3"/>
    <dgm:cxn modelId="{5EA7201F-7884-4D9A-A915-7740DAE8BFEE}" srcId="{59960496-B874-4693-93DE-7D4FAADBE4D7}" destId="{6FC68888-935E-4696-AD63-456FB1DC0618}" srcOrd="3" destOrd="0" parTransId="{CE9DA5BE-6DC8-440B-BA9D-F540484591F7}" sibTransId="{8E03981E-DFA0-43F1-84E8-2481B1CE70DB}"/>
    <dgm:cxn modelId="{C46305FC-ACD3-403A-8994-4D4C5A8CBF52}" type="presOf" srcId="{8E03981E-DFA0-43F1-84E8-2481B1CE70DB}" destId="{77E63E00-AD09-4F57-9596-1FC08FD1C941}" srcOrd="0" destOrd="0" presId="urn:microsoft.com/office/officeart/2005/8/layout/bProcess3"/>
    <dgm:cxn modelId="{8093F5D5-77F3-4A87-92F4-5511724D96B2}" type="presOf" srcId="{AC7BAD6B-FBF9-43B7-8C0A-3425B946B800}" destId="{ABB54231-DE14-4706-BCCB-806EDBF6BAD6}" srcOrd="0" destOrd="0" presId="urn:microsoft.com/office/officeart/2005/8/layout/bProcess3"/>
    <dgm:cxn modelId="{A7BF2CFC-584F-4374-8C70-E75ADD2AC4F7}" srcId="{59960496-B874-4693-93DE-7D4FAADBE4D7}" destId="{D9A10D5B-ED58-4641-BB42-1E47035CB77E}" srcOrd="1" destOrd="0" parTransId="{3CA6F8BE-567E-4820-9E68-435BBFE1CA2A}" sibTransId="{48E00228-C604-432E-88DB-8FF5C6A69027}"/>
    <dgm:cxn modelId="{0E7CD0E3-4F8E-43F3-8E10-E4884042F7F8}" type="presOf" srcId="{AB83BF3B-AD0A-4D6A-B0CC-ACDECE7C4C7F}" destId="{159D608C-170B-42CB-B945-4F1AB5554893}" srcOrd="0" destOrd="0" presId="urn:microsoft.com/office/officeart/2005/8/layout/bProcess3"/>
    <dgm:cxn modelId="{F3454CFD-1719-4F4E-9435-70377517FF46}" type="presOf" srcId="{8E03981E-DFA0-43F1-84E8-2481B1CE70DB}" destId="{99FDC720-1FF1-4083-8F06-D318213084EC}" srcOrd="1" destOrd="0" presId="urn:microsoft.com/office/officeart/2005/8/layout/bProcess3"/>
    <dgm:cxn modelId="{662BF121-9AA0-4B25-B714-E4A9E74AD2F7}" srcId="{59960496-B874-4693-93DE-7D4FAADBE4D7}" destId="{1D02B568-0D07-4038-9B6C-FC8C8C3D320C}" srcOrd="5" destOrd="0" parTransId="{C3F0A29B-D9E4-4CF9-B9B6-53AA49683658}" sibTransId="{189039C4-8286-444C-8811-2276090B3DB2}"/>
    <dgm:cxn modelId="{68D77DCD-532B-4F52-A8E4-6F33319FC731}" type="presOf" srcId="{48E00228-C604-432E-88DB-8FF5C6A69027}" destId="{1C51EA13-775C-465C-8CC5-F82144D4D62C}" srcOrd="1" destOrd="0" presId="urn:microsoft.com/office/officeart/2005/8/layout/bProcess3"/>
    <dgm:cxn modelId="{DA9DFBB6-3482-45D6-BB73-8C5216F1960E}" type="presOf" srcId="{6FC68888-935E-4696-AD63-456FB1DC0618}" destId="{ADF87D1B-B73D-4628-B3B9-EA8C0B695F71}" srcOrd="0" destOrd="0" presId="urn:microsoft.com/office/officeart/2005/8/layout/bProcess3"/>
    <dgm:cxn modelId="{B73FB30C-EB71-48A3-B1F9-1A6BFB7854B6}" type="presOf" srcId="{48E00228-C604-432E-88DB-8FF5C6A69027}" destId="{BB0ED5B6-54D0-402D-A838-C5D2FE39C696}" srcOrd="0" destOrd="0" presId="urn:microsoft.com/office/officeart/2005/8/layout/bProcess3"/>
    <dgm:cxn modelId="{44F9FF5D-3A5F-439C-8F14-5A2976A4D8FD}" type="presOf" srcId="{1378A5E3-3FAE-4408-9EE8-653EF9BA3F2B}" destId="{0556D00E-5F17-4233-8C3E-DEA65602DF98}" srcOrd="0" destOrd="0" presId="urn:microsoft.com/office/officeart/2005/8/layout/bProcess3"/>
    <dgm:cxn modelId="{298A59A2-E6D1-4912-8BF3-662BB79AE919}" type="presOf" srcId="{BE4491FC-E8D7-4DEA-B8DD-237B43164981}" destId="{32280F1B-672E-4385-8E6B-6934E4D5FB28}" srcOrd="0" destOrd="0" presId="urn:microsoft.com/office/officeart/2005/8/layout/bProcess3"/>
    <dgm:cxn modelId="{5FDC0565-CB9B-4342-8A6B-2AEFE9AB16E9}" type="presOf" srcId="{D9A10D5B-ED58-4641-BB42-1E47035CB77E}" destId="{2D91260F-F8B9-4FC0-B906-2F8BC5A81A55}" srcOrd="0" destOrd="0" presId="urn:microsoft.com/office/officeart/2005/8/layout/bProcess3"/>
    <dgm:cxn modelId="{24A5833A-B7F9-4CBA-B5A9-E186078118DF}" type="presOf" srcId="{1378A5E3-3FAE-4408-9EE8-653EF9BA3F2B}" destId="{ED7EAA4F-E078-42A1-B867-3223F6B9FE5B}" srcOrd="1" destOrd="0" presId="urn:microsoft.com/office/officeart/2005/8/layout/bProcess3"/>
    <dgm:cxn modelId="{44A61C13-ECF3-494B-AE40-67D3107EDA16}" type="presOf" srcId="{E0CA09EA-C982-4168-8CC0-4B7B104C3D53}" destId="{BEB17F10-CBD0-4AB6-BA18-D2022A835202}" srcOrd="0" destOrd="0" presId="urn:microsoft.com/office/officeart/2005/8/layout/bProcess3"/>
    <dgm:cxn modelId="{C1011D5B-5D61-418A-A21E-7C33D4D95BAB}" srcId="{59960496-B874-4693-93DE-7D4FAADBE4D7}" destId="{E0CA09EA-C982-4168-8CC0-4B7B104C3D53}" srcOrd="2" destOrd="0" parTransId="{9E4ADFFB-A322-414D-A3A7-0DC8F31411C1}" sibTransId="{AC7BAD6B-FBF9-43B7-8C0A-3425B946B800}"/>
    <dgm:cxn modelId="{10A32A4A-A4C2-434F-A977-4CF723AEBACE}" srcId="{59960496-B874-4693-93DE-7D4FAADBE4D7}" destId="{BE4491FC-E8D7-4DEA-B8DD-237B43164981}" srcOrd="4" destOrd="0" parTransId="{3761D557-386C-478F-9B55-2CA3877DB729}" sibTransId="{1378A5E3-3FAE-4408-9EE8-653EF9BA3F2B}"/>
    <dgm:cxn modelId="{E72D1A1B-1992-4320-8BB2-E6D05BBEAD0E}" type="presParOf" srcId="{FC5C5B3A-DF2F-4B6E-A7D6-AFF794703851}" destId="{AD80E41A-0ABD-4C77-9AB5-59EFC418E5E8}" srcOrd="0" destOrd="0" presId="urn:microsoft.com/office/officeart/2005/8/layout/bProcess3"/>
    <dgm:cxn modelId="{5DCA7BBD-D668-44A9-8A77-EAFC66A3F2EA}" type="presParOf" srcId="{FC5C5B3A-DF2F-4B6E-A7D6-AFF794703851}" destId="{159D608C-170B-42CB-B945-4F1AB5554893}" srcOrd="1" destOrd="0" presId="urn:microsoft.com/office/officeart/2005/8/layout/bProcess3"/>
    <dgm:cxn modelId="{A052104C-232A-4C10-A23F-40E3A4159F11}" type="presParOf" srcId="{159D608C-170B-42CB-B945-4F1AB5554893}" destId="{061837CA-5DB5-44E5-B3A4-18CA28CBD065}" srcOrd="0" destOrd="0" presId="urn:microsoft.com/office/officeart/2005/8/layout/bProcess3"/>
    <dgm:cxn modelId="{9D1AAFDE-FDC1-4591-ABC3-DB87551C8C24}" type="presParOf" srcId="{FC5C5B3A-DF2F-4B6E-A7D6-AFF794703851}" destId="{2D91260F-F8B9-4FC0-B906-2F8BC5A81A55}" srcOrd="2" destOrd="0" presId="urn:microsoft.com/office/officeart/2005/8/layout/bProcess3"/>
    <dgm:cxn modelId="{17674226-8749-46B7-9546-CBC9A8E8BB25}" type="presParOf" srcId="{FC5C5B3A-DF2F-4B6E-A7D6-AFF794703851}" destId="{BB0ED5B6-54D0-402D-A838-C5D2FE39C696}" srcOrd="3" destOrd="0" presId="urn:microsoft.com/office/officeart/2005/8/layout/bProcess3"/>
    <dgm:cxn modelId="{4A70BCE1-FA0D-44D5-9425-9D9583B4EA1E}" type="presParOf" srcId="{BB0ED5B6-54D0-402D-A838-C5D2FE39C696}" destId="{1C51EA13-775C-465C-8CC5-F82144D4D62C}" srcOrd="0" destOrd="0" presId="urn:microsoft.com/office/officeart/2005/8/layout/bProcess3"/>
    <dgm:cxn modelId="{B8263353-4BB7-43D7-9D7E-F7B7F7AD19D0}" type="presParOf" srcId="{FC5C5B3A-DF2F-4B6E-A7D6-AFF794703851}" destId="{BEB17F10-CBD0-4AB6-BA18-D2022A835202}" srcOrd="4" destOrd="0" presId="urn:microsoft.com/office/officeart/2005/8/layout/bProcess3"/>
    <dgm:cxn modelId="{4868C62C-2AE3-47CB-8AA0-77F7028ED907}" type="presParOf" srcId="{FC5C5B3A-DF2F-4B6E-A7D6-AFF794703851}" destId="{ABB54231-DE14-4706-BCCB-806EDBF6BAD6}" srcOrd="5" destOrd="0" presId="urn:microsoft.com/office/officeart/2005/8/layout/bProcess3"/>
    <dgm:cxn modelId="{C4F04925-6B52-4300-820C-B8152365D8B9}" type="presParOf" srcId="{ABB54231-DE14-4706-BCCB-806EDBF6BAD6}" destId="{624E16EB-D149-4403-9A94-9490B7BCEA04}" srcOrd="0" destOrd="0" presId="urn:microsoft.com/office/officeart/2005/8/layout/bProcess3"/>
    <dgm:cxn modelId="{9BEA08FF-BC6B-4C58-A215-C96AFDEA7061}" type="presParOf" srcId="{FC5C5B3A-DF2F-4B6E-A7D6-AFF794703851}" destId="{ADF87D1B-B73D-4628-B3B9-EA8C0B695F71}" srcOrd="6" destOrd="0" presId="urn:microsoft.com/office/officeart/2005/8/layout/bProcess3"/>
    <dgm:cxn modelId="{0987B81E-BFFD-4652-A003-76445F7579BC}" type="presParOf" srcId="{FC5C5B3A-DF2F-4B6E-A7D6-AFF794703851}" destId="{77E63E00-AD09-4F57-9596-1FC08FD1C941}" srcOrd="7" destOrd="0" presId="urn:microsoft.com/office/officeart/2005/8/layout/bProcess3"/>
    <dgm:cxn modelId="{8B423A1F-AF84-4AA9-AFD7-EA505ADF494A}" type="presParOf" srcId="{77E63E00-AD09-4F57-9596-1FC08FD1C941}" destId="{99FDC720-1FF1-4083-8F06-D318213084EC}" srcOrd="0" destOrd="0" presId="urn:microsoft.com/office/officeart/2005/8/layout/bProcess3"/>
    <dgm:cxn modelId="{66739E21-BD86-4119-9686-C8165AA17B23}" type="presParOf" srcId="{FC5C5B3A-DF2F-4B6E-A7D6-AFF794703851}" destId="{32280F1B-672E-4385-8E6B-6934E4D5FB28}" srcOrd="8" destOrd="0" presId="urn:microsoft.com/office/officeart/2005/8/layout/bProcess3"/>
    <dgm:cxn modelId="{BAC34FA5-6ECC-4086-8143-0E0D006AA34E}" type="presParOf" srcId="{FC5C5B3A-DF2F-4B6E-A7D6-AFF794703851}" destId="{0556D00E-5F17-4233-8C3E-DEA65602DF98}" srcOrd="9" destOrd="0" presId="urn:microsoft.com/office/officeart/2005/8/layout/bProcess3"/>
    <dgm:cxn modelId="{F76640AD-5C74-4A8D-9FA5-020F15B3B876}" type="presParOf" srcId="{0556D00E-5F17-4233-8C3E-DEA65602DF98}" destId="{ED7EAA4F-E078-42A1-B867-3223F6B9FE5B}" srcOrd="0" destOrd="0" presId="urn:microsoft.com/office/officeart/2005/8/layout/bProcess3"/>
    <dgm:cxn modelId="{324F36CB-DA9C-4117-8756-8D5BBDA13A98}" type="presParOf" srcId="{FC5C5B3A-DF2F-4B6E-A7D6-AFF794703851}" destId="{D5072F82-83F8-4C70-8A89-B46680BF4D00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1CE3DD-E171-4CCB-B3D8-77733B59E7FE}" type="doc">
      <dgm:prSet loTypeId="urn:microsoft.com/office/officeart/2009/3/layout/SubSte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BO"/>
        </a:p>
      </dgm:t>
    </dgm:pt>
    <dgm:pt modelId="{7918FEF6-96A5-4FA7-96D0-34EB93D65125}">
      <dgm:prSet phldrT="[Texto]" custT="1"/>
      <dgm:spPr/>
      <dgm:t>
        <a:bodyPr/>
        <a:lstStyle/>
        <a:p>
          <a:endParaRPr lang="es-BO" sz="10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BO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¡No esta resuelto el problemas de pérdidas por el gorgojo! </a:t>
          </a:r>
        </a:p>
        <a:p>
          <a:endParaRPr lang="es-BO" sz="14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s-BO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¿Cómo controlar más eficientemente a los gorgojos?</a:t>
          </a:r>
          <a:endParaRPr lang="es-BO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8B380A-4793-46B2-BA86-195F8CE67050}" type="parTrans" cxnId="{1897E50E-9B86-4FB8-8A4B-4FECFD5200F2}">
      <dgm:prSet/>
      <dgm:spPr/>
      <dgm:t>
        <a:bodyPr/>
        <a:lstStyle/>
        <a:p>
          <a:endParaRPr lang="es-BO"/>
        </a:p>
      </dgm:t>
    </dgm:pt>
    <dgm:pt modelId="{2D38B57A-5A65-4037-A84E-D05F60D471F2}" type="sibTrans" cxnId="{1897E50E-9B86-4FB8-8A4B-4FECFD5200F2}">
      <dgm:prSet/>
      <dgm:spPr/>
      <dgm:t>
        <a:bodyPr/>
        <a:lstStyle/>
        <a:p>
          <a:endParaRPr lang="es-BO"/>
        </a:p>
      </dgm:t>
    </dgm:pt>
    <dgm:pt modelId="{6240D67F-3BA4-49FE-8DB1-A4771043319B}">
      <dgm:prSet phldrT="[Texto]" custT="1"/>
      <dgm:spPr/>
      <dgm:t>
        <a:bodyPr/>
        <a:lstStyle/>
        <a:p>
          <a:pPr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300" b="1" i="0" dirty="0" smtClean="0">
              <a:solidFill>
                <a:schemeClr val="accent5">
                  <a:lumMod val="75000"/>
                </a:schemeClr>
              </a:solidFill>
              <a:effectLst/>
            </a:rPr>
            <a:t>No existen respuestas satisfactorias a:  </a:t>
          </a: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300" b="1" i="0" dirty="0" smtClean="0">
              <a:solidFill>
                <a:schemeClr val="accent5">
                  <a:lumMod val="75000"/>
                </a:schemeClr>
              </a:solidFill>
              <a:effectLst/>
            </a:rPr>
            <a:t>Tipos de gorgojos, población y relación con el clima.</a:t>
          </a: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BO" sz="1300" b="1" i="0" dirty="0" smtClean="0">
            <a:solidFill>
              <a:schemeClr val="accent5">
                <a:lumMod val="75000"/>
              </a:schemeClr>
            </a:solidFill>
          </a:endParaRPr>
        </a:p>
        <a:p>
          <a:pPr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300" b="1" i="0" dirty="0" smtClean="0">
              <a:solidFill>
                <a:schemeClr val="accent5">
                  <a:lumMod val="75000"/>
                </a:schemeClr>
              </a:solidFill>
              <a:effectLst/>
            </a:rPr>
            <a:t>Resistencia de los gorgojos a las prácticas que se aplican.</a:t>
          </a:r>
        </a:p>
      </dgm:t>
    </dgm:pt>
    <dgm:pt modelId="{9DE9D684-EF0C-4885-A692-FABF78FFCCF9}" type="parTrans" cxnId="{9C2F1DA1-1C91-4070-8A00-5A85EB97EBB4}">
      <dgm:prSet/>
      <dgm:spPr/>
      <dgm:t>
        <a:bodyPr/>
        <a:lstStyle/>
        <a:p>
          <a:endParaRPr lang="es-BO"/>
        </a:p>
      </dgm:t>
    </dgm:pt>
    <dgm:pt modelId="{6587FF03-45B9-4801-AF4B-0370458A9E30}" type="sibTrans" cxnId="{9C2F1DA1-1C91-4070-8A00-5A85EB97EBB4}">
      <dgm:prSet/>
      <dgm:spPr/>
      <dgm:t>
        <a:bodyPr/>
        <a:lstStyle/>
        <a:p>
          <a:endParaRPr lang="es-BO"/>
        </a:p>
      </dgm:t>
    </dgm:pt>
    <dgm:pt modelId="{2CAEC0A5-CA1E-4557-B078-C9A783B29985}">
      <dgm:prSet phldrT="[Texto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just"/>
          <a:r>
            <a:rPr lang="es-BO" sz="1400" b="1" dirty="0" smtClean="0">
              <a:solidFill>
                <a:schemeClr val="accent3">
                  <a:lumMod val="75000"/>
                </a:schemeClr>
              </a:solidFill>
              <a:effectLst/>
            </a:rPr>
            <a:t>Sí existe información sobre:</a:t>
          </a:r>
        </a:p>
        <a:p>
          <a:pPr algn="just"/>
          <a:r>
            <a:rPr lang="es-BO" sz="1400" b="1" dirty="0" smtClean="0">
              <a:solidFill>
                <a:schemeClr val="accent3">
                  <a:lumMod val="75000"/>
                </a:schemeClr>
              </a:solidFill>
              <a:effectLst/>
            </a:rPr>
            <a:t>Etapas de desarrollo y prácticas que deben ser difundida para controlar la plaga. </a:t>
          </a:r>
        </a:p>
      </dgm:t>
    </dgm:pt>
    <dgm:pt modelId="{F2F9CA80-FEAA-4398-80F3-7A19998CECC8}" type="parTrans" cxnId="{7A0E82EE-F96D-4FBE-989B-E676AC71BAC8}">
      <dgm:prSet/>
      <dgm:spPr/>
      <dgm:t>
        <a:bodyPr/>
        <a:lstStyle/>
        <a:p>
          <a:endParaRPr lang="es-BO"/>
        </a:p>
      </dgm:t>
    </dgm:pt>
    <dgm:pt modelId="{B8BA17A5-8351-4CF1-913E-F398193F7D9E}" type="sibTrans" cxnId="{7A0E82EE-F96D-4FBE-989B-E676AC71BAC8}">
      <dgm:prSet/>
      <dgm:spPr/>
      <dgm:t>
        <a:bodyPr/>
        <a:lstStyle/>
        <a:p>
          <a:endParaRPr lang="es-BO"/>
        </a:p>
      </dgm:t>
    </dgm:pt>
    <dgm:pt modelId="{F8134F7D-B579-4D78-8C3A-A7D77F0371D6}">
      <dgm:prSet phldrT="[Texto]" custT="1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pPr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050" b="1" i="0" dirty="0" smtClean="0">
              <a:solidFill>
                <a:schemeClr val="accent5">
                  <a:lumMod val="75000"/>
                </a:schemeClr>
              </a:solidFill>
              <a:effectLst/>
            </a:rPr>
            <a:t>1. Núcleo de investigación para diagnosticar tipos de gorgojos en el cultivo papa en las dos organizaciones y su relación con el clima. </a:t>
          </a:r>
        </a:p>
        <a:p>
          <a:pPr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50" b="1" i="0" dirty="0" smtClean="0">
            <a:solidFill>
              <a:schemeClr val="accent5">
                <a:lumMod val="75000"/>
              </a:schemeClr>
            </a:solidFill>
            <a:effectLst/>
          </a:endParaRP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050" b="1" dirty="0" smtClean="0">
              <a:solidFill>
                <a:schemeClr val="accent3">
                  <a:lumMod val="75000"/>
                </a:schemeClr>
              </a:solidFill>
            </a:rPr>
            <a:t>2. Núcleo de innovación para: </a:t>
          </a:r>
          <a:r>
            <a:rPr lang="es-BO" sz="1050" b="1" dirty="0" smtClean="0">
              <a:solidFill>
                <a:schemeClr val="accent3">
                  <a:lumMod val="75000"/>
                </a:schemeClr>
              </a:solidFill>
              <a:effectLst/>
            </a:rPr>
            <a:t>realizar cursos/talleres sobre tipos de gorgojos y MIP; producir materiales didácticos (dibujos, muestrarios, fotografías, cartillas, trípticos); </a:t>
          </a:r>
          <a:r>
            <a:rPr lang="es-BO" sz="1050" b="1" dirty="0" smtClean="0">
              <a:solidFill>
                <a:schemeClr val="accent3">
                  <a:lumMod val="75000"/>
                </a:schemeClr>
              </a:solidFill>
            </a:rPr>
            <a:t>difundir información sobre tipos d</a:t>
          </a:r>
          <a:r>
            <a:rPr lang="es-BO" sz="1050" b="1" dirty="0" smtClean="0">
              <a:solidFill>
                <a:schemeClr val="accent3">
                  <a:lumMod val="75000"/>
                </a:schemeClr>
              </a:solidFill>
              <a:effectLst/>
            </a:rPr>
            <a:t>e gorgojos, sus etapas de desarrollo y prácticas. </a:t>
          </a:r>
          <a:endParaRPr lang="es-BO" sz="1050" b="1" dirty="0">
            <a:solidFill>
              <a:schemeClr val="accent3">
                <a:lumMod val="75000"/>
              </a:schemeClr>
            </a:solidFill>
          </a:endParaRPr>
        </a:p>
      </dgm:t>
    </dgm:pt>
    <dgm:pt modelId="{C46FD794-4D70-4A34-8315-EC3F01FDC219}" type="parTrans" cxnId="{65698184-8930-42CE-8ABA-B40668B843A3}">
      <dgm:prSet/>
      <dgm:spPr/>
      <dgm:t>
        <a:bodyPr/>
        <a:lstStyle/>
        <a:p>
          <a:endParaRPr lang="es-BO"/>
        </a:p>
      </dgm:t>
    </dgm:pt>
    <dgm:pt modelId="{ADD1D510-E64E-4CEA-A38B-25840D488E1B}" type="sibTrans" cxnId="{65698184-8930-42CE-8ABA-B40668B843A3}">
      <dgm:prSet/>
      <dgm:spPr/>
      <dgm:t>
        <a:bodyPr/>
        <a:lstStyle/>
        <a:p>
          <a:endParaRPr lang="es-BO"/>
        </a:p>
      </dgm:t>
    </dgm:pt>
    <dgm:pt modelId="{99DEF29E-E846-4E06-BEE2-21D3380A3018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s-BO" sz="1100" b="1" dirty="0" smtClean="0">
              <a:solidFill>
                <a:schemeClr val="accent5">
                  <a:lumMod val="50000"/>
                </a:schemeClr>
              </a:solidFill>
            </a:rPr>
            <a:t>1. Núcleo específico de Yapuchiris interesados</a:t>
          </a:r>
        </a:p>
        <a:p>
          <a:r>
            <a:rPr lang="es-BO" sz="1100" b="1" dirty="0" smtClean="0">
              <a:solidFill>
                <a:schemeClr val="accent5">
                  <a:lumMod val="50000"/>
                </a:schemeClr>
              </a:solidFill>
            </a:rPr>
            <a:t>201-2013</a:t>
          </a:r>
        </a:p>
        <a:p>
          <a:r>
            <a:rPr lang="es-BO" sz="1100" b="1" dirty="0" smtClean="0">
              <a:solidFill>
                <a:schemeClr val="accent5">
                  <a:lumMod val="50000"/>
                </a:schemeClr>
              </a:solidFill>
            </a:rPr>
            <a:t>y</a:t>
          </a:r>
        </a:p>
        <a:p>
          <a:r>
            <a:rPr lang="es-BO" sz="1100" b="1" dirty="0" smtClean="0">
              <a:solidFill>
                <a:schemeClr val="accent5">
                  <a:lumMod val="50000"/>
                </a:schemeClr>
              </a:solidFill>
            </a:rPr>
            <a:t>2013-2014</a:t>
          </a:r>
        </a:p>
        <a:p>
          <a:endParaRPr lang="es-BO" sz="1100" b="1" dirty="0" smtClean="0">
            <a:solidFill>
              <a:schemeClr val="accent5">
                <a:lumMod val="50000"/>
              </a:schemeClr>
            </a:solidFill>
          </a:endParaRPr>
        </a:p>
        <a:p>
          <a:endParaRPr lang="es-BO" sz="1100" b="1" dirty="0" smtClean="0">
            <a:solidFill>
              <a:schemeClr val="accent5">
                <a:lumMod val="50000"/>
              </a:schemeClr>
            </a:solidFill>
          </a:endParaRPr>
        </a:p>
        <a:p>
          <a:endParaRPr lang="es-BO" sz="1100" b="1" dirty="0" smtClean="0">
            <a:solidFill>
              <a:schemeClr val="accent5">
                <a:lumMod val="50000"/>
              </a:schemeClr>
            </a:solidFill>
          </a:endParaRPr>
        </a:p>
        <a:p>
          <a:r>
            <a:rPr lang="es-BO" sz="1100" b="1" dirty="0" smtClean="0">
              <a:solidFill>
                <a:schemeClr val="accent3">
                  <a:lumMod val="75000"/>
                </a:schemeClr>
              </a:solidFill>
            </a:rPr>
            <a:t>2. Núcleo amplio para todos los Yapuchiris  y agricultores/as interesados/as</a:t>
          </a:r>
        </a:p>
        <a:p>
          <a:r>
            <a:rPr lang="es-BO" sz="1100" b="1" dirty="0" smtClean="0">
              <a:solidFill>
                <a:schemeClr val="accent3">
                  <a:lumMod val="75000"/>
                </a:schemeClr>
              </a:solidFill>
            </a:rPr>
            <a:t>2012-2013</a:t>
          </a:r>
          <a:endParaRPr lang="es-BO" sz="1100" b="1" dirty="0">
            <a:solidFill>
              <a:schemeClr val="accent3">
                <a:lumMod val="75000"/>
              </a:schemeClr>
            </a:solidFill>
          </a:endParaRPr>
        </a:p>
      </dgm:t>
    </dgm:pt>
    <dgm:pt modelId="{57066B4C-9239-4E65-8247-5435D7335F4C}" type="parTrans" cxnId="{1550BD37-E58D-47AD-9C8B-605B8E77D1D8}">
      <dgm:prSet/>
      <dgm:spPr/>
      <dgm:t>
        <a:bodyPr/>
        <a:lstStyle/>
        <a:p>
          <a:endParaRPr lang="es-BO"/>
        </a:p>
      </dgm:t>
    </dgm:pt>
    <dgm:pt modelId="{B730DAD3-16D8-453B-AA99-0222264689BA}" type="sibTrans" cxnId="{1550BD37-E58D-47AD-9C8B-605B8E77D1D8}">
      <dgm:prSet/>
      <dgm:spPr/>
      <dgm:t>
        <a:bodyPr/>
        <a:lstStyle/>
        <a:p>
          <a:endParaRPr lang="es-BO"/>
        </a:p>
      </dgm:t>
    </dgm:pt>
    <dgm:pt modelId="{5069EF8F-E24F-4F96-B432-C8AF33A52AD5}">
      <dgm:prSet/>
      <dgm:spPr/>
      <dgm:t>
        <a:bodyPr/>
        <a:lstStyle/>
        <a:p>
          <a:r>
            <a:rPr lang="es-BO" dirty="0" smtClean="0"/>
            <a:t>Gorgojo de la papa</a:t>
          </a:r>
          <a:endParaRPr lang="es-BO" dirty="0"/>
        </a:p>
      </dgm:t>
    </dgm:pt>
    <dgm:pt modelId="{3DB3F49E-F462-48A1-9B62-B208D55F9A4D}" type="parTrans" cxnId="{79181866-32EB-4BF0-BFD5-0B358FD45424}">
      <dgm:prSet/>
      <dgm:spPr/>
      <dgm:t>
        <a:bodyPr/>
        <a:lstStyle/>
        <a:p>
          <a:endParaRPr lang="es-BO"/>
        </a:p>
      </dgm:t>
    </dgm:pt>
    <dgm:pt modelId="{45942263-390D-4BE8-B37E-11A7DC10BD42}" type="sibTrans" cxnId="{79181866-32EB-4BF0-BFD5-0B358FD45424}">
      <dgm:prSet/>
      <dgm:spPr/>
      <dgm:t>
        <a:bodyPr/>
        <a:lstStyle/>
        <a:p>
          <a:endParaRPr lang="es-BO"/>
        </a:p>
      </dgm:t>
    </dgm:pt>
    <dgm:pt modelId="{E804B399-1A28-48E1-BF6F-8D0EC7C4B0A2}" type="pres">
      <dgm:prSet presAssocID="{421CE3DD-E171-4CCB-B3D8-77733B59E7FE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s-BO"/>
        </a:p>
      </dgm:t>
    </dgm:pt>
    <dgm:pt modelId="{195D39E9-F570-4D43-B519-3078AB738A78}" type="pres">
      <dgm:prSet presAssocID="{5069EF8F-E24F-4F96-B432-C8AF33A52AD5}" presName="parTx1" presStyleLbl="node1" presStyleIdx="0" presStyleCnt="4"/>
      <dgm:spPr/>
      <dgm:t>
        <a:bodyPr/>
        <a:lstStyle/>
        <a:p>
          <a:endParaRPr lang="es-BO"/>
        </a:p>
      </dgm:t>
    </dgm:pt>
    <dgm:pt modelId="{C807FC14-4A27-4C1A-9014-AC4CC4964A06}" type="pres">
      <dgm:prSet presAssocID="{7918FEF6-96A5-4FA7-96D0-34EB93D65125}" presName="parTx2" presStyleLbl="node1" presStyleIdx="1" presStyleCnt="4" custScaleX="73918" custScaleY="398859"/>
      <dgm:spPr/>
      <dgm:t>
        <a:bodyPr/>
        <a:lstStyle/>
        <a:p>
          <a:endParaRPr lang="es-BO"/>
        </a:p>
      </dgm:t>
    </dgm:pt>
    <dgm:pt modelId="{85DAED66-DA23-473D-A990-482990A2113A}" type="pres">
      <dgm:prSet presAssocID="{7918FEF6-96A5-4FA7-96D0-34EB93D65125}" presName="spPre2" presStyleCnt="0"/>
      <dgm:spPr/>
    </dgm:pt>
    <dgm:pt modelId="{4FA65636-7FA5-4676-B4B2-EF29295B4D01}" type="pres">
      <dgm:prSet presAssocID="{7918FEF6-96A5-4FA7-96D0-34EB93D65125}" presName="chLin2" presStyleCnt="0"/>
      <dgm:spPr/>
    </dgm:pt>
    <dgm:pt modelId="{D0A8A32E-0CD5-4395-A8A1-E63294DFCE56}" type="pres">
      <dgm:prSet presAssocID="{9DE9D684-EF0C-4885-A692-FABF78FFCCF9}" presName="Name45" presStyleLbl="parChTrans1D1" presStyleIdx="0" presStyleCnt="8"/>
      <dgm:spPr/>
    </dgm:pt>
    <dgm:pt modelId="{6515B302-7210-4AD1-887C-849D18912D76}" type="pres">
      <dgm:prSet presAssocID="{9DE9D684-EF0C-4885-A692-FABF78FFCCF9}" presName="Name65" presStyleLbl="parChTrans1D1" presStyleIdx="1" presStyleCnt="8"/>
      <dgm:spPr/>
    </dgm:pt>
    <dgm:pt modelId="{8485E418-697B-46A7-83B9-B46E10D301B9}" type="pres">
      <dgm:prSet presAssocID="{6240D67F-3BA4-49FE-8DB1-A4771043319B}" presName="txAndLines2" presStyleCnt="0"/>
      <dgm:spPr/>
    </dgm:pt>
    <dgm:pt modelId="{7375897C-68A0-40EC-850F-B2DD01C0FA64}" type="pres">
      <dgm:prSet presAssocID="{6240D67F-3BA4-49FE-8DB1-A4771043319B}" presName="anchor2" presStyleCnt="0"/>
      <dgm:spPr/>
    </dgm:pt>
    <dgm:pt modelId="{9F61869E-FD57-445F-B3F0-93193767DC93}" type="pres">
      <dgm:prSet presAssocID="{6240D67F-3BA4-49FE-8DB1-A4771043319B}" presName="backup2" presStyleCnt="0"/>
      <dgm:spPr/>
    </dgm:pt>
    <dgm:pt modelId="{9F6B1956-361C-4578-AE04-8E6C8EB7E3DE}" type="pres">
      <dgm:prSet presAssocID="{6240D67F-3BA4-49FE-8DB1-A4771043319B}" presName="preLine2" presStyleLbl="parChTrans1D1" presStyleIdx="2" presStyleCnt="8"/>
      <dgm:spPr/>
    </dgm:pt>
    <dgm:pt modelId="{CBA88D82-497E-4110-866D-B76940E10FE6}" type="pres">
      <dgm:prSet presAssocID="{6240D67F-3BA4-49FE-8DB1-A4771043319B}" presName="desTx2" presStyleLbl="revTx" presStyleIdx="0" presStyleCnt="0" custScaleX="175145" custScaleY="917649" custLinFactNeighborY="43167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5282D8C3-D84E-488A-89D4-658E2D2F3846}" type="pres">
      <dgm:prSet presAssocID="{6240D67F-3BA4-49FE-8DB1-A4771043319B}" presName="postLine2" presStyleLbl="parChTrans1D1" presStyleIdx="3" presStyleCnt="8"/>
      <dgm:spPr/>
    </dgm:pt>
    <dgm:pt modelId="{BFF2182D-74AE-4BA5-923B-34FA103DF482}" type="pres">
      <dgm:prSet presAssocID="{F2F9CA80-FEAA-4398-80F3-7A19998CECC8}" presName="Name45" presStyleLbl="parChTrans1D1" presStyleIdx="4" presStyleCnt="8"/>
      <dgm:spPr/>
    </dgm:pt>
    <dgm:pt modelId="{D411AEF5-FB1E-4B81-A7DE-85F032902BC4}" type="pres">
      <dgm:prSet presAssocID="{F2F9CA80-FEAA-4398-80F3-7A19998CECC8}" presName="Name65" presStyleLbl="parChTrans1D1" presStyleIdx="5" presStyleCnt="8"/>
      <dgm:spPr/>
    </dgm:pt>
    <dgm:pt modelId="{13E521B4-94F7-472F-ACD2-18D6329F3C04}" type="pres">
      <dgm:prSet presAssocID="{2CAEC0A5-CA1E-4557-B078-C9A783B29985}" presName="txAndLines2" presStyleCnt="0"/>
      <dgm:spPr/>
    </dgm:pt>
    <dgm:pt modelId="{BB4603FC-6731-470F-91C4-078C2CC820E5}" type="pres">
      <dgm:prSet presAssocID="{2CAEC0A5-CA1E-4557-B078-C9A783B29985}" presName="anchor2" presStyleCnt="0"/>
      <dgm:spPr/>
    </dgm:pt>
    <dgm:pt modelId="{6A4F5826-1A12-46A0-A3FC-EF562F81EA46}" type="pres">
      <dgm:prSet presAssocID="{2CAEC0A5-CA1E-4557-B078-C9A783B29985}" presName="backup2" presStyleCnt="0"/>
      <dgm:spPr/>
    </dgm:pt>
    <dgm:pt modelId="{2310FEB9-ECF1-445C-B89B-BE220DF3DDB9}" type="pres">
      <dgm:prSet presAssocID="{2CAEC0A5-CA1E-4557-B078-C9A783B29985}" presName="preLine2" presStyleLbl="parChTrans1D1" presStyleIdx="6" presStyleCnt="8"/>
      <dgm:spPr/>
    </dgm:pt>
    <dgm:pt modelId="{C3442BF2-5FF6-4DBC-97E4-3C5C7389C5C9}" type="pres">
      <dgm:prSet presAssocID="{2CAEC0A5-CA1E-4557-B078-C9A783B29985}" presName="desTx2" presStyleLbl="revTx" presStyleIdx="0" presStyleCnt="0" custScaleX="140732" custScaleY="720648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D52CDD3F-F226-4925-A514-148FD3C641A9}" type="pres">
      <dgm:prSet presAssocID="{2CAEC0A5-CA1E-4557-B078-C9A783B29985}" presName="postLine2" presStyleLbl="parChTrans1D1" presStyleIdx="7" presStyleCnt="8"/>
      <dgm:spPr/>
    </dgm:pt>
    <dgm:pt modelId="{4F891C09-3253-4340-BED2-C3AF31C67288}" type="pres">
      <dgm:prSet presAssocID="{7918FEF6-96A5-4FA7-96D0-34EB93D65125}" presName="spPost2" presStyleCnt="0"/>
      <dgm:spPr/>
    </dgm:pt>
    <dgm:pt modelId="{4BB3F6A4-0A12-4201-A186-49AE0EEB148D}" type="pres">
      <dgm:prSet presAssocID="{F8134F7D-B579-4D78-8C3A-A7D77F0371D6}" presName="parTx3" presStyleLbl="node1" presStyleIdx="2" presStyleCnt="4" custScaleY="509312"/>
      <dgm:spPr/>
      <dgm:t>
        <a:bodyPr/>
        <a:lstStyle/>
        <a:p>
          <a:endParaRPr lang="es-BO"/>
        </a:p>
      </dgm:t>
    </dgm:pt>
    <dgm:pt modelId="{CAB63966-A528-45D0-BB05-20A8208E7617}" type="pres">
      <dgm:prSet presAssocID="{99DEF29E-E846-4E06-BEE2-21D3380A3018}" presName="parTx4" presStyleLbl="node1" presStyleIdx="3" presStyleCnt="4" custScaleY="263861"/>
      <dgm:spPr/>
      <dgm:t>
        <a:bodyPr/>
        <a:lstStyle/>
        <a:p>
          <a:endParaRPr lang="es-BO"/>
        </a:p>
      </dgm:t>
    </dgm:pt>
  </dgm:ptLst>
  <dgm:cxnLst>
    <dgm:cxn modelId="{0DA1E733-89D8-424F-9D22-B2D93971E6A4}" type="presOf" srcId="{6240D67F-3BA4-49FE-8DB1-A4771043319B}" destId="{CBA88D82-497E-4110-866D-B76940E10FE6}" srcOrd="0" destOrd="0" presId="urn:microsoft.com/office/officeart/2009/3/layout/SubStepProcess"/>
    <dgm:cxn modelId="{1550BD37-E58D-47AD-9C8B-605B8E77D1D8}" srcId="{421CE3DD-E171-4CCB-B3D8-77733B59E7FE}" destId="{99DEF29E-E846-4E06-BEE2-21D3380A3018}" srcOrd="3" destOrd="0" parTransId="{57066B4C-9239-4E65-8247-5435D7335F4C}" sibTransId="{B730DAD3-16D8-453B-AA99-0222264689BA}"/>
    <dgm:cxn modelId="{65698184-8930-42CE-8ABA-B40668B843A3}" srcId="{421CE3DD-E171-4CCB-B3D8-77733B59E7FE}" destId="{F8134F7D-B579-4D78-8C3A-A7D77F0371D6}" srcOrd="2" destOrd="0" parTransId="{C46FD794-4D70-4A34-8315-EC3F01FDC219}" sibTransId="{ADD1D510-E64E-4CEA-A38B-25840D488E1B}"/>
    <dgm:cxn modelId="{7A0E82EE-F96D-4FBE-989B-E676AC71BAC8}" srcId="{7918FEF6-96A5-4FA7-96D0-34EB93D65125}" destId="{2CAEC0A5-CA1E-4557-B078-C9A783B29985}" srcOrd="1" destOrd="0" parTransId="{F2F9CA80-FEAA-4398-80F3-7A19998CECC8}" sibTransId="{B8BA17A5-8351-4CF1-913E-F398193F7D9E}"/>
    <dgm:cxn modelId="{1897E50E-9B86-4FB8-8A4B-4FECFD5200F2}" srcId="{421CE3DD-E171-4CCB-B3D8-77733B59E7FE}" destId="{7918FEF6-96A5-4FA7-96D0-34EB93D65125}" srcOrd="1" destOrd="0" parTransId="{0B8B380A-4793-46B2-BA86-195F8CE67050}" sibTransId="{2D38B57A-5A65-4037-A84E-D05F60D471F2}"/>
    <dgm:cxn modelId="{D98F7CDD-77CA-4E0F-8BEA-664F96946B9D}" type="presOf" srcId="{99DEF29E-E846-4E06-BEE2-21D3380A3018}" destId="{CAB63966-A528-45D0-BB05-20A8208E7617}" srcOrd="0" destOrd="0" presId="urn:microsoft.com/office/officeart/2009/3/layout/SubStepProcess"/>
    <dgm:cxn modelId="{824D0655-B2CF-4CA6-869F-FDE4CD0F8096}" type="presOf" srcId="{7918FEF6-96A5-4FA7-96D0-34EB93D65125}" destId="{C807FC14-4A27-4C1A-9014-AC4CC4964A06}" srcOrd="0" destOrd="0" presId="urn:microsoft.com/office/officeart/2009/3/layout/SubStepProcess"/>
    <dgm:cxn modelId="{1B6D47D3-CD05-4907-B6C0-F0B19C4CAC29}" type="presOf" srcId="{5069EF8F-E24F-4F96-B432-C8AF33A52AD5}" destId="{195D39E9-F570-4D43-B519-3078AB738A78}" srcOrd="0" destOrd="0" presId="urn:microsoft.com/office/officeart/2009/3/layout/SubStepProcess"/>
    <dgm:cxn modelId="{2D6F141F-8088-42E3-B8E0-51AC57195BAD}" type="presOf" srcId="{2CAEC0A5-CA1E-4557-B078-C9A783B29985}" destId="{C3442BF2-5FF6-4DBC-97E4-3C5C7389C5C9}" srcOrd="0" destOrd="0" presId="urn:microsoft.com/office/officeart/2009/3/layout/SubStepProcess"/>
    <dgm:cxn modelId="{9C2F1DA1-1C91-4070-8A00-5A85EB97EBB4}" srcId="{7918FEF6-96A5-4FA7-96D0-34EB93D65125}" destId="{6240D67F-3BA4-49FE-8DB1-A4771043319B}" srcOrd="0" destOrd="0" parTransId="{9DE9D684-EF0C-4885-A692-FABF78FFCCF9}" sibTransId="{6587FF03-45B9-4801-AF4B-0370458A9E30}"/>
    <dgm:cxn modelId="{A628C8E8-1D0C-4F7C-B628-0D126016D223}" type="presOf" srcId="{F8134F7D-B579-4D78-8C3A-A7D77F0371D6}" destId="{4BB3F6A4-0A12-4201-A186-49AE0EEB148D}" srcOrd="0" destOrd="0" presId="urn:microsoft.com/office/officeart/2009/3/layout/SubStepProcess"/>
    <dgm:cxn modelId="{AA44AA06-E437-4D45-A852-259B9B652673}" type="presOf" srcId="{421CE3DD-E171-4CCB-B3D8-77733B59E7FE}" destId="{E804B399-1A28-48E1-BF6F-8D0EC7C4B0A2}" srcOrd="0" destOrd="0" presId="urn:microsoft.com/office/officeart/2009/3/layout/SubStepProcess"/>
    <dgm:cxn modelId="{79181866-32EB-4BF0-BFD5-0B358FD45424}" srcId="{421CE3DD-E171-4CCB-B3D8-77733B59E7FE}" destId="{5069EF8F-E24F-4F96-B432-C8AF33A52AD5}" srcOrd="0" destOrd="0" parTransId="{3DB3F49E-F462-48A1-9B62-B208D55F9A4D}" sibTransId="{45942263-390D-4BE8-B37E-11A7DC10BD42}"/>
    <dgm:cxn modelId="{46B043F3-EB14-420D-BCAD-D376694AE096}" type="presParOf" srcId="{E804B399-1A28-48E1-BF6F-8D0EC7C4B0A2}" destId="{195D39E9-F570-4D43-B519-3078AB738A78}" srcOrd="0" destOrd="0" presId="urn:microsoft.com/office/officeart/2009/3/layout/SubStepProcess"/>
    <dgm:cxn modelId="{D823C5F3-B74E-4FB5-BAA6-B5D792A0B895}" type="presParOf" srcId="{E804B399-1A28-48E1-BF6F-8D0EC7C4B0A2}" destId="{C807FC14-4A27-4C1A-9014-AC4CC4964A06}" srcOrd="1" destOrd="0" presId="urn:microsoft.com/office/officeart/2009/3/layout/SubStepProcess"/>
    <dgm:cxn modelId="{EBC69150-228B-462F-A54F-F5670048F3AF}" type="presParOf" srcId="{E804B399-1A28-48E1-BF6F-8D0EC7C4B0A2}" destId="{85DAED66-DA23-473D-A990-482990A2113A}" srcOrd="2" destOrd="0" presId="urn:microsoft.com/office/officeart/2009/3/layout/SubStepProcess"/>
    <dgm:cxn modelId="{DD90FD7A-715B-4C36-9DF4-8478186A4225}" type="presParOf" srcId="{E804B399-1A28-48E1-BF6F-8D0EC7C4B0A2}" destId="{4FA65636-7FA5-4676-B4B2-EF29295B4D01}" srcOrd="3" destOrd="0" presId="urn:microsoft.com/office/officeart/2009/3/layout/SubStepProcess"/>
    <dgm:cxn modelId="{9DC8D0DB-6154-4F50-884F-0653DB1580A3}" type="presParOf" srcId="{4FA65636-7FA5-4676-B4B2-EF29295B4D01}" destId="{D0A8A32E-0CD5-4395-A8A1-E63294DFCE56}" srcOrd="0" destOrd="0" presId="urn:microsoft.com/office/officeart/2009/3/layout/SubStepProcess"/>
    <dgm:cxn modelId="{837662D8-D8DB-483A-861B-5788484B1786}" type="presParOf" srcId="{4FA65636-7FA5-4676-B4B2-EF29295B4D01}" destId="{6515B302-7210-4AD1-887C-849D18912D76}" srcOrd="1" destOrd="0" presId="urn:microsoft.com/office/officeart/2009/3/layout/SubStepProcess"/>
    <dgm:cxn modelId="{3A4463F5-84EA-4044-B758-04BA0F4DD036}" type="presParOf" srcId="{4FA65636-7FA5-4676-B4B2-EF29295B4D01}" destId="{8485E418-697B-46A7-83B9-B46E10D301B9}" srcOrd="2" destOrd="0" presId="urn:microsoft.com/office/officeart/2009/3/layout/SubStepProcess"/>
    <dgm:cxn modelId="{82FEE287-27A3-4250-BDC8-7C71080954FA}" type="presParOf" srcId="{8485E418-697B-46A7-83B9-B46E10D301B9}" destId="{7375897C-68A0-40EC-850F-B2DD01C0FA64}" srcOrd="0" destOrd="0" presId="urn:microsoft.com/office/officeart/2009/3/layout/SubStepProcess"/>
    <dgm:cxn modelId="{6C088C6E-5415-403F-8A3A-AD80A0E3527B}" type="presParOf" srcId="{8485E418-697B-46A7-83B9-B46E10D301B9}" destId="{9F61869E-FD57-445F-B3F0-93193767DC93}" srcOrd="1" destOrd="0" presId="urn:microsoft.com/office/officeart/2009/3/layout/SubStepProcess"/>
    <dgm:cxn modelId="{0E570DDD-6544-4B68-83DE-FA45EAE56AA2}" type="presParOf" srcId="{8485E418-697B-46A7-83B9-B46E10D301B9}" destId="{9F6B1956-361C-4578-AE04-8E6C8EB7E3DE}" srcOrd="2" destOrd="0" presId="urn:microsoft.com/office/officeart/2009/3/layout/SubStepProcess"/>
    <dgm:cxn modelId="{8908566A-AAB3-4E39-B815-057F424F8E52}" type="presParOf" srcId="{8485E418-697B-46A7-83B9-B46E10D301B9}" destId="{CBA88D82-497E-4110-866D-B76940E10FE6}" srcOrd="3" destOrd="0" presId="urn:microsoft.com/office/officeart/2009/3/layout/SubStepProcess"/>
    <dgm:cxn modelId="{656694EC-EE7F-45AD-925E-A05E11640644}" type="presParOf" srcId="{8485E418-697B-46A7-83B9-B46E10D301B9}" destId="{5282D8C3-D84E-488A-89D4-658E2D2F3846}" srcOrd="4" destOrd="0" presId="urn:microsoft.com/office/officeart/2009/3/layout/SubStepProcess"/>
    <dgm:cxn modelId="{044B223B-7E63-4E50-90C7-AA7756C804AB}" type="presParOf" srcId="{4FA65636-7FA5-4676-B4B2-EF29295B4D01}" destId="{BFF2182D-74AE-4BA5-923B-34FA103DF482}" srcOrd="3" destOrd="0" presId="urn:microsoft.com/office/officeart/2009/3/layout/SubStepProcess"/>
    <dgm:cxn modelId="{7A7E690A-44FD-42B3-8B0A-EFEFB07739E1}" type="presParOf" srcId="{4FA65636-7FA5-4676-B4B2-EF29295B4D01}" destId="{D411AEF5-FB1E-4B81-A7DE-85F032902BC4}" srcOrd="4" destOrd="0" presId="urn:microsoft.com/office/officeart/2009/3/layout/SubStepProcess"/>
    <dgm:cxn modelId="{F54E6A0C-1A18-45B8-A9E6-C7C2D564A31B}" type="presParOf" srcId="{4FA65636-7FA5-4676-B4B2-EF29295B4D01}" destId="{13E521B4-94F7-472F-ACD2-18D6329F3C04}" srcOrd="5" destOrd="0" presId="urn:microsoft.com/office/officeart/2009/3/layout/SubStepProcess"/>
    <dgm:cxn modelId="{2D5007BF-B5D5-482C-A5BC-48152665A3DC}" type="presParOf" srcId="{13E521B4-94F7-472F-ACD2-18D6329F3C04}" destId="{BB4603FC-6731-470F-91C4-078C2CC820E5}" srcOrd="0" destOrd="0" presId="urn:microsoft.com/office/officeart/2009/3/layout/SubStepProcess"/>
    <dgm:cxn modelId="{0ED4E9A9-549C-46BF-BBD5-3F87C7CA284A}" type="presParOf" srcId="{13E521B4-94F7-472F-ACD2-18D6329F3C04}" destId="{6A4F5826-1A12-46A0-A3FC-EF562F81EA46}" srcOrd="1" destOrd="0" presId="urn:microsoft.com/office/officeart/2009/3/layout/SubStepProcess"/>
    <dgm:cxn modelId="{FD538A36-0BAF-449E-9911-AFE2065D3397}" type="presParOf" srcId="{13E521B4-94F7-472F-ACD2-18D6329F3C04}" destId="{2310FEB9-ECF1-445C-B89B-BE220DF3DDB9}" srcOrd="2" destOrd="0" presId="urn:microsoft.com/office/officeart/2009/3/layout/SubStepProcess"/>
    <dgm:cxn modelId="{C639E0C8-6596-453F-AF89-B2D55212AD8C}" type="presParOf" srcId="{13E521B4-94F7-472F-ACD2-18D6329F3C04}" destId="{C3442BF2-5FF6-4DBC-97E4-3C5C7389C5C9}" srcOrd="3" destOrd="0" presId="urn:microsoft.com/office/officeart/2009/3/layout/SubStepProcess"/>
    <dgm:cxn modelId="{62F8A3BD-5173-47B6-BACB-87983E39781A}" type="presParOf" srcId="{13E521B4-94F7-472F-ACD2-18D6329F3C04}" destId="{D52CDD3F-F226-4925-A514-148FD3C641A9}" srcOrd="4" destOrd="0" presId="urn:microsoft.com/office/officeart/2009/3/layout/SubStepProcess"/>
    <dgm:cxn modelId="{EA1ABD85-B8B2-4EC9-944C-9D3F92F849EF}" type="presParOf" srcId="{E804B399-1A28-48E1-BF6F-8D0EC7C4B0A2}" destId="{4F891C09-3253-4340-BED2-C3AF31C67288}" srcOrd="4" destOrd="0" presId="urn:microsoft.com/office/officeart/2009/3/layout/SubStepProcess"/>
    <dgm:cxn modelId="{F92D5ED4-7C79-4B2B-9BFD-E37DD7888B2A}" type="presParOf" srcId="{E804B399-1A28-48E1-BF6F-8D0EC7C4B0A2}" destId="{4BB3F6A4-0A12-4201-A186-49AE0EEB148D}" srcOrd="5" destOrd="0" presId="urn:microsoft.com/office/officeart/2009/3/layout/SubStepProcess"/>
    <dgm:cxn modelId="{41128FAB-5CAB-4023-99BD-D099F67DB5A0}" type="presParOf" srcId="{E804B399-1A28-48E1-BF6F-8D0EC7C4B0A2}" destId="{CAB63966-A528-45D0-BB05-20A8208E7617}" srcOrd="6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D608C-170B-42CB-B945-4F1AB5554893}">
      <dsp:nvSpPr>
        <dsp:cNvPr id="0" name=""/>
        <dsp:cNvSpPr/>
      </dsp:nvSpPr>
      <dsp:spPr>
        <a:xfrm>
          <a:off x="2046876" y="1992800"/>
          <a:ext cx="3150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504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00" kern="1200"/>
        </a:p>
      </dsp:txBody>
      <dsp:txXfrm>
        <a:off x="2195759" y="2036790"/>
        <a:ext cx="17282" cy="3459"/>
      </dsp:txXfrm>
    </dsp:sp>
    <dsp:sp modelId="{AD80E41A-0ABD-4C77-9AB5-59EFC418E5E8}">
      <dsp:nvSpPr>
        <dsp:cNvPr id="0" name=""/>
        <dsp:cNvSpPr/>
      </dsp:nvSpPr>
      <dsp:spPr>
        <a:xfrm>
          <a:off x="288029" y="1587674"/>
          <a:ext cx="1760647" cy="90169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Planteamiento de temas o campos de </a:t>
          </a:r>
          <a:r>
            <a:rPr lang="es-BO" sz="1600" kern="1200" dirty="0" err="1" smtClean="0">
              <a:solidFill>
                <a:schemeClr val="accent1">
                  <a:lumMod val="60000"/>
                  <a:lumOff val="40000"/>
                </a:schemeClr>
              </a:solidFill>
            </a:rPr>
            <a:t>I+i</a:t>
          </a:r>
          <a:endParaRPr lang="es-BO" sz="1600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288029" y="1587674"/>
        <a:ext cx="1760647" cy="901693"/>
      </dsp:txXfrm>
    </dsp:sp>
    <dsp:sp modelId="{BB0ED5B6-54D0-402D-A838-C5D2FE39C696}">
      <dsp:nvSpPr>
        <dsp:cNvPr id="0" name=""/>
        <dsp:cNvSpPr/>
      </dsp:nvSpPr>
      <dsp:spPr>
        <a:xfrm>
          <a:off x="4219522" y="1992800"/>
          <a:ext cx="3150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504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00" kern="1200"/>
        </a:p>
      </dsp:txBody>
      <dsp:txXfrm>
        <a:off x="4368406" y="2036790"/>
        <a:ext cx="17282" cy="3459"/>
      </dsp:txXfrm>
    </dsp:sp>
    <dsp:sp modelId="{2D91260F-F8B9-4FC0-B906-2F8BC5A81A55}">
      <dsp:nvSpPr>
        <dsp:cNvPr id="0" name=""/>
        <dsp:cNvSpPr/>
      </dsp:nvSpPr>
      <dsp:spPr>
        <a:xfrm>
          <a:off x="2394325" y="1587674"/>
          <a:ext cx="1826997" cy="90169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Analizar las estrategias o innovaciones  realizadas</a:t>
          </a:r>
          <a:endParaRPr lang="es-BO" sz="1600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2394325" y="1587674"/>
        <a:ext cx="1826997" cy="901693"/>
      </dsp:txXfrm>
    </dsp:sp>
    <dsp:sp modelId="{ABB54231-DE14-4706-BCCB-806EDBF6BAD6}">
      <dsp:nvSpPr>
        <dsp:cNvPr id="0" name=""/>
        <dsp:cNvSpPr/>
      </dsp:nvSpPr>
      <dsp:spPr>
        <a:xfrm>
          <a:off x="1327471" y="4070775"/>
          <a:ext cx="4844447" cy="315049"/>
        </a:xfrm>
        <a:custGeom>
          <a:avLst/>
          <a:gdLst/>
          <a:ahLst/>
          <a:cxnLst/>
          <a:rect l="0" t="0" r="0" b="0"/>
          <a:pathLst>
            <a:path>
              <a:moveTo>
                <a:pt x="4844447" y="0"/>
              </a:moveTo>
              <a:lnTo>
                <a:pt x="4844447" y="174624"/>
              </a:lnTo>
              <a:lnTo>
                <a:pt x="0" y="174624"/>
              </a:lnTo>
              <a:lnTo>
                <a:pt x="0" y="315049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00" kern="1200"/>
        </a:p>
      </dsp:txBody>
      <dsp:txXfrm>
        <a:off x="3628276" y="4226570"/>
        <a:ext cx="242838" cy="3459"/>
      </dsp:txXfrm>
    </dsp:sp>
    <dsp:sp modelId="{BEB17F10-CBD0-4AB6-BA18-D2022A835202}">
      <dsp:nvSpPr>
        <dsp:cNvPr id="0" name=""/>
        <dsp:cNvSpPr/>
      </dsp:nvSpPr>
      <dsp:spPr>
        <a:xfrm>
          <a:off x="4566972" y="4466"/>
          <a:ext cx="3209894" cy="406810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Valoración de los campos a través de  preguntas sobre: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1. El problema en cuestión y su impacto en la producción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2. Si existen respuestas satisfactorias.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3. Aplicabilidad de las respuestas.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4. La cobertura de la aplicabilidad de las respuestas.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600" kern="1200" dirty="0" smtClean="0">
            <a:solidFill>
              <a:schemeClr val="accent1">
                <a:lumMod val="60000"/>
                <a:lumOff val="40000"/>
              </a:schemeClr>
            </a:solidFill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Dependiendo de si existe o no información satisfactoria aplicable, se definen los núcleos de investigación e innovación. </a:t>
          </a:r>
          <a:endParaRPr lang="es-BO" sz="1600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4566972" y="4466"/>
        <a:ext cx="3209894" cy="4068109"/>
      </dsp:txXfrm>
    </dsp:sp>
    <dsp:sp modelId="{77E63E00-AD09-4F57-9596-1FC08FD1C941}">
      <dsp:nvSpPr>
        <dsp:cNvPr id="0" name=""/>
        <dsp:cNvSpPr/>
      </dsp:nvSpPr>
      <dsp:spPr>
        <a:xfrm>
          <a:off x="2365114" y="4969471"/>
          <a:ext cx="3150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504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00" kern="1200"/>
        </a:p>
      </dsp:txBody>
      <dsp:txXfrm>
        <a:off x="2513997" y="5013461"/>
        <a:ext cx="17282" cy="3459"/>
      </dsp:txXfrm>
    </dsp:sp>
    <dsp:sp modelId="{ADF87D1B-B73D-4628-B3B9-EA8C0B695F71}">
      <dsp:nvSpPr>
        <dsp:cNvPr id="0" name=""/>
        <dsp:cNvSpPr/>
      </dsp:nvSpPr>
      <dsp:spPr>
        <a:xfrm>
          <a:off x="288029" y="4418224"/>
          <a:ext cx="2078885" cy="11939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Acuerdos y organización de los núcleos de investigación  e innovación</a:t>
          </a:r>
          <a:endParaRPr lang="es-BO" sz="1600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288029" y="4418224"/>
        <a:ext cx="2078885" cy="1193932"/>
      </dsp:txXfrm>
    </dsp:sp>
    <dsp:sp modelId="{0556D00E-5F17-4233-8C3E-DEA65602DF98}">
      <dsp:nvSpPr>
        <dsp:cNvPr id="0" name=""/>
        <dsp:cNvSpPr/>
      </dsp:nvSpPr>
      <dsp:spPr>
        <a:xfrm>
          <a:off x="4213586" y="4969471"/>
          <a:ext cx="3150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504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00" kern="1200"/>
        </a:p>
      </dsp:txBody>
      <dsp:txXfrm>
        <a:off x="4362470" y="5013461"/>
        <a:ext cx="17282" cy="3459"/>
      </dsp:txXfrm>
    </dsp:sp>
    <dsp:sp modelId="{32280F1B-672E-4385-8E6B-6934E4D5FB28}">
      <dsp:nvSpPr>
        <dsp:cNvPr id="0" name=""/>
        <dsp:cNvSpPr/>
      </dsp:nvSpPr>
      <dsp:spPr>
        <a:xfrm>
          <a:off x="2712563" y="4564344"/>
          <a:ext cx="1502823" cy="90169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Implementación</a:t>
          </a:r>
          <a:endParaRPr lang="es-BO" sz="1600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2712563" y="4564344"/>
        <a:ext cx="1502823" cy="901693"/>
      </dsp:txXfrm>
    </dsp:sp>
    <dsp:sp modelId="{D5072F82-83F8-4C70-8A89-B46680BF4D00}">
      <dsp:nvSpPr>
        <dsp:cNvPr id="0" name=""/>
        <dsp:cNvSpPr/>
      </dsp:nvSpPr>
      <dsp:spPr>
        <a:xfrm>
          <a:off x="4561035" y="4564344"/>
          <a:ext cx="1502823" cy="90169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60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Difusión</a:t>
          </a:r>
          <a:endParaRPr lang="es-BO" sz="1600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4561035" y="4564344"/>
        <a:ext cx="1502823" cy="901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D39E9-F570-4D43-B519-3078AB738A78}">
      <dsp:nvSpPr>
        <dsp:cNvPr id="0" name=""/>
        <dsp:cNvSpPr/>
      </dsp:nvSpPr>
      <dsp:spPr>
        <a:xfrm>
          <a:off x="2985" y="2347651"/>
          <a:ext cx="1425376" cy="14253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400" kern="1200" dirty="0" smtClean="0"/>
            <a:t>Gorgojo de la papa</a:t>
          </a:r>
          <a:endParaRPr lang="es-BO" sz="2400" kern="1200" dirty="0"/>
        </a:p>
      </dsp:txBody>
      <dsp:txXfrm>
        <a:off x="211726" y="2556392"/>
        <a:ext cx="1007894" cy="1007894"/>
      </dsp:txXfrm>
    </dsp:sp>
    <dsp:sp modelId="{C807FC14-4A27-4C1A-9014-AC4CC4964A06}">
      <dsp:nvSpPr>
        <dsp:cNvPr id="0" name=""/>
        <dsp:cNvSpPr/>
      </dsp:nvSpPr>
      <dsp:spPr>
        <a:xfrm>
          <a:off x="1428362" y="217718"/>
          <a:ext cx="1053609" cy="568524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¡No esta resuelto el problemas de pérdidas por el gorgojo!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4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¿Cómo controlar más eficientemente a los gorgojos?</a:t>
          </a:r>
          <a:endParaRPr lang="es-BO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82659" y="1050303"/>
        <a:ext cx="745015" cy="4020073"/>
      </dsp:txXfrm>
    </dsp:sp>
    <dsp:sp modelId="{D0A8A32E-0CD5-4395-A8A1-E63294DFCE56}">
      <dsp:nvSpPr>
        <dsp:cNvPr id="0" name=""/>
        <dsp:cNvSpPr/>
      </dsp:nvSpPr>
      <dsp:spPr>
        <a:xfrm rot="17964744">
          <a:off x="2211624" y="2302391"/>
          <a:ext cx="13952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5291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5B302-7210-4AD1-887C-849D18912D76}">
      <dsp:nvSpPr>
        <dsp:cNvPr id="0" name=""/>
        <dsp:cNvSpPr/>
      </dsp:nvSpPr>
      <dsp:spPr>
        <a:xfrm rot="14435256">
          <a:off x="4409741" y="2302391"/>
          <a:ext cx="13952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5291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6B1956-361C-4578-AE04-8E6C8EB7E3DE}">
      <dsp:nvSpPr>
        <dsp:cNvPr id="0" name=""/>
        <dsp:cNvSpPr/>
      </dsp:nvSpPr>
      <dsp:spPr>
        <a:xfrm>
          <a:off x="3251878" y="1694666"/>
          <a:ext cx="166418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A88D82-497E-4110-866D-B76940E10FE6}">
      <dsp:nvSpPr>
        <dsp:cNvPr id="0" name=""/>
        <dsp:cNvSpPr/>
      </dsp:nvSpPr>
      <dsp:spPr>
        <a:xfrm>
          <a:off x="3418297" y="148972"/>
          <a:ext cx="1180061" cy="30913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300" b="1" i="0" kern="1200" dirty="0" smtClean="0">
              <a:solidFill>
                <a:schemeClr val="accent5">
                  <a:lumMod val="75000"/>
                </a:schemeClr>
              </a:solidFill>
              <a:effectLst/>
            </a:rPr>
            <a:t>No existen respuestas satisfactorias a:  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300" b="1" i="0" kern="1200" dirty="0" smtClean="0">
              <a:solidFill>
                <a:schemeClr val="accent5">
                  <a:lumMod val="75000"/>
                </a:schemeClr>
              </a:solidFill>
              <a:effectLst/>
            </a:rPr>
            <a:t>Tipos de gorgojos, población y relación con el clima.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BO" sz="1300" b="1" i="0" kern="1200" dirty="0" smtClean="0">
            <a:solidFill>
              <a:schemeClr val="accent5">
                <a:lumMod val="75000"/>
              </a:schemeClr>
            </a:solidFill>
          </a:endParaRP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300" b="1" i="0" kern="1200" dirty="0" smtClean="0">
              <a:solidFill>
                <a:schemeClr val="accent5">
                  <a:lumMod val="75000"/>
                </a:schemeClr>
              </a:solidFill>
              <a:effectLst/>
            </a:rPr>
            <a:t>Resistencia de los gorgojos a las prácticas que se aplican.</a:t>
          </a:r>
        </a:p>
      </dsp:txBody>
      <dsp:txXfrm>
        <a:off x="3418297" y="148972"/>
        <a:ext cx="1180061" cy="3091388"/>
      </dsp:txXfrm>
    </dsp:sp>
    <dsp:sp modelId="{5282D8C3-D84E-488A-89D4-658E2D2F3846}">
      <dsp:nvSpPr>
        <dsp:cNvPr id="0" name=""/>
        <dsp:cNvSpPr/>
      </dsp:nvSpPr>
      <dsp:spPr>
        <a:xfrm>
          <a:off x="4598359" y="1694666"/>
          <a:ext cx="166418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2182D-74AE-4BA5-923B-34FA103DF482}">
      <dsp:nvSpPr>
        <dsp:cNvPr id="0" name=""/>
        <dsp:cNvSpPr/>
      </dsp:nvSpPr>
      <dsp:spPr>
        <a:xfrm rot="3811695">
          <a:off x="2140760" y="3918200"/>
          <a:ext cx="15367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6794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11AEF5-FB1E-4B81-A7DE-85F032902BC4}">
      <dsp:nvSpPr>
        <dsp:cNvPr id="0" name=""/>
        <dsp:cNvSpPr/>
      </dsp:nvSpPr>
      <dsp:spPr>
        <a:xfrm rot="6988305">
          <a:off x="4339102" y="3918200"/>
          <a:ext cx="15367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6794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10FEB9-ECF1-445C-B89B-BE220DF3DDB9}">
      <dsp:nvSpPr>
        <dsp:cNvPr id="0" name=""/>
        <dsp:cNvSpPr/>
      </dsp:nvSpPr>
      <dsp:spPr>
        <a:xfrm>
          <a:off x="3251675" y="4606034"/>
          <a:ext cx="166463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442BF2-5FF6-4DBC-97E4-3C5C7389C5C9}">
      <dsp:nvSpPr>
        <dsp:cNvPr id="0" name=""/>
        <dsp:cNvSpPr/>
      </dsp:nvSpPr>
      <dsp:spPr>
        <a:xfrm>
          <a:off x="3418139" y="3094939"/>
          <a:ext cx="1180378" cy="302218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b="1" kern="1200" dirty="0" smtClean="0">
              <a:solidFill>
                <a:schemeClr val="accent3">
                  <a:lumMod val="75000"/>
                </a:schemeClr>
              </a:solidFill>
              <a:effectLst/>
            </a:rPr>
            <a:t>Sí existe información sobre: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400" b="1" kern="1200" dirty="0" smtClean="0">
              <a:solidFill>
                <a:schemeClr val="accent3">
                  <a:lumMod val="75000"/>
                </a:schemeClr>
              </a:solidFill>
              <a:effectLst/>
            </a:rPr>
            <a:t>Etapas de desarrollo y prácticas que deben ser difundida para controlar la plaga. </a:t>
          </a:r>
        </a:p>
      </dsp:txBody>
      <dsp:txXfrm>
        <a:off x="3418139" y="3094939"/>
        <a:ext cx="1180378" cy="3022189"/>
      </dsp:txXfrm>
    </dsp:sp>
    <dsp:sp modelId="{D52CDD3F-F226-4925-A514-148FD3C641A9}">
      <dsp:nvSpPr>
        <dsp:cNvPr id="0" name=""/>
        <dsp:cNvSpPr/>
      </dsp:nvSpPr>
      <dsp:spPr>
        <a:xfrm>
          <a:off x="4598518" y="4606034"/>
          <a:ext cx="166463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B3F6A4-0A12-4201-A186-49AE0EEB148D}">
      <dsp:nvSpPr>
        <dsp:cNvPr id="0" name=""/>
        <dsp:cNvSpPr/>
      </dsp:nvSpPr>
      <dsp:spPr>
        <a:xfrm>
          <a:off x="5534685" y="0"/>
          <a:ext cx="1425376" cy="6120679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050" b="1" i="0" kern="1200" dirty="0" smtClean="0">
              <a:solidFill>
                <a:schemeClr val="accent5">
                  <a:lumMod val="75000"/>
                </a:schemeClr>
              </a:solidFill>
              <a:effectLst/>
            </a:rPr>
            <a:t>1. Núcleo de investigación para diagnosticar tipos de gorgojos en el cultivo papa en las dos organizaciones y su relación con el clima. </a:t>
          </a:r>
        </a:p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050" b="1" i="0" kern="1200" dirty="0" smtClean="0">
            <a:solidFill>
              <a:schemeClr val="accent5">
                <a:lumMod val="75000"/>
              </a:schemeClr>
            </a:solidFill>
            <a:effectLst/>
          </a:endParaRP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BO" sz="1050" b="1" kern="1200" dirty="0" smtClean="0">
              <a:solidFill>
                <a:schemeClr val="accent3">
                  <a:lumMod val="75000"/>
                </a:schemeClr>
              </a:solidFill>
            </a:rPr>
            <a:t>2. Núcleo de innovación para: </a:t>
          </a:r>
          <a:r>
            <a:rPr lang="es-BO" sz="1050" b="1" kern="1200" dirty="0" smtClean="0">
              <a:solidFill>
                <a:schemeClr val="accent3">
                  <a:lumMod val="75000"/>
                </a:schemeClr>
              </a:solidFill>
              <a:effectLst/>
            </a:rPr>
            <a:t>realizar cursos/talleres sobre tipos de gorgojos y MIP; producir materiales didácticos (dibujos, muestrarios, fotografías, cartillas, trípticos); </a:t>
          </a:r>
          <a:r>
            <a:rPr lang="es-BO" sz="1050" b="1" kern="1200" dirty="0" smtClean="0">
              <a:solidFill>
                <a:schemeClr val="accent3">
                  <a:lumMod val="75000"/>
                </a:schemeClr>
              </a:solidFill>
            </a:rPr>
            <a:t>difundir información sobre tipos d</a:t>
          </a:r>
          <a:r>
            <a:rPr lang="es-BO" sz="1050" b="1" kern="1200" dirty="0" smtClean="0">
              <a:solidFill>
                <a:schemeClr val="accent3">
                  <a:lumMod val="75000"/>
                </a:schemeClr>
              </a:solidFill>
              <a:effectLst/>
            </a:rPr>
            <a:t>e gorgojos, sus etapas de desarrollo y prácticas. </a:t>
          </a:r>
          <a:endParaRPr lang="es-BO" sz="105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5743426" y="896353"/>
        <a:ext cx="1007894" cy="4327973"/>
      </dsp:txXfrm>
    </dsp:sp>
    <dsp:sp modelId="{CAB63966-A528-45D0-BB05-20A8208E7617}">
      <dsp:nvSpPr>
        <dsp:cNvPr id="0" name=""/>
        <dsp:cNvSpPr/>
      </dsp:nvSpPr>
      <dsp:spPr>
        <a:xfrm>
          <a:off x="6960061" y="1179833"/>
          <a:ext cx="1425376" cy="3761013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>
              <a:solidFill>
                <a:schemeClr val="accent5">
                  <a:lumMod val="50000"/>
                </a:schemeClr>
              </a:solidFill>
            </a:rPr>
            <a:t>1. Núcleo específico de Yapuchiris interesados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>
              <a:solidFill>
                <a:schemeClr val="accent5">
                  <a:lumMod val="50000"/>
                </a:schemeClr>
              </a:solidFill>
            </a:rPr>
            <a:t>201-2013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>
              <a:solidFill>
                <a:schemeClr val="accent5">
                  <a:lumMod val="50000"/>
                </a:schemeClr>
              </a:solidFill>
            </a:rPr>
            <a:t>y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>
              <a:solidFill>
                <a:schemeClr val="accent5">
                  <a:lumMod val="50000"/>
                </a:schemeClr>
              </a:solidFill>
            </a:rPr>
            <a:t>2013-2014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100" b="1" kern="1200" dirty="0" smtClean="0">
            <a:solidFill>
              <a:schemeClr val="accent5">
                <a:lumMod val="50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100" b="1" kern="1200" dirty="0" smtClean="0">
            <a:solidFill>
              <a:schemeClr val="accent5">
                <a:lumMod val="50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BO" sz="1100" b="1" kern="1200" dirty="0" smtClean="0">
            <a:solidFill>
              <a:schemeClr val="accent5">
                <a:lumMod val="50000"/>
              </a:schemeClr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>
              <a:solidFill>
                <a:schemeClr val="accent3">
                  <a:lumMod val="75000"/>
                </a:schemeClr>
              </a:solidFill>
            </a:rPr>
            <a:t>2. Núcleo amplio para todos los Yapuchiris  y agricultores/as interesados/as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>
              <a:solidFill>
                <a:schemeClr val="accent3">
                  <a:lumMod val="75000"/>
                </a:schemeClr>
              </a:solidFill>
            </a:rPr>
            <a:t>2012-2013</a:t>
          </a:r>
          <a:endParaRPr lang="es-BO" sz="1100" b="1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7168802" y="1730621"/>
        <a:ext cx="1007894" cy="2659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32062-8761-458A-A200-A35221274CC8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E147D3-CF45-49D5-975E-03DFF57DDB9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28034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8F4CA-1E16-4CC8-9718-F6B4BF27100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048A4-77EA-4AC4-9A0F-4C0B0C694D9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6232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048A4-77EA-4AC4-9A0F-4C0B0C694D9F}" type="slidenum">
              <a:rPr lang="es-BO" smtClean="0"/>
              <a:t>12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8462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B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F13DE1D-25D5-47BE-8DAC-B667CDB0EED3}" type="slidenum">
              <a:rPr lang="es-BO" smtClean="0"/>
              <a:t>‹Nº›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B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B95C75B-8AA0-4A40-BD5C-B533C5A0A012}" type="datetimeFigureOut">
              <a:rPr lang="es-BO" smtClean="0"/>
              <a:t>16/07/2014</a:t>
            </a:fld>
            <a:endParaRPr lang="es-B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66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microsoft.com/office/2007/relationships/hdphoto" Target="../media/hdphoto5.wdp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microsoft.com/office/2007/relationships/hdphoto" Target="../media/hdphoto5.wdp"/><Relationship Id="rId4" Type="http://schemas.openxmlformats.org/officeDocument/2006/relationships/image" Target="../media/image7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92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635896" y="3068960"/>
            <a:ext cx="5256584" cy="2239441"/>
          </a:xfrm>
        </p:spPr>
        <p:txBody>
          <a:bodyPr>
            <a:noAutofit/>
          </a:bodyPr>
          <a:lstStyle/>
          <a:p>
            <a:pPr algn="r"/>
            <a:r>
              <a:rPr lang="es-BO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Dinámica de l</a:t>
            </a:r>
            <a:r>
              <a:rPr lang="es-ES_tradnl" sz="2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núcleos de investigación, innovación y asistencia técnica </a:t>
            </a:r>
            <a:r>
              <a:rPr lang="es-ES_tradnl" sz="2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campesina en las organizaciones FUNAPA y </a:t>
            </a:r>
            <a:r>
              <a:rPr lang="es-ES_tradnl" sz="2400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Jach’a</a:t>
            </a:r>
            <a:r>
              <a:rPr lang="es-ES_tradnl" sz="2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Suyu</a:t>
            </a:r>
            <a:r>
              <a:rPr lang="es-ES_tradnl" sz="2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Pakajaqi</a:t>
            </a:r>
            <a:r>
              <a:rPr lang="es-ES_tradnl" sz="2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-La Paz</a:t>
            </a:r>
            <a:endParaRPr lang="es-BO" sz="2400" b="1" i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373216"/>
            <a:ext cx="4824536" cy="1296144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es-B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Proyecto: </a:t>
            </a:r>
          </a:p>
          <a:p>
            <a:pPr algn="r"/>
            <a:r>
              <a:rPr lang="es-B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Núcleos </a:t>
            </a:r>
            <a:r>
              <a:rPr lang="es-BO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investigación e innovación campesina para una agricultura sostenible. Modelo de construcción local de conocimientos compartidos para un desarrollo productivo comunitario</a:t>
            </a:r>
            <a:r>
              <a:rPr lang="es-B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r"/>
            <a:endParaRPr lang="es-BO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B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CDP 10</a:t>
            </a:r>
          </a:p>
          <a:p>
            <a:pPr algn="r"/>
            <a:r>
              <a:rPr lang="es-B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Cochabamba-Bolivia</a:t>
            </a:r>
          </a:p>
          <a:p>
            <a:pPr algn="r"/>
            <a:r>
              <a:rPr lang="es-B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Julio 2014</a:t>
            </a:r>
            <a:endParaRPr lang="es-BO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76671"/>
            <a:ext cx="2017570" cy="62968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2017570" cy="62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5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539552" y="404664"/>
            <a:ext cx="7848872" cy="720080"/>
          </a:xfrm>
          <a:noFill/>
        </p:spPr>
        <p:txBody>
          <a:bodyPr>
            <a:normAutofit/>
          </a:bodyPr>
          <a:lstStyle/>
          <a:p>
            <a:r>
              <a:rPr lang="es-BO" sz="3200" b="1" dirty="0" smtClean="0"/>
              <a:t>CONTEXTO GENERAL</a:t>
            </a:r>
            <a:endParaRPr lang="es-BO" sz="3200" b="1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499992" y="1408686"/>
            <a:ext cx="3855942" cy="4612602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BO" sz="2000" dirty="0" smtClean="0">
                <a:solidFill>
                  <a:schemeClr val="tx1"/>
                </a:solidFill>
              </a:rPr>
              <a:t>Bolivia cuenta con cinco macro regiones diferenciadas.</a:t>
            </a:r>
          </a:p>
          <a:p>
            <a:pPr>
              <a:buFont typeface="Wingdings" pitchFamily="2" charset="2"/>
              <a:buChar char="q"/>
            </a:pPr>
            <a:r>
              <a:rPr lang="es-BO" sz="2000" dirty="0" smtClean="0">
                <a:solidFill>
                  <a:schemeClr val="tx1"/>
                </a:solidFill>
              </a:rPr>
              <a:t>Sector agropecuario heterogéneo.</a:t>
            </a:r>
          </a:p>
          <a:p>
            <a:pPr>
              <a:buFont typeface="Wingdings" pitchFamily="2" charset="2"/>
              <a:buChar char="q"/>
            </a:pPr>
            <a:r>
              <a:rPr lang="es-BO" sz="2000" dirty="0"/>
              <a:t>La macro región del altiplano  boliviano decrece en humedad de norte a sur, precipitación pluvial entre 100 a 250 mm, con extremos entre 50 y 800 mm, temperatura promedio entre 8 a 12 °C, extremos de -16°C a 22°C. Altiplano norte, centro y sur</a:t>
            </a:r>
            <a:r>
              <a:rPr lang="es-BO" sz="2000" dirty="0" smtClean="0"/>
              <a:t>.</a:t>
            </a:r>
            <a:endParaRPr lang="es-BO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1268760"/>
            <a:ext cx="427757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769672" y="3573016"/>
            <a:ext cx="741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Altiplano Norte</a:t>
            </a:r>
            <a:endParaRPr lang="es-BO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79612" y="4136607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Altiplano Centro</a:t>
            </a:r>
            <a:endParaRPr lang="es-BO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43608" y="494116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Altiplano Sur</a:t>
            </a:r>
            <a:endParaRPr lang="es-BO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640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39552" y="404664"/>
            <a:ext cx="7848872" cy="72008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s-BO" sz="3200" b="1" dirty="0" smtClean="0"/>
              <a:t>CONTEXTO GENERAL</a:t>
            </a:r>
            <a:endParaRPr lang="es-BO" sz="3200" b="1" dirty="0"/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2771800" y="1196752"/>
            <a:ext cx="5616624" cy="566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es-BO" sz="1800" dirty="0">
                <a:solidFill>
                  <a:schemeClr val="tx1"/>
                </a:solidFill>
              </a:rPr>
              <a:t>Seguridad alimentaria (producción sostenible y estable) depende de:</a:t>
            </a:r>
          </a:p>
          <a:p>
            <a:pPr lvl="1" algn="just">
              <a:buFont typeface="Wingdings" pitchFamily="2" charset="2"/>
              <a:buChar char="ü"/>
            </a:pPr>
            <a:r>
              <a:rPr lang="es-BO" sz="1800" dirty="0" smtClean="0">
                <a:solidFill>
                  <a:schemeClr val="tx1"/>
                </a:solidFill>
              </a:rPr>
              <a:t>Factores de producción (semilla, mano de obra, insumos, acceso a la tierra, ubicación de las parcelas).</a:t>
            </a:r>
          </a:p>
          <a:p>
            <a:pPr lvl="1" algn="just">
              <a:buFont typeface="Wingdings" pitchFamily="2" charset="2"/>
              <a:buChar char="ü"/>
            </a:pPr>
            <a:r>
              <a:rPr lang="es-BO" sz="1800" dirty="0" smtClean="0">
                <a:solidFill>
                  <a:schemeClr val="tx1"/>
                </a:solidFill>
              </a:rPr>
              <a:t>Estado de </a:t>
            </a:r>
            <a:r>
              <a:rPr lang="es-BO" sz="1800" dirty="0">
                <a:solidFill>
                  <a:schemeClr val="tx1"/>
                </a:solidFill>
              </a:rPr>
              <a:t>las condiciones </a:t>
            </a:r>
            <a:r>
              <a:rPr lang="es-BO" sz="1800" dirty="0" smtClean="0">
                <a:solidFill>
                  <a:schemeClr val="tx1"/>
                </a:solidFill>
              </a:rPr>
              <a:t>productivas (suelo, agua)</a:t>
            </a:r>
            <a:endParaRPr lang="es-BO" sz="1800" dirty="0">
              <a:solidFill>
                <a:schemeClr val="tx1"/>
              </a:solidFill>
            </a:endParaRPr>
          </a:p>
          <a:p>
            <a:pPr lvl="1" algn="just">
              <a:buFont typeface="Wingdings" pitchFamily="2" charset="2"/>
              <a:buChar char="ü"/>
            </a:pPr>
            <a:r>
              <a:rPr lang="es-BO" sz="1800" dirty="0">
                <a:solidFill>
                  <a:schemeClr val="tx1"/>
                </a:solidFill>
              </a:rPr>
              <a:t>Acceso y uso de información, opciones tecnológicas y servicios</a:t>
            </a:r>
            <a:r>
              <a:rPr lang="es-BO" sz="1800" dirty="0" smtClean="0">
                <a:solidFill>
                  <a:schemeClr val="tx1"/>
                </a:solidFill>
              </a:rPr>
              <a:t>.</a:t>
            </a:r>
          </a:p>
          <a:p>
            <a:pPr lvl="1" algn="just">
              <a:buFont typeface="Wingdings" pitchFamily="2" charset="2"/>
              <a:buChar char="ü"/>
            </a:pPr>
            <a:r>
              <a:rPr lang="es-BO" sz="1800" dirty="0" smtClean="0">
                <a:solidFill>
                  <a:schemeClr val="tx1"/>
                </a:solidFill>
              </a:rPr>
              <a:t>Mecanismos organizacionales.</a:t>
            </a:r>
            <a:endParaRPr lang="es-BO" sz="1800" dirty="0">
              <a:solidFill>
                <a:schemeClr val="tx1"/>
              </a:solidFill>
            </a:endParaRPr>
          </a:p>
          <a:p>
            <a:pPr lvl="1" algn="just">
              <a:buFont typeface="Wingdings" pitchFamily="2" charset="2"/>
              <a:buChar char="ü"/>
            </a:pPr>
            <a:r>
              <a:rPr lang="es-BO" sz="1800" dirty="0" smtClean="0">
                <a:solidFill>
                  <a:schemeClr val="tx1"/>
                </a:solidFill>
              </a:rPr>
              <a:t>Impacto de la variabilidad climática.</a:t>
            </a:r>
            <a:endParaRPr lang="es-BO" sz="1800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s-BO" sz="1800" dirty="0">
                <a:solidFill>
                  <a:schemeClr val="tx1"/>
                </a:solidFill>
              </a:rPr>
              <a:t>P</a:t>
            </a:r>
            <a:r>
              <a:rPr lang="es-BO" sz="1800" dirty="0" smtClean="0">
                <a:solidFill>
                  <a:schemeClr val="tx1"/>
                </a:solidFill>
              </a:rPr>
              <a:t>rácticas productivas y organizacionales han ido perdiendo “efectividad” por procesos complejos, incrementándose la vulnerabilidad de las familias campesinas.</a:t>
            </a:r>
          </a:p>
          <a:p>
            <a:pPr algn="just">
              <a:buFont typeface="Wingdings" pitchFamily="2" charset="2"/>
              <a:buChar char="q"/>
            </a:pPr>
            <a:r>
              <a:rPr lang="es-BO" sz="1800" dirty="0" smtClean="0">
                <a:solidFill>
                  <a:schemeClr val="tx1"/>
                </a:solidFill>
              </a:rPr>
              <a:t>Limitada inversión en ciencia y tecnología agrícola. Existen avances importantes, aunque muchos no son accesibles al agricultor.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2771800" cy="207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7376"/>
            <a:ext cx="2771800" cy="207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72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08912" cy="504056"/>
          </a:xfrm>
          <a:noFill/>
        </p:spPr>
        <p:txBody>
          <a:bodyPr>
            <a:noAutofit/>
          </a:bodyPr>
          <a:lstStyle/>
          <a:p>
            <a:r>
              <a:rPr lang="es-BO" sz="3200" b="1" dirty="0" smtClean="0"/>
              <a:t>PLANTEAMIENTO CENTRAL DEL PROYECTO</a:t>
            </a:r>
            <a:endParaRPr lang="es-BO" sz="3200" b="1" dirty="0"/>
          </a:p>
        </p:txBody>
      </p:sp>
      <p:sp>
        <p:nvSpPr>
          <p:cNvPr id="35" name="34 Rectángulo"/>
          <p:cNvSpPr/>
          <p:nvPr/>
        </p:nvSpPr>
        <p:spPr>
          <a:xfrm>
            <a:off x="467544" y="1117193"/>
            <a:ext cx="4572000" cy="10156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/>
            <a:r>
              <a:rPr lang="es-BO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Alrededor del 80% de las necesidades y problemas locales pueden ser resueltos por los mismos </a:t>
            </a:r>
            <a:r>
              <a:rPr lang="es-BO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agricultores</a:t>
            </a:r>
            <a:endParaRPr lang="es-BO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6012160" y="1052736"/>
            <a:ext cx="2430016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s-B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Contribución de colaboradores externos para resolver el 20% de problemas productivos</a:t>
            </a:r>
            <a:r>
              <a:rPr lang="es-BO" dirty="0"/>
              <a:t>. 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546127" y="3114834"/>
            <a:ext cx="2207417" cy="175432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B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</a:t>
            </a:r>
            <a:r>
              <a:rPr lang="es-BO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ortalecimiento </a:t>
            </a:r>
            <a:r>
              <a:rPr lang="es-B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 capacidades para investigar, innovar y desarrollar servicios de asistencia técnica local </a:t>
            </a:r>
            <a:endParaRPr lang="es-ES" dirty="0"/>
          </a:p>
        </p:txBody>
      </p:sp>
      <p:sp>
        <p:nvSpPr>
          <p:cNvPr id="38" name="37 Rectángulo"/>
          <p:cNvSpPr/>
          <p:nvPr/>
        </p:nvSpPr>
        <p:spPr>
          <a:xfrm>
            <a:off x="3635896" y="3114834"/>
            <a:ext cx="1403648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BO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Gestión </a:t>
            </a:r>
            <a:r>
              <a:rPr lang="es-BO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socio organizativa comunal</a:t>
            </a:r>
            <a:endParaRPr lang="es-ES" sz="2000" dirty="0"/>
          </a:p>
        </p:txBody>
      </p:sp>
      <p:sp>
        <p:nvSpPr>
          <p:cNvPr id="39" name="38 Rectángulo"/>
          <p:cNvSpPr/>
          <p:nvPr/>
        </p:nvSpPr>
        <p:spPr>
          <a:xfrm>
            <a:off x="6012160" y="3103800"/>
            <a:ext cx="2430016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s-B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Reconocen rol</a:t>
            </a:r>
          </a:p>
          <a:p>
            <a:r>
              <a:rPr lang="es-B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Colaboración efectiva en la resolución </a:t>
            </a:r>
            <a:r>
              <a:rPr lang="es-BO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 </a:t>
            </a:r>
            <a:r>
              <a:rPr lang="es-B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los problemas locales.</a:t>
            </a:r>
          </a:p>
        </p:txBody>
      </p:sp>
      <p:cxnSp>
        <p:nvCxnSpPr>
          <p:cNvPr id="47" name="46 Conector recto de flecha"/>
          <p:cNvCxnSpPr/>
          <p:nvPr/>
        </p:nvCxnSpPr>
        <p:spPr>
          <a:xfrm flipH="1">
            <a:off x="1649835" y="2140407"/>
            <a:ext cx="1103709" cy="963393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9" name="48 Conector recto de flecha"/>
          <p:cNvCxnSpPr>
            <a:stCxn id="35" idx="2"/>
            <a:endCxn id="38" idx="0"/>
          </p:cNvCxnSpPr>
          <p:nvPr/>
        </p:nvCxnSpPr>
        <p:spPr>
          <a:xfrm>
            <a:off x="2753544" y="2132856"/>
            <a:ext cx="1584176" cy="98197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>
            <a:stCxn id="35" idx="3"/>
            <a:endCxn id="36" idx="1"/>
          </p:cNvCxnSpPr>
          <p:nvPr/>
        </p:nvCxnSpPr>
        <p:spPr>
          <a:xfrm>
            <a:off x="5039544" y="1625025"/>
            <a:ext cx="972616" cy="278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>
            <a:stCxn id="36" idx="2"/>
            <a:endCxn id="39" idx="0"/>
          </p:cNvCxnSpPr>
          <p:nvPr/>
        </p:nvCxnSpPr>
        <p:spPr>
          <a:xfrm>
            <a:off x="7227168" y="2253065"/>
            <a:ext cx="0" cy="8507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>
            <a:endCxn id="38" idx="1"/>
          </p:cNvCxnSpPr>
          <p:nvPr/>
        </p:nvCxnSpPr>
        <p:spPr>
          <a:xfrm flipV="1">
            <a:off x="2753544" y="3776554"/>
            <a:ext cx="882352" cy="46166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08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04664"/>
            <a:ext cx="7848872" cy="72008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s-BO" sz="3200" b="1" dirty="0" smtClean="0"/>
              <a:t>LOCALIZACION</a:t>
            </a:r>
            <a:endParaRPr lang="es-BO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9" t="14779" r="22165" b="19820"/>
          <a:stretch/>
        </p:blipFill>
        <p:spPr bwMode="auto">
          <a:xfrm>
            <a:off x="539552" y="1556792"/>
            <a:ext cx="4264182" cy="4749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0" t="17566" r="22855" b="12322"/>
          <a:stretch/>
        </p:blipFill>
        <p:spPr bwMode="auto">
          <a:xfrm>
            <a:off x="5265742" y="1556792"/>
            <a:ext cx="2762642" cy="4767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1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404664"/>
            <a:ext cx="8131902" cy="576064"/>
          </a:xfrm>
          <a:noFill/>
        </p:spPr>
        <p:txBody>
          <a:bodyPr>
            <a:noAutofit/>
          </a:bodyPr>
          <a:lstStyle/>
          <a:p>
            <a:r>
              <a:rPr lang="es-BO" sz="3000" b="1" dirty="0" smtClean="0"/>
              <a:t>ORGANIZACIONES  LOCALES SOCIAS:</a:t>
            </a:r>
            <a:endParaRPr lang="es-BO" sz="3000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37414"/>
            <a:ext cx="2880320" cy="243467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059508"/>
            <a:ext cx="2693275" cy="2465836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92082"/>
            <a:ext cx="2880320" cy="243326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7" t="22701" r="28586" b="8505"/>
          <a:stretch/>
        </p:blipFill>
        <p:spPr bwMode="auto">
          <a:xfrm>
            <a:off x="2987824" y="1611834"/>
            <a:ext cx="2592288" cy="2447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107504" y="1124744"/>
            <a:ext cx="2880320" cy="56166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BO" sz="2400" b="1" dirty="0" smtClean="0">
                <a:latin typeface="+mn-lt"/>
              </a:rPr>
              <a:t>FUNAPA:</a:t>
            </a:r>
          </a:p>
          <a:p>
            <a:pPr algn="l"/>
            <a:endParaRPr lang="es-BO" sz="1500" b="1" dirty="0" smtClean="0">
              <a:latin typeface="+mn-lt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es-BO" sz="1800" dirty="0" smtClean="0">
                <a:latin typeface="+mn-lt"/>
              </a:rPr>
              <a:t>OECA organizada con fines productivos y comerciales, presente </a:t>
            </a:r>
            <a:r>
              <a:rPr lang="es-BO" sz="1800" dirty="0">
                <a:latin typeface="+mn-lt"/>
              </a:rPr>
              <a:t>en comunidades de 5 </a:t>
            </a:r>
            <a:r>
              <a:rPr lang="es-BO" sz="1800" dirty="0" smtClean="0">
                <a:latin typeface="+mn-lt"/>
              </a:rPr>
              <a:t>municipios: Achacachi</a:t>
            </a:r>
            <a:r>
              <a:rPr lang="es-BO" sz="1800" dirty="0">
                <a:latin typeface="+mn-lt"/>
              </a:rPr>
              <a:t>, </a:t>
            </a:r>
            <a:r>
              <a:rPr lang="es-BO" sz="1800" dirty="0" err="1">
                <a:latin typeface="+mn-lt"/>
              </a:rPr>
              <a:t>Huarina</a:t>
            </a:r>
            <a:r>
              <a:rPr lang="es-BO" sz="1800" dirty="0">
                <a:latin typeface="+mn-lt"/>
              </a:rPr>
              <a:t>, Batallas, </a:t>
            </a:r>
            <a:r>
              <a:rPr lang="es-BO" sz="1800" dirty="0" err="1">
                <a:latin typeface="+mn-lt"/>
              </a:rPr>
              <a:t>Tiwanaku</a:t>
            </a:r>
            <a:r>
              <a:rPr lang="es-BO" sz="1800" dirty="0">
                <a:latin typeface="+mn-lt"/>
              </a:rPr>
              <a:t> y </a:t>
            </a:r>
            <a:r>
              <a:rPr lang="es-BO" sz="1800" dirty="0" smtClean="0">
                <a:latin typeface="+mn-lt"/>
              </a:rPr>
              <a:t>Patacamaya</a:t>
            </a:r>
            <a:r>
              <a:rPr lang="es-BO" sz="1800" dirty="0">
                <a:latin typeface="+mn-lt"/>
              </a:rPr>
              <a:t>.</a:t>
            </a:r>
            <a:r>
              <a:rPr lang="es-BO" sz="1800" dirty="0" smtClean="0">
                <a:latin typeface="+mn-lt"/>
              </a:rPr>
              <a:t> </a:t>
            </a:r>
          </a:p>
          <a:p>
            <a:pPr marL="171450" indent="-171450" algn="l">
              <a:buFont typeface="Arial" pitchFamily="34" charset="0"/>
              <a:buChar char="•"/>
            </a:pPr>
            <a:endParaRPr lang="es-BO" sz="1800" dirty="0">
              <a:latin typeface="+mn-lt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es-BO" sz="1800" dirty="0" smtClean="0">
                <a:latin typeface="+mn-lt"/>
              </a:rPr>
              <a:t>Comunidades alrededor del Lago Titicaca.</a:t>
            </a:r>
          </a:p>
          <a:p>
            <a:pPr marL="171450" indent="-171450" algn="l">
              <a:buFont typeface="Arial" pitchFamily="34" charset="0"/>
              <a:buChar char="•"/>
            </a:pPr>
            <a:endParaRPr lang="es-BO" sz="1800" dirty="0" smtClean="0">
              <a:latin typeface="+mn-lt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es-BO" sz="1800" dirty="0" smtClean="0">
                <a:latin typeface="+mn-lt"/>
              </a:rPr>
              <a:t>Viviendas nucleadas. Densidad poblacional promedio 37,81 </a:t>
            </a:r>
            <a:r>
              <a:rPr lang="es-BO" sz="1800" dirty="0" err="1" smtClean="0">
                <a:latin typeface="+mn-lt"/>
              </a:rPr>
              <a:t>hab</a:t>
            </a:r>
            <a:r>
              <a:rPr lang="es-BO" sz="1800" dirty="0" smtClean="0">
                <a:latin typeface="+mn-lt"/>
              </a:rPr>
              <a:t>/km2.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82" y="1598819"/>
            <a:ext cx="660030" cy="73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1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0740"/>
            <a:ext cx="3212612" cy="2208246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00739"/>
            <a:ext cx="3140259" cy="2208246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21765" y="1026292"/>
            <a:ext cx="2656296" cy="2795586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8986"/>
            <a:ext cx="3212612" cy="2208246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3290103"/>
            <a:ext cx="3140259" cy="2208246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290104"/>
            <a:ext cx="2795588" cy="219464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34372" y="5589240"/>
            <a:ext cx="7890463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BO" sz="1600" dirty="0"/>
              <a:t>La actividad agrícola </a:t>
            </a:r>
            <a:r>
              <a:rPr lang="es-BO" sz="1600" dirty="0" smtClean="0"/>
              <a:t>se basa en </a:t>
            </a:r>
            <a:r>
              <a:rPr lang="es-BO" sz="1600" dirty="0"/>
              <a:t>papa, </a:t>
            </a:r>
            <a:r>
              <a:rPr lang="es-BO" sz="1600" dirty="0" smtClean="0"/>
              <a:t>cebolla</a:t>
            </a:r>
            <a:r>
              <a:rPr lang="es-BO" sz="1600" dirty="0"/>
              <a:t>, </a:t>
            </a:r>
            <a:r>
              <a:rPr lang="es-BO" sz="1600" dirty="0" smtClean="0"/>
              <a:t>forrajes, hortalizas y quinua. </a:t>
            </a:r>
          </a:p>
          <a:p>
            <a:r>
              <a:rPr lang="es-BO" sz="1600" dirty="0" smtClean="0"/>
              <a:t>La </a:t>
            </a:r>
            <a:r>
              <a:rPr lang="es-BO" sz="1600" dirty="0"/>
              <a:t>ganadería es principalmente vacuna, con un fuerte desarrollo de la ganadería </a:t>
            </a:r>
            <a:r>
              <a:rPr lang="es-BO" sz="1600" dirty="0" smtClean="0"/>
              <a:t>lechera. Los ovinos también son un recurso importante. </a:t>
            </a:r>
            <a:endParaRPr lang="es-BO" sz="1600" dirty="0"/>
          </a:p>
        </p:txBody>
      </p:sp>
    </p:spTree>
    <p:extLst>
      <p:ext uri="{BB962C8B-B14F-4D97-AF65-F5344CB8AC3E}">
        <p14:creationId xmlns:p14="http://schemas.microsoft.com/office/powerpoint/2010/main" val="267834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3 Marcador de contenido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2181938"/>
            <a:ext cx="2665206" cy="232060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5" y="332656"/>
            <a:ext cx="8056717" cy="720080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BO" sz="2800" b="1" dirty="0"/>
              <a:t>ORGANIZACIONES </a:t>
            </a:r>
            <a:r>
              <a:rPr lang="es-BO" sz="2800" b="1" dirty="0" smtClean="0"/>
              <a:t> LOCALES PARTÍCIPES :</a:t>
            </a:r>
            <a:endParaRPr lang="es-BO" sz="2800" b="1" dirty="0"/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60284" y="1119459"/>
            <a:ext cx="2927540" cy="5400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BO"/>
            </a:defPPr>
            <a:lvl1pPr marL="171450" indent="-171450">
              <a:spcBef>
                <a:spcPct val="0"/>
              </a:spcBef>
              <a:buFont typeface="Arial" pitchFamily="34" charset="0"/>
              <a:buChar char="•"/>
              <a:defRPr sz="1200"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es-BO" sz="2400" b="1" dirty="0" err="1">
                <a:latin typeface="+mn-lt"/>
              </a:rPr>
              <a:t>Jacha</a:t>
            </a:r>
            <a:r>
              <a:rPr lang="es-BO" sz="2400" b="1" dirty="0">
                <a:latin typeface="+mn-lt"/>
              </a:rPr>
              <a:t> </a:t>
            </a:r>
            <a:r>
              <a:rPr lang="es-BO" sz="2400" b="1" dirty="0" err="1">
                <a:latin typeface="+mn-lt"/>
              </a:rPr>
              <a:t>Suyu</a:t>
            </a:r>
            <a:r>
              <a:rPr lang="es-BO" sz="2400" b="1" dirty="0">
                <a:latin typeface="+mn-lt"/>
              </a:rPr>
              <a:t> </a:t>
            </a:r>
            <a:r>
              <a:rPr lang="es-BO" sz="2400" b="1" dirty="0" err="1" smtClean="0">
                <a:latin typeface="+mn-lt"/>
              </a:rPr>
              <a:t>Pakajaqi</a:t>
            </a:r>
            <a:r>
              <a:rPr lang="es-BO" sz="2400" b="1" dirty="0" smtClean="0">
                <a:latin typeface="+mn-lt"/>
              </a:rPr>
              <a:t>:</a:t>
            </a:r>
          </a:p>
          <a:p>
            <a:pPr marL="0" indent="0">
              <a:buNone/>
            </a:pPr>
            <a:endParaRPr lang="es-BO" sz="1400" b="1" dirty="0">
              <a:latin typeface="+mn-lt"/>
            </a:endParaRPr>
          </a:p>
          <a:p>
            <a:r>
              <a:rPr lang="es-BO" sz="1800" dirty="0" smtClean="0">
                <a:latin typeface="+mn-lt"/>
              </a:rPr>
              <a:t>Organización indígena originario campesino (OIOC) que legaliza su institucionalidad el año 1997 para reconfigurar su identidad y  territorio.   </a:t>
            </a:r>
          </a:p>
          <a:p>
            <a:endParaRPr lang="es-BO" sz="1800" dirty="0">
              <a:latin typeface="+mn-lt"/>
            </a:endParaRPr>
          </a:p>
          <a:p>
            <a:r>
              <a:rPr lang="es-BO" sz="1800" dirty="0" smtClean="0">
                <a:latin typeface="+mn-lt"/>
              </a:rPr>
              <a:t>Organización territorial basada en </a:t>
            </a:r>
            <a:r>
              <a:rPr lang="es-BO" sz="1800" dirty="0" err="1" smtClean="0">
                <a:latin typeface="+mn-lt"/>
              </a:rPr>
              <a:t>markas</a:t>
            </a:r>
            <a:r>
              <a:rPr lang="es-BO" sz="1800" dirty="0" smtClean="0">
                <a:latin typeface="+mn-lt"/>
              </a:rPr>
              <a:t> y ayllus. Rituales y </a:t>
            </a:r>
            <a:r>
              <a:rPr lang="es-BO" sz="1800" dirty="0" err="1" smtClean="0">
                <a:latin typeface="+mn-lt"/>
              </a:rPr>
              <a:t>Muyus</a:t>
            </a:r>
            <a:r>
              <a:rPr lang="es-BO" sz="1800" dirty="0">
                <a:latin typeface="+mn-lt"/>
              </a:rPr>
              <a:t>» son </a:t>
            </a:r>
            <a:r>
              <a:rPr lang="es-BO" sz="1800" dirty="0" smtClean="0">
                <a:latin typeface="+mn-lt"/>
              </a:rPr>
              <a:t>parte importante de sus vida organizacional. </a:t>
            </a:r>
            <a:r>
              <a:rPr lang="es-ES" sz="1800" b="1" dirty="0" smtClean="0">
                <a:latin typeface="+mn-lt"/>
              </a:rPr>
              <a:t> </a:t>
            </a:r>
          </a:p>
          <a:p>
            <a:endParaRPr lang="es-ES" sz="1800" b="1" dirty="0" smtClean="0">
              <a:latin typeface="+mn-lt"/>
            </a:endParaRPr>
          </a:p>
          <a:p>
            <a:r>
              <a:rPr lang="es-ES" sz="1800" dirty="0" smtClean="0">
                <a:latin typeface="+mn-lt"/>
              </a:rPr>
              <a:t>Viviendas dispersas. Densidad poblacional promedio </a:t>
            </a:r>
            <a:r>
              <a:rPr lang="es-ES" sz="1800" dirty="0" err="1" smtClean="0">
                <a:latin typeface="+mn-lt"/>
              </a:rPr>
              <a:t>Pacajes</a:t>
            </a:r>
            <a:r>
              <a:rPr lang="es-ES" sz="1800" dirty="0" smtClean="0">
                <a:latin typeface="+mn-lt"/>
              </a:rPr>
              <a:t>: 5,21 </a:t>
            </a:r>
            <a:r>
              <a:rPr lang="es-ES" sz="1800" dirty="0" err="1" smtClean="0">
                <a:latin typeface="+mn-lt"/>
              </a:rPr>
              <a:t>hab</a:t>
            </a:r>
            <a:r>
              <a:rPr lang="es-ES" sz="1800" dirty="0" smtClean="0">
                <a:latin typeface="+mn-lt"/>
              </a:rPr>
              <a:t>/km2.</a:t>
            </a:r>
            <a:endParaRPr lang="es-BO" sz="18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27" t="14863" r="14128" b="3556"/>
          <a:stretch/>
        </p:blipFill>
        <p:spPr bwMode="auto">
          <a:xfrm>
            <a:off x="3131839" y="2167341"/>
            <a:ext cx="2664297" cy="2349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467824"/>
            <a:ext cx="2664296" cy="2262234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456514"/>
            <a:ext cx="2664295" cy="228485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178" y="1539453"/>
            <a:ext cx="3432048" cy="62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54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60648"/>
            <a:ext cx="2772806" cy="226825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0648"/>
            <a:ext cx="2880320" cy="2280259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64" y="2528899"/>
            <a:ext cx="2768158" cy="2208246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527811"/>
            <a:ext cx="2880320" cy="2210422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144" y="2528899"/>
            <a:ext cx="2898287" cy="2201126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79512" y="4869160"/>
            <a:ext cx="8208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1600" dirty="0" smtClean="0"/>
              <a:t>La zona ubicada hacia el norte tiene mas actividad agrícola con ganado vacuno y ovino.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 smtClean="0"/>
              <a:t>La zona intermedia es mixta, agricultura y ganadería (vacunos, ovinos, camélidos).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 smtClean="0"/>
              <a:t>La zona ubicada hacia el sur es mayoritariamente ganadera basada en camélidos y muy pocos ovinos. </a:t>
            </a:r>
          </a:p>
          <a:p>
            <a:r>
              <a:rPr lang="es-ES" sz="1600" dirty="0" smtClean="0"/>
              <a:t>Existen otras actividades a partir de la existencia de paisajes, depósitos </a:t>
            </a:r>
            <a:r>
              <a:rPr lang="es-ES" sz="1600" dirty="0"/>
              <a:t>de cobre, arcilla, yeso y </a:t>
            </a:r>
            <a:r>
              <a:rPr lang="es-ES" sz="1600" dirty="0" smtClean="0"/>
              <a:t>saleras.</a:t>
            </a:r>
            <a:endParaRPr lang="es-ES" sz="1600" dirty="0"/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294" y="270085"/>
            <a:ext cx="2844278" cy="22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02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08912" cy="936104"/>
          </a:xfrm>
          <a:noFill/>
        </p:spPr>
        <p:txBody>
          <a:bodyPr>
            <a:noAutofit/>
          </a:bodyPr>
          <a:lstStyle/>
          <a:p>
            <a:r>
              <a:rPr lang="es-BO" sz="2400" b="1" dirty="0" smtClean="0"/>
              <a:t>NÚCLEOS DE  INVESTIGACIÓN </a:t>
            </a:r>
            <a:r>
              <a:rPr lang="es-BO" sz="2400" b="1" dirty="0"/>
              <a:t>E </a:t>
            </a:r>
            <a:r>
              <a:rPr lang="es-BO" sz="2400" b="1" dirty="0" smtClean="0"/>
              <a:t>INNOVACIÓN YAPUCHIRI</a:t>
            </a:r>
            <a:endParaRPr lang="es-BO" sz="2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6534" y="1088847"/>
            <a:ext cx="5243898" cy="5436498"/>
          </a:xfrm>
        </p:spPr>
        <p:txBody>
          <a:bodyPr>
            <a:noAutofit/>
          </a:bodyPr>
          <a:lstStyle/>
          <a:p>
            <a:pPr marL="114300" indent="0">
              <a:spcBef>
                <a:spcPts val="0"/>
              </a:spcBef>
              <a:buNone/>
            </a:pPr>
            <a:r>
              <a:rPr lang="es-BO" sz="1600" b="1" dirty="0" smtClean="0"/>
              <a:t>PROTOCOLO (reglas y roles):</a:t>
            </a:r>
          </a:p>
          <a:p>
            <a:pPr marL="114300" indent="0">
              <a:spcBef>
                <a:spcPts val="0"/>
              </a:spcBef>
              <a:buNone/>
            </a:pPr>
            <a:endParaRPr lang="es-BO" sz="1600" b="1" dirty="0" smtClean="0"/>
          </a:p>
          <a:p>
            <a:pPr marL="114300" indent="0">
              <a:spcBef>
                <a:spcPts val="0"/>
              </a:spcBef>
              <a:buNone/>
            </a:pPr>
            <a:r>
              <a:rPr lang="es-BO" sz="1600" b="1" dirty="0" smtClean="0"/>
              <a:t>Objetivo</a:t>
            </a:r>
            <a:r>
              <a:rPr lang="es-BO" sz="1600" dirty="0" smtClean="0"/>
              <a:t>: implementar los núcleos para  generar </a:t>
            </a:r>
            <a:r>
              <a:rPr lang="es-BO" sz="1600" dirty="0"/>
              <a:t>y </a:t>
            </a:r>
            <a:r>
              <a:rPr lang="es-BO" sz="1600" dirty="0" smtClean="0"/>
              <a:t>gestionar </a:t>
            </a:r>
            <a:r>
              <a:rPr lang="es-BO" sz="1600" dirty="0"/>
              <a:t>el conocimiento </a:t>
            </a:r>
            <a:r>
              <a:rPr lang="es-BO" sz="1600" dirty="0" smtClean="0"/>
              <a:t>a </a:t>
            </a:r>
            <a:r>
              <a:rPr lang="es-BO" sz="1600" dirty="0"/>
              <a:t>partir de la  complementariedad de saberes propios y científicos</a:t>
            </a:r>
            <a:r>
              <a:rPr lang="es-BO" sz="1600" dirty="0" smtClean="0"/>
              <a:t>, que permita encontrar </a:t>
            </a:r>
            <a:r>
              <a:rPr lang="es-BO" sz="1600" dirty="0"/>
              <a:t>soluciones que se </a:t>
            </a:r>
            <a:r>
              <a:rPr lang="es-BO" sz="1600" dirty="0" smtClean="0"/>
              <a:t>adecuen </a:t>
            </a:r>
            <a:r>
              <a:rPr lang="es-BO" sz="1600" dirty="0"/>
              <a:t>a sus necesidades y situación productiva</a:t>
            </a:r>
            <a:r>
              <a:rPr lang="es-BO" sz="1600" dirty="0" smtClean="0"/>
              <a:t>.</a:t>
            </a:r>
          </a:p>
          <a:p>
            <a:pPr marL="114300" indent="0">
              <a:spcBef>
                <a:spcPts val="0"/>
              </a:spcBef>
              <a:buNone/>
            </a:pPr>
            <a:endParaRPr lang="es-BO" sz="1600" dirty="0" smtClean="0"/>
          </a:p>
          <a:p>
            <a:pPr marL="114300" indent="0">
              <a:spcBef>
                <a:spcPts val="0"/>
              </a:spcBef>
              <a:buNone/>
            </a:pPr>
            <a:r>
              <a:rPr lang="es-BO" sz="1600" b="1" dirty="0" smtClean="0"/>
              <a:t>Roles</a:t>
            </a:r>
            <a:r>
              <a:rPr lang="es-BO" sz="1600" dirty="0" smtClean="0"/>
              <a:t>: Yapuchiris rol de investigadores e innovadores; PROSUCO rol de colaborador</a:t>
            </a:r>
            <a:r>
              <a:rPr lang="es-BO" sz="1600" dirty="0"/>
              <a:t> </a:t>
            </a:r>
            <a:r>
              <a:rPr lang="es-BO" sz="1600" dirty="0" smtClean="0"/>
              <a:t>técnico</a:t>
            </a:r>
            <a:r>
              <a:rPr lang="es-BO" sz="1600" dirty="0"/>
              <a:t> </a:t>
            </a:r>
            <a:r>
              <a:rPr lang="es-BO" sz="1600" dirty="0" smtClean="0"/>
              <a:t>y facilitador.</a:t>
            </a:r>
          </a:p>
          <a:p>
            <a:pPr marL="114300" indent="0">
              <a:spcBef>
                <a:spcPts val="0"/>
              </a:spcBef>
              <a:buNone/>
            </a:pPr>
            <a:endParaRPr lang="es-BO" sz="1600" dirty="0"/>
          </a:p>
          <a:p>
            <a:pPr marL="114300" indent="0">
              <a:spcBef>
                <a:spcPts val="0"/>
              </a:spcBef>
              <a:buNone/>
            </a:pPr>
            <a:r>
              <a:rPr lang="es-BO" sz="1600" b="1" dirty="0" smtClean="0"/>
              <a:t>Construcción de </a:t>
            </a:r>
            <a:r>
              <a:rPr lang="es-BO" sz="1600" b="1" dirty="0"/>
              <a:t>agendas de investigación e </a:t>
            </a:r>
            <a:r>
              <a:rPr lang="es-BO" sz="1600" b="1" dirty="0" smtClean="0"/>
              <a:t>innovación:</a:t>
            </a:r>
            <a:r>
              <a:rPr lang="es-BO" sz="1600" dirty="0" smtClean="0"/>
              <a:t> </a:t>
            </a:r>
            <a:r>
              <a:rPr lang="es-BO" sz="1600" dirty="0"/>
              <a:t>con los/as propios/as </a:t>
            </a:r>
            <a:r>
              <a:rPr lang="es-BO" sz="1600" i="1" dirty="0" smtClean="0"/>
              <a:t>Yapuchiris, </a:t>
            </a:r>
            <a:r>
              <a:rPr lang="es-BO" sz="1600" dirty="0" smtClean="0"/>
              <a:t>agricultores/as interesados/as y autoridades locales con las dos organizaciones.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es-BO" sz="1400" b="1" dirty="0"/>
              <a:t>Identificar </a:t>
            </a:r>
            <a:r>
              <a:rPr lang="es-BO" sz="1400" b="1" dirty="0" smtClean="0"/>
              <a:t>los campos o </a:t>
            </a:r>
            <a:r>
              <a:rPr lang="es-BO" sz="1400" b="1" dirty="0"/>
              <a:t>temas </a:t>
            </a:r>
            <a:r>
              <a:rPr lang="es-BO" sz="1400" dirty="0"/>
              <a:t>de los núcleos </a:t>
            </a:r>
            <a:r>
              <a:rPr lang="es-BO" sz="1400" dirty="0" smtClean="0"/>
              <a:t>y los problemas.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es-BO" sz="1400" b="1" dirty="0" smtClean="0"/>
              <a:t>Priorizar </a:t>
            </a:r>
            <a:r>
              <a:rPr lang="es-BO" sz="1400" b="1" dirty="0"/>
              <a:t>problemas </a:t>
            </a:r>
            <a:r>
              <a:rPr lang="es-BO" sz="1400" dirty="0"/>
              <a:t>o cuestiones de interés.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es-BO" sz="1400" b="1" dirty="0"/>
              <a:t>Valorar los problemas </a:t>
            </a:r>
            <a:r>
              <a:rPr lang="es-BO" sz="1400" dirty="0"/>
              <a:t>o cuestiones en términos de </a:t>
            </a:r>
            <a:r>
              <a:rPr lang="es-BO" sz="1400" dirty="0" smtClean="0"/>
              <a:t>necesidades a </a:t>
            </a:r>
            <a:r>
              <a:rPr lang="es-BO" sz="1400" dirty="0"/>
              <a:t>ser abordadas desde un enfoque de investigación o innovación</a:t>
            </a:r>
            <a:r>
              <a:rPr lang="es-BO" sz="1800" dirty="0" smtClean="0"/>
              <a:t>.</a:t>
            </a:r>
          </a:p>
          <a:p>
            <a:pPr marL="411480" lvl="1" indent="0">
              <a:spcBef>
                <a:spcPts val="0"/>
              </a:spcBef>
              <a:buNone/>
            </a:pPr>
            <a:endParaRPr lang="es-BO" sz="1600" dirty="0"/>
          </a:p>
          <a:p>
            <a:pPr marL="114300" lvl="0" indent="0">
              <a:spcBef>
                <a:spcPts val="0"/>
              </a:spcBef>
              <a:buNone/>
            </a:pPr>
            <a:r>
              <a:rPr lang="es-BO" sz="1600" b="1" dirty="0" smtClean="0"/>
              <a:t>Implementación de</a:t>
            </a:r>
            <a:r>
              <a:rPr lang="es-BO" sz="1600" dirty="0" smtClean="0"/>
              <a:t> </a:t>
            </a:r>
            <a:r>
              <a:rPr lang="es-BO" sz="1600" dirty="0"/>
              <a:t>los </a:t>
            </a:r>
            <a:r>
              <a:rPr lang="es-BO" sz="1600" dirty="0" smtClean="0"/>
              <a:t>núcleos.</a:t>
            </a:r>
            <a:endParaRPr lang="es-BO" sz="1600" dirty="0"/>
          </a:p>
          <a:p>
            <a:pPr marL="114300" lvl="0" indent="0">
              <a:spcBef>
                <a:spcPts val="0"/>
              </a:spcBef>
              <a:buNone/>
            </a:pPr>
            <a:r>
              <a:rPr lang="es-BO" sz="1600" b="1" dirty="0"/>
              <a:t>Difusión</a:t>
            </a:r>
            <a:r>
              <a:rPr lang="es-BO" sz="1600" dirty="0"/>
              <a:t> </a:t>
            </a:r>
            <a:r>
              <a:rPr lang="es-BO" sz="1600" dirty="0" smtClean="0"/>
              <a:t>resultados.</a:t>
            </a:r>
            <a:endParaRPr lang="es-BO" sz="1600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" y="1143021"/>
            <a:ext cx="3132643" cy="242999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5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20000" cy="1143000"/>
          </a:xfrm>
        </p:spPr>
        <p:txBody>
          <a:bodyPr/>
          <a:lstStyle/>
          <a:p>
            <a:r>
              <a:rPr lang="es-BO" sz="2800" b="1" dirty="0" smtClean="0"/>
              <a:t>PROCEDIMIENTO</a:t>
            </a:r>
            <a:endParaRPr lang="es-BO" sz="2800" b="1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4268046062"/>
              </p:ext>
            </p:extLst>
          </p:nvPr>
        </p:nvGraphicFramePr>
        <p:xfrm>
          <a:off x="179512" y="980728"/>
          <a:ext cx="80648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5514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http://www.yalosabes.com/images/diagramas-pizarra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BO"/>
          </a:p>
        </p:txBody>
      </p:sp>
      <p:sp>
        <p:nvSpPr>
          <p:cNvPr id="6" name="5 Rectángulo"/>
          <p:cNvSpPr/>
          <p:nvPr/>
        </p:nvSpPr>
        <p:spPr>
          <a:xfrm>
            <a:off x="-36512" y="2095961"/>
            <a:ext cx="8496944" cy="47620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1" name="10 CuadroTexto"/>
          <p:cNvSpPr txBox="1"/>
          <p:nvPr/>
        </p:nvSpPr>
        <p:spPr>
          <a:xfrm>
            <a:off x="6643655" y="4834726"/>
            <a:ext cx="1342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 smtClean="0">
                <a:solidFill>
                  <a:srgbClr val="66FFFF"/>
                </a:solidFill>
                <a:latin typeface="Vijaya" pitchFamily="34" charset="0"/>
                <a:cs typeface="Vijaya" pitchFamily="34" charset="0"/>
              </a:rPr>
              <a:t>Semilla</a:t>
            </a:r>
            <a:endParaRPr lang="es-BO" sz="2400" b="1" dirty="0">
              <a:solidFill>
                <a:srgbClr val="66FFFF"/>
              </a:solidFill>
              <a:latin typeface="Vijaya" pitchFamily="34" charset="0"/>
              <a:cs typeface="Vijaya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020808" y="5791720"/>
            <a:ext cx="834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 smtClean="0">
                <a:solidFill>
                  <a:schemeClr val="bg2">
                    <a:lumMod val="75000"/>
                  </a:schemeClr>
                </a:solidFill>
                <a:latin typeface="Vijaya" pitchFamily="34" charset="0"/>
                <a:cs typeface="Vijaya" pitchFamily="34" charset="0"/>
              </a:rPr>
              <a:t>Suelo</a:t>
            </a:r>
            <a:endParaRPr lang="es-BO" sz="2400" b="1" dirty="0">
              <a:solidFill>
                <a:schemeClr val="bg2">
                  <a:lumMod val="75000"/>
                </a:schemeClr>
              </a:solidFill>
              <a:latin typeface="Vijaya" pitchFamily="34" charset="0"/>
              <a:cs typeface="Vijaya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326738" y="5473787"/>
            <a:ext cx="1398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Vijaya" pitchFamily="34" charset="0"/>
                <a:cs typeface="Vijaya" pitchFamily="34" charset="0"/>
              </a:rPr>
              <a:t>Bioinsumos</a:t>
            </a:r>
            <a:endParaRPr lang="es-BO" sz="2400" b="1" dirty="0">
              <a:solidFill>
                <a:schemeClr val="accent3">
                  <a:lumMod val="60000"/>
                  <a:lumOff val="40000"/>
                </a:schemeClr>
              </a:solidFill>
              <a:latin typeface="Vijaya" pitchFamily="34" charset="0"/>
              <a:cs typeface="Vijaya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725627" y="3198561"/>
            <a:ext cx="1361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2400" b="1" dirty="0" smtClean="0">
                <a:solidFill>
                  <a:srgbClr val="FFFF00"/>
                </a:solidFill>
                <a:latin typeface="Vijaya" pitchFamily="34" charset="0"/>
                <a:cs typeface="Vijaya" pitchFamily="34" charset="0"/>
              </a:rPr>
              <a:t>Gestión de riesgos</a:t>
            </a:r>
            <a:endParaRPr lang="es-BO" sz="2400" b="1" dirty="0">
              <a:solidFill>
                <a:srgbClr val="FFFF00"/>
              </a:solidFill>
              <a:latin typeface="Vijaya" pitchFamily="34" charset="0"/>
              <a:cs typeface="Vijaya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10717" y="2132856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1600" b="1" dirty="0" smtClean="0">
                <a:solidFill>
                  <a:schemeClr val="bg1"/>
                </a:solidFill>
                <a:latin typeface="Segoe Print" pitchFamily="2" charset="0"/>
              </a:rPr>
              <a:t>Proceso (2012): Planteamiento de campos o temas para ser abordados por núcleos de investigación e innovación Yapuchiri:</a:t>
            </a:r>
            <a:endParaRPr lang="es-BO" sz="1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665312" y="2780928"/>
            <a:ext cx="3042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 smtClean="0">
                <a:solidFill>
                  <a:schemeClr val="bg1"/>
                </a:solidFill>
                <a:latin typeface="Vijaya" pitchFamily="34" charset="0"/>
                <a:cs typeface="Vijaya" pitchFamily="34" charset="0"/>
              </a:rPr>
              <a:t>Plaga: Gorgojo de la papa</a:t>
            </a:r>
            <a:endParaRPr lang="es-BO" sz="2400" b="1" dirty="0">
              <a:solidFill>
                <a:schemeClr val="bg1"/>
              </a:solidFill>
              <a:latin typeface="Vijaya" pitchFamily="34" charset="0"/>
              <a:cs typeface="Vijaya" pitchFamily="34" charset="0"/>
            </a:endParaRPr>
          </a:p>
        </p:txBody>
      </p:sp>
      <p:pic>
        <p:nvPicPr>
          <p:cNvPr id="12" name="11 Imagen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875"/>
            <a:ext cx="8460432" cy="2088232"/>
          </a:xfrm>
          <a:prstGeom prst="rect">
            <a:avLst/>
          </a:prstGeom>
          <a:noFill/>
        </p:spPr>
      </p:pic>
      <p:sp>
        <p:nvSpPr>
          <p:cNvPr id="19" name="18 CuadroTexto"/>
          <p:cNvSpPr txBox="1"/>
          <p:nvPr/>
        </p:nvSpPr>
        <p:spPr>
          <a:xfrm>
            <a:off x="80052" y="6238473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rPr>
              <a:t>Métodos caseros  de análisis</a:t>
            </a:r>
            <a:endParaRPr lang="es-BO" sz="1200" dirty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1952463" y="5157192"/>
            <a:ext cx="1323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rPr>
              <a:t>Tiempos de producción</a:t>
            </a:r>
          </a:p>
          <a:p>
            <a:r>
              <a:rPr lang="es-BO" sz="1200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rPr>
              <a:t>Control de la erosión</a:t>
            </a:r>
            <a:endParaRPr lang="es-BO" sz="1200" dirty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39881" y="5314336"/>
            <a:ext cx="126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rPr>
              <a:t>Innovar </a:t>
            </a:r>
            <a:r>
              <a:rPr lang="es-BO" sz="1200" dirty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rPr>
              <a:t>prácticas para </a:t>
            </a:r>
            <a:r>
              <a:rPr lang="es-BO" sz="1200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rPr>
              <a:t>nutrición continua</a:t>
            </a:r>
            <a:endParaRPr lang="es-BO" sz="1200" dirty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2157450" y="5920841"/>
            <a:ext cx="1390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rPr>
              <a:t>Experimentar en diferentes ecosistemas</a:t>
            </a:r>
            <a:endParaRPr lang="es-BO" sz="1200" dirty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Vijaya" pitchFamily="34" charset="0"/>
            </a:endParaRPr>
          </a:p>
        </p:txBody>
      </p:sp>
      <p:cxnSp>
        <p:nvCxnSpPr>
          <p:cNvPr id="50" name="49 Conector angular"/>
          <p:cNvCxnSpPr>
            <a:stCxn id="14" idx="3"/>
            <a:endCxn id="36" idx="1"/>
          </p:cNvCxnSpPr>
          <p:nvPr/>
        </p:nvCxnSpPr>
        <p:spPr>
          <a:xfrm>
            <a:off x="1855595" y="6022553"/>
            <a:ext cx="301855" cy="22145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4128640" y="2691024"/>
            <a:ext cx="1841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rgbClr val="FFFF00"/>
                </a:solidFill>
                <a:latin typeface="Arial Narrow" pitchFamily="34" charset="0"/>
                <a:cs typeface="Vijaya" pitchFamily="34" charset="0"/>
              </a:rPr>
              <a:t>Sistemas de defensa/prevención  contra cambios climáticos</a:t>
            </a:r>
            <a:endParaRPr lang="es-BO" sz="1200" dirty="0">
              <a:solidFill>
                <a:srgbClr val="FFFF00"/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61" name="60 CuadroTexto"/>
          <p:cNvSpPr txBox="1"/>
          <p:nvPr/>
        </p:nvSpPr>
        <p:spPr>
          <a:xfrm>
            <a:off x="6698027" y="2568182"/>
            <a:ext cx="1288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100" dirty="0" smtClean="0">
                <a:solidFill>
                  <a:srgbClr val="FFFF00"/>
                </a:solidFill>
                <a:latin typeface="Arial Narrow" pitchFamily="34" charset="0"/>
                <a:cs typeface="Vijaya" pitchFamily="34" charset="0"/>
              </a:rPr>
              <a:t>Estrategias de optimización del agua</a:t>
            </a:r>
            <a:endParaRPr lang="es-BO" sz="1100" dirty="0">
              <a:solidFill>
                <a:srgbClr val="FFFF00"/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62" name="61 CuadroTexto"/>
          <p:cNvSpPr txBox="1"/>
          <p:nvPr/>
        </p:nvSpPr>
        <p:spPr>
          <a:xfrm>
            <a:off x="7308304" y="3760835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rgbClr val="FFFF00"/>
                </a:solidFill>
                <a:latin typeface="Arial Narrow" pitchFamily="34" charset="0"/>
                <a:cs typeface="Vijaya" pitchFamily="34" charset="0"/>
              </a:rPr>
              <a:t>Pronóstico local</a:t>
            </a:r>
          </a:p>
          <a:p>
            <a:r>
              <a:rPr lang="es-BO" sz="1200" dirty="0" smtClean="0">
                <a:solidFill>
                  <a:srgbClr val="FFFF00"/>
                </a:solidFill>
                <a:latin typeface="Arial Narrow" pitchFamily="34" charset="0"/>
                <a:cs typeface="Vijaya" pitchFamily="34" charset="0"/>
              </a:rPr>
              <a:t>Monitoreo</a:t>
            </a:r>
            <a:endParaRPr lang="es-BO" sz="1200" dirty="0">
              <a:solidFill>
                <a:srgbClr val="FFFF00"/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4390262" y="3849836"/>
            <a:ext cx="1575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BO"/>
            </a:defPPr>
            <a:lvl1pPr>
              <a:defRPr sz="105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Vijaya" pitchFamily="34" charset="0"/>
              </a:defRPr>
            </a:lvl1pPr>
          </a:lstStyle>
          <a:p>
            <a:r>
              <a:rPr lang="es-BO" sz="1200" dirty="0" smtClean="0">
                <a:solidFill>
                  <a:srgbClr val="FFFF00"/>
                </a:solidFill>
              </a:rPr>
              <a:t>Recuperar y promover </a:t>
            </a:r>
            <a:r>
              <a:rPr lang="es-BO" sz="1200" dirty="0">
                <a:solidFill>
                  <a:srgbClr val="FFFF00"/>
                </a:solidFill>
              </a:rPr>
              <a:t>prácticas organizativas de gestión de </a:t>
            </a:r>
            <a:r>
              <a:rPr lang="es-BO" sz="1200" dirty="0" smtClean="0">
                <a:solidFill>
                  <a:srgbClr val="FFFF00"/>
                </a:solidFill>
              </a:rPr>
              <a:t>riesgo</a:t>
            </a:r>
            <a:endParaRPr lang="es-BO" sz="1200" dirty="0">
              <a:solidFill>
                <a:srgbClr val="FFFF00"/>
              </a:solidFill>
            </a:endParaRPr>
          </a:p>
        </p:txBody>
      </p:sp>
      <p:sp>
        <p:nvSpPr>
          <p:cNvPr id="83" name="82 CuadroTexto"/>
          <p:cNvSpPr txBox="1"/>
          <p:nvPr/>
        </p:nvSpPr>
        <p:spPr>
          <a:xfrm>
            <a:off x="4080536" y="5046748"/>
            <a:ext cx="1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  <a:cs typeface="Vijaya" pitchFamily="34" charset="0"/>
              </a:rPr>
              <a:t>Mejorar y probar </a:t>
            </a:r>
            <a:r>
              <a:rPr lang="es-BO" sz="1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  <a:cs typeface="Vijaya" pitchFamily="34" charset="0"/>
              </a:rPr>
              <a:t>bioles</a:t>
            </a:r>
            <a:r>
              <a:rPr lang="es-BO" sz="1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  <a:cs typeface="Vijaya" pitchFamily="34" charset="0"/>
              </a:rPr>
              <a:t> en diferentes contextos</a:t>
            </a:r>
            <a:endParaRPr lang="es-BO" sz="1200" dirty="0">
              <a:solidFill>
                <a:schemeClr val="accent3">
                  <a:lumMod val="60000"/>
                  <a:lumOff val="40000"/>
                </a:schemeClr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4170829" y="6167045"/>
            <a:ext cx="1697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  <a:cs typeface="Vijaya" pitchFamily="34" charset="0"/>
              </a:rPr>
              <a:t>Intercambio de material local para valorar resultados</a:t>
            </a:r>
            <a:endParaRPr lang="es-BO" sz="1200" dirty="0">
              <a:solidFill>
                <a:schemeClr val="accent3">
                  <a:lumMod val="60000"/>
                  <a:lumOff val="40000"/>
                </a:schemeClr>
              </a:solidFill>
              <a:latin typeface="Arial Narrow" pitchFamily="34" charset="0"/>
              <a:cs typeface="Vijaya" pitchFamily="34" charset="0"/>
            </a:endParaRPr>
          </a:p>
        </p:txBody>
      </p:sp>
      <p:cxnSp>
        <p:nvCxnSpPr>
          <p:cNvPr id="87" name="86 Conector angular"/>
          <p:cNvCxnSpPr>
            <a:stCxn id="15" idx="1"/>
            <a:endCxn id="83" idx="1"/>
          </p:cNvCxnSpPr>
          <p:nvPr/>
        </p:nvCxnSpPr>
        <p:spPr>
          <a:xfrm rot="10800000">
            <a:off x="4080536" y="5277582"/>
            <a:ext cx="246202" cy="427039"/>
          </a:xfrm>
          <a:prstGeom prst="bentConnector3">
            <a:avLst>
              <a:gd name="adj1" fmla="val 192851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angular"/>
          <p:cNvCxnSpPr>
            <a:stCxn id="15" idx="2"/>
            <a:endCxn id="84" idx="0"/>
          </p:cNvCxnSpPr>
          <p:nvPr/>
        </p:nvCxnSpPr>
        <p:spPr>
          <a:xfrm rot="5400000">
            <a:off x="4907039" y="6047900"/>
            <a:ext cx="231593" cy="6696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94 CuadroTexto"/>
          <p:cNvSpPr txBox="1"/>
          <p:nvPr/>
        </p:nvSpPr>
        <p:spPr>
          <a:xfrm>
            <a:off x="1020807" y="4535542"/>
            <a:ext cx="2831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Intercambio de repelentes y extractos</a:t>
            </a:r>
            <a:endParaRPr lang="es-BO" sz="1200" dirty="0">
              <a:solidFill>
                <a:schemeClr val="bg1"/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98" name="97 Rectángulo"/>
          <p:cNvSpPr/>
          <p:nvPr/>
        </p:nvSpPr>
        <p:spPr>
          <a:xfrm>
            <a:off x="1004387" y="3564305"/>
            <a:ext cx="2847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¿Cómo controlar más eficientemente a los gorgojos en etapas diferentes de sus desarrollo?</a:t>
            </a:r>
            <a:endParaRPr lang="es-BO" sz="1200" dirty="0">
              <a:solidFill>
                <a:schemeClr val="bg1"/>
              </a:solidFill>
              <a:latin typeface="Arial Narrow" pitchFamily="34" charset="0"/>
              <a:cs typeface="Vijaya" pitchFamily="34" charset="0"/>
            </a:endParaRPr>
          </a:p>
        </p:txBody>
      </p:sp>
      <p:sp>
        <p:nvSpPr>
          <p:cNvPr id="99" name="98 Rectángulo"/>
          <p:cNvSpPr/>
          <p:nvPr/>
        </p:nvSpPr>
        <p:spPr>
          <a:xfrm>
            <a:off x="991232" y="4112747"/>
            <a:ext cx="2516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¿</a:t>
            </a:r>
            <a:r>
              <a:rPr lang="es-ES_tradnl" sz="1200" dirty="0" smtClean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Condiciones </a:t>
            </a:r>
            <a:r>
              <a:rPr lang="es-ES_tradnl" sz="1200" dirty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climáticas muy variables </a:t>
            </a:r>
            <a:r>
              <a:rPr lang="es-ES_tradnl" sz="1200" dirty="0" smtClean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favorecen </a:t>
            </a:r>
            <a:r>
              <a:rPr lang="es-ES_tradnl" sz="1200" dirty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a </a:t>
            </a:r>
            <a:r>
              <a:rPr lang="es-ES_tradnl" sz="1200" dirty="0" smtClean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la plaga?</a:t>
            </a:r>
            <a:endParaRPr lang="es-BO" sz="1200" dirty="0">
              <a:solidFill>
                <a:schemeClr val="bg1"/>
              </a:solidFill>
              <a:latin typeface="Arial Narrow" pitchFamily="34" charset="0"/>
              <a:cs typeface="Vijaya" pitchFamily="34" charset="0"/>
            </a:endParaRPr>
          </a:p>
        </p:txBody>
      </p:sp>
      <p:cxnSp>
        <p:nvCxnSpPr>
          <p:cNvPr id="103" name="102 Conector angular"/>
          <p:cNvCxnSpPr>
            <a:endCxn id="98" idx="1"/>
          </p:cNvCxnSpPr>
          <p:nvPr/>
        </p:nvCxnSpPr>
        <p:spPr>
          <a:xfrm rot="16200000" flipH="1">
            <a:off x="413762" y="3296846"/>
            <a:ext cx="842174" cy="339076"/>
          </a:xfrm>
          <a:prstGeom prst="bent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angular"/>
          <p:cNvCxnSpPr/>
          <p:nvPr/>
        </p:nvCxnSpPr>
        <p:spPr>
          <a:xfrm rot="10800000" flipH="1" flipV="1">
            <a:off x="665311" y="3045296"/>
            <a:ext cx="339075" cy="1256075"/>
          </a:xfrm>
          <a:prstGeom prst="bentConnector3">
            <a:avLst>
              <a:gd name="adj1" fmla="val -67419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106 Conector angular"/>
          <p:cNvCxnSpPr>
            <a:endCxn id="95" idx="1"/>
          </p:cNvCxnSpPr>
          <p:nvPr/>
        </p:nvCxnSpPr>
        <p:spPr>
          <a:xfrm rot="16200000" flipH="1">
            <a:off x="28687" y="3681921"/>
            <a:ext cx="1628745" cy="355496"/>
          </a:xfrm>
          <a:prstGeom prst="bent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110 Rectángulo"/>
          <p:cNvSpPr/>
          <p:nvPr/>
        </p:nvSpPr>
        <p:spPr>
          <a:xfrm>
            <a:off x="6258918" y="5482168"/>
            <a:ext cx="1727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rgbClr val="66FFFF"/>
                </a:solidFill>
                <a:latin typeface="Arial Narrow" pitchFamily="34" charset="0"/>
                <a:cs typeface="Vijaya" pitchFamily="34" charset="0"/>
              </a:rPr>
              <a:t>¿Cómo mantener el poder germinativo y sanidad de la semilla?</a:t>
            </a:r>
            <a:endParaRPr lang="es-BO" sz="1200" dirty="0">
              <a:solidFill>
                <a:srgbClr val="66FFFF"/>
              </a:solidFill>
              <a:latin typeface="Arial Narrow" pitchFamily="34" charset="0"/>
              <a:cs typeface="Vijaya" pitchFamily="34" charset="0"/>
            </a:endParaRPr>
          </a:p>
        </p:txBody>
      </p:sp>
      <p:cxnSp>
        <p:nvCxnSpPr>
          <p:cNvPr id="113" name="112 Conector angular"/>
          <p:cNvCxnSpPr>
            <a:endCxn id="111" idx="0"/>
          </p:cNvCxnSpPr>
          <p:nvPr/>
        </p:nvCxnSpPr>
        <p:spPr>
          <a:xfrm rot="16200000" flipH="1">
            <a:off x="6948005" y="5307295"/>
            <a:ext cx="278110" cy="71636"/>
          </a:xfrm>
          <a:prstGeom prst="bentConnector3">
            <a:avLst/>
          </a:prstGeom>
          <a:ln>
            <a:solidFill>
              <a:srgbClr val="66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121 Conector angular"/>
          <p:cNvCxnSpPr>
            <a:stCxn id="17" idx="1"/>
            <a:endCxn id="59" idx="2"/>
          </p:cNvCxnSpPr>
          <p:nvPr/>
        </p:nvCxnSpPr>
        <p:spPr>
          <a:xfrm rot="10800000">
            <a:off x="5049627" y="3337356"/>
            <a:ext cx="676000" cy="276705"/>
          </a:xfrm>
          <a:prstGeom prst="bentConnector2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123 Conector angular"/>
          <p:cNvCxnSpPr>
            <a:stCxn id="17" idx="0"/>
            <a:endCxn id="61" idx="2"/>
          </p:cNvCxnSpPr>
          <p:nvPr/>
        </p:nvCxnSpPr>
        <p:spPr>
          <a:xfrm rot="5400000" flipH="1" flipV="1">
            <a:off x="6774484" y="2630928"/>
            <a:ext cx="199492" cy="935775"/>
          </a:xfrm>
          <a:prstGeom prst="bentConnector3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Conector angular"/>
          <p:cNvCxnSpPr>
            <a:stCxn id="17" idx="2"/>
            <a:endCxn id="65" idx="3"/>
          </p:cNvCxnSpPr>
          <p:nvPr/>
        </p:nvCxnSpPr>
        <p:spPr>
          <a:xfrm rot="5400000">
            <a:off x="6114556" y="3881215"/>
            <a:ext cx="143444" cy="440130"/>
          </a:xfrm>
          <a:prstGeom prst="bentConnector2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27 Conector angular"/>
          <p:cNvCxnSpPr>
            <a:endCxn id="62" idx="0"/>
          </p:cNvCxnSpPr>
          <p:nvPr/>
        </p:nvCxnSpPr>
        <p:spPr>
          <a:xfrm>
            <a:off x="7379940" y="3353918"/>
            <a:ext cx="468424" cy="406917"/>
          </a:xfrm>
          <a:prstGeom prst="bentConnector2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129 CuadroTexto"/>
          <p:cNvSpPr txBox="1"/>
          <p:nvPr/>
        </p:nvSpPr>
        <p:spPr>
          <a:xfrm>
            <a:off x="1020808" y="3277290"/>
            <a:ext cx="2399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solidFill>
                  <a:schemeClr val="bg1"/>
                </a:solidFill>
                <a:latin typeface="Arial Narrow" pitchFamily="34" charset="0"/>
                <a:cs typeface="Vijaya" pitchFamily="34" charset="0"/>
              </a:rPr>
              <a:t>¿Hay diferentes tipos de gorgojos?</a:t>
            </a:r>
            <a:endParaRPr lang="es-BO" sz="1200" dirty="0">
              <a:solidFill>
                <a:schemeClr val="bg1"/>
              </a:solidFill>
              <a:latin typeface="Arial Narrow" pitchFamily="34" charset="0"/>
              <a:cs typeface="Vijaya" pitchFamily="34" charset="0"/>
            </a:endParaRPr>
          </a:p>
        </p:txBody>
      </p:sp>
      <p:cxnSp>
        <p:nvCxnSpPr>
          <p:cNvPr id="132" name="131 Conector angular"/>
          <p:cNvCxnSpPr>
            <a:endCxn id="130" idx="1"/>
          </p:cNvCxnSpPr>
          <p:nvPr/>
        </p:nvCxnSpPr>
        <p:spPr>
          <a:xfrm rot="16200000" flipH="1">
            <a:off x="657814" y="3052795"/>
            <a:ext cx="370493" cy="355496"/>
          </a:xfrm>
          <a:prstGeom prst="bent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39 Conector angular"/>
          <p:cNvCxnSpPr>
            <a:stCxn id="14" idx="1"/>
            <a:endCxn id="35" idx="2"/>
          </p:cNvCxnSpPr>
          <p:nvPr/>
        </p:nvCxnSpPr>
        <p:spPr>
          <a:xfrm rot="10800000">
            <a:off x="669952" y="5960667"/>
            <a:ext cx="350857" cy="6188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143 Conector angular"/>
          <p:cNvCxnSpPr>
            <a:stCxn id="14" idx="0"/>
            <a:endCxn id="30" idx="1"/>
          </p:cNvCxnSpPr>
          <p:nvPr/>
        </p:nvCxnSpPr>
        <p:spPr>
          <a:xfrm rot="5400000" flipH="1" flipV="1">
            <a:off x="1585818" y="5425076"/>
            <a:ext cx="219029" cy="51426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145 Conector angular"/>
          <p:cNvCxnSpPr>
            <a:endCxn id="19" idx="3"/>
          </p:cNvCxnSpPr>
          <p:nvPr/>
        </p:nvCxnSpPr>
        <p:spPr>
          <a:xfrm rot="5400000">
            <a:off x="1244637" y="6220603"/>
            <a:ext cx="308255" cy="18915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87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51520" y="-5166"/>
            <a:ext cx="7620000" cy="625854"/>
          </a:xfrm>
        </p:spPr>
        <p:txBody>
          <a:bodyPr/>
          <a:lstStyle/>
          <a:p>
            <a:r>
              <a:rPr lang="es-BO" sz="3600" b="1" dirty="0" smtClean="0"/>
              <a:t>Ejemplo: campo plagas</a:t>
            </a:r>
            <a:endParaRPr lang="es-BO" sz="3600" b="1" dirty="0"/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390990849"/>
              </p:ext>
            </p:extLst>
          </p:nvPr>
        </p:nvGraphicFramePr>
        <p:xfrm>
          <a:off x="0" y="620688"/>
          <a:ext cx="8388424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Rectángulo"/>
          <p:cNvSpPr/>
          <p:nvPr/>
        </p:nvSpPr>
        <p:spPr>
          <a:xfrm>
            <a:off x="37917" y="4842766"/>
            <a:ext cx="1077699" cy="51889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8 Rectángulo"/>
          <p:cNvSpPr/>
          <p:nvPr/>
        </p:nvSpPr>
        <p:spPr>
          <a:xfrm>
            <a:off x="53765" y="6428558"/>
            <a:ext cx="846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BO" b="1" dirty="0" smtClean="0"/>
              <a:t>Campo</a:t>
            </a:r>
            <a:endParaRPr lang="es-BO" b="1" dirty="0"/>
          </a:p>
        </p:txBody>
      </p:sp>
      <p:sp>
        <p:nvSpPr>
          <p:cNvPr id="10" name="9 Rectángulo"/>
          <p:cNvSpPr/>
          <p:nvPr/>
        </p:nvSpPr>
        <p:spPr>
          <a:xfrm>
            <a:off x="1115616" y="6444044"/>
            <a:ext cx="1106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BO" b="1" dirty="0" smtClean="0"/>
              <a:t>Problema</a:t>
            </a:r>
            <a:endParaRPr lang="es-BO" b="1" dirty="0"/>
          </a:p>
        </p:txBody>
      </p:sp>
      <p:sp>
        <p:nvSpPr>
          <p:cNvPr id="11" name="10 Rectángulo"/>
          <p:cNvSpPr/>
          <p:nvPr/>
        </p:nvSpPr>
        <p:spPr>
          <a:xfrm>
            <a:off x="2267744" y="6474822"/>
            <a:ext cx="24556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BO" sz="1600" b="1" dirty="0" smtClean="0"/>
              <a:t>Análisis local del problema</a:t>
            </a:r>
            <a:endParaRPr lang="es-BO" sz="1600" b="1" dirty="0"/>
          </a:p>
        </p:txBody>
      </p:sp>
      <p:sp>
        <p:nvSpPr>
          <p:cNvPr id="15" name="14 Rectángulo"/>
          <p:cNvSpPr/>
          <p:nvPr/>
        </p:nvSpPr>
        <p:spPr>
          <a:xfrm>
            <a:off x="4716016" y="6453336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BO" b="1" dirty="0" smtClean="0"/>
              <a:t>Definición y organización agenda </a:t>
            </a:r>
            <a:endParaRPr lang="es-BO" b="1" dirty="0"/>
          </a:p>
        </p:txBody>
      </p:sp>
      <p:sp>
        <p:nvSpPr>
          <p:cNvPr id="16" name="15 Rectángulo"/>
          <p:cNvSpPr/>
          <p:nvPr/>
        </p:nvSpPr>
        <p:spPr>
          <a:xfrm rot="20312350">
            <a:off x="7065373" y="537098"/>
            <a:ext cx="2232248" cy="110799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s-ES" sz="11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Existe una demanda consensuada </a:t>
            </a:r>
            <a:r>
              <a:rPr lang="es-ES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para </a:t>
            </a:r>
            <a:r>
              <a:rPr lang="es-ES" sz="11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profundizar y conocer los tipos de gorgojos </a:t>
            </a:r>
            <a:r>
              <a:rPr lang="es-ES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las </a:t>
            </a:r>
            <a:r>
              <a:rPr lang="es-ES" sz="11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formas efectivas de control</a:t>
            </a:r>
            <a:r>
              <a:rPr lang="es-ES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y </a:t>
            </a:r>
            <a:r>
              <a:rPr lang="es-ES" sz="11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generar información y conocimiento </a:t>
            </a:r>
            <a:r>
              <a:rPr lang="es-ES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propio. </a:t>
            </a:r>
            <a:endParaRPr lang="es-BO" sz="11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41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556792"/>
            <a:ext cx="428009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" sz="1500" dirty="0" smtClean="0">
                <a:cs typeface="Arial" pitchFamily="34" charset="0"/>
              </a:rPr>
              <a:t>Núcleo de 8 Yapuchiris.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1500" dirty="0" smtClean="0"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500" dirty="0">
                <a:cs typeface="Arial" pitchFamily="34" charset="0"/>
              </a:rPr>
              <a:t>D</a:t>
            </a:r>
            <a:r>
              <a:rPr lang="es-ES" sz="1500" dirty="0" smtClean="0">
                <a:cs typeface="Arial" pitchFamily="34" charset="0"/>
              </a:rPr>
              <a:t>os </a:t>
            </a:r>
            <a:r>
              <a:rPr lang="es-ES" sz="1500" dirty="0">
                <a:cs typeface="Arial" pitchFamily="34" charset="0"/>
              </a:rPr>
              <a:t>gestiones agrícolas: 2012-2013 y 2013-2014</a:t>
            </a:r>
            <a:r>
              <a:rPr lang="es-ES" sz="1500" dirty="0" smtClean="0">
                <a:cs typeface="Arial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1500" dirty="0" smtClean="0"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500" dirty="0" smtClean="0">
                <a:cs typeface="Arial" pitchFamily="34" charset="0"/>
              </a:rPr>
              <a:t>Evaluación en dos comunidades </a:t>
            </a:r>
            <a:r>
              <a:rPr lang="es-ES" sz="1500" dirty="0">
                <a:cs typeface="Arial" pitchFamily="34" charset="0"/>
              </a:rPr>
              <a:t>del </a:t>
            </a:r>
            <a:r>
              <a:rPr lang="es-ES" sz="1500" dirty="0" smtClean="0">
                <a:cs typeface="Arial" pitchFamily="34" charset="0"/>
              </a:rPr>
              <a:t>JSP y dos de </a:t>
            </a:r>
            <a:r>
              <a:rPr lang="es-ES" sz="1500" dirty="0">
                <a:cs typeface="Arial" pitchFamily="34" charset="0"/>
              </a:rPr>
              <a:t>la </a:t>
            </a:r>
            <a:r>
              <a:rPr lang="es-ES" sz="1500" dirty="0" smtClean="0">
                <a:cs typeface="Arial" pitchFamily="34" charset="0"/>
              </a:rPr>
              <a:t>F-UNAPA (3834 </a:t>
            </a:r>
            <a:r>
              <a:rPr lang="es-ES" sz="1500" dirty="0">
                <a:cs typeface="Arial" pitchFamily="34" charset="0"/>
              </a:rPr>
              <a:t>a 4151 </a:t>
            </a:r>
            <a:r>
              <a:rPr lang="es-ES" sz="1500" dirty="0" smtClean="0">
                <a:cs typeface="Arial" pitchFamily="34" charset="0"/>
              </a:rPr>
              <a:t>msnm).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1500" dirty="0" smtClean="0"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_tradnl" sz="1500" dirty="0" smtClean="0">
                <a:cs typeface="Arial" pitchFamily="34" charset="0"/>
              </a:rPr>
              <a:t>Parcelas de estudio </a:t>
            </a:r>
            <a:r>
              <a:rPr lang="es-ES" sz="1500" dirty="0" smtClean="0">
                <a:cs typeface="Arial" pitchFamily="34" charset="0"/>
              </a:rPr>
              <a:t>entre </a:t>
            </a:r>
            <a:r>
              <a:rPr lang="es-ES" sz="1500" dirty="0">
                <a:cs typeface="Arial" pitchFamily="34" charset="0"/>
              </a:rPr>
              <a:t>400 a 600 m2 en </a:t>
            </a:r>
            <a:r>
              <a:rPr lang="es-ES" sz="1500" dirty="0" smtClean="0">
                <a:cs typeface="Arial" pitchFamily="34" charset="0"/>
              </a:rPr>
              <a:t>F-UNAPA </a:t>
            </a:r>
            <a:r>
              <a:rPr lang="es-ES" sz="1500" dirty="0">
                <a:cs typeface="Arial" pitchFamily="34" charset="0"/>
              </a:rPr>
              <a:t>y </a:t>
            </a:r>
            <a:r>
              <a:rPr lang="es-ES" sz="1500" dirty="0" smtClean="0">
                <a:cs typeface="Arial" pitchFamily="34" charset="0"/>
              </a:rPr>
              <a:t>1000 </a:t>
            </a:r>
            <a:r>
              <a:rPr lang="es-ES" sz="1500" dirty="0">
                <a:cs typeface="Arial" pitchFamily="34" charset="0"/>
              </a:rPr>
              <a:t>a 1200 m2 en el </a:t>
            </a:r>
            <a:r>
              <a:rPr lang="es-ES" sz="1500" dirty="0" smtClean="0">
                <a:cs typeface="Arial" pitchFamily="34" charset="0"/>
              </a:rPr>
              <a:t>JSP.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" sz="1500" dirty="0" smtClean="0"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500" dirty="0" smtClean="0">
                <a:cs typeface="Arial" pitchFamily="34" charset="0"/>
              </a:rPr>
              <a:t>Método: aplicación trampas </a:t>
            </a:r>
            <a:r>
              <a:rPr lang="es-ES" sz="1500" dirty="0">
                <a:cs typeface="Arial" pitchFamily="34" charset="0"/>
              </a:rPr>
              <a:t>de caída con botellas </a:t>
            </a:r>
            <a:r>
              <a:rPr lang="es-ES" sz="1500" dirty="0" smtClean="0">
                <a:cs typeface="Arial" pitchFamily="34" charset="0"/>
              </a:rPr>
              <a:t>PET; </a:t>
            </a:r>
            <a:r>
              <a:rPr lang="es-BO" sz="1500" dirty="0">
                <a:cs typeface="Arial" pitchFamily="34" charset="0"/>
              </a:rPr>
              <a:t>conteo de</a:t>
            </a:r>
            <a:r>
              <a:rPr lang="es-ES_tradnl" sz="1500" dirty="0">
                <a:cs typeface="Arial" pitchFamily="34" charset="0"/>
              </a:rPr>
              <a:t> adultos por especie de </a:t>
            </a:r>
            <a:r>
              <a:rPr lang="es-ES_tradnl" sz="1500" dirty="0" smtClean="0">
                <a:cs typeface="Arial" pitchFamily="34" charset="0"/>
              </a:rPr>
              <a:t>gorgojo </a:t>
            </a:r>
            <a:r>
              <a:rPr lang="es-ES" sz="1500" dirty="0" smtClean="0">
                <a:cs typeface="Arial" pitchFamily="34" charset="0"/>
              </a:rPr>
              <a:t>(</a:t>
            </a:r>
            <a:r>
              <a:rPr lang="es-ES" sz="1500" i="1" dirty="0" err="1">
                <a:cs typeface="Arial" pitchFamily="34" charset="0"/>
              </a:rPr>
              <a:t>Premnotrypes</a:t>
            </a:r>
            <a:r>
              <a:rPr lang="es-ES" sz="1500" i="1" dirty="0">
                <a:cs typeface="Arial" pitchFamily="34" charset="0"/>
              </a:rPr>
              <a:t> </a:t>
            </a:r>
            <a:r>
              <a:rPr lang="es-ES" sz="1500" i="1" dirty="0" err="1">
                <a:cs typeface="Arial" pitchFamily="34" charset="0"/>
              </a:rPr>
              <a:t>spp</a:t>
            </a:r>
            <a:r>
              <a:rPr lang="es-ES" sz="1500" i="1" dirty="0">
                <a:cs typeface="Arial" pitchFamily="34" charset="0"/>
              </a:rPr>
              <a:t> y </a:t>
            </a:r>
            <a:r>
              <a:rPr lang="es-ES" sz="1500" i="1" dirty="0" err="1">
                <a:cs typeface="Arial" pitchFamily="34" charset="0"/>
              </a:rPr>
              <a:t>Rhigopsidius</a:t>
            </a:r>
            <a:r>
              <a:rPr lang="es-ES" sz="1500" i="1" dirty="0">
                <a:cs typeface="Arial" pitchFamily="34" charset="0"/>
              </a:rPr>
              <a:t> </a:t>
            </a:r>
            <a:r>
              <a:rPr lang="es-ES" sz="1500" i="1" dirty="0" err="1">
                <a:cs typeface="Arial" pitchFamily="34" charset="0"/>
              </a:rPr>
              <a:t>piercei</a:t>
            </a:r>
            <a:r>
              <a:rPr lang="es-ES" sz="1500" dirty="0" smtClean="0">
                <a:cs typeface="Arial" pitchFamily="34" charset="0"/>
              </a:rPr>
              <a:t>)</a:t>
            </a:r>
            <a:r>
              <a:rPr lang="es-ES_tradnl" sz="1500" dirty="0" smtClean="0">
                <a:cs typeface="Arial" pitchFamily="34" charset="0"/>
              </a:rPr>
              <a:t>; </a:t>
            </a:r>
            <a:r>
              <a:rPr lang="es-ES_tradnl" sz="1500" dirty="0">
                <a:cs typeface="Arial" pitchFamily="34" charset="0"/>
              </a:rPr>
              <a:t>m</a:t>
            </a:r>
            <a:r>
              <a:rPr lang="es-ES" sz="1500" dirty="0">
                <a:cs typeface="Arial" pitchFamily="34" charset="0"/>
              </a:rPr>
              <a:t>edición de incidencia, severidad y </a:t>
            </a:r>
            <a:r>
              <a:rPr lang="es-ES" sz="1500" dirty="0" smtClean="0">
                <a:cs typeface="Arial" pitchFamily="34" charset="0"/>
              </a:rPr>
              <a:t>rendimientos; instalación y monitoreo de un t</a:t>
            </a:r>
            <a:r>
              <a:rPr lang="es-ES_tradnl" sz="1500" dirty="0" err="1" smtClean="0">
                <a:cs typeface="Arial" pitchFamily="34" charset="0"/>
              </a:rPr>
              <a:t>ermo</a:t>
            </a:r>
            <a:r>
              <a:rPr lang="es-ES_tradnl" sz="1500" dirty="0" smtClean="0">
                <a:cs typeface="Arial" pitchFamily="34" charset="0"/>
              </a:rPr>
              <a:t>-higrómetro y </a:t>
            </a:r>
            <a:r>
              <a:rPr lang="es-ES_tradnl" sz="1500" dirty="0">
                <a:cs typeface="Arial" pitchFamily="34" charset="0"/>
              </a:rPr>
              <a:t>un pluviómetro </a:t>
            </a:r>
            <a:r>
              <a:rPr lang="es-ES_tradnl" sz="1500" dirty="0" smtClean="0">
                <a:cs typeface="Arial" pitchFamily="34" charset="0"/>
              </a:rPr>
              <a:t>en </a:t>
            </a:r>
            <a:r>
              <a:rPr lang="es-ES_tradnl" sz="1500" dirty="0">
                <a:cs typeface="Arial" pitchFamily="34" charset="0"/>
              </a:rPr>
              <a:t>las comunidades del </a:t>
            </a:r>
            <a:r>
              <a:rPr lang="es-ES_tradnl" sz="1500" dirty="0" smtClean="0">
                <a:cs typeface="Arial" pitchFamily="34" charset="0"/>
              </a:rPr>
              <a:t>estudio.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ES_tradnl" sz="1500" dirty="0" smtClean="0"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sz="1500" dirty="0" smtClean="0">
                <a:cs typeface="Arial" pitchFamily="34" charset="0"/>
              </a:rPr>
              <a:t>Construcción de conocimiento en función de los resultados (gráficas </a:t>
            </a:r>
            <a:r>
              <a:rPr lang="es-ES" sz="1500" dirty="0">
                <a:cs typeface="Arial" pitchFamily="34" charset="0"/>
              </a:rPr>
              <a:t>en </a:t>
            </a:r>
            <a:r>
              <a:rPr lang="es-ES" sz="1500" dirty="0" smtClean="0">
                <a:cs typeface="Arial" pitchFamily="34" charset="0"/>
              </a:rPr>
              <a:t>papel </a:t>
            </a:r>
            <a:r>
              <a:rPr lang="es-ES" sz="1500" dirty="0">
                <a:cs typeface="Arial" pitchFamily="34" charset="0"/>
              </a:rPr>
              <a:t>cuadriculado para observar el comportamiento del </a:t>
            </a:r>
            <a:r>
              <a:rPr lang="es-ES" sz="1500" dirty="0" smtClean="0">
                <a:cs typeface="Arial" pitchFamily="34" charset="0"/>
              </a:rPr>
              <a:t>Gorgojo, sus tendencias).</a:t>
            </a:r>
            <a:endParaRPr lang="es-BO" sz="1500" dirty="0">
              <a:cs typeface="Arial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0" t="55121" r="22855" b="12322"/>
          <a:stretch/>
        </p:blipFill>
        <p:spPr bwMode="auto">
          <a:xfrm>
            <a:off x="4265840" y="1628801"/>
            <a:ext cx="2093616" cy="15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5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456" y="1628800"/>
            <a:ext cx="2093616" cy="1570212"/>
          </a:xfrm>
          <a:prstGeom prst="rect">
            <a:avLst/>
          </a:prstGeom>
          <a:noFill/>
        </p:spPr>
      </p:pic>
      <p:pic>
        <p:nvPicPr>
          <p:cNvPr id="7" name="6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3200" y="3199012"/>
            <a:ext cx="2093616" cy="1570212"/>
          </a:xfrm>
          <a:prstGeom prst="rect">
            <a:avLst/>
          </a:prstGeom>
          <a:noFill/>
        </p:spPr>
      </p:pic>
      <p:pic>
        <p:nvPicPr>
          <p:cNvPr id="8" name="7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6816" y="3199013"/>
            <a:ext cx="2093616" cy="1570212"/>
          </a:xfrm>
          <a:prstGeom prst="rect">
            <a:avLst/>
          </a:prstGeom>
          <a:noFill/>
        </p:spPr>
      </p:pic>
      <p:pic>
        <p:nvPicPr>
          <p:cNvPr id="9" name="8 Imagen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200" y="4769224"/>
            <a:ext cx="2093616" cy="1615440"/>
          </a:xfrm>
          <a:prstGeom prst="rect">
            <a:avLst/>
          </a:prstGeom>
          <a:noFill/>
        </p:spPr>
      </p:pic>
      <p:pic>
        <p:nvPicPr>
          <p:cNvPr id="10" name="9 Imagen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456" y="4774226"/>
            <a:ext cx="2093616" cy="1615440"/>
          </a:xfrm>
          <a:prstGeom prst="rect">
            <a:avLst/>
          </a:prstGeom>
          <a:noFill/>
        </p:spPr>
      </p:pic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85875" y="116633"/>
            <a:ext cx="8230541" cy="1008111"/>
          </a:xfrm>
        </p:spPr>
        <p:txBody>
          <a:bodyPr/>
          <a:lstStyle/>
          <a:p>
            <a:r>
              <a:rPr lang="es-BO" sz="2000" b="1" dirty="0" smtClean="0"/>
              <a:t>Núcleo de investigación: </a:t>
            </a:r>
            <a:r>
              <a:rPr lang="es-ES" sz="2000" b="1" dirty="0" smtClean="0"/>
              <a:t>Evaluación de la dinámica poblacional del Gorgojo de los Andes  y el efecto de la variabilidad climática  en los territorios del JSP y la F-UNAPA:</a:t>
            </a:r>
            <a:endParaRPr lang="es-BO" sz="1800" b="1" dirty="0"/>
          </a:p>
        </p:txBody>
      </p:sp>
      <p:sp>
        <p:nvSpPr>
          <p:cNvPr id="11" name="10 Elipse"/>
          <p:cNvSpPr/>
          <p:nvPr/>
        </p:nvSpPr>
        <p:spPr>
          <a:xfrm>
            <a:off x="4958329" y="259119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2" name="11 Elipse"/>
          <p:cNvSpPr/>
          <p:nvPr/>
        </p:nvSpPr>
        <p:spPr>
          <a:xfrm>
            <a:off x="5076056" y="259119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3" name="12 Elipse"/>
          <p:cNvSpPr/>
          <p:nvPr/>
        </p:nvSpPr>
        <p:spPr>
          <a:xfrm>
            <a:off x="5004048" y="220486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5" name="14 Elipse"/>
          <p:cNvSpPr/>
          <p:nvPr/>
        </p:nvSpPr>
        <p:spPr>
          <a:xfrm>
            <a:off x="5004048" y="21591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055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2987824" cy="16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487" y="908720"/>
            <a:ext cx="2840649" cy="16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908720"/>
            <a:ext cx="2699792" cy="16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85875" y="116633"/>
            <a:ext cx="8230541" cy="720079"/>
          </a:xfrm>
        </p:spPr>
        <p:txBody>
          <a:bodyPr/>
          <a:lstStyle/>
          <a:p>
            <a:r>
              <a:rPr lang="es-BO" sz="2000" b="1" dirty="0" smtClean="0"/>
              <a:t>Hallazgos desde la perspectiva </a:t>
            </a:r>
            <a:r>
              <a:rPr lang="es-BO" sz="2000" b="1" dirty="0" err="1" smtClean="0"/>
              <a:t>Yapuchiri</a:t>
            </a:r>
            <a:r>
              <a:rPr lang="es-ES" sz="2000" b="1" dirty="0" smtClean="0"/>
              <a:t>:</a:t>
            </a:r>
            <a:endParaRPr lang="es-BO" sz="1800" b="1" dirty="0"/>
          </a:p>
        </p:txBody>
      </p:sp>
      <p:sp>
        <p:nvSpPr>
          <p:cNvPr id="4" name="3 Rectángulo"/>
          <p:cNvSpPr/>
          <p:nvPr/>
        </p:nvSpPr>
        <p:spPr>
          <a:xfrm>
            <a:off x="179512" y="2636912"/>
            <a:ext cx="79928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es-ES" sz="1600" b="1" dirty="0" smtClean="0"/>
              <a:t>F. </a:t>
            </a:r>
            <a:r>
              <a:rPr lang="es-ES" sz="1600" b="1" dirty="0" err="1" smtClean="0"/>
              <a:t>Yana</a:t>
            </a:r>
            <a:r>
              <a:rPr lang="es-ES" sz="1600" b="1" dirty="0" smtClean="0"/>
              <a:t> </a:t>
            </a:r>
            <a:r>
              <a:rPr lang="es-ES" sz="1600" b="1" dirty="0"/>
              <a:t>- comunidad </a:t>
            </a:r>
            <a:r>
              <a:rPr lang="es-ES" sz="1600" b="1" dirty="0" err="1"/>
              <a:t>Chococopa</a:t>
            </a:r>
            <a:r>
              <a:rPr lang="es-ES" sz="1600" b="1" dirty="0"/>
              <a:t> Chico</a:t>
            </a:r>
            <a:r>
              <a:rPr lang="es-ES" sz="1600" dirty="0"/>
              <a:t> “En la comunidad de </a:t>
            </a:r>
            <a:r>
              <a:rPr lang="es-ES" sz="1600" dirty="0" err="1"/>
              <a:t>Chococopa</a:t>
            </a:r>
            <a:r>
              <a:rPr lang="es-ES" sz="1600" dirty="0"/>
              <a:t> Chico hay más gorgojos nativos y menos introducidos. Se puede decir que en más humedad hay más gorgojos </a:t>
            </a:r>
            <a:r>
              <a:rPr lang="es-ES" sz="1600" dirty="0" smtClean="0"/>
              <a:t>nativos. Los </a:t>
            </a:r>
            <a:r>
              <a:rPr lang="es-ES" sz="1600" dirty="0"/>
              <a:t>gorgojos nativos e introducidos no son iguales</a:t>
            </a:r>
            <a:r>
              <a:rPr lang="es-ES" sz="1600" dirty="0" smtClean="0"/>
              <a:t>.</a:t>
            </a:r>
          </a:p>
          <a:p>
            <a:pPr marL="68580" indent="0">
              <a:buNone/>
            </a:pPr>
            <a:endParaRPr lang="es-BO" sz="1600" dirty="0"/>
          </a:p>
          <a:p>
            <a:pPr marL="68580" indent="0">
              <a:buNone/>
            </a:pPr>
            <a:r>
              <a:rPr lang="es-ES" sz="1600" b="1" dirty="0" smtClean="0"/>
              <a:t>M. </a:t>
            </a:r>
            <a:r>
              <a:rPr lang="es-ES" sz="1600" b="1" dirty="0" err="1" smtClean="0"/>
              <a:t>Tiñini</a:t>
            </a:r>
            <a:r>
              <a:rPr lang="es-ES" sz="1600" b="1" dirty="0" smtClean="0"/>
              <a:t> </a:t>
            </a:r>
            <a:r>
              <a:rPr lang="es-ES" sz="1600" b="1" dirty="0"/>
              <a:t>– comunidad </a:t>
            </a:r>
            <a:r>
              <a:rPr lang="es-ES" sz="1600" b="1" dirty="0" err="1"/>
              <a:t>Kallaramaya</a:t>
            </a:r>
            <a:r>
              <a:rPr lang="es-ES" sz="1600" b="1" dirty="0"/>
              <a:t> </a:t>
            </a:r>
            <a:r>
              <a:rPr lang="es-ES" sz="1600" b="1" dirty="0" err="1"/>
              <a:t>Caquiaviri</a:t>
            </a:r>
            <a:r>
              <a:rPr lang="es-ES" sz="1600" dirty="0"/>
              <a:t> “Viendo el </a:t>
            </a:r>
            <a:r>
              <a:rPr lang="es-ES" sz="1600" dirty="0" smtClean="0"/>
              <a:t>análisis, </a:t>
            </a:r>
            <a:r>
              <a:rPr lang="es-ES" sz="1600" dirty="0"/>
              <a:t>en la zona de </a:t>
            </a:r>
            <a:r>
              <a:rPr lang="es-ES" sz="1600" dirty="0" err="1"/>
              <a:t>Pacajes</a:t>
            </a:r>
            <a:r>
              <a:rPr lang="es-ES" sz="1600" dirty="0"/>
              <a:t> </a:t>
            </a:r>
            <a:r>
              <a:rPr lang="es-ES" sz="1600" dirty="0" err="1"/>
              <a:t>Caquiaviri</a:t>
            </a:r>
            <a:r>
              <a:rPr lang="es-ES" sz="1600" dirty="0"/>
              <a:t> en las parcelas están los gorgojos nativos e </a:t>
            </a:r>
            <a:r>
              <a:rPr lang="es-ES" sz="1600" dirty="0" smtClean="0"/>
              <a:t>introducidos, casi </a:t>
            </a:r>
            <a:r>
              <a:rPr lang="es-ES" sz="1600" dirty="0"/>
              <a:t>mayormente son los gorgojos introducidos </a:t>
            </a:r>
            <a:r>
              <a:rPr lang="es-ES" sz="1600" dirty="0" smtClean="0"/>
              <a:t>.Estos </a:t>
            </a:r>
            <a:r>
              <a:rPr lang="es-ES" sz="1600" dirty="0"/>
              <a:t>gorgojos se han detectado haciendo prácticas con trampas de botellas </a:t>
            </a:r>
            <a:r>
              <a:rPr lang="es-ES" sz="1600" dirty="0" smtClean="0"/>
              <a:t>PET desde época </a:t>
            </a:r>
            <a:r>
              <a:rPr lang="es-ES" sz="1600" dirty="0"/>
              <a:t>de diciembre hasta la cosecha en el sembradío de papa. Tienen relación entre las especies de gorgojos con la humedad y la lluvia</a:t>
            </a:r>
            <a:r>
              <a:rPr lang="es-ES" sz="1600" dirty="0" smtClean="0"/>
              <a:t>”.</a:t>
            </a:r>
          </a:p>
          <a:p>
            <a:pPr marL="68580" indent="0">
              <a:buNone/>
            </a:pPr>
            <a:endParaRPr lang="es-BO" sz="1600" dirty="0"/>
          </a:p>
          <a:p>
            <a:pPr marL="68580" indent="0">
              <a:buNone/>
            </a:pPr>
            <a:r>
              <a:rPr lang="es-ES" sz="1600" b="1" dirty="0" smtClean="0"/>
              <a:t>R. </a:t>
            </a:r>
            <a:r>
              <a:rPr lang="es-ES" sz="1600" b="1" dirty="0" err="1" smtClean="0"/>
              <a:t>Pusarico</a:t>
            </a:r>
            <a:r>
              <a:rPr lang="es-ES" sz="1600" b="1" dirty="0" smtClean="0"/>
              <a:t> </a:t>
            </a:r>
            <a:r>
              <a:rPr lang="es-ES" sz="1600" b="1" dirty="0"/>
              <a:t>- comunidad </a:t>
            </a:r>
            <a:r>
              <a:rPr lang="es-ES" sz="1600" b="1" dirty="0" err="1"/>
              <a:t>Coromata</a:t>
            </a:r>
            <a:r>
              <a:rPr lang="es-ES" sz="1600" b="1" dirty="0"/>
              <a:t> Baja</a:t>
            </a:r>
            <a:r>
              <a:rPr lang="es-ES" sz="1600" dirty="0"/>
              <a:t> “En la provincia de </a:t>
            </a:r>
            <a:r>
              <a:rPr lang="es-ES" sz="1600" dirty="0" err="1"/>
              <a:t>Pacajes</a:t>
            </a:r>
            <a:r>
              <a:rPr lang="es-ES" sz="1600" dirty="0"/>
              <a:t> se encuentra dos clases de gorgojos </a:t>
            </a:r>
            <a:r>
              <a:rPr lang="es-ES" sz="1600" dirty="0" smtClean="0"/>
              <a:t>:son </a:t>
            </a:r>
            <a:r>
              <a:rPr lang="es-ES" sz="1600" dirty="0"/>
              <a:t>nativos e introducidos </a:t>
            </a:r>
            <a:r>
              <a:rPr lang="es-ES" sz="1600" dirty="0" smtClean="0"/>
              <a:t>. Viendo </a:t>
            </a:r>
            <a:r>
              <a:rPr lang="es-ES" sz="1600" dirty="0"/>
              <a:t>la gráfica los nativos es menor y los introducidos es mas en la zona de </a:t>
            </a:r>
            <a:r>
              <a:rPr lang="es-ES" sz="1600" dirty="0" err="1"/>
              <a:t>Pacajes</a:t>
            </a:r>
            <a:r>
              <a:rPr lang="es-ES" sz="1600" dirty="0" smtClean="0"/>
              <a:t>”.</a:t>
            </a:r>
          </a:p>
          <a:p>
            <a:pPr marL="68580" indent="0">
              <a:buNone/>
            </a:pPr>
            <a:endParaRPr lang="es-BO" sz="1600" dirty="0"/>
          </a:p>
          <a:p>
            <a:pPr marL="68580" indent="0">
              <a:buNone/>
            </a:pPr>
            <a:r>
              <a:rPr lang="es-ES" sz="1600" b="1" dirty="0" smtClean="0"/>
              <a:t>G. </a:t>
            </a:r>
            <a:r>
              <a:rPr lang="es-ES" sz="1600" b="1" dirty="0" err="1" smtClean="0"/>
              <a:t>Copana</a:t>
            </a:r>
            <a:r>
              <a:rPr lang="es-ES" sz="1600" b="1" dirty="0" smtClean="0"/>
              <a:t> </a:t>
            </a:r>
            <a:r>
              <a:rPr lang="es-ES" sz="1600" b="1" dirty="0"/>
              <a:t>– comunidad </a:t>
            </a:r>
            <a:r>
              <a:rPr lang="es-ES" sz="1600" b="1" dirty="0" err="1"/>
              <a:t>Sullulluni</a:t>
            </a:r>
            <a:r>
              <a:rPr lang="es-ES" sz="1600" dirty="0"/>
              <a:t> “En la comunidad de </a:t>
            </a:r>
            <a:r>
              <a:rPr lang="es-ES" sz="1600" dirty="0" err="1"/>
              <a:t>Sullulluni</a:t>
            </a:r>
            <a:r>
              <a:rPr lang="es-ES" sz="1600" dirty="0"/>
              <a:t> se encontró en las trampas mayor cantidad de gorgojos nativos y muy poco de gorgojos introducidos”.</a:t>
            </a:r>
            <a:endParaRPr lang="es-BO" sz="1600" dirty="0"/>
          </a:p>
        </p:txBody>
      </p:sp>
    </p:spTree>
    <p:extLst>
      <p:ext uri="{BB962C8B-B14F-4D97-AF65-F5344CB8AC3E}">
        <p14:creationId xmlns:p14="http://schemas.microsoft.com/office/powerpoint/2010/main" val="156217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3505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-21629" y="116633"/>
            <a:ext cx="8410053" cy="432047"/>
          </a:xfrm>
        </p:spPr>
        <p:txBody>
          <a:bodyPr/>
          <a:lstStyle/>
          <a:p>
            <a:r>
              <a:rPr lang="es-BO" sz="2000" b="1" dirty="0" smtClean="0"/>
              <a:t>Colaboración técnica en el procesamiento de datos:</a:t>
            </a:r>
            <a:endParaRPr lang="es-BO" sz="1800" b="1" dirty="0"/>
          </a:p>
        </p:txBody>
      </p:sp>
      <p:sp>
        <p:nvSpPr>
          <p:cNvPr id="4" name="3 Rectángulo"/>
          <p:cNvSpPr/>
          <p:nvPr/>
        </p:nvSpPr>
        <p:spPr>
          <a:xfrm>
            <a:off x="75556" y="620688"/>
            <a:ext cx="81688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100" b="1" dirty="0"/>
              <a:t>Cuadro 1. Fluctuación poblacional </a:t>
            </a:r>
            <a:r>
              <a:rPr lang="es-ES_tradnl" sz="1100" b="1" i="1" dirty="0" err="1"/>
              <a:t>Premnotrypes</a:t>
            </a:r>
            <a:r>
              <a:rPr lang="es-ES_tradnl" sz="1100" b="1" i="1" dirty="0"/>
              <a:t> </a:t>
            </a:r>
            <a:r>
              <a:rPr lang="es-ES_tradnl" sz="1100" b="1" i="1" dirty="0" err="1"/>
              <a:t>spp</a:t>
            </a:r>
            <a:r>
              <a:rPr lang="es-ES_tradnl" sz="1100" b="1" dirty="0"/>
              <a:t> </a:t>
            </a:r>
            <a:r>
              <a:rPr lang="es-ES_tradnl" sz="1100" b="1" dirty="0" smtClean="0"/>
              <a:t>y </a:t>
            </a:r>
            <a:r>
              <a:rPr lang="es-ES" sz="1100" b="1" i="1" dirty="0" err="1"/>
              <a:t>Rhigopsidius</a:t>
            </a:r>
            <a:r>
              <a:rPr lang="es-ES" sz="1100" b="1" i="1" dirty="0"/>
              <a:t> </a:t>
            </a:r>
            <a:r>
              <a:rPr lang="es-ES" sz="1100" b="1" i="1" dirty="0" err="1"/>
              <a:t>piercei</a:t>
            </a:r>
            <a:r>
              <a:rPr lang="es-ES" sz="1100" b="1" i="1" dirty="0"/>
              <a:t> </a:t>
            </a:r>
            <a:r>
              <a:rPr lang="es-ES_tradnl" sz="1100" b="1" dirty="0" smtClean="0"/>
              <a:t>en </a:t>
            </a:r>
            <a:r>
              <a:rPr lang="es-ES_tradnl" sz="1100" b="1" dirty="0"/>
              <a:t>relación con la etapa fenológica del cultivo en comunidades </a:t>
            </a:r>
            <a:r>
              <a:rPr lang="es-ES_tradnl" sz="1100" b="1" dirty="0" smtClean="0"/>
              <a:t>F-UNAPA </a:t>
            </a:r>
            <a:r>
              <a:rPr lang="es-ES_tradnl" sz="1100" b="1" dirty="0"/>
              <a:t>y </a:t>
            </a:r>
            <a:r>
              <a:rPr lang="es-ES_tradnl" sz="1100" b="1" dirty="0" smtClean="0"/>
              <a:t>JSP </a:t>
            </a:r>
            <a:r>
              <a:rPr lang="es-ES_tradnl" sz="1100" b="1" dirty="0"/>
              <a:t>(gestión 2012 </a:t>
            </a:r>
            <a:r>
              <a:rPr lang="es-ES_tradnl" sz="1100" b="1"/>
              <a:t>– </a:t>
            </a:r>
            <a:r>
              <a:rPr lang="es-ES_tradnl" sz="1100" b="1" smtClean="0"/>
              <a:t>2013)</a:t>
            </a:r>
            <a:endParaRPr lang="es-BO" sz="1100" dirty="0"/>
          </a:p>
        </p:txBody>
      </p:sp>
      <p:sp>
        <p:nvSpPr>
          <p:cNvPr id="6" name="5 Rectángulo"/>
          <p:cNvSpPr/>
          <p:nvPr/>
        </p:nvSpPr>
        <p:spPr>
          <a:xfrm>
            <a:off x="814295" y="3409255"/>
            <a:ext cx="30270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FUNAPA: comunidad </a:t>
            </a:r>
            <a:r>
              <a:rPr lang="es-ES" sz="1400" b="1" dirty="0" err="1"/>
              <a:t>Chococopa</a:t>
            </a:r>
            <a:r>
              <a:rPr lang="es-ES" sz="1400" b="1" dirty="0"/>
              <a:t> Chico</a:t>
            </a:r>
            <a:endParaRPr lang="es-BO" sz="1400" dirty="0"/>
          </a:p>
        </p:txBody>
      </p:sp>
      <p:sp>
        <p:nvSpPr>
          <p:cNvPr id="22" name="21 Rectángulo"/>
          <p:cNvSpPr/>
          <p:nvPr/>
        </p:nvSpPr>
        <p:spPr>
          <a:xfrm>
            <a:off x="1035249" y="6514105"/>
            <a:ext cx="2462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FUNAPA: comunidad </a:t>
            </a:r>
            <a:r>
              <a:rPr lang="es-ES" sz="1400" b="1" dirty="0" err="1" smtClean="0"/>
              <a:t>Sullulluni</a:t>
            </a:r>
            <a:endParaRPr lang="es-BO" sz="1400" dirty="0"/>
          </a:p>
        </p:txBody>
      </p:sp>
      <p:sp>
        <p:nvSpPr>
          <p:cNvPr id="23" name="22 Rectángulo"/>
          <p:cNvSpPr/>
          <p:nvPr/>
        </p:nvSpPr>
        <p:spPr>
          <a:xfrm>
            <a:off x="5224018" y="3501008"/>
            <a:ext cx="23003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JSP: comunidad </a:t>
            </a:r>
            <a:r>
              <a:rPr lang="es-ES" sz="1400" b="1" dirty="0" err="1" smtClean="0"/>
              <a:t>Kallaramaya</a:t>
            </a:r>
            <a:endParaRPr lang="es-BO" sz="1400" dirty="0"/>
          </a:p>
        </p:txBody>
      </p:sp>
      <p:sp>
        <p:nvSpPr>
          <p:cNvPr id="24" name="23 Rectángulo"/>
          <p:cNvSpPr/>
          <p:nvPr/>
        </p:nvSpPr>
        <p:spPr>
          <a:xfrm>
            <a:off x="5220072" y="6525344"/>
            <a:ext cx="20800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JSP: comunidad </a:t>
            </a:r>
            <a:r>
              <a:rPr lang="es-ES" sz="1400" b="1" dirty="0" err="1" smtClean="0"/>
              <a:t>Huallatiri</a:t>
            </a:r>
            <a:endParaRPr lang="es-BO" sz="1400" dirty="0"/>
          </a:p>
        </p:txBody>
      </p:sp>
      <p:pic>
        <p:nvPicPr>
          <p:cNvPr id="8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8"/>
          <a:stretch/>
        </p:blipFill>
        <p:spPr bwMode="auto">
          <a:xfrm>
            <a:off x="395536" y="3861048"/>
            <a:ext cx="367240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1066078"/>
            <a:ext cx="3672408" cy="2338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861048"/>
            <a:ext cx="367240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81057"/>
            <a:ext cx="3672407" cy="232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74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3505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-21629" y="116633"/>
            <a:ext cx="8410053" cy="432047"/>
          </a:xfrm>
        </p:spPr>
        <p:txBody>
          <a:bodyPr/>
          <a:lstStyle/>
          <a:p>
            <a:r>
              <a:rPr lang="es-BO" sz="2000" b="1" dirty="0" smtClean="0"/>
              <a:t>Colaboración técnica en el procesamiento de datos:</a:t>
            </a:r>
            <a:endParaRPr lang="es-BO" sz="1800" b="1" dirty="0"/>
          </a:p>
        </p:txBody>
      </p:sp>
      <p:sp>
        <p:nvSpPr>
          <p:cNvPr id="4" name="3 Rectángulo"/>
          <p:cNvSpPr/>
          <p:nvPr/>
        </p:nvSpPr>
        <p:spPr>
          <a:xfrm>
            <a:off x="75556" y="620688"/>
            <a:ext cx="81688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100" b="1" dirty="0"/>
              <a:t>Cuadro 1. Fluctuación poblacional </a:t>
            </a:r>
            <a:r>
              <a:rPr lang="es-ES_tradnl" sz="1100" b="1" i="1" dirty="0" err="1"/>
              <a:t>Premnotrypes</a:t>
            </a:r>
            <a:r>
              <a:rPr lang="es-ES_tradnl" sz="1100" b="1" i="1" dirty="0"/>
              <a:t> </a:t>
            </a:r>
            <a:r>
              <a:rPr lang="es-ES_tradnl" sz="1100" b="1" i="1" dirty="0" err="1"/>
              <a:t>spp</a:t>
            </a:r>
            <a:r>
              <a:rPr lang="es-ES_tradnl" sz="1100" b="1" dirty="0"/>
              <a:t> </a:t>
            </a:r>
            <a:r>
              <a:rPr lang="es-ES_tradnl" sz="1100" b="1" dirty="0" smtClean="0"/>
              <a:t>y </a:t>
            </a:r>
            <a:r>
              <a:rPr lang="es-ES" sz="1100" b="1" i="1" dirty="0" err="1"/>
              <a:t>Rhigopsidius</a:t>
            </a:r>
            <a:r>
              <a:rPr lang="es-ES" sz="1100" b="1" i="1" dirty="0"/>
              <a:t> </a:t>
            </a:r>
            <a:r>
              <a:rPr lang="es-ES" sz="1100" b="1" i="1" dirty="0" err="1"/>
              <a:t>piercei</a:t>
            </a:r>
            <a:r>
              <a:rPr lang="es-ES" sz="1100" b="1" i="1" dirty="0"/>
              <a:t> </a:t>
            </a:r>
            <a:r>
              <a:rPr lang="es-ES_tradnl" sz="1100" b="1" dirty="0" smtClean="0"/>
              <a:t>en </a:t>
            </a:r>
            <a:r>
              <a:rPr lang="es-ES_tradnl" sz="1100" b="1" dirty="0"/>
              <a:t>relación con la etapa fenológica del cultivo en comunidades </a:t>
            </a:r>
            <a:r>
              <a:rPr lang="es-ES_tradnl" sz="1100" b="1" dirty="0" smtClean="0"/>
              <a:t>F-UNAPA </a:t>
            </a:r>
            <a:r>
              <a:rPr lang="es-ES_tradnl" sz="1100" b="1" dirty="0"/>
              <a:t>y </a:t>
            </a:r>
            <a:r>
              <a:rPr lang="es-ES_tradnl" sz="1100" b="1" dirty="0" smtClean="0"/>
              <a:t>JSP </a:t>
            </a:r>
            <a:r>
              <a:rPr lang="es-ES_tradnl" sz="1100" b="1" dirty="0"/>
              <a:t>(gestión </a:t>
            </a:r>
            <a:r>
              <a:rPr lang="es-ES_tradnl" sz="1100" b="1" dirty="0" smtClean="0"/>
              <a:t>2013-2014)</a:t>
            </a:r>
            <a:endParaRPr lang="es-BO" sz="11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1576"/>
            <a:ext cx="3456384" cy="252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9"/>
          <a:stretch/>
        </p:blipFill>
        <p:spPr bwMode="auto">
          <a:xfrm>
            <a:off x="4426002" y="3861048"/>
            <a:ext cx="3836661" cy="2660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4" y="1165576"/>
            <a:ext cx="3928691" cy="247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4"/>
          <a:stretch/>
        </p:blipFill>
        <p:spPr bwMode="auto">
          <a:xfrm>
            <a:off x="214944" y="3933056"/>
            <a:ext cx="3965232" cy="258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752865" y="3505200"/>
            <a:ext cx="30270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FUNAPA: comunidad </a:t>
            </a:r>
            <a:r>
              <a:rPr lang="es-ES" sz="1400" b="1" dirty="0" err="1"/>
              <a:t>Chococopa</a:t>
            </a:r>
            <a:r>
              <a:rPr lang="es-ES" sz="1400" b="1" dirty="0"/>
              <a:t> Chico</a:t>
            </a:r>
            <a:endParaRPr lang="es-BO" sz="1400" dirty="0"/>
          </a:p>
        </p:txBody>
      </p:sp>
      <p:sp>
        <p:nvSpPr>
          <p:cNvPr id="22" name="21 Rectángulo"/>
          <p:cNvSpPr/>
          <p:nvPr/>
        </p:nvSpPr>
        <p:spPr>
          <a:xfrm>
            <a:off x="769261" y="6514603"/>
            <a:ext cx="2462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FUNAPA: comunidad </a:t>
            </a:r>
            <a:r>
              <a:rPr lang="es-ES" sz="1400" b="1" dirty="0" err="1" smtClean="0"/>
              <a:t>Sullulluni</a:t>
            </a:r>
            <a:endParaRPr lang="es-BO" sz="1400" dirty="0"/>
          </a:p>
        </p:txBody>
      </p:sp>
      <p:sp>
        <p:nvSpPr>
          <p:cNvPr id="23" name="22 Rectángulo"/>
          <p:cNvSpPr/>
          <p:nvPr/>
        </p:nvSpPr>
        <p:spPr>
          <a:xfrm>
            <a:off x="5224018" y="3501008"/>
            <a:ext cx="23003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JSP: comunidad </a:t>
            </a:r>
            <a:r>
              <a:rPr lang="es-ES" sz="1400" b="1" dirty="0" err="1" smtClean="0"/>
              <a:t>Kallaramaya</a:t>
            </a:r>
            <a:endParaRPr lang="es-BO" sz="1400" dirty="0"/>
          </a:p>
        </p:txBody>
      </p:sp>
      <p:sp>
        <p:nvSpPr>
          <p:cNvPr id="24" name="23 Rectángulo"/>
          <p:cNvSpPr/>
          <p:nvPr/>
        </p:nvSpPr>
        <p:spPr>
          <a:xfrm>
            <a:off x="5220072" y="6525344"/>
            <a:ext cx="22499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/>
              <a:t>JSP: comunidad </a:t>
            </a:r>
            <a:r>
              <a:rPr lang="es-ES" sz="1400" b="1" dirty="0" err="1" smtClean="0"/>
              <a:t>Colque</a:t>
            </a:r>
            <a:r>
              <a:rPr lang="es-ES" sz="1400" b="1" dirty="0" smtClean="0"/>
              <a:t> Alta</a:t>
            </a:r>
            <a:endParaRPr lang="es-BO" sz="1400" dirty="0"/>
          </a:p>
        </p:txBody>
      </p:sp>
    </p:spTree>
    <p:extLst>
      <p:ext uri="{BB962C8B-B14F-4D97-AF65-F5344CB8AC3E}">
        <p14:creationId xmlns:p14="http://schemas.microsoft.com/office/powerpoint/2010/main" val="7881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" y="188640"/>
            <a:ext cx="3498559" cy="2016224"/>
          </a:xfrm>
          <a:prstGeom prst="rect">
            <a:avLst/>
          </a:prstGeom>
          <a:noFill/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8640"/>
            <a:ext cx="3672408" cy="2016224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379" y="4653136"/>
            <a:ext cx="3345805" cy="221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" y="2276872"/>
            <a:ext cx="3858599" cy="2239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2276872"/>
            <a:ext cx="3492388" cy="212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4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5478" y="182731"/>
            <a:ext cx="2093616" cy="15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4379" y="3279076"/>
            <a:ext cx="2054715" cy="1570212"/>
          </a:xfrm>
          <a:prstGeom prst="rect">
            <a:avLst/>
          </a:prstGeom>
          <a:noFill/>
        </p:spPr>
      </p:pic>
      <p:pic>
        <p:nvPicPr>
          <p:cNvPr id="9" name="8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0133" y="190028"/>
            <a:ext cx="2126722" cy="1570212"/>
          </a:xfrm>
          <a:prstGeom prst="rect">
            <a:avLst/>
          </a:prstGeom>
          <a:noFill/>
        </p:spPr>
      </p:pic>
      <p:pic>
        <p:nvPicPr>
          <p:cNvPr id="11" name="Imagen 8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6558" y="1722750"/>
            <a:ext cx="2133873" cy="160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13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6558" y="3323155"/>
            <a:ext cx="2133873" cy="1526133"/>
          </a:xfrm>
          <a:prstGeom prst="rect">
            <a:avLst/>
          </a:prstGeom>
          <a:noFill/>
        </p:spPr>
      </p:pic>
      <p:sp>
        <p:nvSpPr>
          <p:cNvPr id="15" name="14 Rectángulo"/>
          <p:cNvSpPr/>
          <p:nvPr/>
        </p:nvSpPr>
        <p:spPr>
          <a:xfrm>
            <a:off x="0" y="1916832"/>
            <a:ext cx="421196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s-BO" sz="1600" dirty="0" smtClean="0"/>
              <a:t>Talleres sobre tipos </a:t>
            </a:r>
            <a:r>
              <a:rPr lang="es-BO" sz="1600" dirty="0"/>
              <a:t>de gorgojos, etapas de desarrollo y aplicación de prácticas. </a:t>
            </a:r>
            <a:endParaRPr lang="es-BO" sz="1600" dirty="0">
              <a:ea typeface="Times New Roman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s-BO" sz="1600" dirty="0" smtClean="0"/>
              <a:t>Elaboración materiales didácticos para </a:t>
            </a:r>
            <a:r>
              <a:rPr lang="es-BO" sz="1600" dirty="0"/>
              <a:t>el </a:t>
            </a:r>
            <a:r>
              <a:rPr lang="es-BO" sz="1600" dirty="0" smtClean="0"/>
              <a:t>Manejo </a:t>
            </a:r>
            <a:r>
              <a:rPr lang="es-BO" sz="1600" dirty="0"/>
              <a:t>Integrado de Plagas (MIP): dibujos, muestrarios de gorgojos </a:t>
            </a:r>
            <a:r>
              <a:rPr lang="es-BO" sz="1600" dirty="0" smtClean="0"/>
              <a:t>, fotografías </a:t>
            </a:r>
            <a:r>
              <a:rPr lang="es-BO" sz="1600" dirty="0"/>
              <a:t>de su </a:t>
            </a:r>
            <a:r>
              <a:rPr lang="es-BO" sz="1600" dirty="0" smtClean="0"/>
              <a:t>comportamiento, cartillas, dípticos y disco de planificación.</a:t>
            </a:r>
            <a:r>
              <a:rPr lang="es-BO" sz="1600" dirty="0"/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BO" sz="1600" dirty="0" smtClean="0"/>
              <a:t>Difusión de materiales y prácticas. </a:t>
            </a:r>
            <a:endParaRPr lang="es-BO" sz="1600" dirty="0"/>
          </a:p>
        </p:txBody>
      </p:sp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85875" y="116633"/>
            <a:ext cx="4126085" cy="1652749"/>
          </a:xfrm>
        </p:spPr>
        <p:txBody>
          <a:bodyPr/>
          <a:lstStyle/>
          <a:p>
            <a:r>
              <a:rPr lang="es-BO" sz="2000" b="1" dirty="0"/>
              <a:t>Núcleo de </a:t>
            </a:r>
            <a:r>
              <a:rPr lang="es-BO" sz="2000" b="1" dirty="0" smtClean="0"/>
              <a:t>innovación: </a:t>
            </a:r>
            <a:r>
              <a:rPr lang="es-ES" sz="2000" b="1" dirty="0" smtClean="0"/>
              <a:t>Conociendo a los gorgojos, validando prácticas de control y construyendo materiales de  difusión</a:t>
            </a:r>
            <a:endParaRPr lang="es-BO" sz="1800" b="1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80" y="1769382"/>
            <a:ext cx="2054714" cy="152410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094" y="4852900"/>
            <a:ext cx="4136337" cy="946455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094" y="5799355"/>
            <a:ext cx="1256018" cy="942013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253" y="5794914"/>
            <a:ext cx="1256017" cy="942013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37" y="5799355"/>
            <a:ext cx="1256017" cy="94201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5104"/>
            <a:ext cx="1541051" cy="232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368304"/>
            <a:ext cx="2318716" cy="232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75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24744" cy="504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BO" sz="2000" b="1" dirty="0" smtClean="0"/>
              <a:t>Recomendaciones </a:t>
            </a:r>
            <a:r>
              <a:rPr lang="es-BO" sz="2000" b="1" dirty="0"/>
              <a:t>del </a:t>
            </a:r>
            <a:r>
              <a:rPr lang="es-BO" sz="2000" b="1" dirty="0" smtClean="0"/>
              <a:t>núcleo:</a:t>
            </a:r>
            <a:endParaRPr lang="es-BO" sz="2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03848" y="1628800"/>
            <a:ext cx="5221088" cy="4949137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s-ES" sz="1600" b="1" dirty="0" smtClean="0"/>
              <a:t>F. </a:t>
            </a:r>
            <a:r>
              <a:rPr lang="es-ES" sz="1600" b="1" dirty="0" err="1" smtClean="0"/>
              <a:t>Yana</a:t>
            </a:r>
            <a:r>
              <a:rPr lang="es-ES" sz="1600" b="1" dirty="0" smtClean="0"/>
              <a:t> </a:t>
            </a:r>
            <a:r>
              <a:rPr lang="es-ES" sz="1600" b="1" dirty="0"/>
              <a:t>- comunidad </a:t>
            </a:r>
            <a:r>
              <a:rPr lang="es-ES" sz="1600" b="1" dirty="0" err="1"/>
              <a:t>Chococopa</a:t>
            </a:r>
            <a:r>
              <a:rPr lang="es-ES" sz="1600" b="1" dirty="0"/>
              <a:t> </a:t>
            </a:r>
            <a:r>
              <a:rPr lang="es-ES" sz="1600" b="1" dirty="0" smtClean="0"/>
              <a:t>Chico:</a:t>
            </a:r>
          </a:p>
          <a:p>
            <a:pPr marL="68580" indent="0">
              <a:buNone/>
            </a:pPr>
            <a:r>
              <a:rPr lang="es-ES" sz="1600" dirty="0" smtClean="0"/>
              <a:t> </a:t>
            </a:r>
            <a:r>
              <a:rPr lang="es-ES" sz="1600" dirty="0"/>
              <a:t>“Se recomienda hacer recolección de gorgojos cuando hay mucha humedad o después que llueva también por las noches recolectar gorgojos nativos”.</a:t>
            </a:r>
            <a:endParaRPr lang="es-BO" sz="1600" dirty="0"/>
          </a:p>
          <a:p>
            <a:pPr marL="68580" indent="0">
              <a:buNone/>
            </a:pPr>
            <a:r>
              <a:rPr lang="es-ES" sz="1600" dirty="0" smtClean="0"/>
              <a:t>Para </a:t>
            </a:r>
            <a:r>
              <a:rPr lang="es-ES" sz="1600" dirty="0"/>
              <a:t>la especie introducido hacer buena selección de semilla, porque no salen de la papa.</a:t>
            </a:r>
            <a:endParaRPr lang="es-BO" sz="1600" dirty="0"/>
          </a:p>
          <a:p>
            <a:pPr marL="68580" indent="0">
              <a:buNone/>
            </a:pPr>
            <a:endParaRPr lang="es-ES" sz="1600" b="1" dirty="0" smtClean="0"/>
          </a:p>
          <a:p>
            <a:pPr marL="68580" indent="0">
              <a:buNone/>
            </a:pPr>
            <a:r>
              <a:rPr lang="es-ES" sz="1600" b="1" dirty="0" smtClean="0"/>
              <a:t>M. </a:t>
            </a:r>
            <a:r>
              <a:rPr lang="es-ES" sz="1600" b="1" dirty="0" err="1" smtClean="0"/>
              <a:t>Tiñini</a:t>
            </a:r>
            <a:r>
              <a:rPr lang="es-ES" sz="1600" b="1" dirty="0" smtClean="0"/>
              <a:t> </a:t>
            </a:r>
            <a:r>
              <a:rPr lang="es-ES" sz="1600" b="1" dirty="0"/>
              <a:t>– comunidad </a:t>
            </a:r>
            <a:r>
              <a:rPr lang="es-ES" sz="1600" b="1" dirty="0" err="1"/>
              <a:t>Kallaramaya</a:t>
            </a:r>
            <a:r>
              <a:rPr lang="es-ES" sz="1600" b="1" dirty="0"/>
              <a:t> </a:t>
            </a:r>
            <a:r>
              <a:rPr lang="es-ES" sz="1600" b="1" dirty="0" err="1" smtClean="0"/>
              <a:t>Caquiaviri</a:t>
            </a:r>
            <a:r>
              <a:rPr lang="es-ES" sz="1600" b="1" dirty="0" smtClean="0"/>
              <a:t>:</a:t>
            </a:r>
          </a:p>
          <a:p>
            <a:pPr marL="68580" indent="0">
              <a:buNone/>
            </a:pPr>
            <a:r>
              <a:rPr lang="es-ES" sz="1600" dirty="0" smtClean="0"/>
              <a:t>“</a:t>
            </a:r>
            <a:r>
              <a:rPr lang="es-ES" sz="1600" dirty="0"/>
              <a:t>Se recomienda hacer otras prácticas como remover la tierra en época de heladas o también se puede eliminar a los gorgojos en época de </a:t>
            </a:r>
            <a:r>
              <a:rPr lang="es-ES" sz="1600" dirty="0" smtClean="0"/>
              <a:t>cosecha, </a:t>
            </a:r>
            <a:r>
              <a:rPr lang="es-ES" sz="1600" dirty="0"/>
              <a:t>hacer comer con gallinas a los gusanos”.</a:t>
            </a:r>
            <a:endParaRPr lang="es-BO" sz="1600" dirty="0"/>
          </a:p>
          <a:p>
            <a:pPr marL="68580" indent="0">
              <a:buNone/>
            </a:pPr>
            <a:endParaRPr lang="es-ES" sz="1600" b="1" dirty="0" smtClean="0"/>
          </a:p>
          <a:p>
            <a:pPr marL="68580" indent="0">
              <a:buNone/>
            </a:pPr>
            <a:r>
              <a:rPr lang="es-ES" sz="1600" b="1" dirty="0" smtClean="0"/>
              <a:t>G. </a:t>
            </a:r>
            <a:r>
              <a:rPr lang="es-ES" sz="1600" b="1" dirty="0" err="1" smtClean="0"/>
              <a:t>Copana</a:t>
            </a:r>
            <a:r>
              <a:rPr lang="es-ES" sz="1600" b="1" dirty="0" smtClean="0"/>
              <a:t> </a:t>
            </a:r>
            <a:r>
              <a:rPr lang="es-ES" sz="1600" b="1" dirty="0"/>
              <a:t>– comunidad </a:t>
            </a:r>
            <a:r>
              <a:rPr lang="es-ES" sz="1600" b="1" dirty="0" err="1" smtClean="0"/>
              <a:t>Sullulluni</a:t>
            </a:r>
            <a:r>
              <a:rPr lang="es-ES" sz="1600" dirty="0" smtClean="0"/>
              <a:t>:</a:t>
            </a:r>
          </a:p>
          <a:p>
            <a:pPr marL="68580" indent="0">
              <a:buNone/>
            </a:pPr>
            <a:r>
              <a:rPr lang="es-ES" sz="1600" dirty="0" smtClean="0"/>
              <a:t>“se </a:t>
            </a:r>
            <a:r>
              <a:rPr lang="es-ES" sz="1600" dirty="0"/>
              <a:t>recomienda fumigar en la parcela  con extracto de hierbas y recolectar en la </a:t>
            </a:r>
            <a:r>
              <a:rPr lang="es-ES" sz="1600" dirty="0" smtClean="0"/>
              <a:t>noche, </a:t>
            </a:r>
            <a:r>
              <a:rPr lang="es-ES" sz="1600" dirty="0"/>
              <a:t>también seleccionar bien la semilla de papa para sembrar”.</a:t>
            </a:r>
            <a:endParaRPr lang="es-BO" sz="16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6817"/>
            <a:ext cx="2939818" cy="220486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33056"/>
            <a:ext cx="2939818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6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38066" y="4915034"/>
            <a:ext cx="76392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Resultados de una encuesta a 42 agricultores con AT Yapuchir</a:t>
            </a:r>
            <a:r>
              <a:rPr lang="es-ES" dirty="0"/>
              <a:t>i</a:t>
            </a:r>
            <a:r>
              <a:rPr lang="es-ES" dirty="0" smtClean="0"/>
              <a:t> (Mayo 2014) y de acuerdo al análisis cualitativo de asociación de palabras (T-LAB), respecto del uso de prácticas de control del gorgojo de la papa difundidas en los contextos </a:t>
            </a:r>
            <a:r>
              <a:rPr lang="es-ES" dirty="0"/>
              <a:t>de la FUNAPA y el </a:t>
            </a:r>
            <a:r>
              <a:rPr lang="es-ES" dirty="0" smtClean="0"/>
              <a:t>JSP, se observa que las prácticas </a:t>
            </a:r>
            <a:r>
              <a:rPr lang="es-ES" dirty="0"/>
              <a:t>utilizadas o nucleadas comúnmente </a:t>
            </a:r>
            <a:r>
              <a:rPr lang="es-ES" dirty="0" smtClean="0"/>
              <a:t>son: fumigación con </a:t>
            </a:r>
            <a:r>
              <a:rPr lang="es-ES" dirty="0"/>
              <a:t>caldo </a:t>
            </a:r>
            <a:r>
              <a:rPr lang="es-ES" dirty="0" err="1" smtClean="0"/>
              <a:t>sulfocálcico</a:t>
            </a:r>
            <a:r>
              <a:rPr lang="es-ES" dirty="0" smtClean="0"/>
              <a:t>, trampas y extractos </a:t>
            </a:r>
            <a:r>
              <a:rPr lang="es-ES" dirty="0"/>
              <a:t>de </a:t>
            </a:r>
            <a:r>
              <a:rPr lang="es-ES" dirty="0" smtClean="0"/>
              <a:t>hierbas.</a:t>
            </a:r>
            <a:endParaRPr lang="es-B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4" t="10634" b="6249"/>
          <a:stretch/>
        </p:blipFill>
        <p:spPr bwMode="auto">
          <a:xfrm>
            <a:off x="-12343" y="-24794"/>
            <a:ext cx="8328759" cy="463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0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332656"/>
            <a:ext cx="8064896" cy="8156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s-BO" sz="20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Dinámica de la AT: </a:t>
            </a:r>
            <a:r>
              <a:rPr lang="es-ES" sz="20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Difusión de las prácticas de control del Gorgojo </a:t>
            </a:r>
            <a:r>
              <a:rPr lang="es-ES" sz="20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 los Andes en los territorios del </a:t>
            </a:r>
            <a:r>
              <a:rPr lang="es-ES" sz="2000" b="1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Jach´a</a:t>
            </a:r>
            <a:r>
              <a:rPr lang="es-ES" sz="20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000" b="1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Suyu</a:t>
            </a:r>
            <a:r>
              <a:rPr lang="es-ES" sz="20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000" b="1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Pakajaqi</a:t>
            </a:r>
            <a:r>
              <a:rPr lang="es-ES" sz="20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y la F-UNAPA:</a:t>
            </a:r>
            <a:endParaRPr lang="es-BO" sz="20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4911238"/>
              </p:ext>
            </p:extLst>
          </p:nvPr>
        </p:nvGraphicFramePr>
        <p:xfrm>
          <a:off x="251520" y="1556792"/>
          <a:ext cx="7848872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52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1143000"/>
          </a:xfrm>
        </p:spPr>
        <p:txBody>
          <a:bodyPr/>
          <a:lstStyle/>
          <a:p>
            <a:r>
              <a:rPr lang="es-BO" sz="2000" b="1" dirty="0" smtClean="0"/>
              <a:t>Núcleo de investigación: </a:t>
            </a:r>
            <a:r>
              <a:rPr lang="es-ES" sz="2000" b="1" dirty="0" smtClean="0"/>
              <a:t>Evaluación de la  calidad de los </a:t>
            </a:r>
            <a:r>
              <a:rPr lang="es-ES" sz="2000" b="1" dirty="0" err="1" smtClean="0"/>
              <a:t>biofertilizantes</a:t>
            </a:r>
            <a:r>
              <a:rPr lang="es-ES" sz="2000" b="1" dirty="0" smtClean="0"/>
              <a:t> (</a:t>
            </a:r>
            <a:r>
              <a:rPr lang="es-ES" sz="2000" b="1" dirty="0" err="1" smtClean="0"/>
              <a:t>biofoliares</a:t>
            </a:r>
            <a:r>
              <a:rPr lang="es-ES" sz="2000" b="1" dirty="0" smtClean="0"/>
              <a:t> y </a:t>
            </a:r>
            <a:r>
              <a:rPr lang="es-ES" sz="2000" b="1" dirty="0" err="1" smtClean="0"/>
              <a:t>bioles</a:t>
            </a:r>
            <a:r>
              <a:rPr lang="es-ES" sz="2000" b="1" dirty="0" smtClean="0"/>
              <a:t>) en los centros de producción del </a:t>
            </a:r>
            <a:r>
              <a:rPr lang="es-ES" sz="2000" b="1" dirty="0" err="1" smtClean="0"/>
              <a:t>Jach´a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Suyu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Pakajaqi</a:t>
            </a:r>
            <a:r>
              <a:rPr lang="es-ES" sz="2000" b="1" dirty="0" smtClean="0"/>
              <a:t> y la F-UNAPA:</a:t>
            </a:r>
            <a:endParaRPr lang="es-BO" sz="1800" b="1" dirty="0"/>
          </a:p>
        </p:txBody>
      </p:sp>
      <p:sp>
        <p:nvSpPr>
          <p:cNvPr id="6" name="5 Rectángulo"/>
          <p:cNvSpPr/>
          <p:nvPr/>
        </p:nvSpPr>
        <p:spPr>
          <a:xfrm>
            <a:off x="0" y="1513522"/>
            <a:ext cx="428009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 smtClean="0">
                <a:cs typeface="Arial" pitchFamily="34" charset="0"/>
              </a:rPr>
              <a:t>Objetivo</a:t>
            </a:r>
            <a:r>
              <a:rPr lang="es-ES" dirty="0" smtClean="0">
                <a:cs typeface="Arial" pitchFamily="34" charset="0"/>
              </a:rPr>
              <a:t>: </a:t>
            </a:r>
            <a:r>
              <a:rPr lang="es-BO" dirty="0"/>
              <a:t>Eliminar incertidumbres  sobre procesos, principios, criterios, efectividad y </a:t>
            </a:r>
            <a:r>
              <a:rPr lang="es-BO" dirty="0" smtClean="0"/>
              <a:t>usos de bioinsumos a través de métodos prácticos para evaluar la calidad de los </a:t>
            </a:r>
            <a:r>
              <a:rPr lang="es-BO" dirty="0" err="1" smtClean="0"/>
              <a:t>bioles</a:t>
            </a:r>
            <a:endParaRPr lang="es-BO" dirty="0" smtClean="0"/>
          </a:p>
          <a:p>
            <a:endParaRPr lang="es-BO" dirty="0"/>
          </a:p>
          <a:p>
            <a:r>
              <a:rPr lang="es-BO" b="1" dirty="0" smtClean="0"/>
              <a:t>Procedimiento: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dirty="0" smtClean="0">
                <a:cs typeface="Arial" pitchFamily="34" charset="0"/>
              </a:rPr>
              <a:t>Núcleo de 6 Yapuchiris productores de </a:t>
            </a:r>
            <a:r>
              <a:rPr lang="es-ES" dirty="0" err="1" smtClean="0">
                <a:cs typeface="Arial" pitchFamily="34" charset="0"/>
              </a:rPr>
              <a:t>biofoliares</a:t>
            </a:r>
            <a:r>
              <a:rPr lang="es-ES" dirty="0" smtClean="0">
                <a:cs typeface="Arial" pitchFamily="34" charset="0"/>
              </a:rPr>
              <a:t> y </a:t>
            </a:r>
            <a:r>
              <a:rPr lang="es-ES" dirty="0" err="1" smtClean="0">
                <a:cs typeface="Arial" pitchFamily="34" charset="0"/>
              </a:rPr>
              <a:t>bioles</a:t>
            </a:r>
            <a:r>
              <a:rPr lang="es-ES" dirty="0" smtClean="0">
                <a:cs typeface="Arial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ES" dirty="0" smtClean="0">
                <a:cs typeface="Arial" pitchFamily="34" charset="0"/>
              </a:rPr>
              <a:t>Investigación colaborativa con un actor externo para testear métodos prácticos para evaluar efectividad y calidad: 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" dirty="0" smtClean="0">
                <a:cs typeface="Arial" pitchFamily="34" charset="0"/>
              </a:rPr>
              <a:t>Aplicación de tratamiento simple de una dosis vs testigo en surcos y en macetas (método BIOTEST) en dos momentos antes de la floración, para </a:t>
            </a:r>
            <a:r>
              <a:rPr lang="es-ES" dirty="0">
                <a:cs typeface="Arial" pitchFamily="34" charset="0"/>
              </a:rPr>
              <a:t>ver efectividad de dosis (en cultivos de papa, </a:t>
            </a:r>
            <a:r>
              <a:rPr lang="es-ES" dirty="0"/>
              <a:t>quinua, cebada, </a:t>
            </a:r>
            <a:r>
              <a:rPr lang="es-ES" dirty="0" smtClean="0"/>
              <a:t>maíz</a:t>
            </a:r>
            <a:r>
              <a:rPr lang="es-ES" dirty="0" smtClean="0">
                <a:cs typeface="Arial" pitchFamily="34" charset="0"/>
              </a:rPr>
              <a:t>).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0" t="55121" r="22855" b="12322"/>
          <a:stretch/>
        </p:blipFill>
        <p:spPr bwMode="auto">
          <a:xfrm>
            <a:off x="4280096" y="1628801"/>
            <a:ext cx="2093616" cy="15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456" y="1628800"/>
            <a:ext cx="2093616" cy="1570212"/>
          </a:xfrm>
          <a:prstGeom prst="rect">
            <a:avLst/>
          </a:prstGeom>
          <a:noFill/>
        </p:spPr>
      </p:pic>
      <p:pic>
        <p:nvPicPr>
          <p:cNvPr id="9" name="8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3200" y="3199012"/>
            <a:ext cx="2093616" cy="1570212"/>
          </a:xfrm>
          <a:prstGeom prst="rect">
            <a:avLst/>
          </a:prstGeom>
          <a:noFill/>
        </p:spPr>
      </p:pic>
      <p:pic>
        <p:nvPicPr>
          <p:cNvPr id="10" name="9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6816" y="3199013"/>
            <a:ext cx="2093616" cy="1570212"/>
          </a:xfrm>
          <a:prstGeom prst="rect">
            <a:avLst/>
          </a:prstGeom>
          <a:noFill/>
        </p:spPr>
      </p:pic>
      <p:pic>
        <p:nvPicPr>
          <p:cNvPr id="11" name="10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3200" y="4791838"/>
            <a:ext cx="2093616" cy="1570212"/>
          </a:xfrm>
          <a:prstGeom prst="rect">
            <a:avLst/>
          </a:prstGeom>
          <a:noFill/>
        </p:spPr>
      </p:pic>
      <p:pic>
        <p:nvPicPr>
          <p:cNvPr id="12" name="11 Imagen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456" y="4796840"/>
            <a:ext cx="2093616" cy="1570212"/>
          </a:xfrm>
          <a:prstGeom prst="rect">
            <a:avLst/>
          </a:prstGeom>
          <a:noFill/>
        </p:spPr>
      </p:pic>
      <p:sp>
        <p:nvSpPr>
          <p:cNvPr id="2" name="1 Elipse"/>
          <p:cNvSpPr/>
          <p:nvPr/>
        </p:nvSpPr>
        <p:spPr>
          <a:xfrm>
            <a:off x="5030337" y="259119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3" name="12 Elipse"/>
          <p:cNvSpPr/>
          <p:nvPr/>
        </p:nvSpPr>
        <p:spPr>
          <a:xfrm>
            <a:off x="4958329" y="266320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4" name="13 Elipse"/>
          <p:cNvSpPr/>
          <p:nvPr/>
        </p:nvSpPr>
        <p:spPr>
          <a:xfrm>
            <a:off x="5246361" y="263691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5" name="14 Elipse"/>
          <p:cNvSpPr/>
          <p:nvPr/>
        </p:nvSpPr>
        <p:spPr>
          <a:xfrm>
            <a:off x="5174353" y="266320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6" name="15 Elipse"/>
          <p:cNvSpPr/>
          <p:nvPr/>
        </p:nvSpPr>
        <p:spPr>
          <a:xfrm>
            <a:off x="5004048" y="213285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7" name="16 Elipse"/>
          <p:cNvSpPr/>
          <p:nvPr/>
        </p:nvSpPr>
        <p:spPr>
          <a:xfrm>
            <a:off x="4958329" y="223115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1693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1143000"/>
          </a:xfrm>
        </p:spPr>
        <p:txBody>
          <a:bodyPr/>
          <a:lstStyle/>
          <a:p>
            <a:r>
              <a:rPr lang="es-BO" sz="2000" b="1" dirty="0" smtClean="0"/>
              <a:t>Núcleo de investigación: </a:t>
            </a:r>
            <a:r>
              <a:rPr lang="es-ES" sz="2000" b="1" dirty="0" smtClean="0"/>
              <a:t>Evaluación de la  calidad de los </a:t>
            </a:r>
            <a:r>
              <a:rPr lang="es-ES" sz="2000" b="1" dirty="0" err="1" smtClean="0"/>
              <a:t>biofertilizantes</a:t>
            </a:r>
            <a:r>
              <a:rPr lang="es-ES" sz="2000" b="1" dirty="0" smtClean="0"/>
              <a:t> (</a:t>
            </a:r>
            <a:r>
              <a:rPr lang="es-ES" sz="2000" b="1" dirty="0" err="1" smtClean="0"/>
              <a:t>biofoliares</a:t>
            </a:r>
            <a:r>
              <a:rPr lang="es-ES" sz="2000" b="1" dirty="0" smtClean="0"/>
              <a:t> y </a:t>
            </a:r>
            <a:r>
              <a:rPr lang="es-ES" sz="2000" b="1" dirty="0" err="1" smtClean="0"/>
              <a:t>bioles</a:t>
            </a:r>
            <a:r>
              <a:rPr lang="es-ES" sz="2000" b="1" dirty="0" smtClean="0"/>
              <a:t>) en los centros de producción del </a:t>
            </a:r>
            <a:r>
              <a:rPr lang="es-ES" sz="2000" b="1" dirty="0" err="1" smtClean="0"/>
              <a:t>Jach´a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Suyu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Pakajaqi</a:t>
            </a:r>
            <a:r>
              <a:rPr lang="es-ES" sz="2000" b="1" dirty="0" smtClean="0"/>
              <a:t> y la F-UNAPA:</a:t>
            </a:r>
            <a:endParaRPr lang="es-BO" sz="1800" b="1" dirty="0"/>
          </a:p>
        </p:txBody>
      </p:sp>
      <p:sp>
        <p:nvSpPr>
          <p:cNvPr id="6" name="5 Rectángulo"/>
          <p:cNvSpPr/>
          <p:nvPr/>
        </p:nvSpPr>
        <p:spPr>
          <a:xfrm>
            <a:off x="0" y="1628800"/>
            <a:ext cx="428009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buFont typeface="Arial" pitchFamily="34" charset="0"/>
              <a:buChar char="•"/>
            </a:pPr>
            <a:r>
              <a:rPr lang="es-ES" dirty="0" smtClean="0">
                <a:cs typeface="Arial" pitchFamily="34" charset="0"/>
              </a:rPr>
              <a:t>Análisis de laboratorio </a:t>
            </a:r>
            <a:r>
              <a:rPr lang="es-ES" dirty="0" err="1" smtClean="0">
                <a:cs typeface="Arial" pitchFamily="34" charset="0"/>
              </a:rPr>
              <a:t>biofertilizantes</a:t>
            </a:r>
            <a:r>
              <a:rPr lang="es-ES" dirty="0" smtClean="0">
                <a:cs typeface="Arial" pitchFamily="34" charset="0"/>
              </a:rPr>
              <a:t>. </a:t>
            </a:r>
            <a:r>
              <a:rPr lang="es-ES" dirty="0"/>
              <a:t>Muestreo de </a:t>
            </a:r>
            <a:r>
              <a:rPr lang="es-ES" dirty="0" err="1"/>
              <a:t>bioles</a:t>
            </a:r>
            <a:r>
              <a:rPr lang="es-ES" dirty="0"/>
              <a:t> preparados en los centros de bioinsumos en las comunidades de FUNAPA y JSP: </a:t>
            </a:r>
            <a:r>
              <a:rPr lang="es-ES" dirty="0" err="1"/>
              <a:t>Cutusuma</a:t>
            </a:r>
            <a:r>
              <a:rPr lang="es-ES" dirty="0"/>
              <a:t>, </a:t>
            </a:r>
            <a:r>
              <a:rPr lang="es-ES" dirty="0" err="1"/>
              <a:t>Chococopa</a:t>
            </a:r>
            <a:r>
              <a:rPr lang="es-ES" dirty="0"/>
              <a:t> Chico, </a:t>
            </a:r>
            <a:r>
              <a:rPr lang="es-ES" dirty="0" err="1"/>
              <a:t>Kallaramaya</a:t>
            </a:r>
            <a:r>
              <a:rPr lang="es-ES" dirty="0"/>
              <a:t>, </a:t>
            </a:r>
            <a:r>
              <a:rPr lang="es-ES" dirty="0" err="1"/>
              <a:t>Huallatiri</a:t>
            </a:r>
            <a:r>
              <a:rPr lang="es-ES" dirty="0"/>
              <a:t>, </a:t>
            </a:r>
            <a:r>
              <a:rPr lang="es-ES" dirty="0" err="1"/>
              <a:t>Viloco</a:t>
            </a:r>
            <a:r>
              <a:rPr lang="es-ES" dirty="0"/>
              <a:t> y </a:t>
            </a:r>
            <a:r>
              <a:rPr lang="es-ES" dirty="0" err="1"/>
              <a:t>Viluyo</a:t>
            </a:r>
            <a:r>
              <a:rPr lang="es-ES" dirty="0"/>
              <a:t> en </a:t>
            </a:r>
            <a:r>
              <a:rPr lang="es-ES" dirty="0" err="1"/>
              <a:t>colaboraciòn</a:t>
            </a:r>
            <a:r>
              <a:rPr lang="es-ES" dirty="0"/>
              <a:t> con el IIDEPROQ.</a:t>
            </a:r>
            <a:endParaRPr lang="es-BO" dirty="0"/>
          </a:p>
          <a:p>
            <a:pPr marL="742950" lvl="1" indent="-285750" algn="just">
              <a:buFont typeface="Arial" pitchFamily="34" charset="0"/>
              <a:buChar char="•"/>
            </a:pPr>
            <a:endParaRPr lang="es-ES" dirty="0" smtClean="0">
              <a:cs typeface="Arial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" dirty="0">
                <a:cs typeface="Arial" pitchFamily="34" charset="0"/>
              </a:rPr>
              <a:t>P</a:t>
            </a:r>
            <a:r>
              <a:rPr lang="es-ES" dirty="0" smtClean="0">
                <a:cs typeface="Arial" pitchFamily="34" charset="0"/>
              </a:rPr>
              <a:t>rueba alcohol para evaluar calidad </a:t>
            </a:r>
            <a:r>
              <a:rPr lang="es-ES" dirty="0" err="1" smtClean="0">
                <a:cs typeface="Arial" pitchFamily="34" charset="0"/>
              </a:rPr>
              <a:t>biofertilizantes</a:t>
            </a:r>
            <a:r>
              <a:rPr lang="es-ES" dirty="0" smtClean="0">
                <a:cs typeface="Arial" pitchFamily="34" charset="0"/>
              </a:rPr>
              <a:t>.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es-ES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/>
              <a:t>Diálogo </a:t>
            </a:r>
            <a:r>
              <a:rPr lang="es-ES" dirty="0"/>
              <a:t>y construcción de conocimiento conjunto sobre calidad de </a:t>
            </a:r>
            <a:r>
              <a:rPr lang="es-ES" dirty="0" err="1"/>
              <a:t>bioles</a:t>
            </a:r>
            <a:r>
              <a:rPr lang="es-ES" dirty="0"/>
              <a:t>.</a:t>
            </a:r>
            <a:endParaRPr lang="es-BO" dirty="0"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s-ES" dirty="0" smtClean="0">
              <a:cs typeface="Arial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5840" y="1628801"/>
            <a:ext cx="2093616" cy="15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18 Imagen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0402" y="3199013"/>
            <a:ext cx="4162670" cy="3254324"/>
          </a:xfrm>
          <a:prstGeom prst="rect">
            <a:avLst/>
          </a:prstGeom>
          <a:noFill/>
        </p:spPr>
      </p:pic>
      <p:pic>
        <p:nvPicPr>
          <p:cNvPr id="20" name="19 Imagen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456" y="1628801"/>
            <a:ext cx="2093616" cy="15702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985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1143000"/>
          </a:xfrm>
        </p:spPr>
        <p:txBody>
          <a:bodyPr/>
          <a:lstStyle/>
          <a:p>
            <a:r>
              <a:rPr lang="es-BO" sz="2000" b="1" dirty="0" smtClean="0"/>
              <a:t>Núcleo de investigación: </a:t>
            </a:r>
            <a:r>
              <a:rPr lang="es-ES" sz="2000" b="1" dirty="0" smtClean="0"/>
              <a:t>Evaluación de la  calidad de los bioinsumos </a:t>
            </a:r>
            <a:r>
              <a:rPr lang="es-ES" sz="2000" b="1" dirty="0" err="1" smtClean="0"/>
              <a:t>biofoliares</a:t>
            </a:r>
            <a:r>
              <a:rPr lang="es-ES" sz="2000" b="1" dirty="0" smtClean="0"/>
              <a:t> y </a:t>
            </a:r>
            <a:r>
              <a:rPr lang="es-ES" sz="2000" b="1" dirty="0" err="1" smtClean="0"/>
              <a:t>bioles</a:t>
            </a:r>
            <a:r>
              <a:rPr lang="es-ES" sz="2000" b="1" dirty="0" smtClean="0"/>
              <a:t> en los centros de producción del </a:t>
            </a:r>
            <a:r>
              <a:rPr lang="es-ES" sz="2000" b="1" dirty="0" err="1" smtClean="0"/>
              <a:t>Jach´a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Suyu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Pakajaqi</a:t>
            </a:r>
            <a:r>
              <a:rPr lang="es-ES" sz="2000" b="1" dirty="0" smtClean="0"/>
              <a:t> y la F-UNAPA:</a:t>
            </a:r>
            <a:endParaRPr lang="es-BO" sz="1800" b="1" dirty="0"/>
          </a:p>
        </p:txBody>
      </p:sp>
      <p:sp>
        <p:nvSpPr>
          <p:cNvPr id="6" name="5 Rectángulo"/>
          <p:cNvSpPr/>
          <p:nvPr/>
        </p:nvSpPr>
        <p:spPr>
          <a:xfrm>
            <a:off x="179512" y="2326228"/>
            <a:ext cx="41005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dirty="0" smtClean="0"/>
              <a:t>Muestreo de </a:t>
            </a:r>
            <a:r>
              <a:rPr lang="es-ES" dirty="0" err="1" smtClean="0"/>
              <a:t>bioles</a:t>
            </a:r>
            <a:r>
              <a:rPr lang="es-ES" dirty="0" smtClean="0"/>
              <a:t> preparados </a:t>
            </a:r>
            <a:r>
              <a:rPr lang="es-ES" dirty="0"/>
              <a:t>en los centros de bioinsumos en las comunidades </a:t>
            </a:r>
            <a:r>
              <a:rPr lang="es-ES" dirty="0" smtClean="0"/>
              <a:t>de FUNAPA y JSP: </a:t>
            </a:r>
            <a:r>
              <a:rPr lang="es-ES" dirty="0" err="1"/>
              <a:t>Cutusuma</a:t>
            </a:r>
            <a:r>
              <a:rPr lang="es-ES" dirty="0"/>
              <a:t>, </a:t>
            </a:r>
            <a:r>
              <a:rPr lang="es-ES" dirty="0" err="1"/>
              <a:t>Chococopa</a:t>
            </a:r>
            <a:r>
              <a:rPr lang="es-ES" dirty="0"/>
              <a:t> Chico, </a:t>
            </a:r>
            <a:r>
              <a:rPr lang="es-ES" dirty="0" err="1"/>
              <a:t>Kallaramaya</a:t>
            </a:r>
            <a:r>
              <a:rPr lang="es-ES" dirty="0"/>
              <a:t>, </a:t>
            </a:r>
            <a:r>
              <a:rPr lang="es-ES" dirty="0" err="1"/>
              <a:t>Huallatiri</a:t>
            </a:r>
            <a:r>
              <a:rPr lang="es-ES" dirty="0"/>
              <a:t>, </a:t>
            </a:r>
            <a:r>
              <a:rPr lang="es-ES" dirty="0" err="1"/>
              <a:t>Viloco</a:t>
            </a:r>
            <a:r>
              <a:rPr lang="es-ES" dirty="0"/>
              <a:t> y </a:t>
            </a:r>
            <a:r>
              <a:rPr lang="es-ES" dirty="0" err="1"/>
              <a:t>Viluyo</a:t>
            </a:r>
            <a:r>
              <a:rPr lang="es-ES" dirty="0"/>
              <a:t> </a:t>
            </a:r>
            <a:r>
              <a:rPr lang="es-ES" dirty="0" smtClean="0"/>
              <a:t>en </a:t>
            </a:r>
            <a:r>
              <a:rPr lang="es-ES" dirty="0" smtClean="0"/>
              <a:t>colaboración </a:t>
            </a:r>
            <a:r>
              <a:rPr lang="es-ES" dirty="0" smtClean="0"/>
              <a:t>con el IIDEPROQ</a:t>
            </a:r>
            <a:r>
              <a:rPr lang="es-ES" dirty="0"/>
              <a:t>.</a:t>
            </a:r>
            <a:endParaRPr lang="es-BO" dirty="0"/>
          </a:p>
          <a:p>
            <a:pPr marL="285750" indent="-285750">
              <a:buFont typeface="Arial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/>
              <a:t>Muestreo y análisis de los </a:t>
            </a:r>
            <a:r>
              <a:rPr lang="es-ES" dirty="0" err="1" smtClean="0"/>
              <a:t>bioles</a:t>
            </a:r>
            <a:r>
              <a:rPr lang="es-ES" dirty="0" smtClean="0"/>
              <a:t> a través de la prueba del alcohol (reacción de sólidos totales). </a:t>
            </a:r>
          </a:p>
          <a:p>
            <a:pPr marL="285750" indent="-285750">
              <a:buFont typeface="Arial" pitchFamily="34" charset="0"/>
              <a:buChar char="•"/>
            </a:pPr>
            <a:endParaRPr lang="es-ES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/>
              <a:t>Diálogo y construcción de conocimiento conjunto sobre calidad de </a:t>
            </a:r>
            <a:r>
              <a:rPr lang="es-ES" dirty="0" err="1" smtClean="0"/>
              <a:t>bioles</a:t>
            </a:r>
            <a:r>
              <a:rPr lang="es-ES" dirty="0" smtClean="0"/>
              <a:t>.</a:t>
            </a:r>
            <a:endParaRPr lang="es-BO" dirty="0">
              <a:cs typeface="Arial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5840" y="1628801"/>
            <a:ext cx="2093616" cy="15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0402" y="3199013"/>
            <a:ext cx="4162670" cy="3254324"/>
          </a:xfrm>
          <a:prstGeom prst="rect">
            <a:avLst/>
          </a:prstGeom>
          <a:noFill/>
        </p:spPr>
      </p:pic>
      <p:pic>
        <p:nvPicPr>
          <p:cNvPr id="9" name="8 Imagen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456" y="1628801"/>
            <a:ext cx="2093616" cy="15702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615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504056"/>
          </a:xfrm>
        </p:spPr>
        <p:txBody>
          <a:bodyPr/>
          <a:lstStyle/>
          <a:p>
            <a:r>
              <a:rPr lang="es-ES" sz="2000" b="1" dirty="0">
                <a:cs typeface="Arial" pitchFamily="34" charset="0"/>
              </a:rPr>
              <a:t>Hallazgos del núcleo: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5297" y="764704"/>
            <a:ext cx="35283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 smtClean="0">
                <a:cs typeface="Arial" pitchFamily="34" charset="0"/>
              </a:rPr>
              <a:t>Cualidades:</a:t>
            </a:r>
            <a:endParaRPr lang="es-ES" sz="1600" b="1" dirty="0">
              <a:cs typeface="Arial" pitchFamily="34" charset="0"/>
            </a:endParaRPr>
          </a:p>
          <a:p>
            <a:r>
              <a:rPr lang="es-ES" sz="1600" dirty="0" smtClean="0">
                <a:cs typeface="Arial" pitchFamily="34" charset="0"/>
              </a:rPr>
              <a:t>En papa y quinua: incremento en follaje, rápido crecimiento, tallos gruesos, hojas mas gruesas y verdes en relación al testigo.</a:t>
            </a:r>
          </a:p>
          <a:p>
            <a:r>
              <a:rPr lang="es-ES" sz="1600" b="1" dirty="0" smtClean="0">
                <a:cs typeface="Arial" pitchFamily="34" charset="0"/>
              </a:rPr>
              <a:t>En maíz</a:t>
            </a:r>
            <a:r>
              <a:rPr lang="es-ES" sz="1600" dirty="0" smtClean="0">
                <a:cs typeface="Arial" pitchFamily="34" charset="0"/>
              </a:rPr>
              <a:t>: mayor crecimiento, hojas mas gruesas, mazorcas mas grandes respecto al testigo. </a:t>
            </a:r>
          </a:p>
          <a:p>
            <a:r>
              <a:rPr lang="es-ES" sz="1600" b="1" dirty="0" smtClean="0">
                <a:cs typeface="Arial" pitchFamily="34" charset="0"/>
              </a:rPr>
              <a:t>Forraje</a:t>
            </a:r>
            <a:r>
              <a:rPr lang="es-ES" sz="1600" dirty="0" smtClean="0">
                <a:cs typeface="Arial" pitchFamily="34" charset="0"/>
              </a:rPr>
              <a:t>: Mayor altura y follaje. 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073028"/>
            <a:ext cx="3103940" cy="359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7790111"/>
              </p:ext>
            </p:extLst>
          </p:nvPr>
        </p:nvGraphicFramePr>
        <p:xfrm>
          <a:off x="3707904" y="260648"/>
          <a:ext cx="4752528" cy="6374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7598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648072"/>
          </a:xfrm>
        </p:spPr>
        <p:txBody>
          <a:bodyPr/>
          <a:lstStyle/>
          <a:p>
            <a:pPr lvl="0"/>
            <a:r>
              <a:rPr lang="es-BO" sz="1800" b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Resultados </a:t>
            </a:r>
            <a:r>
              <a:rPr lang="es-BO" sz="1800" b="1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Análisis de </a:t>
            </a:r>
            <a:r>
              <a:rPr lang="es-BO" sz="1800" b="1" dirty="0" err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bioles</a:t>
            </a:r>
            <a:r>
              <a:rPr lang="es-BO" sz="1800" b="1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(IIDEPROQ)</a:t>
            </a:r>
            <a:r>
              <a:rPr lang="es-BO" sz="1800" dirty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s-BO" sz="1800" dirty="0">
                <a:solidFill>
                  <a:schemeClr val="tx1"/>
                </a:solidFill>
                <a:cs typeface="Arial" pitchFamily="34" charset="0"/>
              </a:rPr>
            </a:br>
            <a:endParaRPr lang="es-BO" sz="1800" b="1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326914"/>
              </p:ext>
            </p:extLst>
          </p:nvPr>
        </p:nvGraphicFramePr>
        <p:xfrm>
          <a:off x="467544" y="692696"/>
          <a:ext cx="7488831" cy="4883363"/>
        </p:xfrm>
        <a:graphic>
          <a:graphicData uri="http://schemas.openxmlformats.org/drawingml/2006/table">
            <a:tbl>
              <a:tblPr firstRow="1" firstCol="1" bandRow="1">
                <a:tableStyleId>{E929F9F4-4A8F-4326-A1B4-22849713DDAB}</a:tableStyleId>
              </a:tblPr>
              <a:tblGrid>
                <a:gridCol w="390751"/>
                <a:gridCol w="1066920"/>
                <a:gridCol w="843513"/>
                <a:gridCol w="1083060"/>
                <a:gridCol w="968384"/>
                <a:gridCol w="968384"/>
                <a:gridCol w="843513"/>
                <a:gridCol w="722040"/>
                <a:gridCol w="602266"/>
              </a:tblGrid>
              <a:tr h="872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Nº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COMUNIDAD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Nº de Muestra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Solidos totales (ppm)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Solidos volátiles (ppm) 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N (ppm)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 (ppm)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K (ppm)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PH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KALLARAMAYA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M1-B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3344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1496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162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42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464,9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7,5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KALLARAMAYA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M1-D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6389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6079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126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108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362,6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7,4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HUALLATIRI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M1-D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7386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7028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12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106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343,3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6,3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HUALLATIRI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M1-B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3344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1496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162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42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646,4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7,5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CHOQUENAIRA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M1-B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6632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5363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275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97,5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1150,30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7,0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ACHACACHI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M1-D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39200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28385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201,2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6,2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1235,1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7,5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VILUYO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M1-B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10900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6565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330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107,5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392,4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5,1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8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VILOCO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M1-D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10315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6690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37,5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22,5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319,3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4,7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9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VILOCO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M1-B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5910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4240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107,5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18,7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292,1</a:t>
                      </a:r>
                      <a:endParaRPr lang="es-BO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6,5</a:t>
                      </a:r>
                      <a:endParaRPr lang="es-BO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457250" y="558924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ea typeface="Calibri" pitchFamily="34" charset="0"/>
                <a:cs typeface="Times New Roman" pitchFamily="18" charset="0"/>
              </a:rPr>
              <a:t>En </a:t>
            </a:r>
            <a:r>
              <a:rPr lang="es-ES" dirty="0" smtClean="0">
                <a:ea typeface="Calibri" pitchFamily="34" charset="0"/>
                <a:cs typeface="Times New Roman" pitchFamily="18" charset="0"/>
              </a:rPr>
              <a:t>macronutrientes </a:t>
            </a:r>
            <a:r>
              <a:rPr lang="es-ES" dirty="0">
                <a:ea typeface="Calibri" pitchFamily="34" charset="0"/>
                <a:cs typeface="Times New Roman" pitchFamily="18" charset="0"/>
              </a:rPr>
              <a:t>existe una relativa alta concentración de N, P y K, el </a:t>
            </a:r>
            <a:r>
              <a:rPr lang="es-ES" dirty="0" err="1">
                <a:ea typeface="Calibri" pitchFamily="34" charset="0"/>
                <a:cs typeface="Times New Roman" pitchFamily="18" charset="0"/>
              </a:rPr>
              <a:t>biol</a:t>
            </a:r>
            <a:r>
              <a:rPr lang="es-ES" dirty="0">
                <a:ea typeface="Calibri" pitchFamily="34" charset="0"/>
                <a:cs typeface="Times New Roman" pitchFamily="18" charset="0"/>
              </a:rPr>
              <a:t> producido en </a:t>
            </a:r>
            <a:r>
              <a:rPr lang="es-ES" dirty="0" err="1">
                <a:ea typeface="Calibri" pitchFamily="34" charset="0"/>
                <a:cs typeface="Times New Roman" pitchFamily="18" charset="0"/>
              </a:rPr>
              <a:t>biodigestores</a:t>
            </a:r>
            <a:r>
              <a:rPr lang="es-ES" dirty="0">
                <a:ea typeface="Calibri" pitchFamily="34" charset="0"/>
                <a:cs typeface="Times New Roman" pitchFamily="18" charset="0"/>
              </a:rPr>
              <a:t> tienen contenidos mayores de </a:t>
            </a:r>
            <a:r>
              <a:rPr lang="es-ES" dirty="0" smtClean="0">
                <a:ea typeface="Calibri" pitchFamily="34" charset="0"/>
                <a:cs typeface="Times New Roman" pitchFamily="18" charset="0"/>
              </a:rPr>
              <a:t>nitrógeno</a:t>
            </a:r>
            <a:r>
              <a:rPr lang="es-ES" dirty="0">
                <a:ea typeface="Calibri" pitchFamily="34" charset="0"/>
                <a:cs typeface="Times New Roman" pitchFamily="18" charset="0"/>
              </a:rPr>
              <a:t>.</a:t>
            </a:r>
            <a:endParaRPr lang="es-BO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0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800600"/>
          </a:xfrm>
        </p:spPr>
        <p:txBody>
          <a:bodyPr>
            <a:noAutofit/>
          </a:bodyPr>
          <a:lstStyle/>
          <a:p>
            <a:r>
              <a:rPr lang="es-BO" sz="2000" b="1" dirty="0"/>
              <a:t>Objetivo: </a:t>
            </a:r>
            <a:r>
              <a:rPr lang="es-ES" sz="2000" dirty="0"/>
              <a:t>Caracterizar y determinar los tipos de suelos localmente en las comunidades de la FUNAPA y el JSP para fines de recomendación de opciones de manejo de fertilidad de suelos a partir de BPA. </a:t>
            </a:r>
            <a:endParaRPr lang="es-ES" sz="2000" dirty="0" smtClean="0"/>
          </a:p>
          <a:p>
            <a:endParaRPr lang="es-ES" sz="2000" dirty="0" smtClean="0"/>
          </a:p>
          <a:p>
            <a:pPr lvl="1"/>
            <a:r>
              <a:rPr lang="es-ES" sz="1800" dirty="0" smtClean="0"/>
              <a:t>Determinar </a:t>
            </a:r>
            <a:r>
              <a:rPr lang="es-ES" sz="1800" dirty="0"/>
              <a:t>las condiciones de los suelos con prácticas y metodologías accesibles para caracterizar los suelos de las parcelas a evaluar. </a:t>
            </a:r>
            <a:endParaRPr lang="es-ES" sz="1800" dirty="0" smtClean="0"/>
          </a:p>
          <a:p>
            <a:pPr lvl="1"/>
            <a:r>
              <a:rPr lang="es-ES" sz="1800" dirty="0" smtClean="0"/>
              <a:t>Mapear </a:t>
            </a:r>
            <a:r>
              <a:rPr lang="es-ES" sz="1800" dirty="0"/>
              <a:t>localmente las </a:t>
            </a:r>
            <a:r>
              <a:rPr lang="es-ES" sz="1800" dirty="0" smtClean="0"/>
              <a:t>características </a:t>
            </a:r>
            <a:r>
              <a:rPr lang="es-ES" sz="1800" dirty="0"/>
              <a:t>de los suelos</a:t>
            </a:r>
            <a:r>
              <a:rPr lang="es-ES" sz="1800" dirty="0" smtClean="0"/>
              <a:t>.</a:t>
            </a:r>
          </a:p>
          <a:p>
            <a:pPr lvl="1"/>
            <a:r>
              <a:rPr lang="es-ES" sz="1800" dirty="0" smtClean="0"/>
              <a:t>Elaborar </a:t>
            </a:r>
            <a:r>
              <a:rPr lang="es-ES" sz="1800" dirty="0"/>
              <a:t>un plan de manejo de la fertilización orgánica </a:t>
            </a:r>
            <a:r>
              <a:rPr lang="es-ES" sz="1800" dirty="0" smtClean="0"/>
              <a:t>función de </a:t>
            </a:r>
            <a:r>
              <a:rPr lang="es-ES" sz="1800" dirty="0"/>
              <a:t>las características de los suelos según su capacidad de </a:t>
            </a:r>
            <a:r>
              <a:rPr lang="es-ES" sz="1800" dirty="0" smtClean="0"/>
              <a:t>uso</a:t>
            </a:r>
            <a:r>
              <a:rPr lang="es-ES" sz="1800" dirty="0"/>
              <a:t> </a:t>
            </a:r>
            <a:r>
              <a:rPr lang="es-ES" sz="1800" dirty="0" smtClean="0"/>
              <a:t>por comunidad.</a:t>
            </a:r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1143000"/>
          </a:xfrm>
        </p:spPr>
        <p:txBody>
          <a:bodyPr/>
          <a:lstStyle/>
          <a:p>
            <a:r>
              <a:rPr lang="es-BO" sz="2000" b="1" dirty="0" smtClean="0"/>
              <a:t>Núcleo de investigación: </a:t>
            </a:r>
            <a:r>
              <a:rPr lang="es-ES" sz="2000" b="1" dirty="0" smtClean="0"/>
              <a:t>Evaluación del estado de los suelos en comunidades del </a:t>
            </a:r>
            <a:r>
              <a:rPr lang="es-ES" sz="2000" b="1" dirty="0" err="1" smtClean="0"/>
              <a:t>Jach´a</a:t>
            </a:r>
            <a:r>
              <a:rPr lang="es-ES" sz="2000" b="1" dirty="0" smtClean="0"/>
              <a:t> Suyu </a:t>
            </a:r>
            <a:r>
              <a:rPr lang="es-ES" sz="2000" b="1" dirty="0" err="1" smtClean="0"/>
              <a:t>Pakajaqi</a:t>
            </a:r>
            <a:r>
              <a:rPr lang="es-ES" sz="2000" b="1" dirty="0" smtClean="0"/>
              <a:t> y la F-UNAPA:</a:t>
            </a:r>
            <a:endParaRPr lang="es-BO" sz="1800" b="1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24744"/>
            <a:ext cx="2267744" cy="170080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825552"/>
            <a:ext cx="2267744" cy="1700808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732" y="4526360"/>
            <a:ext cx="1777660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3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1143000"/>
          </a:xfrm>
        </p:spPr>
        <p:txBody>
          <a:bodyPr/>
          <a:lstStyle/>
          <a:p>
            <a:r>
              <a:rPr lang="es-BO" sz="2000" b="1" dirty="0" smtClean="0"/>
              <a:t>Núcleo de investigación: </a:t>
            </a:r>
            <a:r>
              <a:rPr lang="es-ES" sz="2000" b="1" dirty="0" smtClean="0"/>
              <a:t>Evaluación del estado de los suelos en comunidades del </a:t>
            </a:r>
            <a:r>
              <a:rPr lang="es-ES" sz="2000" b="1" dirty="0" err="1" smtClean="0"/>
              <a:t>Jach´a</a:t>
            </a:r>
            <a:r>
              <a:rPr lang="es-ES" sz="2000" b="1" dirty="0" smtClean="0"/>
              <a:t> Suyu </a:t>
            </a:r>
            <a:r>
              <a:rPr lang="es-ES" sz="2000" b="1" dirty="0" err="1" smtClean="0"/>
              <a:t>Pakajaqi</a:t>
            </a:r>
            <a:r>
              <a:rPr lang="es-ES" sz="2000" b="1" dirty="0" smtClean="0"/>
              <a:t> y la F-UNAPA:</a:t>
            </a:r>
            <a:endParaRPr lang="es-BO" sz="1800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4754"/>
            <a:ext cx="8460432" cy="564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64896" cy="1143000"/>
          </a:xfrm>
        </p:spPr>
        <p:txBody>
          <a:bodyPr/>
          <a:lstStyle/>
          <a:p>
            <a:r>
              <a:rPr lang="es-BO" sz="2000" b="1" dirty="0" smtClean="0"/>
              <a:t>Núcleo de investigación: </a:t>
            </a:r>
            <a:r>
              <a:rPr lang="es-ES" sz="2000" b="1" dirty="0" smtClean="0"/>
              <a:t>monitoreo agroclimático en comunidades del </a:t>
            </a:r>
            <a:r>
              <a:rPr lang="es-ES" sz="2000" b="1" dirty="0" err="1" smtClean="0"/>
              <a:t>Jach´a</a:t>
            </a:r>
            <a:r>
              <a:rPr lang="es-ES" sz="2000" b="1" dirty="0" smtClean="0"/>
              <a:t> Suyu </a:t>
            </a:r>
            <a:r>
              <a:rPr lang="es-ES" sz="2000" b="1" dirty="0" err="1" smtClean="0"/>
              <a:t>Pakajaqi</a:t>
            </a:r>
            <a:r>
              <a:rPr lang="es-ES" sz="2000" b="1" dirty="0" smtClean="0"/>
              <a:t> y la F-UNAPA:</a:t>
            </a:r>
            <a:endParaRPr lang="es-BO" sz="18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06" b="39718"/>
          <a:stretch/>
        </p:blipFill>
        <p:spPr bwMode="auto">
          <a:xfrm>
            <a:off x="17751" y="1191488"/>
            <a:ext cx="6126111" cy="1901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r="10849" b="42454"/>
          <a:stretch/>
        </p:blipFill>
        <p:spPr bwMode="auto">
          <a:xfrm>
            <a:off x="17751" y="3079689"/>
            <a:ext cx="6126111" cy="200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2740" b="48282"/>
          <a:stretch/>
        </p:blipFill>
        <p:spPr bwMode="auto">
          <a:xfrm>
            <a:off x="-5924" y="5098227"/>
            <a:ext cx="6151754" cy="171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4463521" y="242088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>
                <a:solidFill>
                  <a:srgbClr val="FF0000"/>
                </a:solidFill>
              </a:rPr>
              <a:t>2011-2012</a:t>
            </a:r>
            <a:endParaRPr lang="es-BO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463521" y="44371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>
                <a:solidFill>
                  <a:srgbClr val="FF0000"/>
                </a:solidFill>
              </a:rPr>
              <a:t>2012-2013</a:t>
            </a:r>
            <a:endParaRPr lang="es-BO" dirty="0">
              <a:solidFill>
                <a:srgbClr val="FF0000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463521" y="640082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>
                <a:solidFill>
                  <a:srgbClr val="FF0000"/>
                </a:solidFill>
              </a:rPr>
              <a:t>2013-2014</a:t>
            </a:r>
            <a:endParaRPr lang="es-BO" dirty="0">
              <a:solidFill>
                <a:srgbClr val="FF0000"/>
              </a:solidFill>
            </a:endParaRPr>
          </a:p>
        </p:txBody>
      </p:sp>
      <p:pic>
        <p:nvPicPr>
          <p:cNvPr id="15" name="3 Marcador de contenido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672" y="1196752"/>
            <a:ext cx="3031269" cy="1705089"/>
          </a:xfr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830" y="2888130"/>
            <a:ext cx="2998170" cy="1686471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830" y="4581128"/>
            <a:ext cx="2998169" cy="168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1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" y="764704"/>
            <a:ext cx="912047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5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1" t="18097" r="21343" b="6250"/>
          <a:stretch/>
        </p:blipFill>
        <p:spPr bwMode="auto">
          <a:xfrm>
            <a:off x="1" y="8610"/>
            <a:ext cx="8460432" cy="684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45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3" t="18237" r="37098" b="5457"/>
          <a:stretch/>
        </p:blipFill>
        <p:spPr bwMode="auto">
          <a:xfrm>
            <a:off x="1331640" y="32055"/>
            <a:ext cx="6408712" cy="682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98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Hallazgos del proyecto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611560" y="1474906"/>
            <a:ext cx="74888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-88900" algn="just">
              <a:buFont typeface="Arial" pitchFamily="34" charset="0"/>
              <a:buChar char="•"/>
              <a:defRPr/>
            </a:pPr>
            <a:r>
              <a:rPr lang="es-BO" dirty="0">
                <a:latin typeface="Arial" pitchFamily="34" charset="0"/>
                <a:cs typeface="Arial" pitchFamily="34" charset="0"/>
              </a:rPr>
              <a:t>Aprender es una necesidad continua.</a:t>
            </a:r>
          </a:p>
          <a:p>
            <a:pPr marL="88900" indent="-88900" algn="just">
              <a:buFont typeface="Arial" pitchFamily="34" charset="0"/>
              <a:buChar char="•"/>
              <a:defRPr/>
            </a:pPr>
            <a:r>
              <a:rPr lang="es-BO" dirty="0">
                <a:latin typeface="Arial" pitchFamily="34" charset="0"/>
                <a:cs typeface="Arial" pitchFamily="34" charset="0"/>
              </a:rPr>
              <a:t>Se requiere validar las investigaciones externas a los contextos locales, es decir, generar conocimiento por ellos mismos para una mejor comprensión y difusión.</a:t>
            </a:r>
          </a:p>
          <a:p>
            <a:pPr marL="88900" indent="-88900" algn="just">
              <a:buFont typeface="Arial" pitchFamily="34" charset="0"/>
              <a:buChar char="•"/>
              <a:defRPr/>
            </a:pPr>
            <a:r>
              <a:rPr lang="es-BO" dirty="0">
                <a:latin typeface="Arial" pitchFamily="34" charset="0"/>
                <a:cs typeface="Arial" pitchFamily="34" charset="0"/>
              </a:rPr>
              <a:t>Agricultores: necesidad de contar con tecnologías prácticas para resolver problemas.</a:t>
            </a:r>
          </a:p>
          <a:p>
            <a:pPr marL="88900" indent="-88900" algn="just">
              <a:buFont typeface="Arial" pitchFamily="34" charset="0"/>
              <a:buChar char="•"/>
              <a:defRPr/>
            </a:pPr>
            <a:r>
              <a:rPr lang="es-BO" dirty="0">
                <a:latin typeface="Arial" pitchFamily="34" charset="0"/>
                <a:cs typeface="Arial" pitchFamily="34" charset="0"/>
              </a:rPr>
              <a:t>Yapuchiris: necesidad de </a:t>
            </a:r>
            <a:r>
              <a:rPr lang="es-BO" dirty="0" smtClean="0">
                <a:latin typeface="Arial" pitchFamily="34" charset="0"/>
                <a:cs typeface="Arial" pitchFamily="34" charset="0"/>
              </a:rPr>
              <a:t>contar </a:t>
            </a:r>
            <a:r>
              <a:rPr lang="es-BO" dirty="0">
                <a:latin typeface="Arial" pitchFamily="34" charset="0"/>
                <a:cs typeface="Arial" pitchFamily="34" charset="0"/>
              </a:rPr>
              <a:t>con herramientas y técnicas accesibles para sus investigaciones.</a:t>
            </a:r>
          </a:p>
          <a:p>
            <a:pPr marL="88900" indent="-88900" algn="just">
              <a:buFont typeface="Arial" pitchFamily="34" charset="0"/>
              <a:buChar char="•"/>
              <a:defRPr/>
            </a:pPr>
            <a:r>
              <a:rPr lang="es-BO" dirty="0">
                <a:latin typeface="Arial" pitchFamily="34" charset="0"/>
                <a:cs typeface="Arial" pitchFamily="34" charset="0"/>
              </a:rPr>
              <a:t>Organizaciones reconocen debilidad en visiones y acciones.</a:t>
            </a:r>
          </a:p>
          <a:p>
            <a:pPr marL="88900" indent="-88900" algn="just">
              <a:buFont typeface="Arial" pitchFamily="34" charset="0"/>
              <a:buChar char="•"/>
              <a:defRPr/>
            </a:pPr>
            <a:r>
              <a:rPr lang="es-BO" dirty="0">
                <a:latin typeface="Arial" pitchFamily="34" charset="0"/>
                <a:cs typeface="Arial" pitchFamily="34" charset="0"/>
              </a:rPr>
              <a:t>AT </a:t>
            </a:r>
            <a:r>
              <a:rPr lang="es-BO" dirty="0" err="1">
                <a:latin typeface="Arial" pitchFamily="34" charset="0"/>
                <a:cs typeface="Arial" pitchFamily="34" charset="0"/>
              </a:rPr>
              <a:t>Yapuchiri</a:t>
            </a:r>
            <a:r>
              <a:rPr lang="es-BO" dirty="0">
                <a:latin typeface="Arial" pitchFamily="34" charset="0"/>
                <a:cs typeface="Arial" pitchFamily="34" charset="0"/>
              </a:rPr>
              <a:t> </a:t>
            </a:r>
            <a:r>
              <a:rPr lang="es-EC" dirty="0">
                <a:latin typeface="Arial" pitchFamily="34" charset="0"/>
                <a:cs typeface="Arial" pitchFamily="34" charset="0"/>
              </a:rPr>
              <a:t>alcanza promedio a 94 persona/</a:t>
            </a:r>
            <a:r>
              <a:rPr lang="es-EC" dirty="0" err="1">
                <a:latin typeface="Arial" pitchFamily="34" charset="0"/>
                <a:cs typeface="Arial" pitchFamily="34" charset="0"/>
              </a:rPr>
              <a:t>Yapuchiri</a:t>
            </a:r>
            <a:r>
              <a:rPr lang="es-EC" dirty="0">
                <a:latin typeface="Arial" pitchFamily="34" charset="0"/>
                <a:cs typeface="Arial" pitchFamily="34" charset="0"/>
              </a:rPr>
              <a:t>, AT local dentro de la comunidad llega a promedio de 20 persona por </a:t>
            </a:r>
            <a:r>
              <a:rPr lang="es-EC" dirty="0" err="1">
                <a:latin typeface="Arial" pitchFamily="34" charset="0"/>
                <a:cs typeface="Arial" pitchFamily="34" charset="0"/>
              </a:rPr>
              <a:t>Yapuchiri</a:t>
            </a:r>
            <a:r>
              <a:rPr lang="es-EC" dirty="0">
                <a:latin typeface="Arial" pitchFamily="34" charset="0"/>
                <a:cs typeface="Arial" pitchFamily="34" charset="0"/>
              </a:rPr>
              <a:t> reforzando la expresión “Nadie es profeta en su tierra”</a:t>
            </a:r>
            <a:r>
              <a:rPr lang="es-BO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88900" indent="-88900" algn="just">
              <a:buFont typeface="Arial" pitchFamily="34" charset="0"/>
              <a:buChar char="•"/>
              <a:defRPr/>
            </a:pPr>
            <a:r>
              <a:rPr lang="es-BO" dirty="0">
                <a:latin typeface="Arial" pitchFamily="34" charset="0"/>
                <a:cs typeface="Arial" pitchFamily="34" charset="0"/>
              </a:rPr>
              <a:t>Articulación con colaboradores externos en investigación es complejo, en AT es mas dinámico. </a:t>
            </a:r>
          </a:p>
        </p:txBody>
      </p:sp>
    </p:spTree>
    <p:extLst>
      <p:ext uri="{BB962C8B-B14F-4D97-AF65-F5344CB8AC3E}">
        <p14:creationId xmlns:p14="http://schemas.microsoft.com/office/powerpoint/2010/main" val="191797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7620000" cy="792088"/>
          </a:xfrm>
        </p:spPr>
        <p:txBody>
          <a:bodyPr/>
          <a:lstStyle/>
          <a:p>
            <a:r>
              <a:rPr lang="es-BO" dirty="0" smtClean="0"/>
              <a:t>Aprendizajes</a:t>
            </a:r>
            <a:endParaRPr lang="es-B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980728"/>
            <a:ext cx="8280920" cy="5688632"/>
          </a:xfrm>
        </p:spPr>
        <p:txBody>
          <a:bodyPr>
            <a:noAutofit/>
          </a:bodyPr>
          <a:lstStyle/>
          <a:p>
            <a:r>
              <a:rPr lang="es-EC" sz="1600" dirty="0" smtClean="0">
                <a:latin typeface="Arial" pitchFamily="34" charset="0"/>
                <a:cs typeface="Arial" pitchFamily="34" charset="0"/>
              </a:rPr>
              <a:t>La adopción al interior de una comunidad no </a:t>
            </a:r>
            <a:r>
              <a:rPr lang="es-EC" sz="1600" dirty="0">
                <a:latin typeface="Arial" pitchFamily="34" charset="0"/>
                <a:cs typeface="Arial" pitchFamily="34" charset="0"/>
              </a:rPr>
              <a:t>necesariamente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es </a:t>
            </a:r>
            <a:r>
              <a:rPr lang="es-EC" sz="1600" dirty="0">
                <a:latin typeface="Arial" pitchFamily="34" charset="0"/>
                <a:cs typeface="Arial" pitchFamily="34" charset="0"/>
              </a:rPr>
              <a:t>masiva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por </a:t>
            </a:r>
            <a:r>
              <a:rPr lang="es-EC" sz="1600" dirty="0">
                <a:latin typeface="Arial" pitchFamily="34" charset="0"/>
                <a:cs typeface="Arial" pitchFamily="34" charset="0"/>
              </a:rPr>
              <a:t>razones sociales complejas que van desde procesos </a:t>
            </a:r>
            <a:r>
              <a:rPr lang="es-EC" sz="1600" dirty="0" smtClean="0">
                <a:latin typeface="Arial" pitchFamily="34" charset="0"/>
                <a:cs typeface="Arial" pitchFamily="34" charset="0"/>
              </a:rPr>
              <a:t>organizacionales, cohesión, visión </a:t>
            </a:r>
            <a:r>
              <a:rPr lang="es-EC" sz="1600" dirty="0">
                <a:latin typeface="Arial" pitchFamily="34" charset="0"/>
                <a:cs typeface="Arial" pitchFamily="34" charset="0"/>
              </a:rPr>
              <a:t>hasta culturales. </a:t>
            </a:r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s-EC" sz="1600" dirty="0" smtClean="0">
                <a:latin typeface="Arial" pitchFamily="34" charset="0"/>
                <a:cs typeface="Arial" pitchFamily="34" charset="0"/>
              </a:rPr>
              <a:t>La asistencia técnica más accesible económicamente a los/as agricultores/as pertinente técnica y culturalmente, no sólo requiere el desarrollo de capacidades en los/as yapuchiris sino también de otros factores como las dinámicas organizacionales de las comunidades y sus principios culturales de redistribución y des-jerarquización, así como con los paradigmas de la asistencia técnica.</a:t>
            </a:r>
          </a:p>
          <a:p>
            <a:endParaRPr lang="es-EC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BO" sz="1600" dirty="0" smtClean="0">
                <a:latin typeface="Arial" pitchFamily="34" charset="0"/>
                <a:cs typeface="Arial" pitchFamily="34" charset="0"/>
              </a:rPr>
              <a:t>Respecto a colaboradores externos, estas responden </a:t>
            </a:r>
            <a:r>
              <a:rPr lang="es-BO" sz="1600" dirty="0">
                <a:latin typeface="Arial" pitchFamily="34" charset="0"/>
                <a:cs typeface="Arial" pitchFamily="34" charset="0"/>
              </a:rPr>
              <a:t>a agendas propias y determinadas por sus financiadores</a:t>
            </a:r>
            <a:r>
              <a:rPr lang="es-BO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BO" sz="1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BO" sz="1600" dirty="0" smtClean="0">
                <a:latin typeface="Arial" pitchFamily="34" charset="0"/>
                <a:cs typeface="Arial" pitchFamily="34" charset="0"/>
              </a:rPr>
              <a:t>Organizaciones externas, </a:t>
            </a:r>
            <a:r>
              <a:rPr lang="es-BO" sz="1600" dirty="0">
                <a:latin typeface="Arial" pitchFamily="34" charset="0"/>
                <a:cs typeface="Arial" pitchFamily="34" charset="0"/>
              </a:rPr>
              <a:t>que reconocen </a:t>
            </a:r>
            <a:r>
              <a:rPr lang="es-BO" sz="1600" dirty="0" smtClean="0">
                <a:latin typeface="Arial" pitchFamily="34" charset="0"/>
                <a:cs typeface="Arial" pitchFamily="34" charset="0"/>
              </a:rPr>
              <a:t>la efectividad </a:t>
            </a:r>
            <a:r>
              <a:rPr lang="es-BO" sz="1600" dirty="0">
                <a:latin typeface="Arial" pitchFamily="34" charset="0"/>
                <a:cs typeface="Arial" pitchFamily="34" charset="0"/>
              </a:rPr>
              <a:t>de Yapuchiris los contratan para otras zonas a un costo menor; </a:t>
            </a:r>
            <a:r>
              <a:rPr lang="es-BO" sz="1600" dirty="0" smtClean="0">
                <a:latin typeface="Arial" pitchFamily="34" charset="0"/>
                <a:cs typeface="Arial" pitchFamily="34" charset="0"/>
              </a:rPr>
              <a:t>indicios de articulación municipal por competencias especificas.</a:t>
            </a:r>
          </a:p>
          <a:p>
            <a:pPr algn="just"/>
            <a:endParaRPr lang="es-BO" sz="1600" dirty="0">
              <a:latin typeface="Arial" pitchFamily="34" charset="0"/>
              <a:cs typeface="Arial" pitchFamily="34" charset="0"/>
            </a:endParaRPr>
          </a:p>
          <a:p>
            <a:r>
              <a:rPr lang="es-EC" sz="1600" dirty="0">
                <a:latin typeface="Arial" pitchFamily="34" charset="0"/>
                <a:cs typeface="Arial" pitchFamily="34" charset="0"/>
              </a:rPr>
              <a:t>Se constata que existe un proceso de inter-aprendizaje que genera nuevos conocimientos y prácticas que motiva cambios graduales en la cultura laboral y los procesos productivos de los/as yapuchiris y otros agricultores/as. </a:t>
            </a:r>
          </a:p>
        </p:txBody>
      </p:sp>
    </p:spTree>
    <p:extLst>
      <p:ext uri="{BB962C8B-B14F-4D97-AF65-F5344CB8AC3E}">
        <p14:creationId xmlns:p14="http://schemas.microsoft.com/office/powerpoint/2010/main" val="139175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229200"/>
            <a:ext cx="7620000" cy="792088"/>
          </a:xfrm>
        </p:spPr>
        <p:txBody>
          <a:bodyPr/>
          <a:lstStyle/>
          <a:p>
            <a:pPr algn="r"/>
            <a:r>
              <a:rPr lang="es-BO" dirty="0" smtClean="0">
                <a:solidFill>
                  <a:schemeClr val="bg1"/>
                </a:solidFill>
              </a:rPr>
              <a:t>Gracias</a:t>
            </a:r>
            <a:r>
              <a:rPr lang="es-BO" dirty="0" smtClean="0"/>
              <a:t>.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90240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5281</TotalTime>
  <Words>2753</Words>
  <Application>Microsoft Office PowerPoint</Application>
  <PresentationFormat>Presentación en pantalla (4:3)</PresentationFormat>
  <Paragraphs>333</Paragraphs>
  <Slides>36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Adyacencia</vt:lpstr>
      <vt:lpstr>Dinámica de los núcleos de investigación, innovación y asistencia técnica campesina en las organizaciones FUNAPA y Jach’a Suyu Pakajaqi-La Paz</vt:lpstr>
      <vt:lpstr>CONTEXTO GENERAL</vt:lpstr>
      <vt:lpstr>CONTEXTO GENERAL</vt:lpstr>
      <vt:lpstr>PLANTEAMIENTO CENTRAL DEL PROYECTO</vt:lpstr>
      <vt:lpstr>LOCALIZACION</vt:lpstr>
      <vt:lpstr>ORGANIZACIONES  LOCALES SOCIAS:</vt:lpstr>
      <vt:lpstr>Presentación de PowerPoint</vt:lpstr>
      <vt:lpstr>ORGANIZACIONES  LOCALES PARTÍCIPES :</vt:lpstr>
      <vt:lpstr>Presentación de PowerPoint</vt:lpstr>
      <vt:lpstr>NÚCLEOS DE  INVESTIGACIÓN E INNOVACIÓN YAPUCHIRI</vt:lpstr>
      <vt:lpstr>PROCEDIMIENTO</vt:lpstr>
      <vt:lpstr>Presentación de PowerPoint</vt:lpstr>
      <vt:lpstr>Ejemplo: campo plagas</vt:lpstr>
      <vt:lpstr>Núcleo de investigación: Evaluación de la dinámica poblacional del Gorgojo de los Andes  y el efecto de la variabilidad climática  en los territorios del JSP y la F-UNAPA:</vt:lpstr>
      <vt:lpstr>Hallazgos desde la perspectiva Yapuchiri:</vt:lpstr>
      <vt:lpstr>Colaboración técnica en el procesamiento de datos:</vt:lpstr>
      <vt:lpstr>Colaboración técnica en el procesamiento de datos:</vt:lpstr>
      <vt:lpstr>Presentación de PowerPoint</vt:lpstr>
      <vt:lpstr>Núcleo de innovación: Conociendo a los gorgojos, validando prácticas de control y construyendo materiales de  difusión</vt:lpstr>
      <vt:lpstr>Recomendaciones del núcleo:</vt:lpstr>
      <vt:lpstr>Presentación de PowerPoint</vt:lpstr>
      <vt:lpstr>Presentación de PowerPoint</vt:lpstr>
      <vt:lpstr>Núcleo de investigación: Evaluación de la  calidad de los biofertilizantes (biofoliares y bioles) en los centros de producción del Jach´a Suyu Pakajaqi y la F-UNAPA:</vt:lpstr>
      <vt:lpstr>Núcleo de investigación: Evaluación de la  calidad de los biofertilizantes (biofoliares y bioles) en los centros de producción del Jach´a Suyu Pakajaqi y la F-UNAPA:</vt:lpstr>
      <vt:lpstr>Núcleo de investigación: Evaluación de la  calidad de los bioinsumos biofoliares y bioles en los centros de producción del Jach´a Suyu Pakajaqi y la F-UNAPA:</vt:lpstr>
      <vt:lpstr>Hallazgos del núcleo:</vt:lpstr>
      <vt:lpstr>Resultados Análisis de bioles (IIDEPROQ) </vt:lpstr>
      <vt:lpstr>Núcleo de investigación: Evaluación del estado de los suelos en comunidades del Jach´a Suyu Pakajaqi y la F-UNAPA:</vt:lpstr>
      <vt:lpstr>Núcleo de investigación: Evaluación del estado de los suelos en comunidades del Jach´a Suyu Pakajaqi y la F-UNAPA:</vt:lpstr>
      <vt:lpstr>Núcleo de investigación: monitoreo agroclimático en comunidades del Jach´a Suyu Pakajaqi y la F-UNAPA:</vt:lpstr>
      <vt:lpstr>Presentación de PowerPoint</vt:lpstr>
      <vt:lpstr>Presentación de PowerPoint</vt:lpstr>
      <vt:lpstr>Presentación de PowerPoint</vt:lpstr>
      <vt:lpstr>Hallazgos del proyecto</vt:lpstr>
      <vt:lpstr>Aprendizajes</vt:lpstr>
      <vt:lpstr>Gracias.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Dinámica de los núcleos de investigación, innovación y asistencia técnica campesina en las organizaciones FUNAPA y Jacha Suyu Pakajaqi-La Paz</dc:title>
  <dc:creator>Seven</dc:creator>
  <cp:lastModifiedBy>Prosuco</cp:lastModifiedBy>
  <cp:revision>204</cp:revision>
  <cp:lastPrinted>2014-07-10T14:38:51Z</cp:lastPrinted>
  <dcterms:created xsi:type="dcterms:W3CDTF">2014-06-30T17:42:40Z</dcterms:created>
  <dcterms:modified xsi:type="dcterms:W3CDTF">2014-07-16T12:01:49Z</dcterms:modified>
</cp:coreProperties>
</file>