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463" r:id="rId2"/>
    <p:sldId id="467" r:id="rId3"/>
    <p:sldId id="465" r:id="rId4"/>
    <p:sldId id="475" r:id="rId5"/>
    <p:sldId id="469" r:id="rId6"/>
    <p:sldId id="271" r:id="rId7"/>
    <p:sldId id="470" r:id="rId8"/>
    <p:sldId id="472" r:id="rId9"/>
    <p:sldId id="476" r:id="rId10"/>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5379" initials="5" lastIdx="3" clrIdx="0">
    <p:extLst>
      <p:ext uri="{19B8F6BF-5375-455C-9EA6-DF929625EA0E}">
        <p15:presenceInfo xmlns:p15="http://schemas.microsoft.com/office/powerpoint/2012/main" userId="S::h5379@365up.site::a8e826a3-a3cb-4fa7-91ec-00f5f31208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C47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2" autoAdjust="0"/>
    <p:restoredTop sz="94660"/>
  </p:normalViewPr>
  <p:slideViewPr>
    <p:cSldViewPr snapToGrid="0">
      <p:cViewPr>
        <p:scale>
          <a:sx n="64" d="100"/>
          <a:sy n="64" d="100"/>
        </p:scale>
        <p:origin x="126"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82B8D0-6BA0-4871-A1AC-C51E877ADBB4}"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s-PE"/>
        </a:p>
      </dgm:t>
    </dgm:pt>
    <dgm:pt modelId="{2D30AC70-F484-4136-8438-15480E266D06}">
      <dgm:prSet phldrT="[Texto]" custT="1"/>
      <dgm:spPr/>
      <dgm:t>
        <a:bodyPr/>
        <a:lstStyle/>
        <a:p>
          <a:r>
            <a:rPr lang="es-MX" sz="1600" dirty="0">
              <a:latin typeface="Garamond" panose="02020404030301010803" pitchFamily="18" charset="0"/>
            </a:rPr>
            <a:t>Respeto  y empatía (</a:t>
          </a:r>
          <a:r>
            <a:rPr lang="es-MX" sz="1600" b="1" dirty="0">
              <a:latin typeface="Garamond" panose="02020404030301010803" pitchFamily="18" charset="0"/>
            </a:rPr>
            <a:t>docentes</a:t>
          </a:r>
          <a:r>
            <a:rPr lang="es-MX" sz="1600" dirty="0">
              <a:latin typeface="Garamond" panose="02020404030301010803" pitchFamily="18" charset="0"/>
            </a:rPr>
            <a:t> y </a:t>
          </a:r>
          <a:r>
            <a:rPr lang="es-MX" sz="1600" b="1" dirty="0">
              <a:latin typeface="Garamond" panose="02020404030301010803" pitchFamily="18" charset="0"/>
            </a:rPr>
            <a:t>padres</a:t>
          </a:r>
          <a:r>
            <a:rPr lang="es-MX" sz="1600" dirty="0">
              <a:latin typeface="Garamond" panose="02020404030301010803" pitchFamily="18" charset="0"/>
            </a:rPr>
            <a:t> y </a:t>
          </a:r>
          <a:r>
            <a:rPr lang="es-MX" sz="1600" b="1" dirty="0">
              <a:latin typeface="Garamond" panose="02020404030301010803" pitchFamily="18" charset="0"/>
            </a:rPr>
            <a:t>madres</a:t>
          </a:r>
          <a:r>
            <a:rPr lang="es-MX" sz="1600" dirty="0">
              <a:latin typeface="Garamond" panose="02020404030301010803" pitchFamily="18" charset="0"/>
            </a:rPr>
            <a:t> de familia)</a:t>
          </a:r>
          <a:endParaRPr lang="es-PE" sz="1600" dirty="0">
            <a:latin typeface="Garamond" panose="02020404030301010803" pitchFamily="18" charset="0"/>
          </a:endParaRPr>
        </a:p>
      </dgm:t>
    </dgm:pt>
    <dgm:pt modelId="{8292693E-354B-4AD8-A7CA-335CC16255CC}" type="parTrans" cxnId="{02FC34D1-5FA7-4075-A94A-CFE9A26AD84F}">
      <dgm:prSet/>
      <dgm:spPr/>
      <dgm:t>
        <a:bodyPr/>
        <a:lstStyle/>
        <a:p>
          <a:endParaRPr lang="es-PE" sz="1600">
            <a:latin typeface="Garamond" panose="02020404030301010803" pitchFamily="18" charset="0"/>
          </a:endParaRPr>
        </a:p>
      </dgm:t>
    </dgm:pt>
    <dgm:pt modelId="{7092A633-1DF3-4242-83A3-6F044989489F}" type="sibTrans" cxnId="{02FC34D1-5FA7-4075-A94A-CFE9A26AD84F}">
      <dgm:prSet/>
      <dgm:spPr/>
      <dgm:t>
        <a:bodyPr/>
        <a:lstStyle/>
        <a:p>
          <a:endParaRPr lang="es-PE" sz="1600">
            <a:latin typeface="Garamond" panose="02020404030301010803" pitchFamily="18" charset="0"/>
          </a:endParaRPr>
        </a:p>
      </dgm:t>
    </dgm:pt>
    <dgm:pt modelId="{353A80DC-20B1-4446-861B-027551A41695}">
      <dgm:prSet phldrT="[Texto]" custT="1"/>
      <dgm:spPr/>
      <dgm:t>
        <a:bodyPr/>
        <a:lstStyle/>
        <a:p>
          <a:r>
            <a:rPr lang="es-MX" sz="1600" dirty="0">
              <a:latin typeface="Garamond" panose="02020404030301010803" pitchFamily="18" charset="0"/>
            </a:rPr>
            <a:t>Reconociendo liderazgos, intereses comunes y diversidad de personalidades (docentes)</a:t>
          </a:r>
          <a:endParaRPr lang="es-PE" sz="1600" dirty="0">
            <a:latin typeface="Garamond" panose="02020404030301010803" pitchFamily="18" charset="0"/>
          </a:endParaRPr>
        </a:p>
      </dgm:t>
    </dgm:pt>
    <dgm:pt modelId="{EFEB05AF-8683-41B6-A342-AF2B78672475}" type="parTrans" cxnId="{226A3E08-39D8-46E2-BEB0-8757A79E02F8}">
      <dgm:prSet/>
      <dgm:spPr/>
      <dgm:t>
        <a:bodyPr/>
        <a:lstStyle/>
        <a:p>
          <a:endParaRPr lang="es-PE" sz="1600">
            <a:latin typeface="Garamond" panose="02020404030301010803" pitchFamily="18" charset="0"/>
          </a:endParaRPr>
        </a:p>
      </dgm:t>
    </dgm:pt>
    <dgm:pt modelId="{E96D4829-FE13-4557-87CC-F644A2490FAC}" type="sibTrans" cxnId="{226A3E08-39D8-46E2-BEB0-8757A79E02F8}">
      <dgm:prSet/>
      <dgm:spPr/>
      <dgm:t>
        <a:bodyPr/>
        <a:lstStyle/>
        <a:p>
          <a:endParaRPr lang="es-PE" sz="1600">
            <a:latin typeface="Garamond" panose="02020404030301010803" pitchFamily="18" charset="0"/>
          </a:endParaRPr>
        </a:p>
      </dgm:t>
    </dgm:pt>
    <dgm:pt modelId="{9FB9528D-3D22-48AF-84F4-DFF997ACB9F8}">
      <dgm:prSet phldrT="[Texto]" custT="1"/>
      <dgm:spPr/>
      <dgm:t>
        <a:bodyPr/>
        <a:lstStyle/>
        <a:p>
          <a:r>
            <a:rPr lang="es-MX" sz="1600" dirty="0">
              <a:latin typeface="Garamond" panose="02020404030301010803" pitchFamily="18" charset="0"/>
            </a:rPr>
            <a:t>Promoviendo que los </a:t>
          </a:r>
          <a:r>
            <a:rPr lang="es-MX" sz="1600" b="1" dirty="0">
              <a:latin typeface="Garamond" panose="02020404030301010803" pitchFamily="18" charset="0"/>
            </a:rPr>
            <a:t>docentes</a:t>
          </a:r>
          <a:r>
            <a:rPr lang="es-MX" sz="1600" dirty="0">
              <a:latin typeface="Garamond" panose="02020404030301010803" pitchFamily="18" charset="0"/>
            </a:rPr>
            <a:t>  y </a:t>
          </a:r>
          <a:r>
            <a:rPr lang="es-MX" sz="1600" b="1" dirty="0">
              <a:latin typeface="Garamond" panose="02020404030301010803" pitchFamily="18" charset="0"/>
            </a:rPr>
            <a:t>padres y madres  de familia </a:t>
          </a:r>
          <a:r>
            <a:rPr lang="es-MX" sz="1600" dirty="0">
              <a:latin typeface="Garamond" panose="02020404030301010803" pitchFamily="18" charset="0"/>
            </a:rPr>
            <a:t>se reconozcan que son importantes generadores de cambios (</a:t>
          </a:r>
          <a:r>
            <a:rPr lang="es-MX" sz="1600" dirty="0">
              <a:solidFill>
                <a:schemeClr val="bg1"/>
              </a:solidFill>
              <a:latin typeface="Garamond" panose="02020404030301010803" pitchFamily="18" charset="0"/>
            </a:rPr>
            <a:t>empoderamiento</a:t>
          </a:r>
          <a:r>
            <a:rPr lang="es-MX" sz="1600" dirty="0">
              <a:latin typeface="Garamond" panose="02020404030301010803" pitchFamily="18" charset="0"/>
            </a:rPr>
            <a:t>)</a:t>
          </a:r>
          <a:endParaRPr lang="es-PE" sz="1600" dirty="0">
            <a:latin typeface="Garamond" panose="02020404030301010803" pitchFamily="18" charset="0"/>
          </a:endParaRPr>
        </a:p>
      </dgm:t>
    </dgm:pt>
    <dgm:pt modelId="{540AB657-8513-4D13-9688-4636F97D1A25}" type="parTrans" cxnId="{BB821925-13EA-45FC-8952-DDB96FAA8EAE}">
      <dgm:prSet/>
      <dgm:spPr/>
      <dgm:t>
        <a:bodyPr/>
        <a:lstStyle/>
        <a:p>
          <a:endParaRPr lang="es-PE" sz="1600">
            <a:latin typeface="Garamond" panose="02020404030301010803" pitchFamily="18" charset="0"/>
          </a:endParaRPr>
        </a:p>
      </dgm:t>
    </dgm:pt>
    <dgm:pt modelId="{F64890AB-0D39-44E6-B9A4-66C0CC91E618}" type="sibTrans" cxnId="{BB821925-13EA-45FC-8952-DDB96FAA8EAE}">
      <dgm:prSet/>
      <dgm:spPr/>
      <dgm:t>
        <a:bodyPr/>
        <a:lstStyle/>
        <a:p>
          <a:endParaRPr lang="es-PE" sz="1600">
            <a:latin typeface="Garamond" panose="02020404030301010803" pitchFamily="18" charset="0"/>
          </a:endParaRPr>
        </a:p>
      </dgm:t>
    </dgm:pt>
    <dgm:pt modelId="{38E4FE19-1E12-4580-AA54-71A9BF8E575D}">
      <dgm:prSet phldrT="[Texto]" custT="1"/>
      <dgm:spPr>
        <a:solidFill>
          <a:schemeClr val="accent6">
            <a:lumMod val="60000"/>
            <a:lumOff val="40000"/>
          </a:schemeClr>
        </a:solidFill>
      </dgm:spPr>
      <dgm:t>
        <a:bodyPr/>
        <a:lstStyle/>
        <a:p>
          <a:r>
            <a:rPr lang="es-MX" sz="1600" dirty="0">
              <a:latin typeface="Garamond" panose="02020404030301010803" pitchFamily="18" charset="0"/>
            </a:rPr>
            <a:t>Incorporando innovaciones educativas en los mecanismos/procedimientos formales de las escuelas (continuidad)</a:t>
          </a:r>
          <a:endParaRPr lang="es-PE" sz="1600" dirty="0">
            <a:latin typeface="Garamond" panose="02020404030301010803" pitchFamily="18" charset="0"/>
          </a:endParaRPr>
        </a:p>
      </dgm:t>
    </dgm:pt>
    <dgm:pt modelId="{BEC01CBA-C1D6-40E3-975F-B89FA1B2973A}" type="parTrans" cxnId="{D6F3284A-21A5-4043-8F36-07AEC92B3AF9}">
      <dgm:prSet/>
      <dgm:spPr/>
      <dgm:t>
        <a:bodyPr/>
        <a:lstStyle/>
        <a:p>
          <a:endParaRPr lang="es-PE" sz="1600">
            <a:latin typeface="Garamond" panose="02020404030301010803" pitchFamily="18" charset="0"/>
          </a:endParaRPr>
        </a:p>
      </dgm:t>
    </dgm:pt>
    <dgm:pt modelId="{86805FC4-740F-48C0-8A04-BD359B4A0EE7}" type="sibTrans" cxnId="{D6F3284A-21A5-4043-8F36-07AEC92B3AF9}">
      <dgm:prSet/>
      <dgm:spPr/>
      <dgm:t>
        <a:bodyPr/>
        <a:lstStyle/>
        <a:p>
          <a:endParaRPr lang="es-PE" sz="1600">
            <a:latin typeface="Garamond" panose="02020404030301010803" pitchFamily="18" charset="0"/>
          </a:endParaRPr>
        </a:p>
      </dgm:t>
    </dgm:pt>
    <dgm:pt modelId="{393124E3-FDE1-4F55-B8EC-2409A2DED9D0}">
      <dgm:prSet phldrT="[Texto]" custT="1"/>
      <dgm:spPr>
        <a:solidFill>
          <a:srgbClr val="EC4714"/>
        </a:solidFill>
      </dgm:spPr>
      <dgm:t>
        <a:bodyPr/>
        <a:lstStyle/>
        <a:p>
          <a:r>
            <a:rPr lang="es-ES" sz="1400" dirty="0">
              <a:latin typeface="Garamond" panose="02020404030301010803" pitchFamily="18" charset="0"/>
              <a:ea typeface="Calibri" panose="020F0502020204030204" pitchFamily="34" charset="0"/>
            </a:rPr>
            <a:t>B</a:t>
          </a:r>
          <a:r>
            <a:rPr lang="es-ES" sz="1400" dirty="0">
              <a:effectLst/>
              <a:latin typeface="Garamond" panose="02020404030301010803" pitchFamily="18" charset="0"/>
              <a:ea typeface="Calibri" panose="020F0502020204030204" pitchFamily="34" charset="0"/>
            </a:rPr>
            <a:t>rindando a </a:t>
          </a:r>
          <a:r>
            <a:rPr lang="es-ES" sz="1400" b="1" dirty="0">
              <a:effectLst/>
              <a:latin typeface="Garamond" panose="02020404030301010803" pitchFamily="18" charset="0"/>
              <a:ea typeface="Calibri" panose="020F0502020204030204" pitchFamily="34" charset="0"/>
            </a:rPr>
            <a:t>docentes</a:t>
          </a:r>
          <a:r>
            <a:rPr lang="es-ES" sz="1400" dirty="0">
              <a:effectLst/>
              <a:latin typeface="Garamond" panose="02020404030301010803" pitchFamily="18" charset="0"/>
              <a:ea typeface="Calibri" panose="020F0502020204030204" pitchFamily="34" charset="0"/>
            </a:rPr>
            <a:t> marco y metodología pedagógica para promover el </a:t>
          </a:r>
          <a:r>
            <a:rPr lang="es-ES" sz="1400" b="1" dirty="0">
              <a:effectLst/>
              <a:latin typeface="Garamond" panose="02020404030301010803" pitchFamily="18" charset="0"/>
              <a:ea typeface="Calibri" panose="020F0502020204030204" pitchFamily="34" charset="0"/>
            </a:rPr>
            <a:t>diálogo intercultural, </a:t>
          </a:r>
          <a:r>
            <a:rPr lang="es-ES" sz="1400" dirty="0">
              <a:effectLst/>
              <a:latin typeface="Garamond" panose="02020404030301010803" pitchFamily="18" charset="0"/>
              <a:ea typeface="Calibri" panose="020F0502020204030204" pitchFamily="34" charset="0"/>
            </a:rPr>
            <a:t>con </a:t>
          </a:r>
          <a:r>
            <a:rPr lang="es-ES" sz="1400" b="1" dirty="0">
              <a:effectLst/>
              <a:latin typeface="Garamond" panose="02020404030301010803" pitchFamily="18" charset="0"/>
              <a:ea typeface="Calibri" panose="020F0502020204030204" pitchFamily="34" charset="0"/>
            </a:rPr>
            <a:t>procesos participativos y reflexivos</a:t>
          </a:r>
          <a:r>
            <a:rPr lang="es-ES" sz="1400" dirty="0">
              <a:effectLst/>
              <a:latin typeface="Garamond" panose="02020404030301010803" pitchFamily="18" charset="0"/>
              <a:ea typeface="Calibri" panose="020F0502020204030204" pitchFamily="34" charset="0"/>
            </a:rPr>
            <a:t>.</a:t>
          </a:r>
          <a:endParaRPr lang="es-PE" sz="1400" dirty="0">
            <a:latin typeface="Garamond" panose="02020404030301010803" pitchFamily="18" charset="0"/>
          </a:endParaRPr>
        </a:p>
      </dgm:t>
    </dgm:pt>
    <dgm:pt modelId="{4CAAAB6E-983F-4087-AED2-F31EB831C364}" type="parTrans" cxnId="{0C347CE3-81CF-4843-8EF1-8500F07F8271}">
      <dgm:prSet/>
      <dgm:spPr/>
      <dgm:t>
        <a:bodyPr/>
        <a:lstStyle/>
        <a:p>
          <a:endParaRPr lang="es-PE" sz="1600">
            <a:latin typeface="Garamond" panose="02020404030301010803" pitchFamily="18" charset="0"/>
          </a:endParaRPr>
        </a:p>
      </dgm:t>
    </dgm:pt>
    <dgm:pt modelId="{1DBBE03C-2F99-4BA5-8700-751FD60B3E86}" type="sibTrans" cxnId="{0C347CE3-81CF-4843-8EF1-8500F07F8271}">
      <dgm:prSet/>
      <dgm:spPr/>
      <dgm:t>
        <a:bodyPr/>
        <a:lstStyle/>
        <a:p>
          <a:endParaRPr lang="es-PE" sz="1600">
            <a:latin typeface="Garamond" panose="02020404030301010803" pitchFamily="18" charset="0"/>
          </a:endParaRPr>
        </a:p>
      </dgm:t>
    </dgm:pt>
    <dgm:pt modelId="{7D21DDDD-C7F2-411B-A3B4-44CB0FDC1A01}">
      <dgm:prSet phldrT="[Texto]" custT="1"/>
      <dgm:spPr/>
      <dgm:t>
        <a:bodyPr/>
        <a:lstStyle/>
        <a:p>
          <a:r>
            <a:rPr lang="es-MX" sz="1600" dirty="0">
              <a:latin typeface="Garamond" panose="02020404030301010803" pitchFamily="18" charset="0"/>
            </a:rPr>
            <a:t>Reconociendo la diversidad de contextos regionales </a:t>
          </a:r>
          <a:endParaRPr lang="es-PE" sz="1600" dirty="0">
            <a:latin typeface="Garamond" panose="02020404030301010803" pitchFamily="18" charset="0"/>
          </a:endParaRPr>
        </a:p>
      </dgm:t>
    </dgm:pt>
    <dgm:pt modelId="{D8B88DBA-39B4-49B3-ABA3-ADB66AD0A8E1}" type="parTrans" cxnId="{5DBDA2BE-ADB0-4EBE-A257-4A23653A542F}">
      <dgm:prSet/>
      <dgm:spPr/>
      <dgm:t>
        <a:bodyPr/>
        <a:lstStyle/>
        <a:p>
          <a:endParaRPr lang="es-PE" sz="1600"/>
        </a:p>
      </dgm:t>
    </dgm:pt>
    <dgm:pt modelId="{CC3F8B11-626B-4550-8DA0-75A2180022F0}" type="sibTrans" cxnId="{5DBDA2BE-ADB0-4EBE-A257-4A23653A542F}">
      <dgm:prSet/>
      <dgm:spPr/>
      <dgm:t>
        <a:bodyPr/>
        <a:lstStyle/>
        <a:p>
          <a:endParaRPr lang="es-PE" sz="1600"/>
        </a:p>
      </dgm:t>
    </dgm:pt>
    <dgm:pt modelId="{1CE4F59D-7E04-4742-96D2-4CE8A83A7722}">
      <dgm:prSet phldrT="[Texto]" custT="1"/>
      <dgm:spPr/>
      <dgm:t>
        <a:bodyPr/>
        <a:lstStyle/>
        <a:p>
          <a:r>
            <a:rPr lang="es-MX" sz="1400" dirty="0">
              <a:latin typeface="Garamond" panose="02020404030301010803" pitchFamily="18" charset="0"/>
            </a:rPr>
            <a:t>Con </a:t>
          </a:r>
          <a:r>
            <a:rPr lang="es-MX" sz="1400" b="1" dirty="0">
              <a:latin typeface="Garamond" panose="02020404030301010803" pitchFamily="18" charset="0"/>
            </a:rPr>
            <a:t>socios locales </a:t>
          </a:r>
          <a:r>
            <a:rPr lang="es-MX" sz="1400" dirty="0">
              <a:latin typeface="Garamond" panose="02020404030301010803" pitchFamily="18" charset="0"/>
            </a:rPr>
            <a:t>que poseen presencia y son respetados en las regiones de estudio y que actúen como bisagras entre universidad, escuelas y comunidades</a:t>
          </a:r>
        </a:p>
      </dgm:t>
    </dgm:pt>
    <dgm:pt modelId="{7A618B51-C59C-4802-A5A0-F194F1008936}" type="parTrans" cxnId="{F3FCC16A-60B6-41B4-ACCB-B883C6E5D8F4}">
      <dgm:prSet/>
      <dgm:spPr/>
      <dgm:t>
        <a:bodyPr/>
        <a:lstStyle/>
        <a:p>
          <a:endParaRPr lang="es-PE" sz="1600"/>
        </a:p>
      </dgm:t>
    </dgm:pt>
    <dgm:pt modelId="{595E032E-AB04-4F29-9591-0DB03A09AA51}" type="sibTrans" cxnId="{F3FCC16A-60B6-41B4-ACCB-B883C6E5D8F4}">
      <dgm:prSet/>
      <dgm:spPr/>
      <dgm:t>
        <a:bodyPr/>
        <a:lstStyle/>
        <a:p>
          <a:endParaRPr lang="es-PE" sz="1600"/>
        </a:p>
      </dgm:t>
    </dgm:pt>
    <dgm:pt modelId="{454A571F-EDAD-4D15-97E5-DFB2F3950E7F}">
      <dgm:prSet phldrT="[Texto]" custT="1"/>
      <dgm:spPr/>
      <dgm:t>
        <a:bodyPr/>
        <a:lstStyle/>
        <a:p>
          <a:r>
            <a:rPr lang="es-MX" sz="1600" dirty="0">
              <a:latin typeface="Garamond" panose="02020404030301010803" pitchFamily="18" charset="0"/>
            </a:rPr>
            <a:t>Con la </a:t>
          </a:r>
          <a:r>
            <a:rPr lang="es-MX" sz="1600" b="1" dirty="0">
              <a:latin typeface="Garamond" panose="02020404030301010803" pitchFamily="18" charset="0"/>
            </a:rPr>
            <a:t>Universidad</a:t>
          </a:r>
          <a:r>
            <a:rPr lang="es-MX" sz="1600" dirty="0">
              <a:latin typeface="Garamond" panose="02020404030301010803" pitchFamily="18" charset="0"/>
            </a:rPr>
            <a:t> como articulador en el proceso de generación de relaciones de paridad entre la comunidad (</a:t>
          </a:r>
          <a:r>
            <a:rPr lang="es-MX" sz="1600" dirty="0" err="1">
              <a:latin typeface="Garamond" panose="02020404030301010803" pitchFamily="18" charset="0"/>
            </a:rPr>
            <a:t>APAFAs</a:t>
          </a:r>
          <a:r>
            <a:rPr lang="es-MX" sz="1600" dirty="0">
              <a:latin typeface="Garamond" panose="02020404030301010803" pitchFamily="18" charset="0"/>
            </a:rPr>
            <a:t>) y docentes</a:t>
          </a:r>
        </a:p>
      </dgm:t>
    </dgm:pt>
    <dgm:pt modelId="{9848AA26-8A23-4DBE-965B-7CAEC83B2071}" type="parTrans" cxnId="{73F8B208-48E9-491C-8E85-5AE4D1537DB2}">
      <dgm:prSet/>
      <dgm:spPr/>
      <dgm:t>
        <a:bodyPr/>
        <a:lstStyle/>
        <a:p>
          <a:endParaRPr lang="es-PE"/>
        </a:p>
      </dgm:t>
    </dgm:pt>
    <dgm:pt modelId="{7B90E138-3C12-4383-B576-515A3EE0FAE9}" type="sibTrans" cxnId="{73F8B208-48E9-491C-8E85-5AE4D1537DB2}">
      <dgm:prSet/>
      <dgm:spPr/>
      <dgm:t>
        <a:bodyPr/>
        <a:lstStyle/>
        <a:p>
          <a:endParaRPr lang="es-PE"/>
        </a:p>
      </dgm:t>
    </dgm:pt>
    <dgm:pt modelId="{529F966F-AA99-4FC4-9843-4920F71FF462}">
      <dgm:prSet phldrT="[Texto]" custT="1"/>
      <dgm:spPr/>
      <dgm:t>
        <a:bodyPr/>
        <a:lstStyle/>
        <a:p>
          <a:r>
            <a:rPr lang="es-MX" sz="1600" dirty="0">
              <a:latin typeface="Garamond" panose="02020404030301010803" pitchFamily="18" charset="0"/>
            </a:rPr>
            <a:t>Promoviendo que </a:t>
          </a:r>
          <a:r>
            <a:rPr lang="es-MX" sz="1600" b="1" dirty="0">
              <a:latin typeface="Garamond" panose="02020404030301010803" pitchFamily="18" charset="0"/>
            </a:rPr>
            <a:t>padres</a:t>
          </a:r>
          <a:r>
            <a:rPr lang="es-MX" sz="1600" dirty="0">
              <a:latin typeface="Garamond" panose="02020404030301010803" pitchFamily="18" charset="0"/>
            </a:rPr>
            <a:t> y </a:t>
          </a:r>
          <a:r>
            <a:rPr lang="es-MX" sz="1600" b="1" dirty="0">
              <a:latin typeface="Garamond" panose="02020404030301010803" pitchFamily="18" charset="0"/>
            </a:rPr>
            <a:t>madres</a:t>
          </a:r>
          <a:r>
            <a:rPr lang="es-MX" sz="1600" dirty="0">
              <a:latin typeface="Garamond" panose="02020404030301010803" pitchFamily="18" charset="0"/>
            </a:rPr>
            <a:t> de familia se integren al proceso de diseño de propuesta educativa intercultural</a:t>
          </a:r>
        </a:p>
      </dgm:t>
    </dgm:pt>
    <dgm:pt modelId="{6785EBF5-19E4-4090-8285-1B00303E9ED1}" type="sibTrans" cxnId="{AD0D7476-7A30-4395-A104-3118F8A39E47}">
      <dgm:prSet/>
      <dgm:spPr/>
      <dgm:t>
        <a:bodyPr/>
        <a:lstStyle/>
        <a:p>
          <a:endParaRPr lang="es-PE"/>
        </a:p>
      </dgm:t>
    </dgm:pt>
    <dgm:pt modelId="{E370EA15-D252-431A-81DB-7831DF1CD843}" type="parTrans" cxnId="{AD0D7476-7A30-4395-A104-3118F8A39E47}">
      <dgm:prSet/>
      <dgm:spPr/>
      <dgm:t>
        <a:bodyPr/>
        <a:lstStyle/>
        <a:p>
          <a:endParaRPr lang="es-PE"/>
        </a:p>
      </dgm:t>
    </dgm:pt>
    <dgm:pt modelId="{25D694CD-94DC-4ECD-9721-53319D010BEF}">
      <dgm:prSet phldrT="[Texto]" custT="1"/>
      <dgm:spPr/>
      <dgm:t>
        <a:bodyPr/>
        <a:lstStyle/>
        <a:p>
          <a:r>
            <a:rPr lang="es-MX" sz="1600" dirty="0">
              <a:latin typeface="Garamond" panose="02020404030301010803" pitchFamily="18" charset="0"/>
            </a:rPr>
            <a:t>Involucrando a  las instituciones  Locales, Regionales y Nacionales  tanto del Estado como del sector privado </a:t>
          </a:r>
        </a:p>
      </dgm:t>
    </dgm:pt>
    <dgm:pt modelId="{5429FFAF-A359-45E2-88FF-60F247F09EB4}" type="parTrans" cxnId="{AF08D89E-C9E8-4326-95B1-13B2CF749BCB}">
      <dgm:prSet/>
      <dgm:spPr/>
      <dgm:t>
        <a:bodyPr/>
        <a:lstStyle/>
        <a:p>
          <a:endParaRPr lang="es-PE"/>
        </a:p>
      </dgm:t>
    </dgm:pt>
    <dgm:pt modelId="{587B57E0-CD4B-4310-A6F7-F6EB39BDC7F6}" type="sibTrans" cxnId="{AF08D89E-C9E8-4326-95B1-13B2CF749BCB}">
      <dgm:prSet/>
      <dgm:spPr/>
      <dgm:t>
        <a:bodyPr/>
        <a:lstStyle/>
        <a:p>
          <a:endParaRPr lang="es-PE"/>
        </a:p>
      </dgm:t>
    </dgm:pt>
    <dgm:pt modelId="{0AF84E50-B6E7-435E-AD38-5C71B44D21AA}" type="pres">
      <dgm:prSet presAssocID="{5D82B8D0-6BA0-4871-A1AC-C51E877ADBB4}" presName="diagram" presStyleCnt="0">
        <dgm:presLayoutVars>
          <dgm:dir/>
          <dgm:resizeHandles val="exact"/>
        </dgm:presLayoutVars>
      </dgm:prSet>
      <dgm:spPr/>
    </dgm:pt>
    <dgm:pt modelId="{2C32878D-5F13-4B8E-B184-1A33B91A7EA9}" type="pres">
      <dgm:prSet presAssocID="{2D30AC70-F484-4136-8438-15480E266D06}" presName="node" presStyleLbl="node1" presStyleIdx="0" presStyleCnt="10">
        <dgm:presLayoutVars>
          <dgm:bulletEnabled val="1"/>
        </dgm:presLayoutVars>
      </dgm:prSet>
      <dgm:spPr/>
    </dgm:pt>
    <dgm:pt modelId="{C2BBBC1A-CCBA-4D05-8DDB-165F20A67187}" type="pres">
      <dgm:prSet presAssocID="{7092A633-1DF3-4242-83A3-6F044989489F}" presName="sibTrans" presStyleCnt="0"/>
      <dgm:spPr/>
    </dgm:pt>
    <dgm:pt modelId="{C43DAFAD-D114-4652-AB1F-40BB7AECFDF1}" type="pres">
      <dgm:prSet presAssocID="{353A80DC-20B1-4446-861B-027551A41695}" presName="node" presStyleLbl="node1" presStyleIdx="1" presStyleCnt="10">
        <dgm:presLayoutVars>
          <dgm:bulletEnabled val="1"/>
        </dgm:presLayoutVars>
      </dgm:prSet>
      <dgm:spPr/>
    </dgm:pt>
    <dgm:pt modelId="{3CA2A640-4753-40C8-9364-0ABFA4677BFA}" type="pres">
      <dgm:prSet presAssocID="{E96D4829-FE13-4557-87CC-F644A2490FAC}" presName="sibTrans" presStyleCnt="0"/>
      <dgm:spPr/>
    </dgm:pt>
    <dgm:pt modelId="{F654B4F4-585D-467D-8646-C3250464403E}" type="pres">
      <dgm:prSet presAssocID="{7D21DDDD-C7F2-411B-A3B4-44CB0FDC1A01}" presName="node" presStyleLbl="node1" presStyleIdx="2" presStyleCnt="10">
        <dgm:presLayoutVars>
          <dgm:bulletEnabled val="1"/>
        </dgm:presLayoutVars>
      </dgm:prSet>
      <dgm:spPr/>
    </dgm:pt>
    <dgm:pt modelId="{734CE27B-DB76-493C-8B9D-E01CD080C09C}" type="pres">
      <dgm:prSet presAssocID="{CC3F8B11-626B-4550-8DA0-75A2180022F0}" presName="sibTrans" presStyleCnt="0"/>
      <dgm:spPr/>
    </dgm:pt>
    <dgm:pt modelId="{E69161D8-CA70-4B2B-8F32-E54766A645C6}" type="pres">
      <dgm:prSet presAssocID="{9FB9528D-3D22-48AF-84F4-DFF997ACB9F8}" presName="node" presStyleLbl="node1" presStyleIdx="3" presStyleCnt="10">
        <dgm:presLayoutVars>
          <dgm:bulletEnabled val="1"/>
        </dgm:presLayoutVars>
      </dgm:prSet>
      <dgm:spPr/>
    </dgm:pt>
    <dgm:pt modelId="{0CD6BF0C-D3B1-4E02-B71F-E51528F59CAB}" type="pres">
      <dgm:prSet presAssocID="{F64890AB-0D39-44E6-B9A4-66C0CC91E618}" presName="sibTrans" presStyleCnt="0"/>
      <dgm:spPr/>
    </dgm:pt>
    <dgm:pt modelId="{FE0AE013-521E-4F4E-951A-6DD76D5AE9B3}" type="pres">
      <dgm:prSet presAssocID="{38E4FE19-1E12-4580-AA54-71A9BF8E575D}" presName="node" presStyleLbl="node1" presStyleIdx="4" presStyleCnt="10" custLinFactX="10000" custLinFactNeighborX="100000" custLinFactNeighborY="-952">
        <dgm:presLayoutVars>
          <dgm:bulletEnabled val="1"/>
        </dgm:presLayoutVars>
      </dgm:prSet>
      <dgm:spPr/>
    </dgm:pt>
    <dgm:pt modelId="{1AA0056E-7D66-49F8-9BB3-699332546A82}" type="pres">
      <dgm:prSet presAssocID="{86805FC4-740F-48C0-8A04-BD359B4A0EE7}" presName="sibTrans" presStyleCnt="0"/>
      <dgm:spPr/>
    </dgm:pt>
    <dgm:pt modelId="{9B853079-0AA7-44AA-98B8-00C0B5573EAF}" type="pres">
      <dgm:prSet presAssocID="{393124E3-FDE1-4F55-B8EC-2409A2DED9D0}" presName="node" presStyleLbl="node1" presStyleIdx="5" presStyleCnt="10" custLinFactX="-10000" custLinFactNeighborX="-100000" custLinFactNeighborY="-1905">
        <dgm:presLayoutVars>
          <dgm:bulletEnabled val="1"/>
        </dgm:presLayoutVars>
      </dgm:prSet>
      <dgm:spPr/>
    </dgm:pt>
    <dgm:pt modelId="{6FEAA904-2A1F-45B4-9033-B99F1EFB77F7}" type="pres">
      <dgm:prSet presAssocID="{1DBBE03C-2F99-4BA5-8700-751FD60B3E86}" presName="sibTrans" presStyleCnt="0"/>
      <dgm:spPr/>
    </dgm:pt>
    <dgm:pt modelId="{908F37A8-DB3A-4860-BCFA-02C1CF8D93BC}" type="pres">
      <dgm:prSet presAssocID="{1CE4F59D-7E04-4742-96D2-4CE8A83A7722}" presName="node" presStyleLbl="node1" presStyleIdx="6" presStyleCnt="10">
        <dgm:presLayoutVars>
          <dgm:bulletEnabled val="1"/>
        </dgm:presLayoutVars>
      </dgm:prSet>
      <dgm:spPr/>
    </dgm:pt>
    <dgm:pt modelId="{2C13380A-930F-4C8F-8F57-7241DFEF028A}" type="pres">
      <dgm:prSet presAssocID="{595E032E-AB04-4F29-9591-0DB03A09AA51}" presName="sibTrans" presStyleCnt="0"/>
      <dgm:spPr/>
    </dgm:pt>
    <dgm:pt modelId="{C86934C5-3F08-449A-9269-543E83D45FF5}" type="pres">
      <dgm:prSet presAssocID="{529F966F-AA99-4FC4-9843-4920F71FF462}" presName="node" presStyleLbl="node1" presStyleIdx="7" presStyleCnt="10">
        <dgm:presLayoutVars>
          <dgm:bulletEnabled val="1"/>
        </dgm:presLayoutVars>
      </dgm:prSet>
      <dgm:spPr/>
    </dgm:pt>
    <dgm:pt modelId="{58ABF457-CDF2-43B4-8401-76A9298BBABA}" type="pres">
      <dgm:prSet presAssocID="{6785EBF5-19E4-4090-8285-1B00303E9ED1}" presName="sibTrans" presStyleCnt="0"/>
      <dgm:spPr/>
    </dgm:pt>
    <dgm:pt modelId="{2C5987AD-D50E-4F1B-AD89-343DE6B6296D}" type="pres">
      <dgm:prSet presAssocID="{454A571F-EDAD-4D15-97E5-DFB2F3950E7F}" presName="node" presStyleLbl="node1" presStyleIdx="8" presStyleCnt="10" custLinFactNeighborX="-2538" custLinFactNeighborY="79">
        <dgm:presLayoutVars>
          <dgm:bulletEnabled val="1"/>
        </dgm:presLayoutVars>
      </dgm:prSet>
      <dgm:spPr/>
    </dgm:pt>
    <dgm:pt modelId="{7DB7D997-5C58-4E04-90DE-4677C16893F0}" type="pres">
      <dgm:prSet presAssocID="{7B90E138-3C12-4383-B576-515A3EE0FAE9}" presName="sibTrans" presStyleCnt="0"/>
      <dgm:spPr/>
    </dgm:pt>
    <dgm:pt modelId="{AE27337F-1C28-4BBB-A2DF-60603C235610}" type="pres">
      <dgm:prSet presAssocID="{25D694CD-94DC-4ECD-9721-53319D010BEF}" presName="node" presStyleLbl="node1" presStyleIdx="9" presStyleCnt="10">
        <dgm:presLayoutVars>
          <dgm:bulletEnabled val="1"/>
        </dgm:presLayoutVars>
      </dgm:prSet>
      <dgm:spPr/>
    </dgm:pt>
  </dgm:ptLst>
  <dgm:cxnLst>
    <dgm:cxn modelId="{226A3E08-39D8-46E2-BEB0-8757A79E02F8}" srcId="{5D82B8D0-6BA0-4871-A1AC-C51E877ADBB4}" destId="{353A80DC-20B1-4446-861B-027551A41695}" srcOrd="1" destOrd="0" parTransId="{EFEB05AF-8683-41B6-A342-AF2B78672475}" sibTransId="{E96D4829-FE13-4557-87CC-F644A2490FAC}"/>
    <dgm:cxn modelId="{73F8B208-48E9-491C-8E85-5AE4D1537DB2}" srcId="{5D82B8D0-6BA0-4871-A1AC-C51E877ADBB4}" destId="{454A571F-EDAD-4D15-97E5-DFB2F3950E7F}" srcOrd="8" destOrd="0" parTransId="{9848AA26-8A23-4DBE-965B-7CAEC83B2071}" sibTransId="{7B90E138-3C12-4383-B576-515A3EE0FAE9}"/>
    <dgm:cxn modelId="{3FAED216-913A-4D8D-A297-190789E57E86}" type="presOf" srcId="{454A571F-EDAD-4D15-97E5-DFB2F3950E7F}" destId="{2C5987AD-D50E-4F1B-AD89-343DE6B6296D}" srcOrd="0" destOrd="0" presId="urn:microsoft.com/office/officeart/2005/8/layout/default"/>
    <dgm:cxn modelId="{BB821925-13EA-45FC-8952-DDB96FAA8EAE}" srcId="{5D82B8D0-6BA0-4871-A1AC-C51E877ADBB4}" destId="{9FB9528D-3D22-48AF-84F4-DFF997ACB9F8}" srcOrd="3" destOrd="0" parTransId="{540AB657-8513-4D13-9688-4636F97D1A25}" sibTransId="{F64890AB-0D39-44E6-B9A4-66C0CC91E618}"/>
    <dgm:cxn modelId="{E9BF6E29-971E-4295-A7AC-83A19AC30EE7}" type="presOf" srcId="{9FB9528D-3D22-48AF-84F4-DFF997ACB9F8}" destId="{E69161D8-CA70-4B2B-8F32-E54766A645C6}" srcOrd="0" destOrd="0" presId="urn:microsoft.com/office/officeart/2005/8/layout/default"/>
    <dgm:cxn modelId="{4598A72E-3594-4A73-8DDD-D3CF03FCAB3D}" type="presOf" srcId="{2D30AC70-F484-4136-8438-15480E266D06}" destId="{2C32878D-5F13-4B8E-B184-1A33B91A7EA9}" srcOrd="0" destOrd="0" presId="urn:microsoft.com/office/officeart/2005/8/layout/default"/>
    <dgm:cxn modelId="{3D46E044-6C08-4E9C-9854-49A49DBEFFFE}" type="presOf" srcId="{393124E3-FDE1-4F55-B8EC-2409A2DED9D0}" destId="{9B853079-0AA7-44AA-98B8-00C0B5573EAF}" srcOrd="0" destOrd="0" presId="urn:microsoft.com/office/officeart/2005/8/layout/default"/>
    <dgm:cxn modelId="{D6F3284A-21A5-4043-8F36-07AEC92B3AF9}" srcId="{5D82B8D0-6BA0-4871-A1AC-C51E877ADBB4}" destId="{38E4FE19-1E12-4580-AA54-71A9BF8E575D}" srcOrd="4" destOrd="0" parTransId="{BEC01CBA-C1D6-40E3-975F-B89FA1B2973A}" sibTransId="{86805FC4-740F-48C0-8A04-BD359B4A0EE7}"/>
    <dgm:cxn modelId="{F3FCC16A-60B6-41B4-ACCB-B883C6E5D8F4}" srcId="{5D82B8D0-6BA0-4871-A1AC-C51E877ADBB4}" destId="{1CE4F59D-7E04-4742-96D2-4CE8A83A7722}" srcOrd="6" destOrd="0" parTransId="{7A618B51-C59C-4802-A5A0-F194F1008936}" sibTransId="{595E032E-AB04-4F29-9591-0DB03A09AA51}"/>
    <dgm:cxn modelId="{AD0D7476-7A30-4395-A104-3118F8A39E47}" srcId="{5D82B8D0-6BA0-4871-A1AC-C51E877ADBB4}" destId="{529F966F-AA99-4FC4-9843-4920F71FF462}" srcOrd="7" destOrd="0" parTransId="{E370EA15-D252-431A-81DB-7831DF1CD843}" sibTransId="{6785EBF5-19E4-4090-8285-1B00303E9ED1}"/>
    <dgm:cxn modelId="{06B4DA59-1E45-4CEB-B737-3DB36A743C69}" type="presOf" srcId="{38E4FE19-1E12-4580-AA54-71A9BF8E575D}" destId="{FE0AE013-521E-4F4E-951A-6DD76D5AE9B3}" srcOrd="0" destOrd="0" presId="urn:microsoft.com/office/officeart/2005/8/layout/default"/>
    <dgm:cxn modelId="{0D28D687-2A48-43B9-92C5-B84C066CE0F7}" type="presOf" srcId="{1CE4F59D-7E04-4742-96D2-4CE8A83A7722}" destId="{908F37A8-DB3A-4860-BCFA-02C1CF8D93BC}" srcOrd="0" destOrd="0" presId="urn:microsoft.com/office/officeart/2005/8/layout/default"/>
    <dgm:cxn modelId="{04222289-A7BF-4FB9-9451-6E8FA6DE0CB6}" type="presOf" srcId="{7D21DDDD-C7F2-411B-A3B4-44CB0FDC1A01}" destId="{F654B4F4-585D-467D-8646-C3250464403E}" srcOrd="0" destOrd="0" presId="urn:microsoft.com/office/officeart/2005/8/layout/default"/>
    <dgm:cxn modelId="{AF08D89E-C9E8-4326-95B1-13B2CF749BCB}" srcId="{5D82B8D0-6BA0-4871-A1AC-C51E877ADBB4}" destId="{25D694CD-94DC-4ECD-9721-53319D010BEF}" srcOrd="9" destOrd="0" parTransId="{5429FFAF-A359-45E2-88FF-60F247F09EB4}" sibTransId="{587B57E0-CD4B-4310-A6F7-F6EB39BDC7F6}"/>
    <dgm:cxn modelId="{5DBDA2BE-ADB0-4EBE-A257-4A23653A542F}" srcId="{5D82B8D0-6BA0-4871-A1AC-C51E877ADBB4}" destId="{7D21DDDD-C7F2-411B-A3B4-44CB0FDC1A01}" srcOrd="2" destOrd="0" parTransId="{D8B88DBA-39B4-49B3-ABA3-ADB66AD0A8E1}" sibTransId="{CC3F8B11-626B-4550-8DA0-75A2180022F0}"/>
    <dgm:cxn modelId="{8E31E3C6-4813-4001-AF04-0F7243249FCA}" type="presOf" srcId="{529F966F-AA99-4FC4-9843-4920F71FF462}" destId="{C86934C5-3F08-449A-9269-543E83D45FF5}" srcOrd="0" destOrd="0" presId="urn:microsoft.com/office/officeart/2005/8/layout/default"/>
    <dgm:cxn modelId="{02FC34D1-5FA7-4075-A94A-CFE9A26AD84F}" srcId="{5D82B8D0-6BA0-4871-A1AC-C51E877ADBB4}" destId="{2D30AC70-F484-4136-8438-15480E266D06}" srcOrd="0" destOrd="0" parTransId="{8292693E-354B-4AD8-A7CA-335CC16255CC}" sibTransId="{7092A633-1DF3-4242-83A3-6F044989489F}"/>
    <dgm:cxn modelId="{58C853DD-8E03-4C8B-9804-EF0607BC9622}" type="presOf" srcId="{25D694CD-94DC-4ECD-9721-53319D010BEF}" destId="{AE27337F-1C28-4BBB-A2DF-60603C235610}" srcOrd="0" destOrd="0" presId="urn:microsoft.com/office/officeart/2005/8/layout/default"/>
    <dgm:cxn modelId="{0C347CE3-81CF-4843-8EF1-8500F07F8271}" srcId="{5D82B8D0-6BA0-4871-A1AC-C51E877ADBB4}" destId="{393124E3-FDE1-4F55-B8EC-2409A2DED9D0}" srcOrd="5" destOrd="0" parTransId="{4CAAAB6E-983F-4087-AED2-F31EB831C364}" sibTransId="{1DBBE03C-2F99-4BA5-8700-751FD60B3E86}"/>
    <dgm:cxn modelId="{8EAE81FA-8CE5-4158-8CE4-61B5E164A4FF}" type="presOf" srcId="{5D82B8D0-6BA0-4871-A1AC-C51E877ADBB4}" destId="{0AF84E50-B6E7-435E-AD38-5C71B44D21AA}" srcOrd="0" destOrd="0" presId="urn:microsoft.com/office/officeart/2005/8/layout/default"/>
    <dgm:cxn modelId="{5C3C9EFB-6F6E-48E9-8BFF-814B6D61DE53}" type="presOf" srcId="{353A80DC-20B1-4446-861B-027551A41695}" destId="{C43DAFAD-D114-4652-AB1F-40BB7AECFDF1}" srcOrd="0" destOrd="0" presId="urn:microsoft.com/office/officeart/2005/8/layout/default"/>
    <dgm:cxn modelId="{5FC43877-7F04-40FC-A9D7-3D218BF4AD46}" type="presParOf" srcId="{0AF84E50-B6E7-435E-AD38-5C71B44D21AA}" destId="{2C32878D-5F13-4B8E-B184-1A33B91A7EA9}" srcOrd="0" destOrd="0" presId="urn:microsoft.com/office/officeart/2005/8/layout/default"/>
    <dgm:cxn modelId="{3405D59C-6CF9-41E6-9BAF-760C64FB2DD5}" type="presParOf" srcId="{0AF84E50-B6E7-435E-AD38-5C71B44D21AA}" destId="{C2BBBC1A-CCBA-4D05-8DDB-165F20A67187}" srcOrd="1" destOrd="0" presId="urn:microsoft.com/office/officeart/2005/8/layout/default"/>
    <dgm:cxn modelId="{DEBD1F9B-0D52-4713-A3FD-EF282B55C4D5}" type="presParOf" srcId="{0AF84E50-B6E7-435E-AD38-5C71B44D21AA}" destId="{C43DAFAD-D114-4652-AB1F-40BB7AECFDF1}" srcOrd="2" destOrd="0" presId="urn:microsoft.com/office/officeart/2005/8/layout/default"/>
    <dgm:cxn modelId="{369D3F62-AE4B-4FDD-8457-C3B7D16B94D1}" type="presParOf" srcId="{0AF84E50-B6E7-435E-AD38-5C71B44D21AA}" destId="{3CA2A640-4753-40C8-9364-0ABFA4677BFA}" srcOrd="3" destOrd="0" presId="urn:microsoft.com/office/officeart/2005/8/layout/default"/>
    <dgm:cxn modelId="{A5BFD873-8457-4726-934E-9F9EACA21540}" type="presParOf" srcId="{0AF84E50-B6E7-435E-AD38-5C71B44D21AA}" destId="{F654B4F4-585D-467D-8646-C3250464403E}" srcOrd="4" destOrd="0" presId="urn:microsoft.com/office/officeart/2005/8/layout/default"/>
    <dgm:cxn modelId="{9FA7B17B-1B6B-4C53-BDBF-1E69F5752704}" type="presParOf" srcId="{0AF84E50-B6E7-435E-AD38-5C71B44D21AA}" destId="{734CE27B-DB76-493C-8B9D-E01CD080C09C}" srcOrd="5" destOrd="0" presId="urn:microsoft.com/office/officeart/2005/8/layout/default"/>
    <dgm:cxn modelId="{0AD5885B-0B85-4043-B85B-15B111941704}" type="presParOf" srcId="{0AF84E50-B6E7-435E-AD38-5C71B44D21AA}" destId="{E69161D8-CA70-4B2B-8F32-E54766A645C6}" srcOrd="6" destOrd="0" presId="urn:microsoft.com/office/officeart/2005/8/layout/default"/>
    <dgm:cxn modelId="{2F831304-DDD4-4577-BB10-97CE31CF4B13}" type="presParOf" srcId="{0AF84E50-B6E7-435E-AD38-5C71B44D21AA}" destId="{0CD6BF0C-D3B1-4E02-B71F-E51528F59CAB}" srcOrd="7" destOrd="0" presId="urn:microsoft.com/office/officeart/2005/8/layout/default"/>
    <dgm:cxn modelId="{D474BC70-6084-45D8-97C3-3D0347CE28B7}" type="presParOf" srcId="{0AF84E50-B6E7-435E-AD38-5C71B44D21AA}" destId="{FE0AE013-521E-4F4E-951A-6DD76D5AE9B3}" srcOrd="8" destOrd="0" presId="urn:microsoft.com/office/officeart/2005/8/layout/default"/>
    <dgm:cxn modelId="{3BD3037E-3670-46FC-919D-1BB0A196E462}" type="presParOf" srcId="{0AF84E50-B6E7-435E-AD38-5C71B44D21AA}" destId="{1AA0056E-7D66-49F8-9BB3-699332546A82}" srcOrd="9" destOrd="0" presId="urn:microsoft.com/office/officeart/2005/8/layout/default"/>
    <dgm:cxn modelId="{F6775EFB-2813-4487-B314-B0D9AFB2C661}" type="presParOf" srcId="{0AF84E50-B6E7-435E-AD38-5C71B44D21AA}" destId="{9B853079-0AA7-44AA-98B8-00C0B5573EAF}" srcOrd="10" destOrd="0" presId="urn:microsoft.com/office/officeart/2005/8/layout/default"/>
    <dgm:cxn modelId="{CAFC1563-76CC-4C14-8488-33069D473671}" type="presParOf" srcId="{0AF84E50-B6E7-435E-AD38-5C71B44D21AA}" destId="{6FEAA904-2A1F-45B4-9033-B99F1EFB77F7}" srcOrd="11" destOrd="0" presId="urn:microsoft.com/office/officeart/2005/8/layout/default"/>
    <dgm:cxn modelId="{8E87E9CB-EF84-4F9E-AF6B-C82464DF2C62}" type="presParOf" srcId="{0AF84E50-B6E7-435E-AD38-5C71B44D21AA}" destId="{908F37A8-DB3A-4860-BCFA-02C1CF8D93BC}" srcOrd="12" destOrd="0" presId="urn:microsoft.com/office/officeart/2005/8/layout/default"/>
    <dgm:cxn modelId="{2A16776C-ED0F-4615-8368-34D8D3399E5F}" type="presParOf" srcId="{0AF84E50-B6E7-435E-AD38-5C71B44D21AA}" destId="{2C13380A-930F-4C8F-8F57-7241DFEF028A}" srcOrd="13" destOrd="0" presId="urn:microsoft.com/office/officeart/2005/8/layout/default"/>
    <dgm:cxn modelId="{05FC1400-99E7-422F-A3ED-BFEDAADD0081}" type="presParOf" srcId="{0AF84E50-B6E7-435E-AD38-5C71B44D21AA}" destId="{C86934C5-3F08-449A-9269-543E83D45FF5}" srcOrd="14" destOrd="0" presId="urn:microsoft.com/office/officeart/2005/8/layout/default"/>
    <dgm:cxn modelId="{5F2442A4-4FA9-4237-9B45-D83831C0C3FD}" type="presParOf" srcId="{0AF84E50-B6E7-435E-AD38-5C71B44D21AA}" destId="{58ABF457-CDF2-43B4-8401-76A9298BBABA}" srcOrd="15" destOrd="0" presId="urn:microsoft.com/office/officeart/2005/8/layout/default"/>
    <dgm:cxn modelId="{472C412E-2D3B-4C26-B90B-5CF73900371C}" type="presParOf" srcId="{0AF84E50-B6E7-435E-AD38-5C71B44D21AA}" destId="{2C5987AD-D50E-4F1B-AD89-343DE6B6296D}" srcOrd="16" destOrd="0" presId="urn:microsoft.com/office/officeart/2005/8/layout/default"/>
    <dgm:cxn modelId="{3D2F5B8E-3ECD-4D42-B9B3-95E509855B70}" type="presParOf" srcId="{0AF84E50-B6E7-435E-AD38-5C71B44D21AA}" destId="{7DB7D997-5C58-4E04-90DE-4677C16893F0}" srcOrd="17" destOrd="0" presId="urn:microsoft.com/office/officeart/2005/8/layout/default"/>
    <dgm:cxn modelId="{4473C76F-A752-4F88-8E0A-CEB85988FF94}" type="presParOf" srcId="{0AF84E50-B6E7-435E-AD38-5C71B44D21AA}" destId="{AE27337F-1C28-4BBB-A2DF-60603C235610}"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2878D-5F13-4B8E-B184-1A33B91A7EA9}">
      <dsp:nvSpPr>
        <dsp:cNvPr id="0" name=""/>
        <dsp:cNvSpPr/>
      </dsp:nvSpPr>
      <dsp:spPr>
        <a:xfrm>
          <a:off x="113150" y="1249"/>
          <a:ext cx="2648674" cy="15892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MX" sz="1600" kern="1200" dirty="0">
              <a:latin typeface="Garamond" panose="02020404030301010803" pitchFamily="18" charset="0"/>
            </a:rPr>
            <a:t>Respeto  y empatía (</a:t>
          </a:r>
          <a:r>
            <a:rPr lang="es-MX" sz="1600" b="1" kern="1200" dirty="0">
              <a:latin typeface="Garamond" panose="02020404030301010803" pitchFamily="18" charset="0"/>
            </a:rPr>
            <a:t>docentes</a:t>
          </a:r>
          <a:r>
            <a:rPr lang="es-MX" sz="1600" kern="1200" dirty="0">
              <a:latin typeface="Garamond" panose="02020404030301010803" pitchFamily="18" charset="0"/>
            </a:rPr>
            <a:t> y </a:t>
          </a:r>
          <a:r>
            <a:rPr lang="es-MX" sz="1600" b="1" kern="1200" dirty="0">
              <a:latin typeface="Garamond" panose="02020404030301010803" pitchFamily="18" charset="0"/>
            </a:rPr>
            <a:t>padres</a:t>
          </a:r>
          <a:r>
            <a:rPr lang="es-MX" sz="1600" kern="1200" dirty="0">
              <a:latin typeface="Garamond" panose="02020404030301010803" pitchFamily="18" charset="0"/>
            </a:rPr>
            <a:t> y </a:t>
          </a:r>
          <a:r>
            <a:rPr lang="es-MX" sz="1600" b="1" kern="1200" dirty="0">
              <a:latin typeface="Garamond" panose="02020404030301010803" pitchFamily="18" charset="0"/>
            </a:rPr>
            <a:t>madres</a:t>
          </a:r>
          <a:r>
            <a:rPr lang="es-MX" sz="1600" kern="1200" dirty="0">
              <a:latin typeface="Garamond" panose="02020404030301010803" pitchFamily="18" charset="0"/>
            </a:rPr>
            <a:t> de familia)</a:t>
          </a:r>
          <a:endParaRPr lang="es-PE" sz="1600" kern="1200" dirty="0">
            <a:latin typeface="Garamond" panose="02020404030301010803" pitchFamily="18" charset="0"/>
          </a:endParaRPr>
        </a:p>
      </dsp:txBody>
      <dsp:txXfrm>
        <a:off x="113150" y="1249"/>
        <a:ext cx="2648674" cy="1589204"/>
      </dsp:txXfrm>
    </dsp:sp>
    <dsp:sp modelId="{C43DAFAD-D114-4652-AB1F-40BB7AECFDF1}">
      <dsp:nvSpPr>
        <dsp:cNvPr id="0" name=""/>
        <dsp:cNvSpPr/>
      </dsp:nvSpPr>
      <dsp:spPr>
        <a:xfrm>
          <a:off x="3026692" y="1249"/>
          <a:ext cx="2648674" cy="158920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MX" sz="1600" kern="1200" dirty="0">
              <a:latin typeface="Garamond" panose="02020404030301010803" pitchFamily="18" charset="0"/>
            </a:rPr>
            <a:t>Reconociendo liderazgos, intereses comunes y diversidad de personalidades (docentes)</a:t>
          </a:r>
          <a:endParaRPr lang="es-PE" sz="1600" kern="1200" dirty="0">
            <a:latin typeface="Garamond" panose="02020404030301010803" pitchFamily="18" charset="0"/>
          </a:endParaRPr>
        </a:p>
      </dsp:txBody>
      <dsp:txXfrm>
        <a:off x="3026692" y="1249"/>
        <a:ext cx="2648674" cy="1589204"/>
      </dsp:txXfrm>
    </dsp:sp>
    <dsp:sp modelId="{F654B4F4-585D-467D-8646-C3250464403E}">
      <dsp:nvSpPr>
        <dsp:cNvPr id="0" name=""/>
        <dsp:cNvSpPr/>
      </dsp:nvSpPr>
      <dsp:spPr>
        <a:xfrm>
          <a:off x="5940234" y="1249"/>
          <a:ext cx="2648674" cy="158920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MX" sz="1600" kern="1200" dirty="0">
              <a:latin typeface="Garamond" panose="02020404030301010803" pitchFamily="18" charset="0"/>
            </a:rPr>
            <a:t>Reconociendo la diversidad de contextos regionales </a:t>
          </a:r>
          <a:endParaRPr lang="es-PE" sz="1600" kern="1200" dirty="0">
            <a:latin typeface="Garamond" panose="02020404030301010803" pitchFamily="18" charset="0"/>
          </a:endParaRPr>
        </a:p>
      </dsp:txBody>
      <dsp:txXfrm>
        <a:off x="5940234" y="1249"/>
        <a:ext cx="2648674" cy="1589204"/>
      </dsp:txXfrm>
    </dsp:sp>
    <dsp:sp modelId="{E69161D8-CA70-4B2B-8F32-E54766A645C6}">
      <dsp:nvSpPr>
        <dsp:cNvPr id="0" name=""/>
        <dsp:cNvSpPr/>
      </dsp:nvSpPr>
      <dsp:spPr>
        <a:xfrm>
          <a:off x="8853776" y="1249"/>
          <a:ext cx="2648674" cy="158920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MX" sz="1600" kern="1200" dirty="0">
              <a:latin typeface="Garamond" panose="02020404030301010803" pitchFamily="18" charset="0"/>
            </a:rPr>
            <a:t>Promoviendo que los </a:t>
          </a:r>
          <a:r>
            <a:rPr lang="es-MX" sz="1600" b="1" kern="1200" dirty="0">
              <a:latin typeface="Garamond" panose="02020404030301010803" pitchFamily="18" charset="0"/>
            </a:rPr>
            <a:t>docentes</a:t>
          </a:r>
          <a:r>
            <a:rPr lang="es-MX" sz="1600" kern="1200" dirty="0">
              <a:latin typeface="Garamond" panose="02020404030301010803" pitchFamily="18" charset="0"/>
            </a:rPr>
            <a:t>  y </a:t>
          </a:r>
          <a:r>
            <a:rPr lang="es-MX" sz="1600" b="1" kern="1200" dirty="0">
              <a:latin typeface="Garamond" panose="02020404030301010803" pitchFamily="18" charset="0"/>
            </a:rPr>
            <a:t>padres y madres  de familia </a:t>
          </a:r>
          <a:r>
            <a:rPr lang="es-MX" sz="1600" kern="1200" dirty="0">
              <a:latin typeface="Garamond" panose="02020404030301010803" pitchFamily="18" charset="0"/>
            </a:rPr>
            <a:t>se reconozcan que son importantes generadores de cambios (</a:t>
          </a:r>
          <a:r>
            <a:rPr lang="es-MX" sz="1600" kern="1200" dirty="0">
              <a:solidFill>
                <a:schemeClr val="bg1"/>
              </a:solidFill>
              <a:latin typeface="Garamond" panose="02020404030301010803" pitchFamily="18" charset="0"/>
            </a:rPr>
            <a:t>empoderamiento</a:t>
          </a:r>
          <a:r>
            <a:rPr lang="es-MX" sz="1600" kern="1200" dirty="0">
              <a:latin typeface="Garamond" panose="02020404030301010803" pitchFamily="18" charset="0"/>
            </a:rPr>
            <a:t>)</a:t>
          </a:r>
          <a:endParaRPr lang="es-PE" sz="1600" kern="1200" dirty="0">
            <a:latin typeface="Garamond" panose="02020404030301010803" pitchFamily="18" charset="0"/>
          </a:endParaRPr>
        </a:p>
      </dsp:txBody>
      <dsp:txXfrm>
        <a:off x="8853776" y="1249"/>
        <a:ext cx="2648674" cy="1589204"/>
      </dsp:txXfrm>
    </dsp:sp>
    <dsp:sp modelId="{FE0AE013-521E-4F4E-951A-6DD76D5AE9B3}">
      <dsp:nvSpPr>
        <dsp:cNvPr id="0" name=""/>
        <dsp:cNvSpPr/>
      </dsp:nvSpPr>
      <dsp:spPr>
        <a:xfrm>
          <a:off x="3026692" y="1840192"/>
          <a:ext cx="2648674" cy="1589204"/>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MX" sz="1600" kern="1200" dirty="0">
              <a:latin typeface="Garamond" panose="02020404030301010803" pitchFamily="18" charset="0"/>
            </a:rPr>
            <a:t>Incorporando innovaciones educativas en los mecanismos/procedimientos formales de las escuelas (continuidad)</a:t>
          </a:r>
          <a:endParaRPr lang="es-PE" sz="1600" kern="1200" dirty="0">
            <a:latin typeface="Garamond" panose="02020404030301010803" pitchFamily="18" charset="0"/>
          </a:endParaRPr>
        </a:p>
      </dsp:txBody>
      <dsp:txXfrm>
        <a:off x="3026692" y="1840192"/>
        <a:ext cx="2648674" cy="1589204"/>
      </dsp:txXfrm>
    </dsp:sp>
    <dsp:sp modelId="{9B853079-0AA7-44AA-98B8-00C0B5573EAF}">
      <dsp:nvSpPr>
        <dsp:cNvPr id="0" name=""/>
        <dsp:cNvSpPr/>
      </dsp:nvSpPr>
      <dsp:spPr>
        <a:xfrm>
          <a:off x="113150" y="1825047"/>
          <a:ext cx="2648674" cy="1589204"/>
        </a:xfrm>
        <a:prstGeom prst="rect">
          <a:avLst/>
        </a:prstGeom>
        <a:solidFill>
          <a:srgbClr val="EC471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latin typeface="Garamond" panose="02020404030301010803" pitchFamily="18" charset="0"/>
              <a:ea typeface="Calibri" panose="020F0502020204030204" pitchFamily="34" charset="0"/>
            </a:rPr>
            <a:t>B</a:t>
          </a:r>
          <a:r>
            <a:rPr lang="es-ES" sz="1400" kern="1200" dirty="0">
              <a:effectLst/>
              <a:latin typeface="Garamond" panose="02020404030301010803" pitchFamily="18" charset="0"/>
              <a:ea typeface="Calibri" panose="020F0502020204030204" pitchFamily="34" charset="0"/>
            </a:rPr>
            <a:t>rindando a </a:t>
          </a:r>
          <a:r>
            <a:rPr lang="es-ES" sz="1400" b="1" kern="1200" dirty="0">
              <a:effectLst/>
              <a:latin typeface="Garamond" panose="02020404030301010803" pitchFamily="18" charset="0"/>
              <a:ea typeface="Calibri" panose="020F0502020204030204" pitchFamily="34" charset="0"/>
            </a:rPr>
            <a:t>docentes</a:t>
          </a:r>
          <a:r>
            <a:rPr lang="es-ES" sz="1400" kern="1200" dirty="0">
              <a:effectLst/>
              <a:latin typeface="Garamond" panose="02020404030301010803" pitchFamily="18" charset="0"/>
              <a:ea typeface="Calibri" panose="020F0502020204030204" pitchFamily="34" charset="0"/>
            </a:rPr>
            <a:t> marco y metodología pedagógica para promover el </a:t>
          </a:r>
          <a:r>
            <a:rPr lang="es-ES" sz="1400" b="1" kern="1200" dirty="0">
              <a:effectLst/>
              <a:latin typeface="Garamond" panose="02020404030301010803" pitchFamily="18" charset="0"/>
              <a:ea typeface="Calibri" panose="020F0502020204030204" pitchFamily="34" charset="0"/>
            </a:rPr>
            <a:t>diálogo intercultural, </a:t>
          </a:r>
          <a:r>
            <a:rPr lang="es-ES" sz="1400" kern="1200" dirty="0">
              <a:effectLst/>
              <a:latin typeface="Garamond" panose="02020404030301010803" pitchFamily="18" charset="0"/>
              <a:ea typeface="Calibri" panose="020F0502020204030204" pitchFamily="34" charset="0"/>
            </a:rPr>
            <a:t>con </a:t>
          </a:r>
          <a:r>
            <a:rPr lang="es-ES" sz="1400" b="1" kern="1200" dirty="0">
              <a:effectLst/>
              <a:latin typeface="Garamond" panose="02020404030301010803" pitchFamily="18" charset="0"/>
              <a:ea typeface="Calibri" panose="020F0502020204030204" pitchFamily="34" charset="0"/>
            </a:rPr>
            <a:t>procesos participativos y reflexivos</a:t>
          </a:r>
          <a:r>
            <a:rPr lang="es-ES" sz="1400" kern="1200" dirty="0">
              <a:effectLst/>
              <a:latin typeface="Garamond" panose="02020404030301010803" pitchFamily="18" charset="0"/>
              <a:ea typeface="Calibri" panose="020F0502020204030204" pitchFamily="34" charset="0"/>
            </a:rPr>
            <a:t>.</a:t>
          </a:r>
          <a:endParaRPr lang="es-PE" sz="1400" kern="1200" dirty="0">
            <a:latin typeface="Garamond" panose="02020404030301010803" pitchFamily="18" charset="0"/>
          </a:endParaRPr>
        </a:p>
      </dsp:txBody>
      <dsp:txXfrm>
        <a:off x="113150" y="1825047"/>
        <a:ext cx="2648674" cy="1589204"/>
      </dsp:txXfrm>
    </dsp:sp>
    <dsp:sp modelId="{908F37A8-DB3A-4860-BCFA-02C1CF8D93BC}">
      <dsp:nvSpPr>
        <dsp:cNvPr id="0" name=""/>
        <dsp:cNvSpPr/>
      </dsp:nvSpPr>
      <dsp:spPr>
        <a:xfrm>
          <a:off x="5940234" y="1855321"/>
          <a:ext cx="2648674" cy="158920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kern="1200" dirty="0">
              <a:latin typeface="Garamond" panose="02020404030301010803" pitchFamily="18" charset="0"/>
            </a:rPr>
            <a:t>Con </a:t>
          </a:r>
          <a:r>
            <a:rPr lang="es-MX" sz="1400" b="1" kern="1200" dirty="0">
              <a:latin typeface="Garamond" panose="02020404030301010803" pitchFamily="18" charset="0"/>
            </a:rPr>
            <a:t>socios locales </a:t>
          </a:r>
          <a:r>
            <a:rPr lang="es-MX" sz="1400" kern="1200" dirty="0">
              <a:latin typeface="Garamond" panose="02020404030301010803" pitchFamily="18" charset="0"/>
            </a:rPr>
            <a:t>que poseen presencia y son respetados en las regiones de estudio y que actúen como bisagras entre universidad, escuelas y comunidades</a:t>
          </a:r>
        </a:p>
      </dsp:txBody>
      <dsp:txXfrm>
        <a:off x="5940234" y="1855321"/>
        <a:ext cx="2648674" cy="1589204"/>
      </dsp:txXfrm>
    </dsp:sp>
    <dsp:sp modelId="{C86934C5-3F08-449A-9269-543E83D45FF5}">
      <dsp:nvSpPr>
        <dsp:cNvPr id="0" name=""/>
        <dsp:cNvSpPr/>
      </dsp:nvSpPr>
      <dsp:spPr>
        <a:xfrm>
          <a:off x="8853776" y="1855321"/>
          <a:ext cx="2648674" cy="158920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MX" sz="1600" kern="1200" dirty="0">
              <a:latin typeface="Garamond" panose="02020404030301010803" pitchFamily="18" charset="0"/>
            </a:rPr>
            <a:t>Promoviendo que </a:t>
          </a:r>
          <a:r>
            <a:rPr lang="es-MX" sz="1600" b="1" kern="1200" dirty="0">
              <a:latin typeface="Garamond" panose="02020404030301010803" pitchFamily="18" charset="0"/>
            </a:rPr>
            <a:t>padres</a:t>
          </a:r>
          <a:r>
            <a:rPr lang="es-MX" sz="1600" kern="1200" dirty="0">
              <a:latin typeface="Garamond" panose="02020404030301010803" pitchFamily="18" charset="0"/>
            </a:rPr>
            <a:t> y </a:t>
          </a:r>
          <a:r>
            <a:rPr lang="es-MX" sz="1600" b="1" kern="1200" dirty="0">
              <a:latin typeface="Garamond" panose="02020404030301010803" pitchFamily="18" charset="0"/>
            </a:rPr>
            <a:t>madres</a:t>
          </a:r>
          <a:r>
            <a:rPr lang="es-MX" sz="1600" kern="1200" dirty="0">
              <a:latin typeface="Garamond" panose="02020404030301010803" pitchFamily="18" charset="0"/>
            </a:rPr>
            <a:t> de familia se integren al proceso de diseño de propuesta educativa intercultural</a:t>
          </a:r>
        </a:p>
      </dsp:txBody>
      <dsp:txXfrm>
        <a:off x="8853776" y="1855321"/>
        <a:ext cx="2648674" cy="1589204"/>
      </dsp:txXfrm>
    </dsp:sp>
    <dsp:sp modelId="{2C5987AD-D50E-4F1B-AD89-343DE6B6296D}">
      <dsp:nvSpPr>
        <dsp:cNvPr id="0" name=""/>
        <dsp:cNvSpPr/>
      </dsp:nvSpPr>
      <dsp:spPr>
        <a:xfrm>
          <a:off x="2959468" y="3710643"/>
          <a:ext cx="2648674" cy="158920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MX" sz="1600" kern="1200" dirty="0">
              <a:latin typeface="Garamond" panose="02020404030301010803" pitchFamily="18" charset="0"/>
            </a:rPr>
            <a:t>Con la </a:t>
          </a:r>
          <a:r>
            <a:rPr lang="es-MX" sz="1600" b="1" kern="1200" dirty="0">
              <a:latin typeface="Garamond" panose="02020404030301010803" pitchFamily="18" charset="0"/>
            </a:rPr>
            <a:t>Universidad</a:t>
          </a:r>
          <a:r>
            <a:rPr lang="es-MX" sz="1600" kern="1200" dirty="0">
              <a:latin typeface="Garamond" panose="02020404030301010803" pitchFamily="18" charset="0"/>
            </a:rPr>
            <a:t> como articulador en el proceso de generación de relaciones de paridad entre la comunidad (</a:t>
          </a:r>
          <a:r>
            <a:rPr lang="es-MX" sz="1600" kern="1200" dirty="0" err="1">
              <a:latin typeface="Garamond" panose="02020404030301010803" pitchFamily="18" charset="0"/>
            </a:rPr>
            <a:t>APAFAs</a:t>
          </a:r>
          <a:r>
            <a:rPr lang="es-MX" sz="1600" kern="1200" dirty="0">
              <a:latin typeface="Garamond" panose="02020404030301010803" pitchFamily="18" charset="0"/>
            </a:rPr>
            <a:t>) y docentes</a:t>
          </a:r>
        </a:p>
      </dsp:txBody>
      <dsp:txXfrm>
        <a:off x="2959468" y="3710643"/>
        <a:ext cx="2648674" cy="1589204"/>
      </dsp:txXfrm>
    </dsp:sp>
    <dsp:sp modelId="{AE27337F-1C28-4BBB-A2DF-60603C235610}">
      <dsp:nvSpPr>
        <dsp:cNvPr id="0" name=""/>
        <dsp:cNvSpPr/>
      </dsp:nvSpPr>
      <dsp:spPr>
        <a:xfrm>
          <a:off x="5940234" y="3709393"/>
          <a:ext cx="2648674" cy="158920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MX" sz="1600" kern="1200" dirty="0">
              <a:latin typeface="Garamond" panose="02020404030301010803" pitchFamily="18" charset="0"/>
            </a:rPr>
            <a:t>Involucrando a  las instituciones  Locales, Regionales y Nacionales  tanto del Estado como del sector privado </a:t>
          </a:r>
        </a:p>
      </dsp:txBody>
      <dsp:txXfrm>
        <a:off x="5940234" y="3709393"/>
        <a:ext cx="2648674" cy="158920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87CFF7-BC96-4F8A-AD4E-77BF23652255}" type="datetimeFigureOut">
              <a:rPr lang="es-PE" smtClean="0"/>
              <a:t>12/07/2022</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08521C-15B8-410F-B4E4-65A874032740}" type="slidenum">
              <a:rPr lang="es-PE" smtClean="0"/>
              <a:t>‹Nº›</a:t>
            </a:fld>
            <a:endParaRPr lang="es-PE"/>
          </a:p>
        </p:txBody>
      </p:sp>
    </p:spTree>
    <p:extLst>
      <p:ext uri="{BB962C8B-B14F-4D97-AF65-F5344CB8AC3E}">
        <p14:creationId xmlns:p14="http://schemas.microsoft.com/office/powerpoint/2010/main" val="236539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dirty="0">
                <a:solidFill>
                  <a:schemeClr val="dk1"/>
                </a:solidFill>
                <a:latin typeface="Garamond" panose="02020404030301010803" pitchFamily="18" charset="0"/>
              </a:rPr>
              <a:t>A nivel local la comunidad educativa (DOCENTES, ALUMNOS, PADRES Y MADRES) se apropia e implementa una propuesta pedagógica intercultural  (RELACIONES DE PARIDAD, DIALOGO DE SABERES, CONTEXTUALIZACION) que se replica y enriquece cada año escolar, siendo reconocido y respaldado por autoridades políticas del sector educación y por el medio educativo.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200" dirty="0">
              <a:solidFill>
                <a:schemeClr val="dk1"/>
              </a:solidFill>
              <a:latin typeface="Garamond" panose="020204040303010108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dirty="0">
                <a:solidFill>
                  <a:schemeClr val="dk1"/>
                </a:solidFill>
                <a:latin typeface="Garamond" panose="02020404030301010803" pitchFamily="18" charset="0"/>
              </a:rPr>
              <a:t>(La entendemos como conjuntos de normas y relaciones establecidas entre actores, considerando el contexto donde se desarrollan, y conjunto de principios éticos, valores comunes para los miembros de una institución. Actores y miembros de la institución cumplen con estas normas y principios ético)</a:t>
            </a:r>
          </a:p>
          <a:p>
            <a:endParaRPr lang="es-PE" dirty="0"/>
          </a:p>
        </p:txBody>
      </p:sp>
      <p:sp>
        <p:nvSpPr>
          <p:cNvPr id="4" name="Marcador de número de diapositiva 3"/>
          <p:cNvSpPr>
            <a:spLocks noGrp="1"/>
          </p:cNvSpPr>
          <p:nvPr>
            <p:ph type="sldNum" sz="quarter" idx="5"/>
          </p:nvPr>
        </p:nvSpPr>
        <p:spPr/>
        <p:txBody>
          <a:bodyPr/>
          <a:lstStyle/>
          <a:p>
            <a:fld id="{1808521C-15B8-410F-B4E4-65A874032740}" type="slidenum">
              <a:rPr lang="es-PE" smtClean="0"/>
              <a:t>3</a:t>
            </a:fld>
            <a:endParaRPr lang="es-PE"/>
          </a:p>
        </p:txBody>
      </p:sp>
    </p:spTree>
    <p:extLst>
      <p:ext uri="{BB962C8B-B14F-4D97-AF65-F5344CB8AC3E}">
        <p14:creationId xmlns:p14="http://schemas.microsoft.com/office/powerpoint/2010/main" val="1659357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Que piensan los agricultores sobre la escuela y que busca el proyecto sobre una propuesta educativa intercultural</a:t>
            </a:r>
            <a:endParaRPr lang="es-PE" dirty="0"/>
          </a:p>
        </p:txBody>
      </p:sp>
      <p:sp>
        <p:nvSpPr>
          <p:cNvPr id="4" name="Marcador de número de diapositiva 3"/>
          <p:cNvSpPr>
            <a:spLocks noGrp="1"/>
          </p:cNvSpPr>
          <p:nvPr>
            <p:ph type="sldNum" sz="quarter" idx="5"/>
          </p:nvPr>
        </p:nvSpPr>
        <p:spPr/>
        <p:txBody>
          <a:bodyPr/>
          <a:lstStyle/>
          <a:p>
            <a:fld id="{1808521C-15B8-410F-B4E4-65A874032740}" type="slidenum">
              <a:rPr lang="es-PE" smtClean="0"/>
              <a:t>4</a:t>
            </a:fld>
            <a:endParaRPr lang="es-PE"/>
          </a:p>
        </p:txBody>
      </p:sp>
    </p:spTree>
    <p:extLst>
      <p:ext uri="{BB962C8B-B14F-4D97-AF65-F5344CB8AC3E}">
        <p14:creationId xmlns:p14="http://schemas.microsoft.com/office/powerpoint/2010/main" val="1718045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rgbClr val="FF0000"/>
                </a:solidFill>
                <a:latin typeface="Garamond" panose="02020404030301010803" pitchFamily="18" charset="0"/>
              </a:rPr>
              <a:t>Es un proceso pausado, paso a paso, que ya inicio con la reflexión con docentes y con agricultores. Pero al tener una fase previa, ya hay pasos que se están dando como </a:t>
            </a:r>
            <a:r>
              <a:rPr lang="es-ES" sz="1200">
                <a:solidFill>
                  <a:srgbClr val="FF0000"/>
                </a:solidFill>
                <a:latin typeface="Garamond" panose="02020404030301010803" pitchFamily="18" charset="0"/>
              </a:rPr>
              <a:t>continuación,</a:t>
            </a:r>
            <a:endParaRPr lang="es-ES" sz="1200" dirty="0">
              <a:solidFill>
                <a:srgbClr val="FF0000"/>
              </a:solidFill>
              <a:latin typeface="Garamond" panose="02020404030301010803" pitchFamily="18" charset="0"/>
            </a:endParaRPr>
          </a:p>
          <a:p>
            <a:endParaRPr lang="es-PE" dirty="0"/>
          </a:p>
        </p:txBody>
      </p:sp>
      <p:sp>
        <p:nvSpPr>
          <p:cNvPr id="4" name="Marcador de número de diapositiva 3"/>
          <p:cNvSpPr>
            <a:spLocks noGrp="1"/>
          </p:cNvSpPr>
          <p:nvPr>
            <p:ph type="sldNum" sz="quarter" idx="5"/>
          </p:nvPr>
        </p:nvSpPr>
        <p:spPr/>
        <p:txBody>
          <a:bodyPr/>
          <a:lstStyle/>
          <a:p>
            <a:fld id="{1808521C-15B8-410F-B4E4-65A874032740}" type="slidenum">
              <a:rPr lang="es-PE" smtClean="0"/>
              <a:t>5</a:t>
            </a:fld>
            <a:endParaRPr lang="es-PE"/>
          </a:p>
        </p:txBody>
      </p:sp>
    </p:spTree>
    <p:extLst>
      <p:ext uri="{BB962C8B-B14F-4D97-AF65-F5344CB8AC3E}">
        <p14:creationId xmlns:p14="http://schemas.microsoft.com/office/powerpoint/2010/main" val="3135942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3ADD68-E41D-8AFA-6D41-6E26B66E642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E"/>
          </a:p>
        </p:txBody>
      </p:sp>
      <p:sp>
        <p:nvSpPr>
          <p:cNvPr id="3" name="Subtítulo 2">
            <a:extLst>
              <a:ext uri="{FF2B5EF4-FFF2-40B4-BE49-F238E27FC236}">
                <a16:creationId xmlns:a16="http://schemas.microsoft.com/office/drawing/2014/main" id="{A3D4E45F-AE60-C139-EB78-9055D58D0A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E"/>
          </a:p>
        </p:txBody>
      </p:sp>
      <p:sp>
        <p:nvSpPr>
          <p:cNvPr id="4" name="Marcador de fecha 3">
            <a:extLst>
              <a:ext uri="{FF2B5EF4-FFF2-40B4-BE49-F238E27FC236}">
                <a16:creationId xmlns:a16="http://schemas.microsoft.com/office/drawing/2014/main" id="{0D343046-6CD1-DCAE-BD9A-DDCCBC1B6970}"/>
              </a:ext>
            </a:extLst>
          </p:cNvPr>
          <p:cNvSpPr>
            <a:spLocks noGrp="1"/>
          </p:cNvSpPr>
          <p:nvPr>
            <p:ph type="dt" sz="half" idx="10"/>
          </p:nvPr>
        </p:nvSpPr>
        <p:spPr/>
        <p:txBody>
          <a:bodyPr/>
          <a:lstStyle/>
          <a:p>
            <a:fld id="{0C1856A7-AFCB-411F-B963-720443685FA5}" type="datetimeFigureOut">
              <a:rPr lang="es-PE" smtClean="0"/>
              <a:t>12/07/2022</a:t>
            </a:fld>
            <a:endParaRPr lang="es-PE"/>
          </a:p>
        </p:txBody>
      </p:sp>
      <p:sp>
        <p:nvSpPr>
          <p:cNvPr id="5" name="Marcador de pie de página 4">
            <a:extLst>
              <a:ext uri="{FF2B5EF4-FFF2-40B4-BE49-F238E27FC236}">
                <a16:creationId xmlns:a16="http://schemas.microsoft.com/office/drawing/2014/main" id="{E81B2ED9-7EC1-1D56-D1B1-E2869FD505C9}"/>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76FDC304-E56D-6891-E1A5-5ECDAAD03109}"/>
              </a:ext>
            </a:extLst>
          </p:cNvPr>
          <p:cNvSpPr>
            <a:spLocks noGrp="1"/>
          </p:cNvSpPr>
          <p:nvPr>
            <p:ph type="sldNum" sz="quarter" idx="12"/>
          </p:nvPr>
        </p:nvSpPr>
        <p:spPr/>
        <p:txBody>
          <a:bodyPr/>
          <a:lstStyle/>
          <a:p>
            <a:fld id="{9C4DD1C8-6297-4302-B1C7-4A1F8B8C43E5}" type="slidenum">
              <a:rPr lang="es-PE" smtClean="0"/>
              <a:t>‹Nº›</a:t>
            </a:fld>
            <a:endParaRPr lang="es-PE"/>
          </a:p>
        </p:txBody>
      </p:sp>
    </p:spTree>
    <p:extLst>
      <p:ext uri="{BB962C8B-B14F-4D97-AF65-F5344CB8AC3E}">
        <p14:creationId xmlns:p14="http://schemas.microsoft.com/office/powerpoint/2010/main" val="3332358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029FE7-11F5-5E44-D00E-E507BBACB43F}"/>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E59790C8-E0E3-D371-7F5C-F40EECE177F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62376C55-4872-21BC-F84A-A9CDA83806A0}"/>
              </a:ext>
            </a:extLst>
          </p:cNvPr>
          <p:cNvSpPr>
            <a:spLocks noGrp="1"/>
          </p:cNvSpPr>
          <p:nvPr>
            <p:ph type="dt" sz="half" idx="10"/>
          </p:nvPr>
        </p:nvSpPr>
        <p:spPr/>
        <p:txBody>
          <a:bodyPr/>
          <a:lstStyle/>
          <a:p>
            <a:fld id="{0C1856A7-AFCB-411F-B963-720443685FA5}" type="datetimeFigureOut">
              <a:rPr lang="es-PE" smtClean="0"/>
              <a:t>12/07/2022</a:t>
            </a:fld>
            <a:endParaRPr lang="es-PE"/>
          </a:p>
        </p:txBody>
      </p:sp>
      <p:sp>
        <p:nvSpPr>
          <p:cNvPr id="5" name="Marcador de pie de página 4">
            <a:extLst>
              <a:ext uri="{FF2B5EF4-FFF2-40B4-BE49-F238E27FC236}">
                <a16:creationId xmlns:a16="http://schemas.microsoft.com/office/drawing/2014/main" id="{09EAB824-C05B-FAE4-F2DA-0C6406FB64CF}"/>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62456EFC-965C-3FA1-8B48-64783F6C9EE0}"/>
              </a:ext>
            </a:extLst>
          </p:cNvPr>
          <p:cNvSpPr>
            <a:spLocks noGrp="1"/>
          </p:cNvSpPr>
          <p:nvPr>
            <p:ph type="sldNum" sz="quarter" idx="12"/>
          </p:nvPr>
        </p:nvSpPr>
        <p:spPr/>
        <p:txBody>
          <a:bodyPr/>
          <a:lstStyle/>
          <a:p>
            <a:fld id="{9C4DD1C8-6297-4302-B1C7-4A1F8B8C43E5}" type="slidenum">
              <a:rPr lang="es-PE" smtClean="0"/>
              <a:t>‹Nº›</a:t>
            </a:fld>
            <a:endParaRPr lang="es-PE"/>
          </a:p>
        </p:txBody>
      </p:sp>
    </p:spTree>
    <p:extLst>
      <p:ext uri="{BB962C8B-B14F-4D97-AF65-F5344CB8AC3E}">
        <p14:creationId xmlns:p14="http://schemas.microsoft.com/office/powerpoint/2010/main" val="701740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C5E71A-1596-4274-4D7D-26FDC34B4FF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6974D6AC-6E34-353E-A7C2-3B813F6B33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23634C-5605-BB66-8E7B-781AA74995D4}"/>
              </a:ext>
            </a:extLst>
          </p:cNvPr>
          <p:cNvSpPr>
            <a:spLocks noGrp="1"/>
          </p:cNvSpPr>
          <p:nvPr>
            <p:ph type="dt" sz="half" idx="10"/>
          </p:nvPr>
        </p:nvSpPr>
        <p:spPr/>
        <p:txBody>
          <a:bodyPr/>
          <a:lstStyle/>
          <a:p>
            <a:fld id="{0C1856A7-AFCB-411F-B963-720443685FA5}" type="datetimeFigureOut">
              <a:rPr lang="es-PE" smtClean="0"/>
              <a:t>12/07/2022</a:t>
            </a:fld>
            <a:endParaRPr lang="es-PE"/>
          </a:p>
        </p:txBody>
      </p:sp>
      <p:sp>
        <p:nvSpPr>
          <p:cNvPr id="5" name="Marcador de pie de página 4">
            <a:extLst>
              <a:ext uri="{FF2B5EF4-FFF2-40B4-BE49-F238E27FC236}">
                <a16:creationId xmlns:a16="http://schemas.microsoft.com/office/drawing/2014/main" id="{E1535C69-6943-87BB-3D12-788CB64E5EFA}"/>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60ACDC68-7E0E-3BAD-2380-6435080AE715}"/>
              </a:ext>
            </a:extLst>
          </p:cNvPr>
          <p:cNvSpPr>
            <a:spLocks noGrp="1"/>
          </p:cNvSpPr>
          <p:nvPr>
            <p:ph type="sldNum" sz="quarter" idx="12"/>
          </p:nvPr>
        </p:nvSpPr>
        <p:spPr/>
        <p:txBody>
          <a:bodyPr/>
          <a:lstStyle/>
          <a:p>
            <a:fld id="{9C4DD1C8-6297-4302-B1C7-4A1F8B8C43E5}" type="slidenum">
              <a:rPr lang="es-PE" smtClean="0"/>
              <a:t>‹Nº›</a:t>
            </a:fld>
            <a:endParaRPr lang="es-PE"/>
          </a:p>
        </p:txBody>
      </p:sp>
    </p:spTree>
    <p:extLst>
      <p:ext uri="{BB962C8B-B14F-4D97-AF65-F5344CB8AC3E}">
        <p14:creationId xmlns:p14="http://schemas.microsoft.com/office/powerpoint/2010/main" val="4165942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1C64E8-F28F-6455-3D2C-3EA5FE6ED570}"/>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D6B5B1FF-6CF3-CD44-F17A-24B4E572F28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a:extLst>
              <a:ext uri="{FF2B5EF4-FFF2-40B4-BE49-F238E27FC236}">
                <a16:creationId xmlns:a16="http://schemas.microsoft.com/office/drawing/2014/main" id="{8FC2B7DC-F807-BC85-C398-3486655C679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a:extLst>
              <a:ext uri="{FF2B5EF4-FFF2-40B4-BE49-F238E27FC236}">
                <a16:creationId xmlns:a16="http://schemas.microsoft.com/office/drawing/2014/main" id="{5A9BFA81-1BD9-3B73-1CC3-6A722C630A5F}"/>
              </a:ext>
            </a:extLst>
          </p:cNvPr>
          <p:cNvSpPr>
            <a:spLocks noGrp="1"/>
          </p:cNvSpPr>
          <p:nvPr>
            <p:ph type="dt" sz="half" idx="10"/>
          </p:nvPr>
        </p:nvSpPr>
        <p:spPr/>
        <p:txBody>
          <a:bodyPr/>
          <a:lstStyle/>
          <a:p>
            <a:fld id="{0C1856A7-AFCB-411F-B963-720443685FA5}" type="datetimeFigureOut">
              <a:rPr lang="es-PE" smtClean="0"/>
              <a:t>12/07/2022</a:t>
            </a:fld>
            <a:endParaRPr lang="es-PE"/>
          </a:p>
        </p:txBody>
      </p:sp>
      <p:sp>
        <p:nvSpPr>
          <p:cNvPr id="6" name="Marcador de pie de página 5">
            <a:extLst>
              <a:ext uri="{FF2B5EF4-FFF2-40B4-BE49-F238E27FC236}">
                <a16:creationId xmlns:a16="http://schemas.microsoft.com/office/drawing/2014/main" id="{41EECEA2-C2C5-69F7-5815-A05999CB7CDA}"/>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67940D59-8895-D01D-3635-F11F4B3B4E50}"/>
              </a:ext>
            </a:extLst>
          </p:cNvPr>
          <p:cNvSpPr>
            <a:spLocks noGrp="1"/>
          </p:cNvSpPr>
          <p:nvPr>
            <p:ph type="sldNum" sz="quarter" idx="12"/>
          </p:nvPr>
        </p:nvSpPr>
        <p:spPr/>
        <p:txBody>
          <a:bodyPr/>
          <a:lstStyle/>
          <a:p>
            <a:fld id="{9C4DD1C8-6297-4302-B1C7-4A1F8B8C43E5}" type="slidenum">
              <a:rPr lang="es-PE" smtClean="0"/>
              <a:t>‹Nº›</a:t>
            </a:fld>
            <a:endParaRPr lang="es-PE"/>
          </a:p>
        </p:txBody>
      </p:sp>
    </p:spTree>
    <p:extLst>
      <p:ext uri="{BB962C8B-B14F-4D97-AF65-F5344CB8AC3E}">
        <p14:creationId xmlns:p14="http://schemas.microsoft.com/office/powerpoint/2010/main" val="838728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67A5A8-5B7D-51C1-00F6-7AE2A7FA5B8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46CB2091-6D39-B68D-60B1-98D6461783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EA7B0A-05D3-3BBE-E027-97123A58BB2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a:extLst>
              <a:ext uri="{FF2B5EF4-FFF2-40B4-BE49-F238E27FC236}">
                <a16:creationId xmlns:a16="http://schemas.microsoft.com/office/drawing/2014/main" id="{1FAEC10B-7A65-4FE6-32D7-DF545406CE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4FBBE-055A-6BC9-0AF5-73C1F708AB8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a:extLst>
              <a:ext uri="{FF2B5EF4-FFF2-40B4-BE49-F238E27FC236}">
                <a16:creationId xmlns:a16="http://schemas.microsoft.com/office/drawing/2014/main" id="{CB3D4B64-F657-F493-A0AC-4887D6506EC6}"/>
              </a:ext>
            </a:extLst>
          </p:cNvPr>
          <p:cNvSpPr>
            <a:spLocks noGrp="1"/>
          </p:cNvSpPr>
          <p:nvPr>
            <p:ph type="dt" sz="half" idx="10"/>
          </p:nvPr>
        </p:nvSpPr>
        <p:spPr/>
        <p:txBody>
          <a:bodyPr/>
          <a:lstStyle/>
          <a:p>
            <a:fld id="{0C1856A7-AFCB-411F-B963-720443685FA5}" type="datetimeFigureOut">
              <a:rPr lang="es-PE" smtClean="0"/>
              <a:t>12/07/2022</a:t>
            </a:fld>
            <a:endParaRPr lang="es-PE"/>
          </a:p>
        </p:txBody>
      </p:sp>
      <p:sp>
        <p:nvSpPr>
          <p:cNvPr id="8" name="Marcador de pie de página 7">
            <a:extLst>
              <a:ext uri="{FF2B5EF4-FFF2-40B4-BE49-F238E27FC236}">
                <a16:creationId xmlns:a16="http://schemas.microsoft.com/office/drawing/2014/main" id="{58E0CF26-2523-3FB1-E920-F1A76E479A3B}"/>
              </a:ext>
            </a:extLst>
          </p:cNvPr>
          <p:cNvSpPr>
            <a:spLocks noGrp="1"/>
          </p:cNvSpPr>
          <p:nvPr>
            <p:ph type="ftr" sz="quarter" idx="11"/>
          </p:nvPr>
        </p:nvSpPr>
        <p:spPr/>
        <p:txBody>
          <a:bodyPr/>
          <a:lstStyle/>
          <a:p>
            <a:endParaRPr lang="es-PE"/>
          </a:p>
        </p:txBody>
      </p:sp>
      <p:sp>
        <p:nvSpPr>
          <p:cNvPr id="9" name="Marcador de número de diapositiva 8">
            <a:extLst>
              <a:ext uri="{FF2B5EF4-FFF2-40B4-BE49-F238E27FC236}">
                <a16:creationId xmlns:a16="http://schemas.microsoft.com/office/drawing/2014/main" id="{59D667E0-CB15-F874-23FD-79AFCB29B090}"/>
              </a:ext>
            </a:extLst>
          </p:cNvPr>
          <p:cNvSpPr>
            <a:spLocks noGrp="1"/>
          </p:cNvSpPr>
          <p:nvPr>
            <p:ph type="sldNum" sz="quarter" idx="12"/>
          </p:nvPr>
        </p:nvSpPr>
        <p:spPr/>
        <p:txBody>
          <a:bodyPr/>
          <a:lstStyle/>
          <a:p>
            <a:fld id="{9C4DD1C8-6297-4302-B1C7-4A1F8B8C43E5}" type="slidenum">
              <a:rPr lang="es-PE" smtClean="0"/>
              <a:t>‹Nº›</a:t>
            </a:fld>
            <a:endParaRPr lang="es-PE"/>
          </a:p>
        </p:txBody>
      </p:sp>
    </p:spTree>
    <p:extLst>
      <p:ext uri="{BB962C8B-B14F-4D97-AF65-F5344CB8AC3E}">
        <p14:creationId xmlns:p14="http://schemas.microsoft.com/office/powerpoint/2010/main" val="87942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7B5FE1-5076-2D87-6C1F-68E104E51CE3}"/>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fecha 2">
            <a:extLst>
              <a:ext uri="{FF2B5EF4-FFF2-40B4-BE49-F238E27FC236}">
                <a16:creationId xmlns:a16="http://schemas.microsoft.com/office/drawing/2014/main" id="{4331615E-C101-5D48-6833-563282FAECE3}"/>
              </a:ext>
            </a:extLst>
          </p:cNvPr>
          <p:cNvSpPr>
            <a:spLocks noGrp="1"/>
          </p:cNvSpPr>
          <p:nvPr>
            <p:ph type="dt" sz="half" idx="10"/>
          </p:nvPr>
        </p:nvSpPr>
        <p:spPr/>
        <p:txBody>
          <a:bodyPr/>
          <a:lstStyle/>
          <a:p>
            <a:fld id="{0C1856A7-AFCB-411F-B963-720443685FA5}" type="datetimeFigureOut">
              <a:rPr lang="es-PE" smtClean="0"/>
              <a:t>12/07/2022</a:t>
            </a:fld>
            <a:endParaRPr lang="es-PE"/>
          </a:p>
        </p:txBody>
      </p:sp>
      <p:sp>
        <p:nvSpPr>
          <p:cNvPr id="4" name="Marcador de pie de página 3">
            <a:extLst>
              <a:ext uri="{FF2B5EF4-FFF2-40B4-BE49-F238E27FC236}">
                <a16:creationId xmlns:a16="http://schemas.microsoft.com/office/drawing/2014/main" id="{F06D4968-7B0D-36C9-BC65-9C8F1F47A081}"/>
              </a:ext>
            </a:extLst>
          </p:cNvPr>
          <p:cNvSpPr>
            <a:spLocks noGrp="1"/>
          </p:cNvSpPr>
          <p:nvPr>
            <p:ph type="ftr" sz="quarter" idx="11"/>
          </p:nvPr>
        </p:nvSpPr>
        <p:spPr/>
        <p:txBody>
          <a:bodyPr/>
          <a:lstStyle/>
          <a:p>
            <a:endParaRPr lang="es-PE"/>
          </a:p>
        </p:txBody>
      </p:sp>
      <p:sp>
        <p:nvSpPr>
          <p:cNvPr id="5" name="Marcador de número de diapositiva 4">
            <a:extLst>
              <a:ext uri="{FF2B5EF4-FFF2-40B4-BE49-F238E27FC236}">
                <a16:creationId xmlns:a16="http://schemas.microsoft.com/office/drawing/2014/main" id="{595E040C-DCE7-085F-BFCA-F031B57EFBAA}"/>
              </a:ext>
            </a:extLst>
          </p:cNvPr>
          <p:cNvSpPr>
            <a:spLocks noGrp="1"/>
          </p:cNvSpPr>
          <p:nvPr>
            <p:ph type="sldNum" sz="quarter" idx="12"/>
          </p:nvPr>
        </p:nvSpPr>
        <p:spPr/>
        <p:txBody>
          <a:bodyPr/>
          <a:lstStyle/>
          <a:p>
            <a:fld id="{9C4DD1C8-6297-4302-B1C7-4A1F8B8C43E5}" type="slidenum">
              <a:rPr lang="es-PE" smtClean="0"/>
              <a:t>‹Nº›</a:t>
            </a:fld>
            <a:endParaRPr lang="es-PE"/>
          </a:p>
        </p:txBody>
      </p:sp>
    </p:spTree>
    <p:extLst>
      <p:ext uri="{BB962C8B-B14F-4D97-AF65-F5344CB8AC3E}">
        <p14:creationId xmlns:p14="http://schemas.microsoft.com/office/powerpoint/2010/main" val="589913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C2F6000-3D34-E5FF-C394-64D32193D12A}"/>
              </a:ext>
            </a:extLst>
          </p:cNvPr>
          <p:cNvSpPr>
            <a:spLocks noGrp="1"/>
          </p:cNvSpPr>
          <p:nvPr>
            <p:ph type="dt" sz="half" idx="10"/>
          </p:nvPr>
        </p:nvSpPr>
        <p:spPr/>
        <p:txBody>
          <a:bodyPr/>
          <a:lstStyle/>
          <a:p>
            <a:fld id="{0C1856A7-AFCB-411F-B963-720443685FA5}" type="datetimeFigureOut">
              <a:rPr lang="es-PE" smtClean="0"/>
              <a:t>12/07/2022</a:t>
            </a:fld>
            <a:endParaRPr lang="es-PE"/>
          </a:p>
        </p:txBody>
      </p:sp>
      <p:sp>
        <p:nvSpPr>
          <p:cNvPr id="3" name="Marcador de pie de página 2">
            <a:extLst>
              <a:ext uri="{FF2B5EF4-FFF2-40B4-BE49-F238E27FC236}">
                <a16:creationId xmlns:a16="http://schemas.microsoft.com/office/drawing/2014/main" id="{C21BAC0C-3D8E-A79E-5441-8B3C49EEC804}"/>
              </a:ext>
            </a:extLst>
          </p:cNvPr>
          <p:cNvSpPr>
            <a:spLocks noGrp="1"/>
          </p:cNvSpPr>
          <p:nvPr>
            <p:ph type="ftr" sz="quarter" idx="11"/>
          </p:nvPr>
        </p:nvSpPr>
        <p:spPr/>
        <p:txBody>
          <a:bodyPr/>
          <a:lstStyle/>
          <a:p>
            <a:endParaRPr lang="es-PE"/>
          </a:p>
        </p:txBody>
      </p:sp>
      <p:sp>
        <p:nvSpPr>
          <p:cNvPr id="4" name="Marcador de número de diapositiva 3">
            <a:extLst>
              <a:ext uri="{FF2B5EF4-FFF2-40B4-BE49-F238E27FC236}">
                <a16:creationId xmlns:a16="http://schemas.microsoft.com/office/drawing/2014/main" id="{4BD8FBD8-D9B8-59C9-33B5-CEEBB69DD32F}"/>
              </a:ext>
            </a:extLst>
          </p:cNvPr>
          <p:cNvSpPr>
            <a:spLocks noGrp="1"/>
          </p:cNvSpPr>
          <p:nvPr>
            <p:ph type="sldNum" sz="quarter" idx="12"/>
          </p:nvPr>
        </p:nvSpPr>
        <p:spPr/>
        <p:txBody>
          <a:bodyPr/>
          <a:lstStyle/>
          <a:p>
            <a:fld id="{9C4DD1C8-6297-4302-B1C7-4A1F8B8C43E5}" type="slidenum">
              <a:rPr lang="es-PE" smtClean="0"/>
              <a:t>‹Nº›</a:t>
            </a:fld>
            <a:endParaRPr lang="es-PE"/>
          </a:p>
        </p:txBody>
      </p:sp>
    </p:spTree>
    <p:extLst>
      <p:ext uri="{BB962C8B-B14F-4D97-AF65-F5344CB8AC3E}">
        <p14:creationId xmlns:p14="http://schemas.microsoft.com/office/powerpoint/2010/main" val="1255285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0729F8-AFE5-B82B-0788-90F5C0044BA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7528B3FD-2409-CD56-4734-ABA2CB8F75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a:extLst>
              <a:ext uri="{FF2B5EF4-FFF2-40B4-BE49-F238E27FC236}">
                <a16:creationId xmlns:a16="http://schemas.microsoft.com/office/drawing/2014/main" id="{B4B6884B-132C-C692-0E3A-A4F6BE25E1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D63DA15-9BCC-53AB-9198-4F091AAB1D80}"/>
              </a:ext>
            </a:extLst>
          </p:cNvPr>
          <p:cNvSpPr>
            <a:spLocks noGrp="1"/>
          </p:cNvSpPr>
          <p:nvPr>
            <p:ph type="dt" sz="half" idx="10"/>
          </p:nvPr>
        </p:nvSpPr>
        <p:spPr/>
        <p:txBody>
          <a:bodyPr/>
          <a:lstStyle/>
          <a:p>
            <a:fld id="{0C1856A7-AFCB-411F-B963-720443685FA5}" type="datetimeFigureOut">
              <a:rPr lang="es-PE" smtClean="0"/>
              <a:t>12/07/2022</a:t>
            </a:fld>
            <a:endParaRPr lang="es-PE"/>
          </a:p>
        </p:txBody>
      </p:sp>
      <p:sp>
        <p:nvSpPr>
          <p:cNvPr id="6" name="Marcador de pie de página 5">
            <a:extLst>
              <a:ext uri="{FF2B5EF4-FFF2-40B4-BE49-F238E27FC236}">
                <a16:creationId xmlns:a16="http://schemas.microsoft.com/office/drawing/2014/main" id="{2BD0D44E-672E-B998-36E1-BE21283F0175}"/>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6AF0D6D4-7CC6-EB92-8198-D6AA5D885333}"/>
              </a:ext>
            </a:extLst>
          </p:cNvPr>
          <p:cNvSpPr>
            <a:spLocks noGrp="1"/>
          </p:cNvSpPr>
          <p:nvPr>
            <p:ph type="sldNum" sz="quarter" idx="12"/>
          </p:nvPr>
        </p:nvSpPr>
        <p:spPr/>
        <p:txBody>
          <a:bodyPr/>
          <a:lstStyle/>
          <a:p>
            <a:fld id="{9C4DD1C8-6297-4302-B1C7-4A1F8B8C43E5}" type="slidenum">
              <a:rPr lang="es-PE" smtClean="0"/>
              <a:t>‹Nº›</a:t>
            </a:fld>
            <a:endParaRPr lang="es-PE"/>
          </a:p>
        </p:txBody>
      </p:sp>
    </p:spTree>
    <p:extLst>
      <p:ext uri="{BB962C8B-B14F-4D97-AF65-F5344CB8AC3E}">
        <p14:creationId xmlns:p14="http://schemas.microsoft.com/office/powerpoint/2010/main" val="3736663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C91968-C260-2936-75AA-5F97343001C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posición de imagen 2">
            <a:extLst>
              <a:ext uri="{FF2B5EF4-FFF2-40B4-BE49-F238E27FC236}">
                <a16:creationId xmlns:a16="http://schemas.microsoft.com/office/drawing/2014/main" id="{F5063059-7762-EEA5-7005-FB94DE0E14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Marcador de texto 3">
            <a:extLst>
              <a:ext uri="{FF2B5EF4-FFF2-40B4-BE49-F238E27FC236}">
                <a16:creationId xmlns:a16="http://schemas.microsoft.com/office/drawing/2014/main" id="{5E056F57-4149-416A-DCAD-2B874BF34D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7959A19-1BB8-4F3A-323B-2AED8C91E3D8}"/>
              </a:ext>
            </a:extLst>
          </p:cNvPr>
          <p:cNvSpPr>
            <a:spLocks noGrp="1"/>
          </p:cNvSpPr>
          <p:nvPr>
            <p:ph type="dt" sz="half" idx="10"/>
          </p:nvPr>
        </p:nvSpPr>
        <p:spPr/>
        <p:txBody>
          <a:bodyPr/>
          <a:lstStyle/>
          <a:p>
            <a:fld id="{0C1856A7-AFCB-411F-B963-720443685FA5}" type="datetimeFigureOut">
              <a:rPr lang="es-PE" smtClean="0"/>
              <a:t>12/07/2022</a:t>
            </a:fld>
            <a:endParaRPr lang="es-PE"/>
          </a:p>
        </p:txBody>
      </p:sp>
      <p:sp>
        <p:nvSpPr>
          <p:cNvPr id="6" name="Marcador de pie de página 5">
            <a:extLst>
              <a:ext uri="{FF2B5EF4-FFF2-40B4-BE49-F238E27FC236}">
                <a16:creationId xmlns:a16="http://schemas.microsoft.com/office/drawing/2014/main" id="{2511841C-930D-3844-EDE3-5FBF202455BD}"/>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D607ED82-425B-57B5-5885-1B88ADB4240A}"/>
              </a:ext>
            </a:extLst>
          </p:cNvPr>
          <p:cNvSpPr>
            <a:spLocks noGrp="1"/>
          </p:cNvSpPr>
          <p:nvPr>
            <p:ph type="sldNum" sz="quarter" idx="12"/>
          </p:nvPr>
        </p:nvSpPr>
        <p:spPr/>
        <p:txBody>
          <a:bodyPr/>
          <a:lstStyle/>
          <a:p>
            <a:fld id="{9C4DD1C8-6297-4302-B1C7-4A1F8B8C43E5}" type="slidenum">
              <a:rPr lang="es-PE" smtClean="0"/>
              <a:t>‹Nº›</a:t>
            </a:fld>
            <a:endParaRPr lang="es-PE"/>
          </a:p>
        </p:txBody>
      </p:sp>
    </p:spTree>
    <p:extLst>
      <p:ext uri="{BB962C8B-B14F-4D97-AF65-F5344CB8AC3E}">
        <p14:creationId xmlns:p14="http://schemas.microsoft.com/office/powerpoint/2010/main" val="2443443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BEDE97-1A28-94B2-9160-97F2FD2EFF62}"/>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C5F41CA4-AE77-4520-F4D5-DF895B58A84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5F778071-D1C3-9B2D-9505-C154BAA3F5C6}"/>
              </a:ext>
            </a:extLst>
          </p:cNvPr>
          <p:cNvSpPr>
            <a:spLocks noGrp="1"/>
          </p:cNvSpPr>
          <p:nvPr>
            <p:ph type="dt" sz="half" idx="10"/>
          </p:nvPr>
        </p:nvSpPr>
        <p:spPr/>
        <p:txBody>
          <a:bodyPr/>
          <a:lstStyle/>
          <a:p>
            <a:fld id="{0C1856A7-AFCB-411F-B963-720443685FA5}" type="datetimeFigureOut">
              <a:rPr lang="es-PE" smtClean="0"/>
              <a:t>12/07/2022</a:t>
            </a:fld>
            <a:endParaRPr lang="es-PE"/>
          </a:p>
        </p:txBody>
      </p:sp>
      <p:sp>
        <p:nvSpPr>
          <p:cNvPr id="5" name="Marcador de pie de página 4">
            <a:extLst>
              <a:ext uri="{FF2B5EF4-FFF2-40B4-BE49-F238E27FC236}">
                <a16:creationId xmlns:a16="http://schemas.microsoft.com/office/drawing/2014/main" id="{9B1C51B9-BA5C-1C77-D28A-A2411F3C615D}"/>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52D9DE95-4F51-4FD1-9C54-FCB7AA0C44E2}"/>
              </a:ext>
            </a:extLst>
          </p:cNvPr>
          <p:cNvSpPr>
            <a:spLocks noGrp="1"/>
          </p:cNvSpPr>
          <p:nvPr>
            <p:ph type="sldNum" sz="quarter" idx="12"/>
          </p:nvPr>
        </p:nvSpPr>
        <p:spPr/>
        <p:txBody>
          <a:bodyPr/>
          <a:lstStyle/>
          <a:p>
            <a:fld id="{9C4DD1C8-6297-4302-B1C7-4A1F8B8C43E5}" type="slidenum">
              <a:rPr lang="es-PE" smtClean="0"/>
              <a:t>‹Nº›</a:t>
            </a:fld>
            <a:endParaRPr lang="es-PE"/>
          </a:p>
        </p:txBody>
      </p:sp>
    </p:spTree>
    <p:extLst>
      <p:ext uri="{BB962C8B-B14F-4D97-AF65-F5344CB8AC3E}">
        <p14:creationId xmlns:p14="http://schemas.microsoft.com/office/powerpoint/2010/main" val="1991639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2ED1CE8-49B9-6398-378F-FA8ADBD8232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2CE6F5C1-A95A-3D3E-E80A-217B6EB8E69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311D4C1B-4D1E-DD69-D22D-3613BC88F754}"/>
              </a:ext>
            </a:extLst>
          </p:cNvPr>
          <p:cNvSpPr>
            <a:spLocks noGrp="1"/>
          </p:cNvSpPr>
          <p:nvPr>
            <p:ph type="dt" sz="half" idx="10"/>
          </p:nvPr>
        </p:nvSpPr>
        <p:spPr/>
        <p:txBody>
          <a:bodyPr/>
          <a:lstStyle/>
          <a:p>
            <a:fld id="{0C1856A7-AFCB-411F-B963-720443685FA5}" type="datetimeFigureOut">
              <a:rPr lang="es-PE" smtClean="0"/>
              <a:t>12/07/2022</a:t>
            </a:fld>
            <a:endParaRPr lang="es-PE"/>
          </a:p>
        </p:txBody>
      </p:sp>
      <p:sp>
        <p:nvSpPr>
          <p:cNvPr id="5" name="Marcador de pie de página 4">
            <a:extLst>
              <a:ext uri="{FF2B5EF4-FFF2-40B4-BE49-F238E27FC236}">
                <a16:creationId xmlns:a16="http://schemas.microsoft.com/office/drawing/2014/main" id="{C86EE47B-6A11-EBF4-0766-B1FB5C61A560}"/>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A42D4BE2-7511-EAB3-7D14-086DBE78F2AF}"/>
              </a:ext>
            </a:extLst>
          </p:cNvPr>
          <p:cNvSpPr>
            <a:spLocks noGrp="1"/>
          </p:cNvSpPr>
          <p:nvPr>
            <p:ph type="sldNum" sz="quarter" idx="12"/>
          </p:nvPr>
        </p:nvSpPr>
        <p:spPr/>
        <p:txBody>
          <a:bodyPr/>
          <a:lstStyle/>
          <a:p>
            <a:fld id="{9C4DD1C8-6297-4302-B1C7-4A1F8B8C43E5}" type="slidenum">
              <a:rPr lang="es-PE" smtClean="0"/>
              <a:t>‹Nº›</a:t>
            </a:fld>
            <a:endParaRPr lang="es-PE"/>
          </a:p>
        </p:txBody>
      </p:sp>
    </p:spTree>
    <p:extLst>
      <p:ext uri="{BB962C8B-B14F-4D97-AF65-F5344CB8AC3E}">
        <p14:creationId xmlns:p14="http://schemas.microsoft.com/office/powerpoint/2010/main" val="2662578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01FC41E-6BF4-2C17-D159-778DA1F7A3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52DBF1C8-789D-3D69-E77F-AE51349C9C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70B3703B-D4C1-FDA5-7223-F8C70C29E1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856A7-AFCB-411F-B963-720443685FA5}" type="datetimeFigureOut">
              <a:rPr lang="es-PE" smtClean="0"/>
              <a:t>12/07/2022</a:t>
            </a:fld>
            <a:endParaRPr lang="es-PE"/>
          </a:p>
        </p:txBody>
      </p:sp>
      <p:sp>
        <p:nvSpPr>
          <p:cNvPr id="5" name="Marcador de pie de página 4">
            <a:extLst>
              <a:ext uri="{FF2B5EF4-FFF2-40B4-BE49-F238E27FC236}">
                <a16:creationId xmlns:a16="http://schemas.microsoft.com/office/drawing/2014/main" id="{2BF9AD61-4676-CC50-ACA4-7A25FEA522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4FA817BA-8CB0-11F6-B16F-48D23AC562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4DD1C8-6297-4302-B1C7-4A1F8B8C43E5}" type="slidenum">
              <a:rPr lang="es-PE" smtClean="0"/>
              <a:t>‹Nº›</a:t>
            </a:fld>
            <a:endParaRPr lang="es-PE"/>
          </a:p>
        </p:txBody>
      </p:sp>
    </p:spTree>
    <p:extLst>
      <p:ext uri="{BB962C8B-B14F-4D97-AF65-F5344CB8AC3E}">
        <p14:creationId xmlns:p14="http://schemas.microsoft.com/office/powerpoint/2010/main" val="1941748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image" Target="../media/image2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8BB463-2D5C-43E1-841C-0E3D632C739F}"/>
              </a:ext>
            </a:extLst>
          </p:cNvPr>
          <p:cNvSpPr>
            <a:spLocks noGrp="1"/>
          </p:cNvSpPr>
          <p:nvPr>
            <p:ph type="title"/>
          </p:nvPr>
        </p:nvSpPr>
        <p:spPr>
          <a:xfrm>
            <a:off x="1545417" y="2232286"/>
            <a:ext cx="9144000" cy="2387601"/>
          </a:xfrm>
        </p:spPr>
        <p:txBody>
          <a:bodyPr>
            <a:normAutofit/>
          </a:bodyPr>
          <a:lstStyle/>
          <a:p>
            <a:br>
              <a:rPr lang="es-MX" sz="3000" dirty="0"/>
            </a:br>
            <a:endParaRPr lang="es-PE" sz="3000" dirty="0"/>
          </a:p>
        </p:txBody>
      </p:sp>
      <p:sp>
        <p:nvSpPr>
          <p:cNvPr id="3" name="Marcador de texto 2">
            <a:extLst>
              <a:ext uri="{FF2B5EF4-FFF2-40B4-BE49-F238E27FC236}">
                <a16:creationId xmlns:a16="http://schemas.microsoft.com/office/drawing/2014/main" id="{7B982DE5-6F38-4D3C-82A9-8AAE5D243A0C}"/>
              </a:ext>
            </a:extLst>
          </p:cNvPr>
          <p:cNvSpPr>
            <a:spLocks noGrp="1"/>
          </p:cNvSpPr>
          <p:nvPr>
            <p:ph type="body" sz="quarter" idx="1"/>
          </p:nvPr>
        </p:nvSpPr>
        <p:spPr>
          <a:xfrm>
            <a:off x="1545417" y="1319176"/>
            <a:ext cx="8394297" cy="1045362"/>
          </a:xfrm>
          <a:ln>
            <a:solidFill>
              <a:schemeClr val="bg2">
                <a:lumMod val="75000"/>
              </a:schemeClr>
            </a:solidFill>
          </a:ln>
        </p:spPr>
        <p:txBody>
          <a:bodyPr>
            <a:normAutofit lnSpcReduction="10000"/>
          </a:bodyPr>
          <a:lstStyle/>
          <a:p>
            <a:r>
              <a:rPr lang="en-US" sz="1400" dirty="0">
                <a:latin typeface="Garamond" panose="02020404030301010803" pitchFamily="18" charset="0"/>
              </a:rPr>
              <a:t>Proyecto </a:t>
            </a:r>
          </a:p>
          <a:p>
            <a:r>
              <a:rPr lang="en-US" sz="1400" dirty="0" err="1">
                <a:latin typeface="Garamond" panose="02020404030301010803" pitchFamily="18" charset="0"/>
              </a:rPr>
              <a:t>Escuelas</a:t>
            </a:r>
            <a:r>
              <a:rPr lang="en-US" sz="1400" dirty="0">
                <a:latin typeface="Garamond" panose="02020404030301010803" pitchFamily="18" charset="0"/>
              </a:rPr>
              <a:t> rurales y las </a:t>
            </a:r>
            <a:r>
              <a:rPr lang="en-US" sz="1400" dirty="0" err="1">
                <a:latin typeface="Garamond" panose="02020404030301010803" pitchFamily="18" charset="0"/>
              </a:rPr>
              <a:t>cambiantes</a:t>
            </a:r>
            <a:r>
              <a:rPr lang="en-US" sz="1400" dirty="0">
                <a:latin typeface="Garamond" panose="02020404030301010803" pitchFamily="18" charset="0"/>
              </a:rPr>
              <a:t> </a:t>
            </a:r>
            <a:r>
              <a:rPr lang="en-US" sz="1400" dirty="0" err="1">
                <a:latin typeface="Garamond" panose="02020404030301010803" pitchFamily="18" charset="0"/>
              </a:rPr>
              <a:t>montañas</a:t>
            </a:r>
            <a:r>
              <a:rPr lang="en-US" sz="1400" dirty="0">
                <a:latin typeface="Garamond" panose="02020404030301010803" pitchFamily="18" charset="0"/>
              </a:rPr>
              <a:t> </a:t>
            </a:r>
            <a:r>
              <a:rPr lang="en-US" sz="1400" dirty="0" err="1">
                <a:latin typeface="Garamond" panose="02020404030301010803" pitchFamily="18" charset="0"/>
              </a:rPr>
              <a:t>tropicales</a:t>
            </a:r>
            <a:r>
              <a:rPr lang="en-US" sz="1400" dirty="0">
                <a:latin typeface="Garamond" panose="02020404030301010803" pitchFamily="18" charset="0"/>
              </a:rPr>
              <a:t> </a:t>
            </a:r>
            <a:r>
              <a:rPr lang="en-US" sz="1400" dirty="0" err="1">
                <a:latin typeface="Garamond" panose="02020404030301010803" pitchFamily="18" charset="0"/>
              </a:rPr>
              <a:t>andinas</a:t>
            </a:r>
            <a:r>
              <a:rPr lang="en-US" sz="1400" dirty="0">
                <a:latin typeface="Garamond" panose="02020404030301010803" pitchFamily="18" charset="0"/>
              </a:rPr>
              <a:t>: la </a:t>
            </a:r>
            <a:r>
              <a:rPr lang="en-US" sz="1400" dirty="0" err="1">
                <a:latin typeface="Garamond" panose="02020404030301010803" pitchFamily="18" charset="0"/>
              </a:rPr>
              <a:t>alianza</a:t>
            </a:r>
            <a:r>
              <a:rPr lang="en-US" sz="1400" dirty="0">
                <a:latin typeface="Garamond" panose="02020404030301010803" pitchFamily="18" charset="0"/>
              </a:rPr>
              <a:t> intercultural con la </a:t>
            </a:r>
            <a:r>
              <a:rPr lang="en-US" sz="1400" dirty="0" err="1">
                <a:latin typeface="Garamond" panose="02020404030301010803" pitchFamily="18" charset="0"/>
              </a:rPr>
              <a:t>agricultura</a:t>
            </a:r>
            <a:r>
              <a:rPr lang="en-US" sz="1400" dirty="0">
                <a:latin typeface="Garamond" panose="02020404030301010803" pitchFamily="18" charset="0"/>
              </a:rPr>
              <a:t> familiar </a:t>
            </a:r>
            <a:r>
              <a:rPr lang="en-US" sz="1400" dirty="0" err="1">
                <a:latin typeface="Garamond" panose="02020404030301010803" pitchFamily="18" charset="0"/>
              </a:rPr>
              <a:t>agrobiodiversa</a:t>
            </a:r>
            <a:endParaRPr lang="en-US" sz="1400" dirty="0">
              <a:latin typeface="Garamond" panose="02020404030301010803" pitchFamily="18" charset="0"/>
            </a:endParaRPr>
          </a:p>
          <a:p>
            <a:r>
              <a:rPr lang="en-US" sz="1400" dirty="0">
                <a:latin typeface="Garamond" panose="02020404030301010803" pitchFamily="18" charset="0"/>
              </a:rPr>
              <a:t>2021-2023</a:t>
            </a:r>
            <a:endParaRPr lang="es-PE" sz="1400" dirty="0">
              <a:latin typeface="Garamond" panose="02020404030301010803" pitchFamily="18" charset="0"/>
            </a:endParaRPr>
          </a:p>
        </p:txBody>
      </p:sp>
      <p:grpSp>
        <p:nvGrpSpPr>
          <p:cNvPr id="5" name="Agrupar 5">
            <a:extLst>
              <a:ext uri="{FF2B5EF4-FFF2-40B4-BE49-F238E27FC236}">
                <a16:creationId xmlns:a16="http://schemas.microsoft.com/office/drawing/2014/main" id="{C46EBB18-53C1-4481-B89B-CEE19BE32422}"/>
              </a:ext>
            </a:extLst>
          </p:cNvPr>
          <p:cNvGrpSpPr/>
          <p:nvPr/>
        </p:nvGrpSpPr>
        <p:grpSpPr>
          <a:xfrm>
            <a:off x="1028818" y="278794"/>
            <a:ext cx="7933055" cy="1040382"/>
            <a:chOff x="350586" y="419685"/>
            <a:chExt cx="8288589" cy="1123950"/>
          </a:xfrm>
        </p:grpSpPr>
        <p:pic>
          <p:nvPicPr>
            <p:cNvPr id="6" name="Picture 2" descr="http://www.lamolina.edu.pe/Investigacion/programa/maiz/ESCUDO.GIF">
              <a:extLst>
                <a:ext uri="{FF2B5EF4-FFF2-40B4-BE49-F238E27FC236}">
                  <a16:creationId xmlns:a16="http://schemas.microsoft.com/office/drawing/2014/main" id="{43515468-F140-4795-8538-8884FBB0E85D}"/>
                </a:ext>
              </a:extLst>
            </p:cNvPr>
            <p:cNvPicPr>
              <a:picLocks noChangeAspect="1" noChangeArrowheads="1"/>
            </p:cNvPicPr>
            <p:nvPr/>
          </p:nvPicPr>
          <p:blipFill>
            <a:blip r:embed="rId2">
              <a:lum bright="10000" contrast="10000"/>
            </a:blip>
            <a:srcRect/>
            <a:stretch>
              <a:fillRect/>
            </a:stretch>
          </p:blipFill>
          <p:spPr bwMode="auto">
            <a:xfrm>
              <a:off x="350586" y="419685"/>
              <a:ext cx="971550" cy="1123950"/>
            </a:xfrm>
            <a:prstGeom prst="rect">
              <a:avLst/>
            </a:prstGeom>
            <a:noFill/>
            <a:ln w="9525">
              <a:noFill/>
              <a:miter lim="800000"/>
              <a:headEnd/>
              <a:tailEnd/>
            </a:ln>
          </p:spPr>
        </p:pic>
        <p:pic>
          <p:nvPicPr>
            <p:cNvPr id="7" name="Imagen 10">
              <a:extLst>
                <a:ext uri="{FF2B5EF4-FFF2-40B4-BE49-F238E27FC236}">
                  <a16:creationId xmlns:a16="http://schemas.microsoft.com/office/drawing/2014/main" id="{C75549DC-CA5A-4819-ABB2-04C42C224136}"/>
                </a:ext>
              </a:extLst>
            </p:cNvPr>
            <p:cNvPicPr>
              <a:picLocks noChangeAspect="1" noChangeArrowheads="1"/>
            </p:cNvPicPr>
            <p:nvPr/>
          </p:nvPicPr>
          <p:blipFill>
            <a:blip r:embed="rId3"/>
            <a:srcRect l="18842" t="52756" r="59016" b="30905"/>
            <a:stretch>
              <a:fillRect/>
            </a:stretch>
          </p:blipFill>
          <p:spPr bwMode="auto">
            <a:xfrm>
              <a:off x="1520825" y="627063"/>
              <a:ext cx="1179513" cy="482600"/>
            </a:xfrm>
            <a:prstGeom prst="rect">
              <a:avLst/>
            </a:prstGeom>
            <a:noFill/>
            <a:ln w="9525">
              <a:noFill/>
              <a:miter lim="800000"/>
              <a:headEnd/>
              <a:tailEnd/>
            </a:ln>
          </p:spPr>
        </p:pic>
        <p:pic>
          <p:nvPicPr>
            <p:cNvPr id="8" name="Imagen 7">
              <a:extLst>
                <a:ext uri="{FF2B5EF4-FFF2-40B4-BE49-F238E27FC236}">
                  <a16:creationId xmlns:a16="http://schemas.microsoft.com/office/drawing/2014/main" id="{8514D566-2664-4CE0-A014-B7469C2BDCD1}"/>
                </a:ext>
              </a:extLst>
            </p:cNvPr>
            <p:cNvPicPr>
              <a:picLocks noChangeAspect="1" noChangeArrowheads="1"/>
            </p:cNvPicPr>
            <p:nvPr/>
          </p:nvPicPr>
          <p:blipFill>
            <a:blip r:embed="rId4"/>
            <a:srcRect l="21970" t="55363" r="61978" b="32924"/>
            <a:stretch>
              <a:fillRect/>
            </a:stretch>
          </p:blipFill>
          <p:spPr bwMode="auto">
            <a:xfrm>
              <a:off x="2921000" y="671513"/>
              <a:ext cx="1154113" cy="473075"/>
            </a:xfrm>
            <a:prstGeom prst="rect">
              <a:avLst/>
            </a:prstGeom>
            <a:noFill/>
            <a:ln w="9525">
              <a:noFill/>
              <a:miter lim="800000"/>
              <a:headEnd/>
              <a:tailEnd/>
            </a:ln>
          </p:spPr>
        </p:pic>
        <p:pic>
          <p:nvPicPr>
            <p:cNvPr id="9" name="Imagen 7">
              <a:extLst>
                <a:ext uri="{FF2B5EF4-FFF2-40B4-BE49-F238E27FC236}">
                  <a16:creationId xmlns:a16="http://schemas.microsoft.com/office/drawing/2014/main" id="{33CFB476-E049-4A2D-9747-9F7F13458231}"/>
                </a:ext>
              </a:extLst>
            </p:cNvPr>
            <p:cNvPicPr>
              <a:picLocks noChangeAspect="1"/>
            </p:cNvPicPr>
            <p:nvPr/>
          </p:nvPicPr>
          <p:blipFill>
            <a:blip r:embed="rId5"/>
            <a:srcRect/>
            <a:stretch>
              <a:fillRect/>
            </a:stretch>
          </p:blipFill>
          <p:spPr bwMode="auto">
            <a:xfrm>
              <a:off x="4275138" y="500063"/>
              <a:ext cx="1079500" cy="844550"/>
            </a:xfrm>
            <a:prstGeom prst="rect">
              <a:avLst/>
            </a:prstGeom>
            <a:noFill/>
            <a:ln w="9525">
              <a:noFill/>
              <a:miter lim="800000"/>
              <a:headEnd/>
              <a:tailEnd/>
            </a:ln>
          </p:spPr>
        </p:pic>
        <p:pic>
          <p:nvPicPr>
            <p:cNvPr id="10" name="Imagen 8">
              <a:extLst>
                <a:ext uri="{FF2B5EF4-FFF2-40B4-BE49-F238E27FC236}">
                  <a16:creationId xmlns:a16="http://schemas.microsoft.com/office/drawing/2014/main" id="{DDF53DBC-E9C9-409E-A0F4-AFA975DE98CE}"/>
                </a:ext>
              </a:extLst>
            </p:cNvPr>
            <p:cNvPicPr>
              <a:picLocks noChangeAspect="1"/>
            </p:cNvPicPr>
            <p:nvPr/>
          </p:nvPicPr>
          <p:blipFill>
            <a:blip r:embed="rId6"/>
            <a:srcRect/>
            <a:stretch>
              <a:fillRect/>
            </a:stretch>
          </p:blipFill>
          <p:spPr bwMode="auto">
            <a:xfrm>
              <a:off x="5705475" y="552450"/>
              <a:ext cx="1416050" cy="700088"/>
            </a:xfrm>
            <a:prstGeom prst="rect">
              <a:avLst/>
            </a:prstGeom>
            <a:noFill/>
            <a:ln w="9525">
              <a:noFill/>
              <a:miter lim="800000"/>
              <a:headEnd/>
              <a:tailEnd/>
            </a:ln>
          </p:spPr>
        </p:pic>
        <p:pic>
          <p:nvPicPr>
            <p:cNvPr id="11" name="Imagen 9">
              <a:extLst>
                <a:ext uri="{FF2B5EF4-FFF2-40B4-BE49-F238E27FC236}">
                  <a16:creationId xmlns:a16="http://schemas.microsoft.com/office/drawing/2014/main" id="{C0AA470E-2FB9-4781-B88E-1C541B4F73F5}"/>
                </a:ext>
              </a:extLst>
            </p:cNvPr>
            <p:cNvPicPr>
              <a:picLocks noChangeAspect="1" noChangeArrowheads="1"/>
            </p:cNvPicPr>
            <p:nvPr/>
          </p:nvPicPr>
          <p:blipFill>
            <a:blip r:embed="rId7"/>
            <a:srcRect l="13890" t="11958" r="72049" b="71703"/>
            <a:stretch>
              <a:fillRect/>
            </a:stretch>
          </p:blipFill>
          <p:spPr bwMode="auto">
            <a:xfrm>
              <a:off x="7429500" y="471488"/>
              <a:ext cx="1209675" cy="793750"/>
            </a:xfrm>
            <a:prstGeom prst="rect">
              <a:avLst/>
            </a:prstGeom>
            <a:noFill/>
            <a:ln w="9525">
              <a:noFill/>
              <a:miter lim="800000"/>
              <a:headEnd/>
              <a:tailEnd/>
            </a:ln>
          </p:spPr>
        </p:pic>
      </p:grpSp>
      <p:pic>
        <p:nvPicPr>
          <p:cNvPr id="16" name="Imagen 15">
            <a:extLst>
              <a:ext uri="{FF2B5EF4-FFF2-40B4-BE49-F238E27FC236}">
                <a16:creationId xmlns:a16="http://schemas.microsoft.com/office/drawing/2014/main" id="{9BB4ED27-9AAF-F277-BE7D-2A6C28665335}"/>
              </a:ext>
            </a:extLst>
          </p:cNvPr>
          <p:cNvPicPr>
            <a:picLocks noChangeAspect="1"/>
          </p:cNvPicPr>
          <p:nvPr/>
        </p:nvPicPr>
        <p:blipFill rotWithShape="1">
          <a:blip r:embed="rId8"/>
          <a:srcRect l="8370" t="14337" r="75505" b="73632"/>
          <a:stretch/>
        </p:blipFill>
        <p:spPr>
          <a:xfrm>
            <a:off x="9495182" y="361741"/>
            <a:ext cx="1596083" cy="634676"/>
          </a:xfrm>
          <a:prstGeom prst="rect">
            <a:avLst/>
          </a:prstGeom>
        </p:spPr>
      </p:pic>
      <p:sp>
        <p:nvSpPr>
          <p:cNvPr id="18" name="CuadroTexto 17">
            <a:extLst>
              <a:ext uri="{FF2B5EF4-FFF2-40B4-BE49-F238E27FC236}">
                <a16:creationId xmlns:a16="http://schemas.microsoft.com/office/drawing/2014/main" id="{46D7D4C3-4E81-2999-7C3C-4CFB6DB8EE08}"/>
              </a:ext>
            </a:extLst>
          </p:cNvPr>
          <p:cNvSpPr txBox="1"/>
          <p:nvPr/>
        </p:nvSpPr>
        <p:spPr>
          <a:xfrm>
            <a:off x="1028818" y="2591212"/>
            <a:ext cx="9427493" cy="954107"/>
          </a:xfrm>
          <a:prstGeom prst="rect">
            <a:avLst/>
          </a:prstGeom>
          <a:noFill/>
        </p:spPr>
        <p:txBody>
          <a:bodyPr wrap="square" rtlCol="0">
            <a:spAutoFit/>
          </a:bodyPr>
          <a:lstStyle/>
          <a:p>
            <a:pPr algn="ctr"/>
            <a:r>
              <a:rPr lang="es-PE" sz="2000" dirty="0">
                <a:solidFill>
                  <a:srgbClr val="000000"/>
                </a:solidFill>
                <a:effectLst/>
                <a:latin typeface="Garamond" panose="02020404030301010803" pitchFamily="18" charset="0"/>
                <a:ea typeface="Calibri" panose="020F0502020204030204" pitchFamily="34" charset="0"/>
              </a:rPr>
              <a:t>Aprendizajes de trabajar con escuelas rurales y sus potencialidades como impulsora de conocimientos locales sobre la agricultura andina</a:t>
            </a:r>
            <a:endParaRPr lang="es-MX" sz="1600" dirty="0">
              <a:latin typeface="Garamond" panose="02020404030301010803" pitchFamily="18" charset="0"/>
              <a:ea typeface="Calibri" panose="020F0502020204030204" pitchFamily="34" charset="0"/>
              <a:cs typeface="Times New Roman" panose="02020603050405020304" pitchFamily="18" charset="0"/>
            </a:endParaRPr>
          </a:p>
          <a:p>
            <a:pPr algn="ctr"/>
            <a:r>
              <a:rPr lang="es-MX" sz="1600" dirty="0">
                <a:latin typeface="Garamond" panose="02020404030301010803" pitchFamily="18" charset="0"/>
                <a:ea typeface="Calibri" panose="020F0502020204030204" pitchFamily="34" charset="0"/>
                <a:cs typeface="Times New Roman" panose="02020603050405020304" pitchFamily="18" charset="0"/>
              </a:rPr>
              <a:t>Puembo, Ecuador, 13 de </a:t>
            </a:r>
            <a:r>
              <a:rPr lang="es-MX" sz="1600" dirty="0">
                <a:effectLst/>
                <a:latin typeface="Garamond" panose="02020404030301010803" pitchFamily="18" charset="0"/>
                <a:ea typeface="Calibri" panose="020F0502020204030204" pitchFamily="34" charset="0"/>
                <a:cs typeface="Times New Roman" panose="02020603050405020304" pitchFamily="18" charset="0"/>
              </a:rPr>
              <a:t>julio 2022</a:t>
            </a:r>
            <a:endParaRPr lang="es-PE" sz="1600" dirty="0">
              <a:effectLst/>
              <a:latin typeface="Garamond" panose="02020404030301010803" pitchFamily="18" charset="0"/>
              <a:ea typeface="Calibri" panose="020F0502020204030204" pitchFamily="34" charset="0"/>
              <a:cs typeface="Times New Roman" panose="02020603050405020304" pitchFamily="18" charset="0"/>
            </a:endParaRPr>
          </a:p>
        </p:txBody>
      </p:sp>
      <p:pic>
        <p:nvPicPr>
          <p:cNvPr id="21" name="Imagen 20">
            <a:extLst>
              <a:ext uri="{FF2B5EF4-FFF2-40B4-BE49-F238E27FC236}">
                <a16:creationId xmlns:a16="http://schemas.microsoft.com/office/drawing/2014/main" id="{0E3EDDE3-EF87-2E19-9CB3-312850F04906}"/>
              </a:ext>
            </a:extLst>
          </p:cNvPr>
          <p:cNvPicPr>
            <a:picLocks noChangeAspect="1"/>
          </p:cNvPicPr>
          <p:nvPr/>
        </p:nvPicPr>
        <p:blipFill rotWithShape="1">
          <a:blip r:embed="rId9"/>
          <a:srcRect l="18958" t="20829" r="19479" b="15991"/>
          <a:stretch/>
        </p:blipFill>
        <p:spPr>
          <a:xfrm>
            <a:off x="495214" y="3729108"/>
            <a:ext cx="5575300" cy="3128892"/>
          </a:xfrm>
          <a:prstGeom prst="rect">
            <a:avLst/>
          </a:prstGeom>
        </p:spPr>
      </p:pic>
      <p:pic>
        <p:nvPicPr>
          <p:cNvPr id="27" name="Imagen 26">
            <a:extLst>
              <a:ext uri="{FF2B5EF4-FFF2-40B4-BE49-F238E27FC236}">
                <a16:creationId xmlns:a16="http://schemas.microsoft.com/office/drawing/2014/main" id="{0E297F63-54C1-974C-881F-2A6039566A05}"/>
              </a:ext>
            </a:extLst>
          </p:cNvPr>
          <p:cNvPicPr>
            <a:picLocks noChangeAspect="1"/>
          </p:cNvPicPr>
          <p:nvPr/>
        </p:nvPicPr>
        <p:blipFill rotWithShape="1">
          <a:blip r:embed="rId10"/>
          <a:srcRect l="33229" t="50472" r="31698" b="7977"/>
          <a:stretch/>
        </p:blipFill>
        <p:spPr>
          <a:xfrm>
            <a:off x="6587113" y="3729108"/>
            <a:ext cx="4955691" cy="3128892"/>
          </a:xfrm>
          <a:prstGeom prst="rect">
            <a:avLst/>
          </a:prstGeom>
        </p:spPr>
      </p:pic>
    </p:spTree>
    <p:extLst>
      <p:ext uri="{BB962C8B-B14F-4D97-AF65-F5344CB8AC3E}">
        <p14:creationId xmlns:p14="http://schemas.microsoft.com/office/powerpoint/2010/main" val="1019591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505CFA72-4482-4140-B092-63F29F53803E}"/>
              </a:ext>
            </a:extLst>
          </p:cNvPr>
          <p:cNvSpPr/>
          <p:nvPr/>
        </p:nvSpPr>
        <p:spPr>
          <a:xfrm>
            <a:off x="4635591" y="0"/>
            <a:ext cx="7556409" cy="54333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4" name="Imagen 3">
            <a:extLst>
              <a:ext uri="{FF2B5EF4-FFF2-40B4-BE49-F238E27FC236}">
                <a16:creationId xmlns:a16="http://schemas.microsoft.com/office/drawing/2014/main" id="{FC0268F4-BAEA-4128-83BA-CCC6234A65C4}"/>
              </a:ext>
            </a:extLst>
          </p:cNvPr>
          <p:cNvPicPr>
            <a:picLocks noChangeAspect="1"/>
          </p:cNvPicPr>
          <p:nvPr/>
        </p:nvPicPr>
        <p:blipFill rotWithShape="1">
          <a:blip r:embed="rId2"/>
          <a:srcRect l="3271" r="27402"/>
          <a:stretch/>
        </p:blipFill>
        <p:spPr>
          <a:xfrm>
            <a:off x="20" y="10"/>
            <a:ext cx="4635571" cy="6857990"/>
          </a:xfrm>
          <a:prstGeom prst="rect">
            <a:avLst/>
          </a:prstGeom>
          <a:effectLst/>
        </p:spPr>
      </p:pic>
      <p:sp>
        <p:nvSpPr>
          <p:cNvPr id="5" name="CuadroTexto 4">
            <a:extLst>
              <a:ext uri="{FF2B5EF4-FFF2-40B4-BE49-F238E27FC236}">
                <a16:creationId xmlns:a16="http://schemas.microsoft.com/office/drawing/2014/main" id="{35E58748-82D8-4FA9-B54B-FA052BB42DC6}"/>
              </a:ext>
            </a:extLst>
          </p:cNvPr>
          <p:cNvSpPr txBox="1"/>
          <p:nvPr/>
        </p:nvSpPr>
        <p:spPr>
          <a:xfrm>
            <a:off x="4492486" y="0"/>
            <a:ext cx="7832035" cy="584775"/>
          </a:xfrm>
          <a:prstGeom prst="rect">
            <a:avLst/>
          </a:prstGeom>
          <a:noFill/>
        </p:spPr>
        <p:txBody>
          <a:bodyPr wrap="square" rtlCol="0">
            <a:spAutoFit/>
          </a:bodyPr>
          <a:lstStyle/>
          <a:p>
            <a:pPr algn="ctr"/>
            <a:r>
              <a:rPr lang="es-MX" sz="3200" dirty="0"/>
              <a:t>El Proyecto: dónde estamos y quiénes somos</a:t>
            </a:r>
            <a:endParaRPr lang="es-PE" sz="3200" dirty="0"/>
          </a:p>
        </p:txBody>
      </p:sp>
      <p:pic>
        <p:nvPicPr>
          <p:cNvPr id="8" name="Picture 5">
            <a:extLst>
              <a:ext uri="{FF2B5EF4-FFF2-40B4-BE49-F238E27FC236}">
                <a16:creationId xmlns:a16="http://schemas.microsoft.com/office/drawing/2014/main" id="{B6D97A36-CE5E-4596-9293-621B0C06EF74}"/>
              </a:ext>
            </a:extLst>
          </p:cNvPr>
          <p:cNvPicPr>
            <a:picLocks noChangeAspect="1" noChangeArrowheads="1"/>
          </p:cNvPicPr>
          <p:nvPr/>
        </p:nvPicPr>
        <p:blipFill>
          <a:blip r:embed="rId3" cstate="print"/>
          <a:srcRect l="10176" t="7481" r="12092" b="15526"/>
          <a:stretch>
            <a:fillRect/>
          </a:stretch>
        </p:blipFill>
        <p:spPr bwMode="auto">
          <a:xfrm>
            <a:off x="9459103" y="5632762"/>
            <a:ext cx="2336780" cy="1225238"/>
          </a:xfrm>
          <a:prstGeom prst="rect">
            <a:avLst/>
          </a:prstGeom>
          <a:noFill/>
          <a:ln w="9525">
            <a:noFill/>
            <a:miter lim="800000"/>
            <a:headEnd/>
            <a:tailEnd/>
          </a:ln>
          <a:effectLst/>
        </p:spPr>
      </p:pic>
      <p:pic>
        <p:nvPicPr>
          <p:cNvPr id="11" name="Imagen 10">
            <a:extLst>
              <a:ext uri="{FF2B5EF4-FFF2-40B4-BE49-F238E27FC236}">
                <a16:creationId xmlns:a16="http://schemas.microsoft.com/office/drawing/2014/main" id="{2F2E759A-2C28-425F-B6BA-BCEFA1BBBAE6}"/>
              </a:ext>
            </a:extLst>
          </p:cNvPr>
          <p:cNvPicPr>
            <a:picLocks noChangeAspect="1"/>
          </p:cNvPicPr>
          <p:nvPr/>
        </p:nvPicPr>
        <p:blipFill>
          <a:blip r:embed="rId4"/>
          <a:stretch>
            <a:fillRect/>
          </a:stretch>
        </p:blipFill>
        <p:spPr>
          <a:xfrm>
            <a:off x="7160314" y="5644204"/>
            <a:ext cx="2298789" cy="1213796"/>
          </a:xfrm>
          <a:prstGeom prst="rect">
            <a:avLst/>
          </a:prstGeom>
        </p:spPr>
      </p:pic>
      <p:pic>
        <p:nvPicPr>
          <p:cNvPr id="3" name="Imagen 2">
            <a:extLst>
              <a:ext uri="{FF2B5EF4-FFF2-40B4-BE49-F238E27FC236}">
                <a16:creationId xmlns:a16="http://schemas.microsoft.com/office/drawing/2014/main" id="{33738A8E-0F07-87FB-ABA0-92FCED2475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6163" y="901148"/>
            <a:ext cx="8055817" cy="4269356"/>
          </a:xfrm>
          <a:prstGeom prst="rect">
            <a:avLst/>
          </a:prstGeom>
        </p:spPr>
      </p:pic>
      <p:pic>
        <p:nvPicPr>
          <p:cNvPr id="10" name="Imagen 9">
            <a:extLst>
              <a:ext uri="{FF2B5EF4-FFF2-40B4-BE49-F238E27FC236}">
                <a16:creationId xmlns:a16="http://schemas.microsoft.com/office/drawing/2014/main" id="{A985CDC7-BBB0-FDA2-1A71-64F6A2622C5E}"/>
              </a:ext>
            </a:extLst>
          </p:cNvPr>
          <p:cNvPicPr>
            <a:picLocks noChangeAspect="1"/>
          </p:cNvPicPr>
          <p:nvPr/>
        </p:nvPicPr>
        <p:blipFill rotWithShape="1">
          <a:blip r:embed="rId6"/>
          <a:srcRect l="26562" t="23198" r="26667" b="15416"/>
          <a:stretch/>
        </p:blipFill>
        <p:spPr>
          <a:xfrm>
            <a:off x="5164228" y="5644204"/>
            <a:ext cx="1996086" cy="1396212"/>
          </a:xfrm>
          <a:prstGeom prst="rect">
            <a:avLst/>
          </a:prstGeom>
        </p:spPr>
      </p:pic>
      <p:sp>
        <p:nvSpPr>
          <p:cNvPr id="12" name="CuadroTexto 11">
            <a:extLst>
              <a:ext uri="{FF2B5EF4-FFF2-40B4-BE49-F238E27FC236}">
                <a16:creationId xmlns:a16="http://schemas.microsoft.com/office/drawing/2014/main" id="{F64A717B-7005-47E1-9AFC-4A6983E5D58A}"/>
              </a:ext>
            </a:extLst>
          </p:cNvPr>
          <p:cNvSpPr txBox="1"/>
          <p:nvPr/>
        </p:nvSpPr>
        <p:spPr>
          <a:xfrm>
            <a:off x="8679614" y="4092314"/>
            <a:ext cx="1558977" cy="276999"/>
          </a:xfrm>
          <a:prstGeom prst="rect">
            <a:avLst/>
          </a:prstGeom>
          <a:noFill/>
        </p:spPr>
        <p:txBody>
          <a:bodyPr wrap="square" rtlCol="0">
            <a:spAutoFit/>
          </a:bodyPr>
          <a:lstStyle/>
          <a:p>
            <a:r>
              <a:rPr lang="es-MX" sz="1200" dirty="0">
                <a:latin typeface="Times New Roman" panose="02020603050405020304" pitchFamily="18" charset="0"/>
                <a:cs typeface="Times New Roman" panose="02020603050405020304" pitchFamily="18" charset="0"/>
              </a:rPr>
              <a:t>5to y 6to de primaria</a:t>
            </a:r>
            <a:endParaRPr lang="es-PE"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1100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D68073-2EFE-6AEE-689F-604F5F09AF76}"/>
              </a:ext>
            </a:extLst>
          </p:cNvPr>
          <p:cNvSpPr>
            <a:spLocks noGrp="1"/>
          </p:cNvSpPr>
          <p:nvPr>
            <p:ph type="title"/>
          </p:nvPr>
        </p:nvSpPr>
        <p:spPr/>
        <p:txBody>
          <a:bodyPr/>
          <a:lstStyle/>
          <a:p>
            <a:r>
              <a:rPr lang="es-ES" sz="4400" dirty="0">
                <a:effectLst/>
                <a:latin typeface="Calibri" panose="020F0502020204030204" pitchFamily="34" charset="0"/>
                <a:ea typeface="Calibri" panose="020F0502020204030204" pitchFamily="34" charset="0"/>
                <a:cs typeface="Times New Roman" panose="02020603050405020304" pitchFamily="18" charset="0"/>
              </a:rPr>
              <a:t>¿Qué entendemos por institucionalidad?</a:t>
            </a:r>
            <a:br>
              <a:rPr lang="es-PE" sz="4400" dirty="0">
                <a:effectLst/>
                <a:latin typeface="Calibri" panose="020F0502020204030204" pitchFamily="34" charset="0"/>
                <a:ea typeface="Calibri" panose="020F0502020204030204" pitchFamily="34" charset="0"/>
                <a:cs typeface="Times New Roman" panose="02020603050405020304" pitchFamily="18" charset="0"/>
              </a:rPr>
            </a:br>
            <a:endParaRPr lang="es-PE" dirty="0"/>
          </a:p>
        </p:txBody>
      </p:sp>
      <p:sp>
        <p:nvSpPr>
          <p:cNvPr id="3" name="Marcador de contenido 2">
            <a:extLst>
              <a:ext uri="{FF2B5EF4-FFF2-40B4-BE49-F238E27FC236}">
                <a16:creationId xmlns:a16="http://schemas.microsoft.com/office/drawing/2014/main" id="{B4CD6677-A02F-FEE5-238B-9502C995D94D}"/>
              </a:ext>
            </a:extLst>
          </p:cNvPr>
          <p:cNvSpPr>
            <a:spLocks noGrp="1"/>
          </p:cNvSpPr>
          <p:nvPr>
            <p:ph idx="1"/>
          </p:nvPr>
        </p:nvSpPr>
        <p:spPr>
          <a:xfrm>
            <a:off x="765010" y="1913174"/>
            <a:ext cx="10515600" cy="4351338"/>
          </a:xfrm>
        </p:spPr>
        <p:txBody>
          <a:bodyPr>
            <a:normAutofit/>
          </a:bodyPr>
          <a:lstStyle/>
          <a:p>
            <a:pPr marL="0" indent="0">
              <a:buNone/>
            </a:pPr>
            <a:r>
              <a:rPr lang="es-MX" sz="2400" dirty="0">
                <a:solidFill>
                  <a:schemeClr val="dk1"/>
                </a:solidFill>
                <a:latin typeface="Garamond" panose="02020404030301010803" pitchFamily="18" charset="0"/>
              </a:rPr>
              <a:t>Una comunidad educativa que a nivel local se apropia e implementa una propuesta pedagógica intercultural  que se replica y enriquece cada año escolar, siendo reconocido y respaldado por autoridades políticas del sector educación y por el medio educativo.</a:t>
            </a:r>
          </a:p>
          <a:p>
            <a:pPr marL="0" indent="0">
              <a:buNone/>
            </a:pPr>
            <a:endParaRPr lang="es-MX" sz="2400" dirty="0">
              <a:solidFill>
                <a:schemeClr val="dk1"/>
              </a:solidFill>
              <a:latin typeface="Garamond" panose="02020404030301010803" pitchFamily="18" charset="0"/>
            </a:endParaRPr>
          </a:p>
          <a:p>
            <a:pPr marL="0" indent="0">
              <a:buNone/>
            </a:pPr>
            <a:endParaRPr lang="es-MX" sz="2400" dirty="0">
              <a:solidFill>
                <a:schemeClr val="dk1"/>
              </a:solidFill>
              <a:latin typeface="Garamond" panose="02020404030301010803" pitchFamily="18" charset="0"/>
            </a:endParaRPr>
          </a:p>
          <a:p>
            <a:pPr marL="0" indent="0">
              <a:buNone/>
            </a:pPr>
            <a:endParaRPr lang="es-MX" sz="2400" dirty="0">
              <a:solidFill>
                <a:schemeClr val="dk1"/>
              </a:solidFill>
              <a:latin typeface="Garamond" panose="02020404030301010803" pitchFamily="18" charset="0"/>
            </a:endParaRPr>
          </a:p>
          <a:p>
            <a:pPr marL="0" indent="0">
              <a:buNone/>
            </a:pPr>
            <a:endParaRPr lang="es-MX" sz="2400" dirty="0">
              <a:solidFill>
                <a:schemeClr val="dk1"/>
              </a:solidFill>
              <a:latin typeface="Garamond" panose="02020404030301010803" pitchFamily="18" charset="0"/>
            </a:endParaRPr>
          </a:p>
          <a:p>
            <a:pPr marL="0" indent="0">
              <a:buNone/>
            </a:pPr>
            <a:endParaRPr lang="es-PE" sz="2400" dirty="0">
              <a:solidFill>
                <a:schemeClr val="dk1"/>
              </a:solidFill>
              <a:latin typeface="Garamond" panose="02020404030301010803" pitchFamily="18" charset="0"/>
            </a:endParaRPr>
          </a:p>
        </p:txBody>
      </p:sp>
      <p:pic>
        <p:nvPicPr>
          <p:cNvPr id="4" name="Picture 2">
            <a:extLst>
              <a:ext uri="{FF2B5EF4-FFF2-40B4-BE49-F238E27FC236}">
                <a16:creationId xmlns:a16="http://schemas.microsoft.com/office/drawing/2014/main" id="{D0D2F0B2-07CE-55C1-1695-CE376BC16F1A}"/>
              </a:ext>
            </a:extLst>
          </p:cNvPr>
          <p:cNvPicPr>
            <a:picLocks noChangeAspect="1" noChangeArrowheads="1"/>
          </p:cNvPicPr>
          <p:nvPr/>
        </p:nvPicPr>
        <p:blipFill>
          <a:blip r:embed="rId3" cstate="print"/>
          <a:srcRect l="10196" t="6442" r="10368" b="12600"/>
          <a:stretch>
            <a:fillRect/>
          </a:stretch>
        </p:blipFill>
        <p:spPr bwMode="auto">
          <a:xfrm>
            <a:off x="3413296" y="3579854"/>
            <a:ext cx="5083004" cy="2684658"/>
          </a:xfrm>
          <a:prstGeom prst="rect">
            <a:avLst/>
          </a:prstGeom>
          <a:noFill/>
          <a:ln w="9525">
            <a:noFill/>
            <a:miter lim="800000"/>
            <a:headEnd/>
            <a:tailEnd/>
          </a:ln>
          <a:effectLst/>
        </p:spPr>
      </p:pic>
    </p:spTree>
    <p:extLst>
      <p:ext uri="{BB962C8B-B14F-4D97-AF65-F5344CB8AC3E}">
        <p14:creationId xmlns:p14="http://schemas.microsoft.com/office/powerpoint/2010/main" val="413719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7243A6FA-0DEB-7FBA-4203-F1FCAD00CACA}"/>
              </a:ext>
            </a:extLst>
          </p:cNvPr>
          <p:cNvGraphicFramePr/>
          <p:nvPr>
            <p:extLst>
              <p:ext uri="{D42A27DB-BD31-4B8C-83A1-F6EECF244321}">
                <p14:modId xmlns:p14="http://schemas.microsoft.com/office/powerpoint/2010/main" val="1093985360"/>
              </p:ext>
            </p:extLst>
          </p:nvPr>
        </p:nvGraphicFramePr>
        <p:xfrm>
          <a:off x="288199" y="1096092"/>
          <a:ext cx="11615601" cy="5299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ítulo 1">
            <a:extLst>
              <a:ext uri="{FF2B5EF4-FFF2-40B4-BE49-F238E27FC236}">
                <a16:creationId xmlns:a16="http://schemas.microsoft.com/office/drawing/2014/main" id="{040A9279-36C1-41AB-9083-862697EAE244}"/>
              </a:ext>
            </a:extLst>
          </p:cNvPr>
          <p:cNvSpPr txBox="1">
            <a:spLocks/>
          </p:cNvSpPr>
          <p:nvPr/>
        </p:nvSpPr>
        <p:spPr>
          <a:xfrm>
            <a:off x="288199" y="120424"/>
            <a:ext cx="11615601" cy="8497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s-ES" sz="3200" dirty="0">
                <a:effectLst/>
                <a:latin typeface="Garamond" panose="02020404030301010803" pitchFamily="18" charset="0"/>
                <a:ea typeface="Calibri" panose="020F0502020204030204" pitchFamily="34" charset="0"/>
                <a:cs typeface="Times New Roman" panose="02020603050405020304" pitchFamily="18" charset="0"/>
              </a:rPr>
              <a:t>¿Cómo se forma la institucionalidad? ¿Cómo se desarrolla? </a:t>
            </a:r>
            <a:br>
              <a:rPr lang="es-PE" sz="3200" dirty="0">
                <a:effectLst/>
                <a:latin typeface="Garamond" panose="02020404030301010803" pitchFamily="18" charset="0"/>
                <a:ea typeface="Calibri" panose="020F0502020204030204" pitchFamily="34" charset="0"/>
                <a:cs typeface="Times New Roman" panose="02020603050405020304" pitchFamily="18" charset="0"/>
              </a:rPr>
            </a:br>
            <a:endParaRPr lang="es-ES" sz="3200" dirty="0">
              <a:latin typeface="Garamond" panose="02020404030301010803" pitchFamily="18" charset="0"/>
            </a:endParaRPr>
          </a:p>
        </p:txBody>
      </p:sp>
      <p:sp>
        <p:nvSpPr>
          <p:cNvPr id="4" name="CuadroTexto 3">
            <a:extLst>
              <a:ext uri="{FF2B5EF4-FFF2-40B4-BE49-F238E27FC236}">
                <a16:creationId xmlns:a16="http://schemas.microsoft.com/office/drawing/2014/main" id="{4263B543-78A9-A8B7-7EF8-E07A9AE84379}"/>
              </a:ext>
            </a:extLst>
          </p:cNvPr>
          <p:cNvSpPr txBox="1"/>
          <p:nvPr/>
        </p:nvSpPr>
        <p:spPr>
          <a:xfrm>
            <a:off x="675860" y="781878"/>
            <a:ext cx="10707757" cy="646331"/>
          </a:xfrm>
          <a:prstGeom prst="rect">
            <a:avLst/>
          </a:prstGeom>
          <a:noFill/>
        </p:spPr>
        <p:txBody>
          <a:bodyPr wrap="square" rtlCol="0">
            <a:spAutoFit/>
          </a:bodyPr>
          <a:lstStyle/>
          <a:p>
            <a:r>
              <a:rPr lang="es-ES" b="1" dirty="0">
                <a:solidFill>
                  <a:srgbClr val="00B050"/>
                </a:solidFill>
              </a:rPr>
              <a:t>A nivel local</a:t>
            </a:r>
            <a:r>
              <a:rPr lang="es-ES" sz="1800" b="1" dirty="0">
                <a:solidFill>
                  <a:srgbClr val="00B050"/>
                </a:solidFill>
              </a:rPr>
              <a:t>:  docentes, padres y madres de familia (agricultores) </a:t>
            </a:r>
          </a:p>
          <a:p>
            <a:endParaRPr lang="es-PE" dirty="0"/>
          </a:p>
        </p:txBody>
      </p:sp>
    </p:spTree>
    <p:extLst>
      <p:ext uri="{BB962C8B-B14F-4D97-AF65-F5344CB8AC3E}">
        <p14:creationId xmlns:p14="http://schemas.microsoft.com/office/powerpoint/2010/main" val="2006942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3">
            <a:extLst>
              <a:ext uri="{FF2B5EF4-FFF2-40B4-BE49-F238E27FC236}">
                <a16:creationId xmlns:a16="http://schemas.microsoft.com/office/drawing/2014/main" id="{143D8B8C-273C-4E12-AF65-BDA061B42730}"/>
              </a:ext>
            </a:extLst>
          </p:cNvPr>
          <p:cNvSpPr/>
          <p:nvPr/>
        </p:nvSpPr>
        <p:spPr>
          <a:xfrm>
            <a:off x="258535" y="1740933"/>
            <a:ext cx="11615601" cy="328379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es-ES" sz="1600" dirty="0">
                <a:solidFill>
                  <a:schemeClr val="tx1"/>
                </a:solidFill>
                <a:latin typeface="Garamond" panose="02020404030301010803" pitchFamily="18" charset="0"/>
              </a:rPr>
              <a:t>Se ha identificado el papel clave de los directores/as como interlocutores y actores locales claves en el proceso de impulso de cambios.</a:t>
            </a:r>
          </a:p>
          <a:p>
            <a:pPr marL="342900" indent="-342900">
              <a:buFontTx/>
              <a:buChar char="-"/>
            </a:pPr>
            <a:r>
              <a:rPr lang="es-ES" sz="1600" dirty="0">
                <a:latin typeface="Garamond" panose="02020404030301010803" pitchFamily="18" charset="0"/>
              </a:rPr>
              <a:t>Se está incrementando el interés de los docentes en generar innovaciones educativas que podrían incluirse en el currículo escolar, reflejado en la diversidad de propuestas de (actividades/recursos/materiales) que consideran integrar la participación de las </a:t>
            </a:r>
            <a:r>
              <a:rPr lang="es-ES" sz="1600" dirty="0" err="1">
                <a:latin typeface="Garamond" panose="02020404030301010803" pitchFamily="18" charset="0"/>
              </a:rPr>
              <a:t>APAFAs</a:t>
            </a:r>
            <a:r>
              <a:rPr lang="es-ES" sz="1600" dirty="0">
                <a:latin typeface="Garamond" panose="02020404030301010803" pitchFamily="18" charset="0"/>
              </a:rPr>
              <a:t> y comunidades locales. </a:t>
            </a:r>
          </a:p>
          <a:p>
            <a:pPr marL="342900" indent="-342900">
              <a:buFontTx/>
              <a:buChar char="-"/>
            </a:pPr>
            <a:r>
              <a:rPr lang="es-ES" sz="1600" dirty="0">
                <a:latin typeface="Garamond" panose="02020404030301010803" pitchFamily="18" charset="0"/>
              </a:rPr>
              <a:t>A través de los </a:t>
            </a:r>
            <a:r>
              <a:rPr lang="es-ES" sz="1600" b="1" dirty="0">
                <a:latin typeface="Garamond" panose="02020404030301010803" pitchFamily="18" charset="0"/>
              </a:rPr>
              <a:t>directores/as y su iniciativa </a:t>
            </a:r>
            <a:r>
              <a:rPr lang="es-ES" sz="1600" dirty="0">
                <a:latin typeface="Garamond" panose="02020404030301010803" pitchFamily="18" charset="0"/>
              </a:rPr>
              <a:t>para poder </a:t>
            </a:r>
            <a:r>
              <a:rPr lang="es-ES" sz="1600" b="1" dirty="0">
                <a:latin typeface="Garamond" panose="02020404030301010803" pitchFamily="18" charset="0"/>
              </a:rPr>
              <a:t>incluir temáticas del proyecto en su Plan Anual de Trabajo (PAT) que es presentado a la UGEL correspondiente</a:t>
            </a:r>
            <a:r>
              <a:rPr lang="es-ES" sz="1600" dirty="0">
                <a:latin typeface="Garamond" panose="02020404030301010803" pitchFamily="18" charset="0"/>
              </a:rPr>
              <a:t> y se proyecto incluir en el </a:t>
            </a:r>
            <a:r>
              <a:rPr lang="es-ES" sz="1600" b="1" dirty="0">
                <a:latin typeface="Garamond" panose="02020404030301010803" pitchFamily="18" charset="0"/>
              </a:rPr>
              <a:t>Proyecto Educativo institucional </a:t>
            </a:r>
            <a:r>
              <a:rPr lang="es-ES" sz="1600" dirty="0">
                <a:latin typeface="Garamond" panose="02020404030301010803" pitchFamily="18" charset="0"/>
              </a:rPr>
              <a:t>(actualizado cada 4 años)</a:t>
            </a:r>
          </a:p>
          <a:p>
            <a:pPr marL="342900" indent="-342900">
              <a:buFontTx/>
              <a:buChar char="-"/>
            </a:pPr>
            <a:r>
              <a:rPr lang="es-ES" sz="1600" dirty="0">
                <a:solidFill>
                  <a:schemeClr val="tx1"/>
                </a:solidFill>
                <a:latin typeface="Garamond" panose="02020404030301010803" pitchFamily="18" charset="0"/>
              </a:rPr>
              <a:t>Se han generado redes de comunicación e intercambio de experiencias entre docentes de las 3 regiones. </a:t>
            </a:r>
            <a:endParaRPr lang="es-ES" sz="1600" dirty="0">
              <a:highlight>
                <a:srgbClr val="FFFF00"/>
              </a:highlight>
              <a:latin typeface="Garamond" panose="02020404030301010803" pitchFamily="18" charset="0"/>
            </a:endParaRPr>
          </a:p>
          <a:p>
            <a:pPr marL="342900" indent="-342900">
              <a:buFontTx/>
              <a:buChar char="-"/>
            </a:pPr>
            <a:r>
              <a:rPr lang="es-ES" sz="1600" dirty="0">
                <a:latin typeface="Garamond" panose="02020404030301010803" pitchFamily="18" charset="0"/>
              </a:rPr>
              <a:t>Las escuelas han participado en concursos educativos a escala nacional siendo reconocidos por sus innovaciones (caso de la Radio en Haquira, Apurímac).</a:t>
            </a:r>
          </a:p>
          <a:p>
            <a:pPr marL="342900" indent="-342900">
              <a:buFontTx/>
              <a:buChar char="-"/>
            </a:pPr>
            <a:r>
              <a:rPr lang="es-MX" sz="1600" dirty="0">
                <a:latin typeface="Garamond" panose="02020404030301010803" pitchFamily="18" charset="0"/>
              </a:rPr>
              <a:t>Los padres y madres de familia discuten la posibilidad de que la escuela desarrolle una propuesta educativa intercultural.  </a:t>
            </a:r>
          </a:p>
          <a:p>
            <a:pPr marL="342900" indent="-342900">
              <a:buFontTx/>
              <a:buChar char="-"/>
            </a:pPr>
            <a:r>
              <a:rPr lang="es-MX" sz="1600" dirty="0">
                <a:latin typeface="Garamond" panose="02020404030301010803" pitchFamily="18" charset="0"/>
              </a:rPr>
              <a:t>Los padres y madres de familia  participan en la generación de innovaciones educativas identificando temas prioritarios a incluir en la escuela. </a:t>
            </a:r>
          </a:p>
        </p:txBody>
      </p:sp>
      <p:sp>
        <p:nvSpPr>
          <p:cNvPr id="6" name="Título 1">
            <a:extLst>
              <a:ext uri="{FF2B5EF4-FFF2-40B4-BE49-F238E27FC236}">
                <a16:creationId xmlns:a16="http://schemas.microsoft.com/office/drawing/2014/main" id="{A65E7270-0A8F-4C51-812C-202E084EB2E9}"/>
              </a:ext>
            </a:extLst>
          </p:cNvPr>
          <p:cNvSpPr txBox="1">
            <a:spLocks/>
          </p:cNvSpPr>
          <p:nvPr/>
        </p:nvSpPr>
        <p:spPr>
          <a:xfrm>
            <a:off x="157299" y="182245"/>
            <a:ext cx="11615601" cy="8497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s-ES" sz="3200" dirty="0">
                <a:latin typeface="Garamond" panose="02020404030301010803" pitchFamily="18" charset="0"/>
              </a:rPr>
              <a:t>¿Cómo han cambiado las relaciones y cómo se ha ido logrando institucionalidad? </a:t>
            </a:r>
          </a:p>
        </p:txBody>
      </p:sp>
      <p:sp>
        <p:nvSpPr>
          <p:cNvPr id="7" name="CuadroTexto 6">
            <a:extLst>
              <a:ext uri="{FF2B5EF4-FFF2-40B4-BE49-F238E27FC236}">
                <a16:creationId xmlns:a16="http://schemas.microsoft.com/office/drawing/2014/main" id="{74CA44AA-6CB4-EFAC-14EE-384F24F45E67}"/>
              </a:ext>
            </a:extLst>
          </p:cNvPr>
          <p:cNvSpPr txBox="1"/>
          <p:nvPr/>
        </p:nvSpPr>
        <p:spPr>
          <a:xfrm>
            <a:off x="884144" y="1395037"/>
            <a:ext cx="8891867" cy="369332"/>
          </a:xfrm>
          <a:prstGeom prst="rect">
            <a:avLst/>
          </a:prstGeom>
          <a:noFill/>
        </p:spPr>
        <p:txBody>
          <a:bodyPr wrap="square">
            <a:spAutoFit/>
          </a:bodyPr>
          <a:lstStyle/>
          <a:p>
            <a:r>
              <a:rPr lang="es-ES" b="1" dirty="0">
                <a:solidFill>
                  <a:srgbClr val="00B050"/>
                </a:solidFill>
              </a:rPr>
              <a:t>A nivel local</a:t>
            </a:r>
            <a:r>
              <a:rPr lang="es-ES" sz="1800" b="1" dirty="0">
                <a:solidFill>
                  <a:srgbClr val="00B050"/>
                </a:solidFill>
              </a:rPr>
              <a:t>:  docentes, padres y madres de familia (agricultores) </a:t>
            </a:r>
          </a:p>
        </p:txBody>
      </p:sp>
      <p:sp>
        <p:nvSpPr>
          <p:cNvPr id="5" name="Rectángulo: esquinas redondeadas 4">
            <a:extLst>
              <a:ext uri="{FF2B5EF4-FFF2-40B4-BE49-F238E27FC236}">
                <a16:creationId xmlns:a16="http://schemas.microsoft.com/office/drawing/2014/main" id="{5054B54A-4F01-D176-4A7E-3431B908E26B}"/>
              </a:ext>
            </a:extLst>
          </p:cNvPr>
          <p:cNvSpPr/>
          <p:nvPr/>
        </p:nvSpPr>
        <p:spPr>
          <a:xfrm>
            <a:off x="496671" y="5050394"/>
            <a:ext cx="2673962" cy="1842359"/>
          </a:xfrm>
          <a:prstGeom prst="roundRect">
            <a:avLst/>
          </a:prstGeom>
          <a:blipFill>
            <a:blip r:embed="rId3">
              <a:extLst>
                <a:ext uri="{28A0092B-C50C-407E-A947-70E740481C1C}">
                  <a14:useLocalDpi xmlns:a14="http://schemas.microsoft.com/office/drawing/2010/main" val="0"/>
                </a:ext>
              </a:extLst>
            </a:blip>
            <a:srcRect/>
            <a:stretch>
              <a:fillRect t="-4000" b="-4000"/>
            </a:stretch>
          </a:blipFill>
        </p:spPr>
        <p:style>
          <a:lnRef idx="2">
            <a:schemeClr val="lt1">
              <a:hueOff val="0"/>
              <a:satOff val="0"/>
              <a:lumOff val="0"/>
              <a:alphaOff val="0"/>
            </a:schemeClr>
          </a:lnRef>
          <a:fillRef idx="1">
            <a:scrgbClr r="0" g="0" b="0"/>
          </a:fillRef>
          <a:effectRef idx="0">
            <a:schemeClr val="accent5">
              <a:alpha val="90000"/>
              <a:hueOff val="0"/>
              <a:satOff val="0"/>
              <a:lumOff val="0"/>
              <a:alphaOff val="-13333"/>
            </a:schemeClr>
          </a:effectRef>
          <a:fontRef idx="minor">
            <a:schemeClr val="lt1"/>
          </a:fontRef>
        </p:style>
        <p:txBody>
          <a:bodyPr/>
          <a:lstStyle/>
          <a:p>
            <a:endParaRPr lang="es-PE" dirty="0"/>
          </a:p>
        </p:txBody>
      </p:sp>
      <p:sp>
        <p:nvSpPr>
          <p:cNvPr id="8" name="Rectángulo: esquinas redondeadas 7">
            <a:extLst>
              <a:ext uri="{FF2B5EF4-FFF2-40B4-BE49-F238E27FC236}">
                <a16:creationId xmlns:a16="http://schemas.microsoft.com/office/drawing/2014/main" id="{042054CE-5EDF-5D59-546D-58A379C5C61B}"/>
              </a:ext>
            </a:extLst>
          </p:cNvPr>
          <p:cNvSpPr/>
          <p:nvPr/>
        </p:nvSpPr>
        <p:spPr>
          <a:xfrm>
            <a:off x="3341756" y="5024730"/>
            <a:ext cx="2673962" cy="1842359"/>
          </a:xfrm>
          <a:prstGeom prst="roundRect">
            <a:avLst/>
          </a:prstGeom>
          <a:blipFill>
            <a:blip r:embed="rId4">
              <a:extLst>
                <a:ext uri="{28A0092B-C50C-407E-A947-70E740481C1C}">
                  <a14:useLocalDpi xmlns:a14="http://schemas.microsoft.com/office/drawing/2010/main" val="0"/>
                </a:ext>
              </a:extLst>
            </a:blip>
            <a:srcRect/>
            <a:stretch>
              <a:fillRect l="-11000" r="-11000"/>
            </a:stretch>
          </a:blipFill>
        </p:spPr>
        <p:style>
          <a:lnRef idx="2">
            <a:schemeClr val="lt1">
              <a:hueOff val="0"/>
              <a:satOff val="0"/>
              <a:lumOff val="0"/>
              <a:alphaOff val="0"/>
            </a:schemeClr>
          </a:lnRef>
          <a:fillRef idx="1">
            <a:scrgbClr r="0" g="0" b="0"/>
          </a:fillRef>
          <a:effectRef idx="0">
            <a:schemeClr val="accent5">
              <a:alpha val="90000"/>
              <a:hueOff val="0"/>
              <a:satOff val="0"/>
              <a:lumOff val="0"/>
              <a:alphaOff val="-26667"/>
            </a:schemeClr>
          </a:effectRef>
          <a:fontRef idx="minor">
            <a:schemeClr val="lt1"/>
          </a:fontRef>
        </p:style>
      </p:sp>
      <p:pic>
        <p:nvPicPr>
          <p:cNvPr id="11" name="image43.jpg">
            <a:extLst>
              <a:ext uri="{FF2B5EF4-FFF2-40B4-BE49-F238E27FC236}">
                <a16:creationId xmlns:a16="http://schemas.microsoft.com/office/drawing/2014/main" id="{8C12A15C-183A-EE2E-043F-B817E419E115}"/>
              </a:ext>
            </a:extLst>
          </p:cNvPr>
          <p:cNvPicPr/>
          <p:nvPr/>
        </p:nvPicPr>
        <p:blipFill>
          <a:blip r:embed="rId5" cstate="print">
            <a:extLst>
              <a:ext uri="{28A0092B-C50C-407E-A947-70E740481C1C}">
                <a14:useLocalDpi xmlns:a14="http://schemas.microsoft.com/office/drawing/2010/main" val="0"/>
              </a:ext>
            </a:extLst>
          </a:blip>
          <a:srcRect t="6351" r="6976" b="13325"/>
          <a:stretch>
            <a:fillRect/>
          </a:stretch>
        </p:blipFill>
        <p:spPr>
          <a:xfrm>
            <a:off x="9207500" y="5024729"/>
            <a:ext cx="1993900" cy="2472773"/>
          </a:xfrm>
          <a:prstGeom prst="rect">
            <a:avLst/>
          </a:prstGeom>
          <a:ln/>
          <a:effectLst>
            <a:softEdge rad="12700"/>
          </a:effectLst>
        </p:spPr>
      </p:pic>
      <p:pic>
        <p:nvPicPr>
          <p:cNvPr id="4" name="Imagen 3">
            <a:extLst>
              <a:ext uri="{FF2B5EF4-FFF2-40B4-BE49-F238E27FC236}">
                <a16:creationId xmlns:a16="http://schemas.microsoft.com/office/drawing/2014/main" id="{F1BBF336-BFFA-1C0A-CBE8-686D658D769C}"/>
              </a:ext>
            </a:extLst>
          </p:cNvPr>
          <p:cNvPicPr>
            <a:picLocks noChangeAspect="1"/>
          </p:cNvPicPr>
          <p:nvPr/>
        </p:nvPicPr>
        <p:blipFill rotWithShape="1">
          <a:blip r:embed="rId6"/>
          <a:srcRect l="17084" t="8173" r="17500" b="1527"/>
          <a:stretch/>
        </p:blipFill>
        <p:spPr>
          <a:xfrm>
            <a:off x="6362415" y="5080181"/>
            <a:ext cx="2353582" cy="1731457"/>
          </a:xfrm>
          <a:prstGeom prst="rect">
            <a:avLst/>
          </a:prstGeom>
        </p:spPr>
      </p:pic>
    </p:spTree>
    <p:extLst>
      <p:ext uri="{BB962C8B-B14F-4D97-AF65-F5344CB8AC3E}">
        <p14:creationId xmlns:p14="http://schemas.microsoft.com/office/powerpoint/2010/main" val="4161843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3">
            <a:extLst>
              <a:ext uri="{FF2B5EF4-FFF2-40B4-BE49-F238E27FC236}">
                <a16:creationId xmlns:a16="http://schemas.microsoft.com/office/drawing/2014/main" id="{143D8B8C-273C-4E12-AF65-BDA061B42730}"/>
              </a:ext>
            </a:extLst>
          </p:cNvPr>
          <p:cNvSpPr/>
          <p:nvPr/>
        </p:nvSpPr>
        <p:spPr>
          <a:xfrm>
            <a:off x="714303" y="1815353"/>
            <a:ext cx="8226497" cy="31906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endParaRPr lang="es-ES" sz="1900" dirty="0">
              <a:latin typeface="Garamond" panose="02020404030301010803" pitchFamily="18" charset="0"/>
            </a:endParaRPr>
          </a:p>
          <a:p>
            <a:r>
              <a:rPr lang="es-ES" sz="1900" dirty="0">
                <a:latin typeface="Garamond" panose="02020404030301010803" pitchFamily="18" charset="0"/>
              </a:rPr>
              <a:t>Se está en proceso de inicio con las autoridades políticas</a:t>
            </a:r>
          </a:p>
          <a:p>
            <a:pPr marL="342900" indent="-342900">
              <a:buFontTx/>
              <a:buChar char="-"/>
            </a:pPr>
            <a:r>
              <a:rPr lang="es-ES" sz="1900" dirty="0">
                <a:latin typeface="Garamond" panose="02020404030301010803" pitchFamily="18" charset="0"/>
              </a:rPr>
              <a:t>Se han iniciado conversaciones que incluyen la presentación del Proyecto a las autoridades políticas  locales, denominadas </a:t>
            </a:r>
            <a:r>
              <a:rPr lang="es-ES" sz="1900" b="1" dirty="0">
                <a:latin typeface="Garamond" panose="02020404030301010803" pitchFamily="18" charset="0"/>
              </a:rPr>
              <a:t>Unidades de Gestión Educativa Local(UGEL</a:t>
            </a:r>
            <a:r>
              <a:rPr lang="es-ES" sz="1900" dirty="0">
                <a:latin typeface="Garamond" panose="02020404030301010803" pitchFamily="18" charset="0"/>
              </a:rPr>
              <a:t>)  y a la </a:t>
            </a:r>
            <a:r>
              <a:rPr lang="es-ES" sz="1900" b="1" dirty="0">
                <a:latin typeface="Garamond" panose="02020404030301010803" pitchFamily="18" charset="0"/>
              </a:rPr>
              <a:t>Dirección Regional Educativa (DRE) </a:t>
            </a:r>
            <a:r>
              <a:rPr lang="es-ES" sz="1900" dirty="0">
                <a:latin typeface="Garamond" panose="02020404030301010803" pitchFamily="18" charset="0"/>
              </a:rPr>
              <a:t>de cada región pero también han mostrado interés en el tema, </a:t>
            </a:r>
            <a:r>
              <a:rPr lang="es-ES" sz="1900" dirty="0">
                <a:solidFill>
                  <a:schemeClr val="tx1"/>
                </a:solidFill>
                <a:latin typeface="Garamond" panose="02020404030301010803" pitchFamily="18" charset="0"/>
              </a:rPr>
              <a:t>donde la Universidad, la academia se vuelve un actor articulador en el proceso de incidencia. </a:t>
            </a:r>
          </a:p>
          <a:p>
            <a:endParaRPr lang="es-ES" sz="1900" dirty="0">
              <a:latin typeface="Garamond" panose="02020404030301010803" pitchFamily="18" charset="0"/>
            </a:endParaRPr>
          </a:p>
          <a:p>
            <a:pPr marL="342900" indent="-342900">
              <a:buFontTx/>
              <a:buChar char="-"/>
            </a:pPr>
            <a:r>
              <a:rPr lang="es-ES" sz="1900" dirty="0">
                <a:solidFill>
                  <a:schemeClr val="tx1"/>
                </a:solidFill>
                <a:latin typeface="Garamond" panose="02020404030301010803" pitchFamily="18" charset="0"/>
              </a:rPr>
              <a:t>Se ha logrado el respaldo formal de las UGEL mediante </a:t>
            </a:r>
            <a:r>
              <a:rPr lang="es-ES" sz="1900" b="1" dirty="0">
                <a:solidFill>
                  <a:schemeClr val="tx1"/>
                </a:solidFill>
                <a:latin typeface="Garamond" panose="02020404030301010803" pitchFamily="18" charset="0"/>
              </a:rPr>
              <a:t>convenios</a:t>
            </a:r>
            <a:r>
              <a:rPr lang="es-ES" sz="1900" dirty="0">
                <a:solidFill>
                  <a:schemeClr val="tx1"/>
                </a:solidFill>
                <a:latin typeface="Garamond" panose="02020404030301010803" pitchFamily="18" charset="0"/>
              </a:rPr>
              <a:t> firmados por los socios locales </a:t>
            </a:r>
            <a:r>
              <a:rPr lang="es-PE" sz="1900" b="0" i="0" dirty="0">
                <a:solidFill>
                  <a:schemeClr val="tx1"/>
                </a:solidFill>
                <a:effectLst/>
                <a:latin typeface="Garamond" panose="02020404030301010803" pitchFamily="18" charset="0"/>
              </a:rPr>
              <a:t>(CEPESER - IDMA Huánuco -CADEP)</a:t>
            </a:r>
            <a:r>
              <a:rPr lang="es-ES" sz="1900" dirty="0">
                <a:latin typeface="Garamond" panose="02020404030301010803" pitchFamily="18" charset="0"/>
              </a:rPr>
              <a:t>, que brindan la </a:t>
            </a:r>
            <a:r>
              <a:rPr lang="es-ES" sz="1900" b="1" dirty="0">
                <a:latin typeface="Garamond" panose="02020404030301010803" pitchFamily="18" charset="0"/>
              </a:rPr>
              <a:t>autorización formal </a:t>
            </a:r>
            <a:r>
              <a:rPr lang="es-ES" sz="1900" dirty="0">
                <a:latin typeface="Garamond" panose="02020404030301010803" pitchFamily="18" charset="0"/>
              </a:rPr>
              <a:t>para que las 6 escuelas participen en el Proyecto</a:t>
            </a:r>
          </a:p>
          <a:p>
            <a:pPr marL="342900" indent="-342900">
              <a:buFontTx/>
              <a:buChar char="-"/>
            </a:pPr>
            <a:endParaRPr lang="es-ES" sz="1900" dirty="0">
              <a:latin typeface="Garamond" panose="02020404030301010803" pitchFamily="18" charset="0"/>
            </a:endParaRPr>
          </a:p>
        </p:txBody>
      </p:sp>
      <p:sp>
        <p:nvSpPr>
          <p:cNvPr id="6" name="Título 1">
            <a:extLst>
              <a:ext uri="{FF2B5EF4-FFF2-40B4-BE49-F238E27FC236}">
                <a16:creationId xmlns:a16="http://schemas.microsoft.com/office/drawing/2014/main" id="{A65E7270-0A8F-4C51-812C-202E084EB2E9}"/>
              </a:ext>
            </a:extLst>
          </p:cNvPr>
          <p:cNvSpPr txBox="1">
            <a:spLocks/>
          </p:cNvSpPr>
          <p:nvPr/>
        </p:nvSpPr>
        <p:spPr>
          <a:xfrm>
            <a:off x="0" y="140647"/>
            <a:ext cx="12337365" cy="8497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s-ES" sz="3200" dirty="0">
                <a:latin typeface="Garamond" panose="02020404030301010803" pitchFamily="18" charset="0"/>
              </a:rPr>
              <a:t>¿Cómo han cambiado las relaciones y cómo se ha ido logrando institucionalidad?</a:t>
            </a:r>
          </a:p>
        </p:txBody>
      </p:sp>
      <p:sp>
        <p:nvSpPr>
          <p:cNvPr id="4" name="CuadroTexto 3">
            <a:extLst>
              <a:ext uri="{FF2B5EF4-FFF2-40B4-BE49-F238E27FC236}">
                <a16:creationId xmlns:a16="http://schemas.microsoft.com/office/drawing/2014/main" id="{34A2E891-5215-1297-BCD4-676B66045C01}"/>
              </a:ext>
            </a:extLst>
          </p:cNvPr>
          <p:cNvSpPr txBox="1"/>
          <p:nvPr/>
        </p:nvSpPr>
        <p:spPr>
          <a:xfrm>
            <a:off x="1203057" y="1333572"/>
            <a:ext cx="9151572" cy="369332"/>
          </a:xfrm>
          <a:prstGeom prst="rect">
            <a:avLst/>
          </a:prstGeom>
          <a:noFill/>
        </p:spPr>
        <p:txBody>
          <a:bodyPr wrap="square" rtlCol="0">
            <a:spAutoFit/>
          </a:bodyPr>
          <a:lstStyle/>
          <a:p>
            <a:r>
              <a:rPr lang="es-ES" sz="1800" b="1" dirty="0">
                <a:solidFill>
                  <a:srgbClr val="00B050"/>
                </a:solidFill>
              </a:rPr>
              <a:t>Nivel regional: Instituciones políticas educativas</a:t>
            </a:r>
            <a:endParaRPr lang="es-PE" dirty="0"/>
          </a:p>
        </p:txBody>
      </p:sp>
      <p:sp>
        <p:nvSpPr>
          <p:cNvPr id="7" name="CuadroTexto 6">
            <a:extLst>
              <a:ext uri="{FF2B5EF4-FFF2-40B4-BE49-F238E27FC236}">
                <a16:creationId xmlns:a16="http://schemas.microsoft.com/office/drawing/2014/main" id="{EBFDDC03-6147-AE15-877B-9967470ED210}"/>
              </a:ext>
            </a:extLst>
          </p:cNvPr>
          <p:cNvSpPr txBox="1"/>
          <p:nvPr/>
        </p:nvSpPr>
        <p:spPr>
          <a:xfrm>
            <a:off x="589099" y="5339762"/>
            <a:ext cx="6096000" cy="369332"/>
          </a:xfrm>
          <a:prstGeom prst="rect">
            <a:avLst/>
          </a:prstGeom>
          <a:noFill/>
        </p:spPr>
        <p:txBody>
          <a:bodyPr wrap="square">
            <a:spAutoFit/>
          </a:bodyPr>
          <a:lstStyle/>
          <a:p>
            <a:pPr algn="ctr"/>
            <a:r>
              <a:rPr lang="es-ES" b="1" dirty="0">
                <a:solidFill>
                  <a:srgbClr val="00B050"/>
                </a:solidFill>
              </a:rPr>
              <a:t>Nivel regional: Universidades e institutos pedagógicos</a:t>
            </a:r>
            <a:endParaRPr lang="es-ES" sz="1800" b="1" dirty="0">
              <a:solidFill>
                <a:srgbClr val="00B050"/>
              </a:solidFill>
            </a:endParaRPr>
          </a:p>
        </p:txBody>
      </p:sp>
      <p:sp>
        <p:nvSpPr>
          <p:cNvPr id="8" name="Rectángulo redondeado 3">
            <a:extLst>
              <a:ext uri="{FF2B5EF4-FFF2-40B4-BE49-F238E27FC236}">
                <a16:creationId xmlns:a16="http://schemas.microsoft.com/office/drawing/2014/main" id="{FAEF5799-6CD7-D8DE-CBE2-6C352898FDFF}"/>
              </a:ext>
            </a:extLst>
          </p:cNvPr>
          <p:cNvSpPr/>
          <p:nvPr/>
        </p:nvSpPr>
        <p:spPr>
          <a:xfrm>
            <a:off x="746488" y="5762887"/>
            <a:ext cx="8226497" cy="9872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es-ES" sz="1900" dirty="0">
                <a:latin typeface="Garamond" panose="02020404030301010803" pitchFamily="18" charset="0"/>
              </a:rPr>
              <a:t>Se han iniciado conversaciones que incluyen la presentación del Proyecto a las autoridades educativas (decanos/as, directores/as).</a:t>
            </a:r>
          </a:p>
        </p:txBody>
      </p:sp>
      <p:sp>
        <p:nvSpPr>
          <p:cNvPr id="9" name="Rectángulo: esquinas redondeadas 8">
            <a:extLst>
              <a:ext uri="{FF2B5EF4-FFF2-40B4-BE49-F238E27FC236}">
                <a16:creationId xmlns:a16="http://schemas.microsoft.com/office/drawing/2014/main" id="{834CD47B-0E65-1A66-A2FA-2A50EAA34171}"/>
              </a:ext>
            </a:extLst>
          </p:cNvPr>
          <p:cNvSpPr/>
          <p:nvPr/>
        </p:nvSpPr>
        <p:spPr>
          <a:xfrm>
            <a:off x="9384349" y="4164416"/>
            <a:ext cx="2443028" cy="1683246"/>
          </a:xfrm>
          <a:prstGeom prst="roundRect">
            <a:avLst/>
          </a:prstGeom>
          <a:blipFill>
            <a:blip r:embed="rId2">
              <a:extLst>
                <a:ext uri="{28A0092B-C50C-407E-A947-70E740481C1C}">
                  <a14:useLocalDpi xmlns:a14="http://schemas.microsoft.com/office/drawing/2010/main" val="0"/>
                </a:ext>
              </a:extLst>
            </a:blip>
            <a:srcRect/>
            <a:stretch>
              <a:fillRect t="-4000" b="-4000"/>
            </a:stretch>
          </a:blipFill>
        </p:spPr>
        <p:style>
          <a:lnRef idx="2">
            <a:schemeClr val="lt1">
              <a:hueOff val="0"/>
              <a:satOff val="0"/>
              <a:lumOff val="0"/>
              <a:alphaOff val="0"/>
            </a:schemeClr>
          </a:lnRef>
          <a:fillRef idx="1">
            <a:scrgbClr r="0" g="0" b="0"/>
          </a:fillRef>
          <a:effectRef idx="0">
            <a:schemeClr val="accent3">
              <a:shade val="50000"/>
              <a:hueOff val="0"/>
              <a:satOff val="0"/>
              <a:lumOff val="0"/>
              <a:alphaOff val="0"/>
            </a:schemeClr>
          </a:effectRef>
          <a:fontRef idx="minor">
            <a:schemeClr val="lt1"/>
          </a:fontRef>
        </p:style>
      </p:sp>
      <p:sp>
        <p:nvSpPr>
          <p:cNvPr id="10" name="Rectángulo: esquinas redondeadas 9">
            <a:extLst>
              <a:ext uri="{FF2B5EF4-FFF2-40B4-BE49-F238E27FC236}">
                <a16:creationId xmlns:a16="http://schemas.microsoft.com/office/drawing/2014/main" id="{414A952D-05F9-CFB2-4686-F11F12018C97}"/>
              </a:ext>
            </a:extLst>
          </p:cNvPr>
          <p:cNvSpPr/>
          <p:nvPr/>
        </p:nvSpPr>
        <p:spPr>
          <a:xfrm>
            <a:off x="9384349" y="1815353"/>
            <a:ext cx="2443028" cy="1683246"/>
          </a:xfrm>
          <a:prstGeom prst="roundRect">
            <a:avLst/>
          </a:prstGeom>
          <a:blipFill>
            <a:blip r:embed="rId3">
              <a:extLst>
                <a:ext uri="{28A0092B-C50C-407E-A947-70E740481C1C}">
                  <a14:useLocalDpi xmlns:a14="http://schemas.microsoft.com/office/drawing/2010/main" val="0"/>
                </a:ext>
              </a:extLst>
            </a:blip>
            <a:srcRect/>
            <a:stretch>
              <a:fillRect l="-3000" r="-3000"/>
            </a:stretch>
          </a:blipFill>
        </p:spPr>
        <p:style>
          <a:lnRef idx="2">
            <a:schemeClr val="lt1">
              <a:hueOff val="0"/>
              <a:satOff val="0"/>
              <a:lumOff val="0"/>
              <a:alphaOff val="0"/>
            </a:schemeClr>
          </a:lnRef>
          <a:fillRef idx="1">
            <a:scrgbClr r="0" g="0" b="0"/>
          </a:fillRef>
          <a:effectRef idx="0">
            <a:schemeClr val="accent3">
              <a:shade val="50000"/>
              <a:hueOff val="0"/>
              <a:satOff val="0"/>
              <a:lumOff val="17981"/>
              <a:alphaOff val="0"/>
            </a:schemeClr>
          </a:effectRef>
          <a:fontRef idx="minor">
            <a:schemeClr val="lt1"/>
          </a:fontRef>
        </p:style>
      </p:sp>
    </p:spTree>
    <p:extLst>
      <p:ext uri="{BB962C8B-B14F-4D97-AF65-F5344CB8AC3E}">
        <p14:creationId xmlns:p14="http://schemas.microsoft.com/office/powerpoint/2010/main" val="798345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3">
            <a:extLst>
              <a:ext uri="{FF2B5EF4-FFF2-40B4-BE49-F238E27FC236}">
                <a16:creationId xmlns:a16="http://schemas.microsoft.com/office/drawing/2014/main" id="{143D8B8C-273C-4E12-AF65-BDA061B42730}"/>
              </a:ext>
            </a:extLst>
          </p:cNvPr>
          <p:cNvSpPr/>
          <p:nvPr/>
        </p:nvSpPr>
        <p:spPr>
          <a:xfrm>
            <a:off x="4669699" y="1473200"/>
            <a:ext cx="7001601" cy="4673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endParaRPr lang="es-ES" sz="2000" dirty="0">
              <a:latin typeface="Garamond" panose="02020404030301010803" pitchFamily="18" charset="0"/>
            </a:endParaRPr>
          </a:p>
          <a:p>
            <a:pPr marL="342900" indent="-342900">
              <a:buFontTx/>
              <a:buChar char="-"/>
            </a:pPr>
            <a:endParaRPr lang="es-ES" sz="2000" dirty="0">
              <a:latin typeface="Garamond" panose="02020404030301010803" pitchFamily="18" charset="0"/>
            </a:endParaRPr>
          </a:p>
          <a:p>
            <a:pPr marL="342900" indent="-342900">
              <a:buFontTx/>
              <a:buChar char="-"/>
            </a:pPr>
            <a:endParaRPr lang="es-ES" sz="2000" dirty="0">
              <a:latin typeface="Garamond" panose="02020404030301010803" pitchFamily="18" charset="0"/>
            </a:endParaRPr>
          </a:p>
          <a:p>
            <a:pPr marL="285750" indent="-285750">
              <a:buFontTx/>
              <a:buChar char="-"/>
            </a:pPr>
            <a:r>
              <a:rPr lang="es-ES" sz="2000" dirty="0">
                <a:latin typeface="Garamond" panose="02020404030301010803" pitchFamily="18" charset="0"/>
              </a:rPr>
              <a:t>Reconocer que el contexto actual de crisis política nacional posiblemente conlleve a una restructuración en el sector educativo que incluya a docentes (tanto contratados como nombrados) y directores/as de las escuelas, y a las autoridades políticas educativas (UGEL, DRE, MINEDU)</a:t>
            </a:r>
          </a:p>
          <a:p>
            <a:pPr marL="285750" indent="-285750">
              <a:buFontTx/>
              <a:buChar char="-"/>
            </a:pPr>
            <a:r>
              <a:rPr lang="es-ES" sz="2000" dirty="0">
                <a:latin typeface="Garamond" panose="02020404030301010803" pitchFamily="18" charset="0"/>
              </a:rPr>
              <a:t>La continuidad de los liderazgos por posibles cambio de directores/as de las escuelas con las que trabajamos esta en riesgo.</a:t>
            </a:r>
          </a:p>
          <a:p>
            <a:pPr marL="285750" indent="-285750">
              <a:buFontTx/>
              <a:buChar char="-"/>
            </a:pPr>
            <a:r>
              <a:rPr lang="es-ES" sz="2000" dirty="0">
                <a:latin typeface="Garamond" panose="02020404030301010803" pitchFamily="18" charset="0"/>
              </a:rPr>
              <a:t>La continuidad de los docentes (tanto contratados como nombrados) también está en riesgo. </a:t>
            </a:r>
          </a:p>
          <a:p>
            <a:pPr marL="285750" indent="-285750">
              <a:buFontTx/>
              <a:buChar char="-"/>
            </a:pPr>
            <a:r>
              <a:rPr lang="es-ES" sz="2000" dirty="0">
                <a:latin typeface="Garamond" panose="02020404030301010803" pitchFamily="18" charset="0"/>
              </a:rPr>
              <a:t>Incertidumbre sobre el futuro desempeño de las autoridades políticas locales que apoyan a las escuelas, debido a las elecciones municipales y regionales (Octubre), también resultado de la crisis política nacional. </a:t>
            </a:r>
          </a:p>
          <a:p>
            <a:pPr marL="285750" indent="-285750">
              <a:buFontTx/>
              <a:buChar char="-"/>
            </a:pPr>
            <a:endParaRPr lang="es-ES" sz="2000" dirty="0"/>
          </a:p>
          <a:p>
            <a:pPr marL="285750" indent="-285750">
              <a:buFontTx/>
              <a:buChar char="-"/>
            </a:pPr>
            <a:endParaRPr lang="es-ES" sz="2000" dirty="0"/>
          </a:p>
          <a:p>
            <a:pPr marL="285750" indent="-285750">
              <a:buFontTx/>
              <a:buChar char="-"/>
            </a:pPr>
            <a:endParaRPr lang="es-ES" sz="2000" dirty="0"/>
          </a:p>
        </p:txBody>
      </p:sp>
      <p:sp>
        <p:nvSpPr>
          <p:cNvPr id="6" name="Título 1">
            <a:extLst>
              <a:ext uri="{FF2B5EF4-FFF2-40B4-BE49-F238E27FC236}">
                <a16:creationId xmlns:a16="http://schemas.microsoft.com/office/drawing/2014/main" id="{1D5A8BF7-94DE-C5F9-46E9-677DD70DF779}"/>
              </a:ext>
            </a:extLst>
          </p:cNvPr>
          <p:cNvSpPr txBox="1">
            <a:spLocks/>
          </p:cNvSpPr>
          <p:nvPr/>
        </p:nvSpPr>
        <p:spPr>
          <a:xfrm>
            <a:off x="288199" y="120424"/>
            <a:ext cx="11615601" cy="8497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s-ES" sz="3200" dirty="0">
                <a:latin typeface="Garamond" panose="02020404030301010803" pitchFamily="18" charset="0"/>
              </a:rPr>
              <a:t>¿Cómo se han replanteado los problemas?</a:t>
            </a:r>
          </a:p>
          <a:p>
            <a:pPr algn="ctr">
              <a:lnSpc>
                <a:spcPct val="110000"/>
              </a:lnSpc>
            </a:pPr>
            <a:r>
              <a:rPr lang="es-ES" sz="3200" dirty="0">
                <a:latin typeface="Garamond" panose="02020404030301010803" pitchFamily="18" charset="0"/>
              </a:rPr>
              <a:t>	</a:t>
            </a:r>
            <a:endParaRPr lang="es-ES" sz="3200" dirty="0">
              <a:highlight>
                <a:srgbClr val="FFFF00"/>
              </a:highlight>
              <a:latin typeface="Garamond" panose="02020404030301010803" pitchFamily="18" charset="0"/>
            </a:endParaRPr>
          </a:p>
        </p:txBody>
      </p:sp>
      <p:pic>
        <p:nvPicPr>
          <p:cNvPr id="4" name="Imagen 3">
            <a:extLst>
              <a:ext uri="{FF2B5EF4-FFF2-40B4-BE49-F238E27FC236}">
                <a16:creationId xmlns:a16="http://schemas.microsoft.com/office/drawing/2014/main" id="{771CA715-7763-9539-9090-83DB22F550C9}"/>
              </a:ext>
            </a:extLst>
          </p:cNvPr>
          <p:cNvPicPr>
            <a:picLocks noChangeAspect="1"/>
          </p:cNvPicPr>
          <p:nvPr/>
        </p:nvPicPr>
        <p:blipFill rotWithShape="1">
          <a:blip r:embed="rId2"/>
          <a:srcRect l="30625" t="22050" r="30521" b="14818"/>
          <a:stretch/>
        </p:blipFill>
        <p:spPr>
          <a:xfrm>
            <a:off x="677386" y="2190750"/>
            <a:ext cx="3094514" cy="2679700"/>
          </a:xfrm>
          <a:prstGeom prst="rect">
            <a:avLst/>
          </a:prstGeom>
        </p:spPr>
      </p:pic>
    </p:spTree>
    <p:extLst>
      <p:ext uri="{BB962C8B-B14F-4D97-AF65-F5344CB8AC3E}">
        <p14:creationId xmlns:p14="http://schemas.microsoft.com/office/powerpoint/2010/main" val="1141093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3">
            <a:extLst>
              <a:ext uri="{FF2B5EF4-FFF2-40B4-BE49-F238E27FC236}">
                <a16:creationId xmlns:a16="http://schemas.microsoft.com/office/drawing/2014/main" id="{143D8B8C-273C-4E12-AF65-BDA061B42730}"/>
              </a:ext>
            </a:extLst>
          </p:cNvPr>
          <p:cNvSpPr/>
          <p:nvPr/>
        </p:nvSpPr>
        <p:spPr>
          <a:xfrm>
            <a:off x="288199" y="1094584"/>
            <a:ext cx="11615601" cy="411480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Tx/>
              <a:buChar char="-"/>
            </a:pPr>
            <a:endParaRPr lang="es-ES" dirty="0"/>
          </a:p>
          <a:p>
            <a:pPr marL="285750" indent="-285750">
              <a:buFontTx/>
              <a:buChar char="-"/>
            </a:pPr>
            <a:r>
              <a:rPr lang="es-ES" dirty="0">
                <a:latin typeface="Garamond" panose="02020404030301010803" pitchFamily="18" charset="0"/>
              </a:rPr>
              <a:t>El docente necesita que las innovaciones educativas que incluyen temáticas sobre agricultura andina pasen por procesos formales de reconocimiento dentro de las instancias educativas, los cuales están claramente establecidos. </a:t>
            </a:r>
          </a:p>
          <a:p>
            <a:pPr marL="285750" indent="-285750">
              <a:buFontTx/>
              <a:buChar char="-"/>
            </a:pPr>
            <a:r>
              <a:rPr lang="es-ES" dirty="0">
                <a:latin typeface="Garamond" panose="02020404030301010803" pitchFamily="18" charset="0"/>
              </a:rPr>
              <a:t>Es claro el prestigio que posee la escuela en convocar a las padres y madres de familia para participar en las actividades del proyecto.</a:t>
            </a:r>
          </a:p>
          <a:p>
            <a:pPr marL="285750" indent="-285750">
              <a:buFontTx/>
              <a:buChar char="-"/>
            </a:pPr>
            <a:r>
              <a:rPr lang="es-ES" dirty="0">
                <a:latin typeface="Garamond" panose="02020404030301010803" pitchFamily="18" charset="0"/>
              </a:rPr>
              <a:t>Se pueden iniciar cambios desde las bases del sistema educativo, es decir, movilizando a los docentes y APAFAS en la búsqueda de un objetivo común, en este caso, abordar los conocimientos locales sobre agricultura andina en el currículo escolar</a:t>
            </a:r>
          </a:p>
          <a:p>
            <a:pPr marL="285750" indent="-285750">
              <a:buFontTx/>
              <a:buChar char="-"/>
            </a:pPr>
            <a:r>
              <a:rPr lang="es-ES" dirty="0">
                <a:latin typeface="Garamond" panose="02020404030301010803" pitchFamily="18" charset="0"/>
              </a:rPr>
              <a:t>Para generar los cambios se requiere de un proceso largo y continuo de trabajo en las zonas de estudio y con los actores identificados</a:t>
            </a:r>
          </a:p>
          <a:p>
            <a:pPr marL="285750" indent="-285750">
              <a:buFontTx/>
              <a:buChar char="-"/>
            </a:pPr>
            <a:r>
              <a:rPr lang="es-ES" dirty="0">
                <a:latin typeface="Garamond" panose="02020404030301010803" pitchFamily="18" charset="0"/>
              </a:rPr>
              <a:t>Hace falta aun promover cambios en las relaciones de poder tanto entre las escuelas con respecto con las autoridades políticas educativas a los diferentes niveles, así como con las APAFAS y comunidades locales para generar cambios profundos y sostenibles en el tiempo.</a:t>
            </a:r>
          </a:p>
          <a:p>
            <a:pPr marL="285750" indent="-285750">
              <a:buFontTx/>
              <a:buChar char="-"/>
            </a:pPr>
            <a:r>
              <a:rPr lang="es-ES" dirty="0">
                <a:latin typeface="Garamond" panose="02020404030301010803" pitchFamily="18" charset="0"/>
              </a:rPr>
              <a:t>Debe existir un proceso de apropiación por parte de los docentes no solo de la temática si no también la reflexión alrededor de una propuesta de tipo intercultural sobre la agricultura andina como la que estamos generando.</a:t>
            </a:r>
          </a:p>
          <a:p>
            <a:pPr marL="285750" indent="-285750">
              <a:buFontTx/>
              <a:buChar char="-"/>
            </a:pPr>
            <a:endParaRPr lang="es-ES" dirty="0"/>
          </a:p>
        </p:txBody>
      </p:sp>
      <p:sp>
        <p:nvSpPr>
          <p:cNvPr id="6" name="Título 1">
            <a:extLst>
              <a:ext uri="{FF2B5EF4-FFF2-40B4-BE49-F238E27FC236}">
                <a16:creationId xmlns:a16="http://schemas.microsoft.com/office/drawing/2014/main" id="{1D5A8BF7-94DE-C5F9-46E9-677DD70DF779}"/>
              </a:ext>
            </a:extLst>
          </p:cNvPr>
          <p:cNvSpPr txBox="1">
            <a:spLocks/>
          </p:cNvSpPr>
          <p:nvPr/>
        </p:nvSpPr>
        <p:spPr>
          <a:xfrm>
            <a:off x="288199" y="120424"/>
            <a:ext cx="11615601" cy="8497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r>
              <a:rPr lang="es-ES" sz="3200" dirty="0">
                <a:effectLst/>
                <a:latin typeface="Garamond" panose="02020404030301010803" pitchFamily="18" charset="0"/>
                <a:ea typeface="Calibri" panose="020F0502020204030204" pitchFamily="34" charset="0"/>
                <a:cs typeface="Times New Roman" panose="02020603050405020304" pitchFamily="18" charset="0"/>
              </a:rPr>
              <a:t>¿Qué hemos aprendido de los cambios institucionales que fomentan la AE y la investigación AE?</a:t>
            </a:r>
          </a:p>
        </p:txBody>
      </p:sp>
      <p:pic>
        <p:nvPicPr>
          <p:cNvPr id="4" name="Imagen 3">
            <a:extLst>
              <a:ext uri="{FF2B5EF4-FFF2-40B4-BE49-F238E27FC236}">
                <a16:creationId xmlns:a16="http://schemas.microsoft.com/office/drawing/2014/main" id="{8FB26B0C-ABDE-9550-D450-A3FFD336D388}"/>
              </a:ext>
            </a:extLst>
          </p:cNvPr>
          <p:cNvPicPr>
            <a:picLocks noChangeAspect="1"/>
          </p:cNvPicPr>
          <p:nvPr/>
        </p:nvPicPr>
        <p:blipFill rotWithShape="1">
          <a:blip r:embed="rId2"/>
          <a:srcRect l="24583" t="22441" r="24375" b="24005"/>
          <a:stretch/>
        </p:blipFill>
        <p:spPr>
          <a:xfrm>
            <a:off x="770799" y="5169939"/>
            <a:ext cx="3171343" cy="1773363"/>
          </a:xfrm>
          <a:prstGeom prst="rect">
            <a:avLst/>
          </a:prstGeom>
        </p:spPr>
      </p:pic>
      <p:pic>
        <p:nvPicPr>
          <p:cNvPr id="7" name="Imagen 6">
            <a:extLst>
              <a:ext uri="{FF2B5EF4-FFF2-40B4-BE49-F238E27FC236}">
                <a16:creationId xmlns:a16="http://schemas.microsoft.com/office/drawing/2014/main" id="{4F9BDAA8-4657-C880-E0FE-3BDF77204DC8}"/>
              </a:ext>
            </a:extLst>
          </p:cNvPr>
          <p:cNvPicPr>
            <a:picLocks noChangeAspect="1"/>
          </p:cNvPicPr>
          <p:nvPr/>
        </p:nvPicPr>
        <p:blipFill rotWithShape="1">
          <a:blip r:embed="rId3"/>
          <a:srcRect l="27396" t="22050" r="27395" b="21072"/>
          <a:stretch/>
        </p:blipFill>
        <p:spPr>
          <a:xfrm>
            <a:off x="3860264" y="5169939"/>
            <a:ext cx="2599552" cy="1743018"/>
          </a:xfrm>
          <a:prstGeom prst="rect">
            <a:avLst/>
          </a:prstGeom>
        </p:spPr>
      </p:pic>
      <p:pic>
        <p:nvPicPr>
          <p:cNvPr id="9" name="Imagen 8">
            <a:extLst>
              <a:ext uri="{FF2B5EF4-FFF2-40B4-BE49-F238E27FC236}">
                <a16:creationId xmlns:a16="http://schemas.microsoft.com/office/drawing/2014/main" id="{709E8F2B-D32B-DB49-A917-15A9CE2622F5}"/>
              </a:ext>
            </a:extLst>
          </p:cNvPr>
          <p:cNvPicPr>
            <a:picLocks noChangeAspect="1"/>
          </p:cNvPicPr>
          <p:nvPr/>
        </p:nvPicPr>
        <p:blipFill rotWithShape="1">
          <a:blip r:embed="rId4"/>
          <a:srcRect l="30104" t="21659" r="30000" b="19313"/>
          <a:stretch/>
        </p:blipFill>
        <p:spPr>
          <a:xfrm>
            <a:off x="6459816" y="5185111"/>
            <a:ext cx="2210516" cy="1743018"/>
          </a:xfrm>
          <a:prstGeom prst="rect">
            <a:avLst/>
          </a:prstGeom>
        </p:spPr>
      </p:pic>
      <p:pic>
        <p:nvPicPr>
          <p:cNvPr id="11" name="Imagen 10">
            <a:extLst>
              <a:ext uri="{FF2B5EF4-FFF2-40B4-BE49-F238E27FC236}">
                <a16:creationId xmlns:a16="http://schemas.microsoft.com/office/drawing/2014/main" id="{E3F82BBB-0EB7-046D-84C5-22340CA93DF2}"/>
              </a:ext>
            </a:extLst>
          </p:cNvPr>
          <p:cNvPicPr>
            <a:picLocks noChangeAspect="1"/>
          </p:cNvPicPr>
          <p:nvPr/>
        </p:nvPicPr>
        <p:blipFill rotWithShape="1">
          <a:blip r:embed="rId5"/>
          <a:srcRect l="24167" t="22599" r="25000" b="15990"/>
          <a:stretch/>
        </p:blipFill>
        <p:spPr>
          <a:xfrm>
            <a:off x="8670332" y="5166552"/>
            <a:ext cx="2759668" cy="1776750"/>
          </a:xfrm>
          <a:prstGeom prst="rect">
            <a:avLst/>
          </a:prstGeom>
        </p:spPr>
      </p:pic>
    </p:spTree>
    <p:extLst>
      <p:ext uri="{BB962C8B-B14F-4D97-AF65-F5344CB8AC3E}">
        <p14:creationId xmlns:p14="http://schemas.microsoft.com/office/powerpoint/2010/main" val="74581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E8A095-A503-B601-BBB9-DF853D4EFC70}"/>
              </a:ext>
            </a:extLst>
          </p:cNvPr>
          <p:cNvSpPr>
            <a:spLocks noGrp="1"/>
          </p:cNvSpPr>
          <p:nvPr>
            <p:ph type="title"/>
          </p:nvPr>
        </p:nvSpPr>
        <p:spPr>
          <a:xfrm>
            <a:off x="3759200" y="365125"/>
            <a:ext cx="10515600" cy="1325563"/>
          </a:xfrm>
        </p:spPr>
        <p:txBody>
          <a:bodyPr/>
          <a:lstStyle/>
          <a:p>
            <a:r>
              <a:rPr lang="es-MX" dirty="0"/>
              <a:t>MUCHAS GRACIAS</a:t>
            </a:r>
            <a:endParaRPr lang="es-PE" dirty="0"/>
          </a:p>
        </p:txBody>
      </p:sp>
      <p:pic>
        <p:nvPicPr>
          <p:cNvPr id="9" name="Marcador de contenido 8">
            <a:extLst>
              <a:ext uri="{FF2B5EF4-FFF2-40B4-BE49-F238E27FC236}">
                <a16:creationId xmlns:a16="http://schemas.microsoft.com/office/drawing/2014/main" id="{10AFE42B-14A1-A6E5-FE29-B2DC044309C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2103" y="2014507"/>
            <a:ext cx="4654863" cy="3493123"/>
          </a:xfrm>
        </p:spPr>
      </p:pic>
      <p:pic>
        <p:nvPicPr>
          <p:cNvPr id="4" name="Imagen 3">
            <a:extLst>
              <a:ext uri="{FF2B5EF4-FFF2-40B4-BE49-F238E27FC236}">
                <a16:creationId xmlns:a16="http://schemas.microsoft.com/office/drawing/2014/main" id="{B55E7E2D-F4E5-2172-135A-57625818A432}"/>
              </a:ext>
            </a:extLst>
          </p:cNvPr>
          <p:cNvPicPr>
            <a:picLocks noChangeAspect="1"/>
          </p:cNvPicPr>
          <p:nvPr/>
        </p:nvPicPr>
        <p:blipFill>
          <a:blip r:embed="rId3"/>
          <a:stretch>
            <a:fillRect/>
          </a:stretch>
        </p:blipFill>
        <p:spPr>
          <a:xfrm>
            <a:off x="5576966" y="2014506"/>
            <a:ext cx="5780613" cy="3493123"/>
          </a:xfrm>
          <a:prstGeom prst="rect">
            <a:avLst/>
          </a:prstGeom>
        </p:spPr>
      </p:pic>
    </p:spTree>
    <p:extLst>
      <p:ext uri="{BB962C8B-B14F-4D97-AF65-F5344CB8AC3E}">
        <p14:creationId xmlns:p14="http://schemas.microsoft.com/office/powerpoint/2010/main" val="400772933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2325</TotalTime>
  <Words>1210</Words>
  <Application>Microsoft Office PowerPoint</Application>
  <PresentationFormat>Panorámica</PresentationFormat>
  <Paragraphs>70</Paragraphs>
  <Slides>9</Slides>
  <Notes>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vt:i4>
      </vt:variant>
    </vt:vector>
  </HeadingPairs>
  <TitlesOfParts>
    <vt:vector size="15" baseType="lpstr">
      <vt:lpstr>Arial</vt:lpstr>
      <vt:lpstr>Calibri</vt:lpstr>
      <vt:lpstr>Calibri Light</vt:lpstr>
      <vt:lpstr>Garamond</vt:lpstr>
      <vt:lpstr>Times New Roman</vt:lpstr>
      <vt:lpstr>Tema de Office</vt:lpstr>
      <vt:lpstr> </vt:lpstr>
      <vt:lpstr>Presentación de PowerPoint</vt:lpstr>
      <vt:lpstr>¿Qué entendemos por institucionalidad? </vt:lpstr>
      <vt:lpstr>Presentación de PowerPoint</vt:lpstr>
      <vt:lpstr>Presentación de PowerPoint</vt:lpstr>
      <vt:lpstr>Presentación de PowerPoint</vt:lpstr>
      <vt:lpstr>Presentación de PowerPoint</vt:lpstr>
      <vt:lpstr>Presentación de PowerPoint</vt:lpstr>
      <vt:lpstr>MUCHAS 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5379</dc:creator>
  <cp:lastModifiedBy>5379</cp:lastModifiedBy>
  <cp:revision>116</cp:revision>
  <dcterms:created xsi:type="dcterms:W3CDTF">2022-07-08T15:52:28Z</dcterms:created>
  <dcterms:modified xsi:type="dcterms:W3CDTF">2022-07-13T12:45:18Z</dcterms:modified>
</cp:coreProperties>
</file>