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2"/>
  </p:notesMasterIdLst>
  <p:sldIdLst>
    <p:sldId id="256" r:id="rId2"/>
    <p:sldId id="352" r:id="rId3"/>
    <p:sldId id="354" r:id="rId4"/>
    <p:sldId id="355" r:id="rId5"/>
    <p:sldId id="356" r:id="rId6"/>
    <p:sldId id="357" r:id="rId7"/>
    <p:sldId id="358" r:id="rId8"/>
    <p:sldId id="346" r:id="rId9"/>
    <p:sldId id="359" r:id="rId10"/>
    <p:sldId id="360" r:id="rId11"/>
    <p:sldId id="375" r:id="rId12"/>
    <p:sldId id="361" r:id="rId13"/>
    <p:sldId id="362" r:id="rId14"/>
    <p:sldId id="367" r:id="rId15"/>
    <p:sldId id="368" r:id="rId16"/>
    <p:sldId id="364" r:id="rId17"/>
    <p:sldId id="366" r:id="rId18"/>
    <p:sldId id="371" r:id="rId19"/>
    <p:sldId id="372" r:id="rId20"/>
    <p:sldId id="374" r:id="rId21"/>
    <p:sldId id="373" r:id="rId22"/>
    <p:sldId id="369" r:id="rId23"/>
    <p:sldId id="347" r:id="rId24"/>
    <p:sldId id="348" r:id="rId25"/>
    <p:sldId id="376" r:id="rId26"/>
    <p:sldId id="377" r:id="rId27"/>
    <p:sldId id="378" r:id="rId28"/>
    <p:sldId id="380" r:id="rId29"/>
    <p:sldId id="330" r:id="rId30"/>
    <p:sldId id="379" r:id="rId3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00"/>
    <a:srgbClr val="99FF66"/>
    <a:srgbClr val="006600"/>
    <a:srgbClr val="000036"/>
    <a:srgbClr val="800000"/>
    <a:srgbClr val="FFFF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03" autoAdjust="0"/>
    <p:restoredTop sz="94660"/>
  </p:normalViewPr>
  <p:slideViewPr>
    <p:cSldViewPr>
      <p:cViewPr>
        <p:scale>
          <a:sx n="80" d="100"/>
          <a:sy n="80" d="100"/>
        </p:scale>
        <p:origin x="-26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e%20disco%20c\Omar\Mcknight\Tercer%20informe\Rel%20PP%20Tmin%20y%20humedad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BO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682852143482103E-2"/>
          <c:y val="9.9666481498694212E-2"/>
          <c:w val="0.90486111111111112"/>
          <c:h val="0.72212699640975864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noFill/>
              <a:ln w="19050">
                <a:solidFill>
                  <a:srgbClr val="000000"/>
                </a:solidFill>
              </a:ln>
            </c:spPr>
          </c:marker>
          <c:trendline>
            <c:trendlineType val="linear"/>
            <c:dispRSqr val="1"/>
            <c:trendlineLbl>
              <c:layout>
                <c:manualLayout>
                  <c:x val="6.8642169728783897E-2"/>
                  <c:y val="0.28444682689100098"/>
                </c:manualLayout>
              </c:layout>
              <c:numFmt formatCode="General" sourceLinked="0"/>
            </c:trendlineLbl>
          </c:trendline>
          <c:xVal>
            <c:numRef>
              <c:f>'El Alto'!$E$3:$E$86</c:f>
              <c:numCache>
                <c:formatCode>General</c:formatCode>
                <c:ptCount val="84"/>
                <c:pt idx="0" formatCode="0.0">
                  <c:v>-3.4</c:v>
                </c:pt>
                <c:pt idx="2" formatCode="0.0">
                  <c:v>-3</c:v>
                </c:pt>
                <c:pt idx="3" formatCode="0.0">
                  <c:v>-1.6</c:v>
                </c:pt>
                <c:pt idx="4" formatCode="0.0">
                  <c:v>-4.8</c:v>
                </c:pt>
                <c:pt idx="5" formatCode="0.0">
                  <c:v>-4.9000000000000004</c:v>
                </c:pt>
                <c:pt idx="6" formatCode="0.0">
                  <c:v>-4.5999999999999996</c:v>
                </c:pt>
                <c:pt idx="7" formatCode="0.0">
                  <c:v>-4.5</c:v>
                </c:pt>
                <c:pt idx="8" formatCode="0.0">
                  <c:v>-2.8</c:v>
                </c:pt>
                <c:pt idx="9" formatCode="0.0">
                  <c:v>-1.7000000000000006</c:v>
                </c:pt>
                <c:pt idx="10" formatCode="0.0">
                  <c:v>-3.5</c:v>
                </c:pt>
                <c:pt idx="11" formatCode="0.0">
                  <c:v>-4</c:v>
                </c:pt>
                <c:pt idx="12" formatCode="0.0">
                  <c:v>-4.2</c:v>
                </c:pt>
                <c:pt idx="13">
                  <c:v>-6.8</c:v>
                </c:pt>
                <c:pt idx="14" formatCode="0.0">
                  <c:v>-2.6</c:v>
                </c:pt>
                <c:pt idx="15" formatCode="0.0">
                  <c:v>-5</c:v>
                </c:pt>
                <c:pt idx="16" formatCode="0.0">
                  <c:v>-1.5</c:v>
                </c:pt>
                <c:pt idx="17" formatCode="0.0">
                  <c:v>-5</c:v>
                </c:pt>
                <c:pt idx="18" formatCode="0.0">
                  <c:v>-5</c:v>
                </c:pt>
                <c:pt idx="19" formatCode="0.0">
                  <c:v>-5.0999999999999996</c:v>
                </c:pt>
                <c:pt idx="20" formatCode="0.0">
                  <c:v>-0.60000000000000064</c:v>
                </c:pt>
                <c:pt idx="21" formatCode="0.0">
                  <c:v>-3.2</c:v>
                </c:pt>
                <c:pt idx="22" formatCode="0.0">
                  <c:v>-2.8</c:v>
                </c:pt>
                <c:pt idx="23" formatCode="0.0">
                  <c:v>-3.4</c:v>
                </c:pt>
                <c:pt idx="24" formatCode="0.0">
                  <c:v>-2.1</c:v>
                </c:pt>
                <c:pt idx="25" formatCode="0.0">
                  <c:v>-2.7</c:v>
                </c:pt>
                <c:pt idx="26" formatCode="0.0">
                  <c:v>-2.9</c:v>
                </c:pt>
                <c:pt idx="27">
                  <c:v>-6.8</c:v>
                </c:pt>
                <c:pt idx="29">
                  <c:v>-12.6</c:v>
                </c:pt>
                <c:pt idx="30">
                  <c:v>-3.2</c:v>
                </c:pt>
                <c:pt idx="31">
                  <c:v>-4.5999999999999996</c:v>
                </c:pt>
                <c:pt idx="32">
                  <c:v>-4.5999999999999996</c:v>
                </c:pt>
                <c:pt idx="34">
                  <c:v>-5.5</c:v>
                </c:pt>
                <c:pt idx="35">
                  <c:v>-6.8</c:v>
                </c:pt>
                <c:pt idx="36">
                  <c:v>-6.8</c:v>
                </c:pt>
                <c:pt idx="37">
                  <c:v>-4.7</c:v>
                </c:pt>
                <c:pt idx="38">
                  <c:v>-9.1</c:v>
                </c:pt>
                <c:pt idx="39">
                  <c:v>-4.9000000000000004</c:v>
                </c:pt>
                <c:pt idx="40">
                  <c:v>-9.5</c:v>
                </c:pt>
                <c:pt idx="41">
                  <c:v>-6.5</c:v>
                </c:pt>
                <c:pt idx="42">
                  <c:v>-12.5</c:v>
                </c:pt>
                <c:pt idx="43">
                  <c:v>-0.4</c:v>
                </c:pt>
                <c:pt idx="44">
                  <c:v>-7</c:v>
                </c:pt>
                <c:pt idx="45">
                  <c:v>-5.8</c:v>
                </c:pt>
                <c:pt idx="46">
                  <c:v>-5</c:v>
                </c:pt>
                <c:pt idx="47">
                  <c:v>-7</c:v>
                </c:pt>
                <c:pt idx="48">
                  <c:v>-9.6</c:v>
                </c:pt>
                <c:pt idx="49">
                  <c:v>-10.200000000000001</c:v>
                </c:pt>
                <c:pt idx="50">
                  <c:v>-5.0999999999999996</c:v>
                </c:pt>
                <c:pt idx="51">
                  <c:v>-7.6</c:v>
                </c:pt>
                <c:pt idx="52">
                  <c:v>-9.9</c:v>
                </c:pt>
                <c:pt idx="53">
                  <c:v>-10</c:v>
                </c:pt>
                <c:pt idx="54">
                  <c:v>-11.8</c:v>
                </c:pt>
                <c:pt idx="55" formatCode="0.0">
                  <c:v>-11.4</c:v>
                </c:pt>
                <c:pt idx="56" formatCode="0.0">
                  <c:v>-4.2</c:v>
                </c:pt>
                <c:pt idx="57" formatCode="0.0">
                  <c:v>-3</c:v>
                </c:pt>
                <c:pt idx="59" formatCode="0.0">
                  <c:v>-9.6</c:v>
                </c:pt>
                <c:pt idx="60" formatCode="0.0">
                  <c:v>-9.6</c:v>
                </c:pt>
                <c:pt idx="61" formatCode="0.0">
                  <c:v>-11.7</c:v>
                </c:pt>
                <c:pt idx="62" formatCode="0.0">
                  <c:v>-8</c:v>
                </c:pt>
                <c:pt idx="63" formatCode="0.0">
                  <c:v>-9.7000000000000011</c:v>
                </c:pt>
                <c:pt idx="64" formatCode="0.0">
                  <c:v>-10.7</c:v>
                </c:pt>
                <c:pt idx="65" formatCode="0.0">
                  <c:v>-7.7</c:v>
                </c:pt>
                <c:pt idx="66" formatCode="0.0">
                  <c:v>-10.8</c:v>
                </c:pt>
                <c:pt idx="67" formatCode="0.0">
                  <c:v>-12.5</c:v>
                </c:pt>
                <c:pt idx="68" formatCode="0.0">
                  <c:v>-14.9</c:v>
                </c:pt>
                <c:pt idx="69" formatCode="0.0">
                  <c:v>-7.7</c:v>
                </c:pt>
                <c:pt idx="70" formatCode="0.0">
                  <c:v>-9.2000000000000011</c:v>
                </c:pt>
                <c:pt idx="71" formatCode="0.0">
                  <c:v>-0.5</c:v>
                </c:pt>
                <c:pt idx="72" formatCode="0.0">
                  <c:v>-9.8000000000000007</c:v>
                </c:pt>
                <c:pt idx="73" formatCode="0.0">
                  <c:v>-9.2000000000000011</c:v>
                </c:pt>
                <c:pt idx="74" formatCode="0.0">
                  <c:v>-9</c:v>
                </c:pt>
                <c:pt idx="75" formatCode="0.0">
                  <c:v>-8.2000000000000011</c:v>
                </c:pt>
                <c:pt idx="76" formatCode="0.0">
                  <c:v>-13.6</c:v>
                </c:pt>
                <c:pt idx="77" formatCode="0.0">
                  <c:v>-5.6</c:v>
                </c:pt>
                <c:pt idx="78" formatCode="0.0">
                  <c:v>-10.200000000000001</c:v>
                </c:pt>
                <c:pt idx="79" formatCode="0.0">
                  <c:v>-7.2</c:v>
                </c:pt>
                <c:pt idx="80" formatCode="0.0">
                  <c:v>-5</c:v>
                </c:pt>
                <c:pt idx="81" formatCode="0.0">
                  <c:v>-8.4</c:v>
                </c:pt>
                <c:pt idx="82" formatCode="0.0">
                  <c:v>-4</c:v>
                </c:pt>
                <c:pt idx="83" formatCode="0.0">
                  <c:v>-4.3</c:v>
                </c:pt>
              </c:numCache>
            </c:numRef>
          </c:xVal>
          <c:yVal>
            <c:numRef>
              <c:f>'El Alto'!$F$3:$F$86</c:f>
              <c:numCache>
                <c:formatCode>General</c:formatCode>
                <c:ptCount val="84"/>
                <c:pt idx="0">
                  <c:v>569.79999999999995</c:v>
                </c:pt>
                <c:pt idx="2">
                  <c:v>750.8</c:v>
                </c:pt>
                <c:pt idx="3">
                  <c:v>620.1</c:v>
                </c:pt>
                <c:pt idx="4">
                  <c:v>688.4</c:v>
                </c:pt>
                <c:pt idx="5">
                  <c:v>603.6</c:v>
                </c:pt>
                <c:pt idx="6">
                  <c:v>408.20000000000005</c:v>
                </c:pt>
                <c:pt idx="7">
                  <c:v>653</c:v>
                </c:pt>
                <c:pt idx="8">
                  <c:v>611.59999999999991</c:v>
                </c:pt>
                <c:pt idx="9">
                  <c:v>836.8</c:v>
                </c:pt>
                <c:pt idx="10">
                  <c:v>620.70000000000005</c:v>
                </c:pt>
                <c:pt idx="11">
                  <c:v>699.2</c:v>
                </c:pt>
                <c:pt idx="12">
                  <c:v>473.79999999999899</c:v>
                </c:pt>
                <c:pt idx="13">
                  <c:v>324</c:v>
                </c:pt>
                <c:pt idx="14">
                  <c:v>579.59999999999991</c:v>
                </c:pt>
                <c:pt idx="15">
                  <c:v>427.90000000000003</c:v>
                </c:pt>
                <c:pt idx="16">
                  <c:v>613</c:v>
                </c:pt>
                <c:pt idx="17">
                  <c:v>637</c:v>
                </c:pt>
                <c:pt idx="18">
                  <c:v>638.79999999999995</c:v>
                </c:pt>
                <c:pt idx="19">
                  <c:v>592.59999999999991</c:v>
                </c:pt>
                <c:pt idx="20">
                  <c:v>734.4</c:v>
                </c:pt>
                <c:pt idx="21">
                  <c:v>554.29999999999995</c:v>
                </c:pt>
                <c:pt idx="22">
                  <c:v>555.5</c:v>
                </c:pt>
                <c:pt idx="23">
                  <c:v>591.29999999999995</c:v>
                </c:pt>
                <c:pt idx="24">
                  <c:v>767</c:v>
                </c:pt>
                <c:pt idx="25">
                  <c:v>673.59999999999991</c:v>
                </c:pt>
                <c:pt idx="26">
                  <c:v>720.19999999999993</c:v>
                </c:pt>
                <c:pt idx="27">
                  <c:v>444.3</c:v>
                </c:pt>
                <c:pt idx="28">
                  <c:v>484.59999999999923</c:v>
                </c:pt>
                <c:pt idx="29">
                  <c:v>190.6</c:v>
                </c:pt>
                <c:pt idx="30">
                  <c:v>476.8</c:v>
                </c:pt>
                <c:pt idx="31">
                  <c:v>520</c:v>
                </c:pt>
                <c:pt idx="32">
                  <c:v>518.20000000000005</c:v>
                </c:pt>
                <c:pt idx="33">
                  <c:v>526.79999999999995</c:v>
                </c:pt>
                <c:pt idx="34">
                  <c:v>544.5</c:v>
                </c:pt>
                <c:pt idx="35">
                  <c:v>230.80000000000004</c:v>
                </c:pt>
                <c:pt idx="36">
                  <c:v>324.5</c:v>
                </c:pt>
                <c:pt idx="37">
                  <c:v>315.39999999999969</c:v>
                </c:pt>
                <c:pt idx="38">
                  <c:v>271.3</c:v>
                </c:pt>
                <c:pt idx="39">
                  <c:v>395.9</c:v>
                </c:pt>
                <c:pt idx="40">
                  <c:v>397.9</c:v>
                </c:pt>
                <c:pt idx="41">
                  <c:v>242.60000000000002</c:v>
                </c:pt>
                <c:pt idx="42">
                  <c:v>356.20000000000005</c:v>
                </c:pt>
                <c:pt idx="43">
                  <c:v>594.90000000000009</c:v>
                </c:pt>
                <c:pt idx="44">
                  <c:v>480.70000000000005</c:v>
                </c:pt>
                <c:pt idx="45">
                  <c:v>404.6</c:v>
                </c:pt>
                <c:pt idx="46">
                  <c:v>445.20000000000005</c:v>
                </c:pt>
                <c:pt idx="47" formatCode="0.0">
                  <c:v>509.1</c:v>
                </c:pt>
                <c:pt idx="48">
                  <c:v>292</c:v>
                </c:pt>
                <c:pt idx="49">
                  <c:v>484.09999999999923</c:v>
                </c:pt>
                <c:pt idx="50">
                  <c:v>491.3</c:v>
                </c:pt>
                <c:pt idx="51">
                  <c:v>296</c:v>
                </c:pt>
                <c:pt idx="52">
                  <c:v>358.90000000000003</c:v>
                </c:pt>
                <c:pt idx="53">
                  <c:v>368.7</c:v>
                </c:pt>
                <c:pt idx="54">
                  <c:v>226.7</c:v>
                </c:pt>
                <c:pt idx="55">
                  <c:v>251.50000000000003</c:v>
                </c:pt>
                <c:pt idx="56">
                  <c:v>625.5</c:v>
                </c:pt>
                <c:pt idx="57">
                  <c:v>640.70000000000005</c:v>
                </c:pt>
                <c:pt idx="59">
                  <c:v>444.6</c:v>
                </c:pt>
                <c:pt idx="60">
                  <c:v>442.2</c:v>
                </c:pt>
                <c:pt idx="61">
                  <c:v>285.5</c:v>
                </c:pt>
                <c:pt idx="62">
                  <c:v>277.60000000000002</c:v>
                </c:pt>
                <c:pt idx="63">
                  <c:v>310</c:v>
                </c:pt>
                <c:pt idx="64">
                  <c:v>185.5</c:v>
                </c:pt>
                <c:pt idx="65">
                  <c:v>377.5</c:v>
                </c:pt>
                <c:pt idx="66">
                  <c:v>357.1</c:v>
                </c:pt>
                <c:pt idx="67">
                  <c:v>357.70000000000005</c:v>
                </c:pt>
                <c:pt idx="68">
                  <c:v>328.9</c:v>
                </c:pt>
                <c:pt idx="69">
                  <c:v>493.6</c:v>
                </c:pt>
                <c:pt idx="70">
                  <c:v>358.6</c:v>
                </c:pt>
                <c:pt idx="71">
                  <c:v>506.80000000000007</c:v>
                </c:pt>
                <c:pt idx="72">
                  <c:v>395.1</c:v>
                </c:pt>
                <c:pt idx="73">
                  <c:v>504.1</c:v>
                </c:pt>
                <c:pt idx="74">
                  <c:v>431.7</c:v>
                </c:pt>
                <c:pt idx="75">
                  <c:v>295.7</c:v>
                </c:pt>
                <c:pt idx="76">
                  <c:v>223</c:v>
                </c:pt>
                <c:pt idx="77">
                  <c:v>450.10000000000008</c:v>
                </c:pt>
                <c:pt idx="78">
                  <c:v>522.79999999999995</c:v>
                </c:pt>
                <c:pt idx="79">
                  <c:v>369.2</c:v>
                </c:pt>
                <c:pt idx="80">
                  <c:v>350.8</c:v>
                </c:pt>
                <c:pt idx="81">
                  <c:v>412.1</c:v>
                </c:pt>
                <c:pt idx="82">
                  <c:v>608</c:v>
                </c:pt>
                <c:pt idx="83">
                  <c:v>434.8</c:v>
                </c:pt>
              </c:numCache>
            </c:numRef>
          </c:yVal>
        </c:ser>
        <c:axId val="27830528"/>
        <c:axId val="27836800"/>
      </c:scatterChart>
      <c:valAx>
        <c:axId val="27830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BO"/>
                  <a:t>Temperatura Mínima ( C)</a:t>
                </a:r>
              </a:p>
            </c:rich>
          </c:tx>
          <c:layout>
            <c:manualLayout>
              <c:xMode val="edge"/>
              <c:yMode val="edge"/>
              <c:x val="0.39728696412948816"/>
              <c:y val="0.88110162695642258"/>
            </c:manualLayout>
          </c:layout>
        </c:title>
        <c:numFmt formatCode="0.0" sourceLinked="1"/>
        <c:majorTickMark val="in"/>
        <c:tickLblPos val="nextTo"/>
        <c:spPr>
          <a:ln>
            <a:noFill/>
            <a:prstDash val="sysDash"/>
          </a:ln>
        </c:spPr>
        <c:txPr>
          <a:bodyPr rot="0" vert="horz"/>
          <a:lstStyle/>
          <a:p>
            <a:pPr>
              <a:defRPr/>
            </a:pPr>
            <a:endParaRPr lang="es-BO"/>
          </a:p>
        </c:txPr>
        <c:crossAx val="27836800"/>
        <c:crossesAt val="0"/>
        <c:crossBetween val="midCat"/>
      </c:valAx>
      <c:valAx>
        <c:axId val="27836800"/>
        <c:scaling>
          <c:orientation val="minMax"/>
          <c:max val="10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BO"/>
                  <a:t>PP año hidrológico  (mm)</a:t>
                </a:r>
              </a:p>
            </c:rich>
          </c:tx>
        </c:title>
        <c:numFmt formatCode="General" sourceLinked="1"/>
        <c:majorTickMark val="in"/>
        <c:tickLblPos val="nextTo"/>
        <c:crossAx val="27830528"/>
        <c:crossesAt val="-6"/>
        <c:crossBetween val="midCat"/>
        <c:majorUnit val="150"/>
      </c:valAx>
      <c:spPr>
        <a:ln>
          <a:solidFill>
            <a:srgbClr val="000000"/>
          </a:solidFill>
        </a:ln>
      </c:spPr>
    </c:plotArea>
    <c:plotVisOnly val="1"/>
    <c:dispBlanksAs val="gap"/>
  </c:chart>
  <c:txPr>
    <a:bodyPr/>
    <a:lstStyle/>
    <a:p>
      <a:pPr>
        <a:defRPr sz="1600"/>
      </a:pPr>
      <a:endParaRPr lang="es-BO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7A94588-7372-4E01-AEF9-15F00FB7AD6F}" type="datetimeFigureOut">
              <a:rPr lang="es-BO"/>
              <a:pPr>
                <a:defRPr/>
              </a:pPr>
              <a:t>16/07/2014</a:t>
            </a:fld>
            <a:endParaRPr lang="es-B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BO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BO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D79FC27-9DBB-4633-B84E-582F3553E04A}" type="slidenum">
              <a:rPr lang="es-BO"/>
              <a:pPr>
                <a:defRPr/>
              </a:pPr>
              <a:t>‹Nº›</a:t>
            </a:fld>
            <a:endParaRPr lang="es-B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567CD6-A5E6-4BE4-B541-8DB469052585}" type="slidenum">
              <a:rPr lang="es-BO" smtClean="0">
                <a:latin typeface="Arial" pitchFamily="34" charset="0"/>
              </a:rPr>
              <a:pPr/>
              <a:t>1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3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4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D77455-FDDC-4A47-8C07-9962229076BD}" type="slidenum">
              <a:rPr lang="es-BO" smtClean="0">
                <a:latin typeface="Arial" pitchFamily="34" charset="0"/>
              </a:rPr>
              <a:pPr/>
              <a:t>5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D77455-FDDC-4A47-8C07-9962229076BD}" type="slidenum">
              <a:rPr lang="es-BO" smtClean="0">
                <a:latin typeface="Arial" pitchFamily="34" charset="0"/>
              </a:rPr>
              <a:pPr/>
              <a:t>6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D77455-FDDC-4A47-8C07-9962229076BD}" type="slidenum">
              <a:rPr lang="es-BO" smtClean="0">
                <a:latin typeface="Arial" pitchFamily="34" charset="0"/>
              </a:rPr>
              <a:pPr/>
              <a:t>7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8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9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10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11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12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13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14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15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16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17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18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19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1EB983-6B60-4D50-A181-3B60EEB6CF4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BO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21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22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23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24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25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26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27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28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ED967C-E71D-49DB-AEA4-C2AD986D0992}" type="slidenum">
              <a:rPr lang="es-BO" smtClean="0">
                <a:latin typeface="Arial" pitchFamily="34" charset="0"/>
              </a:rPr>
              <a:pPr/>
              <a:t>29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ED967C-E71D-49DB-AEA4-C2AD986D0992}" type="slidenum">
              <a:rPr lang="es-BO" smtClean="0">
                <a:latin typeface="Arial" pitchFamily="34" charset="0"/>
              </a:rPr>
              <a:pPr/>
              <a:t>30</a:t>
            </a:fld>
            <a:endParaRPr lang="es-B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E709A-95F9-4DBC-BEF8-EE602CB8D96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3F8AD-7B59-415E-A540-E432F75D6B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13498-0D21-468C-A2B4-6C27D01956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EEF92-2ACA-46B9-8946-6FA0AF19FC0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7F7D1-E065-4794-8AC5-F1F337E54B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62E2D-D5EA-404A-A1BA-93C8753923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EC47A-3729-46AF-A1A5-54D2289B67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51CDE-4930-40D8-90CD-CB4FE112009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BO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93764-664D-40C9-905B-916B5ED653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8FF59-1A20-4F9D-A490-1200541662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09678-F41E-4012-A27B-84BEDDFF155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32E8DDC-97F6-449D-B658-273DDCB5B4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hyperlink" Target="http://www.cnnexpansion.com/photos/2007/11/01/la-migracion-de-mujeres-tiene-efectos-positivos-para-la-economia-mexicana-especial.2007-11-26.747465493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wmf"/><Relationship Id="rId5" Type="http://schemas.openxmlformats.org/officeDocument/2006/relationships/image" Target="../media/image9.png"/><Relationship Id="rId4" Type="http://schemas.openxmlformats.org/officeDocument/2006/relationships/hyperlink" Target="http://www.cnnexpansion.com/photos/2007/11/01/la-migracion-de-mujeres-tiene-efectos-positivos-para-la-economia-mexicana-especial.2007-11-26.747465493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hyperlink" Target="http://www.cnnexpansion.com/photos/2007/11/01/la-migracion-de-mujeres-tiene-efectos-positivos-para-la-economia-mexicana-especial.2007-11-26.747465493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/>
          <p:cNvPicPr>
            <a:picLocks noChangeAspect="1" noChangeArrowheads="1"/>
          </p:cNvPicPr>
          <p:nvPr/>
        </p:nvPicPr>
        <p:blipFill>
          <a:blip r:embed="rId3">
            <a:lum bright="48000" contrast="-69000"/>
          </a:blip>
          <a:srcRect b="93"/>
          <a:stretch>
            <a:fillRect/>
          </a:stretch>
        </p:blipFill>
        <p:spPr bwMode="auto">
          <a:xfrm>
            <a:off x="-214313" y="-1143000"/>
            <a:ext cx="10001251" cy="9001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714348" y="2214554"/>
            <a:ext cx="82081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2400" b="1" dirty="0" smtClean="0"/>
              <a:t>PROYECTO: </a:t>
            </a:r>
          </a:p>
          <a:p>
            <a:pPr algn="ctr"/>
            <a:endParaRPr lang="es-ES" sz="2400" b="1" dirty="0" smtClean="0"/>
          </a:p>
          <a:p>
            <a:pPr algn="ctr"/>
            <a:r>
              <a:rPr lang="es-ES" sz="2400" b="1" dirty="0" smtClean="0"/>
              <a:t>MANEJO DE RIESGOS RELACIONADOS AL CLIMA EN </a:t>
            </a:r>
          </a:p>
          <a:p>
            <a:pPr algn="ctr"/>
            <a:r>
              <a:rPr lang="es-ES" sz="2400" b="1" dirty="0" smtClean="0"/>
              <a:t>FUNCION A ESTRUCTURAS SOCIALES</a:t>
            </a:r>
            <a:endParaRPr lang="es-ES" sz="2400" b="1" dirty="0"/>
          </a:p>
          <a:p>
            <a:pPr algn="ctr"/>
            <a:endParaRPr lang="es-ES" sz="2400" b="1" dirty="0" smtClean="0"/>
          </a:p>
          <a:p>
            <a:pPr algn="ctr"/>
            <a:r>
              <a:rPr lang="es-ES" sz="2400" b="1" dirty="0" err="1" smtClean="0"/>
              <a:t>Magalí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Garcia</a:t>
            </a:r>
            <a:r>
              <a:rPr lang="es-ES" sz="2400" b="1" dirty="0" smtClean="0"/>
              <a:t>, </a:t>
            </a:r>
            <a:r>
              <a:rPr lang="es-ES" sz="2400" b="1" dirty="0" err="1" smtClean="0"/>
              <a:t>Jere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Gilles</a:t>
            </a:r>
            <a:r>
              <a:rPr lang="es-ES" sz="2400" b="1" dirty="0" smtClean="0"/>
              <a:t>, Edwin </a:t>
            </a:r>
            <a:r>
              <a:rPr lang="es-ES" sz="2400" b="1" dirty="0" err="1" smtClean="0"/>
              <a:t>Yucra</a:t>
            </a:r>
            <a:endParaRPr lang="es-ES" sz="2400" b="1" dirty="0"/>
          </a:p>
        </p:txBody>
      </p:sp>
      <p:pic>
        <p:nvPicPr>
          <p:cNvPr id="2052" name="Picture 6" descr="umsa-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04813"/>
            <a:ext cx="75406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1619250" y="0"/>
            <a:ext cx="61722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s-ES" sz="2000" b="1" dirty="0">
                <a:solidFill>
                  <a:srgbClr val="000036"/>
                </a:solidFill>
                <a:latin typeface="Times New Roman" pitchFamily="18" charset="0"/>
              </a:rPr>
              <a:t>UNIVERSIDAD MAYOR DE SAN ANDRES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s-ES" sz="1600" b="1" dirty="0">
                <a:solidFill>
                  <a:srgbClr val="000036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s-ES" sz="2400" b="1" dirty="0" smtClean="0">
                <a:solidFill>
                  <a:srgbClr val="000036"/>
                </a:solidFill>
                <a:latin typeface="Times New Roman" pitchFamily="18" charset="0"/>
              </a:rPr>
              <a:t>FACULTAD </a:t>
            </a:r>
            <a:r>
              <a:rPr lang="es-ES" sz="2400" b="1" dirty="0">
                <a:solidFill>
                  <a:srgbClr val="000036"/>
                </a:solidFill>
                <a:latin typeface="Times New Roman" pitchFamily="18" charset="0"/>
              </a:rPr>
              <a:t>DE </a:t>
            </a:r>
            <a:r>
              <a:rPr lang="es-ES" sz="2400" b="1" dirty="0" smtClean="0">
                <a:solidFill>
                  <a:srgbClr val="000036"/>
                </a:solidFill>
                <a:latin typeface="Times New Roman" pitchFamily="18" charset="0"/>
              </a:rPr>
              <a:t>AGRONOMIA- 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endParaRPr lang="es-ES" sz="2400" b="1" dirty="0" smtClean="0">
              <a:solidFill>
                <a:srgbClr val="000036"/>
              </a:solidFill>
              <a:latin typeface="Times New Roman" pitchFamily="18" charset="0"/>
            </a:endParaRP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s-ES" sz="2400" b="1" dirty="0" smtClean="0">
                <a:solidFill>
                  <a:srgbClr val="000036"/>
                </a:solidFill>
                <a:latin typeface="Times New Roman" pitchFamily="18" charset="0"/>
              </a:rPr>
              <a:t>UNIVERSIDAD DE MISSOURI</a:t>
            </a:r>
            <a:endParaRPr lang="es-ES" sz="2400" b="1" dirty="0">
              <a:solidFill>
                <a:srgbClr val="000036"/>
              </a:solidFill>
              <a:latin typeface="Times New Roman" pitchFamily="18" charset="0"/>
            </a:endParaRP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endParaRPr lang="es-ES" sz="2400" b="1" dirty="0">
              <a:solidFill>
                <a:srgbClr val="000036"/>
              </a:solidFill>
              <a:latin typeface="Times New Roman" pitchFamily="18" charset="0"/>
            </a:endParaRP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endParaRPr lang="es-ES" sz="2400" b="1" dirty="0">
              <a:solidFill>
                <a:srgbClr val="000036"/>
              </a:solidFill>
              <a:latin typeface="Times New Roman" pitchFamily="18" charset="0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6143644"/>
            <a:ext cx="5524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http://www.glasspockets.org/inside/images/logo_mcknight_200.gif"/>
          <p:cNvPicPr>
            <a:picLocks noChangeAspect="1" noChangeArrowheads="1"/>
          </p:cNvPicPr>
          <p:nvPr/>
        </p:nvPicPr>
        <p:blipFill>
          <a:blip r:embed="rId6"/>
          <a:srcRect t="17950" b="20514"/>
          <a:stretch>
            <a:fillRect/>
          </a:stretch>
        </p:blipFill>
        <p:spPr bwMode="auto">
          <a:xfrm>
            <a:off x="7215206" y="6286520"/>
            <a:ext cx="928694" cy="571480"/>
          </a:xfrm>
          <a:prstGeom prst="rect">
            <a:avLst/>
          </a:prstGeom>
          <a:noFill/>
        </p:spPr>
      </p:pic>
      <p:sp>
        <p:nvSpPr>
          <p:cNvPr id="7172" name="AutoShape 4" descr="Resultado de imagen para university of missouri"/>
          <p:cNvSpPr>
            <a:spLocks noChangeAspect="1" noChangeArrowheads="1"/>
          </p:cNvSpPr>
          <p:nvPr/>
        </p:nvSpPr>
        <p:spPr bwMode="auto">
          <a:xfrm>
            <a:off x="155575" y="-731838"/>
            <a:ext cx="1524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BO"/>
          </a:p>
        </p:txBody>
      </p:sp>
      <p:pic>
        <p:nvPicPr>
          <p:cNvPr id="11" name="10 Imagen" descr="https://lh4.googleusercontent.com/-8Uc_2BlrMaU/AAAAAAAAAAI/AAAAAAAAANg/JsTigyQRWsA/s120-c/photo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4" y="6215082"/>
            <a:ext cx="997584" cy="92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357290" y="2786058"/>
            <a:ext cx="7215238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Objetivo: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b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Evaluar objetivamente el uso y manejo de estrategias  locales para lidiar con el Cambio y la variabilidad climática en el tres ecosistemas andinos.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285852" y="4429132"/>
            <a:ext cx="7286676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just">
              <a:defRPr/>
            </a:pPr>
            <a:r>
              <a:rPr kumimoji="0" lang="es-E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Concepto:</a:t>
            </a:r>
          </a:p>
          <a:p>
            <a:pPr lvl="0" algn="just">
              <a:buFont typeface="Arial" pitchFamily="34" charset="0"/>
              <a:buChar char="•"/>
              <a:defRPr/>
            </a:pPr>
            <a:r>
              <a:rPr lang="es-ES" sz="2000" b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Determinar </a:t>
            </a:r>
            <a:r>
              <a:rPr lang="es-ES" sz="2000" b="1" kern="0" dirty="0" smtClean="0">
                <a:solidFill>
                  <a:schemeClr val="accent1">
                    <a:lumMod val="25000"/>
                  </a:schemeClr>
                </a:solidFill>
              </a:rPr>
              <a:t>qué </a:t>
            </a:r>
            <a:r>
              <a:rPr lang="es-ES" sz="2000" b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parte de los conocimientos locales puede ser útil para luchar contra la variabilidad climática y cuales son los factores para su pérdida. 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7324" t="65000" r="10644" b="13750"/>
          <a:stretch>
            <a:fillRect/>
          </a:stretch>
        </p:blipFill>
        <p:spPr bwMode="auto">
          <a:xfrm>
            <a:off x="714348" y="357166"/>
            <a:ext cx="800105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7324" t="65000" r="10644" b="13750"/>
          <a:stretch>
            <a:fillRect/>
          </a:stretch>
        </p:blipFill>
        <p:spPr bwMode="auto">
          <a:xfrm>
            <a:off x="714348" y="357166"/>
            <a:ext cx="800105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BO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714348" y="1609748"/>
          <a:ext cx="8001056" cy="5105400"/>
        </p:xfrm>
        <a:graphic>
          <a:graphicData uri="http://schemas.openxmlformats.org/presentationml/2006/ole">
            <p:oleObj spid="_x0000_s3073" r:id="rId6" imgW="9443405" imgH="7418691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/>
          <p:cNvPicPr>
            <a:picLocks noChangeAspect="1" noChangeArrowheads="1"/>
          </p:cNvPicPr>
          <p:nvPr/>
        </p:nvPicPr>
        <p:blipFill>
          <a:blip r:embed="rId3">
            <a:lum bright="2000"/>
          </a:blip>
          <a:srcRect b="93"/>
          <a:stretch>
            <a:fillRect/>
          </a:stretch>
        </p:blipFill>
        <p:spPr bwMode="auto">
          <a:xfrm>
            <a:off x="0" y="0"/>
            <a:ext cx="1714500" cy="29289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928813" y="0"/>
            <a:ext cx="69294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 dirty="0" smtClean="0"/>
              <a:t>EN LOS ANDES </a:t>
            </a:r>
            <a:r>
              <a:rPr lang="es-ES" sz="2400" b="1" dirty="0" err="1" smtClean="0"/>
              <a:t>ANDES</a:t>
            </a:r>
            <a:r>
              <a:rPr lang="es-ES" sz="2400" b="1" dirty="0" smtClean="0"/>
              <a:t> BOLIVIANOS</a:t>
            </a:r>
            <a:endParaRPr lang="es-ES" sz="2400" b="1" dirty="0"/>
          </a:p>
          <a:p>
            <a:pPr algn="ctr"/>
            <a:r>
              <a:rPr lang="es-ES" sz="2400" b="1" dirty="0" smtClean="0">
                <a:solidFill>
                  <a:srgbClr val="000036"/>
                </a:solidFill>
              </a:rPr>
              <a:t>ELEVADA VULNERABILIDAD Y VARIABILIDAD FISICA </a:t>
            </a:r>
            <a:r>
              <a:rPr lang="es-ES" sz="2400" b="1" dirty="0">
                <a:solidFill>
                  <a:srgbClr val="000036"/>
                </a:solidFill>
              </a:rPr>
              <a:t>LOCAL</a:t>
            </a:r>
          </a:p>
        </p:txBody>
      </p:sp>
      <p:sp>
        <p:nvSpPr>
          <p:cNvPr id="7172" name="AutoShape 2" descr="Ver imagen en tamaño completo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5"/>
          <a:srcRect l="18311" t="22461" r="15771" b="13086"/>
          <a:stretch>
            <a:fillRect/>
          </a:stretch>
        </p:blipFill>
        <p:spPr bwMode="auto">
          <a:xfrm>
            <a:off x="4071938" y="1214422"/>
            <a:ext cx="50720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8" y="3071813"/>
            <a:ext cx="3711575" cy="354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357688" y="4572000"/>
            <a:ext cx="45005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 dirty="0">
                <a:solidFill>
                  <a:srgbClr val="000036"/>
                </a:solidFill>
              </a:rPr>
              <a:t>RESULTA EN UNA ELEVADA Y MUY VARIABLE VULNERABILIDAD PRODUCTIVA LOCAL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travel-bolivia.com/images/bolivia-geography-map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88"/>
            <a:ext cx="507206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5072066" y="3500438"/>
            <a:ext cx="385760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/>
              <a:t>Cuencas andinas, representan una fuerte variabilidad fisiográfica y elevada dependencia de los recursos hídricos de los glaciares</a:t>
            </a:r>
            <a:endParaRPr lang="es-ES" sz="2400" b="1" dirty="0">
              <a:solidFill>
                <a:srgbClr val="000036"/>
              </a:solidFill>
            </a:endParaRPr>
          </a:p>
        </p:txBody>
      </p:sp>
      <p:sp>
        <p:nvSpPr>
          <p:cNvPr id="4100" name="AutoShape 2" descr="Ver imagen en tamaño completo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pic>
        <p:nvPicPr>
          <p:cNvPr id="21506" name="Picture 2" descr="http://i1.trekearth.com/photos/34663/illimani_1_te.jpg"/>
          <p:cNvPicPr>
            <a:picLocks noChangeAspect="1" noChangeArrowheads="1"/>
          </p:cNvPicPr>
          <p:nvPr/>
        </p:nvPicPr>
        <p:blipFill>
          <a:blip r:embed="rId5"/>
          <a:srcRect t="19738"/>
          <a:stretch>
            <a:fillRect/>
          </a:stretch>
        </p:blipFill>
        <p:spPr bwMode="auto">
          <a:xfrm>
            <a:off x="3571869" y="285728"/>
            <a:ext cx="5572131" cy="2905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5929322" y="428604"/>
            <a:ext cx="257176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/>
              <a:t>Las cuencas andinas (muchas </a:t>
            </a:r>
            <a:r>
              <a:rPr lang="es-ES" sz="2400" b="1" dirty="0" err="1" smtClean="0"/>
              <a:t>microcuencas</a:t>
            </a:r>
            <a:r>
              <a:rPr lang="es-ES" sz="2400" b="1" dirty="0" smtClean="0"/>
              <a:t>), son difíciles de representar por su fuerte variabilidad fisiográfica que las hacen casi irreproducibles por Modelos y que  requieran de respuestas específicas para responder a la vulnerabilidad.</a:t>
            </a:r>
            <a:endParaRPr lang="es-ES" sz="2400" b="1" dirty="0">
              <a:solidFill>
                <a:srgbClr val="000036"/>
              </a:solidFill>
            </a:endParaRPr>
          </a:p>
        </p:txBody>
      </p:sp>
      <p:sp>
        <p:nvSpPr>
          <p:cNvPr id="4100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pic>
        <p:nvPicPr>
          <p:cNvPr id="63491" name="Imagen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657850" cy="2190750"/>
          </a:xfrm>
          <a:prstGeom prst="rect">
            <a:avLst/>
          </a:prstGeom>
          <a:noFill/>
        </p:spPr>
      </p:pic>
      <p:pic>
        <p:nvPicPr>
          <p:cNvPr id="63490" name="Imagen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143116"/>
            <a:ext cx="5648325" cy="2362200"/>
          </a:xfrm>
          <a:prstGeom prst="rect">
            <a:avLst/>
          </a:prstGeom>
          <a:noFill/>
        </p:spPr>
      </p:pic>
      <p:pic>
        <p:nvPicPr>
          <p:cNvPr id="63489" name="Imagen 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72000"/>
            <a:ext cx="5648325" cy="2286000"/>
          </a:xfrm>
          <a:prstGeom prst="rect">
            <a:avLst/>
          </a:prstGeom>
          <a:noFill/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BO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501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270987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507207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9 Imagen"/>
          <p:cNvPicPr/>
          <p:nvPr/>
        </p:nvPicPr>
        <p:blipFill>
          <a:blip r:embed="rId4"/>
          <a:srcRect l="2546" t="28116" r="3361" b="13333"/>
          <a:stretch>
            <a:fillRect/>
          </a:stretch>
        </p:blipFill>
        <p:spPr bwMode="auto">
          <a:xfrm>
            <a:off x="1214414" y="1357298"/>
            <a:ext cx="6929486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15 Grupo"/>
          <p:cNvGrpSpPr/>
          <p:nvPr/>
        </p:nvGrpSpPr>
        <p:grpSpPr>
          <a:xfrm>
            <a:off x="1357290" y="3214686"/>
            <a:ext cx="7143800" cy="3286132"/>
            <a:chOff x="1357290" y="2428868"/>
            <a:chExt cx="6715172" cy="3286132"/>
          </a:xfrm>
        </p:grpSpPr>
        <p:pic>
          <p:nvPicPr>
            <p:cNvPr id="69634" name="Imagen 4"/>
            <p:cNvPicPr>
              <a:picLocks noChangeAspect="1" noChangeArrowheads="1"/>
            </p:cNvPicPr>
            <p:nvPr/>
          </p:nvPicPr>
          <p:blipFill>
            <a:blip r:embed="rId5"/>
            <a:srcRect l="2547" t="37392" r="3938" b="28986"/>
            <a:stretch>
              <a:fillRect/>
            </a:stretch>
          </p:blipFill>
          <p:spPr bwMode="auto">
            <a:xfrm>
              <a:off x="1357290" y="2428868"/>
              <a:ext cx="6715172" cy="1104900"/>
            </a:xfrm>
            <a:prstGeom prst="rect">
              <a:avLst/>
            </a:prstGeom>
            <a:noFill/>
          </p:spPr>
        </p:pic>
        <p:pic>
          <p:nvPicPr>
            <p:cNvPr id="69633" name="Imagen 1"/>
            <p:cNvPicPr>
              <a:picLocks noChangeAspect="1" noChangeArrowheads="1"/>
            </p:cNvPicPr>
            <p:nvPr/>
          </p:nvPicPr>
          <p:blipFill>
            <a:blip r:embed="rId6"/>
            <a:srcRect l="2376" t="29855" r="4277" b="12463"/>
            <a:stretch>
              <a:fillRect/>
            </a:stretch>
          </p:blipFill>
          <p:spPr bwMode="auto">
            <a:xfrm>
              <a:off x="1357290" y="3429000"/>
              <a:ext cx="6715172" cy="2286000"/>
            </a:xfrm>
            <a:prstGeom prst="rect">
              <a:avLst/>
            </a:prstGeom>
            <a:noFill/>
          </p:spPr>
        </p:pic>
      </p:grp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857224" y="428604"/>
            <a:ext cx="7643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solidFill>
                  <a:srgbClr val="000036"/>
                </a:solidFill>
              </a:rPr>
              <a:t>Mandato constitucional a las Universidades</a:t>
            </a:r>
            <a:endParaRPr lang="es-ES" sz="2400" b="1" dirty="0">
              <a:solidFill>
                <a:srgbClr val="00003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METODOLOGIA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/>
              <a:t>Se trabajó en tres cuencas andinas que muestran a parte de la realidad productiva y climática.</a:t>
            </a:r>
            <a:endParaRPr lang="es-ES" sz="2400" b="1" dirty="0">
              <a:solidFill>
                <a:srgbClr val="000036"/>
              </a:solidFill>
            </a:endParaRPr>
          </a:p>
        </p:txBody>
      </p:sp>
      <p:pic>
        <p:nvPicPr>
          <p:cNvPr id="7" name="6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 l="12745" r="22812"/>
          <a:stretch/>
        </p:blipFill>
        <p:spPr>
          <a:xfrm>
            <a:off x="1" y="2000241"/>
            <a:ext cx="3714744" cy="285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7 Imagen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357554" y="3571876"/>
            <a:ext cx="3240291" cy="26098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86486" y="4357694"/>
            <a:ext cx="2957514" cy="223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METODOLOGIA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dirty="0" smtClean="0"/>
              <a:t>El trabajo se dividió en levantamiento de la siguiente información :</a:t>
            </a:r>
          </a:p>
          <a:p>
            <a:pPr algn="just"/>
            <a:r>
              <a:rPr lang="es-ES" sz="2200" b="1" i="1" dirty="0" smtClean="0">
                <a:solidFill>
                  <a:srgbClr val="002060"/>
                </a:solidFill>
              </a:rPr>
              <a:t>	Información socio productiva:</a:t>
            </a:r>
            <a:r>
              <a:rPr lang="es-ES" sz="2200" b="1" dirty="0" smtClean="0">
                <a:solidFill>
                  <a:srgbClr val="000036"/>
                </a:solidFill>
              </a:rPr>
              <a:t> A través de encuestas, talleres, entrevistas a informantes claves, etc. La actividad principal fue el seguimiento diario de vida con los agricultores durante las épocas agrícolas. Con esto se obtuvo la siguiente información:</a:t>
            </a:r>
          </a:p>
          <a:p>
            <a:pPr marL="457200" indent="-457200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levantó un censo de los indicadores climáticos observados y su uso, importancia y confiabilidad relativa en función de la zona de trabajo y del tipo de agricultura.</a:t>
            </a:r>
          </a:p>
          <a:p>
            <a:pPr marL="457200" indent="-457200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registró el momento de la expresión de los indicadores.</a:t>
            </a:r>
          </a:p>
          <a:p>
            <a:pPr marL="457200" indent="-457200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evaluó la estructura productiva de los sistemas productivos y sus cambios.</a:t>
            </a:r>
          </a:p>
          <a:p>
            <a:pPr marL="457200" indent="-457200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analizaron las implicancias económicas de las nuevas estructuras productivas.</a:t>
            </a:r>
            <a:endParaRPr lang="es-ES" sz="2200" b="1" dirty="0">
              <a:solidFill>
                <a:srgbClr val="00003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METODOLOGIA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i="1" dirty="0" smtClean="0">
                <a:solidFill>
                  <a:srgbClr val="002060"/>
                </a:solidFill>
              </a:rPr>
              <a:t>	Información agroclimática:</a:t>
            </a:r>
          </a:p>
          <a:p>
            <a:pPr algn="just"/>
            <a:endParaRPr lang="es-ES" sz="2200" b="1" dirty="0" smtClean="0">
              <a:solidFill>
                <a:srgbClr val="000036"/>
              </a:solidFill>
            </a:endParaRPr>
          </a:p>
          <a:p>
            <a:pPr marL="457200" indent="-457200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instalaron estaciones </a:t>
            </a:r>
            <a:r>
              <a:rPr lang="es-ES" sz="2200" b="1" dirty="0" err="1" smtClean="0">
                <a:solidFill>
                  <a:srgbClr val="000036"/>
                </a:solidFill>
              </a:rPr>
              <a:t>agrometeorológicas</a:t>
            </a:r>
            <a:r>
              <a:rPr lang="es-ES" sz="2200" b="1" dirty="0" smtClean="0">
                <a:solidFill>
                  <a:srgbClr val="000036"/>
                </a:solidFill>
              </a:rPr>
              <a:t> en todas las comunidades y se registró en forma diaria las variables </a:t>
            </a:r>
            <a:r>
              <a:rPr lang="es-ES" sz="2200" b="1" dirty="0" err="1" smtClean="0">
                <a:solidFill>
                  <a:srgbClr val="000036"/>
                </a:solidFill>
              </a:rPr>
              <a:t>meteo</a:t>
            </a:r>
            <a:r>
              <a:rPr lang="es-ES" sz="2200" b="1" dirty="0" smtClean="0">
                <a:solidFill>
                  <a:srgbClr val="000036"/>
                </a:solidFill>
              </a:rPr>
              <a:t> más importantes.</a:t>
            </a:r>
          </a:p>
          <a:p>
            <a:pPr marL="457200" indent="-457200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identificó estaciones meteorológicas cercanas con registros largos y validados para ubicar las zonas en su entorno climático.</a:t>
            </a:r>
          </a:p>
          <a:p>
            <a:pPr marL="457200" indent="-457200" algn="just"/>
            <a:endParaRPr lang="es-ES" sz="2200" b="1" dirty="0">
              <a:solidFill>
                <a:srgbClr val="00003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8" y="288925"/>
            <a:ext cx="8656637" cy="556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00034" y="6072206"/>
            <a:ext cx="84296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i="1" dirty="0" smtClean="0">
                <a:solidFill>
                  <a:srgbClr val="002060"/>
                </a:solidFill>
              </a:rPr>
              <a:t>	</a:t>
            </a:r>
            <a:r>
              <a:rPr lang="es-ES" sz="2200" b="1" dirty="0" smtClean="0">
                <a:solidFill>
                  <a:srgbClr val="002060"/>
                </a:solidFill>
              </a:rPr>
              <a:t>En </a:t>
            </a:r>
            <a:r>
              <a:rPr lang="es-ES" sz="2200" b="1" dirty="0" err="1" smtClean="0">
                <a:solidFill>
                  <a:srgbClr val="002060"/>
                </a:solidFill>
              </a:rPr>
              <a:t>Ancoraimes</a:t>
            </a:r>
            <a:r>
              <a:rPr lang="es-ES" sz="2200" b="1" dirty="0" smtClean="0">
                <a:solidFill>
                  <a:srgbClr val="002060"/>
                </a:solidFill>
              </a:rPr>
              <a:t> y </a:t>
            </a:r>
            <a:r>
              <a:rPr lang="es-ES" sz="2200" b="1" dirty="0" err="1" smtClean="0">
                <a:solidFill>
                  <a:srgbClr val="002060"/>
                </a:solidFill>
              </a:rPr>
              <a:t>Umala</a:t>
            </a:r>
            <a:r>
              <a:rPr lang="es-ES" sz="2200" b="1" dirty="0" smtClean="0">
                <a:solidFill>
                  <a:srgbClr val="002060"/>
                </a:solidFill>
              </a:rPr>
              <a:t>, el uso de indicadores es muy amplio, pero en Palca, casi ha desaparecido.</a:t>
            </a:r>
            <a:endParaRPr lang="es-ES" sz="2200" b="1" dirty="0">
              <a:solidFill>
                <a:srgbClr val="00003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RESULTADOS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i="1" dirty="0" smtClean="0">
                <a:solidFill>
                  <a:srgbClr val="002060"/>
                </a:solidFill>
              </a:rPr>
              <a:t>	</a:t>
            </a:r>
            <a:r>
              <a:rPr lang="es-ES" sz="2200" b="1" dirty="0" smtClean="0">
                <a:solidFill>
                  <a:srgbClr val="002060"/>
                </a:solidFill>
              </a:rPr>
              <a:t>Registro, sistematización y expresión de los indicadores climáticos locales:</a:t>
            </a:r>
          </a:p>
          <a:p>
            <a:pPr algn="just"/>
            <a:endParaRPr lang="es-ES" sz="2200" b="1" dirty="0" smtClean="0">
              <a:solidFill>
                <a:srgbClr val="002060"/>
              </a:solidFill>
            </a:endParaRPr>
          </a:p>
          <a:p>
            <a:pPr algn="just"/>
            <a:r>
              <a:rPr lang="es-ES" sz="2200" b="1" dirty="0" smtClean="0"/>
              <a:t>Luego de dos años de seguimiento se obtuvo una sistematización de los indicadores observados por los agricultores, su importancia relativa y su momento y/o forma de expresión. Esto se encuentra en una publicación y un calendario de expresión. </a:t>
            </a:r>
          </a:p>
          <a:p>
            <a:pPr algn="just"/>
            <a:endParaRPr lang="es-ES" sz="2200" b="1" dirty="0" smtClean="0"/>
          </a:p>
          <a:p>
            <a:pPr marL="457200" indent="-457200" algn="just"/>
            <a:r>
              <a:rPr lang="es-ES" sz="2200" b="1" dirty="0" smtClean="0">
                <a:solidFill>
                  <a:srgbClr val="000036"/>
                </a:solidFill>
              </a:rPr>
              <a:t>La evaluación mostró que los indicadores (especialmente los </a:t>
            </a:r>
            <a:r>
              <a:rPr lang="es-ES" sz="2200" b="1" dirty="0" err="1" smtClean="0">
                <a:solidFill>
                  <a:srgbClr val="000036"/>
                </a:solidFill>
              </a:rPr>
              <a:t>bioindicadores</a:t>
            </a:r>
            <a:r>
              <a:rPr lang="es-ES" sz="2200" b="1" dirty="0" smtClean="0">
                <a:solidFill>
                  <a:srgbClr val="000036"/>
                </a:solidFill>
              </a:rPr>
              <a:t>) concentran su expresión en cinco meses, respondiendo a las condiciones ocurrentes a partir del inicio de invierno,  intensificándose a medida que se acerca la primavera.</a:t>
            </a:r>
            <a:endParaRPr lang="es-ES" sz="2200" b="1" dirty="0">
              <a:solidFill>
                <a:srgbClr val="00003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pic>
        <p:nvPicPr>
          <p:cNvPr id="70658" name="Gráfico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28"/>
            <a:ext cx="5638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60" y="571480"/>
            <a:ext cx="4591050" cy="39306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7" name="6 Imagen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368300"/>
            <a:ext cx="4585335" cy="64897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457200" y="253536"/>
            <a:ext cx="8229600" cy="87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</a:t>
            </a:r>
            <a:r>
              <a:rPr kumimoji="0" lang="es-ES" sz="36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transmisión y el uso del conocimiento depende de una red y de la transmisión verbal</a:t>
            </a:r>
            <a:endParaRPr kumimoji="0" lang="es-E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208"/>
          <p:cNvGrpSpPr>
            <a:grpSpLocks/>
          </p:cNvGrpSpPr>
          <p:nvPr/>
        </p:nvGrpSpPr>
        <p:grpSpPr bwMode="auto">
          <a:xfrm>
            <a:off x="1747837" y="1404937"/>
            <a:ext cx="5648325" cy="4048125"/>
            <a:chOff x="1800" y="2572"/>
            <a:chExt cx="8895" cy="6375"/>
          </a:xfrm>
        </p:grpSpPr>
        <p:sp>
          <p:nvSpPr>
            <p:cNvPr id="9" name="AutoShape 164"/>
            <p:cNvSpPr>
              <a:spLocks noChangeArrowheads="1"/>
            </p:cNvSpPr>
            <p:nvPr/>
          </p:nvSpPr>
          <p:spPr bwMode="auto">
            <a:xfrm>
              <a:off x="1800" y="2572"/>
              <a:ext cx="8895" cy="637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100000"/>
                    <a:lumOff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100000"/>
                  <a:lumOff val="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_tradnl" sz="800" b="1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Arial"/>
                  <a:ea typeface="Times New Roman"/>
                </a:rPr>
                <a:t>PRODUCTORES  DEPENDIENTES SECUNDARIOS DE LA COMUNIDAD DE CHOJÑAPATA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" name="AutoShape 165"/>
            <p:cNvSpPr>
              <a:spLocks noChangeArrowheads="1"/>
            </p:cNvSpPr>
            <p:nvPr/>
          </p:nvSpPr>
          <p:spPr bwMode="auto">
            <a:xfrm>
              <a:off x="2295" y="3427"/>
              <a:ext cx="7800" cy="4755"/>
            </a:xfrm>
            <a:prstGeom prst="hexagon">
              <a:avLst>
                <a:gd name="adj" fmla="val 41009"/>
                <a:gd name="vf" fmla="val 115470"/>
              </a:avLst>
            </a:prstGeom>
            <a:gradFill rotWithShape="0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>
                    <a:lumMod val="100000"/>
                    <a:lumOff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</a:gradFill>
            <a:ln w="12700">
              <a:solidFill>
                <a:schemeClr val="accent5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5">
                  <a:lumMod val="50000"/>
                  <a:lumOff val="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s-ES_tradnl" sz="800" b="1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Arial"/>
                  <a:ea typeface="Times New Roman"/>
                </a:rPr>
                <a:t>PRODUCTORES DEPENDIENTES PRIMARIOS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1" name="Oval 166"/>
            <p:cNvSpPr>
              <a:spLocks noChangeArrowheads="1"/>
            </p:cNvSpPr>
            <p:nvPr/>
          </p:nvSpPr>
          <p:spPr bwMode="auto">
            <a:xfrm>
              <a:off x="4260" y="4567"/>
              <a:ext cx="3765" cy="2415"/>
            </a:xfrm>
            <a:prstGeom prst="ellipse">
              <a:avLst/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5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700" b="1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Arial"/>
                  <a:ea typeface="Times New Roman"/>
                </a:rPr>
                <a:t>PRODUCTORES INDEPENDIENTES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2" name="AutoShape 167"/>
            <p:cNvSpPr>
              <a:spLocks noChangeArrowheads="1"/>
            </p:cNvSpPr>
            <p:nvPr/>
          </p:nvSpPr>
          <p:spPr bwMode="auto">
            <a:xfrm>
              <a:off x="4590" y="5392"/>
              <a:ext cx="1380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Francisca Perca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3" name="AutoShape 168"/>
            <p:cNvSpPr>
              <a:spLocks noChangeArrowheads="1"/>
            </p:cNvSpPr>
            <p:nvPr/>
          </p:nvSpPr>
          <p:spPr bwMode="auto">
            <a:xfrm>
              <a:off x="6270" y="5392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Santusa Siñani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4" name="AutoShape 169"/>
            <p:cNvSpPr>
              <a:spLocks noChangeArrowheads="1"/>
            </p:cNvSpPr>
            <p:nvPr/>
          </p:nvSpPr>
          <p:spPr bwMode="auto">
            <a:xfrm>
              <a:off x="5516" y="6292"/>
              <a:ext cx="1417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Francisco Poma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s-ES" sz="12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15" name="AutoShape 170"/>
            <p:cNvSpPr>
              <a:spLocks noChangeArrowheads="1"/>
            </p:cNvSpPr>
            <p:nvPr/>
          </p:nvSpPr>
          <p:spPr bwMode="auto">
            <a:xfrm>
              <a:off x="2618" y="5632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Pedro Poma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6" name="AutoShape 171"/>
            <p:cNvSpPr>
              <a:spLocks noChangeArrowheads="1"/>
            </p:cNvSpPr>
            <p:nvPr/>
          </p:nvSpPr>
          <p:spPr bwMode="auto">
            <a:xfrm>
              <a:off x="8269" y="5632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Alfredo Poma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7" name="AutoShape 172"/>
            <p:cNvSpPr>
              <a:spLocks noChangeArrowheads="1"/>
            </p:cNvSpPr>
            <p:nvPr/>
          </p:nvSpPr>
          <p:spPr bwMode="auto">
            <a:xfrm>
              <a:off x="7440" y="6832"/>
              <a:ext cx="1530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Alfonso Ticona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8" name="AutoShape 173"/>
            <p:cNvSpPr>
              <a:spLocks noChangeArrowheads="1"/>
            </p:cNvSpPr>
            <p:nvPr/>
          </p:nvSpPr>
          <p:spPr bwMode="auto">
            <a:xfrm>
              <a:off x="3484" y="6832"/>
              <a:ext cx="1541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Emiliana Mamani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9" name="AutoShape 174"/>
            <p:cNvSpPr>
              <a:spLocks noChangeArrowheads="1"/>
            </p:cNvSpPr>
            <p:nvPr/>
          </p:nvSpPr>
          <p:spPr bwMode="auto">
            <a:xfrm>
              <a:off x="7110" y="7417"/>
              <a:ext cx="128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Exalta Perca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0" name="AutoShape 175"/>
            <p:cNvSpPr>
              <a:spLocks noChangeArrowheads="1"/>
            </p:cNvSpPr>
            <p:nvPr/>
          </p:nvSpPr>
          <p:spPr bwMode="auto">
            <a:xfrm>
              <a:off x="3829" y="7417"/>
              <a:ext cx="1687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Secundina Gutierrez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1" name="AutoShape 176"/>
            <p:cNvSpPr>
              <a:spLocks noChangeArrowheads="1"/>
            </p:cNvSpPr>
            <p:nvPr/>
          </p:nvSpPr>
          <p:spPr bwMode="auto">
            <a:xfrm>
              <a:off x="5595" y="7417"/>
              <a:ext cx="1350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Simon Mamani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2" name="AutoShape 177"/>
            <p:cNvSpPr>
              <a:spLocks noChangeArrowheads="1"/>
            </p:cNvSpPr>
            <p:nvPr/>
          </p:nvSpPr>
          <p:spPr bwMode="auto">
            <a:xfrm>
              <a:off x="2854" y="5070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Felipe Janco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3" name="AutoShape 178"/>
            <p:cNvSpPr>
              <a:spLocks noChangeArrowheads="1"/>
            </p:cNvSpPr>
            <p:nvPr/>
          </p:nvSpPr>
          <p:spPr bwMode="auto">
            <a:xfrm>
              <a:off x="8104" y="5070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Alejandra Luque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24" name="AutoShape 179"/>
            <p:cNvCxnSpPr>
              <a:cxnSpLocks noChangeShapeType="1"/>
            </p:cNvCxnSpPr>
            <p:nvPr/>
          </p:nvCxnSpPr>
          <p:spPr bwMode="auto">
            <a:xfrm>
              <a:off x="4260" y="5302"/>
              <a:ext cx="91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" name="AutoShape 180"/>
            <p:cNvCxnSpPr>
              <a:cxnSpLocks noChangeShapeType="1"/>
            </p:cNvCxnSpPr>
            <p:nvPr/>
          </p:nvCxnSpPr>
          <p:spPr bwMode="auto">
            <a:xfrm flipV="1">
              <a:off x="4024" y="5632"/>
              <a:ext cx="566" cy="2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182"/>
            <p:cNvCxnSpPr>
              <a:cxnSpLocks noChangeShapeType="1"/>
            </p:cNvCxnSpPr>
            <p:nvPr/>
          </p:nvCxnSpPr>
          <p:spPr bwMode="auto">
            <a:xfrm flipV="1">
              <a:off x="4710" y="5932"/>
              <a:ext cx="315" cy="9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7" name="AutoShape 183"/>
            <p:cNvCxnSpPr>
              <a:cxnSpLocks noChangeShapeType="1"/>
            </p:cNvCxnSpPr>
            <p:nvPr/>
          </p:nvCxnSpPr>
          <p:spPr bwMode="auto">
            <a:xfrm flipV="1">
              <a:off x="4380" y="5932"/>
              <a:ext cx="510" cy="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" name="AutoShape 185"/>
            <p:cNvCxnSpPr>
              <a:cxnSpLocks noChangeShapeType="1"/>
            </p:cNvCxnSpPr>
            <p:nvPr/>
          </p:nvCxnSpPr>
          <p:spPr bwMode="auto">
            <a:xfrm flipV="1">
              <a:off x="5100" y="5932"/>
              <a:ext cx="0" cy="14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186"/>
            <p:cNvCxnSpPr>
              <a:cxnSpLocks noChangeShapeType="1"/>
            </p:cNvCxnSpPr>
            <p:nvPr/>
          </p:nvCxnSpPr>
          <p:spPr bwMode="auto">
            <a:xfrm flipV="1">
              <a:off x="5970" y="6832"/>
              <a:ext cx="0" cy="5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" name="AutoShape 188"/>
            <p:cNvCxnSpPr>
              <a:cxnSpLocks noChangeShapeType="1"/>
            </p:cNvCxnSpPr>
            <p:nvPr/>
          </p:nvCxnSpPr>
          <p:spPr bwMode="auto">
            <a:xfrm flipH="1" flipV="1">
              <a:off x="6540" y="6907"/>
              <a:ext cx="900" cy="5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" name="AutoShape 190"/>
            <p:cNvCxnSpPr>
              <a:cxnSpLocks noChangeShapeType="1"/>
            </p:cNvCxnSpPr>
            <p:nvPr/>
          </p:nvCxnSpPr>
          <p:spPr bwMode="auto">
            <a:xfrm flipH="1" flipV="1">
              <a:off x="6945" y="6637"/>
              <a:ext cx="495" cy="4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191"/>
            <p:cNvCxnSpPr>
              <a:cxnSpLocks noChangeShapeType="1"/>
            </p:cNvCxnSpPr>
            <p:nvPr/>
          </p:nvCxnSpPr>
          <p:spPr bwMode="auto">
            <a:xfrm flipH="1">
              <a:off x="6945" y="5932"/>
              <a:ext cx="1324" cy="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192"/>
            <p:cNvCxnSpPr>
              <a:cxnSpLocks noChangeShapeType="1"/>
            </p:cNvCxnSpPr>
            <p:nvPr/>
          </p:nvCxnSpPr>
          <p:spPr bwMode="auto">
            <a:xfrm flipH="1">
              <a:off x="7676" y="5302"/>
              <a:ext cx="428" cy="3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4" name="AutoShape 193"/>
            <p:cNvCxnSpPr>
              <a:cxnSpLocks noChangeShapeType="1"/>
            </p:cNvCxnSpPr>
            <p:nvPr/>
          </p:nvCxnSpPr>
          <p:spPr bwMode="auto">
            <a:xfrm flipH="1">
              <a:off x="6945" y="6525"/>
              <a:ext cx="9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5" name="AutoShape 194"/>
            <p:cNvSpPr>
              <a:spLocks noChangeArrowheads="1"/>
            </p:cNvSpPr>
            <p:nvPr/>
          </p:nvSpPr>
          <p:spPr bwMode="auto">
            <a:xfrm>
              <a:off x="1878" y="3630"/>
              <a:ext cx="510" cy="446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vert270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Cinco  (5)  Productores siguen al gruopo de Dn. Francisco Poma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6" name="AutoShape 195"/>
            <p:cNvSpPr>
              <a:spLocks noChangeArrowheads="1"/>
            </p:cNvSpPr>
            <p:nvPr/>
          </p:nvSpPr>
          <p:spPr bwMode="auto">
            <a:xfrm>
              <a:off x="10110" y="3712"/>
              <a:ext cx="510" cy="438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vert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Seis  (6)  Productores siguen al gruopo de Sra. Francisc</a:t>
              </a:r>
              <a:r>
                <a:rPr lang="es-ES_tradnl" sz="800" u="sng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a</a:t>
              </a: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 Perca P</a:t>
              </a:r>
              <a:r>
                <a:rPr lang="es-ES_tradnl" sz="800" strike="sngStrike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oma</a:t>
              </a:r>
              <a:r>
                <a:rPr lang="es-ES_tradnl" sz="800" u="sng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erca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7" name="AutoShape 196"/>
            <p:cNvSpPr>
              <a:spLocks noChangeArrowheads="1"/>
            </p:cNvSpPr>
            <p:nvPr/>
          </p:nvSpPr>
          <p:spPr bwMode="auto">
            <a:xfrm>
              <a:off x="2948" y="6172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Florencia Torrez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8" name="AutoShape 197"/>
            <p:cNvSpPr>
              <a:spLocks noChangeArrowheads="1"/>
            </p:cNvSpPr>
            <p:nvPr/>
          </p:nvSpPr>
          <p:spPr bwMode="auto">
            <a:xfrm>
              <a:off x="7924" y="6292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Paulina Quispe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9" name="AutoShape 198"/>
            <p:cNvSpPr>
              <a:spLocks noChangeArrowheads="1"/>
            </p:cNvSpPr>
            <p:nvPr/>
          </p:nvSpPr>
          <p:spPr bwMode="auto">
            <a:xfrm>
              <a:off x="7834" y="4567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Gregoria Ruiz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0" name="AutoShape 199"/>
            <p:cNvSpPr>
              <a:spLocks noChangeArrowheads="1"/>
            </p:cNvSpPr>
            <p:nvPr/>
          </p:nvSpPr>
          <p:spPr bwMode="auto">
            <a:xfrm>
              <a:off x="3304" y="4567"/>
              <a:ext cx="158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Antonia Mamani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1" name="AutoShape 200"/>
            <p:cNvSpPr>
              <a:spLocks noChangeArrowheads="1"/>
            </p:cNvSpPr>
            <p:nvPr/>
          </p:nvSpPr>
          <p:spPr bwMode="auto">
            <a:xfrm>
              <a:off x="4035" y="3712"/>
              <a:ext cx="1474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Marcelino Poma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2" name="AutoShape 201"/>
            <p:cNvSpPr>
              <a:spLocks noChangeArrowheads="1"/>
            </p:cNvSpPr>
            <p:nvPr/>
          </p:nvSpPr>
          <p:spPr bwMode="auto">
            <a:xfrm>
              <a:off x="7065" y="3712"/>
              <a:ext cx="1406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Sandra Siñani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3" name="AutoShape 202"/>
            <p:cNvSpPr>
              <a:spLocks noChangeArrowheads="1"/>
            </p:cNvSpPr>
            <p:nvPr/>
          </p:nvSpPr>
          <p:spPr bwMode="auto">
            <a:xfrm>
              <a:off x="5516" y="3712"/>
              <a:ext cx="1474" cy="46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_tradnl" sz="8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alibri"/>
                  <a:ea typeface="Times New Roman"/>
                </a:rPr>
                <a:t>Apolinar Mamani</a:t>
              </a:r>
              <a:endParaRPr lang="es-ES" sz="120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44" name="AutoShape 203"/>
            <p:cNvCxnSpPr>
              <a:cxnSpLocks noChangeShapeType="1"/>
            </p:cNvCxnSpPr>
            <p:nvPr/>
          </p:nvCxnSpPr>
          <p:spPr bwMode="auto">
            <a:xfrm flipH="1">
              <a:off x="7676" y="5032"/>
              <a:ext cx="158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205"/>
            <p:cNvCxnSpPr>
              <a:cxnSpLocks noChangeShapeType="1"/>
            </p:cNvCxnSpPr>
            <p:nvPr/>
          </p:nvCxnSpPr>
          <p:spPr bwMode="auto">
            <a:xfrm>
              <a:off x="5441" y="3930"/>
              <a:ext cx="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" name="AutoShape 206"/>
            <p:cNvCxnSpPr>
              <a:cxnSpLocks noChangeShapeType="1"/>
            </p:cNvCxnSpPr>
            <p:nvPr/>
          </p:nvCxnSpPr>
          <p:spPr bwMode="auto">
            <a:xfrm flipH="1">
              <a:off x="6990" y="3930"/>
              <a:ext cx="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" name="AutoShape 207"/>
            <p:cNvCxnSpPr>
              <a:cxnSpLocks noChangeShapeType="1"/>
            </p:cNvCxnSpPr>
            <p:nvPr/>
          </p:nvCxnSpPr>
          <p:spPr bwMode="auto">
            <a:xfrm>
              <a:off x="4260" y="5032"/>
              <a:ext cx="2010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678" y="1320146"/>
            <a:ext cx="7193432" cy="51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457200" y="253536"/>
            <a:ext cx="8229600" cy="146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Pero este conocimiento esta siendo</a:t>
            </a:r>
            <a:r>
              <a:rPr kumimoji="0" lang="es-ES" sz="36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reducido fuertemente por diferentes razones, poco ligadas con el clima. En </a:t>
            </a:r>
            <a:r>
              <a:rPr kumimoji="0" lang="es-ES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Ancoraimes</a:t>
            </a:r>
            <a:r>
              <a:rPr kumimoji="0" lang="es-ES" sz="36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y </a:t>
            </a:r>
            <a:r>
              <a:rPr kumimoji="0" lang="es-ES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Umala</a:t>
            </a:r>
            <a:r>
              <a:rPr kumimoji="0" lang="es-ES" sz="36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todavía se observan pero menos que antes. En </a:t>
            </a:r>
            <a:r>
              <a:rPr kumimoji="0" lang="es-ES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Khapi</a:t>
            </a:r>
            <a:r>
              <a:rPr kumimoji="0" lang="es-ES" sz="36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es-ES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Illimani</a:t>
            </a:r>
            <a:r>
              <a:rPr lang="es-ES" sz="36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), no se observan.</a:t>
            </a:r>
            <a:endParaRPr kumimoji="0" lang="es-E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/>
          <a:srcRect l="22705" t="23750" r="22364" b="37500"/>
          <a:stretch>
            <a:fillRect/>
          </a:stretch>
        </p:blipFill>
        <p:spPr bwMode="auto">
          <a:xfrm>
            <a:off x="1428729" y="1928802"/>
            <a:ext cx="700783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50006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RESULTADOS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7158" y="714356"/>
            <a:ext cx="84296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b="1" i="1" dirty="0" smtClean="0">
                <a:solidFill>
                  <a:srgbClr val="002060"/>
                </a:solidFill>
              </a:rPr>
              <a:t>	</a:t>
            </a:r>
            <a:r>
              <a:rPr lang="es-ES" b="1" dirty="0" smtClean="0"/>
              <a:t>Se identificaron los cambios en los sistemas productivos identificándose que el cambio puede implicar ampliar el área producida, incluso invadiendo zonas no aptas. :</a:t>
            </a:r>
            <a:r>
              <a:rPr lang="es-ES" b="1" dirty="0" smtClean="0">
                <a:solidFill>
                  <a:srgbClr val="002060"/>
                </a:solidFill>
              </a:rPr>
              <a:t>	</a:t>
            </a:r>
          </a:p>
          <a:p>
            <a:pPr algn="just"/>
            <a:r>
              <a:rPr lang="es-ES" b="1" dirty="0" smtClean="0">
                <a:solidFill>
                  <a:srgbClr val="002060"/>
                </a:solidFill>
              </a:rPr>
              <a:t>	</a:t>
            </a:r>
            <a:endParaRPr lang="es-ES" b="1" dirty="0">
              <a:solidFill>
                <a:srgbClr val="000036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1500174"/>
            <a:ext cx="3095629" cy="348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428736"/>
            <a:ext cx="3289384" cy="348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/>
          <a:srcRect l="8789" t="25000" r="11377" b="26250"/>
          <a:stretch>
            <a:fillRect/>
          </a:stretch>
        </p:blipFill>
        <p:spPr bwMode="auto">
          <a:xfrm>
            <a:off x="1071538" y="4143380"/>
            <a:ext cx="778674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RESULTADOS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dirty="0" smtClean="0">
                <a:solidFill>
                  <a:srgbClr val="002060"/>
                </a:solidFill>
              </a:rPr>
              <a:t>	O</a:t>
            </a:r>
            <a:r>
              <a:rPr lang="es-ES" sz="2200" b="1" i="1" dirty="0" smtClean="0">
                <a:solidFill>
                  <a:srgbClr val="002060"/>
                </a:solidFill>
              </a:rPr>
              <a:t> </a:t>
            </a:r>
            <a:r>
              <a:rPr lang="es-ES" sz="2200" b="1" dirty="0" smtClean="0">
                <a:solidFill>
                  <a:srgbClr val="002060"/>
                </a:solidFill>
              </a:rPr>
              <a:t>mantener el área producida pero con mayor intensificación.</a:t>
            </a:r>
            <a:endParaRPr lang="es-ES" sz="2200" b="1" dirty="0">
              <a:solidFill>
                <a:srgbClr val="000036"/>
              </a:solidFill>
            </a:endParaRPr>
          </a:p>
        </p:txBody>
      </p:sp>
      <p:pic>
        <p:nvPicPr>
          <p:cNvPr id="72706" name="Imagen 1" descr="Ant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000240"/>
            <a:ext cx="3428187" cy="3357586"/>
          </a:xfrm>
          <a:prstGeom prst="rect">
            <a:avLst/>
          </a:prstGeom>
          <a:noFill/>
        </p:spPr>
      </p:pic>
      <p:pic>
        <p:nvPicPr>
          <p:cNvPr id="72705" name="Imagen 2" descr="Despu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2000240"/>
            <a:ext cx="3429024" cy="3312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RESULTADOS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71472" y="2143116"/>
          <a:ext cx="8286808" cy="4907280"/>
        </p:xfrm>
        <a:graphic>
          <a:graphicData uri="http://schemas.openxmlformats.org/drawingml/2006/table">
            <a:tbl>
              <a:tblPr/>
              <a:tblGrid>
                <a:gridCol w="1610061"/>
                <a:gridCol w="1392076"/>
                <a:gridCol w="1034379"/>
                <a:gridCol w="1165674"/>
                <a:gridCol w="1165674"/>
                <a:gridCol w="959472"/>
                <a:gridCol w="959472"/>
              </a:tblGrid>
              <a:tr h="2208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Comunidad/cultivo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cap="all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INGRESOS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22087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BO" sz="1400">
                        <a:latin typeface="Calibri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Costos 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Costos B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Ingresos 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Ingresos B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9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Chojñapata/papa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9.300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2.840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13.200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10.400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3.900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311910" indent="-13119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7.560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9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Calahuancane/papa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6.874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2.290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13.300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8.340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6.426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6.050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9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Cohani/papa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6.874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2.290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13.300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8.340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6.426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6.050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9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Cohani/arveja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10.700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6.730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40.000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40.000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29.300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33.270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3,74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5,94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9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Chinchaya/papa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9.420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5.020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15.580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11.540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6.160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6.520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9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Chinchaya/cebolla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15.930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8.170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38.400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38.400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22.470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30.230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</a:t>
                      </a:r>
                      <a:endParaRPr lang="es-BO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es-BO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RESULTADOS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42909" y="2018160"/>
          <a:ext cx="7858180" cy="4486656"/>
        </p:xfrm>
        <a:graphic>
          <a:graphicData uri="http://schemas.openxmlformats.org/drawingml/2006/table">
            <a:tbl>
              <a:tblPr/>
              <a:tblGrid>
                <a:gridCol w="1781126"/>
                <a:gridCol w="1539980"/>
                <a:gridCol w="1041861"/>
                <a:gridCol w="1144278"/>
                <a:gridCol w="1289523"/>
                <a:gridCol w="1061412"/>
              </a:tblGrid>
              <a:tr h="27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Comunidad/cultivo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COSTOS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cap="all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INGRESOS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2518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Khapi/papa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15310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39.040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11910" indent="-13119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22.070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8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Khapi/maíz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BO" sz="1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7.065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15.000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7.935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8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Cebollullo/maíz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BO" sz="1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16.787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36.250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19.462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8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Cebollullo/lechuga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23.500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77.000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53.500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8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Tahuapalca/lechuga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BO" sz="1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31.650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Ingresos 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192.500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Rentabilidad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160.850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80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Relación Beneficio – Costo (B/C)</a:t>
                      </a:r>
                      <a:endParaRPr lang="es-BO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6,1</a:t>
                      </a:r>
                      <a:endParaRPr lang="es-BO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60791" t="47500" r="11377" b="22500"/>
          <a:stretch>
            <a:fillRect/>
          </a:stretch>
        </p:blipFill>
        <p:spPr bwMode="auto">
          <a:xfrm>
            <a:off x="2928926" y="1391137"/>
            <a:ext cx="5715040" cy="360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1718" t="32500" r="57520" b="33750"/>
          <a:stretch>
            <a:fillRect/>
          </a:stretch>
        </p:blipFill>
        <p:spPr bwMode="auto">
          <a:xfrm>
            <a:off x="1142976" y="3097324"/>
            <a:ext cx="4071966" cy="261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857356" y="428604"/>
            <a:ext cx="6929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 dirty="0" smtClean="0"/>
              <a:t>SISTEMAS DE RIEGO INTENSIVOS DE LECHUGA</a:t>
            </a:r>
            <a:endParaRPr lang="es-ES" sz="2400" b="1" dirty="0">
              <a:solidFill>
                <a:srgbClr val="000036"/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5500694" y="5572140"/>
            <a:ext cx="2643206" cy="685800"/>
          </a:xfrm>
          <a:prstGeom prst="rect">
            <a:avLst/>
          </a:prstGeom>
          <a:solidFill>
            <a:schemeClr val="accent1">
              <a:alpha val="2901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400" b="1" dirty="0" err="1" smtClean="0">
                <a:latin typeface="Times New Roman" pitchFamily="18" charset="0"/>
              </a:rPr>
              <a:t>Lechuga</a:t>
            </a:r>
            <a:r>
              <a:rPr lang="en-US" sz="2400" b="1" dirty="0" smtClean="0">
                <a:latin typeface="Times New Roman" pitchFamily="18" charset="0"/>
              </a:rPr>
              <a:t> B/C = 6</a:t>
            </a:r>
          </a:p>
          <a:p>
            <a:pPr algn="ctr" eaLnBrk="1" hangingPunct="1"/>
            <a:r>
              <a:rPr lang="en-US" sz="2400" b="1" dirty="0" err="1" smtClean="0">
                <a:latin typeface="Times New Roman" pitchFamily="18" charset="0"/>
              </a:rPr>
              <a:t>Maiz</a:t>
            </a:r>
            <a:r>
              <a:rPr lang="en-US" sz="2400" b="1" dirty="0" smtClean="0">
                <a:latin typeface="Times New Roman" pitchFamily="18" charset="0"/>
              </a:rPr>
              <a:t> y papa = 2</a:t>
            </a:r>
            <a:endParaRPr lang="en-US" sz="24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2" y="142852"/>
            <a:ext cx="5572164" cy="8894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VALIDEZ</a:t>
            </a:r>
            <a:r>
              <a:rPr kumimoji="0" lang="es-ES" sz="32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LOS INDIOCADORES LOCALES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dirty="0" smtClean="0">
                <a:solidFill>
                  <a:srgbClr val="002060"/>
                </a:solidFill>
              </a:rPr>
              <a:t>	</a:t>
            </a:r>
            <a:r>
              <a:rPr lang="es-ES" sz="2200" b="1" dirty="0" smtClean="0"/>
              <a:t>Aunque los indicadores se mostraron muy eficientes, también se constituyen en poco extrapolables pues el análisis  de su expresión es altamente subjetivo.</a:t>
            </a:r>
          </a:p>
          <a:p>
            <a:pPr algn="just"/>
            <a:endParaRPr lang="es-ES" sz="2200" b="1" dirty="0" smtClean="0"/>
          </a:p>
          <a:p>
            <a:pPr algn="just"/>
            <a:r>
              <a:rPr lang="es-ES" sz="2200" b="1" dirty="0" smtClean="0"/>
              <a:t>	Se seleccionaron algunos que podrían ser analizados más numéricamente. </a:t>
            </a:r>
          </a:p>
          <a:p>
            <a:pPr algn="just"/>
            <a:endParaRPr lang="es-ES" sz="2200" b="1" dirty="0" smtClean="0"/>
          </a:p>
          <a:p>
            <a:pPr algn="just"/>
            <a:r>
              <a:rPr lang="es-ES" sz="2200" b="1" dirty="0" smtClean="0"/>
              <a:t>	Aquí se presentan la expresión de la temperatura mínima del solsticio de invierno y de la floración del la </a:t>
            </a:r>
            <a:r>
              <a:rPr lang="es-ES" sz="2200" b="1" dirty="0" err="1" smtClean="0"/>
              <a:t>p´uskalla</a:t>
            </a:r>
            <a:r>
              <a:rPr lang="es-ES" sz="2200" b="1" dirty="0" smtClean="0"/>
              <a:t>.</a:t>
            </a:r>
            <a:endParaRPr lang="es-E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457200" y="253536"/>
            <a:ext cx="8229600" cy="114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0000" lnSpcReduction="2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Correlación de las observaciones locales con lo ocurrido meteorológicamente en las zonas de estudio</a:t>
            </a:r>
            <a:endParaRPr kumimoji="0" lang="es-E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1412776"/>
            <a:ext cx="5419725" cy="2755900"/>
          </a:xfrm>
          <a:prstGeom prst="rect">
            <a:avLst/>
          </a:prstGeom>
          <a:noFill/>
        </p:spPr>
      </p:pic>
      <p:pic>
        <p:nvPicPr>
          <p:cNvPr id="6" name="5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7864" y="4077072"/>
            <a:ext cx="5524500" cy="2447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457200" y="253536"/>
            <a:ext cx="8229600" cy="114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0000" lnSpcReduction="2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Correlación de las observaciones locales con lo ocurrido meteorológicamente en las zonas de estudio</a:t>
            </a:r>
            <a:endParaRPr kumimoji="0" lang="es-E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1412776"/>
            <a:ext cx="5419725" cy="2755900"/>
          </a:xfrm>
          <a:prstGeom prst="rect">
            <a:avLst/>
          </a:prstGeom>
          <a:noFill/>
        </p:spPr>
      </p:pic>
      <p:pic>
        <p:nvPicPr>
          <p:cNvPr id="6" name="5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7864" y="4077072"/>
            <a:ext cx="5524500" cy="2447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9" name="1 Título"/>
          <p:cNvSpPr txBox="1">
            <a:spLocks/>
          </p:cNvSpPr>
          <p:nvPr/>
        </p:nvSpPr>
        <p:spPr bwMode="auto">
          <a:xfrm>
            <a:off x="428596" y="32176"/>
            <a:ext cx="8229600" cy="6821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kern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Correlación de las observaciones locales con lo </a:t>
            </a:r>
            <a:r>
              <a:rPr lang="es-ES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ocurrido </a:t>
            </a:r>
            <a:r>
              <a:rPr lang="es-ES" kern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meteorológicamente </a:t>
            </a:r>
            <a:r>
              <a:rPr lang="es-ES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 otros observatorios meteorológicos</a:t>
            </a:r>
            <a:endParaRPr lang="es-ES" kern="0" dirty="0">
              <a:solidFill>
                <a:schemeClr val="tx2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Gráfico"/>
          <p:cNvGraphicFramePr/>
          <p:nvPr/>
        </p:nvGraphicFramePr>
        <p:xfrm>
          <a:off x="0" y="642918"/>
          <a:ext cx="8643966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45005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Relaci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</a:t>
            </a:r>
            <a:r>
              <a:rPr kumimoji="0" lang="es-BO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Tmin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y precipitaci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recibida en el siguiente a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ñ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hidrol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gico en 3 observatorios meteorol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gicos del Altiplano Central y del Altiplano Norte de Bolivia</a:t>
            </a:r>
            <a:endParaRPr kumimoji="0" lang="es-BO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9" name="1 Título"/>
          <p:cNvSpPr txBox="1">
            <a:spLocks/>
          </p:cNvSpPr>
          <p:nvPr/>
        </p:nvSpPr>
        <p:spPr bwMode="auto">
          <a:xfrm>
            <a:off x="428596" y="32176"/>
            <a:ext cx="8229600" cy="6821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kern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Correlación de las observaciones locales con lo </a:t>
            </a:r>
            <a:r>
              <a:rPr lang="es-ES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ocurrido </a:t>
            </a:r>
            <a:r>
              <a:rPr lang="es-ES" kern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meteorológicamente </a:t>
            </a:r>
            <a:r>
              <a:rPr lang="es-ES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 otros observatorios meteorológicos</a:t>
            </a:r>
            <a:endParaRPr lang="es-ES" kern="0" dirty="0">
              <a:solidFill>
                <a:schemeClr val="tx2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4"/>
          <a:srcRect l="4590" t="21250" r="8984" b="12500"/>
          <a:stretch>
            <a:fillRect/>
          </a:stretch>
        </p:blipFill>
        <p:spPr bwMode="auto">
          <a:xfrm>
            <a:off x="142844" y="1785926"/>
            <a:ext cx="842968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9" name="1 Título"/>
          <p:cNvSpPr txBox="1">
            <a:spLocks/>
          </p:cNvSpPr>
          <p:nvPr/>
        </p:nvSpPr>
        <p:spPr bwMode="auto">
          <a:xfrm>
            <a:off x="428596" y="32176"/>
            <a:ext cx="8229600" cy="6821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kern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Correlación de las observaciones locales con lo </a:t>
            </a:r>
            <a:r>
              <a:rPr lang="es-ES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ocurrido </a:t>
            </a:r>
            <a:r>
              <a:rPr lang="es-ES" kern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meteorológicamente </a:t>
            </a:r>
            <a:r>
              <a:rPr lang="es-ES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 otros observatorios meteorológicos</a:t>
            </a:r>
            <a:endParaRPr lang="es-ES" kern="0" dirty="0">
              <a:solidFill>
                <a:schemeClr val="tx2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4"/>
          <a:srcRect l="5127" t="25000" r="9179" b="17500"/>
          <a:stretch>
            <a:fillRect/>
          </a:stretch>
        </p:blipFill>
        <p:spPr bwMode="auto">
          <a:xfrm>
            <a:off x="500034" y="2000240"/>
            <a:ext cx="835824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9" name="1 Título"/>
          <p:cNvSpPr txBox="1">
            <a:spLocks/>
          </p:cNvSpPr>
          <p:nvPr/>
        </p:nvSpPr>
        <p:spPr bwMode="auto">
          <a:xfrm>
            <a:off x="428596" y="32176"/>
            <a:ext cx="8229600" cy="6821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kern="0" dirty="0" smtClean="0">
                <a:solidFill>
                  <a:schemeClr val="tx2"/>
                </a:solidFill>
              </a:rPr>
              <a:t>Posibles explicaciones: </a:t>
            </a:r>
            <a:r>
              <a:rPr lang="es-ES" kern="0" dirty="0" err="1" smtClean="0">
                <a:solidFill>
                  <a:schemeClr val="tx2"/>
                </a:solidFill>
              </a:rPr>
              <a:t>Teleconexiones</a:t>
            </a:r>
            <a:r>
              <a:rPr lang="es-ES" kern="0" dirty="0" smtClean="0">
                <a:solidFill>
                  <a:schemeClr val="tx2"/>
                </a:solidFill>
              </a:rPr>
              <a:t>?</a:t>
            </a:r>
            <a:endParaRPr lang="es-ES" kern="0" dirty="0">
              <a:solidFill>
                <a:schemeClr val="tx2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4"/>
          <a:srcRect l="12451" t="12500" r="24560" b="10000"/>
          <a:stretch>
            <a:fillRect/>
          </a:stretch>
        </p:blipFill>
        <p:spPr bwMode="auto">
          <a:xfrm>
            <a:off x="1214414" y="1285860"/>
            <a:ext cx="614366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9" name="1 Título"/>
          <p:cNvSpPr txBox="1">
            <a:spLocks/>
          </p:cNvSpPr>
          <p:nvPr/>
        </p:nvSpPr>
        <p:spPr bwMode="auto">
          <a:xfrm>
            <a:off x="428596" y="32176"/>
            <a:ext cx="8229600" cy="6821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kern="0" dirty="0" smtClean="0">
                <a:solidFill>
                  <a:schemeClr val="tx2"/>
                </a:solidFill>
              </a:rPr>
              <a:t>Posibles explicaciones: </a:t>
            </a:r>
            <a:r>
              <a:rPr lang="es-ES" kern="0" dirty="0" err="1" smtClean="0">
                <a:solidFill>
                  <a:schemeClr val="tx2"/>
                </a:solidFill>
              </a:rPr>
              <a:t>Teleconexiones</a:t>
            </a:r>
            <a:r>
              <a:rPr lang="es-ES" kern="0" dirty="0" smtClean="0">
                <a:solidFill>
                  <a:schemeClr val="tx2"/>
                </a:solidFill>
              </a:rPr>
              <a:t>?</a:t>
            </a:r>
            <a:endParaRPr lang="es-ES" kern="0" dirty="0">
              <a:solidFill>
                <a:schemeClr val="tx2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BO"/>
          </a:p>
        </p:txBody>
      </p:sp>
      <p:pic>
        <p:nvPicPr>
          <p:cNvPr id="111617" name="Imagen 1"/>
          <p:cNvPicPr>
            <a:picLocks noChangeAspect="1" noChangeArrowheads="1"/>
          </p:cNvPicPr>
          <p:nvPr/>
        </p:nvPicPr>
        <p:blipFill>
          <a:blip r:embed="rId4"/>
          <a:srcRect l="25879" t="34013" r="27657" b="26517"/>
          <a:stretch>
            <a:fillRect/>
          </a:stretch>
        </p:blipFill>
        <p:spPr bwMode="auto">
          <a:xfrm>
            <a:off x="785786" y="785794"/>
            <a:ext cx="7858148" cy="3843368"/>
          </a:xfrm>
          <a:prstGeom prst="rect">
            <a:avLst/>
          </a:prstGeom>
          <a:noFill/>
        </p:spPr>
      </p:pic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0" y="5143512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Esquema propuesto por </a:t>
            </a:r>
            <a:r>
              <a:rPr kumimoji="0" lang="es-BO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Orlove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et al. (2002) para explicar la reducida visibilidad de las </a:t>
            </a:r>
            <a:r>
              <a:rPr kumimoji="0" lang="es-BO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Pleyades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en el Este de los Andes. Obsérvese la reducida nubosidad que arriba al Altiplano</a:t>
            </a:r>
            <a:r>
              <a:rPr kumimoji="0" lang="es-B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3" name="1 Título"/>
          <p:cNvSpPr txBox="1">
            <a:spLocks/>
          </p:cNvSpPr>
          <p:nvPr/>
        </p:nvSpPr>
        <p:spPr bwMode="auto">
          <a:xfrm>
            <a:off x="714348" y="500042"/>
            <a:ext cx="8229600" cy="5322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sz="2800" kern="0" dirty="0" smtClean="0">
                <a:solidFill>
                  <a:schemeClr val="tx2"/>
                </a:solidFill>
              </a:rPr>
              <a:t>CONCLUSIONES</a:t>
            </a:r>
            <a:endParaRPr lang="es-ES" sz="2800" kern="0" dirty="0">
              <a:solidFill>
                <a:schemeClr val="tx2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85720" y="1142984"/>
            <a:ext cx="842968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200" b="1" dirty="0" smtClean="0">
                <a:solidFill>
                  <a:srgbClr val="002060"/>
                </a:solidFill>
              </a:rPr>
              <a:t>	El nivel de uso de los indicadores climáticos por parte de los productores andinos tiene una fuerte correlación con el acceso a los recursos.</a:t>
            </a:r>
            <a:endParaRPr lang="es-ES" sz="2200" b="1" dirty="0">
              <a:solidFill>
                <a:srgbClr val="00206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2200" b="1" dirty="0" smtClean="0">
                <a:solidFill>
                  <a:srgbClr val="002060"/>
                </a:solidFill>
              </a:rPr>
              <a:t> 	Las razones para su pérdida, no están en la falta de expresión, sino la pérdida de la habilidad para observarlos que resulta de varios factores socio-económicos, siendo el clima </a:t>
            </a:r>
            <a:r>
              <a:rPr lang="es-ES" sz="2200" b="1" smtClean="0">
                <a:solidFill>
                  <a:srgbClr val="002060"/>
                </a:solidFill>
              </a:rPr>
              <a:t>menos importante para ello.</a:t>
            </a:r>
            <a:endParaRPr lang="es-ES" sz="2200" b="1" dirty="0" smtClean="0">
              <a:solidFill>
                <a:srgbClr val="00206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2200" b="1" dirty="0" smtClean="0">
                <a:solidFill>
                  <a:srgbClr val="002060"/>
                </a:solidFill>
              </a:rPr>
              <a:t> 	La nueva estructura económica del sistema productivo está reduciendo la posibilidad de incluir costos ocultos y ello llevará a mayores costos de los productos.</a:t>
            </a:r>
          </a:p>
          <a:p>
            <a:pPr algn="just">
              <a:buFont typeface="Arial" pitchFamily="34" charset="0"/>
              <a:buChar char="•"/>
            </a:pPr>
            <a:r>
              <a:rPr lang="es-ES" sz="2200" b="1" dirty="0" smtClean="0">
                <a:solidFill>
                  <a:srgbClr val="002060"/>
                </a:solidFill>
              </a:rPr>
              <a:t> 	Los indicadores climáticos locales muestran un elevado nivel de validez meteorológica, basada en la estructura atmosférica, pero deben ser más estudiados y en más zonas.</a:t>
            </a:r>
          </a:p>
          <a:p>
            <a:pPr algn="just"/>
            <a:endParaRPr lang="es-ES" sz="22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65125"/>
            <a:ext cx="10096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3" name="1 Título"/>
          <p:cNvSpPr txBox="1">
            <a:spLocks/>
          </p:cNvSpPr>
          <p:nvPr/>
        </p:nvSpPr>
        <p:spPr bwMode="auto">
          <a:xfrm>
            <a:off x="500034" y="3286124"/>
            <a:ext cx="8229600" cy="5322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sz="2800" kern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GRACIAS</a:t>
            </a:r>
            <a:endParaRPr lang="es-ES" sz="28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757</Words>
  <Application>Microsoft Office PowerPoint</Application>
  <PresentationFormat>Presentación en pantalla (4:3)</PresentationFormat>
  <Paragraphs>267</Paragraphs>
  <Slides>30</Slides>
  <Notes>30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 Final</dc:creator>
  <cp:lastModifiedBy>pao</cp:lastModifiedBy>
  <cp:revision>126</cp:revision>
  <dcterms:created xsi:type="dcterms:W3CDTF">2007-03-23T21:50:35Z</dcterms:created>
  <dcterms:modified xsi:type="dcterms:W3CDTF">2014-07-16T11:36:27Z</dcterms:modified>
</cp:coreProperties>
</file>