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57" r:id="rId3"/>
    <p:sldId id="259" r:id="rId4"/>
    <p:sldId id="260" r:id="rId5"/>
    <p:sldId id="261" r:id="rId6"/>
    <p:sldId id="271" r:id="rId7"/>
    <p:sldId id="272" r:id="rId8"/>
    <p:sldId id="262" r:id="rId9"/>
    <p:sldId id="263" r:id="rId10"/>
    <p:sldId id="264" r:id="rId11"/>
    <p:sldId id="265" r:id="rId12"/>
    <p:sldId id="266" r:id="rId13"/>
    <p:sldId id="270" r:id="rId14"/>
    <p:sldId id="273" r:id="rId15"/>
  </p:sldIdLst>
  <p:sldSz cx="9144000" cy="5143500" type="screen16x9"/>
  <p:notesSz cx="6858000" cy="9144000"/>
  <p:embeddedFontLst>
    <p:embeddedFont>
      <p:font typeface="Calibri" panose="020F0502020204030204" pitchFamily="34"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78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Claire</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e4a41168c2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e4a41168c2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Claire</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e4a41168c2_1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e4a41168c2_1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Claire: </a:t>
            </a:r>
            <a:r>
              <a:rPr lang="en" sz="2800">
                <a:solidFill>
                  <a:schemeClr val="dk1"/>
                </a:solidFill>
                <a:highlight>
                  <a:srgbClr val="FFFF00"/>
                </a:highlight>
                <a:latin typeface="Calibri"/>
                <a:ea typeface="Calibri"/>
                <a:cs typeface="Calibri"/>
                <a:sym typeface="Calibri"/>
              </a:rPr>
              <a:t> </a:t>
            </a:r>
            <a:r>
              <a:rPr lang="en" sz="900">
                <a:solidFill>
                  <a:schemeClr val="dk1"/>
                </a:solidFill>
                <a:highlight>
                  <a:srgbClr val="FFFF00"/>
                </a:highlight>
                <a:latin typeface="Calibri"/>
                <a:ea typeface="Calibri"/>
                <a:cs typeface="Calibri"/>
                <a:sym typeface="Calibri"/>
              </a:rPr>
              <a:t>[Who was representing them etc. How were the notes taken? Were there testimonies? Were they coached or asked to speak about a specific topic? Did they advocate or describe?]</a:t>
            </a:r>
            <a:endParaRPr sz="1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e4a41168c2_1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e4a41168c2_1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Claire</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e4a41168c2_1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e4a41168c2_1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Mutizwa</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e4a41168c2_1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e4a41168c2_1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Mutizwa</a:t>
            </a:r>
            <a:endParaRPr dirty="0"/>
          </a:p>
        </p:txBody>
      </p:sp>
    </p:spTree>
    <p:extLst>
      <p:ext uri="{BB962C8B-B14F-4D97-AF65-F5344CB8AC3E}">
        <p14:creationId xmlns:p14="http://schemas.microsoft.com/office/powerpoint/2010/main" val="1627733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e4a41168c2_1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e4a41168c2_1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Mutizwa</a:t>
            </a:r>
            <a:endParaRPr dirty="0"/>
          </a:p>
        </p:txBody>
      </p:sp>
    </p:spTree>
    <p:extLst>
      <p:ext uri="{BB962C8B-B14F-4D97-AF65-F5344CB8AC3E}">
        <p14:creationId xmlns:p14="http://schemas.microsoft.com/office/powerpoint/2010/main" val="4273735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e4a41168c2_1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e4a41168c2_1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Claire</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e4a41168c2_1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e4a41168c2_1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Claire</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e4a41168c2_1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e4a41168c2_1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Claire</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e4a41168c2_1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e4a41168c2_1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CLaire</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e4a41168c2_1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e4a41168c2_1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Mutizwa</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Mutizwa</a:t>
            </a:r>
            <a:endParaRPr lang="en-US" dirty="0"/>
          </a:p>
        </p:txBody>
      </p:sp>
    </p:spTree>
    <p:extLst>
      <p:ext uri="{BB962C8B-B14F-4D97-AF65-F5344CB8AC3E}">
        <p14:creationId xmlns:p14="http://schemas.microsoft.com/office/powerpoint/2010/main" val="3847474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Claire</a:t>
            </a:r>
          </a:p>
        </p:txBody>
      </p:sp>
    </p:spTree>
    <p:extLst>
      <p:ext uri="{BB962C8B-B14F-4D97-AF65-F5344CB8AC3E}">
        <p14:creationId xmlns:p14="http://schemas.microsoft.com/office/powerpoint/2010/main" val="741465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s-CO" sz="5400" dirty="0"/>
              <a:t>Perspectivas de </a:t>
            </a:r>
            <a:r>
              <a:rPr lang="es-CO" sz="5400" dirty="0" err="1"/>
              <a:t>l@s</a:t>
            </a:r>
            <a:r>
              <a:rPr lang="es-CO" sz="5400" dirty="0"/>
              <a:t> agricultores de pequeña escala para el Cumbre </a:t>
            </a:r>
            <a:r>
              <a:rPr lang="en" sz="5400" dirty="0"/>
              <a:t>FSS</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CO" sz="3600" dirty="0"/>
              <a:t>Quiénes somos y qué hicimos</a:t>
            </a:r>
            <a:endParaRPr sz="3600" dirty="0"/>
          </a:p>
        </p:txBody>
      </p:sp>
      <p:sp>
        <p:nvSpPr>
          <p:cNvPr id="61" name="Google Shape;61;p14"/>
          <p:cNvSpPr txBox="1">
            <a:spLocks noGrp="1"/>
          </p:cNvSpPr>
          <p:nvPr>
            <p:ph type="body" idx="1"/>
          </p:nvPr>
        </p:nvSpPr>
        <p:spPr>
          <a:xfrm>
            <a:off x="311700" y="1152475"/>
            <a:ext cx="8742000" cy="3219600"/>
          </a:xfrm>
          <a:prstGeom prst="rect">
            <a:avLst/>
          </a:prstGeom>
        </p:spPr>
        <p:txBody>
          <a:bodyPr spcFirstLastPara="1" wrap="square" lIns="91425" tIns="91425" rIns="91425" bIns="91425" anchor="t" anchorCtr="0">
            <a:normAutofit fontScale="92500"/>
          </a:bodyPr>
          <a:lstStyle/>
          <a:p>
            <a:pPr marL="457200" lvl="0" indent="-361950" algn="l" rtl="0">
              <a:lnSpc>
                <a:spcPct val="90000"/>
              </a:lnSpc>
              <a:spcBef>
                <a:spcPts val="1000"/>
              </a:spcBef>
              <a:spcAft>
                <a:spcPts val="0"/>
              </a:spcAft>
              <a:buClr>
                <a:schemeClr val="dk1"/>
              </a:buClr>
              <a:buSzPts val="2100"/>
              <a:buFont typeface="Times New Roman"/>
              <a:buChar char="●"/>
            </a:pPr>
            <a:r>
              <a:rPr lang="en" sz="2100" dirty="0">
                <a:solidFill>
                  <a:schemeClr val="dk1"/>
                </a:solidFill>
                <a:latin typeface="+mn-lt"/>
                <a:ea typeface="Times New Roman"/>
                <a:cs typeface="Times New Roman"/>
                <a:sym typeface="Times New Roman"/>
              </a:rPr>
              <a:t>Evaluación de Claire y de Mutizwa/Blue Marble Evaluation</a:t>
            </a:r>
            <a:endParaRPr sz="2100" dirty="0">
              <a:solidFill>
                <a:schemeClr val="dk1"/>
              </a:solidFill>
              <a:latin typeface="+mn-lt"/>
              <a:ea typeface="Times New Roman"/>
              <a:cs typeface="Times New Roman"/>
              <a:sym typeface="Times New Roman"/>
            </a:endParaRPr>
          </a:p>
          <a:p>
            <a:pPr marL="457200" lvl="0" indent="-361950" algn="l" rtl="0">
              <a:lnSpc>
                <a:spcPct val="90000"/>
              </a:lnSpc>
              <a:spcBef>
                <a:spcPts val="0"/>
              </a:spcBef>
              <a:spcAft>
                <a:spcPts val="0"/>
              </a:spcAft>
              <a:buClr>
                <a:schemeClr val="dk1"/>
              </a:buClr>
              <a:buSzPts val="2100"/>
              <a:buFont typeface="Times New Roman"/>
              <a:buChar char="●"/>
            </a:pPr>
            <a:r>
              <a:rPr lang="en" sz="2100" dirty="0">
                <a:solidFill>
                  <a:schemeClr val="dk1"/>
                </a:solidFill>
                <a:latin typeface="+mn-lt"/>
                <a:ea typeface="Times New Roman"/>
                <a:cs typeface="Times New Roman"/>
                <a:sym typeface="Times New Roman"/>
              </a:rPr>
              <a:t>Revisamos 11 informes, participamos en 3 diálogos, invitamos a los diálogos a otros 4 mediadores que parecían relevantes, 6 en grupos focales</a:t>
            </a:r>
            <a:endParaRPr sz="2100" dirty="0">
              <a:solidFill>
                <a:schemeClr val="dk1"/>
              </a:solidFill>
              <a:latin typeface="+mn-lt"/>
              <a:ea typeface="Times New Roman"/>
              <a:cs typeface="Times New Roman"/>
              <a:sym typeface="Times New Roman"/>
            </a:endParaRPr>
          </a:p>
          <a:p>
            <a:pPr marL="457200" lvl="0" indent="-349250" algn="l" rtl="0">
              <a:lnSpc>
                <a:spcPct val="90000"/>
              </a:lnSpc>
              <a:spcBef>
                <a:spcPts val="0"/>
              </a:spcBef>
              <a:spcAft>
                <a:spcPts val="0"/>
              </a:spcAft>
              <a:buClr>
                <a:schemeClr val="dk1"/>
              </a:buClr>
              <a:buSzPts val="1900"/>
              <a:buFont typeface="Times New Roman"/>
              <a:buChar char="●"/>
            </a:pPr>
            <a:r>
              <a:rPr lang="en" sz="2100" dirty="0">
                <a:solidFill>
                  <a:schemeClr val="dk1"/>
                </a:solidFill>
                <a:latin typeface="+mn-lt"/>
                <a:ea typeface="Times New Roman"/>
                <a:cs typeface="Times New Roman"/>
                <a:sym typeface="Times New Roman"/>
              </a:rPr>
              <a:t>Estamos elaborando un informe breve con mensajes clave para entregarlo en la pre-cumbre y para que otros lo usen como información para la cumbre.</a:t>
            </a:r>
            <a:endParaRPr sz="2100" dirty="0">
              <a:solidFill>
                <a:schemeClr val="dk1"/>
              </a:solidFill>
              <a:latin typeface="+mn-lt"/>
              <a:ea typeface="Times New Roman"/>
              <a:cs typeface="Times New Roman"/>
              <a:sym typeface="Times New Roman"/>
            </a:endParaRPr>
          </a:p>
          <a:p>
            <a:pPr marL="914400" lvl="1" indent="-361950" algn="l" rtl="0">
              <a:lnSpc>
                <a:spcPct val="90000"/>
              </a:lnSpc>
              <a:spcBef>
                <a:spcPts val="0"/>
              </a:spcBef>
              <a:spcAft>
                <a:spcPts val="0"/>
              </a:spcAft>
              <a:buClr>
                <a:schemeClr val="dk1"/>
              </a:buClr>
              <a:buSzPts val="2100"/>
              <a:buFont typeface="Times New Roman"/>
              <a:buChar char="○"/>
            </a:pPr>
            <a:r>
              <a:rPr lang="en" sz="2100" dirty="0">
                <a:solidFill>
                  <a:schemeClr val="dk1"/>
                </a:solidFill>
                <a:latin typeface="+mn-lt"/>
                <a:ea typeface="Times New Roman"/>
                <a:cs typeface="Times New Roman"/>
                <a:sym typeface="Times New Roman"/>
              </a:rPr>
              <a:t>Tratamos de incluir las perspectivas expresadas por los campesinos o por quienes buscan favorecerlos a ellos. Le restamos énfasis a actores  que quizás estaban intentando apropiarse de las perspectivas de los campesinos para presionar cierta ideología o interés de mercado. </a:t>
            </a:r>
            <a:endParaRPr sz="2100" dirty="0">
              <a:solidFill>
                <a:schemeClr val="dk1"/>
              </a:solidFill>
              <a:latin typeface="+mn-lt"/>
              <a:ea typeface="Times New Roman"/>
              <a:cs typeface="Times New Roman"/>
              <a:sym typeface="Times New Roman"/>
            </a:endParaRPr>
          </a:p>
          <a:p>
            <a:pPr marL="457200" lvl="0" indent="0" algn="l" rtl="0">
              <a:spcBef>
                <a:spcPts val="0"/>
              </a:spcBef>
              <a:spcAft>
                <a:spcPts val="1200"/>
              </a:spcAft>
              <a:buNone/>
            </a:pPr>
            <a:endParaRPr dirty="0"/>
          </a:p>
        </p:txBody>
      </p:sp>
      <p:sp>
        <p:nvSpPr>
          <p:cNvPr id="2" name="CuadroTexto 1">
            <a:extLst>
              <a:ext uri="{FF2B5EF4-FFF2-40B4-BE49-F238E27FC236}">
                <a16:creationId xmlns:a16="http://schemas.microsoft.com/office/drawing/2014/main" id="{725984FC-7F48-44CE-AD2B-989721788690}"/>
              </a:ext>
            </a:extLst>
          </p:cNvPr>
          <p:cNvSpPr txBox="1"/>
          <p:nvPr/>
        </p:nvSpPr>
        <p:spPr>
          <a:xfrm>
            <a:off x="668931" y="4370436"/>
            <a:ext cx="8027538" cy="656077"/>
          </a:xfrm>
          <a:prstGeom prst="rect">
            <a:avLst/>
          </a:prstGeom>
          <a:noFill/>
        </p:spPr>
        <p:txBody>
          <a:bodyPr wrap="square" rtlCol="0">
            <a:spAutoFit/>
          </a:bodyPr>
          <a:lstStyle/>
          <a:p>
            <a:pPr>
              <a:lnSpc>
                <a:spcPct val="120000"/>
              </a:lnSpc>
            </a:pPr>
            <a:r>
              <a:rPr lang="es-CO" sz="1600" dirty="0"/>
              <a:t>“</a:t>
            </a:r>
            <a:r>
              <a:rPr lang="es-CO" sz="1600" i="1" dirty="0"/>
              <a:t>Queremos que nuestras palabras generen impacto. Trabajamos duro y esperamos que nuestras palabras sean valoradas y tomadas en serio”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76200" y="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CO" sz="3600" dirty="0"/>
              <a:t>Hallazgo acerca del proceso</a:t>
            </a:r>
            <a:endParaRPr sz="3600" dirty="0"/>
          </a:p>
        </p:txBody>
      </p:sp>
      <p:sp>
        <p:nvSpPr>
          <p:cNvPr id="74" name="Google Shape;74;p16"/>
          <p:cNvSpPr txBox="1">
            <a:spLocks noGrp="1"/>
          </p:cNvSpPr>
          <p:nvPr>
            <p:ph type="body" idx="1"/>
          </p:nvPr>
        </p:nvSpPr>
        <p:spPr>
          <a:xfrm>
            <a:off x="0" y="710514"/>
            <a:ext cx="8938260" cy="4432986"/>
          </a:xfrm>
          <a:prstGeom prst="rect">
            <a:avLst/>
          </a:prstGeom>
          <a:solidFill>
            <a:schemeClr val="lt1"/>
          </a:solidFill>
        </p:spPr>
        <p:txBody>
          <a:bodyPr spcFirstLastPara="1" wrap="square" lIns="91425" tIns="91425" rIns="91425" bIns="91425" anchor="t" anchorCtr="0">
            <a:normAutofit fontScale="40000" lnSpcReduction="20000"/>
          </a:bodyPr>
          <a:lstStyle/>
          <a:p>
            <a:pPr marL="0" lvl="0" indent="0" algn="ctr" rtl="0">
              <a:lnSpc>
                <a:spcPct val="90000"/>
              </a:lnSpc>
              <a:spcBef>
                <a:spcPts val="1000"/>
              </a:spcBef>
              <a:spcAft>
                <a:spcPts val="0"/>
              </a:spcAft>
              <a:buClr>
                <a:schemeClr val="dk1"/>
              </a:buClr>
              <a:buSzPct val="39285"/>
              <a:buFont typeface="Arial"/>
              <a:buNone/>
            </a:pPr>
            <a:r>
              <a:rPr lang="en" sz="4500" b="1" dirty="0">
                <a:solidFill>
                  <a:schemeClr val="dk1"/>
                </a:solidFill>
                <a:latin typeface="Calibri"/>
                <a:ea typeface="Calibri"/>
                <a:cs typeface="Calibri"/>
                <a:sym typeface="Calibri"/>
              </a:rPr>
              <a:t>La participación auténtica de los campesinos es un desafío</a:t>
            </a:r>
          </a:p>
          <a:p>
            <a:pPr marL="0" lvl="0" indent="0" algn="ctr" rtl="0">
              <a:lnSpc>
                <a:spcPct val="90000"/>
              </a:lnSpc>
              <a:spcBef>
                <a:spcPts val="1000"/>
              </a:spcBef>
              <a:spcAft>
                <a:spcPts val="0"/>
              </a:spcAft>
              <a:buClr>
                <a:schemeClr val="dk1"/>
              </a:buClr>
              <a:buSzPct val="39285"/>
              <a:buFont typeface="Arial"/>
              <a:buNone/>
            </a:pPr>
            <a:endParaRPr lang="en" sz="2500" b="1" dirty="0">
              <a:solidFill>
                <a:schemeClr val="dk1"/>
              </a:solidFill>
              <a:latin typeface="Calibri"/>
              <a:ea typeface="Calibri"/>
              <a:cs typeface="Calibri"/>
              <a:sym typeface="Calibri"/>
            </a:endParaRPr>
          </a:p>
          <a:p>
            <a:r>
              <a:rPr lang="es-CO" sz="3200" dirty="0">
                <a:solidFill>
                  <a:schemeClr val="tx1"/>
                </a:solidFill>
                <a:latin typeface="Arial" panose="020B0604020202020204" pitchFamily="34" charset="0"/>
                <a:ea typeface="Calibri" panose="020F0502020204030204" pitchFamily="34" charset="0"/>
                <a:cs typeface="Arial" panose="020B0604020202020204" pitchFamily="34" charset="0"/>
              </a:rPr>
              <a:t>En los 9 informes que están representados en este reporte participaron 510 personas, 101 de ellos campesinos.</a:t>
            </a:r>
          </a:p>
          <a:p>
            <a:pPr marL="114300" indent="0">
              <a:buNone/>
            </a:pPr>
            <a:endParaRPr lang="en-US" sz="2900" b="0" i="0" u="none" strike="noStrike" dirty="0">
              <a:solidFill>
                <a:schemeClr val="tx1"/>
              </a:solidFill>
              <a:effectLst/>
              <a:latin typeface="Arial" panose="020B0604020202020204" pitchFamily="34" charset="0"/>
              <a:cs typeface="Arial" panose="020B0604020202020204" pitchFamily="34" charset="0"/>
            </a:endParaRPr>
          </a:p>
          <a:p>
            <a:r>
              <a:rPr lang="es-CO" sz="3200" dirty="0">
                <a:solidFill>
                  <a:schemeClr val="tx1"/>
                </a:solidFill>
                <a:latin typeface="Arial" panose="020B0604020202020204" pitchFamily="34" charset="0"/>
                <a:ea typeface="Calibri" panose="020F0502020204030204" pitchFamily="34" charset="0"/>
                <a:cs typeface="Arial" panose="020B0604020202020204" pitchFamily="34" charset="0"/>
              </a:rPr>
              <a:t>“No se desanimen ni se sientan abrumados por la complejidad y tedio de una reunión tan informal, ni se sientan molestos porque las personas autóctonas no sean siempre demasiado abiertas o receptivas frente a la adopción de cualquier innovación o idea que sea contraria a su cultura, tradición o norma social. </a:t>
            </a:r>
            <a:r>
              <a:rPr lang="es-CO" sz="3200" b="1" dirty="0">
                <a:solidFill>
                  <a:schemeClr val="tx1"/>
                </a:solidFill>
                <a:latin typeface="Arial" panose="020B0604020202020204" pitchFamily="34" charset="0"/>
                <a:ea typeface="Calibri" panose="020F0502020204030204" pitchFamily="34" charset="0"/>
                <a:cs typeface="Arial" panose="020B0604020202020204" pitchFamily="34" charset="0"/>
              </a:rPr>
              <a:t>Es posible que no aprecien ni valoren lo que ustedes están haciendo por ellos al darles una voz en la comunidad global, pero aun así continúen en lo que están haciendo, con resiliencia y tenacidad, sabiendo que ustedes le están prestando un servicio a la humanidad "</a:t>
            </a:r>
            <a:r>
              <a:rPr lang="es-CO" sz="3200" dirty="0">
                <a:solidFill>
                  <a:schemeClr val="tx1"/>
                </a:solidFill>
                <a:latin typeface="Arial" panose="020B0604020202020204" pitchFamily="34" charset="0"/>
                <a:ea typeface="Calibri" panose="020F0502020204030204" pitchFamily="34" charset="0"/>
                <a:cs typeface="Arial" panose="020B0604020202020204" pitchFamily="34" charset="0"/>
              </a:rPr>
              <a:t>.</a:t>
            </a:r>
            <a:r>
              <a:rPr lang="en-US" sz="2900" b="0" i="0" u="none" strike="noStrike" dirty="0">
                <a:solidFill>
                  <a:schemeClr val="tx1"/>
                </a:solidFill>
                <a:effectLst/>
                <a:latin typeface="Arial" panose="020B0604020202020204" pitchFamily="34" charset="0"/>
                <a:cs typeface="Arial" panose="020B0604020202020204" pitchFamily="34" charset="0"/>
              </a:rPr>
              <a:t> </a:t>
            </a:r>
          </a:p>
          <a:p>
            <a:pPr marL="114300" indent="0">
              <a:buNone/>
            </a:pPr>
            <a:endParaRPr lang="en-US" sz="2900" b="0" i="0" u="none" strike="noStrike" dirty="0">
              <a:solidFill>
                <a:schemeClr val="tx1"/>
              </a:solidFill>
              <a:effectLst/>
              <a:latin typeface="Arial" panose="020B0604020202020204" pitchFamily="34" charset="0"/>
              <a:cs typeface="Arial" panose="020B0604020202020204" pitchFamily="34" charset="0"/>
            </a:endParaRPr>
          </a:p>
          <a:p>
            <a:r>
              <a:rPr lang="es-CO" sz="3200" dirty="0">
                <a:solidFill>
                  <a:schemeClr val="tx1"/>
                </a:solidFill>
                <a:latin typeface="Arial" panose="020B0604020202020204" pitchFamily="34" charset="0"/>
                <a:ea typeface="Calibri" panose="020F0502020204030204" pitchFamily="34" charset="0"/>
                <a:cs typeface="Arial" panose="020B0604020202020204" pitchFamily="34" charset="0"/>
              </a:rPr>
              <a:t>Los dos diálogos que se observaron desde Perú (24420, 28005) fueron dignos de mencionarse porque a los representantes de los </a:t>
            </a:r>
            <a:r>
              <a:rPr lang="es-CO" sz="3200" b="1" dirty="0">
                <a:solidFill>
                  <a:schemeClr val="tx1"/>
                </a:solidFill>
                <a:latin typeface="Arial" panose="020B0604020202020204" pitchFamily="34" charset="0"/>
                <a:ea typeface="Calibri" panose="020F0502020204030204" pitchFamily="34" charset="0"/>
                <a:cs typeface="Arial" panose="020B0604020202020204" pitchFamily="34" charset="0"/>
              </a:rPr>
              <a:t>agricultores se les dio papeles prominentes como oradores y tuvieron  puntos de vista fuertes,</a:t>
            </a:r>
            <a:r>
              <a:rPr lang="es-CO" sz="3200" dirty="0">
                <a:solidFill>
                  <a:schemeClr val="tx1"/>
                </a:solidFill>
                <a:latin typeface="Arial" panose="020B0604020202020204" pitchFamily="34" charset="0"/>
                <a:ea typeface="Calibri" panose="020F0502020204030204" pitchFamily="34" charset="0"/>
                <a:cs typeface="Arial" panose="020B0604020202020204" pitchFamily="34" charset="0"/>
              </a:rPr>
              <a:t> a menudo críticos frente a los gobiernos locales, nacionales e internacionales, así como frente a otros actores como las corporaciones mineras.</a:t>
            </a:r>
          </a:p>
          <a:p>
            <a:pPr marL="114300" indent="0">
              <a:buNone/>
            </a:pPr>
            <a:endParaRPr lang="en-US" sz="2900" b="0" i="0" u="none" strike="noStrike" dirty="0">
              <a:solidFill>
                <a:schemeClr val="tx1"/>
              </a:solidFill>
              <a:effectLst/>
              <a:latin typeface="Arial" panose="020B0604020202020204" pitchFamily="34" charset="0"/>
              <a:cs typeface="Arial" panose="020B0604020202020204" pitchFamily="34" charset="0"/>
            </a:endParaRPr>
          </a:p>
          <a:p>
            <a:r>
              <a:rPr lang="es-CO" sz="3200" dirty="0">
                <a:solidFill>
                  <a:schemeClr val="tx1"/>
                </a:solidFill>
                <a:latin typeface="Arial" panose="020B0604020202020204" pitchFamily="34" charset="0"/>
                <a:ea typeface="Calibri" panose="020F0502020204030204" pitchFamily="34" charset="0"/>
                <a:cs typeface="Arial" panose="020B0604020202020204" pitchFamily="34" charset="0"/>
              </a:rPr>
              <a:t>Tres de los diez diálogos de los cuales se hicieron informes fueron al menos copatrocinados o contaron con la asistencia de relacionistas públicos ( de la industria alimentaria y/o multinacionales de genética vegetal (el </a:t>
            </a:r>
            <a:r>
              <a:rPr lang="es-CO" sz="3200" i="1" dirty="0" err="1">
                <a:solidFill>
                  <a:schemeClr val="tx1"/>
                </a:solidFill>
                <a:latin typeface="Arial" panose="020B0604020202020204" pitchFamily="34" charset="0"/>
                <a:ea typeface="Calibri" panose="020F0502020204030204" pitchFamily="34" charset="0"/>
                <a:cs typeface="Arial" panose="020B0604020202020204" pitchFamily="34" charset="0"/>
              </a:rPr>
              <a:t>Dairy</a:t>
            </a:r>
            <a:r>
              <a:rPr lang="es-CO" sz="3200" i="1" dirty="0">
                <a:solidFill>
                  <a:schemeClr val="tx1"/>
                </a:solidFill>
                <a:latin typeface="Arial" panose="020B0604020202020204" pitchFamily="34" charset="0"/>
                <a:ea typeface="Calibri" panose="020F0502020204030204" pitchFamily="34" charset="0"/>
                <a:cs typeface="Arial" panose="020B0604020202020204" pitchFamily="34" charset="0"/>
              </a:rPr>
              <a:t> Council </a:t>
            </a:r>
            <a:r>
              <a:rPr lang="es-CO" sz="3200" dirty="0">
                <a:solidFill>
                  <a:schemeClr val="tx1"/>
                </a:solidFill>
                <a:latin typeface="Arial" panose="020B0604020202020204" pitchFamily="34" charset="0"/>
                <a:ea typeface="Calibri" panose="020F0502020204030204" pitchFamily="34" charset="0"/>
                <a:cs typeface="Arial" panose="020B0604020202020204" pitchFamily="34" charset="0"/>
              </a:rPr>
              <a:t>de Estados Unidos, el </a:t>
            </a:r>
            <a:r>
              <a:rPr lang="es-CO" sz="3200" i="1" dirty="0" err="1">
                <a:solidFill>
                  <a:schemeClr val="tx1"/>
                </a:solidFill>
                <a:latin typeface="Arial" panose="020B0604020202020204" pitchFamily="34" charset="0"/>
                <a:ea typeface="Calibri" panose="020F0502020204030204" pitchFamily="34" charset="0"/>
                <a:cs typeface="Arial" panose="020B0604020202020204" pitchFamily="34" charset="0"/>
              </a:rPr>
              <a:t>Almond</a:t>
            </a:r>
            <a:r>
              <a:rPr lang="es-CO" sz="3200" i="1"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s-CO" sz="3200" i="1" dirty="0" err="1">
                <a:solidFill>
                  <a:schemeClr val="tx1"/>
                </a:solidFill>
                <a:latin typeface="Arial" panose="020B0604020202020204" pitchFamily="34" charset="0"/>
                <a:ea typeface="Calibri" panose="020F0502020204030204" pitchFamily="34" charset="0"/>
                <a:cs typeface="Arial" panose="020B0604020202020204" pitchFamily="34" charset="0"/>
              </a:rPr>
              <a:t>Board</a:t>
            </a:r>
            <a:r>
              <a:rPr lang="es-CO" sz="3200" i="1"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s-CO" sz="3200" dirty="0">
                <a:solidFill>
                  <a:schemeClr val="tx1"/>
                </a:solidFill>
                <a:latin typeface="Arial" panose="020B0604020202020204" pitchFamily="34" charset="0"/>
                <a:ea typeface="Calibri" panose="020F0502020204030204" pitchFamily="34" charset="0"/>
                <a:cs typeface="Arial" panose="020B0604020202020204" pitchFamily="34" charset="0"/>
              </a:rPr>
              <a:t>de Estados Unidos</a:t>
            </a:r>
            <a:r>
              <a:rPr lang="es-CO" sz="3200" i="1"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s-CO" sz="3200" i="1" dirty="0" err="1">
                <a:solidFill>
                  <a:schemeClr val="tx1"/>
                </a:solidFill>
                <a:latin typeface="Arial" panose="020B0604020202020204" pitchFamily="34" charset="0"/>
                <a:ea typeface="Calibri" panose="020F0502020204030204" pitchFamily="34" charset="0"/>
                <a:cs typeface="Arial" panose="020B0604020202020204" pitchFamily="34" charset="0"/>
              </a:rPr>
              <a:t>Croplife</a:t>
            </a:r>
            <a:r>
              <a:rPr lang="es-CO" sz="3200" dirty="0">
                <a:solidFill>
                  <a:schemeClr val="tx1"/>
                </a:solidFill>
                <a:latin typeface="Arial" panose="020B0604020202020204" pitchFamily="34" charset="0"/>
                <a:ea typeface="Calibri" panose="020F0502020204030204" pitchFamily="34" charset="0"/>
                <a:cs typeface="Arial" panose="020B0604020202020204" pitchFamily="34" charset="0"/>
              </a:rPr>
              <a:t>).</a:t>
            </a:r>
            <a:br>
              <a:rPr lang="en-US" sz="2900" dirty="0">
                <a:solidFill>
                  <a:schemeClr val="tx1"/>
                </a:solidFill>
              </a:rPr>
            </a:br>
            <a:endParaRPr sz="29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s-CO" dirty="0"/>
              <a:t>Mensajes clave sobre 3 preguntas</a:t>
            </a:r>
            <a:r>
              <a:rPr lang="en" dirty="0"/>
              <a:t> (t</a:t>
            </a:r>
            <a:r>
              <a:rPr lang="es-CO" dirty="0" err="1"/>
              <a:t>emas</a:t>
            </a:r>
            <a:r>
              <a:rPr lang="en" dirty="0"/>
              <a:t>)</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180753" y="163000"/>
            <a:ext cx="8888819" cy="708870"/>
          </a:xfrm>
          <a:prstGeom prst="rect">
            <a:avLst/>
          </a:prstGeom>
        </p:spPr>
        <p:txBody>
          <a:bodyPr spcFirstLastPara="1" wrap="square" lIns="91425" tIns="91425" rIns="91425" bIns="91425" anchor="t" anchorCtr="0">
            <a:normAutofit/>
          </a:bodyPr>
          <a:lstStyle/>
          <a:p>
            <a:pPr marL="457200" lvl="0" indent="-396875">
              <a:buSzPts val="2650"/>
              <a:buAutoNum type="arabicPeriod"/>
            </a:pPr>
            <a:r>
              <a:rPr lang="en" sz="2400" dirty="0">
                <a:highlight>
                  <a:schemeClr val="lt1"/>
                </a:highlight>
              </a:rPr>
              <a:t>¿</a:t>
            </a:r>
            <a:r>
              <a:rPr lang="es-CO" sz="2400" dirty="0">
                <a:highlight>
                  <a:schemeClr val="lt1"/>
                </a:highlight>
              </a:rPr>
              <a:t>Por qué es importante la perspectiva de los campesinos?</a:t>
            </a:r>
            <a:endParaRPr sz="2500" dirty="0">
              <a:highlight>
                <a:schemeClr val="lt1"/>
              </a:highlight>
            </a:endParaRPr>
          </a:p>
        </p:txBody>
      </p:sp>
      <p:sp>
        <p:nvSpPr>
          <p:cNvPr id="85" name="Google Shape;85;p18"/>
          <p:cNvSpPr txBox="1">
            <a:spLocks noGrp="1"/>
          </p:cNvSpPr>
          <p:nvPr>
            <p:ph type="body" idx="1"/>
          </p:nvPr>
        </p:nvSpPr>
        <p:spPr>
          <a:xfrm>
            <a:off x="180753" y="871870"/>
            <a:ext cx="8782494" cy="4271505"/>
          </a:xfrm>
          <a:prstGeom prst="rect">
            <a:avLst/>
          </a:prstGeom>
        </p:spPr>
        <p:txBody>
          <a:bodyPr spcFirstLastPara="1" wrap="square" lIns="91425" tIns="91425" rIns="91425" bIns="91425" anchor="t" anchorCtr="0">
            <a:normAutofit/>
          </a:bodyPr>
          <a:lstStyle/>
          <a:p>
            <a:pPr marL="561340" lvl="0" indent="-457200" algn="l" rtl="0">
              <a:lnSpc>
                <a:spcPct val="90000"/>
              </a:lnSpc>
              <a:spcBef>
                <a:spcPts val="1000"/>
              </a:spcBef>
              <a:spcAft>
                <a:spcPts val="0"/>
              </a:spcAft>
              <a:buClr>
                <a:schemeClr val="dk1"/>
              </a:buClr>
              <a:buSzPct val="100000"/>
              <a:buFont typeface="Wingdings" panose="05000000000000000000" pitchFamily="2" charset="2"/>
              <a:buChar char="v"/>
            </a:pPr>
            <a:r>
              <a:rPr lang="es-CO" sz="2100" b="1" dirty="0">
                <a:solidFill>
                  <a:schemeClr val="dk1"/>
                </a:solidFill>
                <a:latin typeface="Arial" panose="020B0604020202020204" pitchFamily="34" charset="0"/>
                <a:ea typeface="Calibri"/>
                <a:cs typeface="Arial" panose="020B0604020202020204" pitchFamily="34" charset="0"/>
                <a:sym typeface="Calibri"/>
              </a:rPr>
              <a:t>Los campesinos</a:t>
            </a:r>
            <a:r>
              <a:rPr lang="en" sz="2100" b="1" dirty="0">
                <a:solidFill>
                  <a:schemeClr val="dk1"/>
                </a:solidFill>
                <a:latin typeface="Arial" panose="020B0604020202020204" pitchFamily="34" charset="0"/>
                <a:ea typeface="Calibri"/>
                <a:cs typeface="Arial" panose="020B0604020202020204" pitchFamily="34" charset="0"/>
                <a:sym typeface="Calibri"/>
              </a:rPr>
              <a:t> </a:t>
            </a:r>
            <a:r>
              <a:rPr lang="es-CO" sz="2100" b="1" dirty="0">
                <a:solidFill>
                  <a:schemeClr val="dk1"/>
                </a:solidFill>
                <a:latin typeface="Arial" panose="020B0604020202020204" pitchFamily="34" charset="0"/>
                <a:ea typeface="Calibri"/>
                <a:cs typeface="Arial" panose="020B0604020202020204" pitchFamily="34" charset="0"/>
                <a:sym typeface="Calibri"/>
              </a:rPr>
              <a:t>desempeñan papeles importantes y diversos en la mejora de los sistemas alimentarios</a:t>
            </a:r>
            <a:endParaRPr lang="en" sz="2100" b="1" dirty="0">
              <a:solidFill>
                <a:schemeClr val="dk1"/>
              </a:solidFill>
              <a:latin typeface="Arial" panose="020B0604020202020204" pitchFamily="34" charset="0"/>
              <a:ea typeface="Calibri"/>
              <a:cs typeface="Arial" panose="020B0604020202020204" pitchFamily="34" charset="0"/>
              <a:sym typeface="Calibri"/>
            </a:endParaRPr>
          </a:p>
          <a:p>
            <a:pPr marL="904240" lvl="1">
              <a:lnSpc>
                <a:spcPct val="90000"/>
              </a:lnSpc>
              <a:spcBef>
                <a:spcPts val="1000"/>
              </a:spcBef>
              <a:buClr>
                <a:schemeClr val="dk1"/>
              </a:buClr>
              <a:buSzPct val="100000"/>
              <a:buFont typeface="Wingdings" panose="05000000000000000000" pitchFamily="2" charset="2"/>
              <a:buChar char="Ø"/>
            </a:pPr>
            <a:r>
              <a:rPr lang="es-CO" sz="2100" dirty="0">
                <a:solidFill>
                  <a:srgbClr val="000000"/>
                </a:solidFill>
                <a:latin typeface="+mn-lt"/>
                <a:cs typeface="Calibri" panose="020F0502020204030204" pitchFamily="34" charset="0"/>
              </a:rPr>
              <a:t>Son custodios del material genético vegetal (y animal), mejoramiento de variedades y de razas</a:t>
            </a:r>
            <a:endParaRPr lang="en-ZA" sz="2100" dirty="0">
              <a:solidFill>
                <a:srgbClr val="000000"/>
              </a:solidFill>
              <a:latin typeface="+mn-lt"/>
              <a:cs typeface="Calibri" panose="020F0502020204030204" pitchFamily="34" charset="0"/>
            </a:endParaRPr>
          </a:p>
          <a:p>
            <a:pPr marL="904240" lvl="1">
              <a:lnSpc>
                <a:spcPct val="90000"/>
              </a:lnSpc>
              <a:spcBef>
                <a:spcPts val="1000"/>
              </a:spcBef>
              <a:buClr>
                <a:schemeClr val="dk1"/>
              </a:buClr>
              <a:buSzPct val="100000"/>
              <a:buFont typeface="Wingdings" panose="05000000000000000000" pitchFamily="2" charset="2"/>
              <a:buChar char="Ø"/>
            </a:pPr>
            <a:r>
              <a:rPr lang="es-CO" sz="2100" dirty="0">
                <a:solidFill>
                  <a:srgbClr val="000000"/>
                </a:solidFill>
                <a:latin typeface="+mn-lt"/>
                <a:cs typeface="Calibri" panose="020F0502020204030204" pitchFamily="34" charset="0"/>
              </a:rPr>
              <a:t>Tienen diversas culturas y ecologías del sistema alimentario</a:t>
            </a:r>
            <a:r>
              <a:rPr lang="en-ZA" sz="2100" dirty="0">
                <a:solidFill>
                  <a:srgbClr val="000000"/>
                </a:solidFill>
                <a:latin typeface="+mn-lt"/>
                <a:cs typeface="Calibri" panose="020F0502020204030204" pitchFamily="34" charset="0"/>
              </a:rPr>
              <a:t> </a:t>
            </a:r>
          </a:p>
          <a:p>
            <a:pPr marL="904240" lvl="1">
              <a:lnSpc>
                <a:spcPct val="90000"/>
              </a:lnSpc>
              <a:spcBef>
                <a:spcPts val="1000"/>
              </a:spcBef>
              <a:buClr>
                <a:schemeClr val="dk1"/>
              </a:buClr>
              <a:buSzPct val="100000"/>
              <a:buFont typeface="Wingdings" panose="05000000000000000000" pitchFamily="2" charset="2"/>
              <a:buChar char="Ø"/>
            </a:pPr>
            <a:r>
              <a:rPr lang="es-CO" sz="2100" dirty="0">
                <a:solidFill>
                  <a:srgbClr val="000000"/>
                </a:solidFill>
                <a:latin typeface="+mn-lt"/>
                <a:cs typeface="Calibri" panose="020F0502020204030204" pitchFamily="34" charset="0"/>
              </a:rPr>
              <a:t>Contribuyen a una producción positiva a la naturaleza</a:t>
            </a:r>
            <a:r>
              <a:rPr lang="en-ZA" sz="2100" dirty="0">
                <a:solidFill>
                  <a:srgbClr val="000000"/>
                </a:solidFill>
                <a:effectLst/>
                <a:latin typeface="+mn-lt"/>
                <a:ea typeface="Times New Roman" panose="02020603050405020304" pitchFamily="18" charset="0"/>
                <a:cs typeface="Calibri" panose="020F0502020204030204" pitchFamily="34" charset="0"/>
              </a:rPr>
              <a:t> </a:t>
            </a:r>
          </a:p>
          <a:p>
            <a:pPr marL="904240" lvl="1">
              <a:lnSpc>
                <a:spcPct val="90000"/>
              </a:lnSpc>
              <a:spcBef>
                <a:spcPts val="1000"/>
              </a:spcBef>
              <a:buClr>
                <a:schemeClr val="dk1"/>
              </a:buClr>
              <a:buSzPct val="100000"/>
              <a:buFont typeface="Wingdings" panose="05000000000000000000" pitchFamily="2" charset="2"/>
              <a:buChar char="Ø"/>
            </a:pPr>
            <a:r>
              <a:rPr lang="es-CO" sz="2100" dirty="0">
                <a:solidFill>
                  <a:srgbClr val="000000"/>
                </a:solidFill>
                <a:latin typeface="+mn-lt"/>
                <a:cs typeface="Calibri" panose="020F0502020204030204" pitchFamily="34" charset="0"/>
              </a:rPr>
              <a:t>Contribuyen a alimentar al mundo, la seguridad nutricional y la diversidad alimentaria</a:t>
            </a:r>
            <a:endParaRPr lang="en-ZA" sz="2100" dirty="0">
              <a:effectLst/>
              <a:latin typeface="+mn-lt"/>
              <a:ea typeface="Calibri" panose="020F0502020204030204" pitchFamily="34" charset="0"/>
              <a:cs typeface="Times New Roman" panose="02020603050405020304" pitchFamily="18" charset="0"/>
            </a:endParaRPr>
          </a:p>
          <a:p>
            <a:pPr marL="0" lvl="0" indent="0" algn="l" rtl="0">
              <a:lnSpc>
                <a:spcPct val="90000"/>
              </a:lnSpc>
              <a:spcBef>
                <a:spcPts val="1000"/>
              </a:spcBef>
              <a:spcAft>
                <a:spcPts val="0"/>
              </a:spcAft>
              <a:buNone/>
            </a:pPr>
            <a:endParaRPr sz="2800" dirty="0">
              <a:solidFill>
                <a:schemeClr val="dk1"/>
              </a:solidFill>
              <a:latin typeface="Calibri"/>
              <a:ea typeface="Calibri"/>
              <a:cs typeface="Calibri"/>
              <a:sym typeface="Calibri"/>
            </a:endParaRPr>
          </a:p>
          <a:p>
            <a:pPr marL="0" lvl="0" indent="0" algn="l" rtl="0">
              <a:spcBef>
                <a:spcPts val="0"/>
              </a:spcBef>
              <a:spcAft>
                <a:spcPts val="1200"/>
              </a:spcAft>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11700" y="152367"/>
            <a:ext cx="8832300" cy="1104900"/>
          </a:xfrm>
          <a:prstGeom prst="rect">
            <a:avLst/>
          </a:prstGeom>
        </p:spPr>
        <p:txBody>
          <a:bodyPr spcFirstLastPara="1" wrap="square" lIns="91425" tIns="91425" rIns="91425" bIns="91425" anchor="t" anchorCtr="0">
            <a:normAutofit/>
          </a:bodyPr>
          <a:lstStyle/>
          <a:p>
            <a:pPr marL="457200" lvl="0" indent="-396875">
              <a:buSzPts val="2650"/>
              <a:buAutoNum type="arabicPeriod"/>
            </a:pPr>
            <a:r>
              <a:rPr lang="en" sz="2400" dirty="0">
                <a:highlight>
                  <a:schemeClr val="lt1"/>
                </a:highlight>
              </a:rPr>
              <a:t>¿</a:t>
            </a:r>
            <a:r>
              <a:rPr lang="es-CO" sz="2400" dirty="0">
                <a:highlight>
                  <a:schemeClr val="lt1"/>
                </a:highlight>
              </a:rPr>
              <a:t>Por qué es importante la perspectiva de los campesinos?</a:t>
            </a:r>
            <a:endParaRPr sz="2400" dirty="0">
              <a:highlight>
                <a:schemeClr val="lt1"/>
              </a:highlight>
            </a:endParaRPr>
          </a:p>
        </p:txBody>
      </p:sp>
      <p:sp>
        <p:nvSpPr>
          <p:cNvPr id="85" name="Google Shape;85;p18"/>
          <p:cNvSpPr txBox="1">
            <a:spLocks noGrp="1"/>
          </p:cNvSpPr>
          <p:nvPr>
            <p:ph type="body" idx="1"/>
          </p:nvPr>
        </p:nvSpPr>
        <p:spPr>
          <a:xfrm>
            <a:off x="311700" y="1152475"/>
            <a:ext cx="8520600" cy="3990900"/>
          </a:xfrm>
          <a:prstGeom prst="rect">
            <a:avLst/>
          </a:prstGeom>
        </p:spPr>
        <p:txBody>
          <a:bodyPr spcFirstLastPara="1" wrap="square" lIns="91425" tIns="91425" rIns="91425" bIns="91425" anchor="t" anchorCtr="0">
            <a:normAutofit fontScale="92500" lnSpcReduction="10000"/>
          </a:bodyPr>
          <a:lstStyle/>
          <a:p>
            <a:pPr marL="561340" indent="-457200">
              <a:lnSpc>
                <a:spcPct val="90000"/>
              </a:lnSpc>
              <a:spcBef>
                <a:spcPts val="1000"/>
              </a:spcBef>
              <a:buClr>
                <a:schemeClr val="dk1"/>
              </a:buClr>
              <a:buSzPct val="100000"/>
              <a:buFont typeface="Wingdings" panose="05000000000000000000" pitchFamily="2" charset="2"/>
              <a:buChar char="v"/>
            </a:pPr>
            <a:r>
              <a:rPr lang="es-CO" sz="2300" b="1" dirty="0">
                <a:solidFill>
                  <a:schemeClr val="dk1"/>
                </a:solidFill>
                <a:highlight>
                  <a:schemeClr val="lt1"/>
                </a:highlight>
                <a:latin typeface="Calibri"/>
                <a:cs typeface="Calibri"/>
              </a:rPr>
              <a:t>Tienen importantes conocimientos y prácticas tradicionales, locales y autóctonas que son soporte para los sistemas alimentarios </a:t>
            </a:r>
            <a:endParaRPr lang="en" sz="2300" b="1" dirty="0">
              <a:solidFill>
                <a:schemeClr val="dk1"/>
              </a:solidFill>
              <a:highlight>
                <a:schemeClr val="lt1"/>
              </a:highlight>
              <a:latin typeface="Calibri"/>
              <a:cs typeface="Calibri"/>
              <a:sym typeface="Calibri"/>
            </a:endParaRPr>
          </a:p>
          <a:p>
            <a:pPr marL="800100" lvl="1" indent="-342900" fontAlgn="base">
              <a:lnSpc>
                <a:spcPct val="107000"/>
              </a:lnSpc>
              <a:spcAft>
                <a:spcPts val="800"/>
              </a:spcAft>
              <a:buSzPts val="1000"/>
              <a:buFont typeface="Wingdings" panose="05000000000000000000" pitchFamily="2" charset="2"/>
              <a:buChar char="Ø"/>
              <a:tabLst>
                <a:tab pos="457200" algn="l"/>
              </a:tabLst>
            </a:pPr>
            <a:r>
              <a:rPr lang="es-CO" sz="2100" dirty="0">
                <a:solidFill>
                  <a:srgbClr val="000000"/>
                </a:solidFill>
                <a:latin typeface="+mn-lt"/>
                <a:cs typeface="Calibri" panose="020F0502020204030204" pitchFamily="34" charset="0"/>
              </a:rPr>
              <a:t>Respetan la naturaleza, comprenden su complejidad y utilizan prácticas que son amigables con la naturaleza</a:t>
            </a:r>
            <a:r>
              <a:rPr lang="en-ZA" sz="2100" dirty="0">
                <a:solidFill>
                  <a:srgbClr val="000000"/>
                </a:solidFill>
                <a:latin typeface="+mn-lt"/>
                <a:cs typeface="Calibri" panose="020F0502020204030204" pitchFamily="34" charset="0"/>
              </a:rPr>
              <a:t> </a:t>
            </a:r>
          </a:p>
          <a:p>
            <a:pPr marL="800100" lvl="1" indent="-342900" fontAlgn="base">
              <a:lnSpc>
                <a:spcPct val="107000"/>
              </a:lnSpc>
              <a:spcAft>
                <a:spcPts val="800"/>
              </a:spcAft>
              <a:buSzPts val="1000"/>
              <a:buFont typeface="Wingdings" panose="05000000000000000000" pitchFamily="2" charset="2"/>
              <a:buChar char="Ø"/>
              <a:tabLst>
                <a:tab pos="457200" algn="l"/>
              </a:tabLst>
            </a:pPr>
            <a:r>
              <a:rPr lang="es-CO" sz="2100" dirty="0">
                <a:solidFill>
                  <a:srgbClr val="000000"/>
                </a:solidFill>
                <a:latin typeface="+mn-lt"/>
                <a:cs typeface="Calibri" panose="020F0502020204030204" pitchFamily="34" charset="0"/>
              </a:rPr>
              <a:t>Conservan el patrimonio alimentario y previenen la pérdida de variedades de cultivos</a:t>
            </a:r>
            <a:endParaRPr lang="en-ZA" sz="2100" dirty="0">
              <a:solidFill>
                <a:srgbClr val="000000"/>
              </a:solidFill>
              <a:latin typeface="+mn-lt"/>
              <a:cs typeface="Calibri" panose="020F0502020204030204" pitchFamily="34" charset="0"/>
            </a:endParaRPr>
          </a:p>
          <a:p>
            <a:pPr marL="800100" lvl="1" indent="-342900" fontAlgn="base">
              <a:lnSpc>
                <a:spcPct val="107000"/>
              </a:lnSpc>
              <a:spcAft>
                <a:spcPts val="800"/>
              </a:spcAft>
              <a:buSzPts val="1000"/>
              <a:buFont typeface="Wingdings" panose="05000000000000000000" pitchFamily="2" charset="2"/>
              <a:buChar char="Ø"/>
              <a:tabLst>
                <a:tab pos="457200" algn="l"/>
              </a:tabLst>
            </a:pPr>
            <a:r>
              <a:rPr lang="es-CO" sz="2100" dirty="0">
                <a:solidFill>
                  <a:srgbClr val="000000"/>
                </a:solidFill>
                <a:latin typeface="+mn-lt"/>
                <a:cs typeface="Calibri" panose="020F0502020204030204" pitchFamily="34" charset="0"/>
              </a:rPr>
              <a:t>Posee</a:t>
            </a:r>
            <a:r>
              <a:rPr lang="es-CO" sz="2100" dirty="0">
                <a:solidFill>
                  <a:schemeClr val="tx1"/>
                </a:solidFill>
                <a:latin typeface="+mn-lt"/>
                <a:cs typeface="Calibri" panose="020F0502020204030204" pitchFamily="34" charset="0"/>
              </a:rPr>
              <a:t>n conocimientos sobre el manejo sostenible de los bosques para </a:t>
            </a:r>
            <a:r>
              <a:rPr lang="es-CO" sz="2100" dirty="0">
                <a:solidFill>
                  <a:srgbClr val="000000"/>
                </a:solidFill>
                <a:latin typeface="+mn-lt"/>
                <a:cs typeface="Calibri" panose="020F0502020204030204" pitchFamily="34" charset="0"/>
              </a:rPr>
              <a:t>proteger, restaurar y promover el uso sostenible de nuestro ecosistema territorial</a:t>
            </a:r>
            <a:endParaRPr lang="en-ZA" sz="2100" dirty="0">
              <a:solidFill>
                <a:srgbClr val="000000"/>
              </a:solidFill>
              <a:latin typeface="+mn-lt"/>
              <a:cs typeface="Calibri" panose="020F0502020204030204" pitchFamily="34" charset="0"/>
            </a:endParaRPr>
          </a:p>
          <a:p>
            <a:pPr marL="800100" lvl="1" indent="-342900" fontAlgn="base">
              <a:lnSpc>
                <a:spcPct val="107000"/>
              </a:lnSpc>
              <a:spcAft>
                <a:spcPts val="800"/>
              </a:spcAft>
              <a:buSzPts val="1000"/>
              <a:buFont typeface="Wingdings" panose="05000000000000000000" pitchFamily="2" charset="2"/>
              <a:buChar char="Ø"/>
              <a:tabLst>
                <a:tab pos="457200" algn="l"/>
              </a:tabLst>
            </a:pPr>
            <a:r>
              <a:rPr lang="es-CO" sz="2100" dirty="0">
                <a:solidFill>
                  <a:schemeClr val="tx1"/>
                </a:solidFill>
                <a:latin typeface="+mn-lt"/>
                <a:cs typeface="Calibri" panose="020F0502020204030204" pitchFamily="34" charset="0"/>
              </a:rPr>
              <a:t>No están suficientemente representados en el conocimiento académico relevante o en el discurso sobre políticas</a:t>
            </a:r>
            <a:r>
              <a:rPr lang="en-ZA" sz="2100" dirty="0">
                <a:solidFill>
                  <a:schemeClr val="tx1"/>
                </a:solidFill>
                <a:latin typeface="+mn-lt"/>
                <a:cs typeface="Calibri" panose="020F0502020204030204" pitchFamily="34" charset="0"/>
              </a:rPr>
              <a:t> </a:t>
            </a:r>
          </a:p>
          <a:p>
            <a:pPr marL="800100" lvl="1" indent="-342900" fontAlgn="base">
              <a:lnSpc>
                <a:spcPct val="107000"/>
              </a:lnSpc>
              <a:spcAft>
                <a:spcPts val="800"/>
              </a:spcAft>
              <a:buSzPts val="1000"/>
              <a:buFont typeface="Wingdings" panose="05000000000000000000" pitchFamily="2" charset="2"/>
              <a:buChar char="Ø"/>
              <a:tabLst>
                <a:tab pos="457200" algn="l"/>
              </a:tabLst>
            </a:pPr>
            <a:endParaRPr lang="en-ZA" sz="1600" dirty="0">
              <a:effectLst/>
              <a:latin typeface="+mn-lt"/>
              <a:ea typeface="Calibri" panose="020F0502020204030204" pitchFamily="34" charset="0"/>
              <a:cs typeface="Times New Roman" panose="02020603050405020304" pitchFamily="18" charset="0"/>
            </a:endParaRPr>
          </a:p>
          <a:p>
            <a:pPr marL="0" lvl="0" indent="0" algn="l" rtl="0">
              <a:lnSpc>
                <a:spcPct val="90000"/>
              </a:lnSpc>
              <a:spcBef>
                <a:spcPts val="1000"/>
              </a:spcBef>
              <a:spcAft>
                <a:spcPts val="0"/>
              </a:spcAft>
              <a:buNone/>
            </a:pPr>
            <a:endParaRPr sz="2800" dirty="0">
              <a:solidFill>
                <a:schemeClr val="dk1"/>
              </a:solidFill>
              <a:latin typeface="Calibri"/>
              <a:ea typeface="Calibri"/>
              <a:cs typeface="Calibri"/>
              <a:sym typeface="Calibri"/>
            </a:endParaRPr>
          </a:p>
          <a:p>
            <a:pPr marL="0" lvl="0" indent="0" algn="l" rtl="0">
              <a:spcBef>
                <a:spcPts val="0"/>
              </a:spcBef>
              <a:spcAft>
                <a:spcPts val="1200"/>
              </a:spcAft>
              <a:buNone/>
            </a:pPr>
            <a:endParaRPr dirty="0"/>
          </a:p>
        </p:txBody>
      </p:sp>
    </p:spTree>
    <p:extLst>
      <p:ext uri="{BB962C8B-B14F-4D97-AF65-F5344CB8AC3E}">
        <p14:creationId xmlns:p14="http://schemas.microsoft.com/office/powerpoint/2010/main" val="3853779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8"/>
          <p:cNvSpPr txBox="1">
            <a:spLocks noGrp="1"/>
          </p:cNvSpPr>
          <p:nvPr>
            <p:ph type="body" idx="1"/>
          </p:nvPr>
        </p:nvSpPr>
        <p:spPr>
          <a:xfrm>
            <a:off x="311700" y="1152475"/>
            <a:ext cx="8520600" cy="3990900"/>
          </a:xfrm>
          <a:prstGeom prst="rect">
            <a:avLst/>
          </a:prstGeom>
        </p:spPr>
        <p:txBody>
          <a:bodyPr spcFirstLastPara="1" wrap="square" lIns="91425" tIns="91425" rIns="91425" bIns="91425" anchor="t" anchorCtr="0">
            <a:normAutofit/>
          </a:bodyPr>
          <a:lstStyle/>
          <a:p>
            <a:pPr marL="561340" lvl="0" indent="-457200">
              <a:lnSpc>
                <a:spcPct val="90000"/>
              </a:lnSpc>
              <a:spcBef>
                <a:spcPts val="1000"/>
              </a:spcBef>
              <a:buClr>
                <a:schemeClr val="dk1"/>
              </a:buClr>
              <a:buSzPct val="100000"/>
              <a:buFont typeface="Wingdings" panose="05000000000000000000" pitchFamily="2" charset="2"/>
              <a:buChar char="v"/>
            </a:pPr>
            <a:r>
              <a:rPr lang="es-CO" sz="2400" b="1" dirty="0">
                <a:solidFill>
                  <a:schemeClr val="dk1"/>
                </a:solidFill>
                <a:highlight>
                  <a:schemeClr val="lt1"/>
                </a:highlight>
                <a:latin typeface="Calibri"/>
                <a:cs typeface="Calibri"/>
              </a:rPr>
              <a:t>Son los que viven las consecuencias, los que viven en carne propia los choques y tensiones climáticos, biológicos y económicos de los sistemas alimentarios</a:t>
            </a:r>
            <a:endParaRPr sz="2400" b="1" dirty="0">
              <a:solidFill>
                <a:schemeClr val="dk1"/>
              </a:solidFill>
              <a:highlight>
                <a:schemeClr val="lt1"/>
              </a:highlight>
              <a:latin typeface="Calibri"/>
              <a:cs typeface="Calibri"/>
              <a:sym typeface="Calibri"/>
            </a:endParaRPr>
          </a:p>
          <a:p>
            <a:pPr marL="742950" lvl="1" indent="-285750">
              <a:lnSpc>
                <a:spcPct val="90000"/>
              </a:lnSpc>
              <a:spcBef>
                <a:spcPts val="1000"/>
              </a:spcBef>
              <a:buFont typeface="Wingdings" panose="05000000000000000000" pitchFamily="2" charset="2"/>
              <a:buChar char="Ø"/>
            </a:pPr>
            <a:r>
              <a:rPr lang="es-CO" sz="2100" dirty="0">
                <a:solidFill>
                  <a:srgbClr val="000000"/>
                </a:solidFill>
                <a:latin typeface="+mn-lt"/>
              </a:rPr>
              <a:t>Porque sus sistemas alimentarios son vulnerables a los choques y tensiones climáticos, biológicos y económicos que se están volviendo más comunes y perturbadores</a:t>
            </a:r>
            <a:r>
              <a:rPr lang="en-ZA" sz="2100" dirty="0">
                <a:solidFill>
                  <a:srgbClr val="000000"/>
                </a:solidFill>
                <a:latin typeface="+mn-lt"/>
              </a:rPr>
              <a:t> </a:t>
            </a:r>
          </a:p>
          <a:p>
            <a:pPr marL="457200" lvl="1" indent="0">
              <a:lnSpc>
                <a:spcPct val="90000"/>
              </a:lnSpc>
              <a:spcBef>
                <a:spcPts val="1000"/>
              </a:spcBef>
              <a:buNone/>
            </a:pPr>
            <a:endParaRPr lang="en-ZA" sz="2100" dirty="0">
              <a:effectLst/>
              <a:latin typeface="+mn-lt"/>
              <a:ea typeface="Calibri" panose="020F0502020204030204" pitchFamily="34" charset="0"/>
              <a:cs typeface="Times New Roman" panose="02020603050405020304" pitchFamily="18" charset="0"/>
            </a:endParaRPr>
          </a:p>
          <a:p>
            <a:pPr marL="0" lvl="0" indent="0" algn="l" rtl="0">
              <a:lnSpc>
                <a:spcPct val="90000"/>
              </a:lnSpc>
              <a:spcBef>
                <a:spcPts val="1000"/>
              </a:spcBef>
              <a:spcAft>
                <a:spcPts val="0"/>
              </a:spcAft>
              <a:buNone/>
            </a:pPr>
            <a:endParaRPr sz="2800" dirty="0">
              <a:solidFill>
                <a:schemeClr val="dk1"/>
              </a:solidFill>
              <a:latin typeface="Calibri"/>
              <a:ea typeface="Calibri"/>
              <a:cs typeface="Calibri"/>
              <a:sym typeface="Calibri"/>
            </a:endParaRPr>
          </a:p>
          <a:p>
            <a:pPr marL="0" lvl="0" indent="0" algn="l" rtl="0">
              <a:spcBef>
                <a:spcPts val="0"/>
              </a:spcBef>
              <a:spcAft>
                <a:spcPts val="1200"/>
              </a:spcAft>
              <a:buNone/>
            </a:pPr>
            <a:endParaRPr dirty="0"/>
          </a:p>
        </p:txBody>
      </p:sp>
      <p:sp>
        <p:nvSpPr>
          <p:cNvPr id="7" name="Google Shape;84;p18">
            <a:extLst>
              <a:ext uri="{FF2B5EF4-FFF2-40B4-BE49-F238E27FC236}">
                <a16:creationId xmlns:a16="http://schemas.microsoft.com/office/drawing/2014/main" id="{0192738F-4E0B-4995-B66D-6EEEF14DBF2B}"/>
              </a:ext>
            </a:extLst>
          </p:cNvPr>
          <p:cNvSpPr txBox="1">
            <a:spLocks noGrp="1"/>
          </p:cNvSpPr>
          <p:nvPr>
            <p:ph type="title"/>
          </p:nvPr>
        </p:nvSpPr>
        <p:spPr>
          <a:xfrm>
            <a:off x="311700" y="152367"/>
            <a:ext cx="8832300" cy="1104900"/>
          </a:xfrm>
          <a:prstGeom prst="rect">
            <a:avLst/>
          </a:prstGeom>
        </p:spPr>
        <p:txBody>
          <a:bodyPr spcFirstLastPara="1" wrap="square" lIns="91425" tIns="91425" rIns="91425" bIns="91425" anchor="t" anchorCtr="0">
            <a:normAutofit/>
          </a:bodyPr>
          <a:lstStyle/>
          <a:p>
            <a:pPr marL="457200" lvl="0" indent="-396875">
              <a:buSzPts val="2650"/>
              <a:buAutoNum type="arabicPeriod"/>
            </a:pPr>
            <a:r>
              <a:rPr lang="en" sz="2400" dirty="0">
                <a:highlight>
                  <a:schemeClr val="lt1"/>
                </a:highlight>
              </a:rPr>
              <a:t>¿</a:t>
            </a:r>
            <a:r>
              <a:rPr lang="es-CO" sz="2400" dirty="0">
                <a:highlight>
                  <a:schemeClr val="lt1"/>
                </a:highlight>
              </a:rPr>
              <a:t>Por qué es importante la perspectiva de los campesinos?</a:t>
            </a:r>
            <a:endParaRPr sz="2400" dirty="0">
              <a:highlight>
                <a:schemeClr val="lt1"/>
              </a:highlight>
            </a:endParaRPr>
          </a:p>
        </p:txBody>
      </p:sp>
    </p:spTree>
    <p:extLst>
      <p:ext uri="{BB962C8B-B14F-4D97-AF65-F5344CB8AC3E}">
        <p14:creationId xmlns:p14="http://schemas.microsoft.com/office/powerpoint/2010/main" val="285256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311700" y="0"/>
            <a:ext cx="8520600" cy="135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3000" dirty="0"/>
              <a:t>2. ¿</a:t>
            </a:r>
            <a:r>
              <a:rPr lang="es-CO" sz="3000" dirty="0"/>
              <a:t>Cuál es la perspectiva de los campesinos</a:t>
            </a:r>
            <a:r>
              <a:rPr lang="en" sz="3000" dirty="0"/>
              <a:t>?</a:t>
            </a:r>
            <a:endParaRPr sz="3000" dirty="0"/>
          </a:p>
        </p:txBody>
      </p:sp>
      <p:sp>
        <p:nvSpPr>
          <p:cNvPr id="91" name="Google Shape;91;p19"/>
          <p:cNvSpPr txBox="1">
            <a:spLocks noGrp="1"/>
          </p:cNvSpPr>
          <p:nvPr>
            <p:ph type="body" idx="1"/>
          </p:nvPr>
        </p:nvSpPr>
        <p:spPr>
          <a:xfrm>
            <a:off x="311700" y="946298"/>
            <a:ext cx="8520600" cy="3622702"/>
          </a:xfrm>
          <a:prstGeom prst="rect">
            <a:avLst/>
          </a:prstGeom>
        </p:spPr>
        <p:txBody>
          <a:bodyPr spcFirstLastPara="1" wrap="square" lIns="91425" tIns="91425" rIns="91425" bIns="91425" anchor="t" anchorCtr="0">
            <a:normAutofit/>
          </a:bodyPr>
          <a:lstStyle/>
          <a:p>
            <a:pPr marL="342900" lvl="0">
              <a:lnSpc>
                <a:spcPct val="90000"/>
              </a:lnSpc>
              <a:spcBef>
                <a:spcPts val="1000"/>
              </a:spcBef>
              <a:buClr>
                <a:schemeClr val="dk1"/>
              </a:buClr>
              <a:buSzPts val="1100"/>
              <a:buFont typeface="Wingdings" panose="05000000000000000000" pitchFamily="2" charset="2"/>
              <a:buChar char="v"/>
            </a:pPr>
            <a:r>
              <a:rPr lang="es-ES" sz="2100" b="1" dirty="0">
                <a:solidFill>
                  <a:schemeClr val="dk1"/>
                </a:solidFill>
                <a:latin typeface="+mn-lt"/>
                <a:ea typeface="Calibri"/>
                <a:cs typeface="Calibri"/>
                <a:sym typeface="Calibri"/>
              </a:rPr>
              <a:t>Los agricultores se guían por una visión holística de los sistemas alimentario</a:t>
            </a:r>
            <a:r>
              <a:rPr lang="en-US" sz="2100" b="1" dirty="0">
                <a:solidFill>
                  <a:schemeClr val="dk1"/>
                </a:solidFill>
                <a:highlight>
                  <a:schemeClr val="lt1"/>
                </a:highlight>
                <a:latin typeface="+mn-lt"/>
                <a:ea typeface="Calibri"/>
                <a:cs typeface="Calibri"/>
                <a:sym typeface="Calibri"/>
              </a:rPr>
              <a:t>s</a:t>
            </a:r>
          </a:p>
          <a:p>
            <a:pPr marL="342900" lvl="0" algn="l" rtl="0">
              <a:lnSpc>
                <a:spcPct val="90000"/>
              </a:lnSpc>
              <a:spcBef>
                <a:spcPts val="1000"/>
              </a:spcBef>
              <a:spcAft>
                <a:spcPts val="0"/>
              </a:spcAft>
              <a:buClr>
                <a:schemeClr val="dk1"/>
              </a:buClr>
              <a:buSzPts val="1100"/>
              <a:buFont typeface="Wingdings" panose="05000000000000000000" pitchFamily="2" charset="2"/>
              <a:buChar char="v"/>
            </a:pPr>
            <a:endParaRPr lang="en-US" sz="2100" b="1" dirty="0">
              <a:solidFill>
                <a:schemeClr val="dk1"/>
              </a:solidFill>
              <a:highlight>
                <a:schemeClr val="lt1"/>
              </a:highlight>
              <a:latin typeface="+mn-lt"/>
              <a:ea typeface="Calibri"/>
              <a:cs typeface="Calibri"/>
              <a:sym typeface="Calibri"/>
            </a:endParaRPr>
          </a:p>
          <a:p>
            <a:pPr marL="0" lvl="0" indent="0">
              <a:lnSpc>
                <a:spcPct val="90000"/>
              </a:lnSpc>
              <a:buClr>
                <a:schemeClr val="dk1"/>
              </a:buClr>
              <a:buSzPts val="1100"/>
              <a:buNone/>
            </a:pPr>
            <a:r>
              <a:rPr lang="en" sz="2100" dirty="0">
                <a:solidFill>
                  <a:schemeClr val="dk1"/>
                </a:solidFill>
                <a:latin typeface="+mn-lt"/>
                <a:ea typeface="Calibri"/>
                <a:cs typeface="Calibri"/>
                <a:sym typeface="Calibri"/>
              </a:rPr>
              <a:t>“</a:t>
            </a:r>
            <a:r>
              <a:rPr lang="es-ES" sz="2100" dirty="0">
                <a:solidFill>
                  <a:schemeClr val="dk1"/>
                </a:solidFill>
                <a:latin typeface="+mn-lt"/>
                <a:ea typeface="Calibri"/>
                <a:cs typeface="Calibri"/>
                <a:sym typeface="Calibri"/>
              </a:rPr>
              <a:t>Un sistema alimentario sostenible y equitativo: que regenera el medio ambiente, garantiza ingresos y medios de vida dignos para los productores y facilita el acceso y el consumo de alimentos nutritivos y seguros</a:t>
            </a:r>
            <a:r>
              <a:rPr lang="en" sz="2100" dirty="0">
                <a:solidFill>
                  <a:schemeClr val="dk1"/>
                </a:solidFill>
                <a:latin typeface="+mn-lt"/>
                <a:ea typeface="Calibri"/>
                <a:cs typeface="Calibri"/>
                <a:sym typeface="Calibri"/>
              </a:rPr>
              <a:t>” (1956, p. 12) </a:t>
            </a:r>
            <a:endParaRPr sz="2100" dirty="0">
              <a:solidFill>
                <a:schemeClr val="dk1"/>
              </a:solidFill>
              <a:latin typeface="+mn-lt"/>
              <a:ea typeface="Calibri"/>
              <a:cs typeface="Calibri"/>
              <a:sym typeface="Calibri"/>
            </a:endParaRPr>
          </a:p>
          <a:p>
            <a:pPr marL="0" lvl="0" indent="0" algn="l" rtl="0">
              <a:spcBef>
                <a:spcPts val="0"/>
              </a:spcBef>
              <a:spcAft>
                <a:spcPts val="1200"/>
              </a:spcAft>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0"/>
          <p:cNvSpPr txBox="1">
            <a:spLocks noGrp="1"/>
          </p:cNvSpPr>
          <p:nvPr>
            <p:ph type="title"/>
          </p:nvPr>
        </p:nvSpPr>
        <p:spPr>
          <a:xfrm>
            <a:off x="311700" y="0"/>
            <a:ext cx="8520600" cy="840900"/>
          </a:xfrm>
          <a:prstGeom prst="rect">
            <a:avLst/>
          </a:prstGeom>
        </p:spPr>
        <p:txBody>
          <a:bodyPr spcFirstLastPara="1" wrap="square" lIns="91425" tIns="91425" rIns="91425" bIns="91425" anchor="t" anchorCtr="0">
            <a:normAutofit fontScale="90000"/>
          </a:bodyPr>
          <a:lstStyle/>
          <a:p>
            <a:pPr lvl="0">
              <a:buSzPct val="57558"/>
            </a:pPr>
            <a:r>
              <a:rPr lang="en" dirty="0"/>
              <a:t>2. </a:t>
            </a:r>
            <a:r>
              <a:rPr lang="en" sz="3600" dirty="0"/>
              <a:t>¿</a:t>
            </a:r>
            <a:r>
              <a:rPr lang="es-CO" sz="3600" dirty="0"/>
              <a:t>Cuál es la perspectiva de los campesinos</a:t>
            </a:r>
            <a:r>
              <a:rPr lang="en" sz="3600" dirty="0"/>
              <a:t>?</a:t>
            </a:r>
            <a:endParaRPr sz="1911" dirty="0"/>
          </a:p>
        </p:txBody>
      </p:sp>
      <p:sp>
        <p:nvSpPr>
          <p:cNvPr id="97" name="Google Shape;97;p20"/>
          <p:cNvSpPr txBox="1">
            <a:spLocks noGrp="1"/>
          </p:cNvSpPr>
          <p:nvPr>
            <p:ph type="body" idx="1"/>
          </p:nvPr>
        </p:nvSpPr>
        <p:spPr>
          <a:xfrm>
            <a:off x="70075" y="728775"/>
            <a:ext cx="9073800" cy="4414800"/>
          </a:xfrm>
          <a:prstGeom prst="rect">
            <a:avLst/>
          </a:prstGeom>
        </p:spPr>
        <p:txBody>
          <a:bodyPr spcFirstLastPara="1" wrap="square" lIns="91425" tIns="91425" rIns="91425" bIns="91425" anchor="t" anchorCtr="0">
            <a:normAutofit fontScale="62500" lnSpcReduction="20000"/>
          </a:bodyPr>
          <a:lstStyle/>
          <a:p>
            <a:pPr indent="-353060">
              <a:lnSpc>
                <a:spcPct val="150000"/>
              </a:lnSpc>
              <a:buClr>
                <a:schemeClr val="dk1"/>
              </a:buClr>
              <a:buSzPct val="100000"/>
              <a:buFont typeface="Calibri"/>
              <a:buChar char="❖"/>
            </a:pPr>
            <a:r>
              <a:rPr lang="es-ES" sz="2800" b="1" dirty="0">
                <a:solidFill>
                  <a:schemeClr val="dk1"/>
                </a:solidFill>
                <a:latin typeface="+mn-lt"/>
                <a:ea typeface="Calibri"/>
                <a:cs typeface="Calibri"/>
                <a:sym typeface="Calibri"/>
              </a:rPr>
              <a:t>Los agricultores deben ser respetados y tratados como socios iguales por parte de otros actores</a:t>
            </a:r>
            <a:endParaRPr lang="en-US" sz="2800" b="1" dirty="0">
              <a:solidFill>
                <a:schemeClr val="dk1"/>
              </a:solidFill>
              <a:highlight>
                <a:schemeClr val="lt1"/>
              </a:highlight>
              <a:latin typeface="+mn-lt"/>
              <a:ea typeface="Calibri"/>
              <a:cs typeface="Calibri"/>
              <a:sym typeface="Calibri"/>
            </a:endParaRPr>
          </a:p>
          <a:p>
            <a:pPr marL="1018540" lvl="1" indent="-457200">
              <a:lnSpc>
                <a:spcPct val="150000"/>
              </a:lnSpc>
              <a:buClr>
                <a:schemeClr val="dk1"/>
              </a:buClr>
              <a:buSzPct val="100000"/>
              <a:buFont typeface="Wingdings" panose="05000000000000000000" pitchFamily="2" charset="2"/>
              <a:buChar char="Ø"/>
            </a:pPr>
            <a:r>
              <a:rPr lang="es-ES" sz="2400" b="1" dirty="0">
                <a:solidFill>
                  <a:schemeClr val="dk1"/>
                </a:solidFill>
                <a:latin typeface="+mn-lt"/>
                <a:ea typeface="Calibri"/>
                <a:cs typeface="Calibri"/>
                <a:sym typeface="Calibri"/>
              </a:rPr>
              <a:t>Derechos: </a:t>
            </a:r>
            <a:r>
              <a:rPr lang="es-ES" sz="2400" dirty="0">
                <a:solidFill>
                  <a:schemeClr val="dk1"/>
                </a:solidFill>
                <a:latin typeface="+mn-lt"/>
                <a:ea typeface="Calibri"/>
                <a:cs typeface="Calibri"/>
                <a:sym typeface="Calibri"/>
              </a:rPr>
              <a:t>derecho de los agricultores a las semillas, al agua, a un medio ambiente limpio, a la tierra, a alimentos nutritivos. </a:t>
            </a:r>
          </a:p>
          <a:p>
            <a:pPr marL="1018540" lvl="1" indent="-457200">
              <a:lnSpc>
                <a:spcPct val="150000"/>
              </a:lnSpc>
              <a:buClr>
                <a:schemeClr val="dk1"/>
              </a:buClr>
              <a:buSzPct val="100000"/>
              <a:buFont typeface="Wingdings" panose="05000000000000000000" pitchFamily="2" charset="2"/>
              <a:buChar char="Ø"/>
            </a:pPr>
            <a:r>
              <a:rPr lang="es-ES" sz="2400" dirty="0">
                <a:solidFill>
                  <a:schemeClr val="dk1"/>
                </a:solidFill>
                <a:latin typeface="+mn-lt"/>
                <a:ea typeface="Calibri"/>
                <a:cs typeface="Calibri"/>
                <a:sym typeface="Calibri"/>
              </a:rPr>
              <a:t>Cambiar la </a:t>
            </a:r>
            <a:r>
              <a:rPr lang="es-ES" sz="2400" b="1" dirty="0">
                <a:solidFill>
                  <a:schemeClr val="dk1"/>
                </a:solidFill>
                <a:latin typeface="+mn-lt"/>
                <a:ea typeface="Calibri"/>
                <a:cs typeface="Calibri"/>
                <a:sym typeface="Calibri"/>
              </a:rPr>
              <a:t>narrativa</a:t>
            </a:r>
            <a:r>
              <a:rPr lang="es-ES" sz="2400" dirty="0">
                <a:solidFill>
                  <a:schemeClr val="dk1"/>
                </a:solidFill>
                <a:latin typeface="+mn-lt"/>
                <a:ea typeface="Calibri"/>
                <a:cs typeface="Calibri"/>
                <a:sym typeface="Calibri"/>
              </a:rPr>
              <a:t> (los agricultores no son un problema) </a:t>
            </a:r>
          </a:p>
          <a:p>
            <a:pPr marL="1475740" lvl="2" indent="-457200">
              <a:lnSpc>
                <a:spcPct val="150000"/>
              </a:lnSpc>
              <a:buClr>
                <a:schemeClr val="dk1"/>
              </a:buClr>
              <a:buSzPct val="100000"/>
              <a:buFont typeface="Wingdings" panose="05000000000000000000" pitchFamily="2" charset="2"/>
              <a:buChar char="Ø"/>
            </a:pPr>
            <a:r>
              <a:rPr lang="es-ES" sz="2417" dirty="0">
                <a:solidFill>
                  <a:schemeClr val="dk1"/>
                </a:solidFill>
                <a:latin typeface="+mn-lt"/>
                <a:ea typeface="Calibri"/>
                <a:cs typeface="Calibri"/>
                <a:sym typeface="Calibri"/>
              </a:rPr>
              <a:t>“La agricultura debe verse como un negocio y solo una cultura que puede proporcionar beneficios económicos y ecológicos a nuestros hogares, la comunidad y el planeta”. (12151, pág.7)</a:t>
            </a:r>
            <a:endParaRPr sz="2417" dirty="0">
              <a:solidFill>
                <a:schemeClr val="dk1"/>
              </a:solidFill>
              <a:latin typeface="+mn-lt"/>
              <a:ea typeface="Calibri"/>
              <a:cs typeface="Calibri"/>
              <a:sym typeface="Calibri"/>
            </a:endParaRPr>
          </a:p>
          <a:p>
            <a:pPr marL="1714500" lvl="1">
              <a:lnSpc>
                <a:spcPct val="100000"/>
              </a:lnSpc>
              <a:buFont typeface="Wingdings" panose="05000000000000000000" pitchFamily="2" charset="2"/>
              <a:buChar char="Ø"/>
            </a:pPr>
            <a:endParaRPr sz="2017" dirty="0">
              <a:solidFill>
                <a:schemeClr val="dk1"/>
              </a:solidFill>
              <a:latin typeface="+mn-lt"/>
              <a:ea typeface="Calibri"/>
              <a:cs typeface="Calibri"/>
              <a:sym typeface="Calibri"/>
            </a:endParaRPr>
          </a:p>
          <a:p>
            <a:pPr marL="1018540" lvl="1" indent="-457200">
              <a:lnSpc>
                <a:spcPct val="150000"/>
              </a:lnSpc>
              <a:buClr>
                <a:schemeClr val="dk1"/>
              </a:buClr>
              <a:buSzPct val="100000"/>
              <a:buFont typeface="Wingdings" panose="05000000000000000000" pitchFamily="2" charset="2"/>
              <a:buChar char="Ø"/>
            </a:pPr>
            <a:r>
              <a:rPr lang="es-CO" sz="2400" b="1" dirty="0">
                <a:solidFill>
                  <a:schemeClr val="dk1"/>
                </a:solidFill>
                <a:latin typeface="+mn-lt"/>
                <a:ea typeface="Calibri"/>
                <a:cs typeface="Calibri"/>
                <a:sym typeface="Calibri"/>
              </a:rPr>
              <a:t>Colaboraciones </a:t>
            </a:r>
            <a:r>
              <a:rPr lang="es-CO" sz="2400" dirty="0">
                <a:solidFill>
                  <a:schemeClr val="dk1"/>
                </a:solidFill>
                <a:latin typeface="+mn-lt"/>
                <a:ea typeface="Calibri"/>
                <a:cs typeface="Calibri"/>
                <a:sym typeface="Calibri"/>
              </a:rPr>
              <a:t>/ asociaciones / conexiones</a:t>
            </a:r>
            <a:r>
              <a:rPr lang="es-CO" sz="2400" b="1" dirty="0">
                <a:solidFill>
                  <a:schemeClr val="dk1"/>
                </a:solidFill>
                <a:latin typeface="+mn-lt"/>
                <a:ea typeface="Calibri"/>
                <a:cs typeface="Calibri"/>
                <a:sym typeface="Calibri"/>
              </a:rPr>
              <a:t> </a:t>
            </a:r>
          </a:p>
          <a:p>
            <a:pPr marL="1475740" lvl="2" indent="-457200">
              <a:lnSpc>
                <a:spcPct val="150000"/>
              </a:lnSpc>
              <a:buClr>
                <a:schemeClr val="dk1"/>
              </a:buClr>
              <a:buSzPct val="100000"/>
              <a:buFont typeface="Wingdings" panose="05000000000000000000" pitchFamily="2" charset="2"/>
              <a:buChar char="Ø"/>
            </a:pPr>
            <a:r>
              <a:rPr lang="es-ES" sz="2515" dirty="0">
                <a:solidFill>
                  <a:schemeClr val="dk1"/>
                </a:solidFill>
                <a:latin typeface="+mn-lt"/>
                <a:ea typeface="Calibri"/>
                <a:cs typeface="Calibri"/>
                <a:sym typeface="Calibri"/>
              </a:rPr>
              <a:t>tanto entre campesinos como entre campesinos y otros actores</a:t>
            </a:r>
            <a:endParaRPr sz="2515" dirty="0">
              <a:solidFill>
                <a:schemeClr val="dk1"/>
              </a:solidFill>
              <a:latin typeface="+mn-lt"/>
              <a:ea typeface="Calibri"/>
              <a:cs typeface="Calibri"/>
              <a:sym typeface="Calibri"/>
            </a:endParaRPr>
          </a:p>
          <a:p>
            <a:pPr marL="1018540" lvl="1" indent="-457200">
              <a:lnSpc>
                <a:spcPct val="150000"/>
              </a:lnSpc>
              <a:buClr>
                <a:schemeClr val="dk1"/>
              </a:buClr>
              <a:buSzPct val="100000"/>
              <a:buFont typeface="Wingdings" panose="05000000000000000000" pitchFamily="2" charset="2"/>
              <a:buChar char="Ø"/>
            </a:pPr>
            <a:r>
              <a:rPr lang="es-ES" sz="2400" b="1" dirty="0">
                <a:solidFill>
                  <a:schemeClr val="dk1"/>
                </a:solidFill>
                <a:latin typeface="+mn-lt"/>
                <a:ea typeface="Calibri"/>
                <a:cs typeface="Calibri"/>
                <a:sym typeface="Calibri"/>
              </a:rPr>
              <a:t>Conocimientos</a:t>
            </a:r>
            <a:r>
              <a:rPr lang="es-ES" sz="2400" dirty="0">
                <a:solidFill>
                  <a:schemeClr val="dk1"/>
                </a:solidFill>
                <a:latin typeface="+mn-lt"/>
                <a:ea typeface="Calibri"/>
                <a:cs typeface="Calibri"/>
                <a:sym typeface="Calibri"/>
              </a:rPr>
              <a:t> y formas de organización locales, </a:t>
            </a:r>
            <a:r>
              <a:rPr lang="es-ES" sz="2400" b="1" dirty="0">
                <a:solidFill>
                  <a:schemeClr val="dk1"/>
                </a:solidFill>
                <a:latin typeface="+mn-lt"/>
                <a:ea typeface="Calibri"/>
                <a:cs typeface="Calibri"/>
                <a:sym typeface="Calibri"/>
              </a:rPr>
              <a:t>tradicionales</a:t>
            </a:r>
            <a:r>
              <a:rPr lang="es-ES" sz="2400" dirty="0">
                <a:solidFill>
                  <a:schemeClr val="dk1"/>
                </a:solidFill>
                <a:latin typeface="+mn-lt"/>
                <a:ea typeface="Calibri"/>
                <a:cs typeface="Calibri"/>
                <a:sym typeface="Calibri"/>
              </a:rPr>
              <a:t> o del campesino</a:t>
            </a:r>
            <a:endParaRPr sz="2400" dirty="0">
              <a:solidFill>
                <a:schemeClr val="dk1"/>
              </a:solidFill>
              <a:latin typeface="+mn-lt"/>
              <a:ea typeface="Calibri"/>
              <a:cs typeface="Calibri"/>
              <a:sym typeface="Calibri"/>
            </a:endParaRPr>
          </a:p>
          <a:p>
            <a:pPr marL="1018540" lvl="1" indent="-457200">
              <a:lnSpc>
                <a:spcPct val="150000"/>
              </a:lnSpc>
              <a:buClr>
                <a:schemeClr val="dk1"/>
              </a:buClr>
              <a:buSzPct val="100000"/>
              <a:buFont typeface="Wingdings" panose="05000000000000000000" pitchFamily="2" charset="2"/>
              <a:buChar char="Ø"/>
            </a:pPr>
            <a:r>
              <a:rPr lang="en" sz="2400" dirty="0">
                <a:solidFill>
                  <a:schemeClr val="dk1"/>
                </a:solidFill>
                <a:latin typeface="+mn-lt"/>
                <a:ea typeface="Calibri"/>
                <a:cs typeface="Calibri"/>
                <a:sym typeface="Calibri"/>
              </a:rPr>
              <a:t>Localización/ </a:t>
            </a:r>
            <a:r>
              <a:rPr lang="en" sz="2400" b="1" dirty="0">
                <a:solidFill>
                  <a:schemeClr val="dk1"/>
                </a:solidFill>
                <a:latin typeface="+mn-lt"/>
                <a:ea typeface="Calibri"/>
                <a:cs typeface="Calibri"/>
                <a:sym typeface="Calibri"/>
              </a:rPr>
              <a:t>contextualización</a:t>
            </a:r>
            <a:r>
              <a:rPr lang="en" sz="2400" dirty="0">
                <a:solidFill>
                  <a:schemeClr val="dk1"/>
                </a:solidFill>
                <a:latin typeface="+mn-lt"/>
                <a:ea typeface="Calibri"/>
                <a:cs typeface="Calibri"/>
                <a:sym typeface="Calibri"/>
              </a:rPr>
              <a:t>/ descentralización</a:t>
            </a:r>
            <a:endParaRPr sz="2400" dirty="0">
              <a:solidFill>
                <a:schemeClr val="dk1"/>
              </a:solidFill>
              <a:latin typeface="+mn-lt"/>
              <a:ea typeface="Calibri"/>
              <a:cs typeface="Calibri"/>
              <a:sym typeface="Calibri"/>
            </a:endParaRPr>
          </a:p>
          <a:p>
            <a:pPr marL="0" lvl="0" indent="0" algn="l" rtl="0">
              <a:spcBef>
                <a:spcPts val="0"/>
              </a:spcBef>
              <a:spcAft>
                <a:spcPts val="1200"/>
              </a:spcAft>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lvl="0"/>
            <a:r>
              <a:rPr lang="en" dirty="0"/>
              <a:t>2. </a:t>
            </a:r>
            <a:r>
              <a:rPr lang="en" sz="3200" dirty="0"/>
              <a:t>¿</a:t>
            </a:r>
            <a:r>
              <a:rPr lang="es-CO" sz="3200" dirty="0"/>
              <a:t>Cuál es la perspectiva de los campesinos</a:t>
            </a:r>
            <a:r>
              <a:rPr lang="en" sz="3200" dirty="0"/>
              <a:t>?</a:t>
            </a:r>
            <a:endParaRPr sz="1911" dirty="0"/>
          </a:p>
          <a:p>
            <a:pPr marL="0" lvl="0" indent="0" algn="l" rtl="0">
              <a:spcBef>
                <a:spcPts val="0"/>
              </a:spcBef>
              <a:spcAft>
                <a:spcPts val="0"/>
              </a:spcAft>
              <a:buNone/>
            </a:pPr>
            <a:endParaRPr dirty="0"/>
          </a:p>
        </p:txBody>
      </p:sp>
      <p:sp>
        <p:nvSpPr>
          <p:cNvPr id="103" name="Google Shape;103;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lvl="0" indent="-393065">
              <a:lnSpc>
                <a:spcPct val="110000"/>
              </a:lnSpc>
              <a:spcBef>
                <a:spcPts val="1000"/>
              </a:spcBef>
              <a:buClr>
                <a:schemeClr val="dk1"/>
              </a:buClr>
              <a:buSzPct val="100000"/>
              <a:buFont typeface="Calibri"/>
              <a:buChar char="❖"/>
            </a:pPr>
            <a:r>
              <a:rPr lang="es-ES" sz="2400" b="1" dirty="0">
                <a:solidFill>
                  <a:schemeClr val="dk1"/>
                </a:solidFill>
                <a:latin typeface="+mn-lt"/>
                <a:ea typeface="Calibri"/>
                <a:cs typeface="Calibri"/>
                <a:sym typeface="Calibri"/>
              </a:rPr>
              <a:t>Necesitan un entorno propicio (políticas, prácticas, recursos) para</a:t>
            </a:r>
            <a:r>
              <a:rPr lang="en" sz="2400" b="1" dirty="0">
                <a:solidFill>
                  <a:schemeClr val="dk1"/>
                </a:solidFill>
                <a:highlight>
                  <a:schemeClr val="lt1"/>
                </a:highlight>
                <a:latin typeface="+mn-lt"/>
                <a:ea typeface="Calibri"/>
                <a:cs typeface="Calibri"/>
                <a:sym typeface="Calibri"/>
              </a:rPr>
              <a:t>:</a:t>
            </a:r>
            <a:endParaRPr lang="en-US" sz="2400" b="1" dirty="0">
              <a:solidFill>
                <a:schemeClr val="dk1"/>
              </a:solidFill>
              <a:latin typeface="+mn-lt"/>
              <a:ea typeface="Calibri"/>
              <a:cs typeface="Calibri"/>
              <a:sym typeface="Calibri"/>
            </a:endParaRPr>
          </a:p>
          <a:p>
            <a:pPr lvl="1" indent="-393065">
              <a:lnSpc>
                <a:spcPct val="110000"/>
              </a:lnSpc>
              <a:spcBef>
                <a:spcPts val="1000"/>
              </a:spcBef>
              <a:buClr>
                <a:schemeClr val="dk1"/>
              </a:buClr>
              <a:buSzPct val="100000"/>
              <a:buFont typeface="Wingdings" panose="05000000000000000000" pitchFamily="2" charset="2"/>
              <a:buChar char="Ø"/>
            </a:pPr>
            <a:r>
              <a:rPr lang="es-CO" sz="2000" dirty="0">
                <a:solidFill>
                  <a:schemeClr val="dk1"/>
                </a:solidFill>
                <a:latin typeface="+mn-lt"/>
                <a:ea typeface="Calibri"/>
                <a:cs typeface="Calibri"/>
                <a:sym typeface="Calibri"/>
              </a:rPr>
              <a:t>Recuperación de los </a:t>
            </a:r>
            <a:r>
              <a:rPr lang="es-CO" sz="2000" b="1" dirty="0">
                <a:solidFill>
                  <a:schemeClr val="dk1"/>
                </a:solidFill>
                <a:latin typeface="+mn-lt"/>
                <a:ea typeface="Calibri"/>
                <a:cs typeface="Calibri"/>
                <a:sym typeface="Calibri"/>
              </a:rPr>
              <a:t>choques</a:t>
            </a:r>
            <a:endParaRPr sz="2000" b="1" dirty="0">
              <a:solidFill>
                <a:schemeClr val="dk1"/>
              </a:solidFill>
              <a:latin typeface="+mn-lt"/>
              <a:ea typeface="Calibri"/>
              <a:cs typeface="Calibri"/>
              <a:sym typeface="Calibri"/>
            </a:endParaRPr>
          </a:p>
          <a:p>
            <a:pPr lvl="1" indent="-393065">
              <a:lnSpc>
                <a:spcPct val="110000"/>
              </a:lnSpc>
              <a:buClr>
                <a:schemeClr val="dk1"/>
              </a:buClr>
              <a:buSzPct val="100000"/>
              <a:buFont typeface="Wingdings" panose="05000000000000000000" pitchFamily="2" charset="2"/>
              <a:buChar char="Ø"/>
            </a:pPr>
            <a:r>
              <a:rPr lang="es-ES" sz="2000" b="1" dirty="0">
                <a:solidFill>
                  <a:schemeClr val="dk1"/>
                </a:solidFill>
                <a:latin typeface="+mn-lt"/>
                <a:ea typeface="Calibri"/>
                <a:cs typeface="Calibri"/>
                <a:sym typeface="Calibri"/>
              </a:rPr>
              <a:t>Acceso</a:t>
            </a:r>
            <a:r>
              <a:rPr lang="es-ES" sz="2000" dirty="0">
                <a:solidFill>
                  <a:schemeClr val="dk1"/>
                </a:solidFill>
                <a:latin typeface="+mn-lt"/>
                <a:ea typeface="Calibri"/>
                <a:cs typeface="Calibri"/>
                <a:sym typeface="Calibri"/>
              </a:rPr>
              <a:t> a infraestructura, finanzas, mercados, tenencia de la tierra, riego, agua, material fitogenético</a:t>
            </a:r>
            <a:endParaRPr sz="2000" dirty="0">
              <a:solidFill>
                <a:schemeClr val="dk1"/>
              </a:solidFill>
              <a:latin typeface="+mn-lt"/>
              <a:ea typeface="Calibri"/>
              <a:cs typeface="Calibri"/>
              <a:sym typeface="Calibri"/>
            </a:endParaRPr>
          </a:p>
          <a:p>
            <a:pPr lvl="1" indent="-393065">
              <a:lnSpc>
                <a:spcPct val="110000"/>
              </a:lnSpc>
              <a:buClr>
                <a:schemeClr val="dk1"/>
              </a:buClr>
              <a:buSzPct val="100000"/>
              <a:buFont typeface="Wingdings" panose="05000000000000000000" pitchFamily="2" charset="2"/>
              <a:buChar char="Ø"/>
            </a:pPr>
            <a:r>
              <a:rPr lang="es-CO" sz="2000" b="1" dirty="0">
                <a:solidFill>
                  <a:schemeClr val="dk1"/>
                </a:solidFill>
                <a:latin typeface="+mn-lt"/>
                <a:ea typeface="Calibri"/>
                <a:cs typeface="Calibri"/>
                <a:sym typeface="Calibri"/>
              </a:rPr>
              <a:t>Incentivos</a:t>
            </a:r>
            <a:r>
              <a:rPr lang="es-CO" sz="2000" dirty="0">
                <a:solidFill>
                  <a:schemeClr val="dk1"/>
                </a:solidFill>
                <a:latin typeface="+mn-lt"/>
                <a:ea typeface="Calibri"/>
                <a:cs typeface="Calibri"/>
                <a:sym typeface="Calibri"/>
              </a:rPr>
              <a:t> para una agricultura positiva a la naturaleza</a:t>
            </a:r>
            <a:endParaRPr sz="2000" dirty="0">
              <a:solidFill>
                <a:schemeClr val="dk1"/>
              </a:solidFill>
              <a:latin typeface="+mn-lt"/>
              <a:ea typeface="Calibri"/>
              <a:cs typeface="Calibri"/>
              <a:sym typeface="Calibri"/>
            </a:endParaRPr>
          </a:p>
          <a:p>
            <a:pPr lvl="1" indent="-393065">
              <a:lnSpc>
                <a:spcPct val="110000"/>
              </a:lnSpc>
              <a:buClr>
                <a:schemeClr val="dk1"/>
              </a:buClr>
              <a:buSzPct val="100000"/>
              <a:buFont typeface="Wingdings" panose="05000000000000000000" pitchFamily="2" charset="2"/>
              <a:buChar char="Ø"/>
            </a:pPr>
            <a:r>
              <a:rPr lang="es-ES" sz="2000" dirty="0">
                <a:solidFill>
                  <a:schemeClr val="dk1"/>
                </a:solidFill>
                <a:latin typeface="+mn-lt"/>
                <a:ea typeface="Calibri"/>
                <a:cs typeface="Calibri"/>
                <a:sym typeface="Calibri"/>
              </a:rPr>
              <a:t>Poner fin a las </a:t>
            </a:r>
            <a:r>
              <a:rPr lang="es-ES" sz="2000" b="1" dirty="0">
                <a:solidFill>
                  <a:schemeClr val="dk1"/>
                </a:solidFill>
                <a:latin typeface="+mn-lt"/>
                <a:ea typeface="Calibri"/>
                <a:cs typeface="Calibri"/>
                <a:sym typeface="Calibri"/>
              </a:rPr>
              <a:t>políticas</a:t>
            </a:r>
            <a:r>
              <a:rPr lang="es-ES" sz="2000" dirty="0">
                <a:solidFill>
                  <a:schemeClr val="dk1"/>
                </a:solidFill>
                <a:latin typeface="+mn-lt"/>
                <a:ea typeface="Calibri"/>
                <a:cs typeface="Calibri"/>
                <a:sym typeface="Calibri"/>
              </a:rPr>
              <a:t> nacionales y </a:t>
            </a:r>
            <a:r>
              <a:rPr lang="es-ES" sz="2000" b="1" dirty="0">
                <a:solidFill>
                  <a:schemeClr val="dk1"/>
                </a:solidFill>
                <a:latin typeface="+mn-lt"/>
                <a:ea typeface="Calibri"/>
                <a:cs typeface="Calibri"/>
                <a:sym typeface="Calibri"/>
              </a:rPr>
              <a:t>globales</a:t>
            </a:r>
            <a:r>
              <a:rPr lang="es-ES" sz="2000" dirty="0">
                <a:solidFill>
                  <a:schemeClr val="dk1"/>
                </a:solidFill>
                <a:latin typeface="+mn-lt"/>
                <a:ea typeface="Calibri"/>
                <a:cs typeface="Calibri"/>
                <a:sym typeface="Calibri"/>
              </a:rPr>
              <a:t> que impactan de forma negativa a los campesinos (acuerdos de libre comercio, enfoque en la agricultura para exportación, demasiado poder para las multinacionales)</a:t>
            </a:r>
            <a:endParaRPr sz="2000" dirty="0">
              <a:solidFill>
                <a:schemeClr val="dk1"/>
              </a:solidFill>
              <a:latin typeface="+mn-lt"/>
              <a:ea typeface="Calibri"/>
              <a:cs typeface="Calibri"/>
              <a:sym typeface="Calibri"/>
            </a:endParaRPr>
          </a:p>
          <a:p>
            <a:pPr marL="0" lvl="0" indent="0" algn="l" rtl="0">
              <a:spcBef>
                <a:spcPts val="0"/>
              </a:spcBef>
              <a:spcAft>
                <a:spcPts val="1200"/>
              </a:spcAft>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lvl="0">
              <a:buSzPct val="39285"/>
            </a:pPr>
            <a:r>
              <a:rPr lang="en" dirty="0"/>
              <a:t>2. </a:t>
            </a:r>
            <a:r>
              <a:rPr lang="en" sz="3600" dirty="0"/>
              <a:t>¿</a:t>
            </a:r>
            <a:r>
              <a:rPr lang="es-CO" sz="3600" dirty="0"/>
              <a:t>Cuál es la perspectiva de los campesinos</a:t>
            </a:r>
            <a:r>
              <a:rPr lang="en" sz="3600" dirty="0"/>
              <a:t>?</a:t>
            </a:r>
            <a:endParaRPr dirty="0"/>
          </a:p>
        </p:txBody>
      </p:sp>
      <p:sp>
        <p:nvSpPr>
          <p:cNvPr id="109" name="Google Shape;109;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indent="-381000">
              <a:lnSpc>
                <a:spcPct val="90000"/>
              </a:lnSpc>
              <a:spcBef>
                <a:spcPts val="1000"/>
              </a:spcBef>
              <a:buClr>
                <a:schemeClr val="dk1"/>
              </a:buClr>
              <a:buSzPts val="2400"/>
              <a:buFont typeface="Times New Roman"/>
              <a:buChar char="❖"/>
            </a:pPr>
            <a:r>
              <a:rPr lang="es-ES" sz="2400" b="1" dirty="0">
                <a:solidFill>
                  <a:schemeClr val="dk1"/>
                </a:solidFill>
                <a:latin typeface="+mn-lt"/>
                <a:ea typeface="Times New Roman"/>
                <a:cs typeface="Times New Roman"/>
                <a:sym typeface="Times New Roman"/>
              </a:rPr>
              <a:t>Necesitan </a:t>
            </a:r>
            <a:r>
              <a:rPr lang="es-ES" sz="2400" b="1" u="sng" dirty="0">
                <a:solidFill>
                  <a:schemeClr val="dk1"/>
                </a:solidFill>
                <a:latin typeface="+mn-lt"/>
                <a:ea typeface="Times New Roman"/>
                <a:cs typeface="Times New Roman"/>
                <a:sym typeface="Times New Roman"/>
              </a:rPr>
              <a:t>aprender</a:t>
            </a:r>
            <a:r>
              <a:rPr lang="es-ES" sz="2400" b="1" dirty="0">
                <a:solidFill>
                  <a:schemeClr val="dk1"/>
                </a:solidFill>
                <a:latin typeface="+mn-lt"/>
                <a:ea typeface="Times New Roman"/>
                <a:cs typeface="Times New Roman"/>
                <a:sym typeface="Times New Roman"/>
              </a:rPr>
              <a:t> más sobre</a:t>
            </a:r>
            <a:r>
              <a:rPr lang="en-US" sz="2400" b="1" dirty="0">
                <a:solidFill>
                  <a:schemeClr val="dk1"/>
                </a:solidFill>
                <a:highlight>
                  <a:schemeClr val="lt1"/>
                </a:highlight>
                <a:latin typeface="+mn-lt"/>
                <a:ea typeface="Times New Roman"/>
                <a:cs typeface="Times New Roman"/>
                <a:sym typeface="Times New Roman"/>
              </a:rPr>
              <a:t>:</a:t>
            </a:r>
          </a:p>
          <a:p>
            <a:pPr lvl="1" indent="-381000">
              <a:lnSpc>
                <a:spcPct val="90000"/>
              </a:lnSpc>
              <a:spcBef>
                <a:spcPts val="1000"/>
              </a:spcBef>
              <a:buClr>
                <a:schemeClr val="dk1"/>
              </a:buClr>
              <a:buSzPts val="2400"/>
              <a:buFont typeface="Wingdings" panose="05000000000000000000" pitchFamily="2" charset="2"/>
              <a:buChar char="Ø"/>
            </a:pPr>
            <a:r>
              <a:rPr lang="es-ES" sz="2000" dirty="0">
                <a:solidFill>
                  <a:schemeClr val="dk1"/>
                </a:solidFill>
                <a:ea typeface="Times New Roman"/>
                <a:cs typeface="Times New Roman"/>
                <a:sym typeface="Times New Roman"/>
              </a:rPr>
              <a:t>Cambios en los sistemas</a:t>
            </a:r>
            <a:endParaRPr sz="2000" dirty="0">
              <a:solidFill>
                <a:schemeClr val="dk1"/>
              </a:solidFill>
              <a:latin typeface="+mn-lt"/>
              <a:ea typeface="Times New Roman"/>
              <a:cs typeface="Times New Roman"/>
              <a:sym typeface="Times New Roman"/>
            </a:endParaRPr>
          </a:p>
          <a:p>
            <a:pPr lvl="1" indent="-381000">
              <a:lnSpc>
                <a:spcPct val="90000"/>
              </a:lnSpc>
              <a:buClr>
                <a:schemeClr val="dk1"/>
              </a:buClr>
              <a:buSzPts val="2400"/>
              <a:buFont typeface="Wingdings" panose="05000000000000000000" pitchFamily="2" charset="2"/>
              <a:buChar char="Ø"/>
            </a:pPr>
            <a:r>
              <a:rPr lang="es-ES" sz="2000" dirty="0">
                <a:solidFill>
                  <a:schemeClr val="dk1"/>
                </a:solidFill>
                <a:ea typeface="Times New Roman"/>
                <a:cs typeface="Times New Roman"/>
                <a:sym typeface="Times New Roman"/>
              </a:rPr>
              <a:t>Escalamiento de la agroecología</a:t>
            </a:r>
            <a:endParaRPr sz="2000" dirty="0">
              <a:solidFill>
                <a:schemeClr val="dk1"/>
              </a:solidFill>
              <a:latin typeface="+mn-lt"/>
              <a:ea typeface="Times New Roman"/>
              <a:cs typeface="Times New Roman"/>
              <a:sym typeface="Times New Roman"/>
            </a:endParaRPr>
          </a:p>
          <a:p>
            <a:pPr lvl="1" indent="-381000">
              <a:lnSpc>
                <a:spcPct val="90000"/>
              </a:lnSpc>
              <a:buClr>
                <a:schemeClr val="dk1"/>
              </a:buClr>
              <a:buSzPts val="2400"/>
              <a:buFont typeface="Wingdings" panose="05000000000000000000" pitchFamily="2" charset="2"/>
              <a:buChar char="Ø"/>
            </a:pPr>
            <a:r>
              <a:rPr lang="es-ES" sz="2000" dirty="0">
                <a:solidFill>
                  <a:schemeClr val="dk1"/>
                </a:solidFill>
                <a:ea typeface="Times New Roman"/>
                <a:cs typeface="Times New Roman"/>
                <a:sym typeface="Times New Roman"/>
              </a:rPr>
              <a:t>Evaluación de los impactos del sistema, no solo de las prácticas</a:t>
            </a:r>
          </a:p>
          <a:p>
            <a:pPr lvl="1" indent="-381000">
              <a:lnSpc>
                <a:spcPct val="90000"/>
              </a:lnSpc>
              <a:buClr>
                <a:schemeClr val="dk1"/>
              </a:buClr>
              <a:buSzPts val="2400"/>
              <a:buFont typeface="Wingdings" panose="05000000000000000000" pitchFamily="2" charset="2"/>
              <a:buChar char="Ø"/>
            </a:pPr>
            <a:r>
              <a:rPr lang="es-ES" sz="2000" dirty="0">
                <a:solidFill>
                  <a:schemeClr val="dk1"/>
                </a:solidFill>
                <a:ea typeface="Times New Roman"/>
                <a:cs typeface="Times New Roman"/>
                <a:sym typeface="Times New Roman"/>
              </a:rPr>
              <a:t>Plazos </a:t>
            </a:r>
          </a:p>
          <a:p>
            <a:pPr lvl="1" indent="-381000">
              <a:lnSpc>
                <a:spcPct val="90000"/>
              </a:lnSpc>
              <a:buClr>
                <a:schemeClr val="dk1"/>
              </a:buClr>
              <a:buSzPts val="2400"/>
              <a:buFont typeface="Wingdings" panose="05000000000000000000" pitchFamily="2" charset="2"/>
              <a:buChar char="Ø"/>
            </a:pPr>
            <a:r>
              <a:rPr lang="es-ES" sz="2000" dirty="0">
                <a:solidFill>
                  <a:schemeClr val="dk1"/>
                </a:solidFill>
                <a:ea typeface="Times New Roman"/>
                <a:cs typeface="Times New Roman"/>
                <a:sym typeface="Times New Roman"/>
              </a:rPr>
              <a:t>Compensaciones, pros y contras</a:t>
            </a:r>
            <a:endParaRPr sz="2000" dirty="0">
              <a:solidFill>
                <a:schemeClr val="dk1"/>
              </a:solidFill>
              <a:latin typeface="+mn-lt"/>
              <a:ea typeface="Times New Roman"/>
              <a:cs typeface="Times New Roman"/>
              <a:sym typeface="Times New Roman"/>
            </a:endParaRPr>
          </a:p>
          <a:p>
            <a:pPr lvl="1" indent="-381000">
              <a:lnSpc>
                <a:spcPct val="90000"/>
              </a:lnSpc>
              <a:buClr>
                <a:schemeClr val="dk1"/>
              </a:buClr>
              <a:buSzPts val="2400"/>
              <a:buFont typeface="Wingdings" panose="05000000000000000000" pitchFamily="2" charset="2"/>
              <a:buChar char="Ø"/>
            </a:pPr>
            <a:r>
              <a:rPr lang="en" sz="2000" dirty="0">
                <a:solidFill>
                  <a:schemeClr val="dk1"/>
                </a:solidFill>
                <a:latin typeface="+mn-lt"/>
                <a:ea typeface="Times New Roman"/>
                <a:cs typeface="Times New Roman"/>
                <a:sym typeface="Times New Roman"/>
              </a:rPr>
              <a:t>Base en la investigación, la ciencia, la evidencia</a:t>
            </a:r>
            <a:endParaRPr sz="2000" dirty="0">
              <a:solidFill>
                <a:schemeClr val="dk1"/>
              </a:solidFill>
              <a:latin typeface="+mn-lt"/>
              <a:ea typeface="Times New Roman"/>
              <a:cs typeface="Times New Roman"/>
              <a:sym typeface="Times New Roman"/>
            </a:endParaRPr>
          </a:p>
          <a:p>
            <a:pPr lvl="1" indent="-381000">
              <a:lnSpc>
                <a:spcPct val="90000"/>
              </a:lnSpc>
              <a:buClr>
                <a:schemeClr val="dk1"/>
              </a:buClr>
              <a:buSzPts val="2400"/>
              <a:buFont typeface="Wingdings" panose="05000000000000000000" pitchFamily="2" charset="2"/>
              <a:buChar char="Ø"/>
            </a:pPr>
            <a:r>
              <a:rPr lang="en" sz="2000" dirty="0">
                <a:solidFill>
                  <a:schemeClr val="dk1"/>
                </a:solidFill>
                <a:latin typeface="+mn-lt"/>
                <a:ea typeface="Times New Roman"/>
                <a:cs typeface="Times New Roman"/>
                <a:sym typeface="Times New Roman"/>
              </a:rPr>
              <a:t>Innovación e intercambio continuo de conocimientos</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241625" y="80624"/>
            <a:ext cx="8520600" cy="102516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dirty="0"/>
              <a:t>3. </a:t>
            </a:r>
            <a:r>
              <a:rPr lang="es-CO" sz="3000" dirty="0"/>
              <a:t>Cómo debería involucrarse a los campesinos en el futuro</a:t>
            </a:r>
            <a:r>
              <a:rPr lang="en" sz="3000" dirty="0"/>
              <a:t>?</a:t>
            </a:r>
            <a:endParaRPr sz="3000" dirty="0"/>
          </a:p>
        </p:txBody>
      </p:sp>
      <p:sp>
        <p:nvSpPr>
          <p:cNvPr id="115" name="Google Shape;115;p23"/>
          <p:cNvSpPr txBox="1">
            <a:spLocks noGrp="1"/>
          </p:cNvSpPr>
          <p:nvPr>
            <p:ph type="body" idx="1"/>
          </p:nvPr>
        </p:nvSpPr>
        <p:spPr>
          <a:xfrm>
            <a:off x="241625" y="1457550"/>
            <a:ext cx="8685900" cy="3686100"/>
          </a:xfrm>
          <a:prstGeom prst="rect">
            <a:avLst/>
          </a:prstGeom>
        </p:spPr>
        <p:txBody>
          <a:bodyPr spcFirstLastPara="1" wrap="square" lIns="91425" tIns="91425" rIns="91425" bIns="91425" anchor="t" anchorCtr="0">
            <a:noAutofit/>
          </a:bodyPr>
          <a:lstStyle/>
          <a:p>
            <a:pPr marL="457200" lvl="0" indent="-355091" algn="l" rtl="0">
              <a:lnSpc>
                <a:spcPct val="90000"/>
              </a:lnSpc>
              <a:spcBef>
                <a:spcPts val="1000"/>
              </a:spcBef>
              <a:spcAft>
                <a:spcPts val="0"/>
              </a:spcAft>
              <a:buClr>
                <a:schemeClr val="dk1"/>
              </a:buClr>
              <a:buSzPct val="100000"/>
              <a:buFont typeface="Calibri"/>
              <a:buChar char="❖"/>
            </a:pPr>
            <a:r>
              <a:rPr lang="en" sz="2000" b="1" dirty="0">
                <a:solidFill>
                  <a:schemeClr val="dk1"/>
                </a:solidFill>
                <a:highlight>
                  <a:schemeClr val="lt1"/>
                </a:highlight>
                <a:latin typeface="+mn-lt"/>
                <a:ea typeface="Calibri"/>
                <a:cs typeface="Calibri"/>
                <a:sym typeface="Calibri"/>
              </a:rPr>
              <a:t>Los procesos futuros deben incluir e incentivar la participación o representación di</a:t>
            </a:r>
            <a:r>
              <a:rPr lang="es-CO" sz="2000" b="1" dirty="0">
                <a:solidFill>
                  <a:schemeClr val="dk1"/>
                </a:solidFill>
                <a:highlight>
                  <a:schemeClr val="lt1"/>
                </a:highlight>
                <a:latin typeface="+mn-lt"/>
                <a:ea typeface="Calibri"/>
                <a:cs typeface="Calibri"/>
                <a:sym typeface="Calibri"/>
              </a:rPr>
              <a:t>versa de los campesinos dentro de sus  comunidades y entre diversas comunidades</a:t>
            </a:r>
            <a:endParaRPr lang="en" sz="2000" b="1" dirty="0">
              <a:solidFill>
                <a:schemeClr val="dk1"/>
              </a:solidFill>
              <a:highlight>
                <a:schemeClr val="lt1"/>
              </a:highlight>
              <a:latin typeface="+mn-lt"/>
              <a:ea typeface="Calibri"/>
              <a:cs typeface="Calibri"/>
              <a:sym typeface="Calibri"/>
            </a:endParaRPr>
          </a:p>
          <a:p>
            <a:pPr marL="102109" lvl="0" indent="0" algn="l" rtl="0">
              <a:lnSpc>
                <a:spcPct val="90000"/>
              </a:lnSpc>
              <a:spcBef>
                <a:spcPts val="1000"/>
              </a:spcBef>
              <a:spcAft>
                <a:spcPts val="0"/>
              </a:spcAft>
              <a:buClr>
                <a:schemeClr val="dk1"/>
              </a:buClr>
              <a:buSzPct val="100000"/>
              <a:buNone/>
            </a:pPr>
            <a:endParaRPr sz="2000" b="1" dirty="0">
              <a:solidFill>
                <a:schemeClr val="dk1"/>
              </a:solidFill>
              <a:highlight>
                <a:schemeClr val="lt1"/>
              </a:highlight>
              <a:latin typeface="+mn-lt"/>
              <a:ea typeface="Calibri"/>
              <a:cs typeface="Calibri"/>
              <a:sym typeface="Calibri"/>
            </a:endParaRPr>
          </a:p>
          <a:p>
            <a:pPr lvl="0" indent="-355091">
              <a:lnSpc>
                <a:spcPct val="90000"/>
              </a:lnSpc>
              <a:buClr>
                <a:schemeClr val="dk1"/>
              </a:buClr>
              <a:buSzPct val="100000"/>
              <a:buFont typeface="Calibri"/>
              <a:buChar char="❖"/>
            </a:pPr>
            <a:r>
              <a:rPr lang="es-ES" sz="2000" b="1" dirty="0">
                <a:solidFill>
                  <a:schemeClr val="dk1"/>
                </a:solidFill>
                <a:latin typeface="+mn-lt"/>
                <a:ea typeface="Calibri"/>
                <a:cs typeface="Calibri"/>
                <a:sym typeface="Calibri"/>
              </a:rPr>
              <a:t>Incentivar la participación empoderada de múltiples actores y sectores, especialmente incluyendo a los campesinos</a:t>
            </a:r>
            <a:endParaRPr lang="en" sz="2000" b="1" dirty="0">
              <a:solidFill>
                <a:schemeClr val="dk1"/>
              </a:solidFill>
              <a:highlight>
                <a:schemeClr val="lt1"/>
              </a:highlight>
              <a:latin typeface="+mn-lt"/>
              <a:ea typeface="Calibri"/>
              <a:cs typeface="Calibri"/>
              <a:sym typeface="Calibri"/>
            </a:endParaRPr>
          </a:p>
          <a:p>
            <a:pPr marL="102109" lvl="0" indent="0" algn="l" rtl="0">
              <a:lnSpc>
                <a:spcPct val="90000"/>
              </a:lnSpc>
              <a:spcBef>
                <a:spcPts val="0"/>
              </a:spcBef>
              <a:spcAft>
                <a:spcPts val="0"/>
              </a:spcAft>
              <a:buClr>
                <a:schemeClr val="dk1"/>
              </a:buClr>
              <a:buSzPct val="100000"/>
              <a:buNone/>
            </a:pPr>
            <a:endParaRPr lang="en" sz="2000" b="1" dirty="0">
              <a:solidFill>
                <a:schemeClr val="dk1"/>
              </a:solidFill>
              <a:highlight>
                <a:schemeClr val="lt1"/>
              </a:highlight>
              <a:latin typeface="+mn-lt"/>
              <a:ea typeface="Calibri"/>
              <a:cs typeface="Calibri"/>
              <a:sym typeface="Calibri"/>
            </a:endParaRPr>
          </a:p>
          <a:p>
            <a:pPr lvl="0" indent="-355091">
              <a:lnSpc>
                <a:spcPct val="90000"/>
              </a:lnSpc>
              <a:buClr>
                <a:schemeClr val="dk1"/>
              </a:buClr>
              <a:buSzPct val="100000"/>
              <a:buFont typeface="Calibri"/>
              <a:buChar char="❖"/>
            </a:pPr>
            <a:r>
              <a:rPr lang="es-ES" sz="2000" b="1" dirty="0">
                <a:solidFill>
                  <a:schemeClr val="dk1"/>
                </a:solidFill>
                <a:latin typeface="+mn-lt"/>
                <a:ea typeface="Calibri"/>
                <a:cs typeface="Calibri"/>
                <a:sym typeface="Calibri"/>
              </a:rPr>
              <a:t>Los procesos futuros deberían involucrar a los campesinos en los procesos de toma de decisiones</a:t>
            </a:r>
          </a:p>
          <a:p>
            <a:pPr lvl="0" indent="-355091">
              <a:lnSpc>
                <a:spcPct val="90000"/>
              </a:lnSpc>
              <a:buClr>
                <a:schemeClr val="dk1"/>
              </a:buClr>
              <a:buSzPct val="100000"/>
              <a:buFont typeface="Calibri"/>
              <a:buChar char="❖"/>
            </a:pPr>
            <a:endParaRPr lang="en" sz="2000" b="1" dirty="0">
              <a:solidFill>
                <a:schemeClr val="dk1"/>
              </a:solidFill>
              <a:highlight>
                <a:schemeClr val="lt1"/>
              </a:highlight>
              <a:latin typeface="+mn-lt"/>
              <a:ea typeface="Calibri"/>
              <a:cs typeface="Calibri"/>
              <a:sym typeface="Calibri"/>
            </a:endParaRPr>
          </a:p>
          <a:p>
            <a:pPr lvl="0" indent="-355091">
              <a:lnSpc>
                <a:spcPct val="90000"/>
              </a:lnSpc>
              <a:buClr>
                <a:schemeClr val="dk1"/>
              </a:buClr>
              <a:buSzPct val="100000"/>
              <a:buFont typeface="Calibri"/>
              <a:buChar char="❖"/>
            </a:pPr>
            <a:r>
              <a:rPr lang="es-ES" sz="2000" b="1" dirty="0">
                <a:solidFill>
                  <a:schemeClr val="dk1"/>
                </a:solidFill>
                <a:latin typeface="+mn-lt"/>
                <a:ea typeface="Calibri"/>
                <a:cs typeface="Calibri"/>
                <a:sym typeface="Calibri"/>
              </a:rPr>
              <a:t>No eventos puntuales, sino compromiso continuo</a:t>
            </a:r>
            <a:endParaRPr sz="2000" b="1" dirty="0">
              <a:solidFill>
                <a:schemeClr val="dk1"/>
              </a:solidFill>
              <a:highlight>
                <a:schemeClr val="lt1"/>
              </a:highlight>
              <a:latin typeface="+mn-lt"/>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99351-2045-401F-AE60-E525F0E78F8A}"/>
              </a:ext>
            </a:extLst>
          </p:cNvPr>
          <p:cNvSpPr>
            <a:spLocks noGrp="1"/>
          </p:cNvSpPr>
          <p:nvPr>
            <p:ph type="title"/>
          </p:nvPr>
        </p:nvSpPr>
        <p:spPr>
          <a:xfrm>
            <a:off x="311700" y="170121"/>
            <a:ext cx="8520600" cy="847604"/>
          </a:xfrm>
        </p:spPr>
        <p:txBody>
          <a:bodyPr>
            <a:normAutofit fontScale="90000"/>
          </a:bodyPr>
          <a:lstStyle/>
          <a:p>
            <a:r>
              <a:rPr lang="en" sz="2800" dirty="0"/>
              <a:t>3. </a:t>
            </a:r>
            <a:r>
              <a:rPr lang="es-CO" dirty="0"/>
              <a:t>Cómo debería involucrarse a los campesinos en el futuro</a:t>
            </a:r>
            <a:r>
              <a:rPr lang="en" dirty="0"/>
              <a:t>?</a:t>
            </a:r>
            <a:endParaRPr lang="en-ZA" dirty="0"/>
          </a:p>
        </p:txBody>
      </p:sp>
      <p:sp>
        <p:nvSpPr>
          <p:cNvPr id="3" name="Text Placeholder 2">
            <a:extLst>
              <a:ext uri="{FF2B5EF4-FFF2-40B4-BE49-F238E27FC236}">
                <a16:creationId xmlns:a16="http://schemas.microsoft.com/office/drawing/2014/main" id="{A6315F77-03C5-41DB-9541-403C5B978876}"/>
              </a:ext>
            </a:extLst>
          </p:cNvPr>
          <p:cNvSpPr>
            <a:spLocks noGrp="1"/>
          </p:cNvSpPr>
          <p:nvPr>
            <p:ph type="body" idx="1"/>
          </p:nvPr>
        </p:nvSpPr>
        <p:spPr/>
        <p:txBody>
          <a:bodyPr/>
          <a:lstStyle/>
          <a:p>
            <a:pPr>
              <a:buFont typeface="Wingdings" panose="05000000000000000000" pitchFamily="2" charset="2"/>
              <a:buChar char="v"/>
            </a:pPr>
            <a:r>
              <a:rPr lang="es-ES" sz="2200" b="1" dirty="0">
                <a:solidFill>
                  <a:schemeClr val="dk1"/>
                </a:solidFill>
                <a:latin typeface="+mn-lt"/>
                <a:ea typeface="Calibri"/>
                <a:cs typeface="Calibri"/>
                <a:sym typeface="Calibri"/>
              </a:rPr>
              <a:t>Los procesos futuros deben devolver el aprendizaje al sistema y fomentar el intercambio de resultados, el análisis de lecciones o comunicaciones con los participantes (no solo extractivos)</a:t>
            </a:r>
            <a:endParaRPr lang="en-US" sz="2200" b="1" dirty="0">
              <a:highlight>
                <a:srgbClr val="FF00FF"/>
              </a:highlight>
              <a:latin typeface="+mn-lt"/>
            </a:endParaRPr>
          </a:p>
          <a:p>
            <a:pPr marL="114300" indent="0">
              <a:buNone/>
            </a:pPr>
            <a:endParaRPr lang="en-ZA" dirty="0"/>
          </a:p>
        </p:txBody>
      </p:sp>
    </p:spTree>
    <p:extLst>
      <p:ext uri="{BB962C8B-B14F-4D97-AF65-F5344CB8AC3E}">
        <p14:creationId xmlns:p14="http://schemas.microsoft.com/office/powerpoint/2010/main" val="2613793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DFE1B-470B-4502-99F4-ACC174EFDB0F}"/>
              </a:ext>
            </a:extLst>
          </p:cNvPr>
          <p:cNvSpPr>
            <a:spLocks noGrp="1"/>
          </p:cNvSpPr>
          <p:nvPr>
            <p:ph type="title"/>
          </p:nvPr>
        </p:nvSpPr>
        <p:spPr>
          <a:xfrm>
            <a:off x="311700" y="308344"/>
            <a:ext cx="8520600" cy="709381"/>
          </a:xfrm>
        </p:spPr>
        <p:txBody>
          <a:bodyPr>
            <a:noAutofit/>
          </a:bodyPr>
          <a:lstStyle/>
          <a:p>
            <a:r>
              <a:rPr lang="es-ES" sz="3200" dirty="0"/>
              <a:t>Comentarios sobre el conjunto de mensajes</a:t>
            </a:r>
            <a:endParaRPr lang="en-ZA" sz="3200" dirty="0"/>
          </a:p>
        </p:txBody>
      </p:sp>
      <p:sp>
        <p:nvSpPr>
          <p:cNvPr id="3" name="Text Placeholder 2">
            <a:extLst>
              <a:ext uri="{FF2B5EF4-FFF2-40B4-BE49-F238E27FC236}">
                <a16:creationId xmlns:a16="http://schemas.microsoft.com/office/drawing/2014/main" id="{B91D4B0E-B443-4D0F-A798-B10000608404}"/>
              </a:ext>
            </a:extLst>
          </p:cNvPr>
          <p:cNvSpPr>
            <a:spLocks noGrp="1"/>
          </p:cNvSpPr>
          <p:nvPr>
            <p:ph type="body" idx="1"/>
          </p:nvPr>
        </p:nvSpPr>
        <p:spPr/>
        <p:txBody>
          <a:bodyPr>
            <a:normAutofit/>
          </a:bodyPr>
          <a:lstStyle/>
          <a:p>
            <a:r>
              <a:rPr lang="es-ES" sz="2100" dirty="0">
                <a:solidFill>
                  <a:schemeClr val="tx1"/>
                </a:solidFill>
                <a:latin typeface="+mn-lt"/>
                <a:ea typeface="Calibri" panose="020F0502020204030204" pitchFamily="34" charset="0"/>
              </a:rPr>
              <a:t>¿Cuáles son sus impresiones y reflexiones generales sobre los mensajes clave identificados en los diálogos en los hallazgos preliminares?</a:t>
            </a:r>
            <a:endParaRPr lang="en-ZA" sz="2100" dirty="0">
              <a:solidFill>
                <a:schemeClr val="tx1"/>
              </a:solidFill>
              <a:effectLst/>
              <a:latin typeface="+mn-lt"/>
              <a:ea typeface="Calibri" panose="020F0502020204030204" pitchFamily="34" charset="0"/>
            </a:endParaRPr>
          </a:p>
          <a:p>
            <a:pPr lvl="1"/>
            <a:r>
              <a:rPr lang="en-US" sz="2100" dirty="0" err="1">
                <a:solidFill>
                  <a:schemeClr val="tx1"/>
                </a:solidFill>
                <a:latin typeface="+mn-lt"/>
              </a:rPr>
              <a:t>Qué</a:t>
            </a:r>
            <a:r>
              <a:rPr lang="en-US" sz="2100" dirty="0">
                <a:solidFill>
                  <a:schemeClr val="tx1"/>
                </a:solidFill>
                <a:latin typeface="+mn-lt"/>
              </a:rPr>
              <a:t> </a:t>
            </a:r>
            <a:r>
              <a:rPr lang="en-US" sz="2100" dirty="0" err="1">
                <a:solidFill>
                  <a:schemeClr val="tx1"/>
                </a:solidFill>
                <a:latin typeface="+mn-lt"/>
              </a:rPr>
              <a:t>falta</a:t>
            </a:r>
            <a:r>
              <a:rPr lang="en-US" sz="2100" dirty="0">
                <a:solidFill>
                  <a:schemeClr val="tx1"/>
                </a:solidFill>
                <a:latin typeface="+mn-lt"/>
              </a:rPr>
              <a:t>?</a:t>
            </a:r>
          </a:p>
          <a:p>
            <a:pPr lvl="1"/>
            <a:r>
              <a:rPr lang="en-US" sz="2100" dirty="0" err="1">
                <a:solidFill>
                  <a:schemeClr val="tx1"/>
                </a:solidFill>
                <a:latin typeface="+mn-lt"/>
              </a:rPr>
              <a:t>Qué</a:t>
            </a:r>
            <a:r>
              <a:rPr lang="en-US" sz="2100" dirty="0">
                <a:solidFill>
                  <a:schemeClr val="tx1"/>
                </a:solidFill>
                <a:latin typeface="+mn-lt"/>
              </a:rPr>
              <a:t> es </a:t>
            </a:r>
            <a:r>
              <a:rPr lang="en-US" sz="2100" dirty="0" err="1">
                <a:solidFill>
                  <a:schemeClr val="tx1"/>
                </a:solidFill>
                <a:latin typeface="+mn-lt"/>
              </a:rPr>
              <a:t>redundante</a:t>
            </a:r>
            <a:r>
              <a:rPr lang="en-US" sz="2100" dirty="0">
                <a:solidFill>
                  <a:schemeClr val="tx1"/>
                </a:solidFill>
                <a:latin typeface="+mn-lt"/>
              </a:rPr>
              <a:t>?</a:t>
            </a:r>
          </a:p>
        </p:txBody>
      </p:sp>
    </p:spTree>
    <p:extLst>
      <p:ext uri="{BB962C8B-B14F-4D97-AF65-F5344CB8AC3E}">
        <p14:creationId xmlns:p14="http://schemas.microsoft.com/office/powerpoint/2010/main" val="2125239744"/>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1235</TotalTime>
  <Words>1172</Words>
  <Application>Microsoft Office PowerPoint</Application>
  <PresentationFormat>On-screen Show (16:9)</PresentationFormat>
  <Paragraphs>92</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Wingdings</vt:lpstr>
      <vt:lpstr>Times New Roman</vt:lpstr>
      <vt:lpstr>Simple Light</vt:lpstr>
      <vt:lpstr>Perspectivas de l@s agricultores de pequeña escala para el Cumbre FSS</vt:lpstr>
      <vt:lpstr>Quiénes somos y qué hicimos</vt:lpstr>
      <vt:lpstr>Hallazgo acerca del proceso</vt:lpstr>
      <vt:lpstr>Mensajes clave sobre 3 preguntas (temas)</vt:lpstr>
      <vt:lpstr>¿Por qué es importante la perspectiva de los campesinos?</vt:lpstr>
      <vt:lpstr>¿Por qué es importante la perspectiva de los campesinos?</vt:lpstr>
      <vt:lpstr>¿Por qué es importante la perspectiva de los campesinos?</vt:lpstr>
      <vt:lpstr>2. ¿Cuál es la perspectiva de los campesinos?</vt:lpstr>
      <vt:lpstr>2. ¿Cuál es la perspectiva de los campesinos?</vt:lpstr>
      <vt:lpstr>2. ¿Cuál es la perspectiva de los campesinos? </vt:lpstr>
      <vt:lpstr>2. ¿Cuál es la perspectiva de los campesinos?</vt:lpstr>
      <vt:lpstr>3. Cómo debería involucrarse a los campesinos en el futuro?</vt:lpstr>
      <vt:lpstr>3. Cómo debería involucrarse a los campesinos en el futuro?</vt:lpstr>
      <vt:lpstr>Comentarios sobre el conjunto de mensajes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Focus Group Discussion: Smallholder perspectives for FSS</dc:title>
  <dc:creator>Mutizwa W. Mukute</dc:creator>
  <cp:lastModifiedBy>Claire Nicklin</cp:lastModifiedBy>
  <cp:revision>38</cp:revision>
  <dcterms:modified xsi:type="dcterms:W3CDTF">2021-07-15T16:44:10Z</dcterms:modified>
</cp:coreProperties>
</file>