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19"/>
  </p:notesMasterIdLst>
  <p:sldIdLst>
    <p:sldId id="268" r:id="rId2"/>
    <p:sldId id="257" r:id="rId3"/>
    <p:sldId id="258" r:id="rId4"/>
    <p:sldId id="259" r:id="rId5"/>
    <p:sldId id="263" r:id="rId6"/>
    <p:sldId id="260" r:id="rId7"/>
    <p:sldId id="261" r:id="rId8"/>
    <p:sldId id="264" r:id="rId9"/>
    <p:sldId id="265" r:id="rId10"/>
    <p:sldId id="269" r:id="rId11"/>
    <p:sldId id="270" r:id="rId12"/>
    <p:sldId id="267" r:id="rId13"/>
    <p:sldId id="271" r:id="rId14"/>
    <p:sldId id="272" r:id="rId15"/>
    <p:sldId id="273" r:id="rId16"/>
    <p:sldId id="262" r:id="rId17"/>
    <p:sldId id="266"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75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98E392-62DA-4E3E-9A07-710FE7518E7B}" type="datetimeFigureOut">
              <a:rPr lang="en-US" smtClean="0"/>
              <a:t>7/2/2021</a:t>
            </a:fld>
            <a:endParaRPr lang="en-U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F63CD8-715A-49BB-8E41-DCE3FFE90FF4}" type="slidenum">
              <a:rPr lang="en-US" smtClean="0"/>
              <a:t>‹Nº›</a:t>
            </a:fld>
            <a:endParaRPr lang="en-US"/>
          </a:p>
        </p:txBody>
      </p:sp>
    </p:spTree>
    <p:extLst>
      <p:ext uri="{BB962C8B-B14F-4D97-AF65-F5344CB8AC3E}">
        <p14:creationId xmlns:p14="http://schemas.microsoft.com/office/powerpoint/2010/main" val="22591983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Saludos</a:t>
            </a:r>
            <a:r>
              <a:rPr lang="es-ES" baseline="0" dirty="0" smtClean="0"/>
              <a:t> a todos y todas, gracias por estar aquí y por su interés en esta sección del proyecto AMIGO sobre la gestión de los artrópodos asociados al chocho con el enfoque de Impacto Colectivo. Quiero agradecer a la Universidad Central del Ecuador por ofrecernos el equipo de investigadores de lujo, estudiantes comprometidos con la causa y otros recursos para poder dedicarnos a la ejecución de este proyecto. Gracias al apoyo de nuestro socio el IRD que nos provee de acompañamiento tanto en la gestión del proyecto como en la logística, temas científicos, comunicacionales e incluso de índole más humanos. Gracias a nuestra patrocinadora la fundación </a:t>
            </a:r>
            <a:r>
              <a:rPr lang="es-ES" baseline="0" dirty="0" err="1" smtClean="0"/>
              <a:t>McKnight</a:t>
            </a:r>
            <a:r>
              <a:rPr lang="es-ES" baseline="0" dirty="0" smtClean="0"/>
              <a:t> que nos apoya también con el financiamiento, herramientas tecnológicas, científicas y técnicas. Y por la oportunidad de dirigirnos a ustedes en este encuentro de aprendizaje y práctica a través de medios digitales debido al contexto de pandemia.</a:t>
            </a:r>
            <a:endParaRPr lang="es-ES" dirty="0"/>
          </a:p>
        </p:txBody>
      </p:sp>
      <p:sp>
        <p:nvSpPr>
          <p:cNvPr id="4" name="Marcador de número de diapositiva 3"/>
          <p:cNvSpPr>
            <a:spLocks noGrp="1"/>
          </p:cNvSpPr>
          <p:nvPr>
            <p:ph type="sldNum" sz="quarter" idx="5"/>
          </p:nvPr>
        </p:nvSpPr>
        <p:spPr/>
        <p:txBody>
          <a:bodyPr/>
          <a:lstStyle/>
          <a:p>
            <a:fld id="{A2A4B52F-E749-4DB8-ADAF-DC79890DFFC5}" type="slidenum">
              <a:rPr lang="es-EC" smtClean="0"/>
              <a:t>1</a:t>
            </a:fld>
            <a:endParaRPr lang="es-EC"/>
          </a:p>
        </p:txBody>
      </p:sp>
    </p:spTree>
    <p:extLst>
      <p:ext uri="{BB962C8B-B14F-4D97-AF65-F5344CB8AC3E}">
        <p14:creationId xmlns:p14="http://schemas.microsoft.com/office/powerpoint/2010/main" val="9753358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kern="1200" dirty="0" smtClean="0">
                <a:solidFill>
                  <a:schemeClr val="tx1"/>
                </a:solidFill>
                <a:effectLst/>
                <a:latin typeface="+mn-lt"/>
                <a:ea typeface="+mn-ea"/>
                <a:cs typeface="+mn-cs"/>
              </a:rPr>
              <a:t>La Evaluación de Impacto Colectivo es un enfoque para evaluar en qué medida las acciones que realizan los diferentes actores involucrados alrededor de la resolución de un problema facilitan el cambio social en el mediano y largo plazo. </a:t>
            </a:r>
            <a:endParaRPr lang="en-US"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En nuestro estudio sobre la gestión de los artrópodos asociados al chocho (</a:t>
            </a:r>
            <a:r>
              <a:rPr lang="es-ES" sz="1200" i="1" kern="1200" dirty="0" err="1" smtClean="0">
                <a:solidFill>
                  <a:schemeClr val="tx1"/>
                </a:solidFill>
                <a:effectLst/>
                <a:latin typeface="+mn-lt"/>
                <a:ea typeface="+mn-ea"/>
                <a:cs typeface="+mn-cs"/>
              </a:rPr>
              <a:t>Lupinus</a:t>
            </a:r>
            <a:r>
              <a:rPr lang="es-ES" sz="1200" i="1" kern="1200" dirty="0" smtClean="0">
                <a:solidFill>
                  <a:schemeClr val="tx1"/>
                </a:solidFill>
                <a:effectLst/>
                <a:latin typeface="+mn-lt"/>
                <a:ea typeface="+mn-ea"/>
                <a:cs typeface="+mn-cs"/>
              </a:rPr>
              <a:t> </a:t>
            </a:r>
            <a:r>
              <a:rPr lang="es-ES" sz="1200" i="1" kern="1200" dirty="0" err="1" smtClean="0">
                <a:solidFill>
                  <a:schemeClr val="tx1"/>
                </a:solidFill>
                <a:effectLst/>
                <a:latin typeface="+mn-lt"/>
                <a:ea typeface="+mn-ea"/>
                <a:cs typeface="+mn-cs"/>
              </a:rPr>
              <a:t>mutabilis</a:t>
            </a:r>
            <a:r>
              <a:rPr lang="es-ES" sz="1200" kern="1200" dirty="0" smtClean="0">
                <a:solidFill>
                  <a:schemeClr val="tx1"/>
                </a:solidFill>
                <a:effectLst/>
                <a:latin typeface="+mn-lt"/>
                <a:ea typeface="+mn-ea"/>
                <a:cs typeface="+mn-cs"/>
              </a:rPr>
              <a:t>), queremos precisamente evaluar en qué medida existen las condiciones que estén encaminadas a resolver los problemas sanitarios del chocho al mismo tiempo que se logren mantener poblaciones saludables de aquellos invertebrados asociados a otros procesos ecológicos en los agroecosistemas como la polinización y el control de plagas. El enfoque de impacto colectivo es una forma de valorar las condiciones que permitan lograr impactos positivos y sostenibles a través de la evaluación del estado en que encuentran lo que este enfoque llama: los cinco pilares del Impacto Colectivo. </a:t>
            </a:r>
            <a:endParaRPr lang="en-US" sz="1200" kern="1200" dirty="0" smtClean="0">
              <a:solidFill>
                <a:schemeClr val="tx1"/>
              </a:solidFill>
              <a:effectLst/>
              <a:latin typeface="+mn-lt"/>
              <a:ea typeface="+mn-ea"/>
              <a:cs typeface="+mn-cs"/>
            </a:endParaRPr>
          </a:p>
          <a:p>
            <a:endParaRPr lang="en-US" dirty="0"/>
          </a:p>
        </p:txBody>
      </p:sp>
      <p:sp>
        <p:nvSpPr>
          <p:cNvPr id="4" name="Marcador de número de diapositiva 3"/>
          <p:cNvSpPr>
            <a:spLocks noGrp="1"/>
          </p:cNvSpPr>
          <p:nvPr>
            <p:ph type="sldNum" sz="quarter" idx="10"/>
          </p:nvPr>
        </p:nvSpPr>
        <p:spPr/>
        <p:txBody>
          <a:bodyPr/>
          <a:lstStyle/>
          <a:p>
            <a:fld id="{1DF63CD8-715A-49BB-8E41-DCE3FFE90FF4}" type="slidenum">
              <a:rPr lang="en-US" smtClean="0"/>
              <a:t>2</a:t>
            </a:fld>
            <a:endParaRPr lang="en-US"/>
          </a:p>
        </p:txBody>
      </p:sp>
    </p:spTree>
    <p:extLst>
      <p:ext uri="{BB962C8B-B14F-4D97-AF65-F5344CB8AC3E}">
        <p14:creationId xmlns:p14="http://schemas.microsoft.com/office/powerpoint/2010/main" val="35404750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sz="1200" i="1" kern="1200" dirty="0" smtClean="0">
                <a:solidFill>
                  <a:schemeClr val="tx1"/>
                </a:solidFill>
                <a:effectLst/>
                <a:latin typeface="+mn-lt"/>
                <a:ea typeface="+mn-ea"/>
                <a:cs typeface="+mn-cs"/>
              </a:rPr>
              <a:t>a) Mantener una visión compartida sobre la naturaleza del problema y las formas de buscar una solución</a:t>
            </a:r>
            <a:endParaRPr lang="en-US" dirty="0"/>
          </a:p>
        </p:txBody>
      </p:sp>
      <p:sp>
        <p:nvSpPr>
          <p:cNvPr id="4" name="Marcador de número de diapositiva 3"/>
          <p:cNvSpPr>
            <a:spLocks noGrp="1"/>
          </p:cNvSpPr>
          <p:nvPr>
            <p:ph type="sldNum" sz="quarter" idx="10"/>
          </p:nvPr>
        </p:nvSpPr>
        <p:spPr/>
        <p:txBody>
          <a:bodyPr/>
          <a:lstStyle/>
          <a:p>
            <a:fld id="{1DF63CD8-715A-49BB-8E41-DCE3FFE90FF4}" type="slidenum">
              <a:rPr lang="en-US" smtClean="0"/>
              <a:t>3</a:t>
            </a:fld>
            <a:endParaRPr lang="en-US"/>
          </a:p>
        </p:txBody>
      </p:sp>
    </p:spTree>
    <p:extLst>
      <p:ext uri="{BB962C8B-B14F-4D97-AF65-F5344CB8AC3E}">
        <p14:creationId xmlns:p14="http://schemas.microsoft.com/office/powerpoint/2010/main" val="42126184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sz="1200" i="1" kern="1200" dirty="0" smtClean="0">
                <a:solidFill>
                  <a:schemeClr val="tx1"/>
                </a:solidFill>
                <a:effectLst/>
                <a:latin typeface="+mn-lt"/>
                <a:ea typeface="+mn-ea"/>
                <a:cs typeface="+mn-cs"/>
              </a:rPr>
              <a:t>b) Manejar una estrategia de comunicación abierta y continua para construir confianza entre los involucrados</a:t>
            </a:r>
            <a:endParaRPr lang="en-US" dirty="0"/>
          </a:p>
        </p:txBody>
      </p:sp>
      <p:sp>
        <p:nvSpPr>
          <p:cNvPr id="4" name="Marcador de número de diapositiva 3"/>
          <p:cNvSpPr>
            <a:spLocks noGrp="1"/>
          </p:cNvSpPr>
          <p:nvPr>
            <p:ph type="sldNum" sz="quarter" idx="10"/>
          </p:nvPr>
        </p:nvSpPr>
        <p:spPr/>
        <p:txBody>
          <a:bodyPr/>
          <a:lstStyle/>
          <a:p>
            <a:fld id="{1DF63CD8-715A-49BB-8E41-DCE3FFE90FF4}" type="slidenum">
              <a:rPr lang="en-US" smtClean="0"/>
              <a:t>5</a:t>
            </a:fld>
            <a:endParaRPr lang="en-US"/>
          </a:p>
        </p:txBody>
      </p:sp>
    </p:spTree>
    <p:extLst>
      <p:ext uri="{BB962C8B-B14F-4D97-AF65-F5344CB8AC3E}">
        <p14:creationId xmlns:p14="http://schemas.microsoft.com/office/powerpoint/2010/main" val="16761258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sz="1200" i="1" kern="1200" dirty="0" smtClean="0">
                <a:solidFill>
                  <a:schemeClr val="tx1"/>
                </a:solidFill>
                <a:effectLst/>
                <a:latin typeface="+mn-lt"/>
                <a:ea typeface="+mn-ea"/>
                <a:cs typeface="+mn-cs"/>
              </a:rPr>
              <a:t>c) Tener formas consensuadas de medir la consecución de resultados con mecanismos coherentes para verificar que los esfuerzos continúen enfocados en los objetivos</a:t>
            </a:r>
            <a:endParaRPr lang="en-US" dirty="0"/>
          </a:p>
        </p:txBody>
      </p:sp>
      <p:sp>
        <p:nvSpPr>
          <p:cNvPr id="4" name="Marcador de número de diapositiva 3"/>
          <p:cNvSpPr>
            <a:spLocks noGrp="1"/>
          </p:cNvSpPr>
          <p:nvPr>
            <p:ph type="sldNum" sz="quarter" idx="10"/>
          </p:nvPr>
        </p:nvSpPr>
        <p:spPr/>
        <p:txBody>
          <a:bodyPr/>
          <a:lstStyle/>
          <a:p>
            <a:fld id="{1DF63CD8-715A-49BB-8E41-DCE3FFE90FF4}" type="slidenum">
              <a:rPr lang="en-US" smtClean="0"/>
              <a:t>6</a:t>
            </a:fld>
            <a:endParaRPr lang="en-US"/>
          </a:p>
        </p:txBody>
      </p:sp>
    </p:spTree>
    <p:extLst>
      <p:ext uri="{BB962C8B-B14F-4D97-AF65-F5344CB8AC3E}">
        <p14:creationId xmlns:p14="http://schemas.microsoft.com/office/powerpoint/2010/main" val="40793672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sz="1200" i="1" kern="1200" dirty="0" smtClean="0">
                <a:solidFill>
                  <a:schemeClr val="tx1"/>
                </a:solidFill>
                <a:effectLst/>
                <a:latin typeface="+mn-lt"/>
                <a:ea typeface="+mn-ea"/>
                <a:cs typeface="+mn-cs"/>
              </a:rPr>
              <a:t>d) Garantizar que las actividades que realizan sean coordinadas y complementarias, prestando atención a duplicaciones o tal vez acciones que sean contrarias a lo acordado o tal vez la necesidad de acciones que no estén siendo realizadas por ninguno de los actores</a:t>
            </a:r>
            <a:endParaRPr lang="en-US" dirty="0"/>
          </a:p>
        </p:txBody>
      </p:sp>
      <p:sp>
        <p:nvSpPr>
          <p:cNvPr id="4" name="Marcador de número de diapositiva 3"/>
          <p:cNvSpPr>
            <a:spLocks noGrp="1"/>
          </p:cNvSpPr>
          <p:nvPr>
            <p:ph type="sldNum" sz="quarter" idx="10"/>
          </p:nvPr>
        </p:nvSpPr>
        <p:spPr/>
        <p:txBody>
          <a:bodyPr/>
          <a:lstStyle/>
          <a:p>
            <a:fld id="{1DF63CD8-715A-49BB-8E41-DCE3FFE90FF4}" type="slidenum">
              <a:rPr lang="en-US" smtClean="0"/>
              <a:t>7</a:t>
            </a:fld>
            <a:endParaRPr lang="en-US"/>
          </a:p>
        </p:txBody>
      </p:sp>
    </p:spTree>
    <p:extLst>
      <p:ext uri="{BB962C8B-B14F-4D97-AF65-F5344CB8AC3E}">
        <p14:creationId xmlns:p14="http://schemas.microsoft.com/office/powerpoint/2010/main" val="21379976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sz="1200" i="1" kern="1200" dirty="0" smtClean="0">
                <a:solidFill>
                  <a:schemeClr val="tx1"/>
                </a:solidFill>
                <a:effectLst/>
                <a:latin typeface="+mn-lt"/>
                <a:ea typeface="+mn-ea"/>
                <a:cs typeface="+mn-cs"/>
              </a:rPr>
              <a:t>e) La existencia de una organización que tenga el perfil de coordinadora de las formas de participación y las acciones</a:t>
            </a:r>
            <a:r>
              <a:rPr lang="es-EC" sz="1200" kern="1200" dirty="0" smtClean="0">
                <a:solidFill>
                  <a:schemeClr val="tx1"/>
                </a:solidFill>
                <a:effectLst/>
                <a:latin typeface="+mn-lt"/>
                <a:ea typeface="+mn-ea"/>
                <a:cs typeface="+mn-cs"/>
              </a:rPr>
              <a:t>.</a:t>
            </a:r>
            <a:endParaRPr lang="en-US" dirty="0"/>
          </a:p>
        </p:txBody>
      </p:sp>
      <p:sp>
        <p:nvSpPr>
          <p:cNvPr id="4" name="Marcador de número de diapositiva 3"/>
          <p:cNvSpPr>
            <a:spLocks noGrp="1"/>
          </p:cNvSpPr>
          <p:nvPr>
            <p:ph type="sldNum" sz="quarter" idx="10"/>
          </p:nvPr>
        </p:nvSpPr>
        <p:spPr/>
        <p:txBody>
          <a:bodyPr/>
          <a:lstStyle/>
          <a:p>
            <a:fld id="{1DF63CD8-715A-49BB-8E41-DCE3FFE90FF4}" type="slidenum">
              <a:rPr lang="en-US" smtClean="0"/>
              <a:t>8</a:t>
            </a:fld>
            <a:endParaRPr lang="en-US"/>
          </a:p>
        </p:txBody>
      </p:sp>
    </p:spTree>
    <p:extLst>
      <p:ext uri="{BB962C8B-B14F-4D97-AF65-F5344CB8AC3E}">
        <p14:creationId xmlns:p14="http://schemas.microsoft.com/office/powerpoint/2010/main" val="17345006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10"/>
          </p:nvPr>
        </p:nvSpPr>
        <p:spPr/>
        <p:txBody>
          <a:bodyPr/>
          <a:lstStyle/>
          <a:p>
            <a:fld id="{1DF63CD8-715A-49BB-8E41-DCE3FFE90FF4}" type="slidenum">
              <a:rPr lang="en-US" smtClean="0"/>
              <a:t>9</a:t>
            </a:fld>
            <a:endParaRPr lang="en-US"/>
          </a:p>
        </p:txBody>
      </p:sp>
    </p:spTree>
    <p:extLst>
      <p:ext uri="{BB962C8B-B14F-4D97-AF65-F5344CB8AC3E}">
        <p14:creationId xmlns:p14="http://schemas.microsoft.com/office/powerpoint/2010/main" val="512811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10"/>
          </p:nvPr>
        </p:nvSpPr>
        <p:spPr/>
        <p:txBody>
          <a:bodyPr/>
          <a:lstStyle/>
          <a:p>
            <a:fld id="{1DF63CD8-715A-49BB-8E41-DCE3FFE90FF4}" type="slidenum">
              <a:rPr lang="en-US" smtClean="0"/>
              <a:t>10</a:t>
            </a:fld>
            <a:endParaRPr lang="en-US"/>
          </a:p>
        </p:txBody>
      </p:sp>
    </p:spTree>
    <p:extLst>
      <p:ext uri="{BB962C8B-B14F-4D97-AF65-F5344CB8AC3E}">
        <p14:creationId xmlns:p14="http://schemas.microsoft.com/office/powerpoint/2010/main" val="31646266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C" sz="1200" kern="1200" dirty="0" smtClean="0">
                <a:solidFill>
                  <a:schemeClr val="tx1"/>
                </a:solidFill>
                <a:effectLst/>
                <a:latin typeface="+mn-lt"/>
                <a:ea typeface="+mn-ea"/>
                <a:cs typeface="+mn-cs"/>
              </a:rPr>
              <a:t>diseñado inicialmente por Paolo Campos va a referirse al segundo pilar del EIC y nos permitirá comprender las formas de comunicación que operan en el territorio alrededor del problema percibido. Las fuentes del conocimiento (familia, comunidad o fuera de la comunidad), los mecanismos de producción de este conocimiento (de la interacción con los entornos naturales y sociales), sus formas y modalidades de difusión y sus formas de perpetuación; por ejemplo, caracterizando los actores y los mecanismos de perpetuación que usan para ese conocimiento y las prácticas asociadas. Este estudio nos permitirá determinar el perfil de actores que puedan facilitar la innovación y la difusión de conocimientos y prácticas asociadas con la gestión sostenible de los artrópodos. También nos enfocaremos en identificar cuáles son los cuellos de botella y posibles lagunas de conocimiento que requieran resolverse para facilitar la difusión del conocimiento y la innovación. Al identificar la naturaleza de los </a:t>
            </a:r>
            <a:r>
              <a:rPr lang="es-EC" sz="1200" i="1" kern="1200" dirty="0" smtClean="0">
                <a:solidFill>
                  <a:schemeClr val="tx1"/>
                </a:solidFill>
                <a:effectLst/>
                <a:latin typeface="+mn-lt"/>
                <a:ea typeface="+mn-ea"/>
                <a:cs typeface="+mn-cs"/>
              </a:rPr>
              <a:t>vínculos entre los actores y su entorno</a:t>
            </a:r>
            <a:r>
              <a:rPr lang="es-EC" sz="1200" kern="1200" dirty="0" smtClean="0">
                <a:solidFill>
                  <a:schemeClr val="tx1"/>
                </a:solidFill>
                <a:effectLst/>
                <a:latin typeface="+mn-lt"/>
                <a:ea typeface="+mn-ea"/>
                <a:cs typeface="+mn-cs"/>
              </a:rPr>
              <a:t>, podremos entender cómo las acciones de los actores afectan o pueden afectar a su entorno.</a:t>
            </a:r>
            <a:endParaRPr lang="en-US" sz="1200" kern="1200" dirty="0" smtClean="0">
              <a:solidFill>
                <a:schemeClr val="tx1"/>
              </a:solidFill>
              <a:effectLst/>
              <a:latin typeface="+mn-lt"/>
              <a:ea typeface="+mn-ea"/>
              <a:cs typeface="+mn-cs"/>
            </a:endParaRPr>
          </a:p>
          <a:p>
            <a:endParaRPr lang="en-US" dirty="0"/>
          </a:p>
        </p:txBody>
      </p:sp>
      <p:sp>
        <p:nvSpPr>
          <p:cNvPr id="4" name="Marcador de número de diapositiva 3"/>
          <p:cNvSpPr>
            <a:spLocks noGrp="1"/>
          </p:cNvSpPr>
          <p:nvPr>
            <p:ph type="sldNum" sz="quarter" idx="10"/>
          </p:nvPr>
        </p:nvSpPr>
        <p:spPr/>
        <p:txBody>
          <a:bodyPr/>
          <a:lstStyle/>
          <a:p>
            <a:fld id="{1DF63CD8-715A-49BB-8E41-DCE3FFE90FF4}" type="slidenum">
              <a:rPr lang="en-US" smtClean="0"/>
              <a:t>12</a:t>
            </a:fld>
            <a:endParaRPr lang="en-US"/>
          </a:p>
        </p:txBody>
      </p:sp>
    </p:spTree>
    <p:extLst>
      <p:ext uri="{BB962C8B-B14F-4D97-AF65-F5344CB8AC3E}">
        <p14:creationId xmlns:p14="http://schemas.microsoft.com/office/powerpoint/2010/main" val="10705877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10"/>
          </p:nvPr>
        </p:nvSpPr>
        <p:spPr/>
        <p:txBody>
          <a:bodyPr/>
          <a:lstStyle/>
          <a:p>
            <a:fld id="{1DF63CD8-715A-49BB-8E41-DCE3FFE90FF4}" type="slidenum">
              <a:rPr lang="en-US" smtClean="0"/>
              <a:t>17</a:t>
            </a:fld>
            <a:endParaRPr lang="en-US"/>
          </a:p>
        </p:txBody>
      </p:sp>
    </p:spTree>
    <p:extLst>
      <p:ext uri="{BB962C8B-B14F-4D97-AF65-F5344CB8AC3E}">
        <p14:creationId xmlns:p14="http://schemas.microsoft.com/office/powerpoint/2010/main" val="23246570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fld id="{B95F994F-764D-4097-9FAE-83331F06756A}" type="datetimeFigureOut">
              <a:rPr lang="en-US" smtClean="0"/>
              <a:t>7/2/2021</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4E9CDAE9-23BE-4316-90CD-B947CC025391}" type="slidenum">
              <a:rPr lang="en-US" smtClean="0"/>
              <a:t>‹Nº›</a:t>
            </a:fld>
            <a:endParaRPr lang="en-US"/>
          </a:p>
        </p:txBody>
      </p:sp>
    </p:spTree>
    <p:extLst>
      <p:ext uri="{BB962C8B-B14F-4D97-AF65-F5344CB8AC3E}">
        <p14:creationId xmlns:p14="http://schemas.microsoft.com/office/powerpoint/2010/main" val="5612854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95F994F-764D-4097-9FAE-83331F06756A}" type="datetimeFigureOut">
              <a:rPr lang="en-US" smtClean="0"/>
              <a:t>7/2/2021</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E9CDAE9-23BE-4316-90CD-B947CC025391}" type="slidenum">
              <a:rPr lang="en-US" smtClean="0"/>
              <a:t>‹Nº›</a:t>
            </a:fld>
            <a:endParaRPr lang="en-US"/>
          </a:p>
        </p:txBody>
      </p:sp>
    </p:spTree>
    <p:extLst>
      <p:ext uri="{BB962C8B-B14F-4D97-AF65-F5344CB8AC3E}">
        <p14:creationId xmlns:p14="http://schemas.microsoft.com/office/powerpoint/2010/main" val="35318591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95F994F-764D-4097-9FAE-83331F06756A}" type="datetimeFigureOut">
              <a:rPr lang="en-US" smtClean="0"/>
              <a:t>7/2/2021</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E9CDAE9-23BE-4316-90CD-B947CC025391}" type="slidenum">
              <a:rPr lang="en-US" smtClean="0"/>
              <a:t>‹Nº›</a:t>
            </a:fld>
            <a:endParaRPr lang="en-US"/>
          </a:p>
        </p:txBody>
      </p:sp>
    </p:spTree>
    <p:extLst>
      <p:ext uri="{BB962C8B-B14F-4D97-AF65-F5344CB8AC3E}">
        <p14:creationId xmlns:p14="http://schemas.microsoft.com/office/powerpoint/2010/main" val="3967212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B95F994F-764D-4097-9FAE-83331F06756A}" type="datetimeFigureOut">
              <a:rPr lang="en-US" smtClean="0"/>
              <a:t>7/2/2021</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4E9CDAE9-23BE-4316-90CD-B947CC025391}" type="slidenum">
              <a:rPr lang="en-US" smtClean="0"/>
              <a:t>‹Nº›</a:t>
            </a:fld>
            <a:endParaRPr lang="en-US"/>
          </a:p>
        </p:txBody>
      </p:sp>
    </p:spTree>
    <p:extLst>
      <p:ext uri="{BB962C8B-B14F-4D97-AF65-F5344CB8AC3E}">
        <p14:creationId xmlns:p14="http://schemas.microsoft.com/office/powerpoint/2010/main" val="18043520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B95F994F-764D-4097-9FAE-83331F06756A}" type="datetimeFigureOut">
              <a:rPr lang="en-US" smtClean="0"/>
              <a:t>7/2/2021</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4E9CDAE9-23BE-4316-90CD-B947CC025391}" type="slidenum">
              <a:rPr lang="en-US" smtClean="0"/>
              <a:t>‹Nº›</a:t>
            </a:fld>
            <a:endParaRPr lang="en-US"/>
          </a:p>
        </p:txBody>
      </p:sp>
    </p:spTree>
    <p:extLst>
      <p:ext uri="{BB962C8B-B14F-4D97-AF65-F5344CB8AC3E}">
        <p14:creationId xmlns:p14="http://schemas.microsoft.com/office/powerpoint/2010/main" val="2709417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B95F994F-764D-4097-9FAE-83331F06756A}" type="datetimeFigureOut">
              <a:rPr lang="en-US" smtClean="0"/>
              <a:t>7/2/2021</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4E9CDAE9-23BE-4316-90CD-B947CC025391}" type="slidenum">
              <a:rPr lang="en-US" smtClean="0"/>
              <a:t>‹Nº›</a:t>
            </a:fld>
            <a:endParaRPr lang="en-US"/>
          </a:p>
        </p:txBody>
      </p:sp>
    </p:spTree>
    <p:extLst>
      <p:ext uri="{BB962C8B-B14F-4D97-AF65-F5344CB8AC3E}">
        <p14:creationId xmlns:p14="http://schemas.microsoft.com/office/powerpoint/2010/main" val="13096948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5F994F-764D-4097-9FAE-83331F06756A}" type="datetimeFigureOut">
              <a:rPr lang="en-US" smtClean="0"/>
              <a:t>7/2/2021</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4E9CDAE9-23BE-4316-90CD-B947CC025391}" type="slidenum">
              <a:rPr lang="en-US" smtClean="0"/>
              <a:t>‹Nº›</a:t>
            </a:fld>
            <a:endParaRPr lang="en-US"/>
          </a:p>
        </p:txBody>
      </p:sp>
    </p:spTree>
    <p:extLst>
      <p:ext uri="{BB962C8B-B14F-4D97-AF65-F5344CB8AC3E}">
        <p14:creationId xmlns:p14="http://schemas.microsoft.com/office/powerpoint/2010/main" val="33673444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B95F994F-764D-4097-9FAE-83331F06756A}" type="datetimeFigureOut">
              <a:rPr lang="en-US" smtClean="0"/>
              <a:t>7/2/2021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4E9CDAE9-23BE-4316-90CD-B947CC025391}" type="slidenum">
              <a:rPr lang="en-US" smtClean="0"/>
              <a:t>‹Nº›</a:t>
            </a:fld>
            <a:endParaRPr lang="en-US"/>
          </a:p>
        </p:txBody>
      </p:sp>
    </p:spTree>
    <p:extLst>
      <p:ext uri="{BB962C8B-B14F-4D97-AF65-F5344CB8AC3E}">
        <p14:creationId xmlns:p14="http://schemas.microsoft.com/office/powerpoint/2010/main" val="23642454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B95F994F-764D-4097-9FAE-83331F06756A}" type="datetimeFigureOut">
              <a:rPr lang="en-US" smtClean="0"/>
              <a:t>7/2/2021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E9CDAE9-23BE-4316-90CD-B947CC025391}" type="slidenum">
              <a:rPr lang="en-US" smtClean="0"/>
              <a:t>‹Nº›</a:t>
            </a:fld>
            <a:endParaRPr lang="en-US"/>
          </a:p>
        </p:txBody>
      </p:sp>
    </p:spTree>
    <p:extLst>
      <p:ext uri="{BB962C8B-B14F-4D97-AF65-F5344CB8AC3E}">
        <p14:creationId xmlns:p14="http://schemas.microsoft.com/office/powerpoint/2010/main" val="7743020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95F994F-764D-4097-9FAE-83331F06756A}" type="datetimeFigureOut">
              <a:rPr lang="en-US" smtClean="0"/>
              <a:t>7/2/2021</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E9CDAE9-23BE-4316-90CD-B947CC025391}" type="slidenum">
              <a:rPr lang="en-US" smtClean="0"/>
              <a:t>‹Nº›</a:t>
            </a:fld>
            <a:endParaRPr lang="en-US"/>
          </a:p>
        </p:txBody>
      </p:sp>
    </p:spTree>
    <p:extLst>
      <p:ext uri="{BB962C8B-B14F-4D97-AF65-F5344CB8AC3E}">
        <p14:creationId xmlns:p14="http://schemas.microsoft.com/office/powerpoint/2010/main" val="26557123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Editar el estilo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95F994F-764D-4097-9FAE-83331F06756A}" type="datetimeFigureOut">
              <a:rPr lang="en-US" smtClean="0"/>
              <a:t>7/2/2021</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E9CDAE9-23BE-4316-90CD-B947CC025391}" type="slidenum">
              <a:rPr lang="en-US" smtClean="0"/>
              <a:t>‹Nº›</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533847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Editar el estilo de texto del patrón</a:t>
            </a:r>
          </a:p>
        </p:txBody>
      </p:sp>
      <p:sp>
        <p:nvSpPr>
          <p:cNvPr id="5" name="Date Placeholder 4"/>
          <p:cNvSpPr>
            <a:spLocks noGrp="1"/>
          </p:cNvSpPr>
          <p:nvPr>
            <p:ph type="dt" sz="half" idx="10"/>
          </p:nvPr>
        </p:nvSpPr>
        <p:spPr/>
        <p:txBody>
          <a:bodyPr/>
          <a:lstStyle/>
          <a:p>
            <a:fld id="{B95F994F-764D-4097-9FAE-83331F06756A}" type="datetimeFigureOut">
              <a:rPr lang="en-US" smtClean="0"/>
              <a:t>7/2/2021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E9CDAE9-23BE-4316-90CD-B947CC025391}" type="slidenum">
              <a:rPr lang="en-US" smtClean="0"/>
              <a:t>‹Nº›</a:t>
            </a:fld>
            <a:endParaRPr lang="en-US"/>
          </a:p>
        </p:txBody>
      </p:sp>
    </p:spTree>
    <p:extLst>
      <p:ext uri="{BB962C8B-B14F-4D97-AF65-F5344CB8AC3E}">
        <p14:creationId xmlns:p14="http://schemas.microsoft.com/office/powerpoint/2010/main" val="26906568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Editar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Editar el estilo de texto del patrón</a:t>
            </a:r>
          </a:p>
        </p:txBody>
      </p:sp>
      <p:sp>
        <p:nvSpPr>
          <p:cNvPr id="5" name="Date Placeholder 4"/>
          <p:cNvSpPr>
            <a:spLocks noGrp="1"/>
          </p:cNvSpPr>
          <p:nvPr>
            <p:ph type="dt" sz="half" idx="10"/>
          </p:nvPr>
        </p:nvSpPr>
        <p:spPr/>
        <p:txBody>
          <a:bodyPr/>
          <a:lstStyle/>
          <a:p>
            <a:fld id="{B95F994F-764D-4097-9FAE-83331F06756A}" type="datetimeFigureOut">
              <a:rPr lang="en-US" smtClean="0"/>
              <a:t>7/2/2021</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E9CDAE9-23BE-4316-90CD-B947CC025391}" type="slidenum">
              <a:rPr lang="en-US" smtClean="0"/>
              <a:t>‹Nº›</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553693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smtClean="0"/>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Editar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Editar el estilo de texto del patrón</a:t>
            </a:r>
          </a:p>
        </p:txBody>
      </p:sp>
      <p:sp>
        <p:nvSpPr>
          <p:cNvPr id="5" name="Date Placeholder 4"/>
          <p:cNvSpPr>
            <a:spLocks noGrp="1"/>
          </p:cNvSpPr>
          <p:nvPr>
            <p:ph type="dt" sz="half" idx="10"/>
          </p:nvPr>
        </p:nvSpPr>
        <p:spPr/>
        <p:txBody>
          <a:bodyPr/>
          <a:lstStyle/>
          <a:p>
            <a:fld id="{B95F994F-764D-4097-9FAE-83331F06756A}" type="datetimeFigureOut">
              <a:rPr lang="en-US" smtClean="0"/>
              <a:t>7/2/2021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E9CDAE9-23BE-4316-90CD-B947CC025391}" type="slidenum">
              <a:rPr lang="en-US" smtClean="0"/>
              <a:t>‹Nº›</a:t>
            </a:fld>
            <a:endParaRPr lang="en-US"/>
          </a:p>
        </p:txBody>
      </p:sp>
    </p:spTree>
    <p:extLst>
      <p:ext uri="{BB962C8B-B14F-4D97-AF65-F5344CB8AC3E}">
        <p14:creationId xmlns:p14="http://schemas.microsoft.com/office/powerpoint/2010/main" val="29054816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95F994F-764D-4097-9FAE-83331F06756A}" type="datetimeFigureOut">
              <a:rPr lang="en-US" smtClean="0"/>
              <a:t>7/2/2021</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E9CDAE9-23BE-4316-90CD-B947CC025391}" type="slidenum">
              <a:rPr lang="en-US" smtClean="0"/>
              <a:t>‹Nº›</a:t>
            </a:fld>
            <a:endParaRPr lang="en-US"/>
          </a:p>
        </p:txBody>
      </p:sp>
    </p:spTree>
    <p:extLst>
      <p:ext uri="{BB962C8B-B14F-4D97-AF65-F5344CB8AC3E}">
        <p14:creationId xmlns:p14="http://schemas.microsoft.com/office/powerpoint/2010/main" val="14610144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95F994F-764D-4097-9FAE-83331F06756A}" type="datetimeFigureOut">
              <a:rPr lang="en-US" smtClean="0"/>
              <a:t>7/2/2021</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E9CDAE9-23BE-4316-90CD-B947CC025391}" type="slidenum">
              <a:rPr lang="en-US" smtClean="0"/>
              <a:t>‹Nº›</a:t>
            </a:fld>
            <a:endParaRPr lang="en-US"/>
          </a:p>
        </p:txBody>
      </p:sp>
    </p:spTree>
    <p:extLst>
      <p:ext uri="{BB962C8B-B14F-4D97-AF65-F5344CB8AC3E}">
        <p14:creationId xmlns:p14="http://schemas.microsoft.com/office/powerpoint/2010/main" val="4120389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95F994F-764D-4097-9FAE-83331F06756A}" type="datetimeFigureOut">
              <a:rPr lang="en-US" smtClean="0"/>
              <a:t>7/2/2021</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4E9CDAE9-23BE-4316-90CD-B947CC025391}" type="slidenum">
              <a:rPr lang="en-US" smtClean="0"/>
              <a:t>‹Nº›</a:t>
            </a:fld>
            <a:endParaRPr lang="en-US"/>
          </a:p>
        </p:txBody>
      </p:sp>
    </p:spTree>
    <p:extLst>
      <p:ext uri="{BB962C8B-B14F-4D97-AF65-F5344CB8AC3E}">
        <p14:creationId xmlns:p14="http://schemas.microsoft.com/office/powerpoint/2010/main" val="3709136759"/>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 id="2147483795" r:id="rId15"/>
    <p:sldLayoutId id="214748379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mailto:mayalaa@uce.edu.ec"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1455240" y="3161265"/>
            <a:ext cx="9782484" cy="1143000"/>
          </a:xfrm>
        </p:spPr>
        <p:txBody>
          <a:bodyPr>
            <a:normAutofit/>
          </a:bodyPr>
          <a:lstStyle/>
          <a:p>
            <a:pPr algn="ctr">
              <a:lnSpc>
                <a:spcPts val="2200"/>
              </a:lnSpc>
              <a:spcBef>
                <a:spcPts val="600"/>
              </a:spcBef>
              <a:spcAft>
                <a:spcPts val="600"/>
              </a:spcAft>
            </a:pPr>
            <a:r>
              <a:rPr lang="es-ES" sz="2000" dirty="0" smtClean="0">
                <a:solidFill>
                  <a:schemeClr val="tx1"/>
                </a:solidFill>
                <a:latin typeface="Microsoft JhengHei UI Light" panose="020B0304030504040204" pitchFamily="34" charset="-120"/>
                <a:ea typeface="Microsoft JhengHei UI Light" panose="020B0304030504040204" pitchFamily="34" charset="-120"/>
                <a:cs typeface="Times New Roman" panose="02020603050405020304" pitchFamily="18" charset="0"/>
              </a:rPr>
              <a:t>Michael </a:t>
            </a:r>
            <a:r>
              <a:rPr lang="es-ES" sz="2000" dirty="0">
                <a:solidFill>
                  <a:schemeClr val="tx1"/>
                </a:solidFill>
                <a:latin typeface="Microsoft JhengHei UI Light" panose="020B0304030504040204" pitchFamily="34" charset="-120"/>
                <a:ea typeface="Microsoft JhengHei UI Light" panose="020B0304030504040204" pitchFamily="34" charset="-120"/>
                <a:cs typeface="Times New Roman" panose="02020603050405020304" pitchFamily="18" charset="0"/>
              </a:rPr>
              <a:t>Ayala </a:t>
            </a:r>
            <a:r>
              <a:rPr lang="es-ES" sz="2000" dirty="0" err="1">
                <a:solidFill>
                  <a:schemeClr val="tx1"/>
                </a:solidFill>
                <a:latin typeface="Microsoft JhengHei UI Light" panose="020B0304030504040204" pitchFamily="34" charset="-120"/>
                <a:ea typeface="Microsoft JhengHei UI Light" panose="020B0304030504040204" pitchFamily="34" charset="-120"/>
                <a:cs typeface="Times New Roman" panose="02020603050405020304" pitchFamily="18" charset="0"/>
              </a:rPr>
              <a:t>Ayala</a:t>
            </a:r>
            <a:r>
              <a:rPr lang="es-ES" sz="2000" dirty="0">
                <a:solidFill>
                  <a:schemeClr val="tx1"/>
                </a:solidFill>
                <a:latin typeface="Microsoft JhengHei UI Light" panose="020B0304030504040204" pitchFamily="34" charset="-120"/>
                <a:ea typeface="Microsoft JhengHei UI Light" panose="020B0304030504040204" pitchFamily="34" charset="-120"/>
                <a:cs typeface="Times New Roman" panose="02020603050405020304" pitchFamily="18" charset="0"/>
              </a:rPr>
              <a:t> (UCE)</a:t>
            </a:r>
          </a:p>
          <a:p>
            <a:pPr algn="ctr">
              <a:lnSpc>
                <a:spcPts val="2200"/>
              </a:lnSpc>
              <a:spcBef>
                <a:spcPts val="600"/>
              </a:spcBef>
              <a:spcAft>
                <a:spcPts val="600"/>
              </a:spcAft>
            </a:pPr>
            <a:r>
              <a:rPr lang="es-ES" sz="2000" dirty="0" err="1">
                <a:solidFill>
                  <a:schemeClr val="tx1"/>
                </a:solidFill>
                <a:latin typeface="Microsoft JhengHei UI Light" panose="020B0304030504040204" pitchFamily="34" charset="-120"/>
                <a:ea typeface="Microsoft JhengHei UI Light" panose="020B0304030504040204" pitchFamily="34" charset="-120"/>
                <a:cs typeface="Times New Roman" panose="02020603050405020304" pitchFamily="18" charset="0"/>
              </a:rPr>
              <a:t>CdP</a:t>
            </a:r>
            <a:r>
              <a:rPr lang="es-ES" sz="2000" dirty="0">
                <a:solidFill>
                  <a:schemeClr val="tx1"/>
                </a:solidFill>
                <a:latin typeface="Microsoft JhengHei UI Light" panose="020B0304030504040204" pitchFamily="34" charset="-120"/>
                <a:ea typeface="Microsoft JhengHei UI Light" panose="020B0304030504040204" pitchFamily="34" charset="-120"/>
                <a:cs typeface="Times New Roman" panose="02020603050405020304" pitchFamily="18" charset="0"/>
              </a:rPr>
              <a:t> 17, 2021</a:t>
            </a:r>
            <a:endParaRPr lang="es-ES" sz="2000" dirty="0">
              <a:solidFill>
                <a:schemeClr val="tx1"/>
              </a:solidFill>
              <a:latin typeface="Microsoft JhengHei UI Light" panose="020B0304030504040204" pitchFamily="34" charset="-120"/>
              <a:ea typeface="Microsoft JhengHei UI Light" panose="020B0304030504040204" pitchFamily="34" charset="-120"/>
            </a:endParaRPr>
          </a:p>
          <a:p>
            <a:endParaRPr lang="es-ES" dirty="0">
              <a:solidFill>
                <a:schemeClr val="tx1"/>
              </a:solidFill>
              <a:latin typeface="+mn-lt"/>
            </a:endParaRPr>
          </a:p>
          <a:p>
            <a:endParaRPr lang="es-ES" dirty="0">
              <a:solidFill>
                <a:schemeClr val="tx1"/>
              </a:solidFill>
              <a:latin typeface="+mn-lt"/>
            </a:endParaRPr>
          </a:p>
        </p:txBody>
      </p:sp>
      <p:sp>
        <p:nvSpPr>
          <p:cNvPr id="6" name="Título 1"/>
          <p:cNvSpPr txBox="1">
            <a:spLocks/>
          </p:cNvSpPr>
          <p:nvPr/>
        </p:nvSpPr>
        <p:spPr>
          <a:xfrm>
            <a:off x="1179721" y="650441"/>
            <a:ext cx="10832019" cy="2042579"/>
          </a:xfrm>
          <a:prstGeom prst="rect">
            <a:avLst/>
          </a:prstGeom>
        </p:spPr>
        <p:txBody>
          <a:bodyPr vert="horz" lIns="121899" tIns="60949" rIns="121899" bIns="60949" rtlCol="0" anchor="b">
            <a:noAutofit/>
          </a:bodyPr>
          <a:lstStyle>
            <a:lvl1pPr algn="l" defTabSz="1218987" rtl="0" eaLnBrk="1" latinLnBrk="0" hangingPunct="1">
              <a:spcBef>
                <a:spcPct val="0"/>
              </a:spcBef>
              <a:buNone/>
              <a:defRPr sz="3600" kern="1200">
                <a:solidFill>
                  <a:schemeClr val="tx1"/>
                </a:solidFill>
                <a:latin typeface="+mj-lt"/>
                <a:ea typeface="+mj-ea"/>
                <a:cs typeface="+mj-cs"/>
              </a:defRPr>
            </a:lvl1pPr>
          </a:lstStyle>
          <a:p>
            <a:pPr algn="ctr"/>
            <a:r>
              <a:rPr lang="es-ES" dirty="0"/>
              <a:t>EL ENFOQUE DE IMPACTO COLECTIVO (EIC) en la gestión de </a:t>
            </a:r>
            <a:r>
              <a:rPr lang="es-ES" dirty="0" smtClean="0"/>
              <a:t>artrópodos asociados a </a:t>
            </a:r>
            <a:r>
              <a:rPr lang="es-ES" i="1" dirty="0" err="1" smtClean="0"/>
              <a:t>Lupinus</a:t>
            </a:r>
            <a:r>
              <a:rPr lang="es-ES" i="1" dirty="0" smtClean="0"/>
              <a:t> </a:t>
            </a:r>
            <a:r>
              <a:rPr lang="es-ES" i="1" dirty="0" err="1" smtClean="0"/>
              <a:t>mutabilis</a:t>
            </a:r>
            <a:endParaRPr lang="es-ES" i="1" dirty="0">
              <a:effectLst/>
              <a:latin typeface="Microsoft JhengHei UI Light" panose="020B0304030504040204" pitchFamily="34" charset="-120"/>
              <a:ea typeface="Microsoft JhengHei UI Light" panose="020B0304030504040204" pitchFamily="34" charset="-120"/>
              <a:cs typeface="Times New Roman" panose="02020603050405020304" pitchFamily="18" charset="0"/>
            </a:endParaRPr>
          </a:p>
        </p:txBody>
      </p:sp>
      <p:pic>
        <p:nvPicPr>
          <p:cNvPr id="5" name="Imagen 4">
            <a:extLst>
              <a:ext uri="{FF2B5EF4-FFF2-40B4-BE49-F238E27FC236}">
                <a16:creationId xmlns:a16="http://schemas.microsoft.com/office/drawing/2014/main" id="{FFDEF6A2-48A4-4620-81B2-1EFD040C7A4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290" b="4453"/>
          <a:stretch/>
        </p:blipFill>
        <p:spPr>
          <a:xfrm>
            <a:off x="5187101" y="4835603"/>
            <a:ext cx="1408629" cy="1270223"/>
          </a:xfrm>
          <a:prstGeom prst="rect">
            <a:avLst/>
          </a:prstGeom>
        </p:spPr>
      </p:pic>
      <p:pic>
        <p:nvPicPr>
          <p:cNvPr id="12" name="Imagen 11">
            <a:extLst>
              <a:ext uri="{FF2B5EF4-FFF2-40B4-BE49-F238E27FC236}">
                <a16:creationId xmlns:a16="http://schemas.microsoft.com/office/drawing/2014/main" id="{A89FA698-7BEF-4308-BFB3-10826AABDE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96995" y="4966270"/>
            <a:ext cx="2721781" cy="949287"/>
          </a:xfrm>
          <a:prstGeom prst="rect">
            <a:avLst/>
          </a:prstGeom>
        </p:spPr>
      </p:pic>
      <p:pic>
        <p:nvPicPr>
          <p:cNvPr id="14" name="Imagen 13">
            <a:extLst>
              <a:ext uri="{FF2B5EF4-FFF2-40B4-BE49-F238E27FC236}">
                <a16:creationId xmlns:a16="http://schemas.microsoft.com/office/drawing/2014/main" id="{5B8481D7-3B1C-4F80-A5E7-F9CA44F85DA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2429"/>
          <a:stretch/>
        </p:blipFill>
        <p:spPr>
          <a:xfrm>
            <a:off x="7083551" y="4772510"/>
            <a:ext cx="1222321" cy="1195011"/>
          </a:xfrm>
          <a:prstGeom prst="rect">
            <a:avLst/>
          </a:prstGeom>
        </p:spPr>
      </p:pic>
      <p:pic>
        <p:nvPicPr>
          <p:cNvPr id="4" name="Imagen 3">
            <a:extLst>
              <a:ext uri="{FF2B5EF4-FFF2-40B4-BE49-F238E27FC236}">
                <a16:creationId xmlns:a16="http://schemas.microsoft.com/office/drawing/2014/main" id="{7B24C438-3254-44B1-A910-6CFCFA7AD55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1408"/>
          <a:stretch/>
        </p:blipFill>
        <p:spPr>
          <a:xfrm>
            <a:off x="8879163" y="4809843"/>
            <a:ext cx="1630838" cy="1195012"/>
          </a:xfrm>
          <a:prstGeom prst="rect">
            <a:avLst/>
          </a:prstGeom>
        </p:spPr>
      </p:pic>
    </p:spTree>
    <p:extLst>
      <p:ext uri="{BB962C8B-B14F-4D97-AF65-F5344CB8AC3E}">
        <p14:creationId xmlns:p14="http://schemas.microsoft.com/office/powerpoint/2010/main" val="16248812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QUÉ ES EL IMPACTO COLECTIVO?</a:t>
            </a:r>
            <a:endParaRPr lang="en-US" dirty="0"/>
          </a:p>
        </p:txBody>
      </p:sp>
      <p:sp>
        <p:nvSpPr>
          <p:cNvPr id="3" name="Marcador de contenido 2"/>
          <p:cNvSpPr>
            <a:spLocks noGrp="1"/>
          </p:cNvSpPr>
          <p:nvPr>
            <p:ph idx="1"/>
          </p:nvPr>
        </p:nvSpPr>
        <p:spPr/>
        <p:txBody>
          <a:bodyPr/>
          <a:lstStyle/>
          <a:p>
            <a:endParaRPr lang="en-US" dirty="0"/>
          </a:p>
          <a:p>
            <a:r>
              <a:rPr lang="es-ES" sz="4000" dirty="0"/>
              <a:t>Juntar </a:t>
            </a:r>
            <a:r>
              <a:rPr lang="es-ES" sz="4000" dirty="0" smtClean="0"/>
              <a:t>a </a:t>
            </a:r>
            <a:r>
              <a:rPr lang="es-ES" sz="4000" dirty="0"/>
              <a:t>individuos </a:t>
            </a:r>
            <a:r>
              <a:rPr lang="es-ES" sz="4000" dirty="0" smtClean="0"/>
              <a:t>y </a:t>
            </a:r>
            <a:r>
              <a:rPr lang="es-ES" sz="4000" dirty="0"/>
              <a:t>organizaciones en una estructura lógica que facilite el cambio social</a:t>
            </a:r>
          </a:p>
          <a:p>
            <a:endParaRPr lang="en-US" dirty="0"/>
          </a:p>
        </p:txBody>
      </p:sp>
    </p:spTree>
    <p:extLst>
      <p:ext uri="{BB962C8B-B14F-4D97-AF65-F5344CB8AC3E}">
        <p14:creationId xmlns:p14="http://schemas.microsoft.com/office/powerpoint/2010/main" val="1912750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dirty="0" smtClean="0"/>
              <a:t>1. AGENDA </a:t>
            </a:r>
            <a:r>
              <a:rPr lang="en-US" dirty="0"/>
              <a:t>COMÚN</a:t>
            </a:r>
          </a:p>
        </p:txBody>
      </p:sp>
      <p:sp>
        <p:nvSpPr>
          <p:cNvPr id="3" name="Marcador de contenido 2"/>
          <p:cNvSpPr>
            <a:spLocks noGrp="1"/>
          </p:cNvSpPr>
          <p:nvPr>
            <p:ph idx="1"/>
          </p:nvPr>
        </p:nvSpPr>
        <p:spPr/>
        <p:txBody>
          <a:bodyPr>
            <a:normAutofit fontScale="92500" lnSpcReduction="20000"/>
          </a:bodyPr>
          <a:lstStyle/>
          <a:p>
            <a:endParaRPr lang="en-US" dirty="0"/>
          </a:p>
          <a:p>
            <a:r>
              <a:rPr lang="es-ES" sz="2400" dirty="0"/>
              <a:t>Quiénes son los actores involucrados</a:t>
            </a:r>
          </a:p>
          <a:p>
            <a:r>
              <a:rPr lang="es-ES" sz="2400" dirty="0"/>
              <a:t>Caracterización de las diversas tipologías de actores</a:t>
            </a:r>
          </a:p>
          <a:p>
            <a:r>
              <a:rPr lang="es-ES" sz="2400" dirty="0"/>
              <a:t>Su grado de influencia en los mecanismos de resolución del problema</a:t>
            </a:r>
          </a:p>
          <a:p>
            <a:r>
              <a:rPr lang="es-ES" sz="2400" dirty="0"/>
              <a:t>El rol de cada tipología de actor (individual o colectivo)</a:t>
            </a:r>
          </a:p>
          <a:p>
            <a:r>
              <a:rPr lang="es-ES" sz="2400" dirty="0"/>
              <a:t>Las formas y niveles de interacción que existe entre actores</a:t>
            </a:r>
          </a:p>
          <a:p>
            <a:r>
              <a:rPr lang="es-ES" sz="2400" dirty="0"/>
              <a:t>Cuáles son las convergencias y divergencias con respecto a la percepción que tienen sobre la naturaleza del problema y las acciones que se están implementando para resolverlo</a:t>
            </a:r>
          </a:p>
          <a:p>
            <a:endParaRPr lang="en-US" dirty="0"/>
          </a:p>
        </p:txBody>
      </p:sp>
    </p:spTree>
    <p:extLst>
      <p:ext uri="{BB962C8B-B14F-4D97-AF65-F5344CB8AC3E}">
        <p14:creationId xmlns:p14="http://schemas.microsoft.com/office/powerpoint/2010/main" val="1018538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dirty="0" smtClean="0"/>
              <a:t>1 AGENDA COMÚN (</a:t>
            </a:r>
            <a:r>
              <a:rPr lang="en-US" dirty="0" err="1" smtClean="0"/>
              <a:t>continuación</a:t>
            </a:r>
            <a:r>
              <a:rPr lang="en-US" dirty="0" smtClean="0"/>
              <a:t>)</a:t>
            </a:r>
            <a:endParaRPr lang="en-US" dirty="0"/>
          </a:p>
        </p:txBody>
      </p:sp>
      <p:sp>
        <p:nvSpPr>
          <p:cNvPr id="3" name="Marcador de contenido 2"/>
          <p:cNvSpPr>
            <a:spLocks noGrp="1"/>
          </p:cNvSpPr>
          <p:nvPr>
            <p:ph idx="1"/>
          </p:nvPr>
        </p:nvSpPr>
        <p:spPr/>
        <p:txBody>
          <a:bodyPr>
            <a:normAutofit fontScale="85000" lnSpcReduction="10000"/>
          </a:bodyPr>
          <a:lstStyle/>
          <a:p>
            <a:endParaRPr lang="en-US" dirty="0"/>
          </a:p>
          <a:p>
            <a:r>
              <a:rPr lang="es-ES" sz="2800" dirty="0"/>
              <a:t>De acuerdo a sus diversas percepciones sobre el problema, los actores ejecutan diversas acciones. </a:t>
            </a:r>
          </a:p>
          <a:p>
            <a:r>
              <a:rPr lang="en-US" sz="2800" dirty="0" err="1"/>
              <a:t>Pregunta</a:t>
            </a:r>
            <a:r>
              <a:rPr lang="en-US" sz="2800" dirty="0"/>
              <a:t>:</a:t>
            </a:r>
          </a:p>
          <a:p>
            <a:r>
              <a:rPr lang="es-ES" sz="2800" dirty="0"/>
              <a:t>¿Tienen los actores un entendimiento compartido sobre la naturaleza del problema y un enfoque acordado sobre las acciones necesarias para resolverlo?</a:t>
            </a:r>
          </a:p>
          <a:p>
            <a:r>
              <a:rPr lang="es-ES" sz="2800" dirty="0"/>
              <a:t>¿Tienen los actores una visión compartida sobre en qué consiste el cambio esperado a partir de las acciones que ejecutan?</a:t>
            </a:r>
          </a:p>
          <a:p>
            <a:endParaRPr lang="en-US" dirty="0"/>
          </a:p>
        </p:txBody>
      </p:sp>
    </p:spTree>
    <p:extLst>
      <p:ext uri="{BB962C8B-B14F-4D97-AF65-F5344CB8AC3E}">
        <p14:creationId xmlns:p14="http://schemas.microsoft.com/office/powerpoint/2010/main" val="17770863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dirty="0"/>
              <a:t>2</a:t>
            </a:r>
            <a:r>
              <a:rPr lang="en-US" dirty="0" smtClean="0"/>
              <a:t>. COMUNICACIÓN </a:t>
            </a:r>
            <a:r>
              <a:rPr lang="en-US" dirty="0"/>
              <a:t>CONTINUA</a:t>
            </a:r>
          </a:p>
        </p:txBody>
      </p:sp>
      <p:sp>
        <p:nvSpPr>
          <p:cNvPr id="3" name="Marcador de contenido 2"/>
          <p:cNvSpPr>
            <a:spLocks noGrp="1"/>
          </p:cNvSpPr>
          <p:nvPr>
            <p:ph idx="1"/>
          </p:nvPr>
        </p:nvSpPr>
        <p:spPr/>
        <p:txBody>
          <a:bodyPr>
            <a:normAutofit fontScale="92500" lnSpcReduction="10000"/>
          </a:bodyPr>
          <a:lstStyle/>
          <a:p>
            <a:endParaRPr lang="en-US" dirty="0"/>
          </a:p>
          <a:p>
            <a:r>
              <a:rPr lang="es-ES" sz="2800" dirty="0"/>
              <a:t>Comunicación abierta y consistente entre todas las tipologías de actores para construir confianza, asegurarse de que cada uno esté logrando objetivos y motivarse colectivamente.</a:t>
            </a:r>
          </a:p>
          <a:p>
            <a:r>
              <a:rPr lang="en-US" sz="2800" dirty="0" err="1"/>
              <a:t>Pregunta</a:t>
            </a:r>
            <a:r>
              <a:rPr lang="en-US" sz="2800" dirty="0"/>
              <a:t>: </a:t>
            </a:r>
          </a:p>
          <a:p>
            <a:r>
              <a:rPr lang="es-ES" sz="2800" dirty="0"/>
              <a:t>¿En qué medida se está construyendo confianza y logrando interacciones positivas entre todos los actores?</a:t>
            </a:r>
          </a:p>
          <a:p>
            <a:endParaRPr lang="en-US" dirty="0"/>
          </a:p>
        </p:txBody>
      </p:sp>
    </p:spTree>
    <p:extLst>
      <p:ext uri="{BB962C8B-B14F-4D97-AF65-F5344CB8AC3E}">
        <p14:creationId xmlns:p14="http://schemas.microsoft.com/office/powerpoint/2010/main" val="639360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dirty="0"/>
              <a:t>3</a:t>
            </a:r>
            <a:r>
              <a:rPr lang="en-US" dirty="0" smtClean="0"/>
              <a:t>. MECANISMOS </a:t>
            </a:r>
            <a:r>
              <a:rPr lang="en-US" dirty="0"/>
              <a:t>O SISTEMAS DE MEDIDA COMPARTIDOS</a:t>
            </a:r>
          </a:p>
        </p:txBody>
      </p:sp>
      <p:sp>
        <p:nvSpPr>
          <p:cNvPr id="3" name="Marcador de contenido 2"/>
          <p:cNvSpPr>
            <a:spLocks noGrp="1"/>
          </p:cNvSpPr>
          <p:nvPr>
            <p:ph idx="1"/>
          </p:nvPr>
        </p:nvSpPr>
        <p:spPr/>
        <p:txBody>
          <a:bodyPr>
            <a:normAutofit fontScale="77500" lnSpcReduction="20000"/>
          </a:bodyPr>
          <a:lstStyle/>
          <a:p>
            <a:endParaRPr lang="en-US" dirty="0"/>
          </a:p>
          <a:p>
            <a:r>
              <a:rPr lang="es-ES" sz="2800" dirty="0"/>
              <a:t>Formas acordadas para medir el progreso que garantice el mejoramiento continuo y la rendición de cuentas de los actores</a:t>
            </a:r>
          </a:p>
          <a:p>
            <a:r>
              <a:rPr lang="en-US" sz="2800" dirty="0" err="1"/>
              <a:t>Preguntas</a:t>
            </a:r>
            <a:r>
              <a:rPr lang="en-US" sz="2800" dirty="0"/>
              <a:t>:</a:t>
            </a:r>
          </a:p>
          <a:p>
            <a:r>
              <a:rPr lang="es-ES" sz="2800" dirty="0"/>
              <a:t>¿Existen objetivos establecidos por los actores y los respectivos mecanismos de colección de datos que permitan medir consistentemente los resultados de sus acciones para garantizar que los esfuerzos continúan dirigidos hacia tales objetivos? </a:t>
            </a:r>
          </a:p>
          <a:p>
            <a:r>
              <a:rPr lang="es-ES" sz="2800" dirty="0"/>
              <a:t>¿Los actores rinden cuentas sobre la efectividad de sus acciones?</a:t>
            </a:r>
          </a:p>
          <a:p>
            <a:endParaRPr lang="en-US" dirty="0"/>
          </a:p>
        </p:txBody>
      </p:sp>
    </p:spTree>
    <p:extLst>
      <p:ext uri="{BB962C8B-B14F-4D97-AF65-F5344CB8AC3E}">
        <p14:creationId xmlns:p14="http://schemas.microsoft.com/office/powerpoint/2010/main" val="16890627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4</a:t>
            </a:r>
            <a:r>
              <a:rPr lang="es-ES" dirty="0" smtClean="0"/>
              <a:t>. ACTIVIDADES </a:t>
            </a:r>
            <a:r>
              <a:rPr lang="es-ES" dirty="0"/>
              <a:t>QUE SE REFUERZAN MUTUAMENTE</a:t>
            </a:r>
            <a:endParaRPr lang="en-US" dirty="0"/>
          </a:p>
        </p:txBody>
      </p:sp>
      <p:sp>
        <p:nvSpPr>
          <p:cNvPr id="3" name="Marcador de contenido 2"/>
          <p:cNvSpPr>
            <a:spLocks noGrp="1"/>
          </p:cNvSpPr>
          <p:nvPr>
            <p:ph idx="1"/>
          </p:nvPr>
        </p:nvSpPr>
        <p:spPr/>
        <p:txBody>
          <a:bodyPr>
            <a:normAutofit fontScale="92500" lnSpcReduction="20000"/>
          </a:bodyPr>
          <a:lstStyle/>
          <a:p>
            <a:endParaRPr lang="en-US" dirty="0"/>
          </a:p>
          <a:p>
            <a:r>
              <a:rPr lang="es-ES" sz="2800" dirty="0"/>
              <a:t>Las acciones deben ser diferenciadas para cada actor pero coordinadas a través de un plan de acción que promueva la colaboración mutua</a:t>
            </a:r>
          </a:p>
          <a:p>
            <a:r>
              <a:rPr lang="en-US" sz="2800" dirty="0" err="1"/>
              <a:t>Pregunta</a:t>
            </a:r>
            <a:r>
              <a:rPr lang="en-US" sz="2800" dirty="0"/>
              <a:t>: </a:t>
            </a:r>
          </a:p>
          <a:p>
            <a:r>
              <a:rPr lang="es-ES" sz="2800" dirty="0"/>
              <a:t>¿En qué medida se coordinan las acciones individuales y colectivas para maximizar los resultados, evitando duplicaciones, contradicciones y llenando los vacíos que pudieran existir?</a:t>
            </a:r>
          </a:p>
          <a:p>
            <a:endParaRPr lang="en-US" dirty="0"/>
          </a:p>
        </p:txBody>
      </p:sp>
    </p:spTree>
    <p:extLst>
      <p:ext uri="{BB962C8B-B14F-4D97-AF65-F5344CB8AC3E}">
        <p14:creationId xmlns:p14="http://schemas.microsoft.com/office/powerpoint/2010/main" val="3382278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dirty="0" smtClean="0"/>
              <a:t>5. COORDINACIÓN </a:t>
            </a:r>
            <a:r>
              <a:rPr lang="en-US" dirty="0"/>
              <a:t>FUERTE Y DEDICADA</a:t>
            </a:r>
          </a:p>
        </p:txBody>
      </p:sp>
      <p:sp>
        <p:nvSpPr>
          <p:cNvPr id="3" name="Marcador de contenido 2"/>
          <p:cNvSpPr>
            <a:spLocks noGrp="1"/>
          </p:cNvSpPr>
          <p:nvPr>
            <p:ph idx="1"/>
          </p:nvPr>
        </p:nvSpPr>
        <p:spPr/>
        <p:txBody>
          <a:bodyPr>
            <a:normAutofit fontScale="92500" lnSpcReduction="10000"/>
          </a:bodyPr>
          <a:lstStyle/>
          <a:p>
            <a:endParaRPr lang="en-US" dirty="0"/>
          </a:p>
          <a:p>
            <a:r>
              <a:rPr lang="es-ES" sz="2800" dirty="0" smtClean="0"/>
              <a:t>Talento humano </a:t>
            </a:r>
            <a:r>
              <a:rPr lang="es-ES" sz="2800" dirty="0"/>
              <a:t>dedicado con habilidades y destrezas específicas para que coordine las acciones que lleven a la solución del problema</a:t>
            </a:r>
          </a:p>
          <a:p>
            <a:r>
              <a:rPr lang="en-US" sz="2800" dirty="0" err="1"/>
              <a:t>Pregunta</a:t>
            </a:r>
            <a:r>
              <a:rPr lang="en-US" sz="2800" dirty="0"/>
              <a:t>: </a:t>
            </a:r>
          </a:p>
          <a:p>
            <a:r>
              <a:rPr lang="es-ES" sz="2800" dirty="0"/>
              <a:t>¿En qué medida existe un equipo dedicado a coordinar las iniciativas de los participantes y que tenga las habilidades, recursos y capacidad de decisión para lograr los objetivos planteados?</a:t>
            </a:r>
          </a:p>
          <a:p>
            <a:endParaRPr lang="en-US" dirty="0"/>
          </a:p>
        </p:txBody>
      </p:sp>
    </p:spTree>
    <p:extLst>
      <p:ext uri="{BB962C8B-B14F-4D97-AF65-F5344CB8AC3E}">
        <p14:creationId xmlns:p14="http://schemas.microsoft.com/office/powerpoint/2010/main" val="13008327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sz="3600" dirty="0"/>
              <a:t>AHORA APLIQUEMOS TODO LO ANTERIOR A LA GESTIÓN DE LOS ARTRÓPODOS ASOCIADOS AL CHOCHO</a:t>
            </a:r>
            <a:r>
              <a:rPr lang="en-US" dirty="0"/>
              <a:t/>
            </a:r>
            <a:br>
              <a:rPr lang="en-US" dirty="0"/>
            </a:br>
            <a:endParaRPr lang="en-US" dirty="0"/>
          </a:p>
        </p:txBody>
      </p:sp>
    </p:spTree>
    <p:extLst>
      <p:ext uri="{BB962C8B-B14F-4D97-AF65-F5344CB8AC3E}">
        <p14:creationId xmlns:p14="http://schemas.microsoft.com/office/powerpoint/2010/main" val="27139557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92925" y="624109"/>
            <a:ext cx="8911687" cy="1523345"/>
          </a:xfrm>
        </p:spPr>
        <p:txBody>
          <a:bodyPr>
            <a:normAutofit fontScale="90000"/>
          </a:bodyPr>
          <a:lstStyle/>
          <a:p>
            <a:r>
              <a:rPr lang="es-ES" dirty="0" smtClean="0"/>
              <a:t>Caracterización de los actores involucrados en la gestión de los artrópodos a lo largo del ciclo de vida del chocho</a:t>
            </a:r>
            <a:br>
              <a:rPr lang="es-ES" dirty="0" smtClean="0"/>
            </a:br>
            <a:endParaRPr lang="en-US" dirty="0"/>
          </a:p>
        </p:txBody>
      </p:sp>
      <p:sp>
        <p:nvSpPr>
          <p:cNvPr id="3" name="Marcador de contenido 2"/>
          <p:cNvSpPr>
            <a:spLocks noGrp="1"/>
          </p:cNvSpPr>
          <p:nvPr>
            <p:ph idx="1"/>
          </p:nvPr>
        </p:nvSpPr>
        <p:spPr>
          <a:xfrm>
            <a:off x="2589212" y="2369126"/>
            <a:ext cx="8915400" cy="3542095"/>
          </a:xfrm>
        </p:spPr>
        <p:txBody>
          <a:bodyPr>
            <a:normAutofit lnSpcReduction="10000"/>
          </a:bodyPr>
          <a:lstStyle/>
          <a:p>
            <a:r>
              <a:rPr lang="es-ES" sz="2400" dirty="0"/>
              <a:t>Inventariar los actores que </a:t>
            </a:r>
            <a:r>
              <a:rPr lang="es-ES" sz="2400" dirty="0" smtClean="0"/>
              <a:t>influyen en </a:t>
            </a:r>
            <a:r>
              <a:rPr lang="es-ES" sz="2400" dirty="0"/>
              <a:t>la gestión de los </a:t>
            </a:r>
            <a:r>
              <a:rPr lang="es-ES" sz="2400" dirty="0" smtClean="0"/>
              <a:t>artrópodos</a:t>
            </a:r>
            <a:endParaRPr lang="en-US" sz="2400" dirty="0"/>
          </a:p>
          <a:p>
            <a:r>
              <a:rPr lang="es-ES" sz="2400" dirty="0"/>
              <a:t>Determinar las diversas tipologías de perfiles de los actores que intervienen en la gestión de los artrópodos </a:t>
            </a:r>
            <a:endParaRPr lang="es-ES" sz="2400" dirty="0" smtClean="0"/>
          </a:p>
          <a:p>
            <a:r>
              <a:rPr lang="es-ES" sz="2400" dirty="0" smtClean="0"/>
              <a:t>Caracterizar </a:t>
            </a:r>
            <a:r>
              <a:rPr lang="es-ES" sz="2400" dirty="0"/>
              <a:t>el rol de </a:t>
            </a:r>
            <a:r>
              <a:rPr lang="es-ES" sz="2400" dirty="0" smtClean="0"/>
              <a:t>esos </a:t>
            </a:r>
            <a:r>
              <a:rPr lang="es-ES" sz="2400" dirty="0"/>
              <a:t>actores </a:t>
            </a:r>
            <a:endParaRPr lang="es-ES" sz="2400" dirty="0" smtClean="0"/>
          </a:p>
          <a:p>
            <a:r>
              <a:rPr lang="es-ES" sz="2400" dirty="0" smtClean="0"/>
              <a:t>Determinar </a:t>
            </a:r>
            <a:r>
              <a:rPr lang="es-ES" sz="2400" dirty="0"/>
              <a:t>el grado de interacción que existe entre los actores y cómo su perfil afecta el </a:t>
            </a:r>
            <a:r>
              <a:rPr lang="es-ES" sz="2400" dirty="0" smtClean="0"/>
              <a:t>comportamiento (acciones) </a:t>
            </a:r>
            <a:r>
              <a:rPr lang="es-ES" sz="2400" dirty="0"/>
              <a:t>con respecto a los artrópodos asociados al chocho.</a:t>
            </a:r>
            <a:endParaRPr lang="en-US" sz="2400" dirty="0"/>
          </a:p>
          <a:p>
            <a:endParaRPr lang="en-US" dirty="0"/>
          </a:p>
        </p:txBody>
      </p:sp>
    </p:spTree>
    <p:extLst>
      <p:ext uri="{BB962C8B-B14F-4D97-AF65-F5344CB8AC3E}">
        <p14:creationId xmlns:p14="http://schemas.microsoft.com/office/powerpoint/2010/main" val="27627709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92925" y="624110"/>
            <a:ext cx="8911687" cy="1620326"/>
          </a:xfrm>
        </p:spPr>
        <p:txBody>
          <a:bodyPr>
            <a:normAutofit fontScale="90000"/>
          </a:bodyPr>
          <a:lstStyle/>
          <a:p>
            <a:r>
              <a:rPr lang="es-ES" dirty="0" smtClean="0"/>
              <a:t>Percepción de los artrópodos por parte de los diversos actores a lo largo del ciclo de vida del chocho (del campo a la mesa)</a:t>
            </a:r>
            <a:endParaRPr lang="en-US" dirty="0"/>
          </a:p>
        </p:txBody>
      </p:sp>
      <p:sp>
        <p:nvSpPr>
          <p:cNvPr id="3" name="Marcador de contenido 2"/>
          <p:cNvSpPr>
            <a:spLocks noGrp="1"/>
          </p:cNvSpPr>
          <p:nvPr>
            <p:ph idx="1"/>
          </p:nvPr>
        </p:nvSpPr>
        <p:spPr>
          <a:xfrm>
            <a:off x="2589212" y="2369128"/>
            <a:ext cx="8915400" cy="3777622"/>
          </a:xfrm>
        </p:spPr>
        <p:txBody>
          <a:bodyPr>
            <a:normAutofit/>
          </a:bodyPr>
          <a:lstStyle/>
          <a:p>
            <a:pPr lvl="0"/>
            <a:r>
              <a:rPr lang="es-EC" sz="2000" dirty="0"/>
              <a:t>Identificar en la </a:t>
            </a:r>
            <a:r>
              <a:rPr lang="es-EC" sz="2000" dirty="0" smtClean="0"/>
              <a:t>literatura, a través de </a:t>
            </a:r>
            <a:r>
              <a:rPr lang="es-EC" sz="2000" dirty="0" err="1" smtClean="0"/>
              <a:t>iNaturalist</a:t>
            </a:r>
            <a:r>
              <a:rPr lang="es-EC" sz="2000" dirty="0" smtClean="0"/>
              <a:t> y otros medios, los </a:t>
            </a:r>
            <a:r>
              <a:rPr lang="es-EC" sz="2000" dirty="0"/>
              <a:t>artrópodos que presentan mayor ocurrencia en </a:t>
            </a:r>
            <a:r>
              <a:rPr lang="es-EC" sz="2000" dirty="0" smtClean="0"/>
              <a:t>los cultivos y a lo largo de los procesos de distribución del chocho.</a:t>
            </a:r>
            <a:endParaRPr lang="en-US" sz="2000" dirty="0"/>
          </a:p>
          <a:p>
            <a:pPr lvl="0"/>
            <a:r>
              <a:rPr lang="es-EC" sz="2000" dirty="0"/>
              <a:t>Identificar el tipo y el nivel de conocimiento </a:t>
            </a:r>
            <a:r>
              <a:rPr lang="es-EC" sz="2000" dirty="0" smtClean="0"/>
              <a:t>que los actores tienen de  </a:t>
            </a:r>
            <a:r>
              <a:rPr lang="es-EC" sz="2000" dirty="0"/>
              <a:t>los artrópodos de mayor ocurrencia en el área de estudio.</a:t>
            </a:r>
            <a:endParaRPr lang="en-US" sz="2000" dirty="0"/>
          </a:p>
          <a:p>
            <a:r>
              <a:rPr lang="es-EC" sz="2000" dirty="0"/>
              <a:t>Identificar las </a:t>
            </a:r>
            <a:r>
              <a:rPr lang="es-EC" sz="2000" dirty="0" smtClean="0"/>
              <a:t>prácticas/acciones que los diversos actores implementan al enfrentarse a los artrópodos </a:t>
            </a:r>
            <a:r>
              <a:rPr lang="es-EC" sz="2000" dirty="0"/>
              <a:t>a lo largo del ciclo de vida </a:t>
            </a:r>
            <a:r>
              <a:rPr lang="es-EC" sz="2000" dirty="0" smtClean="0"/>
              <a:t>del chocho</a:t>
            </a:r>
          </a:p>
          <a:p>
            <a:r>
              <a:rPr lang="es-EC" sz="2000" dirty="0" smtClean="0"/>
              <a:t>Proyectar los posibles impactos que tales acciones ocasionan sobre las poblaciones de artrópodos asociados al chocho </a:t>
            </a:r>
            <a:endParaRPr lang="en-US" sz="2000" dirty="0"/>
          </a:p>
        </p:txBody>
      </p:sp>
    </p:spTree>
    <p:extLst>
      <p:ext uri="{BB962C8B-B14F-4D97-AF65-F5344CB8AC3E}">
        <p14:creationId xmlns:p14="http://schemas.microsoft.com/office/powerpoint/2010/main" val="20604598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Dinámicas del conocimiento sobre gestión de la finca</a:t>
            </a:r>
            <a:endParaRPr lang="en-US" dirty="0"/>
          </a:p>
        </p:txBody>
      </p:sp>
      <p:sp>
        <p:nvSpPr>
          <p:cNvPr id="3" name="Marcador de contenido 2"/>
          <p:cNvSpPr>
            <a:spLocks noGrp="1"/>
          </p:cNvSpPr>
          <p:nvPr>
            <p:ph idx="1"/>
          </p:nvPr>
        </p:nvSpPr>
        <p:spPr/>
        <p:txBody>
          <a:bodyPr/>
          <a:lstStyle/>
          <a:p>
            <a:r>
              <a:rPr lang="es-EC" dirty="0"/>
              <a:t>Caracterizar los vínculos </a:t>
            </a:r>
            <a:r>
              <a:rPr lang="es-EC" dirty="0" smtClean="0"/>
              <a:t>(redes) de </a:t>
            </a:r>
            <a:r>
              <a:rPr lang="es-EC" dirty="0"/>
              <a:t>los agricultores con su entorno</a:t>
            </a:r>
            <a:endParaRPr lang="en-US" dirty="0"/>
          </a:p>
          <a:p>
            <a:r>
              <a:rPr lang="es-EC" dirty="0" smtClean="0"/>
              <a:t>Determinar </a:t>
            </a:r>
            <a:r>
              <a:rPr lang="es-EC" dirty="0"/>
              <a:t>qué fuentes de conocimiento son las más influyentes o en las que más se confía.</a:t>
            </a:r>
            <a:endParaRPr lang="en-US" dirty="0"/>
          </a:p>
          <a:p>
            <a:r>
              <a:rPr lang="es-EC" dirty="0"/>
              <a:t>Identificar los factores que permiten a los agricultores determinar si una información sobre gestión agrícola es importante o fiable.</a:t>
            </a:r>
            <a:endParaRPr lang="en-US" dirty="0"/>
          </a:p>
          <a:p>
            <a:r>
              <a:rPr lang="es-EC" dirty="0" smtClean="0"/>
              <a:t>Determinar </a:t>
            </a:r>
            <a:r>
              <a:rPr lang="es-EC" dirty="0"/>
              <a:t>los tipos de conocimientos sobre gestión de la finca agrícola que viajan </a:t>
            </a:r>
            <a:r>
              <a:rPr lang="es-EC" dirty="0" smtClean="0"/>
              <a:t>a través de las redes de </a:t>
            </a:r>
            <a:r>
              <a:rPr lang="es-EC" dirty="0"/>
              <a:t>agricultores.</a:t>
            </a:r>
            <a:endParaRPr lang="en-US" dirty="0"/>
          </a:p>
          <a:p>
            <a:r>
              <a:rPr lang="es-EC" dirty="0" smtClean="0"/>
              <a:t>Determinar </a:t>
            </a:r>
            <a:r>
              <a:rPr lang="es-EC" dirty="0"/>
              <a:t>cómo viajan los conocimientos sobre la gestión de las fincas en la red de agricultores</a:t>
            </a:r>
            <a:r>
              <a:rPr lang="es-EC" dirty="0" smtClean="0"/>
              <a:t>.</a:t>
            </a:r>
            <a:endParaRPr lang="en-US" dirty="0"/>
          </a:p>
        </p:txBody>
      </p:sp>
    </p:spTree>
    <p:extLst>
      <p:ext uri="{BB962C8B-B14F-4D97-AF65-F5344CB8AC3E}">
        <p14:creationId xmlns:p14="http://schemas.microsoft.com/office/powerpoint/2010/main" val="21309123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Formas de percibir y medir los logros </a:t>
            </a:r>
            <a:endParaRPr lang="en-US" dirty="0"/>
          </a:p>
        </p:txBody>
      </p:sp>
      <p:sp>
        <p:nvSpPr>
          <p:cNvPr id="3" name="Marcador de contenido 2"/>
          <p:cNvSpPr>
            <a:spLocks noGrp="1"/>
          </p:cNvSpPr>
          <p:nvPr>
            <p:ph idx="1"/>
          </p:nvPr>
        </p:nvSpPr>
        <p:spPr>
          <a:xfrm>
            <a:off x="2589212" y="2133600"/>
            <a:ext cx="8915400" cy="4530436"/>
          </a:xfrm>
        </p:spPr>
        <p:txBody>
          <a:bodyPr>
            <a:noAutofit/>
          </a:bodyPr>
          <a:lstStyle/>
          <a:p>
            <a:r>
              <a:rPr lang="es-ES" sz="2400" dirty="0" smtClean="0"/>
              <a:t>En qué medida hay mecanismos de rendición de cuentas por parte de los actores?</a:t>
            </a:r>
          </a:p>
          <a:p>
            <a:r>
              <a:rPr lang="es-ES" sz="2400" dirty="0" smtClean="0"/>
              <a:t>En qué medida los actores perciben la importancia de mantener un sistema de medida de logros compartido?</a:t>
            </a:r>
          </a:p>
          <a:p>
            <a:r>
              <a:rPr lang="es-ES" sz="2400" dirty="0" smtClean="0"/>
              <a:t>Las formas de medida de los logros son compartidos, acordados y de uso amigable?</a:t>
            </a:r>
          </a:p>
          <a:p>
            <a:r>
              <a:rPr lang="es-ES" sz="2400" dirty="0" smtClean="0"/>
              <a:t>Los datos colectados en procesos de monitoreo son accesibles y disponibles para los diferentes actores?</a:t>
            </a:r>
          </a:p>
          <a:p>
            <a:r>
              <a:rPr lang="es-ES" sz="2400" dirty="0" smtClean="0"/>
              <a:t>En qué medida existen los medios (humanos y económicos) para operar labores de monitoreo y evaluación?</a:t>
            </a:r>
            <a:endParaRPr lang="en-US" sz="2400" dirty="0"/>
          </a:p>
        </p:txBody>
      </p:sp>
    </p:spTree>
    <p:extLst>
      <p:ext uri="{BB962C8B-B14F-4D97-AF65-F5344CB8AC3E}">
        <p14:creationId xmlns:p14="http://schemas.microsoft.com/office/powerpoint/2010/main" val="16878613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Grado de coordinación de las diversas acciones de los actores</a:t>
            </a:r>
            <a:endParaRPr lang="en-US" dirty="0"/>
          </a:p>
        </p:txBody>
      </p:sp>
      <p:sp>
        <p:nvSpPr>
          <p:cNvPr id="3" name="Marcador de contenido 2"/>
          <p:cNvSpPr>
            <a:spLocks noGrp="1"/>
          </p:cNvSpPr>
          <p:nvPr>
            <p:ph idx="1"/>
          </p:nvPr>
        </p:nvSpPr>
        <p:spPr/>
        <p:txBody>
          <a:bodyPr/>
          <a:lstStyle/>
          <a:p>
            <a:r>
              <a:rPr lang="es-ES" sz="2400" dirty="0" smtClean="0"/>
              <a:t>En qué medida hay un plan de acción colectiva?</a:t>
            </a:r>
          </a:p>
          <a:p>
            <a:r>
              <a:rPr lang="es-ES" sz="2400" dirty="0" smtClean="0"/>
              <a:t>En qué medida las acciones de los actores están diferenciadas y al mismo tiempo coordinadas a través de un plan que refuerce tales acciones?</a:t>
            </a:r>
          </a:p>
          <a:p>
            <a:r>
              <a:rPr lang="es-ES" sz="2400" dirty="0" smtClean="0"/>
              <a:t>En que medida las acciones llenan las necesidades existentes y reducen duplicaciones </a:t>
            </a:r>
          </a:p>
          <a:p>
            <a:r>
              <a:rPr lang="es-ES" sz="2400" dirty="0" smtClean="0"/>
              <a:t>En qué medida los actores (incluye a los financiadores) están redirigiendo sus acciones hacia los objetivos del plan de acción?</a:t>
            </a:r>
          </a:p>
          <a:p>
            <a:endParaRPr lang="en-US" dirty="0"/>
          </a:p>
        </p:txBody>
      </p:sp>
    </p:spTree>
    <p:extLst>
      <p:ext uri="{BB962C8B-B14F-4D97-AF65-F5344CB8AC3E}">
        <p14:creationId xmlns:p14="http://schemas.microsoft.com/office/powerpoint/2010/main" val="30954371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Infraestructura de soporte</a:t>
            </a:r>
            <a:endParaRPr lang="en-US" dirty="0"/>
          </a:p>
        </p:txBody>
      </p:sp>
      <p:sp>
        <p:nvSpPr>
          <p:cNvPr id="3" name="Marcador de contenido 2"/>
          <p:cNvSpPr>
            <a:spLocks noGrp="1"/>
          </p:cNvSpPr>
          <p:nvPr>
            <p:ph idx="1"/>
          </p:nvPr>
        </p:nvSpPr>
        <p:spPr/>
        <p:txBody>
          <a:bodyPr>
            <a:normAutofit lnSpcReduction="10000"/>
          </a:bodyPr>
          <a:lstStyle/>
          <a:p>
            <a:r>
              <a:rPr lang="es-ES" sz="2000" dirty="0" smtClean="0"/>
              <a:t>En qué medida hay una organización (comité, junta, asociación, agencia)de soporte que funcione con alguna forma de gobernanza estructurada?</a:t>
            </a:r>
          </a:p>
          <a:p>
            <a:r>
              <a:rPr lang="es-ES" sz="2000" dirty="0" smtClean="0"/>
              <a:t>Es esta estructura inclusiva e imparcial al mismo tiempo?</a:t>
            </a:r>
          </a:p>
          <a:p>
            <a:r>
              <a:rPr lang="es-ES" sz="2000" dirty="0" smtClean="0"/>
              <a:t>Es reconocible su compromiso con la iniciativa establecida?</a:t>
            </a:r>
          </a:p>
          <a:p>
            <a:r>
              <a:rPr lang="es-ES" sz="2000" dirty="0" smtClean="0"/>
              <a:t>Representa todas las voces de los actores, tiene prestigio, credibilidad y convoca a todos los involucrados?</a:t>
            </a:r>
          </a:p>
          <a:p>
            <a:r>
              <a:rPr lang="es-ES" sz="2000" dirty="0" smtClean="0"/>
              <a:t>De qué manera esta organización provee el liderazgo y apoyo a los actores para realizar sus actividades?</a:t>
            </a:r>
          </a:p>
          <a:p>
            <a:r>
              <a:rPr lang="es-ES" sz="2000" dirty="0" smtClean="0"/>
              <a:t>Existen los medios </a:t>
            </a:r>
            <a:r>
              <a:rPr lang="es-ES" sz="2000" dirty="0" smtClean="0"/>
              <a:t>humanos </a:t>
            </a:r>
            <a:r>
              <a:rPr lang="es-ES" sz="2000" dirty="0" smtClean="0"/>
              <a:t>y económicos para que tal organización pueda realizar su trabajo?</a:t>
            </a:r>
          </a:p>
          <a:p>
            <a:endParaRPr lang="en-US" dirty="0"/>
          </a:p>
        </p:txBody>
      </p:sp>
    </p:spTree>
    <p:extLst>
      <p:ext uri="{BB962C8B-B14F-4D97-AF65-F5344CB8AC3E}">
        <p14:creationId xmlns:p14="http://schemas.microsoft.com/office/powerpoint/2010/main" val="36218123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Resultados esperados</a:t>
            </a:r>
            <a:endParaRPr lang="en-US" dirty="0"/>
          </a:p>
        </p:txBody>
      </p:sp>
      <p:sp>
        <p:nvSpPr>
          <p:cNvPr id="3" name="Marcador de contenido 2"/>
          <p:cNvSpPr>
            <a:spLocks noGrp="1"/>
          </p:cNvSpPr>
          <p:nvPr>
            <p:ph idx="1"/>
          </p:nvPr>
        </p:nvSpPr>
        <p:spPr/>
        <p:txBody>
          <a:bodyPr>
            <a:normAutofit lnSpcReduction="10000"/>
          </a:bodyPr>
          <a:lstStyle/>
          <a:p>
            <a:r>
              <a:rPr lang="es-ES" dirty="0" smtClean="0"/>
              <a:t> </a:t>
            </a:r>
            <a:r>
              <a:rPr lang="es-ES" dirty="0" smtClean="0"/>
              <a:t>Se han producido los </a:t>
            </a:r>
            <a:r>
              <a:rPr lang="es-ES" dirty="0" smtClean="0"/>
              <a:t>insumos para desarrollar estrategias que potencien las dinámicas del conocimiento en sus fases de producción, diseminación y </a:t>
            </a:r>
            <a:r>
              <a:rPr lang="es-ES" dirty="0" smtClean="0"/>
              <a:t>perpetuación</a:t>
            </a:r>
            <a:endParaRPr lang="es-ES" dirty="0" smtClean="0"/>
          </a:p>
          <a:p>
            <a:r>
              <a:rPr lang="es-ES" dirty="0" smtClean="0"/>
              <a:t>Se construye confianza entre actores locales y nuevos involucrados </a:t>
            </a:r>
          </a:p>
          <a:p>
            <a:r>
              <a:rPr lang="es-ES" dirty="0" smtClean="0"/>
              <a:t>Se identifica la necesidad de empoderar a actores locales (individuales y colectivos) para dinamizar los procesos de innovación</a:t>
            </a:r>
          </a:p>
          <a:p>
            <a:r>
              <a:rPr lang="es-ES" dirty="0" smtClean="0"/>
              <a:t>Se crean los medios para monitorear la contribución de la intervención del proyecto AMIGO en el territorio</a:t>
            </a:r>
          </a:p>
          <a:p>
            <a:r>
              <a:rPr lang="es-ES" dirty="0" smtClean="0"/>
              <a:t>Actores formales y organizaciones demuestran interés por las necesidades sentidas de la comunidad?</a:t>
            </a:r>
          </a:p>
          <a:p>
            <a:r>
              <a:rPr lang="es-ES" dirty="0" smtClean="0"/>
              <a:t>Las políticas organizacionales evolucionan </a:t>
            </a:r>
            <a:r>
              <a:rPr lang="es-ES" dirty="0" smtClean="0"/>
              <a:t>para </a:t>
            </a:r>
            <a:r>
              <a:rPr lang="es-ES" dirty="0" smtClean="0"/>
              <a:t>apoyar el enfoque de impacto colectivo</a:t>
            </a:r>
            <a:endParaRPr lang="en-US" dirty="0"/>
          </a:p>
        </p:txBody>
      </p:sp>
    </p:spTree>
    <p:extLst>
      <p:ext uri="{BB962C8B-B14F-4D97-AF65-F5344CB8AC3E}">
        <p14:creationId xmlns:p14="http://schemas.microsoft.com/office/powerpoint/2010/main" val="33444508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7CB5C846-387D-468A-BDB4-406C6A146F9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290" b="4453"/>
          <a:stretch/>
        </p:blipFill>
        <p:spPr>
          <a:xfrm>
            <a:off x="5010037" y="4641841"/>
            <a:ext cx="1408629" cy="1270223"/>
          </a:xfrm>
          <a:prstGeom prst="rect">
            <a:avLst/>
          </a:prstGeom>
        </p:spPr>
      </p:pic>
      <p:pic>
        <p:nvPicPr>
          <p:cNvPr id="5" name="Imagen 4">
            <a:extLst>
              <a:ext uri="{FF2B5EF4-FFF2-40B4-BE49-F238E27FC236}">
                <a16:creationId xmlns:a16="http://schemas.microsoft.com/office/drawing/2014/main" id="{0F35B2E2-997D-4FA0-8F65-462E71B60E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16428" y="4802310"/>
            <a:ext cx="2721781" cy="949287"/>
          </a:xfrm>
          <a:prstGeom prst="rect">
            <a:avLst/>
          </a:prstGeom>
        </p:spPr>
      </p:pic>
      <p:pic>
        <p:nvPicPr>
          <p:cNvPr id="6" name="Imagen 5">
            <a:extLst>
              <a:ext uri="{FF2B5EF4-FFF2-40B4-BE49-F238E27FC236}">
                <a16:creationId xmlns:a16="http://schemas.microsoft.com/office/drawing/2014/main" id="{08579CF9-A431-49F2-9ED2-3AB387C3D39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2429"/>
          <a:stretch/>
        </p:blipFill>
        <p:spPr>
          <a:xfrm>
            <a:off x="6953533" y="4556586"/>
            <a:ext cx="1222321" cy="1195011"/>
          </a:xfrm>
          <a:prstGeom prst="rect">
            <a:avLst/>
          </a:prstGeom>
        </p:spPr>
      </p:pic>
      <p:pic>
        <p:nvPicPr>
          <p:cNvPr id="7" name="Imagen 6">
            <a:extLst>
              <a:ext uri="{FF2B5EF4-FFF2-40B4-BE49-F238E27FC236}">
                <a16:creationId xmlns:a16="http://schemas.microsoft.com/office/drawing/2014/main" id="{7CD88A50-07CD-4B12-ABB5-3BB3510F1C3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1408"/>
          <a:stretch/>
        </p:blipFill>
        <p:spPr>
          <a:xfrm>
            <a:off x="8835412" y="4578782"/>
            <a:ext cx="1630838" cy="1195012"/>
          </a:xfrm>
          <a:prstGeom prst="rect">
            <a:avLst/>
          </a:prstGeom>
        </p:spPr>
      </p:pic>
      <p:sp>
        <p:nvSpPr>
          <p:cNvPr id="8" name="CuadroTexto 7"/>
          <p:cNvSpPr txBox="1"/>
          <p:nvPr/>
        </p:nvSpPr>
        <p:spPr>
          <a:xfrm>
            <a:off x="9324474" y="6211669"/>
            <a:ext cx="2805220" cy="646331"/>
          </a:xfrm>
          <a:prstGeom prst="rect">
            <a:avLst/>
          </a:prstGeom>
          <a:noFill/>
        </p:spPr>
        <p:txBody>
          <a:bodyPr wrap="square" rtlCol="0">
            <a:spAutoFit/>
          </a:bodyPr>
          <a:lstStyle/>
          <a:p>
            <a:r>
              <a:rPr lang="es-ES" dirty="0" smtClean="0">
                <a:solidFill>
                  <a:schemeClr val="accent2">
                    <a:lumMod val="50000"/>
                  </a:schemeClr>
                </a:solidFill>
                <a:hlinkClick r:id="rId7"/>
              </a:rPr>
              <a:t>mayalaa@uce.edu.ec</a:t>
            </a:r>
            <a:endParaRPr lang="es-ES" dirty="0" smtClean="0">
              <a:solidFill>
                <a:schemeClr val="accent2">
                  <a:lumMod val="50000"/>
                </a:schemeClr>
              </a:solidFill>
            </a:endParaRPr>
          </a:p>
          <a:p>
            <a:endParaRPr lang="en-US" dirty="0"/>
          </a:p>
        </p:txBody>
      </p:sp>
      <p:sp>
        <p:nvSpPr>
          <p:cNvPr id="9" name="CuadroTexto 8"/>
          <p:cNvSpPr txBox="1"/>
          <p:nvPr/>
        </p:nvSpPr>
        <p:spPr>
          <a:xfrm>
            <a:off x="6665496" y="6211669"/>
            <a:ext cx="2658978" cy="369332"/>
          </a:xfrm>
          <a:prstGeom prst="rect">
            <a:avLst/>
          </a:prstGeom>
          <a:noFill/>
        </p:spPr>
        <p:txBody>
          <a:bodyPr wrap="square" rtlCol="0">
            <a:spAutoFit/>
          </a:bodyPr>
          <a:lstStyle/>
          <a:p>
            <a:r>
              <a:rPr lang="es-ES" dirty="0" smtClean="0"/>
              <a:t>Michael Ayala </a:t>
            </a:r>
            <a:r>
              <a:rPr lang="es-ES" dirty="0" err="1" smtClean="0"/>
              <a:t>Ayala</a:t>
            </a:r>
            <a:r>
              <a:rPr lang="es-ES" dirty="0" smtClean="0"/>
              <a:t>:</a:t>
            </a:r>
            <a:endParaRPr lang="en-US" dirty="0"/>
          </a:p>
        </p:txBody>
      </p:sp>
      <p:sp>
        <p:nvSpPr>
          <p:cNvPr id="10" name="Rectángulo 9"/>
          <p:cNvSpPr/>
          <p:nvPr/>
        </p:nvSpPr>
        <p:spPr>
          <a:xfrm>
            <a:off x="2614720" y="872837"/>
            <a:ext cx="7637643" cy="3539430"/>
          </a:xfrm>
          <a:prstGeom prst="rect">
            <a:avLst/>
          </a:prstGeom>
        </p:spPr>
        <p:txBody>
          <a:bodyPr wrap="square">
            <a:spAutoFit/>
          </a:bodyPr>
          <a:lstStyle/>
          <a:p>
            <a:r>
              <a:rPr lang="es-ES" sz="2800" b="1" dirty="0"/>
              <a:t>Equipo de trabajo por la Universidad Central del </a:t>
            </a:r>
            <a:r>
              <a:rPr lang="es-ES" sz="2800" b="1" dirty="0" smtClean="0"/>
              <a:t>Ecuador</a:t>
            </a:r>
          </a:p>
          <a:p>
            <a:endParaRPr lang="es-ES" sz="2800" b="1" dirty="0"/>
          </a:p>
          <a:p>
            <a:r>
              <a:rPr lang="es-ES" sz="2000" dirty="0" smtClean="0"/>
              <a:t>Michael </a:t>
            </a:r>
            <a:r>
              <a:rPr lang="es-ES" sz="2000" dirty="0"/>
              <a:t>Ayala </a:t>
            </a:r>
            <a:r>
              <a:rPr lang="es-ES" sz="2000" dirty="0" err="1"/>
              <a:t>Ayala</a:t>
            </a:r>
            <a:r>
              <a:rPr lang="es-ES" sz="2000" dirty="0"/>
              <a:t> (Investigador)</a:t>
            </a:r>
          </a:p>
          <a:p>
            <a:r>
              <a:rPr lang="es-ES" sz="2000" dirty="0"/>
              <a:t>María Eugenia Ávila (Investigadora)</a:t>
            </a:r>
          </a:p>
          <a:p>
            <a:r>
              <a:rPr lang="es-ES" sz="2000" dirty="0"/>
              <a:t>Héctor Andrade (Investigador)</a:t>
            </a:r>
          </a:p>
          <a:p>
            <a:r>
              <a:rPr lang="es-ES" sz="2000" dirty="0"/>
              <a:t>Berenice Venegas (estudiante de tesis en proceso)</a:t>
            </a:r>
          </a:p>
          <a:p>
            <a:r>
              <a:rPr lang="es-ES" sz="2000" dirty="0" smtClean="0"/>
              <a:t>Johanna </a:t>
            </a:r>
            <a:r>
              <a:rPr lang="es-ES" sz="2000" dirty="0" err="1"/>
              <a:t>Tituaña</a:t>
            </a:r>
            <a:r>
              <a:rPr lang="es-ES" sz="2000" dirty="0"/>
              <a:t> (estudiante de tesis)</a:t>
            </a:r>
          </a:p>
          <a:p>
            <a:r>
              <a:rPr lang="es-ES" sz="2000" dirty="0"/>
              <a:t>Viviana Díaz (estudiante de tesis)</a:t>
            </a:r>
          </a:p>
          <a:p>
            <a:r>
              <a:rPr lang="es-ES" sz="2000" dirty="0"/>
              <a:t>Fabricio </a:t>
            </a:r>
            <a:r>
              <a:rPr lang="es-ES" sz="2000" dirty="0" err="1"/>
              <a:t>Verdezoto</a:t>
            </a:r>
            <a:r>
              <a:rPr lang="es-ES" sz="2000" dirty="0"/>
              <a:t> (estudiante de tesis)</a:t>
            </a:r>
          </a:p>
        </p:txBody>
      </p:sp>
    </p:spTree>
    <p:extLst>
      <p:ext uri="{BB962C8B-B14F-4D97-AF65-F5344CB8AC3E}">
        <p14:creationId xmlns:p14="http://schemas.microsoft.com/office/powerpoint/2010/main" val="854861679"/>
      </p:ext>
    </p:extLst>
  </p:cSld>
  <p:clrMapOvr>
    <a:masterClrMapping/>
  </p:clrMapOvr>
</p:sld>
</file>

<file path=ppt/theme/theme1.xml><?xml version="1.0" encoding="utf-8"?>
<a:theme xmlns:a="http://schemas.openxmlformats.org/drawingml/2006/main" name="Espiral">
  <a:themeElements>
    <a:clrScheme name="Espiral">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Espiral">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piral">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516</TotalTime>
  <Words>1796</Words>
  <Application>Microsoft Office PowerPoint</Application>
  <PresentationFormat>Panorámica</PresentationFormat>
  <Paragraphs>114</Paragraphs>
  <Slides>17</Slides>
  <Notes>11</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17</vt:i4>
      </vt:variant>
    </vt:vector>
  </HeadingPairs>
  <TitlesOfParts>
    <vt:vector size="24" baseType="lpstr">
      <vt:lpstr>Microsoft JhengHei UI Light</vt:lpstr>
      <vt:lpstr>Arial</vt:lpstr>
      <vt:lpstr>Calibri</vt:lpstr>
      <vt:lpstr>Century Gothic</vt:lpstr>
      <vt:lpstr>Times New Roman</vt:lpstr>
      <vt:lpstr>Wingdings 3</vt:lpstr>
      <vt:lpstr>Espiral</vt:lpstr>
      <vt:lpstr>Presentación de PowerPoint</vt:lpstr>
      <vt:lpstr>QUÉ ES EL IMPACTO COLECTIVO?</vt:lpstr>
      <vt:lpstr>1. AGENDA COMÚN</vt:lpstr>
      <vt:lpstr>1 AGENDA COMÚN (continuación)</vt:lpstr>
      <vt:lpstr>2. COMUNICACIÓN CONTINUA</vt:lpstr>
      <vt:lpstr>3. MECANISMOS O SISTEMAS DE MEDIDA COMPARTIDOS</vt:lpstr>
      <vt:lpstr>4. ACTIVIDADES QUE SE REFUERZAN MUTUAMENTE</vt:lpstr>
      <vt:lpstr>5. COORDINACIÓN FUERTE Y DEDICADA</vt:lpstr>
      <vt:lpstr>AHORA APLIQUEMOS TODO LO ANTERIOR A LA GESTIÓN DE LOS ARTRÓPODOS ASOCIADOS AL CHOCHO </vt:lpstr>
      <vt:lpstr>Caracterización de los actores involucrados en la gestión de los artrópodos a lo largo del ciclo de vida del chocho </vt:lpstr>
      <vt:lpstr>Percepción de los artrópodos por parte de los diversos actores a lo largo del ciclo de vida del chocho (del campo a la mesa)</vt:lpstr>
      <vt:lpstr>Dinámicas del conocimiento sobre gestión de la finca</vt:lpstr>
      <vt:lpstr>Formas de percibir y medir los logros </vt:lpstr>
      <vt:lpstr>Grado de coordinación de las diversas acciones de los actores</vt:lpstr>
      <vt:lpstr>Infraestructura de soporte</vt:lpstr>
      <vt:lpstr>Resultados esperados</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MICHAEL AYALA</dc:creator>
  <cp:lastModifiedBy>MICHAEL AYALA</cp:lastModifiedBy>
  <cp:revision>21</cp:revision>
  <dcterms:created xsi:type="dcterms:W3CDTF">2021-07-02T00:44:50Z</dcterms:created>
  <dcterms:modified xsi:type="dcterms:W3CDTF">2021-07-02T23:34:16Z</dcterms:modified>
</cp:coreProperties>
</file>