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0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98" r:id="rId2"/>
    <p:sldId id="299" r:id="rId3"/>
    <p:sldId id="261" r:id="rId4"/>
    <p:sldId id="300" r:id="rId5"/>
    <p:sldId id="262" r:id="rId6"/>
    <p:sldId id="301" r:id="rId7"/>
    <p:sldId id="258" r:id="rId8"/>
    <p:sldId id="275" r:id="rId9"/>
    <p:sldId id="276" r:id="rId10"/>
    <p:sldId id="277" r:id="rId11"/>
    <p:sldId id="259" r:id="rId12"/>
    <p:sldId id="270" r:id="rId13"/>
    <p:sldId id="282" r:id="rId14"/>
    <p:sldId id="271" r:id="rId15"/>
    <p:sldId id="278" r:id="rId16"/>
    <p:sldId id="283" r:id="rId17"/>
    <p:sldId id="287" r:id="rId18"/>
    <p:sldId id="297" r:id="rId19"/>
    <p:sldId id="290" r:id="rId20"/>
    <p:sldId id="291" r:id="rId21"/>
    <p:sldId id="280" r:id="rId22"/>
    <p:sldId id="285" r:id="rId23"/>
    <p:sldId id="293" r:id="rId24"/>
    <p:sldId id="279" r:id="rId25"/>
    <p:sldId id="289" r:id="rId26"/>
    <p:sldId id="302" r:id="rId27"/>
    <p:sldId id="260" r:id="rId28"/>
    <p:sldId id="264" r:id="rId29"/>
    <p:sldId id="265" r:id="rId30"/>
    <p:sldId id="294" r:id="rId31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48B886D-CC35-4F43-9CBD-E69A852D4D24}">
          <p14:sldIdLst>
            <p14:sldId id="298"/>
            <p14:sldId id="299"/>
            <p14:sldId id="261"/>
            <p14:sldId id="300"/>
            <p14:sldId id="262"/>
            <p14:sldId id="301"/>
            <p14:sldId id="258"/>
            <p14:sldId id="275"/>
            <p14:sldId id="276"/>
            <p14:sldId id="277"/>
            <p14:sldId id="259"/>
            <p14:sldId id="270"/>
            <p14:sldId id="282"/>
            <p14:sldId id="271"/>
            <p14:sldId id="278"/>
            <p14:sldId id="283"/>
            <p14:sldId id="287"/>
            <p14:sldId id="297"/>
            <p14:sldId id="290"/>
            <p14:sldId id="291"/>
            <p14:sldId id="280"/>
            <p14:sldId id="285"/>
            <p14:sldId id="293"/>
            <p14:sldId id="279"/>
            <p14:sldId id="289"/>
            <p14:sldId id="302"/>
            <p14:sldId id="260"/>
            <p14:sldId id="264"/>
            <p14:sldId id="265"/>
            <p14:sldId id="29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B1032C-EA38-4F05-BA0D-38AFFFC7BED3}" styleName="Estilo claro 3 - Acento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807" autoAdjust="0"/>
    <p:restoredTop sz="75414" autoAdjust="0"/>
  </p:normalViewPr>
  <p:slideViewPr>
    <p:cSldViewPr snapToGrid="0">
      <p:cViewPr varScale="1">
        <p:scale>
          <a:sx n="85" d="100"/>
          <a:sy n="85" d="100"/>
        </p:scale>
        <p:origin x="140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29998A0-E810-4E6F-B44B-F0D16A24E147}" type="doc">
      <dgm:prSet loTypeId="urn:microsoft.com/office/officeart/2005/8/layout/venn1" loCatId="relationship" qsTypeId="urn:microsoft.com/office/officeart/2005/8/quickstyle/simple1" qsCatId="simple" csTypeId="urn:microsoft.com/office/officeart/2005/8/colors/colorful4" csCatId="colorful" phldr="1"/>
      <dgm:spPr/>
    </dgm:pt>
    <dgm:pt modelId="{1AAB387E-DFF3-4C5E-A7FA-BE4F1960D439}">
      <dgm:prSet phldrT="[Text]"/>
      <dgm:spPr/>
      <dgm:t>
        <a:bodyPr/>
        <a:lstStyle/>
        <a:p>
          <a:r>
            <a:rPr lang="es-ES" b="1" dirty="0"/>
            <a:t>3 “i”: </a:t>
          </a:r>
        </a:p>
        <a:p>
          <a:r>
            <a:rPr lang="es-ES" b="1" dirty="0"/>
            <a:t>ideas + intereses + instituciones</a:t>
          </a:r>
        </a:p>
      </dgm:t>
    </dgm:pt>
    <dgm:pt modelId="{E9DA3D21-E6BC-41C2-9222-FF44438AD537}" type="parTrans" cxnId="{43BDA016-ADE6-463D-929B-C132D452D1EB}">
      <dgm:prSet/>
      <dgm:spPr/>
      <dgm:t>
        <a:bodyPr/>
        <a:lstStyle/>
        <a:p>
          <a:endParaRPr lang="es-ES"/>
        </a:p>
      </dgm:t>
    </dgm:pt>
    <dgm:pt modelId="{973B04A0-7E6C-429C-97E3-FB51FF1DE2DC}" type="sibTrans" cxnId="{43BDA016-ADE6-463D-929B-C132D452D1EB}">
      <dgm:prSet/>
      <dgm:spPr/>
      <dgm:t>
        <a:bodyPr/>
        <a:lstStyle/>
        <a:p>
          <a:endParaRPr lang="es-ES"/>
        </a:p>
      </dgm:t>
    </dgm:pt>
    <dgm:pt modelId="{037E235A-0284-4908-B875-DF2E5C27181F}">
      <dgm:prSet phldrT="[Text]"/>
      <dgm:spPr/>
      <dgm:t>
        <a:bodyPr/>
        <a:lstStyle/>
        <a:p>
          <a:pPr algn="l"/>
          <a:r>
            <a:rPr lang="es-ES" b="1" dirty="0"/>
            <a:t>Sociología política</a:t>
          </a:r>
        </a:p>
      </dgm:t>
    </dgm:pt>
    <dgm:pt modelId="{7CABF0F9-AB74-4229-931E-8E8A77C128D4}" type="parTrans" cxnId="{E88B51FC-56FD-46A0-B831-5FA21B0E3647}">
      <dgm:prSet/>
      <dgm:spPr/>
      <dgm:t>
        <a:bodyPr/>
        <a:lstStyle/>
        <a:p>
          <a:endParaRPr lang="es-ES"/>
        </a:p>
      </dgm:t>
    </dgm:pt>
    <dgm:pt modelId="{AF7C5E5D-2C38-439B-8306-F5BC5EEE2606}" type="sibTrans" cxnId="{E88B51FC-56FD-46A0-B831-5FA21B0E3647}">
      <dgm:prSet/>
      <dgm:spPr/>
      <dgm:t>
        <a:bodyPr/>
        <a:lstStyle/>
        <a:p>
          <a:endParaRPr lang="es-ES"/>
        </a:p>
      </dgm:t>
    </dgm:pt>
    <dgm:pt modelId="{E08A91B9-B5AB-414F-800F-956F198AD944}">
      <dgm:prSet phldrT="[Text]"/>
      <dgm:spPr/>
      <dgm:t>
        <a:bodyPr/>
        <a:lstStyle/>
        <a:p>
          <a:r>
            <a:rPr lang="es-ES" b="1" dirty="0"/>
            <a:t>Agroecología política </a:t>
          </a:r>
        </a:p>
      </dgm:t>
    </dgm:pt>
    <dgm:pt modelId="{AA478C92-5AC7-4800-9718-C2FB7EB02FE0}" type="parTrans" cxnId="{5E1C3B92-6B82-4574-AC77-ED8535A42480}">
      <dgm:prSet/>
      <dgm:spPr/>
      <dgm:t>
        <a:bodyPr/>
        <a:lstStyle/>
        <a:p>
          <a:endParaRPr lang="es-ES"/>
        </a:p>
      </dgm:t>
    </dgm:pt>
    <dgm:pt modelId="{0C915770-92D3-4742-9D04-DF64EA6B55D7}" type="sibTrans" cxnId="{5E1C3B92-6B82-4574-AC77-ED8535A42480}">
      <dgm:prSet/>
      <dgm:spPr/>
      <dgm:t>
        <a:bodyPr/>
        <a:lstStyle/>
        <a:p>
          <a:endParaRPr lang="es-ES"/>
        </a:p>
      </dgm:t>
    </dgm:pt>
    <dgm:pt modelId="{84CF9C5F-099E-4DF4-A608-7037CE087706}" type="pres">
      <dgm:prSet presAssocID="{929998A0-E810-4E6F-B44B-F0D16A24E147}" presName="compositeShape" presStyleCnt="0">
        <dgm:presLayoutVars>
          <dgm:chMax val="7"/>
          <dgm:dir/>
          <dgm:resizeHandles val="exact"/>
        </dgm:presLayoutVars>
      </dgm:prSet>
      <dgm:spPr/>
    </dgm:pt>
    <dgm:pt modelId="{295B9418-631F-4391-8875-CA6966A3EF48}" type="pres">
      <dgm:prSet presAssocID="{1AAB387E-DFF3-4C5E-A7FA-BE4F1960D439}" presName="circ1" presStyleLbl="vennNode1" presStyleIdx="0" presStyleCnt="3"/>
      <dgm:spPr/>
    </dgm:pt>
    <dgm:pt modelId="{61ECF825-7D55-4F80-8B78-776814F7CCE7}" type="pres">
      <dgm:prSet presAssocID="{1AAB387E-DFF3-4C5E-A7FA-BE4F1960D439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28E14924-2E70-4CFE-B83E-45457C78E8D4}" type="pres">
      <dgm:prSet presAssocID="{037E235A-0284-4908-B875-DF2E5C27181F}" presName="circ2" presStyleLbl="vennNode1" presStyleIdx="1" presStyleCnt="3"/>
      <dgm:spPr/>
    </dgm:pt>
    <dgm:pt modelId="{52F3204F-D695-4E10-8DE7-3CE649A1235E}" type="pres">
      <dgm:prSet presAssocID="{037E235A-0284-4908-B875-DF2E5C27181F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B24066B3-94FC-4E50-8DB9-65A2E5D180F3}" type="pres">
      <dgm:prSet presAssocID="{E08A91B9-B5AB-414F-800F-956F198AD944}" presName="circ3" presStyleLbl="vennNode1" presStyleIdx="2" presStyleCnt="3"/>
      <dgm:spPr/>
    </dgm:pt>
    <dgm:pt modelId="{D0BCDC54-47B9-474D-BE0B-C0AF06C2F825}" type="pres">
      <dgm:prSet presAssocID="{E08A91B9-B5AB-414F-800F-956F198AD944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43BDA016-ADE6-463D-929B-C132D452D1EB}" srcId="{929998A0-E810-4E6F-B44B-F0D16A24E147}" destId="{1AAB387E-DFF3-4C5E-A7FA-BE4F1960D439}" srcOrd="0" destOrd="0" parTransId="{E9DA3D21-E6BC-41C2-9222-FF44438AD537}" sibTransId="{973B04A0-7E6C-429C-97E3-FB51FF1DE2DC}"/>
    <dgm:cxn modelId="{27547737-64C6-4DAC-9831-7E2B99295F57}" type="presOf" srcId="{929998A0-E810-4E6F-B44B-F0D16A24E147}" destId="{84CF9C5F-099E-4DF4-A608-7037CE087706}" srcOrd="0" destOrd="0" presId="urn:microsoft.com/office/officeart/2005/8/layout/venn1"/>
    <dgm:cxn modelId="{A816DE53-8C42-4B0F-A4E8-43A4D225E37D}" type="presOf" srcId="{037E235A-0284-4908-B875-DF2E5C27181F}" destId="{52F3204F-D695-4E10-8DE7-3CE649A1235E}" srcOrd="1" destOrd="0" presId="urn:microsoft.com/office/officeart/2005/8/layout/venn1"/>
    <dgm:cxn modelId="{76DDCA5A-A00E-4544-AD36-07F1E7F74796}" type="presOf" srcId="{E08A91B9-B5AB-414F-800F-956F198AD944}" destId="{B24066B3-94FC-4E50-8DB9-65A2E5D180F3}" srcOrd="0" destOrd="0" presId="urn:microsoft.com/office/officeart/2005/8/layout/venn1"/>
    <dgm:cxn modelId="{E8620182-2BD5-44FF-8157-AEF8CEE81DCB}" type="presOf" srcId="{1AAB387E-DFF3-4C5E-A7FA-BE4F1960D439}" destId="{295B9418-631F-4391-8875-CA6966A3EF48}" srcOrd="0" destOrd="0" presId="urn:microsoft.com/office/officeart/2005/8/layout/venn1"/>
    <dgm:cxn modelId="{5E1C3B92-6B82-4574-AC77-ED8535A42480}" srcId="{929998A0-E810-4E6F-B44B-F0D16A24E147}" destId="{E08A91B9-B5AB-414F-800F-956F198AD944}" srcOrd="2" destOrd="0" parTransId="{AA478C92-5AC7-4800-9718-C2FB7EB02FE0}" sibTransId="{0C915770-92D3-4742-9D04-DF64EA6B55D7}"/>
    <dgm:cxn modelId="{1D80FB92-56BE-43D3-8776-78E7117C210F}" type="presOf" srcId="{E08A91B9-B5AB-414F-800F-956F198AD944}" destId="{D0BCDC54-47B9-474D-BE0B-C0AF06C2F825}" srcOrd="1" destOrd="0" presId="urn:microsoft.com/office/officeart/2005/8/layout/venn1"/>
    <dgm:cxn modelId="{61C929F0-AF73-4F96-86D3-3E15BED58438}" type="presOf" srcId="{1AAB387E-DFF3-4C5E-A7FA-BE4F1960D439}" destId="{61ECF825-7D55-4F80-8B78-776814F7CCE7}" srcOrd="1" destOrd="0" presId="urn:microsoft.com/office/officeart/2005/8/layout/venn1"/>
    <dgm:cxn modelId="{E88B51FC-56FD-46A0-B831-5FA21B0E3647}" srcId="{929998A0-E810-4E6F-B44B-F0D16A24E147}" destId="{037E235A-0284-4908-B875-DF2E5C27181F}" srcOrd="1" destOrd="0" parTransId="{7CABF0F9-AB74-4229-931E-8E8A77C128D4}" sibTransId="{AF7C5E5D-2C38-439B-8306-F5BC5EEE2606}"/>
    <dgm:cxn modelId="{EB6E3BFF-92BC-4728-A6EC-E764B374B6E9}" type="presOf" srcId="{037E235A-0284-4908-B875-DF2E5C27181F}" destId="{28E14924-2E70-4CFE-B83E-45457C78E8D4}" srcOrd="0" destOrd="0" presId="urn:microsoft.com/office/officeart/2005/8/layout/venn1"/>
    <dgm:cxn modelId="{720B0993-128B-4763-8B4C-271281E34D6C}" type="presParOf" srcId="{84CF9C5F-099E-4DF4-A608-7037CE087706}" destId="{295B9418-631F-4391-8875-CA6966A3EF48}" srcOrd="0" destOrd="0" presId="urn:microsoft.com/office/officeart/2005/8/layout/venn1"/>
    <dgm:cxn modelId="{A6531295-14EF-4C5E-9168-FE79F7D30C98}" type="presParOf" srcId="{84CF9C5F-099E-4DF4-A608-7037CE087706}" destId="{61ECF825-7D55-4F80-8B78-776814F7CCE7}" srcOrd="1" destOrd="0" presId="urn:microsoft.com/office/officeart/2005/8/layout/venn1"/>
    <dgm:cxn modelId="{533F4375-A5D8-47CE-BA9A-BAB1A380B8CE}" type="presParOf" srcId="{84CF9C5F-099E-4DF4-A608-7037CE087706}" destId="{28E14924-2E70-4CFE-B83E-45457C78E8D4}" srcOrd="2" destOrd="0" presId="urn:microsoft.com/office/officeart/2005/8/layout/venn1"/>
    <dgm:cxn modelId="{5E17A05D-821A-4E38-B2CD-2B6F323D3FE3}" type="presParOf" srcId="{84CF9C5F-099E-4DF4-A608-7037CE087706}" destId="{52F3204F-D695-4E10-8DE7-3CE649A1235E}" srcOrd="3" destOrd="0" presId="urn:microsoft.com/office/officeart/2005/8/layout/venn1"/>
    <dgm:cxn modelId="{79B7CA2C-4563-44F1-94B5-D56E5169222D}" type="presParOf" srcId="{84CF9C5F-099E-4DF4-A608-7037CE087706}" destId="{B24066B3-94FC-4E50-8DB9-65A2E5D180F3}" srcOrd="4" destOrd="0" presId="urn:microsoft.com/office/officeart/2005/8/layout/venn1"/>
    <dgm:cxn modelId="{BAAC844A-176F-42D3-BD4D-ADDF1CA0E5BA}" type="presParOf" srcId="{84CF9C5F-099E-4DF4-A608-7037CE087706}" destId="{D0BCDC54-47B9-474D-BE0B-C0AF06C2F825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29998A0-E810-4E6F-B44B-F0D16A24E147}" type="doc">
      <dgm:prSet loTypeId="urn:microsoft.com/office/officeart/2005/8/layout/venn1" loCatId="relationship" qsTypeId="urn:microsoft.com/office/officeart/2005/8/quickstyle/simple1" qsCatId="simple" csTypeId="urn:microsoft.com/office/officeart/2005/8/colors/colorful4" csCatId="colorful" phldr="1"/>
      <dgm:spPr/>
    </dgm:pt>
    <dgm:pt modelId="{037E235A-0284-4908-B875-DF2E5C27181F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algn="ctr"/>
          <a:r>
            <a:rPr lang="es-ES" b="1" dirty="0"/>
            <a:t>Sociología política</a:t>
          </a:r>
        </a:p>
      </dgm:t>
    </dgm:pt>
    <dgm:pt modelId="{7CABF0F9-AB74-4229-931E-8E8A77C128D4}" type="parTrans" cxnId="{E88B51FC-56FD-46A0-B831-5FA21B0E3647}">
      <dgm:prSet/>
      <dgm:spPr/>
      <dgm:t>
        <a:bodyPr/>
        <a:lstStyle/>
        <a:p>
          <a:endParaRPr lang="es-ES"/>
        </a:p>
      </dgm:t>
    </dgm:pt>
    <dgm:pt modelId="{AF7C5E5D-2C38-439B-8306-F5BC5EEE2606}" type="sibTrans" cxnId="{E88B51FC-56FD-46A0-B831-5FA21B0E3647}">
      <dgm:prSet/>
      <dgm:spPr/>
      <dgm:t>
        <a:bodyPr/>
        <a:lstStyle/>
        <a:p>
          <a:endParaRPr lang="es-ES"/>
        </a:p>
      </dgm:t>
    </dgm:pt>
    <dgm:pt modelId="{84CF9C5F-099E-4DF4-A608-7037CE087706}" type="pres">
      <dgm:prSet presAssocID="{929998A0-E810-4E6F-B44B-F0D16A24E147}" presName="compositeShape" presStyleCnt="0">
        <dgm:presLayoutVars>
          <dgm:chMax val="7"/>
          <dgm:dir/>
          <dgm:resizeHandles val="exact"/>
        </dgm:presLayoutVars>
      </dgm:prSet>
      <dgm:spPr/>
    </dgm:pt>
    <dgm:pt modelId="{0A44F9D5-E98F-4CEE-853A-5A722BA4A190}" type="pres">
      <dgm:prSet presAssocID="{037E235A-0284-4908-B875-DF2E5C27181F}" presName="circ1TxSh" presStyleLbl="vennNode1" presStyleIdx="0" presStyleCnt="1" custLinFactNeighborX="-21310" custLinFactNeighborY="17188"/>
      <dgm:spPr/>
    </dgm:pt>
  </dgm:ptLst>
  <dgm:cxnLst>
    <dgm:cxn modelId="{C73DBB36-FB52-45C9-BFF8-A5A513EB0CAF}" type="presOf" srcId="{037E235A-0284-4908-B875-DF2E5C27181F}" destId="{0A44F9D5-E98F-4CEE-853A-5A722BA4A190}" srcOrd="0" destOrd="0" presId="urn:microsoft.com/office/officeart/2005/8/layout/venn1"/>
    <dgm:cxn modelId="{27547737-64C6-4DAC-9831-7E2B99295F57}" type="presOf" srcId="{929998A0-E810-4E6F-B44B-F0D16A24E147}" destId="{84CF9C5F-099E-4DF4-A608-7037CE087706}" srcOrd="0" destOrd="0" presId="urn:microsoft.com/office/officeart/2005/8/layout/venn1"/>
    <dgm:cxn modelId="{E88B51FC-56FD-46A0-B831-5FA21B0E3647}" srcId="{929998A0-E810-4E6F-B44B-F0D16A24E147}" destId="{037E235A-0284-4908-B875-DF2E5C27181F}" srcOrd="0" destOrd="0" parTransId="{7CABF0F9-AB74-4229-931E-8E8A77C128D4}" sibTransId="{AF7C5E5D-2C38-439B-8306-F5BC5EEE2606}"/>
    <dgm:cxn modelId="{E65CAD00-5676-4EBA-A3CC-615FC4328800}" type="presParOf" srcId="{84CF9C5F-099E-4DF4-A608-7037CE087706}" destId="{0A44F9D5-E98F-4CEE-853A-5A722BA4A190}" srcOrd="0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C049C79-20CB-48D9-BA30-BCCEAA4028C3}" type="doc">
      <dgm:prSet loTypeId="urn:microsoft.com/office/officeart/2005/8/layout/default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es-ES"/>
        </a:p>
      </dgm:t>
    </dgm:pt>
    <dgm:pt modelId="{B0E4E25D-D529-4EB2-BCD6-93BA6BFB16FE}">
      <dgm:prSet phldrT="[Text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ln>
          <a:prstDash val="dash"/>
        </a:ln>
      </dgm:spPr>
      <dgm:t>
        <a:bodyPr/>
        <a:lstStyle/>
        <a:p>
          <a:pPr>
            <a:buNone/>
          </a:pPr>
          <a:r>
            <a:rPr lang="es-ES_tradnl" sz="2000" u="sng" dirty="0" err="1">
              <a:latin typeface="+mn-lt"/>
              <a:ea typeface="Segoe UI" panose="020B0502040204020203" pitchFamily="34" charset="0"/>
              <a:cs typeface="Times New Roman" panose="02020603050405020304" pitchFamily="18" charset="0"/>
            </a:rPr>
            <a:t>Tittonell</a:t>
          </a:r>
          <a:r>
            <a:rPr lang="es-ES_tradnl" sz="2000" u="sng" dirty="0">
              <a:latin typeface="+mn-lt"/>
              <a:ea typeface="Segoe UI" panose="020B0502040204020203" pitchFamily="34" charset="0"/>
              <a:cs typeface="Times New Roman" panose="02020603050405020304" pitchFamily="18" charset="0"/>
            </a:rPr>
            <a:t> (2019) -  3 transiciones simultáneas:</a:t>
          </a:r>
          <a:r>
            <a:rPr lang="es-ES_tradnl" sz="2000" u="none" dirty="0">
              <a:latin typeface="+mn-lt"/>
              <a:ea typeface="Segoe UI" panose="020B0502040204020203" pitchFamily="34" charset="0"/>
              <a:cs typeface="Times New Roman" panose="02020603050405020304" pitchFamily="18" charset="0"/>
            </a:rPr>
            <a:t> </a:t>
          </a:r>
          <a:r>
            <a:rPr lang="es-ES_tradnl" sz="2000" b="0" u="none" dirty="0">
              <a:latin typeface="+mn-lt"/>
              <a:ea typeface="Segoe UI" panose="020B0502040204020203" pitchFamily="34" charset="0"/>
              <a:cs typeface="Times New Roman" panose="02020603050405020304" pitchFamily="18" charset="0"/>
            </a:rPr>
            <a:t>T</a:t>
          </a:r>
          <a:r>
            <a:rPr lang="es-ES_tradnl" sz="2000" b="0" u="none" dirty="0">
              <a:effectLst/>
              <a:latin typeface="+mn-lt"/>
              <a:ea typeface="Segoe UI" panose="020B0502040204020203" pitchFamily="34" charset="0"/>
            </a:rPr>
            <a:t>ransición </a:t>
          </a:r>
          <a:r>
            <a:rPr lang="es-ES_tradnl" sz="2000" b="0" dirty="0">
              <a:effectLst/>
              <a:latin typeface="+mn-lt"/>
              <a:ea typeface="Segoe UI" panose="020B0502040204020203" pitchFamily="34" charset="0"/>
            </a:rPr>
            <a:t>político-institucional a nivel de territorios, regiones y países</a:t>
          </a:r>
          <a:endParaRPr lang="es-ES" sz="2000" dirty="0">
            <a:latin typeface="+mn-lt"/>
          </a:endParaRPr>
        </a:p>
      </dgm:t>
    </dgm:pt>
    <dgm:pt modelId="{390B74C9-C444-45FD-AB13-A2B96F1DDF99}" type="parTrans" cxnId="{5357B94C-9431-4352-B670-0ED1501D2E12}">
      <dgm:prSet/>
      <dgm:spPr/>
      <dgm:t>
        <a:bodyPr/>
        <a:lstStyle/>
        <a:p>
          <a:endParaRPr lang="es-ES" sz="2200">
            <a:latin typeface="+mn-lt"/>
          </a:endParaRPr>
        </a:p>
      </dgm:t>
    </dgm:pt>
    <dgm:pt modelId="{EF5FCD84-311A-4F06-868D-EEE41EC9B882}" type="sibTrans" cxnId="{5357B94C-9431-4352-B670-0ED1501D2E12}">
      <dgm:prSet/>
      <dgm:spPr/>
      <dgm:t>
        <a:bodyPr/>
        <a:lstStyle/>
        <a:p>
          <a:endParaRPr lang="es-ES" sz="2200">
            <a:latin typeface="+mn-lt"/>
          </a:endParaRPr>
        </a:p>
      </dgm:t>
    </dgm:pt>
    <dgm:pt modelId="{E4ED4285-AE6F-4C69-8E69-DB1CC3F151FC}">
      <dgm:prSet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ln>
          <a:prstDash val="dash"/>
        </a:ln>
      </dgm:spPr>
      <dgm:t>
        <a:bodyPr/>
        <a:lstStyle/>
        <a:p>
          <a:r>
            <a:rPr lang="es-ES_tradnl" sz="2000" u="sng" dirty="0">
              <a:effectLst/>
              <a:latin typeface="+mn-lt"/>
              <a:ea typeface="Segoe UI" panose="020B0502040204020203" pitchFamily="34" charset="0"/>
            </a:rPr>
            <a:t>Méndez, Caswell, </a:t>
          </a:r>
          <a:r>
            <a:rPr lang="es-ES_tradnl" sz="2000" u="sng" dirty="0" err="1">
              <a:effectLst/>
              <a:latin typeface="+mn-lt"/>
              <a:ea typeface="Segoe UI" panose="020B0502040204020203" pitchFamily="34" charset="0"/>
            </a:rPr>
            <a:t>Gliessman</a:t>
          </a:r>
          <a:r>
            <a:rPr lang="es-ES_tradnl" sz="2000" u="sng" dirty="0">
              <a:effectLst/>
              <a:latin typeface="+mn-lt"/>
              <a:ea typeface="Segoe UI" panose="020B0502040204020203" pitchFamily="34" charset="0"/>
            </a:rPr>
            <a:t>, &amp; Cohen (2017) - Agroecosistemas sostenibles: </a:t>
          </a:r>
          <a:r>
            <a:rPr lang="es-ES_tradnl" sz="2000" u="none" dirty="0">
              <a:effectLst/>
              <a:latin typeface="+mn-lt"/>
              <a:ea typeface="Segoe UI" panose="020B0502040204020203" pitchFamily="34" charset="0"/>
            </a:rPr>
            <a:t>Interacción entre diversos factores y los procesos ecológicos, económicos y sociales</a:t>
          </a:r>
          <a:endParaRPr lang="es-ES_tradnl" sz="2000" dirty="0">
            <a:effectLst/>
            <a:latin typeface="+mn-lt"/>
            <a:ea typeface="Segoe UI" panose="020B0502040204020203" pitchFamily="34" charset="0"/>
          </a:endParaRPr>
        </a:p>
      </dgm:t>
    </dgm:pt>
    <dgm:pt modelId="{2AE2F9DB-1AAF-4DD1-9192-C7C1DE3800E6}" type="parTrans" cxnId="{41426232-9CA4-4B4C-8681-2FB7B2E019C7}">
      <dgm:prSet/>
      <dgm:spPr/>
      <dgm:t>
        <a:bodyPr/>
        <a:lstStyle/>
        <a:p>
          <a:endParaRPr lang="es-ES" sz="2200">
            <a:latin typeface="+mn-lt"/>
          </a:endParaRPr>
        </a:p>
      </dgm:t>
    </dgm:pt>
    <dgm:pt modelId="{5619B86E-1194-44B5-96F5-A80EC43EF479}" type="sibTrans" cxnId="{41426232-9CA4-4B4C-8681-2FB7B2E019C7}">
      <dgm:prSet/>
      <dgm:spPr/>
      <dgm:t>
        <a:bodyPr/>
        <a:lstStyle/>
        <a:p>
          <a:endParaRPr lang="es-ES" sz="2200">
            <a:latin typeface="+mn-lt"/>
          </a:endParaRPr>
        </a:p>
      </dgm:t>
    </dgm:pt>
    <dgm:pt modelId="{DAA76B75-99CB-4646-AD67-DC26C3B5C81E}">
      <dgm:prSet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ln>
          <a:prstDash val="dash"/>
        </a:ln>
      </dgm:spPr>
      <dgm:t>
        <a:bodyPr/>
        <a:lstStyle/>
        <a:p>
          <a:r>
            <a:rPr lang="es-ES_tradnl" sz="2000" u="sng" dirty="0" err="1">
              <a:effectLst/>
              <a:latin typeface="+mn-lt"/>
              <a:ea typeface="Segoe UI" panose="020B0502040204020203" pitchFamily="34" charset="0"/>
            </a:rPr>
            <a:t>Gliessman</a:t>
          </a:r>
          <a:r>
            <a:rPr lang="es-ES_tradnl" sz="2000" u="sng" dirty="0">
              <a:effectLst/>
              <a:latin typeface="+mn-lt"/>
              <a:ea typeface="Segoe UI" panose="020B0502040204020203" pitchFamily="34" charset="0"/>
            </a:rPr>
            <a:t> (2011) – agroecología política: </a:t>
          </a:r>
          <a:r>
            <a:rPr lang="es-ES_tradnl" sz="2000" u="none" dirty="0">
              <a:effectLst/>
              <a:latin typeface="+mn-lt"/>
              <a:ea typeface="Segoe UI" panose="020B0502040204020203" pitchFamily="34" charset="0"/>
            </a:rPr>
            <a:t>instrumento para el cambio de sistema </a:t>
          </a:r>
          <a:r>
            <a:rPr lang="es-ES_tradnl" sz="2000" dirty="0">
              <a:solidFill>
                <a:srgbClr val="000000"/>
              </a:solidFill>
              <a:effectLst/>
              <a:latin typeface="+mn-lt"/>
              <a:ea typeface="Segoe UI" panose="020B0502040204020203" pitchFamily="34" charset="0"/>
            </a:rPr>
            <a:t>→ </a:t>
          </a:r>
          <a:r>
            <a:rPr lang="es-ES_tradnl" sz="2000" u="none" dirty="0">
              <a:effectLst/>
              <a:latin typeface="+mn-lt"/>
              <a:ea typeface="Segoe UI" panose="020B0502040204020203" pitchFamily="34" charset="0"/>
            </a:rPr>
            <a:t>rediseño de estructuras económicas capitalistas que gobiernan el sistema agroalimentario</a:t>
          </a:r>
          <a:endParaRPr lang="es-ES_tradnl" sz="2000" u="none" dirty="0">
            <a:latin typeface="+mn-lt"/>
            <a:ea typeface="Segoe UI" panose="020B0502040204020203" pitchFamily="34" charset="0"/>
            <a:cs typeface="Times New Roman" panose="02020603050405020304" pitchFamily="18" charset="0"/>
          </a:endParaRPr>
        </a:p>
      </dgm:t>
    </dgm:pt>
    <dgm:pt modelId="{C7D028D3-BBE5-44D9-8F66-7A2F218D11A9}" type="parTrans" cxnId="{32242534-2A30-470E-B79B-BE3486BCF6FD}">
      <dgm:prSet/>
      <dgm:spPr/>
      <dgm:t>
        <a:bodyPr/>
        <a:lstStyle/>
        <a:p>
          <a:endParaRPr lang="es-ES" sz="2200">
            <a:latin typeface="+mn-lt"/>
          </a:endParaRPr>
        </a:p>
      </dgm:t>
    </dgm:pt>
    <dgm:pt modelId="{0AB0EC0B-A537-44C6-832C-67E23E5573BF}" type="sibTrans" cxnId="{32242534-2A30-470E-B79B-BE3486BCF6FD}">
      <dgm:prSet/>
      <dgm:spPr/>
      <dgm:t>
        <a:bodyPr/>
        <a:lstStyle/>
        <a:p>
          <a:endParaRPr lang="es-ES" sz="2200">
            <a:latin typeface="+mn-lt"/>
          </a:endParaRPr>
        </a:p>
      </dgm:t>
    </dgm:pt>
    <dgm:pt modelId="{B9186A00-C6E3-4A94-BD13-9644D501ADE3}">
      <dgm:prSet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ln>
          <a:prstDash val="dash"/>
        </a:ln>
      </dgm:spPr>
      <dgm:t>
        <a:bodyPr/>
        <a:lstStyle/>
        <a:p>
          <a:r>
            <a:rPr lang="es-ES_tradnl" sz="2000" u="sng" dirty="0"/>
            <a:t>Rosset &amp; Altieri (2018) - La organización social</a:t>
          </a:r>
          <a:r>
            <a:rPr lang="es-ES_tradnl" sz="2000" dirty="0"/>
            <a:t> - clave lograr sistemas alimentarios sustentables - pueden ejercer una “presión para cambiar las políticas públicas”</a:t>
          </a:r>
          <a:endParaRPr lang="es-ES_tradnl" sz="2000" u="none" dirty="0">
            <a:latin typeface="+mn-lt"/>
            <a:ea typeface="Segoe UI" panose="020B0502040204020203" pitchFamily="34" charset="0"/>
            <a:cs typeface="Times New Roman" panose="02020603050405020304" pitchFamily="18" charset="0"/>
          </a:endParaRPr>
        </a:p>
      </dgm:t>
    </dgm:pt>
    <dgm:pt modelId="{5183527A-A3AF-49C3-8F2E-614B90CEB6AF}" type="parTrans" cxnId="{C8959A0E-E625-4D10-9F11-C80A0AD7CBA2}">
      <dgm:prSet/>
      <dgm:spPr/>
      <dgm:t>
        <a:bodyPr/>
        <a:lstStyle/>
        <a:p>
          <a:endParaRPr lang="es-ES"/>
        </a:p>
      </dgm:t>
    </dgm:pt>
    <dgm:pt modelId="{F3941820-2DCB-404A-B6B7-04BF096F09FA}" type="sibTrans" cxnId="{C8959A0E-E625-4D10-9F11-C80A0AD7CBA2}">
      <dgm:prSet/>
      <dgm:spPr/>
      <dgm:t>
        <a:bodyPr/>
        <a:lstStyle/>
        <a:p>
          <a:endParaRPr lang="es-ES"/>
        </a:p>
      </dgm:t>
    </dgm:pt>
    <dgm:pt modelId="{3DF3E8E0-30B0-4F8E-BF86-4E5DECF4913E}" type="pres">
      <dgm:prSet presAssocID="{CC049C79-20CB-48D9-BA30-BCCEAA4028C3}" presName="diagram" presStyleCnt="0">
        <dgm:presLayoutVars>
          <dgm:dir/>
          <dgm:resizeHandles val="exact"/>
        </dgm:presLayoutVars>
      </dgm:prSet>
      <dgm:spPr/>
    </dgm:pt>
    <dgm:pt modelId="{D2F550A2-25E2-4391-B720-7F7061145FB6}" type="pres">
      <dgm:prSet presAssocID="{B0E4E25D-D529-4EB2-BCD6-93BA6BFB16FE}" presName="node" presStyleLbl="node1" presStyleIdx="0" presStyleCnt="4" custScaleX="117980" custScaleY="52119">
        <dgm:presLayoutVars>
          <dgm:bulletEnabled val="1"/>
        </dgm:presLayoutVars>
      </dgm:prSet>
      <dgm:spPr/>
    </dgm:pt>
    <dgm:pt modelId="{11923D62-7E05-40EA-9A31-6C5A0A6AE5C5}" type="pres">
      <dgm:prSet presAssocID="{EF5FCD84-311A-4F06-868D-EEE41EC9B882}" presName="sibTrans" presStyleCnt="0"/>
      <dgm:spPr/>
    </dgm:pt>
    <dgm:pt modelId="{CBAA925C-05EF-48C1-9E58-7558F189CE5F}" type="pres">
      <dgm:prSet presAssocID="{E4ED4285-AE6F-4C69-8E69-DB1CC3F151FC}" presName="node" presStyleLbl="node1" presStyleIdx="1" presStyleCnt="4" custScaleX="140786" custScaleY="56603" custLinFactNeighborX="9227">
        <dgm:presLayoutVars>
          <dgm:bulletEnabled val="1"/>
        </dgm:presLayoutVars>
      </dgm:prSet>
      <dgm:spPr/>
    </dgm:pt>
    <dgm:pt modelId="{4758A0E3-3291-46C3-8C0D-4B5BAD994656}" type="pres">
      <dgm:prSet presAssocID="{5619B86E-1194-44B5-96F5-A80EC43EF479}" presName="sibTrans" presStyleCnt="0"/>
      <dgm:spPr/>
    </dgm:pt>
    <dgm:pt modelId="{D6D38E7F-E9C8-45BE-BC9B-4DAD5DD00D14}" type="pres">
      <dgm:prSet presAssocID="{DAA76B75-99CB-4646-AD67-DC26C3B5C81E}" presName="node" presStyleLbl="node1" presStyleIdx="2" presStyleCnt="4" custScaleX="140005" custScaleY="67505" custLinFactX="29249" custLinFactNeighborX="100000" custLinFactNeighborY="-9793">
        <dgm:presLayoutVars>
          <dgm:bulletEnabled val="1"/>
        </dgm:presLayoutVars>
      </dgm:prSet>
      <dgm:spPr/>
    </dgm:pt>
    <dgm:pt modelId="{42BBC941-9E62-4183-86A1-92BE7CE17777}" type="pres">
      <dgm:prSet presAssocID="{0AB0EC0B-A537-44C6-832C-67E23E5573BF}" presName="sibTrans" presStyleCnt="0"/>
      <dgm:spPr/>
    </dgm:pt>
    <dgm:pt modelId="{52192499-38AA-40E1-A668-923BEE308B2B}" type="pres">
      <dgm:prSet presAssocID="{B9186A00-C6E3-4A94-BD13-9644D501ADE3}" presName="node" presStyleLbl="node1" presStyleIdx="3" presStyleCnt="4" custScaleX="114098" custScaleY="59344" custLinFactX="-55465" custLinFactNeighborX="-100000" custLinFactNeighborY="-6168">
        <dgm:presLayoutVars>
          <dgm:bulletEnabled val="1"/>
        </dgm:presLayoutVars>
      </dgm:prSet>
      <dgm:spPr/>
    </dgm:pt>
  </dgm:ptLst>
  <dgm:cxnLst>
    <dgm:cxn modelId="{88BE1D07-008A-4F27-A6F6-97F2E90C21DB}" type="presOf" srcId="{CC049C79-20CB-48D9-BA30-BCCEAA4028C3}" destId="{3DF3E8E0-30B0-4F8E-BF86-4E5DECF4913E}" srcOrd="0" destOrd="0" presId="urn:microsoft.com/office/officeart/2005/8/layout/default"/>
    <dgm:cxn modelId="{C8959A0E-E625-4D10-9F11-C80A0AD7CBA2}" srcId="{CC049C79-20CB-48D9-BA30-BCCEAA4028C3}" destId="{B9186A00-C6E3-4A94-BD13-9644D501ADE3}" srcOrd="3" destOrd="0" parTransId="{5183527A-A3AF-49C3-8F2E-614B90CEB6AF}" sibTransId="{F3941820-2DCB-404A-B6B7-04BF096F09FA}"/>
    <dgm:cxn modelId="{04309D22-0CC6-4678-B0C1-F9633A6CE8C4}" type="presOf" srcId="{B9186A00-C6E3-4A94-BD13-9644D501ADE3}" destId="{52192499-38AA-40E1-A668-923BEE308B2B}" srcOrd="0" destOrd="0" presId="urn:microsoft.com/office/officeart/2005/8/layout/default"/>
    <dgm:cxn modelId="{41426232-9CA4-4B4C-8681-2FB7B2E019C7}" srcId="{CC049C79-20CB-48D9-BA30-BCCEAA4028C3}" destId="{E4ED4285-AE6F-4C69-8E69-DB1CC3F151FC}" srcOrd="1" destOrd="0" parTransId="{2AE2F9DB-1AAF-4DD1-9192-C7C1DE3800E6}" sibTransId="{5619B86E-1194-44B5-96F5-A80EC43EF479}"/>
    <dgm:cxn modelId="{32242534-2A30-470E-B79B-BE3486BCF6FD}" srcId="{CC049C79-20CB-48D9-BA30-BCCEAA4028C3}" destId="{DAA76B75-99CB-4646-AD67-DC26C3B5C81E}" srcOrd="2" destOrd="0" parTransId="{C7D028D3-BBE5-44D9-8F66-7A2F218D11A9}" sibTransId="{0AB0EC0B-A537-44C6-832C-67E23E5573BF}"/>
    <dgm:cxn modelId="{5357B94C-9431-4352-B670-0ED1501D2E12}" srcId="{CC049C79-20CB-48D9-BA30-BCCEAA4028C3}" destId="{B0E4E25D-D529-4EB2-BCD6-93BA6BFB16FE}" srcOrd="0" destOrd="0" parTransId="{390B74C9-C444-45FD-AB13-A2B96F1DDF99}" sibTransId="{EF5FCD84-311A-4F06-868D-EEE41EC9B882}"/>
    <dgm:cxn modelId="{0471B298-3978-4866-80DD-A9B3DFCBEF8E}" type="presOf" srcId="{DAA76B75-99CB-4646-AD67-DC26C3B5C81E}" destId="{D6D38E7F-E9C8-45BE-BC9B-4DAD5DD00D14}" srcOrd="0" destOrd="0" presId="urn:microsoft.com/office/officeart/2005/8/layout/default"/>
    <dgm:cxn modelId="{1126A1F7-D31B-4E30-9DAE-8C11EBEC8AF9}" type="presOf" srcId="{E4ED4285-AE6F-4C69-8E69-DB1CC3F151FC}" destId="{CBAA925C-05EF-48C1-9E58-7558F189CE5F}" srcOrd="0" destOrd="0" presId="urn:microsoft.com/office/officeart/2005/8/layout/default"/>
    <dgm:cxn modelId="{676827F9-5AAE-49C2-A477-1C3D05FF5053}" type="presOf" srcId="{B0E4E25D-D529-4EB2-BCD6-93BA6BFB16FE}" destId="{D2F550A2-25E2-4391-B720-7F7061145FB6}" srcOrd="0" destOrd="0" presId="urn:microsoft.com/office/officeart/2005/8/layout/default"/>
    <dgm:cxn modelId="{AA4B4EF1-BD74-432C-A6AB-923FC6848547}" type="presParOf" srcId="{3DF3E8E0-30B0-4F8E-BF86-4E5DECF4913E}" destId="{D2F550A2-25E2-4391-B720-7F7061145FB6}" srcOrd="0" destOrd="0" presId="urn:microsoft.com/office/officeart/2005/8/layout/default"/>
    <dgm:cxn modelId="{B5512756-29D6-4B31-B6D6-A352B20D80EF}" type="presParOf" srcId="{3DF3E8E0-30B0-4F8E-BF86-4E5DECF4913E}" destId="{11923D62-7E05-40EA-9A31-6C5A0A6AE5C5}" srcOrd="1" destOrd="0" presId="urn:microsoft.com/office/officeart/2005/8/layout/default"/>
    <dgm:cxn modelId="{88D09605-3641-4D3F-A658-0747C5373640}" type="presParOf" srcId="{3DF3E8E0-30B0-4F8E-BF86-4E5DECF4913E}" destId="{CBAA925C-05EF-48C1-9E58-7558F189CE5F}" srcOrd="2" destOrd="0" presId="urn:microsoft.com/office/officeart/2005/8/layout/default"/>
    <dgm:cxn modelId="{0A59FFA9-7055-4571-9C7B-D5ED84231B53}" type="presParOf" srcId="{3DF3E8E0-30B0-4F8E-BF86-4E5DECF4913E}" destId="{4758A0E3-3291-46C3-8C0D-4B5BAD994656}" srcOrd="3" destOrd="0" presId="urn:microsoft.com/office/officeart/2005/8/layout/default"/>
    <dgm:cxn modelId="{7AABA4F5-8A93-4EC8-81DA-4E0FDDBFB5E9}" type="presParOf" srcId="{3DF3E8E0-30B0-4F8E-BF86-4E5DECF4913E}" destId="{D6D38E7F-E9C8-45BE-BC9B-4DAD5DD00D14}" srcOrd="4" destOrd="0" presId="urn:microsoft.com/office/officeart/2005/8/layout/default"/>
    <dgm:cxn modelId="{C06FA5F9-7D26-4C8F-9899-5678356D69AD}" type="presParOf" srcId="{3DF3E8E0-30B0-4F8E-BF86-4E5DECF4913E}" destId="{42BBC941-9E62-4183-86A1-92BE7CE17777}" srcOrd="5" destOrd="0" presId="urn:microsoft.com/office/officeart/2005/8/layout/default"/>
    <dgm:cxn modelId="{ADA2BBD2-92CC-44F7-9619-421BDD38E1C2}" type="presParOf" srcId="{3DF3E8E0-30B0-4F8E-BF86-4E5DECF4913E}" destId="{52192499-38AA-40E1-A668-923BEE308B2B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84C33B0-B29C-4D60-AABF-2FDD132A500E}" type="doc">
      <dgm:prSet loTypeId="urn:microsoft.com/office/officeart/2005/8/layout/process1" loCatId="process" qsTypeId="urn:microsoft.com/office/officeart/2005/8/quickstyle/simple1" qsCatId="simple" csTypeId="urn:microsoft.com/office/officeart/2005/8/colors/accent6_1" csCatId="accent6" phldr="1"/>
      <dgm:spPr/>
    </dgm:pt>
    <dgm:pt modelId="{04C52FDE-FFC0-4E73-8272-7A47315E5681}">
      <dgm:prSet phldrT="[Text]" custT="1"/>
      <dgm:spPr/>
      <dgm:t>
        <a:bodyPr/>
        <a:lstStyle/>
        <a:p>
          <a:pPr>
            <a:buFont typeface="+mj-lt"/>
            <a:buAutoNum type="arabicPeriod"/>
          </a:pPr>
          <a:r>
            <a:rPr lang="es-ES_tradnl" sz="1800" b="1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rPr>
            <a:t>Información secundaria</a:t>
          </a:r>
        </a:p>
        <a:p>
          <a:pPr>
            <a:buFont typeface="+mj-lt"/>
            <a:buAutoNum type="arabicPeriod"/>
          </a:pPr>
          <a:r>
            <a:rPr lang="es-ES_tradnl" sz="18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rPr>
            <a:t>Revisión de normativas, leyes, políticas públicas a nivel nacional, provincial y local</a:t>
          </a:r>
          <a:endParaRPr lang="es-ES" sz="1800" dirty="0">
            <a:latin typeface="+mn-lt"/>
          </a:endParaRPr>
        </a:p>
      </dgm:t>
    </dgm:pt>
    <dgm:pt modelId="{D7346AE9-A4BE-407E-B2C4-7E1F009A82B4}" type="parTrans" cxnId="{A5D04CD3-1356-4A6B-8284-DB53B8FF0552}">
      <dgm:prSet/>
      <dgm:spPr/>
      <dgm:t>
        <a:bodyPr/>
        <a:lstStyle/>
        <a:p>
          <a:endParaRPr lang="es-ES" sz="1800">
            <a:latin typeface="+mn-lt"/>
          </a:endParaRPr>
        </a:p>
      </dgm:t>
    </dgm:pt>
    <dgm:pt modelId="{6757AA22-6D98-4926-9450-1CB43140E1ED}" type="sibTrans" cxnId="{A5D04CD3-1356-4A6B-8284-DB53B8FF0552}">
      <dgm:prSet custT="1"/>
      <dgm:spPr/>
      <dgm:t>
        <a:bodyPr/>
        <a:lstStyle/>
        <a:p>
          <a:endParaRPr lang="es-ES" sz="1800">
            <a:latin typeface="+mn-lt"/>
          </a:endParaRPr>
        </a:p>
      </dgm:t>
    </dgm:pt>
    <dgm:pt modelId="{BC1FAA37-8685-447D-89A0-20A6E6530065}">
      <dgm:prSet custT="1"/>
      <dgm:spPr/>
      <dgm:t>
        <a:bodyPr/>
        <a:lstStyle/>
        <a:p>
          <a:r>
            <a:rPr lang="es-ES_tradnl" sz="1800" b="1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rPr>
            <a:t>I</a:t>
          </a:r>
          <a:r>
            <a:rPr lang="es-ES_tradnl" sz="1800" b="1" dirty="0">
              <a:effectLst/>
              <a:latin typeface="+mn-lt"/>
              <a:ea typeface="Calibri" panose="020F0502020204030204" pitchFamily="34" charset="0"/>
            </a:rPr>
            <a:t>dentificación de actores clave a nivel:</a:t>
          </a:r>
        </a:p>
        <a:p>
          <a:r>
            <a:rPr lang="es-ES_tradnl" sz="1800" b="1" dirty="0">
              <a:effectLst/>
              <a:latin typeface="+mn-lt"/>
              <a:ea typeface="Calibri" panose="020F0502020204030204" pitchFamily="34" charset="0"/>
            </a:rPr>
            <a:t> </a:t>
          </a:r>
          <a:r>
            <a:rPr lang="es-ES_tradnl" sz="1800" b="0" dirty="0">
              <a:effectLst/>
              <a:latin typeface="+mn-lt"/>
              <a:ea typeface="Calibri" panose="020F0502020204030204" pitchFamily="34" charset="0"/>
            </a:rPr>
            <a:t>nacional y territorial</a:t>
          </a:r>
          <a:endParaRPr lang="es-ES" sz="1800" b="0" dirty="0">
            <a:effectLst/>
            <a:latin typeface="+mn-lt"/>
            <a:ea typeface="Calibri" panose="020F0502020204030204" pitchFamily="34" charset="0"/>
            <a:cs typeface="Times New Roman" panose="02020603050405020304" pitchFamily="18" charset="0"/>
          </a:endParaRPr>
        </a:p>
      </dgm:t>
    </dgm:pt>
    <dgm:pt modelId="{51990CD3-7905-40A0-89D6-406E282FC5C9}" type="parTrans" cxnId="{5E5C98F3-6D9E-4579-8C94-890FC07D1FA9}">
      <dgm:prSet/>
      <dgm:spPr/>
      <dgm:t>
        <a:bodyPr/>
        <a:lstStyle/>
        <a:p>
          <a:endParaRPr lang="es-ES" sz="1800">
            <a:latin typeface="+mn-lt"/>
          </a:endParaRPr>
        </a:p>
      </dgm:t>
    </dgm:pt>
    <dgm:pt modelId="{F223C75F-CA50-48A1-81BE-BB12A3A25241}" type="sibTrans" cxnId="{5E5C98F3-6D9E-4579-8C94-890FC07D1FA9}">
      <dgm:prSet custT="1"/>
      <dgm:spPr/>
      <dgm:t>
        <a:bodyPr/>
        <a:lstStyle/>
        <a:p>
          <a:endParaRPr lang="es-ES" sz="1800">
            <a:latin typeface="+mn-lt"/>
          </a:endParaRPr>
        </a:p>
      </dgm:t>
    </dgm:pt>
    <dgm:pt modelId="{85BA5297-5E9E-44B7-B411-B9EC50ED7BBD}">
      <dgm:prSet custT="1"/>
      <dgm:spPr/>
      <dgm:t>
        <a:bodyPr/>
        <a:lstStyle/>
        <a:p>
          <a:r>
            <a:rPr lang="es-ES_tradnl" sz="1800" b="1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rPr>
            <a:t> Recopilación  información primaria </a:t>
          </a:r>
        </a:p>
        <a:p>
          <a:r>
            <a:rPr lang="es-ES_tradnl" sz="1800" b="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rPr>
            <a:t>Entrevistas semiestructuradas virtuales </a:t>
          </a:r>
        </a:p>
      </dgm:t>
    </dgm:pt>
    <dgm:pt modelId="{F95E5AD7-221F-4B04-969E-6F16F0A0BD14}" type="parTrans" cxnId="{64ED214D-BDF7-4836-B6CB-1D2230BFBAA2}">
      <dgm:prSet/>
      <dgm:spPr/>
      <dgm:t>
        <a:bodyPr/>
        <a:lstStyle/>
        <a:p>
          <a:endParaRPr lang="es-ES" sz="1800">
            <a:latin typeface="+mn-lt"/>
          </a:endParaRPr>
        </a:p>
      </dgm:t>
    </dgm:pt>
    <dgm:pt modelId="{78F763E7-A863-40C9-8B11-5A37F20DCD59}" type="sibTrans" cxnId="{64ED214D-BDF7-4836-B6CB-1D2230BFBAA2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endParaRPr lang="es-ES" sz="1800">
            <a:latin typeface="+mn-lt"/>
          </a:endParaRPr>
        </a:p>
      </dgm:t>
    </dgm:pt>
    <dgm:pt modelId="{9B72A634-5BD2-40A8-B51C-3E334334CA5E}">
      <dgm:prSet custT="1"/>
      <dgm:spPr/>
      <dgm:t>
        <a:bodyPr/>
        <a:lstStyle/>
        <a:p>
          <a:r>
            <a:rPr lang="es-ES_tradnl" sz="1800" b="1" dirty="0">
              <a:effectLst/>
              <a:latin typeface="+mn-lt"/>
              <a:ea typeface="Calibri" panose="020F0502020204030204" pitchFamily="34" charset="0"/>
            </a:rPr>
            <a:t>Redacción del documento </a:t>
          </a:r>
        </a:p>
        <a:p>
          <a:r>
            <a:rPr lang="es-ES_tradnl" sz="1800" b="1" dirty="0">
              <a:effectLst/>
              <a:latin typeface="+mn-lt"/>
              <a:ea typeface="Calibri" panose="020F0502020204030204" pitchFamily="34" charset="0"/>
            </a:rPr>
            <a:t>y </a:t>
          </a:r>
        </a:p>
        <a:p>
          <a:r>
            <a:rPr lang="es-ES_tradnl" sz="1800" b="1" dirty="0">
              <a:effectLst/>
              <a:latin typeface="+mn-lt"/>
              <a:ea typeface="Calibri" panose="020F0502020204030204" pitchFamily="34" charset="0"/>
            </a:rPr>
            <a:t>validación de resultados</a:t>
          </a:r>
          <a:r>
            <a:rPr lang="es-ES_tradnl" sz="1800" dirty="0">
              <a:effectLst/>
              <a:latin typeface="+mn-lt"/>
              <a:ea typeface="Calibri" panose="020F0502020204030204" pitchFamily="34" charset="0"/>
            </a:rPr>
            <a:t>: panel de expertos</a:t>
          </a:r>
        </a:p>
      </dgm:t>
    </dgm:pt>
    <dgm:pt modelId="{AE8B1873-4DC7-49B7-A67A-40046A8D33A5}" type="parTrans" cxnId="{A1E4088E-08E5-48DA-A29C-FEADDA2D2DC1}">
      <dgm:prSet/>
      <dgm:spPr/>
      <dgm:t>
        <a:bodyPr/>
        <a:lstStyle/>
        <a:p>
          <a:endParaRPr lang="es-ES" sz="1800"/>
        </a:p>
      </dgm:t>
    </dgm:pt>
    <dgm:pt modelId="{9391A160-BE53-4682-900B-0F42ACA9B74D}" type="sibTrans" cxnId="{A1E4088E-08E5-48DA-A29C-FEADDA2D2DC1}">
      <dgm:prSet custT="1"/>
      <dgm:spPr/>
      <dgm:t>
        <a:bodyPr/>
        <a:lstStyle/>
        <a:p>
          <a:endParaRPr lang="es-ES" sz="1800"/>
        </a:p>
      </dgm:t>
    </dgm:pt>
    <dgm:pt modelId="{4A861857-07BE-49BA-BD54-2DEE83D94AB3}">
      <dgm:prSet custT="1"/>
      <dgm:spPr>
        <a:noFill/>
        <a:ln>
          <a:solidFill>
            <a:srgbClr val="C00000"/>
          </a:solidFill>
          <a:prstDash val="dash"/>
        </a:ln>
      </dgm:spPr>
      <dgm:t>
        <a:bodyPr/>
        <a:lstStyle/>
        <a:p>
          <a:r>
            <a:rPr lang="es-ES_tradnl" sz="1800" b="1" dirty="0">
              <a:solidFill>
                <a:srgbClr val="C00000"/>
              </a:solidFill>
              <a:effectLst/>
              <a:latin typeface="+mn-lt"/>
              <a:ea typeface="Calibri" panose="020F0502020204030204" pitchFamily="34" charset="0"/>
            </a:rPr>
            <a:t>Publicación de resultados</a:t>
          </a:r>
          <a:r>
            <a:rPr lang="es-ES_tradnl" sz="1800" dirty="0">
              <a:solidFill>
                <a:srgbClr val="C00000"/>
              </a:solidFill>
              <a:effectLst/>
              <a:latin typeface="+mn-lt"/>
              <a:ea typeface="Calibri" panose="020F0502020204030204" pitchFamily="34" charset="0"/>
            </a:rPr>
            <a:t>: artículo </a:t>
          </a:r>
        </a:p>
        <a:p>
          <a:r>
            <a:rPr lang="es-ES_tradnl" sz="1800" dirty="0">
              <a:solidFill>
                <a:srgbClr val="C00000"/>
              </a:solidFill>
              <a:effectLst/>
              <a:latin typeface="+mn-lt"/>
              <a:ea typeface="Calibri" panose="020F0502020204030204" pitchFamily="34" charset="0"/>
            </a:rPr>
            <a:t>(en proceso)</a:t>
          </a:r>
        </a:p>
      </dgm:t>
    </dgm:pt>
    <dgm:pt modelId="{D41346FF-3C36-4D7D-B408-3ABB9B337A70}" type="parTrans" cxnId="{4A48A08B-F0A1-4381-8FF7-D8F582EE29C6}">
      <dgm:prSet/>
      <dgm:spPr/>
      <dgm:t>
        <a:bodyPr/>
        <a:lstStyle/>
        <a:p>
          <a:endParaRPr lang="es-ES" sz="1800"/>
        </a:p>
      </dgm:t>
    </dgm:pt>
    <dgm:pt modelId="{31701401-1F22-4E14-B822-C03B88B85245}" type="sibTrans" cxnId="{4A48A08B-F0A1-4381-8FF7-D8F582EE29C6}">
      <dgm:prSet/>
      <dgm:spPr/>
      <dgm:t>
        <a:bodyPr/>
        <a:lstStyle/>
        <a:p>
          <a:endParaRPr lang="es-ES" sz="1800"/>
        </a:p>
      </dgm:t>
    </dgm:pt>
    <dgm:pt modelId="{820360AC-544A-4A39-93B5-5F21CAC88465}">
      <dgm:prSet custT="1"/>
      <dgm:spPr/>
      <dgm:t>
        <a:bodyPr/>
        <a:lstStyle/>
        <a:p>
          <a:r>
            <a:rPr lang="es-MX" sz="1800" b="1" dirty="0"/>
            <a:t>Informe final y socialización pública </a:t>
          </a:r>
          <a:endParaRPr lang="es-EC" sz="1800" b="1" dirty="0"/>
        </a:p>
      </dgm:t>
    </dgm:pt>
    <dgm:pt modelId="{86CD78CF-5D2E-482C-91AB-41BC6E04FCA0}" type="parTrans" cxnId="{D210AE26-FB12-404E-A3FD-CC121E6D9C61}">
      <dgm:prSet/>
      <dgm:spPr/>
      <dgm:t>
        <a:bodyPr/>
        <a:lstStyle/>
        <a:p>
          <a:endParaRPr lang="es-EC" sz="1800"/>
        </a:p>
      </dgm:t>
    </dgm:pt>
    <dgm:pt modelId="{01B2AE9B-9139-4783-B53E-38EC93CCA770}" type="sibTrans" cxnId="{D210AE26-FB12-404E-A3FD-CC121E6D9C61}">
      <dgm:prSet custT="1"/>
      <dgm:spPr/>
      <dgm:t>
        <a:bodyPr/>
        <a:lstStyle/>
        <a:p>
          <a:endParaRPr lang="es-EC" sz="1800"/>
        </a:p>
      </dgm:t>
    </dgm:pt>
    <dgm:pt modelId="{9ECAF207-8F62-42AA-96A9-FF93E454801A}" type="pres">
      <dgm:prSet presAssocID="{084C33B0-B29C-4D60-AABF-2FDD132A500E}" presName="Name0" presStyleCnt="0">
        <dgm:presLayoutVars>
          <dgm:dir/>
          <dgm:resizeHandles val="exact"/>
        </dgm:presLayoutVars>
      </dgm:prSet>
      <dgm:spPr/>
    </dgm:pt>
    <dgm:pt modelId="{761A1B77-FBE0-42B4-9871-24B6C735BA3C}" type="pres">
      <dgm:prSet presAssocID="{04C52FDE-FFC0-4E73-8272-7A47315E5681}" presName="node" presStyleLbl="node1" presStyleIdx="0" presStyleCnt="6" custScaleX="127405" custScaleY="119990">
        <dgm:presLayoutVars>
          <dgm:bulletEnabled val="1"/>
        </dgm:presLayoutVars>
      </dgm:prSet>
      <dgm:spPr/>
    </dgm:pt>
    <dgm:pt modelId="{FA9ACC74-5460-4371-AD52-E3F8B15897E8}" type="pres">
      <dgm:prSet presAssocID="{6757AA22-6D98-4926-9450-1CB43140E1ED}" presName="sibTrans" presStyleLbl="sibTrans2D1" presStyleIdx="0" presStyleCnt="5"/>
      <dgm:spPr/>
    </dgm:pt>
    <dgm:pt modelId="{5E1CBA3E-F28A-452D-B082-5B39CA40EB8A}" type="pres">
      <dgm:prSet presAssocID="{6757AA22-6D98-4926-9450-1CB43140E1ED}" presName="connectorText" presStyleLbl="sibTrans2D1" presStyleIdx="0" presStyleCnt="5"/>
      <dgm:spPr/>
    </dgm:pt>
    <dgm:pt modelId="{47ACCD2E-6CF3-4700-9894-6A406229A4C2}" type="pres">
      <dgm:prSet presAssocID="{BC1FAA37-8685-447D-89A0-20A6E6530065}" presName="node" presStyleLbl="node1" presStyleIdx="1" presStyleCnt="6" custScaleX="138037" custScaleY="83118">
        <dgm:presLayoutVars>
          <dgm:bulletEnabled val="1"/>
        </dgm:presLayoutVars>
      </dgm:prSet>
      <dgm:spPr/>
    </dgm:pt>
    <dgm:pt modelId="{5D461EEC-8648-4E15-B702-66F5F3A72CC2}" type="pres">
      <dgm:prSet presAssocID="{F223C75F-CA50-48A1-81BE-BB12A3A25241}" presName="sibTrans" presStyleLbl="sibTrans2D1" presStyleIdx="1" presStyleCnt="5"/>
      <dgm:spPr/>
    </dgm:pt>
    <dgm:pt modelId="{3E6525FD-6979-43A2-AFC8-8F5516176186}" type="pres">
      <dgm:prSet presAssocID="{F223C75F-CA50-48A1-81BE-BB12A3A25241}" presName="connectorText" presStyleLbl="sibTrans2D1" presStyleIdx="1" presStyleCnt="5"/>
      <dgm:spPr/>
    </dgm:pt>
    <dgm:pt modelId="{EC85BE1C-B460-415F-A6B8-3ECD887371E6}" type="pres">
      <dgm:prSet presAssocID="{85BA5297-5E9E-44B7-B411-B9EC50ED7BBD}" presName="node" presStyleLbl="node1" presStyleIdx="2" presStyleCnt="6" custScaleX="167965" custScaleY="83118">
        <dgm:presLayoutVars>
          <dgm:bulletEnabled val="1"/>
        </dgm:presLayoutVars>
      </dgm:prSet>
      <dgm:spPr/>
    </dgm:pt>
    <dgm:pt modelId="{86CF2140-A6ED-406F-A386-43FC30DED28E}" type="pres">
      <dgm:prSet presAssocID="{78F763E7-A863-40C9-8B11-5A37F20DCD59}" presName="sibTrans" presStyleLbl="sibTrans2D1" presStyleIdx="2" presStyleCnt="5"/>
      <dgm:spPr/>
    </dgm:pt>
    <dgm:pt modelId="{ACB747C4-4738-49EF-A465-7293EEE359FD}" type="pres">
      <dgm:prSet presAssocID="{78F763E7-A863-40C9-8B11-5A37F20DCD59}" presName="connectorText" presStyleLbl="sibTrans2D1" presStyleIdx="2" presStyleCnt="5"/>
      <dgm:spPr/>
    </dgm:pt>
    <dgm:pt modelId="{B17B947C-0B89-4FA9-874D-0E038375660E}" type="pres">
      <dgm:prSet presAssocID="{9B72A634-5BD2-40A8-B51C-3E334334CA5E}" presName="node" presStyleLbl="node1" presStyleIdx="3" presStyleCnt="6" custScaleX="128200" custScaleY="83118">
        <dgm:presLayoutVars>
          <dgm:bulletEnabled val="1"/>
        </dgm:presLayoutVars>
      </dgm:prSet>
      <dgm:spPr/>
    </dgm:pt>
    <dgm:pt modelId="{CD8D9FF5-E178-4C6E-B020-DE2C78B4C6E9}" type="pres">
      <dgm:prSet presAssocID="{9391A160-BE53-4682-900B-0F42ACA9B74D}" presName="sibTrans" presStyleLbl="sibTrans2D1" presStyleIdx="3" presStyleCnt="5"/>
      <dgm:spPr/>
    </dgm:pt>
    <dgm:pt modelId="{1C69ABE5-44B4-4435-9CBA-CD09D898B923}" type="pres">
      <dgm:prSet presAssocID="{9391A160-BE53-4682-900B-0F42ACA9B74D}" presName="connectorText" presStyleLbl="sibTrans2D1" presStyleIdx="3" presStyleCnt="5"/>
      <dgm:spPr/>
    </dgm:pt>
    <dgm:pt modelId="{6B74C5B1-E884-4562-A2E2-70F723A1C8A6}" type="pres">
      <dgm:prSet presAssocID="{820360AC-544A-4A39-93B5-5F21CAC88465}" presName="node" presStyleLbl="node1" presStyleIdx="4" presStyleCnt="6" custScaleX="121597">
        <dgm:presLayoutVars>
          <dgm:bulletEnabled val="1"/>
        </dgm:presLayoutVars>
      </dgm:prSet>
      <dgm:spPr/>
    </dgm:pt>
    <dgm:pt modelId="{D977BD52-AB6B-4C6A-B352-04C4B6E4CCFD}" type="pres">
      <dgm:prSet presAssocID="{01B2AE9B-9139-4783-B53E-38EC93CCA770}" presName="sibTrans" presStyleLbl="sibTrans2D1" presStyleIdx="4" presStyleCnt="5"/>
      <dgm:spPr/>
    </dgm:pt>
    <dgm:pt modelId="{B31EF394-8EF7-4EDE-9F88-42C3E7F4AFAA}" type="pres">
      <dgm:prSet presAssocID="{01B2AE9B-9139-4783-B53E-38EC93CCA770}" presName="connectorText" presStyleLbl="sibTrans2D1" presStyleIdx="4" presStyleCnt="5"/>
      <dgm:spPr/>
    </dgm:pt>
    <dgm:pt modelId="{F1C40A04-FA5F-4D05-ADF3-BE30352FAE12}" type="pres">
      <dgm:prSet presAssocID="{4A861857-07BE-49BA-BD54-2DEE83D94AB3}" presName="node" presStyleLbl="node1" presStyleIdx="5" presStyleCnt="6" custScaleX="138015" custScaleY="83118" custLinFactNeighborX="-22365">
        <dgm:presLayoutVars>
          <dgm:bulletEnabled val="1"/>
        </dgm:presLayoutVars>
      </dgm:prSet>
      <dgm:spPr/>
    </dgm:pt>
  </dgm:ptLst>
  <dgm:cxnLst>
    <dgm:cxn modelId="{DF030401-F3C6-4FC6-86CA-E58C75C50EEA}" type="presOf" srcId="{9391A160-BE53-4682-900B-0F42ACA9B74D}" destId="{1C69ABE5-44B4-4435-9CBA-CD09D898B923}" srcOrd="1" destOrd="0" presId="urn:microsoft.com/office/officeart/2005/8/layout/process1"/>
    <dgm:cxn modelId="{FFE7D401-5FF3-4168-BA3C-016FCEA69338}" type="presOf" srcId="{4A861857-07BE-49BA-BD54-2DEE83D94AB3}" destId="{F1C40A04-FA5F-4D05-ADF3-BE30352FAE12}" srcOrd="0" destOrd="0" presId="urn:microsoft.com/office/officeart/2005/8/layout/process1"/>
    <dgm:cxn modelId="{3E6AED12-B130-4DA8-8C2E-2FAB87BA06D5}" type="presOf" srcId="{04C52FDE-FFC0-4E73-8272-7A47315E5681}" destId="{761A1B77-FBE0-42B4-9871-24B6C735BA3C}" srcOrd="0" destOrd="0" presId="urn:microsoft.com/office/officeart/2005/8/layout/process1"/>
    <dgm:cxn modelId="{75AF9316-D04C-4E5C-A27A-C7A31C2949C7}" type="presOf" srcId="{9B72A634-5BD2-40A8-B51C-3E334334CA5E}" destId="{B17B947C-0B89-4FA9-874D-0E038375660E}" srcOrd="0" destOrd="0" presId="urn:microsoft.com/office/officeart/2005/8/layout/process1"/>
    <dgm:cxn modelId="{D210AE26-FB12-404E-A3FD-CC121E6D9C61}" srcId="{084C33B0-B29C-4D60-AABF-2FDD132A500E}" destId="{820360AC-544A-4A39-93B5-5F21CAC88465}" srcOrd="4" destOrd="0" parTransId="{86CD78CF-5D2E-482C-91AB-41BC6E04FCA0}" sibTransId="{01B2AE9B-9139-4783-B53E-38EC93CCA770}"/>
    <dgm:cxn modelId="{B599D62C-AE81-4B95-AC3C-22145902DB14}" type="presOf" srcId="{85BA5297-5E9E-44B7-B411-B9EC50ED7BBD}" destId="{EC85BE1C-B460-415F-A6B8-3ECD887371E6}" srcOrd="0" destOrd="0" presId="urn:microsoft.com/office/officeart/2005/8/layout/process1"/>
    <dgm:cxn modelId="{2592404B-6BD2-4E23-815D-AFFF971E60DB}" type="presOf" srcId="{6757AA22-6D98-4926-9450-1CB43140E1ED}" destId="{FA9ACC74-5460-4371-AD52-E3F8B15897E8}" srcOrd="0" destOrd="0" presId="urn:microsoft.com/office/officeart/2005/8/layout/process1"/>
    <dgm:cxn modelId="{64ED214D-BDF7-4836-B6CB-1D2230BFBAA2}" srcId="{084C33B0-B29C-4D60-AABF-2FDD132A500E}" destId="{85BA5297-5E9E-44B7-B411-B9EC50ED7BBD}" srcOrd="2" destOrd="0" parTransId="{F95E5AD7-221F-4B04-969E-6F16F0A0BD14}" sibTransId="{78F763E7-A863-40C9-8B11-5A37F20DCD59}"/>
    <dgm:cxn modelId="{9D86914F-5C0D-4414-94B6-A49D7D8FE0B4}" type="presOf" srcId="{78F763E7-A863-40C9-8B11-5A37F20DCD59}" destId="{86CF2140-A6ED-406F-A386-43FC30DED28E}" srcOrd="0" destOrd="0" presId="urn:microsoft.com/office/officeart/2005/8/layout/process1"/>
    <dgm:cxn modelId="{C98E5955-5D5C-4B11-A550-518470A360F1}" type="presOf" srcId="{78F763E7-A863-40C9-8B11-5A37F20DCD59}" destId="{ACB747C4-4738-49EF-A465-7293EEE359FD}" srcOrd="1" destOrd="0" presId="urn:microsoft.com/office/officeart/2005/8/layout/process1"/>
    <dgm:cxn modelId="{E2731B71-034D-41D0-A138-7E632E65FFED}" type="presOf" srcId="{01B2AE9B-9139-4783-B53E-38EC93CCA770}" destId="{B31EF394-8EF7-4EDE-9F88-42C3E7F4AFAA}" srcOrd="1" destOrd="0" presId="urn:microsoft.com/office/officeart/2005/8/layout/process1"/>
    <dgm:cxn modelId="{5A6EDD71-A90B-462D-913F-8D26CA442388}" type="presOf" srcId="{F223C75F-CA50-48A1-81BE-BB12A3A25241}" destId="{3E6525FD-6979-43A2-AFC8-8F5516176186}" srcOrd="1" destOrd="0" presId="urn:microsoft.com/office/officeart/2005/8/layout/process1"/>
    <dgm:cxn modelId="{40D31974-BE86-4FCE-89AB-5173AC46A038}" type="presOf" srcId="{6757AA22-6D98-4926-9450-1CB43140E1ED}" destId="{5E1CBA3E-F28A-452D-B082-5B39CA40EB8A}" srcOrd="1" destOrd="0" presId="urn:microsoft.com/office/officeart/2005/8/layout/process1"/>
    <dgm:cxn modelId="{4A48A08B-F0A1-4381-8FF7-D8F582EE29C6}" srcId="{084C33B0-B29C-4D60-AABF-2FDD132A500E}" destId="{4A861857-07BE-49BA-BD54-2DEE83D94AB3}" srcOrd="5" destOrd="0" parTransId="{D41346FF-3C36-4D7D-B408-3ABB9B337A70}" sibTransId="{31701401-1F22-4E14-B822-C03B88B85245}"/>
    <dgm:cxn modelId="{A1E4088E-08E5-48DA-A29C-FEADDA2D2DC1}" srcId="{084C33B0-B29C-4D60-AABF-2FDD132A500E}" destId="{9B72A634-5BD2-40A8-B51C-3E334334CA5E}" srcOrd="3" destOrd="0" parTransId="{AE8B1873-4DC7-49B7-A67A-40046A8D33A5}" sibTransId="{9391A160-BE53-4682-900B-0F42ACA9B74D}"/>
    <dgm:cxn modelId="{79B7D29B-CFE3-4B80-8C19-1120CF65F141}" type="presOf" srcId="{BC1FAA37-8685-447D-89A0-20A6E6530065}" destId="{47ACCD2E-6CF3-4700-9894-6A406229A4C2}" srcOrd="0" destOrd="0" presId="urn:microsoft.com/office/officeart/2005/8/layout/process1"/>
    <dgm:cxn modelId="{613AABCF-55AF-415D-B292-F6E49058AB04}" type="presOf" srcId="{F223C75F-CA50-48A1-81BE-BB12A3A25241}" destId="{5D461EEC-8648-4E15-B702-66F5F3A72CC2}" srcOrd="0" destOrd="0" presId="urn:microsoft.com/office/officeart/2005/8/layout/process1"/>
    <dgm:cxn modelId="{A5D04CD3-1356-4A6B-8284-DB53B8FF0552}" srcId="{084C33B0-B29C-4D60-AABF-2FDD132A500E}" destId="{04C52FDE-FFC0-4E73-8272-7A47315E5681}" srcOrd="0" destOrd="0" parTransId="{D7346AE9-A4BE-407E-B2C4-7E1F009A82B4}" sibTransId="{6757AA22-6D98-4926-9450-1CB43140E1ED}"/>
    <dgm:cxn modelId="{B49060D6-07BE-4D41-B684-CDAE10464621}" type="presOf" srcId="{084C33B0-B29C-4D60-AABF-2FDD132A500E}" destId="{9ECAF207-8F62-42AA-96A9-FF93E454801A}" srcOrd="0" destOrd="0" presId="urn:microsoft.com/office/officeart/2005/8/layout/process1"/>
    <dgm:cxn modelId="{F0F16CEE-09F3-4851-91CA-94C99CFBCB2E}" type="presOf" srcId="{01B2AE9B-9139-4783-B53E-38EC93CCA770}" destId="{D977BD52-AB6B-4C6A-B352-04C4B6E4CCFD}" srcOrd="0" destOrd="0" presId="urn:microsoft.com/office/officeart/2005/8/layout/process1"/>
    <dgm:cxn modelId="{5E5C98F3-6D9E-4579-8C94-890FC07D1FA9}" srcId="{084C33B0-B29C-4D60-AABF-2FDD132A500E}" destId="{BC1FAA37-8685-447D-89A0-20A6E6530065}" srcOrd="1" destOrd="0" parTransId="{51990CD3-7905-40A0-89D6-406E282FC5C9}" sibTransId="{F223C75F-CA50-48A1-81BE-BB12A3A25241}"/>
    <dgm:cxn modelId="{52CED8F3-151D-4C0B-A219-25AB76D553B2}" type="presOf" srcId="{820360AC-544A-4A39-93B5-5F21CAC88465}" destId="{6B74C5B1-E884-4562-A2E2-70F723A1C8A6}" srcOrd="0" destOrd="0" presId="urn:microsoft.com/office/officeart/2005/8/layout/process1"/>
    <dgm:cxn modelId="{7F7D69FD-878F-411B-A2AD-5FD822EF0DEF}" type="presOf" srcId="{9391A160-BE53-4682-900B-0F42ACA9B74D}" destId="{CD8D9FF5-E178-4C6E-B020-DE2C78B4C6E9}" srcOrd="0" destOrd="0" presId="urn:microsoft.com/office/officeart/2005/8/layout/process1"/>
    <dgm:cxn modelId="{7E97C8B5-A5CF-4660-AC73-D2F2648C4065}" type="presParOf" srcId="{9ECAF207-8F62-42AA-96A9-FF93E454801A}" destId="{761A1B77-FBE0-42B4-9871-24B6C735BA3C}" srcOrd="0" destOrd="0" presId="urn:microsoft.com/office/officeart/2005/8/layout/process1"/>
    <dgm:cxn modelId="{885CDDD2-ADE4-4B4B-B950-A5EA1E7E92D5}" type="presParOf" srcId="{9ECAF207-8F62-42AA-96A9-FF93E454801A}" destId="{FA9ACC74-5460-4371-AD52-E3F8B15897E8}" srcOrd="1" destOrd="0" presId="urn:microsoft.com/office/officeart/2005/8/layout/process1"/>
    <dgm:cxn modelId="{351CC413-1DE9-4FA4-AD7E-E76A36682B82}" type="presParOf" srcId="{FA9ACC74-5460-4371-AD52-E3F8B15897E8}" destId="{5E1CBA3E-F28A-452D-B082-5B39CA40EB8A}" srcOrd="0" destOrd="0" presId="urn:microsoft.com/office/officeart/2005/8/layout/process1"/>
    <dgm:cxn modelId="{7ACB1DB9-C7CB-4EBA-A24C-45606651154C}" type="presParOf" srcId="{9ECAF207-8F62-42AA-96A9-FF93E454801A}" destId="{47ACCD2E-6CF3-4700-9894-6A406229A4C2}" srcOrd="2" destOrd="0" presId="urn:microsoft.com/office/officeart/2005/8/layout/process1"/>
    <dgm:cxn modelId="{3C33EDE3-0086-47B0-BE2E-440B33BF65CA}" type="presParOf" srcId="{9ECAF207-8F62-42AA-96A9-FF93E454801A}" destId="{5D461EEC-8648-4E15-B702-66F5F3A72CC2}" srcOrd="3" destOrd="0" presId="urn:microsoft.com/office/officeart/2005/8/layout/process1"/>
    <dgm:cxn modelId="{8B0D0617-83A2-41E8-9D15-165869F9B451}" type="presParOf" srcId="{5D461EEC-8648-4E15-B702-66F5F3A72CC2}" destId="{3E6525FD-6979-43A2-AFC8-8F5516176186}" srcOrd="0" destOrd="0" presId="urn:microsoft.com/office/officeart/2005/8/layout/process1"/>
    <dgm:cxn modelId="{E136836B-C1D2-4529-A1B2-21B95A060420}" type="presParOf" srcId="{9ECAF207-8F62-42AA-96A9-FF93E454801A}" destId="{EC85BE1C-B460-415F-A6B8-3ECD887371E6}" srcOrd="4" destOrd="0" presId="urn:microsoft.com/office/officeart/2005/8/layout/process1"/>
    <dgm:cxn modelId="{EFD2D490-EB26-4B50-B18B-22D7BD54667E}" type="presParOf" srcId="{9ECAF207-8F62-42AA-96A9-FF93E454801A}" destId="{86CF2140-A6ED-406F-A386-43FC30DED28E}" srcOrd="5" destOrd="0" presId="urn:microsoft.com/office/officeart/2005/8/layout/process1"/>
    <dgm:cxn modelId="{A6616414-9503-44F0-811F-7ED2A9A62DF9}" type="presParOf" srcId="{86CF2140-A6ED-406F-A386-43FC30DED28E}" destId="{ACB747C4-4738-49EF-A465-7293EEE359FD}" srcOrd="0" destOrd="0" presId="urn:microsoft.com/office/officeart/2005/8/layout/process1"/>
    <dgm:cxn modelId="{6D427825-F097-4488-8597-0243B19B437A}" type="presParOf" srcId="{9ECAF207-8F62-42AA-96A9-FF93E454801A}" destId="{B17B947C-0B89-4FA9-874D-0E038375660E}" srcOrd="6" destOrd="0" presId="urn:microsoft.com/office/officeart/2005/8/layout/process1"/>
    <dgm:cxn modelId="{91CD1D96-0D51-40EF-BBE5-14594E0CE292}" type="presParOf" srcId="{9ECAF207-8F62-42AA-96A9-FF93E454801A}" destId="{CD8D9FF5-E178-4C6E-B020-DE2C78B4C6E9}" srcOrd="7" destOrd="0" presId="urn:microsoft.com/office/officeart/2005/8/layout/process1"/>
    <dgm:cxn modelId="{C470CF25-9339-476D-B2F3-58F276A4E4AA}" type="presParOf" srcId="{CD8D9FF5-E178-4C6E-B020-DE2C78B4C6E9}" destId="{1C69ABE5-44B4-4435-9CBA-CD09D898B923}" srcOrd="0" destOrd="0" presId="urn:microsoft.com/office/officeart/2005/8/layout/process1"/>
    <dgm:cxn modelId="{4067257C-F183-4F01-84C7-3387B06E7ABF}" type="presParOf" srcId="{9ECAF207-8F62-42AA-96A9-FF93E454801A}" destId="{6B74C5B1-E884-4562-A2E2-70F723A1C8A6}" srcOrd="8" destOrd="0" presId="urn:microsoft.com/office/officeart/2005/8/layout/process1"/>
    <dgm:cxn modelId="{A15EA30A-4CDF-4D65-A107-CFFFC13ECA8A}" type="presParOf" srcId="{9ECAF207-8F62-42AA-96A9-FF93E454801A}" destId="{D977BD52-AB6B-4C6A-B352-04C4B6E4CCFD}" srcOrd="9" destOrd="0" presId="urn:microsoft.com/office/officeart/2005/8/layout/process1"/>
    <dgm:cxn modelId="{F80D3407-A0CE-4059-8161-075A5B1904D4}" type="presParOf" srcId="{D977BD52-AB6B-4C6A-B352-04C4B6E4CCFD}" destId="{B31EF394-8EF7-4EDE-9F88-42C3E7F4AFAA}" srcOrd="0" destOrd="0" presId="urn:microsoft.com/office/officeart/2005/8/layout/process1"/>
    <dgm:cxn modelId="{BD931ABC-39DA-4930-8D2D-25CC495834A0}" type="presParOf" srcId="{9ECAF207-8F62-42AA-96A9-FF93E454801A}" destId="{F1C40A04-FA5F-4D05-ADF3-BE30352FAE12}" srcOrd="10" destOrd="0" presId="urn:microsoft.com/office/officeart/2005/8/layout/process1"/>
  </dgm:cxnLst>
  <dgm:bg/>
  <dgm:whole>
    <a:ln>
      <a:prstDash val="dash"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8C5E9B2-528C-47C1-9C8E-520F9875D775}" type="doc">
      <dgm:prSet loTypeId="urn:microsoft.com/office/officeart/2005/8/layout/vList5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es-ES"/>
        </a:p>
      </dgm:t>
    </dgm:pt>
    <dgm:pt modelId="{9D786EDC-E885-4C71-A99F-7A2EA3C2CD76}">
      <dgm:prSet phldrT="[Text]" custT="1"/>
      <dgm:spPr/>
      <dgm:t>
        <a:bodyPr/>
        <a:lstStyle/>
        <a:p>
          <a:r>
            <a:rPr lang="es-ES_tradnl" sz="2000" b="1" dirty="0">
              <a:effectLst/>
            </a:rPr>
            <a:t>Instituciones públicas (a nivel nacional y local) = 14</a:t>
          </a:r>
          <a:endParaRPr lang="es-ES" sz="2000" b="1" dirty="0"/>
        </a:p>
      </dgm:t>
    </dgm:pt>
    <dgm:pt modelId="{7B312B91-A68B-495B-BAB4-5945977D9A7C}" type="parTrans" cxnId="{7835D3D5-C845-4DCF-81C7-51493BDECD6A}">
      <dgm:prSet/>
      <dgm:spPr/>
      <dgm:t>
        <a:bodyPr/>
        <a:lstStyle/>
        <a:p>
          <a:endParaRPr lang="es-ES" sz="1800"/>
        </a:p>
      </dgm:t>
    </dgm:pt>
    <dgm:pt modelId="{46B7138F-4D69-474E-AFAF-9B31CD0794EB}" type="sibTrans" cxnId="{7835D3D5-C845-4DCF-81C7-51493BDECD6A}">
      <dgm:prSet/>
      <dgm:spPr/>
      <dgm:t>
        <a:bodyPr/>
        <a:lstStyle/>
        <a:p>
          <a:endParaRPr lang="es-ES" sz="1800"/>
        </a:p>
      </dgm:t>
    </dgm:pt>
    <dgm:pt modelId="{CB5FFA5E-B39B-4208-985B-99978C6FC68F}">
      <dgm:prSet phldrT="[Text]" custT="1"/>
      <dgm:spPr/>
      <dgm:t>
        <a:bodyPr/>
        <a:lstStyle/>
        <a:p>
          <a:r>
            <a:rPr lang="es-MX" sz="2000" b="1" dirty="0">
              <a:effectLst/>
            </a:rPr>
            <a:t>Actores de la política = 2</a:t>
          </a:r>
          <a:endParaRPr lang="es-ES" sz="2000" b="1" dirty="0"/>
        </a:p>
      </dgm:t>
    </dgm:pt>
    <dgm:pt modelId="{0F9E7A00-7FEA-4E1D-A7BC-647713373571}" type="parTrans" cxnId="{D87ECA2A-0747-4B91-8E80-B3373EFA3751}">
      <dgm:prSet/>
      <dgm:spPr/>
      <dgm:t>
        <a:bodyPr/>
        <a:lstStyle/>
        <a:p>
          <a:endParaRPr lang="es-ES" sz="1800"/>
        </a:p>
      </dgm:t>
    </dgm:pt>
    <dgm:pt modelId="{CD631D3B-3803-44FC-9113-5C6F5221D271}" type="sibTrans" cxnId="{D87ECA2A-0747-4B91-8E80-B3373EFA3751}">
      <dgm:prSet/>
      <dgm:spPr/>
      <dgm:t>
        <a:bodyPr/>
        <a:lstStyle/>
        <a:p>
          <a:endParaRPr lang="es-ES" sz="1800"/>
        </a:p>
      </dgm:t>
    </dgm:pt>
    <dgm:pt modelId="{7F98DAC6-C0FC-4C2C-9FB3-3DBB3286F742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s-MX" sz="1800" b="0" dirty="0">
              <a:effectLst/>
            </a:rPr>
            <a:t>Asambleísta</a:t>
          </a:r>
          <a:endParaRPr lang="es-ES" sz="1800" dirty="0"/>
        </a:p>
      </dgm:t>
    </dgm:pt>
    <dgm:pt modelId="{6D338426-79D3-4E83-850D-6764C413597D}" type="parTrans" cxnId="{3778A60D-B3FD-4C87-9093-F45901D398DE}">
      <dgm:prSet/>
      <dgm:spPr/>
      <dgm:t>
        <a:bodyPr/>
        <a:lstStyle/>
        <a:p>
          <a:endParaRPr lang="es-ES" sz="1800"/>
        </a:p>
      </dgm:t>
    </dgm:pt>
    <dgm:pt modelId="{D0F14635-596B-4A85-8412-5C6C1997CF80}" type="sibTrans" cxnId="{3778A60D-B3FD-4C87-9093-F45901D398DE}">
      <dgm:prSet/>
      <dgm:spPr/>
      <dgm:t>
        <a:bodyPr/>
        <a:lstStyle/>
        <a:p>
          <a:endParaRPr lang="es-ES" sz="1800"/>
        </a:p>
      </dgm:t>
    </dgm:pt>
    <dgm:pt modelId="{004ECC99-B632-41E7-AEE1-A19376A49379}">
      <dgm:prSet phldrT="[Text]" custT="1"/>
      <dgm:spPr/>
      <dgm:t>
        <a:bodyPr/>
        <a:lstStyle/>
        <a:p>
          <a:r>
            <a:rPr lang="es-ES_tradnl" sz="2000" b="1" dirty="0">
              <a:effectLst/>
            </a:rPr>
            <a:t>Organizaciones - sociedad civil = 13</a:t>
          </a:r>
          <a:endParaRPr lang="es-ES" sz="2000" b="1" dirty="0"/>
        </a:p>
      </dgm:t>
    </dgm:pt>
    <dgm:pt modelId="{DC7EA03A-9AB6-43BB-AA81-33D2424B66A7}" type="parTrans" cxnId="{6D092FCE-17AB-48BC-BBF0-0002B74AEB9C}">
      <dgm:prSet/>
      <dgm:spPr/>
      <dgm:t>
        <a:bodyPr/>
        <a:lstStyle/>
        <a:p>
          <a:endParaRPr lang="es-ES" sz="1800"/>
        </a:p>
      </dgm:t>
    </dgm:pt>
    <dgm:pt modelId="{1679AFCC-FAD0-44FD-ACFB-5A090B65B776}" type="sibTrans" cxnId="{6D092FCE-17AB-48BC-BBF0-0002B74AEB9C}">
      <dgm:prSet/>
      <dgm:spPr/>
      <dgm:t>
        <a:bodyPr/>
        <a:lstStyle/>
        <a:p>
          <a:endParaRPr lang="es-ES" sz="1800"/>
        </a:p>
      </dgm:t>
    </dgm:pt>
    <dgm:pt modelId="{A4B507A7-51D2-42DC-9955-1617E7B9FC03}">
      <dgm:prSet phldrT="[Text]" custT="1"/>
      <dgm:spPr/>
      <dgm:t>
        <a:bodyPr/>
        <a:lstStyle/>
        <a:p>
          <a:pPr marL="171450" lvl="1" indent="0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s-ES_tradnl" sz="1800" b="0" dirty="0">
              <a:effectLst/>
            </a:rPr>
            <a:t>Organizaciones de productores/as: COPROBICH, </a:t>
          </a:r>
          <a:r>
            <a:rPr lang="es-ES_tradnl" sz="1800" b="0" dirty="0" err="1">
              <a:effectLst/>
            </a:rPr>
            <a:t>Sumak</a:t>
          </a:r>
          <a:r>
            <a:rPr lang="es-ES_tradnl" sz="1800" b="0" dirty="0">
              <a:effectLst/>
            </a:rPr>
            <a:t> Pacha, Llacta Pura, Rey del Ovo y </a:t>
          </a:r>
          <a:r>
            <a:rPr lang="es-ES_tradnl" sz="1800" b="0" dirty="0" err="1">
              <a:effectLst/>
            </a:rPr>
            <a:t>Kurikancha</a:t>
          </a:r>
          <a:endParaRPr lang="es-ES" sz="1800" dirty="0"/>
        </a:p>
      </dgm:t>
    </dgm:pt>
    <dgm:pt modelId="{FEE8DC9F-9010-459F-89A0-E8217018CB24}" type="parTrans" cxnId="{3D6FDB6B-214B-4C92-9BBD-94278E8288AE}">
      <dgm:prSet/>
      <dgm:spPr/>
      <dgm:t>
        <a:bodyPr/>
        <a:lstStyle/>
        <a:p>
          <a:endParaRPr lang="es-ES" sz="1800"/>
        </a:p>
      </dgm:t>
    </dgm:pt>
    <dgm:pt modelId="{F3C28507-D137-49AE-A2D6-AAC2B608D30E}" type="sibTrans" cxnId="{3D6FDB6B-214B-4C92-9BBD-94278E8288AE}">
      <dgm:prSet/>
      <dgm:spPr/>
      <dgm:t>
        <a:bodyPr/>
        <a:lstStyle/>
        <a:p>
          <a:endParaRPr lang="es-ES" sz="1800"/>
        </a:p>
      </dgm:t>
    </dgm:pt>
    <dgm:pt modelId="{AF972640-27AB-496F-9C85-42D3CC2317B1}">
      <dgm:prSet custT="1"/>
      <dgm:spPr/>
      <dgm:t>
        <a:bodyPr/>
        <a:lstStyle/>
        <a:p>
          <a:r>
            <a:rPr lang="es-MX" sz="1800" b="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rPr>
            <a:t>Político/a</a:t>
          </a:r>
          <a:endParaRPr lang="es-EC" sz="1800" b="0" dirty="0">
            <a:solidFill>
              <a:schemeClr val="tx1"/>
            </a:solidFill>
            <a:effectLst/>
            <a:latin typeface="+mn-lt"/>
            <a:ea typeface="Calibri" panose="020F0502020204030204" pitchFamily="34" charset="0"/>
            <a:cs typeface="Times New Roman" panose="02020603050405020304" pitchFamily="18" charset="0"/>
          </a:endParaRPr>
        </a:p>
      </dgm:t>
    </dgm:pt>
    <dgm:pt modelId="{9BBA1354-AB4E-4E09-BCA5-454A5DFB4ADB}" type="parTrans" cxnId="{347304DB-D3A2-47E6-AEBB-475A29DEE119}">
      <dgm:prSet/>
      <dgm:spPr/>
      <dgm:t>
        <a:bodyPr/>
        <a:lstStyle/>
        <a:p>
          <a:endParaRPr lang="es-ES" sz="1800"/>
        </a:p>
      </dgm:t>
    </dgm:pt>
    <dgm:pt modelId="{2EB8118C-5C23-4BAA-A044-D2A10C5BCDDE}" type="sibTrans" cxnId="{347304DB-D3A2-47E6-AEBB-475A29DEE119}">
      <dgm:prSet/>
      <dgm:spPr/>
      <dgm:t>
        <a:bodyPr/>
        <a:lstStyle/>
        <a:p>
          <a:endParaRPr lang="es-ES" sz="1800"/>
        </a:p>
      </dgm:t>
    </dgm:pt>
    <dgm:pt modelId="{339B4DA5-DF45-4D72-9EE7-B8C5958BB110}">
      <dgm:prSet custT="1"/>
      <dgm:spPr/>
      <dgm:t>
        <a:bodyPr/>
        <a:lstStyle/>
        <a:p>
          <a:pPr marL="171450" lvl="1" indent="0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</a:pPr>
          <a:r>
            <a:rPr lang="es-ES_tradnl" sz="1800" b="0" dirty="0">
              <a:effectLst/>
            </a:rPr>
            <a:t>Organizaciones de consumidores/as: Utopía</a:t>
          </a:r>
        </a:p>
      </dgm:t>
    </dgm:pt>
    <dgm:pt modelId="{5F82828F-ECBA-4FDB-A1F6-BB5FF18E009F}" type="parTrans" cxnId="{5FD1B801-DF0B-44BA-81BB-8773248BAAA6}">
      <dgm:prSet/>
      <dgm:spPr/>
      <dgm:t>
        <a:bodyPr/>
        <a:lstStyle/>
        <a:p>
          <a:endParaRPr lang="es-ES" sz="1800"/>
        </a:p>
      </dgm:t>
    </dgm:pt>
    <dgm:pt modelId="{C0BE7B70-4B95-44CA-8D19-AC267CF68F3D}" type="sibTrans" cxnId="{5FD1B801-DF0B-44BA-81BB-8773248BAAA6}">
      <dgm:prSet/>
      <dgm:spPr/>
      <dgm:t>
        <a:bodyPr/>
        <a:lstStyle/>
        <a:p>
          <a:endParaRPr lang="es-ES" sz="1800"/>
        </a:p>
      </dgm:t>
    </dgm:pt>
    <dgm:pt modelId="{811CFD4B-00BF-4273-8270-6352773E4ECA}">
      <dgm:prSet custT="1"/>
      <dgm:spPr/>
      <dgm:t>
        <a:bodyPr/>
        <a:lstStyle/>
        <a:p>
          <a:pPr marL="171450" lvl="1" indent="0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</a:pPr>
          <a:r>
            <a:rPr lang="es-ES_tradnl" sz="1800" b="0" dirty="0">
              <a:effectLst/>
            </a:rPr>
            <a:t>Colectivos/Movimientos sociales: Colectivo agroecológico, MESSE</a:t>
          </a:r>
        </a:p>
      </dgm:t>
    </dgm:pt>
    <dgm:pt modelId="{DB9E00B9-2CFC-4C6C-9603-2A0072FFDB30}" type="parTrans" cxnId="{4B2BF61F-9705-4D8D-953A-EED59FB4F7EF}">
      <dgm:prSet/>
      <dgm:spPr/>
      <dgm:t>
        <a:bodyPr/>
        <a:lstStyle/>
        <a:p>
          <a:endParaRPr lang="es-ES" sz="1800"/>
        </a:p>
      </dgm:t>
    </dgm:pt>
    <dgm:pt modelId="{8276237A-FDBB-4CF0-A983-D4E7C5439FAA}" type="sibTrans" cxnId="{4B2BF61F-9705-4D8D-953A-EED59FB4F7EF}">
      <dgm:prSet/>
      <dgm:spPr/>
      <dgm:t>
        <a:bodyPr/>
        <a:lstStyle/>
        <a:p>
          <a:endParaRPr lang="es-ES" sz="1800"/>
        </a:p>
      </dgm:t>
    </dgm:pt>
    <dgm:pt modelId="{42B844E5-238A-45C6-BD9D-DE21A854F661}">
      <dgm:prSet custT="1"/>
      <dgm:spPr/>
      <dgm:t>
        <a:bodyPr/>
        <a:lstStyle/>
        <a:p>
          <a:r>
            <a:rPr lang="es-MX" sz="2000" b="1" dirty="0">
              <a:effectLst/>
            </a:rPr>
            <a:t>Organizaciones no gubernamentales = 7</a:t>
          </a:r>
          <a:endParaRPr lang="es-EC" sz="2000" b="1" dirty="0">
            <a:effectLst/>
            <a:latin typeface="+mn-lt"/>
          </a:endParaRPr>
        </a:p>
      </dgm:t>
    </dgm:pt>
    <dgm:pt modelId="{6D02D83B-1396-49D5-8882-BFE5DD25E8D7}" type="parTrans" cxnId="{986F02B5-A254-4C2B-B37B-60CDB216143A}">
      <dgm:prSet/>
      <dgm:spPr/>
      <dgm:t>
        <a:bodyPr/>
        <a:lstStyle/>
        <a:p>
          <a:endParaRPr lang="es-ES" sz="1800"/>
        </a:p>
      </dgm:t>
    </dgm:pt>
    <dgm:pt modelId="{C0FCFC58-21AB-4841-8CA9-F3CEF2605768}" type="sibTrans" cxnId="{986F02B5-A254-4C2B-B37B-60CDB216143A}">
      <dgm:prSet/>
      <dgm:spPr/>
      <dgm:t>
        <a:bodyPr/>
        <a:lstStyle/>
        <a:p>
          <a:endParaRPr lang="es-ES" sz="1800"/>
        </a:p>
      </dgm:t>
    </dgm:pt>
    <dgm:pt modelId="{D1478DFB-F6DB-4D81-B49C-08EC6795D213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s-MX" sz="1800" b="0" dirty="0">
              <a:effectLst/>
              <a:latin typeface="+mn-lt"/>
            </a:rPr>
            <a:t>Organizaciones no gubernamentales y fundaciones: </a:t>
          </a:r>
          <a:r>
            <a:rPr lang="es-MX" sz="1800" b="0" dirty="0" err="1">
              <a:effectLst/>
              <a:latin typeface="+mn-lt"/>
            </a:rPr>
            <a:t>Heifer</a:t>
          </a:r>
          <a:r>
            <a:rPr lang="es-MX" sz="1800" b="0" dirty="0">
              <a:effectLst/>
              <a:latin typeface="+mn-lt"/>
            </a:rPr>
            <a:t>, Swiss </a:t>
          </a:r>
          <a:r>
            <a:rPr lang="es-MX" sz="1800" b="0" dirty="0" err="1">
              <a:effectLst/>
              <a:latin typeface="+mn-lt"/>
            </a:rPr>
            <a:t>Aid</a:t>
          </a:r>
          <a:r>
            <a:rPr lang="es-MX" sz="1800" b="0" dirty="0">
              <a:effectLst/>
              <a:latin typeface="+mn-lt"/>
            </a:rPr>
            <a:t>, AVSF, </a:t>
          </a:r>
          <a:r>
            <a:rPr lang="es-MX" sz="1800" b="0" dirty="0" err="1">
              <a:effectLst/>
              <a:latin typeface="+mn-lt"/>
            </a:rPr>
            <a:t>Rikolto</a:t>
          </a:r>
          <a:r>
            <a:rPr lang="es-MX" sz="1800" b="0" dirty="0">
              <a:effectLst/>
              <a:latin typeface="+mn-lt"/>
            </a:rPr>
            <a:t>, FIAN y FEPP.</a:t>
          </a:r>
          <a:endParaRPr lang="es-EC" sz="1800" b="0" dirty="0">
            <a:effectLst/>
            <a:latin typeface="+mn-lt"/>
          </a:endParaRPr>
        </a:p>
      </dgm:t>
    </dgm:pt>
    <dgm:pt modelId="{6FC58A53-1A1D-4072-A6CD-6A22443ACE05}" type="parTrans" cxnId="{11D19FDC-8C42-4641-8077-93A9B53DC0FF}">
      <dgm:prSet/>
      <dgm:spPr/>
      <dgm:t>
        <a:bodyPr/>
        <a:lstStyle/>
        <a:p>
          <a:endParaRPr lang="es-ES" sz="1800"/>
        </a:p>
      </dgm:t>
    </dgm:pt>
    <dgm:pt modelId="{CB666663-66F4-467E-83CC-411F8C915E4D}" type="sibTrans" cxnId="{11D19FDC-8C42-4641-8077-93A9B53DC0FF}">
      <dgm:prSet/>
      <dgm:spPr/>
      <dgm:t>
        <a:bodyPr/>
        <a:lstStyle/>
        <a:p>
          <a:endParaRPr lang="es-ES" sz="1800"/>
        </a:p>
      </dgm:t>
    </dgm:pt>
    <dgm:pt modelId="{6CD63B28-B532-406C-B854-834EB3B6712E}">
      <dgm:prSet custT="1"/>
      <dgm:spPr/>
      <dgm:t>
        <a:bodyPr/>
        <a:lstStyle/>
        <a:p>
          <a:r>
            <a:rPr lang="es-MX" sz="1800" b="0">
              <a:effectLst/>
              <a:latin typeface="+mn-lt"/>
            </a:rPr>
            <a:t>Tribuna Ecuatoriana de Consumidores y Usuarios</a:t>
          </a:r>
          <a:endParaRPr lang="es-EC" sz="1800" b="0" dirty="0">
            <a:effectLst/>
            <a:latin typeface="+mn-lt"/>
          </a:endParaRPr>
        </a:p>
      </dgm:t>
    </dgm:pt>
    <dgm:pt modelId="{B0458201-C893-4134-8793-85B3772B53AA}" type="parTrans" cxnId="{D97FF3F9-12AA-4B72-825F-32365FF50F00}">
      <dgm:prSet/>
      <dgm:spPr/>
      <dgm:t>
        <a:bodyPr/>
        <a:lstStyle/>
        <a:p>
          <a:endParaRPr lang="es-ES" sz="1800"/>
        </a:p>
      </dgm:t>
    </dgm:pt>
    <dgm:pt modelId="{3EC0E22A-B96D-47E4-87C1-A8D796B3C0B0}" type="sibTrans" cxnId="{D97FF3F9-12AA-4B72-825F-32365FF50F00}">
      <dgm:prSet/>
      <dgm:spPr/>
      <dgm:t>
        <a:bodyPr/>
        <a:lstStyle/>
        <a:p>
          <a:endParaRPr lang="es-ES" sz="1800"/>
        </a:p>
      </dgm:t>
    </dgm:pt>
    <dgm:pt modelId="{6EA7A7CF-7532-4F28-AA12-EB11CEEEA8BB}">
      <dgm:prSet custT="1"/>
      <dgm:spPr/>
      <dgm:t>
        <a:bodyPr/>
        <a:lstStyle/>
        <a:p>
          <a:r>
            <a:rPr lang="es-ES_tradnl" sz="2000" b="1" dirty="0">
              <a:effectLst/>
            </a:rPr>
            <a:t>Educación e investigación = 7</a:t>
          </a:r>
          <a:endParaRPr lang="es-EC" sz="2000" b="1" dirty="0">
            <a:effectLst/>
            <a:latin typeface="+mn-lt"/>
          </a:endParaRPr>
        </a:p>
      </dgm:t>
    </dgm:pt>
    <dgm:pt modelId="{3C8316A0-7633-4641-90A7-D66EAEB9FE20}" type="parTrans" cxnId="{17538443-3AFD-49A5-BEA0-93986C273B1F}">
      <dgm:prSet/>
      <dgm:spPr/>
      <dgm:t>
        <a:bodyPr/>
        <a:lstStyle/>
        <a:p>
          <a:endParaRPr lang="es-ES" sz="1800"/>
        </a:p>
      </dgm:t>
    </dgm:pt>
    <dgm:pt modelId="{CE9BFD8C-EEFE-4322-9EE9-431D32E914E9}" type="sibTrans" cxnId="{17538443-3AFD-49A5-BEA0-93986C273B1F}">
      <dgm:prSet/>
      <dgm:spPr/>
      <dgm:t>
        <a:bodyPr/>
        <a:lstStyle/>
        <a:p>
          <a:endParaRPr lang="es-ES" sz="1800"/>
        </a:p>
      </dgm:t>
    </dgm:pt>
    <dgm:pt modelId="{5A895166-ECBA-4561-91E1-A72C041F7E7F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s-ES_tradnl" sz="1800" b="0" dirty="0">
              <a:effectLst/>
            </a:rPr>
            <a:t>Universidades (UTN, ESPOCH)</a:t>
          </a:r>
          <a:endParaRPr lang="es-EC" sz="1800" b="0" dirty="0">
            <a:effectLst/>
            <a:latin typeface="+mn-lt"/>
          </a:endParaRPr>
        </a:p>
      </dgm:t>
    </dgm:pt>
    <dgm:pt modelId="{8FEB93BA-356D-49FC-8945-50C282F3DA5F}" type="parTrans" cxnId="{9C3E55E6-C9F9-4D6B-AD2D-0103ADA2761F}">
      <dgm:prSet/>
      <dgm:spPr/>
      <dgm:t>
        <a:bodyPr/>
        <a:lstStyle/>
        <a:p>
          <a:endParaRPr lang="es-ES" sz="1800"/>
        </a:p>
      </dgm:t>
    </dgm:pt>
    <dgm:pt modelId="{FA25C1DE-DB04-4005-B80F-661DA16652EB}" type="sibTrans" cxnId="{9C3E55E6-C9F9-4D6B-AD2D-0103ADA2761F}">
      <dgm:prSet/>
      <dgm:spPr/>
      <dgm:t>
        <a:bodyPr/>
        <a:lstStyle/>
        <a:p>
          <a:endParaRPr lang="es-ES" sz="1800"/>
        </a:p>
      </dgm:t>
    </dgm:pt>
    <dgm:pt modelId="{9DEEDEF8-33FE-4724-929B-C2717BFE613D}">
      <dgm:prSet custT="1"/>
      <dgm:spPr/>
      <dgm:t>
        <a:bodyPr/>
        <a:lstStyle/>
        <a:p>
          <a:r>
            <a:rPr lang="es-ES_tradnl" sz="1800" b="0" dirty="0">
              <a:effectLst/>
            </a:rPr>
            <a:t>Observatorios (OCARU)</a:t>
          </a:r>
        </a:p>
      </dgm:t>
    </dgm:pt>
    <dgm:pt modelId="{87E5138D-02E4-42FF-874D-67E463A913E2}" type="parTrans" cxnId="{4CE13814-5EFB-4050-B5A2-0851F86E9763}">
      <dgm:prSet/>
      <dgm:spPr/>
      <dgm:t>
        <a:bodyPr/>
        <a:lstStyle/>
        <a:p>
          <a:endParaRPr lang="es-ES" sz="1800"/>
        </a:p>
      </dgm:t>
    </dgm:pt>
    <dgm:pt modelId="{960905C6-5AB4-49F2-8292-AA7FA116433D}" type="sibTrans" cxnId="{4CE13814-5EFB-4050-B5A2-0851F86E9763}">
      <dgm:prSet/>
      <dgm:spPr/>
      <dgm:t>
        <a:bodyPr/>
        <a:lstStyle/>
        <a:p>
          <a:endParaRPr lang="es-ES" sz="1800"/>
        </a:p>
      </dgm:t>
    </dgm:pt>
    <dgm:pt modelId="{33DC0BE7-F26C-4153-A963-8E00195AFEC3}">
      <dgm:prSet custT="1"/>
      <dgm:spPr/>
      <dgm:t>
        <a:bodyPr/>
        <a:lstStyle/>
        <a:p>
          <a:r>
            <a:rPr lang="es-ES_tradnl" sz="1800" b="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rPr>
            <a:t>Institutos de investigación (IEE)</a:t>
          </a:r>
          <a:endParaRPr lang="es-EC" sz="1800" b="0" dirty="0">
            <a:effectLst/>
            <a:latin typeface="+mn-lt"/>
            <a:ea typeface="Calibri" panose="020F0502020204030204" pitchFamily="34" charset="0"/>
            <a:cs typeface="Times New Roman" panose="02020603050405020304" pitchFamily="18" charset="0"/>
          </a:endParaRPr>
        </a:p>
      </dgm:t>
    </dgm:pt>
    <dgm:pt modelId="{F160D6B5-B03F-44E6-B802-0373A8CFD977}" type="parTrans" cxnId="{527BF930-9F42-4D48-BF1E-631792008C82}">
      <dgm:prSet/>
      <dgm:spPr/>
      <dgm:t>
        <a:bodyPr/>
        <a:lstStyle/>
        <a:p>
          <a:endParaRPr lang="es-ES" sz="1800"/>
        </a:p>
      </dgm:t>
    </dgm:pt>
    <dgm:pt modelId="{9F130ED5-909A-4AA7-B6FD-F5E1BC575C77}" type="sibTrans" cxnId="{527BF930-9F42-4D48-BF1E-631792008C82}">
      <dgm:prSet/>
      <dgm:spPr/>
      <dgm:t>
        <a:bodyPr/>
        <a:lstStyle/>
        <a:p>
          <a:endParaRPr lang="es-ES" sz="1800"/>
        </a:p>
      </dgm:t>
    </dgm:pt>
    <dgm:pt modelId="{FFB71198-9CD2-4296-A3B8-28A66A4C5D59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s-ES_tradnl" sz="1600" b="0" dirty="0">
              <a:effectLst/>
            </a:rPr>
            <a:t>MAG (Ministerio de Agricultura y Ganadería), Secretaria AFC y AGROCALIDAD (Agencia de Regulación y Control Fito y Zoosanitario) </a:t>
          </a:r>
          <a:endParaRPr lang="es-ES" sz="1600" dirty="0"/>
        </a:p>
      </dgm:t>
    </dgm:pt>
    <dgm:pt modelId="{0F8645FC-9503-4B34-9E64-677C3211D133}" type="parTrans" cxnId="{5AB29016-3FA7-494A-98CB-352184BD7823}">
      <dgm:prSet/>
      <dgm:spPr/>
      <dgm:t>
        <a:bodyPr/>
        <a:lstStyle/>
        <a:p>
          <a:endParaRPr lang="es-ES"/>
        </a:p>
      </dgm:t>
    </dgm:pt>
    <dgm:pt modelId="{1A8A7457-3540-4658-95E7-AC05777592E0}" type="sibTrans" cxnId="{5AB29016-3FA7-494A-98CB-352184BD7823}">
      <dgm:prSet/>
      <dgm:spPr/>
      <dgm:t>
        <a:bodyPr/>
        <a:lstStyle/>
        <a:p>
          <a:endParaRPr lang="es-ES"/>
        </a:p>
      </dgm:t>
    </dgm:pt>
    <dgm:pt modelId="{8CE74F1A-74BF-483E-8831-BFE635E932F4}">
      <dgm:prSet custT="1"/>
      <dgm:spPr/>
      <dgm:t>
        <a:bodyPr/>
        <a:lstStyle/>
        <a:p>
          <a:r>
            <a:rPr lang="es-ES_tradnl" sz="1600" b="0" dirty="0">
              <a:effectLst/>
            </a:rPr>
            <a:t>COPISA (</a:t>
          </a:r>
          <a:r>
            <a:rPr lang="es-ES" sz="1600" b="0" i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Conferencia Plurinacional e Intercultural de Soberanía Alimentaria)</a:t>
          </a:r>
          <a:endParaRPr lang="es-ES_tradnl" sz="1600" b="0" i="0" dirty="0">
            <a:solidFill>
              <a:srgbClr val="FF0000"/>
            </a:solidFill>
            <a:effectLst/>
            <a:latin typeface="+mn-lt"/>
            <a:ea typeface="+mn-ea"/>
            <a:cs typeface="+mn-cs"/>
          </a:endParaRPr>
        </a:p>
      </dgm:t>
    </dgm:pt>
    <dgm:pt modelId="{1F788A54-CEA4-4466-AA76-D2D901A306BD}" type="parTrans" cxnId="{0CB7A367-D7D1-4B84-BEEC-0395F26C8B9F}">
      <dgm:prSet/>
      <dgm:spPr/>
      <dgm:t>
        <a:bodyPr/>
        <a:lstStyle/>
        <a:p>
          <a:endParaRPr lang="es-ES"/>
        </a:p>
      </dgm:t>
    </dgm:pt>
    <dgm:pt modelId="{0F2957FD-6315-4664-AE58-B4BA200B060D}" type="sibTrans" cxnId="{0CB7A367-D7D1-4B84-BEEC-0395F26C8B9F}">
      <dgm:prSet/>
      <dgm:spPr/>
      <dgm:t>
        <a:bodyPr/>
        <a:lstStyle/>
        <a:p>
          <a:endParaRPr lang="es-ES"/>
        </a:p>
      </dgm:t>
    </dgm:pt>
    <dgm:pt modelId="{48630FC2-8077-4F84-A70E-A1527ACEC628}">
      <dgm:prSet custT="1"/>
      <dgm:spPr/>
      <dgm:t>
        <a:bodyPr/>
        <a:lstStyle/>
        <a:p>
          <a:r>
            <a:rPr lang="es-ES_tradnl" sz="1600" b="0" dirty="0">
              <a:effectLst/>
            </a:rPr>
            <a:t>Gobiernos descentralizados (Municipal y Provincial)</a:t>
          </a:r>
          <a:endParaRPr lang="es-EC" sz="1600" b="0" dirty="0">
            <a:effectLst/>
            <a:latin typeface="+mn-lt"/>
            <a:ea typeface="Calibri" panose="020F0502020204030204" pitchFamily="34" charset="0"/>
            <a:cs typeface="Times New Roman" panose="02020603050405020304" pitchFamily="18" charset="0"/>
          </a:endParaRPr>
        </a:p>
      </dgm:t>
    </dgm:pt>
    <dgm:pt modelId="{A198E756-D0B3-43F4-84C7-DCBF39C5F62F}" type="parTrans" cxnId="{B1124C9B-0D32-4082-A2F0-2779ACD62A20}">
      <dgm:prSet/>
      <dgm:spPr/>
      <dgm:t>
        <a:bodyPr/>
        <a:lstStyle/>
        <a:p>
          <a:endParaRPr lang="es-ES"/>
        </a:p>
      </dgm:t>
    </dgm:pt>
    <dgm:pt modelId="{CFDFB198-8E22-4679-ADD3-B9C233ED61D1}" type="sibTrans" cxnId="{B1124C9B-0D32-4082-A2F0-2779ACD62A20}">
      <dgm:prSet/>
      <dgm:spPr/>
      <dgm:t>
        <a:bodyPr/>
        <a:lstStyle/>
        <a:p>
          <a:endParaRPr lang="es-ES"/>
        </a:p>
      </dgm:t>
    </dgm:pt>
    <dgm:pt modelId="{35AF464A-E7C9-47E3-9F3F-F401CD45B652}">
      <dgm:prSet custT="1"/>
      <dgm:spPr/>
      <dgm:t>
        <a:bodyPr/>
        <a:lstStyle/>
        <a:p>
          <a:r>
            <a:rPr lang="es-ES_tradnl" sz="2000" b="1" dirty="0">
              <a:solidFill>
                <a:schemeClr val="tx1"/>
              </a:solidFill>
              <a:effectLst/>
            </a:rPr>
            <a:t>Medios de comunicación y divulgación = 1 entrevista grupal / 3 personas</a:t>
          </a:r>
          <a:endParaRPr lang="es-EC" sz="2000" b="1" dirty="0">
            <a:effectLst/>
            <a:latin typeface="+mn-lt"/>
          </a:endParaRPr>
        </a:p>
      </dgm:t>
    </dgm:pt>
    <dgm:pt modelId="{A2D04190-66E5-49AF-912B-086E2EF82E07}" type="parTrans" cxnId="{41B1380A-D296-4C79-B40D-60E6BB712D22}">
      <dgm:prSet/>
      <dgm:spPr/>
      <dgm:t>
        <a:bodyPr/>
        <a:lstStyle/>
        <a:p>
          <a:endParaRPr lang="es-ES"/>
        </a:p>
      </dgm:t>
    </dgm:pt>
    <dgm:pt modelId="{72C93516-5EC3-4D71-B75B-A2A73C01D85D}" type="sibTrans" cxnId="{41B1380A-D296-4C79-B40D-60E6BB712D22}">
      <dgm:prSet/>
      <dgm:spPr/>
      <dgm:t>
        <a:bodyPr/>
        <a:lstStyle/>
        <a:p>
          <a:endParaRPr lang="es-ES"/>
        </a:p>
      </dgm:t>
    </dgm:pt>
    <dgm:pt modelId="{89218144-78C4-474A-93EF-7E444E7E2053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endParaRPr lang="es-EC" sz="1050" b="0" dirty="0">
            <a:effectLst/>
            <a:latin typeface="+mn-lt"/>
          </a:endParaRPr>
        </a:p>
      </dgm:t>
    </dgm:pt>
    <dgm:pt modelId="{7D020682-86CD-4191-AE47-A1123756E12D}" type="parTrans" cxnId="{19F07FEA-8D7C-4DCA-A9FC-2BF8366600E8}">
      <dgm:prSet/>
      <dgm:spPr/>
      <dgm:t>
        <a:bodyPr/>
        <a:lstStyle/>
        <a:p>
          <a:endParaRPr lang="es-ES"/>
        </a:p>
      </dgm:t>
    </dgm:pt>
    <dgm:pt modelId="{B5C51D59-9665-4357-81E4-86F76EFCBA36}" type="sibTrans" cxnId="{19F07FEA-8D7C-4DCA-A9FC-2BF8366600E8}">
      <dgm:prSet/>
      <dgm:spPr/>
      <dgm:t>
        <a:bodyPr/>
        <a:lstStyle/>
        <a:p>
          <a:endParaRPr lang="es-ES"/>
        </a:p>
      </dgm:t>
    </dgm:pt>
    <dgm:pt modelId="{84CCC2E5-F4EA-4A5E-ACB5-BBE0F87300F8}">
      <dgm:prSet custT="1"/>
      <dgm:spPr/>
      <dgm:t>
        <a:bodyPr/>
        <a:lstStyle/>
        <a:p>
          <a:pPr marL="171450" lvl="1" indent="0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</a:pPr>
          <a:r>
            <a:rPr lang="es-ES_tradnl" sz="1800" b="0" dirty="0">
              <a:effectLst/>
            </a:rPr>
            <a:t>Movimientos internacionales: </a:t>
          </a:r>
          <a:r>
            <a:rPr lang="es-ES_tradnl" sz="1800" b="0" dirty="0" err="1">
              <a:effectLst/>
            </a:rPr>
            <a:t>Slow</a:t>
          </a:r>
          <a:r>
            <a:rPr lang="es-ES_tradnl" sz="1800" b="0" dirty="0">
              <a:effectLst/>
            </a:rPr>
            <a:t> </a:t>
          </a:r>
          <a:r>
            <a:rPr lang="es-ES_tradnl" sz="1800" b="0" dirty="0" err="1">
              <a:effectLst/>
            </a:rPr>
            <a:t>Food</a:t>
          </a:r>
          <a:endParaRPr lang="es-ES_tradnl" sz="1800" b="0" dirty="0">
            <a:effectLst/>
          </a:endParaRPr>
        </a:p>
      </dgm:t>
    </dgm:pt>
    <dgm:pt modelId="{968ED086-411C-41F3-8C40-9BCFBC433EC0}" type="parTrans" cxnId="{6ECF692E-0EBA-4F17-8561-041904C130F8}">
      <dgm:prSet/>
      <dgm:spPr/>
      <dgm:t>
        <a:bodyPr/>
        <a:lstStyle/>
        <a:p>
          <a:endParaRPr lang="es-EC"/>
        </a:p>
      </dgm:t>
    </dgm:pt>
    <dgm:pt modelId="{88E99CE6-89EE-4594-AB06-80B8F0786494}" type="sibTrans" cxnId="{6ECF692E-0EBA-4F17-8561-041904C130F8}">
      <dgm:prSet/>
      <dgm:spPr/>
      <dgm:t>
        <a:bodyPr/>
        <a:lstStyle/>
        <a:p>
          <a:endParaRPr lang="es-EC"/>
        </a:p>
      </dgm:t>
    </dgm:pt>
    <dgm:pt modelId="{C07E2D19-C05F-43F4-B32C-D9A80CC9701D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s-ES_tradnl" sz="1800" b="0">
              <a:effectLst/>
            </a:rPr>
            <a:t>Minga por la Pachamama</a:t>
          </a:r>
          <a:endParaRPr lang="es-EC" sz="1800" b="0" dirty="0">
            <a:effectLst/>
            <a:latin typeface="+mn-lt"/>
          </a:endParaRPr>
        </a:p>
      </dgm:t>
    </dgm:pt>
    <dgm:pt modelId="{22070C14-E5F1-42DE-89E7-28BF557487CA}" type="parTrans" cxnId="{908FDABB-FDA7-4037-BD50-95806BDB5D93}">
      <dgm:prSet/>
      <dgm:spPr/>
      <dgm:t>
        <a:bodyPr/>
        <a:lstStyle/>
        <a:p>
          <a:endParaRPr lang="es-EC"/>
        </a:p>
      </dgm:t>
    </dgm:pt>
    <dgm:pt modelId="{D1EEFBBC-9328-4DB4-873E-DB749A84B4B8}" type="sibTrans" cxnId="{908FDABB-FDA7-4037-BD50-95806BDB5D93}">
      <dgm:prSet/>
      <dgm:spPr/>
      <dgm:t>
        <a:bodyPr/>
        <a:lstStyle/>
        <a:p>
          <a:endParaRPr lang="es-EC"/>
        </a:p>
      </dgm:t>
    </dgm:pt>
    <dgm:pt modelId="{93A6E6FB-EC73-4F13-B80B-F67F295BA126}" type="pres">
      <dgm:prSet presAssocID="{88C5E9B2-528C-47C1-9C8E-520F9875D775}" presName="Name0" presStyleCnt="0">
        <dgm:presLayoutVars>
          <dgm:dir/>
          <dgm:animLvl val="lvl"/>
          <dgm:resizeHandles val="exact"/>
        </dgm:presLayoutVars>
      </dgm:prSet>
      <dgm:spPr/>
    </dgm:pt>
    <dgm:pt modelId="{E3A66CC9-9701-48FF-9FB3-9C1B23995169}" type="pres">
      <dgm:prSet presAssocID="{9D786EDC-E885-4C71-A99F-7A2EA3C2CD76}" presName="linNode" presStyleCnt="0"/>
      <dgm:spPr/>
    </dgm:pt>
    <dgm:pt modelId="{A34DB780-04DC-49C4-BE15-E4B5087DE4E6}" type="pres">
      <dgm:prSet presAssocID="{9D786EDC-E885-4C71-A99F-7A2EA3C2CD76}" presName="parentText" presStyleLbl="node1" presStyleIdx="0" presStyleCnt="6" custScaleX="88117">
        <dgm:presLayoutVars>
          <dgm:chMax val="1"/>
          <dgm:bulletEnabled val="1"/>
        </dgm:presLayoutVars>
      </dgm:prSet>
      <dgm:spPr/>
    </dgm:pt>
    <dgm:pt modelId="{9332D45E-49CE-44FD-B6B4-20C7A8A19D27}" type="pres">
      <dgm:prSet presAssocID="{9D786EDC-E885-4C71-A99F-7A2EA3C2CD76}" presName="descendantText" presStyleLbl="alignAccFollowNode1" presStyleIdx="0" presStyleCnt="6" custScaleX="99730" custScaleY="134721">
        <dgm:presLayoutVars>
          <dgm:bulletEnabled val="1"/>
        </dgm:presLayoutVars>
      </dgm:prSet>
      <dgm:spPr/>
    </dgm:pt>
    <dgm:pt modelId="{DBA90945-BBA4-44F0-B82B-AD5660F0C3E3}" type="pres">
      <dgm:prSet presAssocID="{46B7138F-4D69-474E-AFAF-9B31CD0794EB}" presName="sp" presStyleCnt="0"/>
      <dgm:spPr/>
    </dgm:pt>
    <dgm:pt modelId="{098CC90B-9A12-4917-B214-AB157ECF9ED2}" type="pres">
      <dgm:prSet presAssocID="{CB5FFA5E-B39B-4208-985B-99978C6FC68F}" presName="linNode" presStyleCnt="0"/>
      <dgm:spPr/>
    </dgm:pt>
    <dgm:pt modelId="{E917D627-9775-405E-AAB3-699E4B0642C6}" type="pres">
      <dgm:prSet presAssocID="{CB5FFA5E-B39B-4208-985B-99978C6FC68F}" presName="parentText" presStyleLbl="node1" presStyleIdx="1" presStyleCnt="6" custScaleX="87367" custLinFactNeighborX="-257" custLinFactNeighborY="-1880">
        <dgm:presLayoutVars>
          <dgm:chMax val="1"/>
          <dgm:bulletEnabled val="1"/>
        </dgm:presLayoutVars>
      </dgm:prSet>
      <dgm:spPr/>
    </dgm:pt>
    <dgm:pt modelId="{869B189C-6213-4F2B-B32F-F5293F246C0B}" type="pres">
      <dgm:prSet presAssocID="{CB5FFA5E-B39B-4208-985B-99978C6FC68F}" presName="descendantText" presStyleLbl="alignAccFollowNode1" presStyleIdx="1" presStyleCnt="6" custScaleY="66938">
        <dgm:presLayoutVars>
          <dgm:bulletEnabled val="1"/>
        </dgm:presLayoutVars>
      </dgm:prSet>
      <dgm:spPr/>
    </dgm:pt>
    <dgm:pt modelId="{69C7BE59-A88E-4D16-A630-8CD55BCB014F}" type="pres">
      <dgm:prSet presAssocID="{CD631D3B-3803-44FC-9113-5C6F5221D271}" presName="sp" presStyleCnt="0"/>
      <dgm:spPr/>
    </dgm:pt>
    <dgm:pt modelId="{417AB0D0-59D4-427E-8D21-8F722C0B2F3C}" type="pres">
      <dgm:prSet presAssocID="{004ECC99-B632-41E7-AEE1-A19376A49379}" presName="linNode" presStyleCnt="0"/>
      <dgm:spPr/>
    </dgm:pt>
    <dgm:pt modelId="{C4029E29-4C81-44E9-A66B-3B3DA7A952C9}" type="pres">
      <dgm:prSet presAssocID="{004ECC99-B632-41E7-AEE1-A19376A49379}" presName="parentText" presStyleLbl="node1" presStyleIdx="2" presStyleCnt="6" custScaleX="88117">
        <dgm:presLayoutVars>
          <dgm:chMax val="1"/>
          <dgm:bulletEnabled val="1"/>
        </dgm:presLayoutVars>
      </dgm:prSet>
      <dgm:spPr/>
    </dgm:pt>
    <dgm:pt modelId="{648A6BFC-A850-4C8A-A67D-B83B6E35D93F}" type="pres">
      <dgm:prSet presAssocID="{004ECC99-B632-41E7-AEE1-A19376A49379}" presName="descendantText" presStyleLbl="alignAccFollowNode1" presStyleIdx="2" presStyleCnt="6" custScaleX="100982" custScaleY="184673">
        <dgm:presLayoutVars>
          <dgm:bulletEnabled val="1"/>
        </dgm:presLayoutVars>
      </dgm:prSet>
      <dgm:spPr/>
    </dgm:pt>
    <dgm:pt modelId="{5AE9EB9A-D0B6-4463-8910-5560550995CE}" type="pres">
      <dgm:prSet presAssocID="{1679AFCC-FAD0-44FD-ACFB-5A090B65B776}" presName="sp" presStyleCnt="0"/>
      <dgm:spPr/>
    </dgm:pt>
    <dgm:pt modelId="{22310AED-3B65-42C5-B811-FE492B54CB37}" type="pres">
      <dgm:prSet presAssocID="{35AF464A-E7C9-47E3-9F3F-F401CD45B652}" presName="linNode" presStyleCnt="0"/>
      <dgm:spPr/>
    </dgm:pt>
    <dgm:pt modelId="{2F306A11-787D-4BD2-A35F-46BB3E3AE75B}" type="pres">
      <dgm:prSet presAssocID="{35AF464A-E7C9-47E3-9F3F-F401CD45B652}" presName="parentText" presStyleLbl="node1" presStyleIdx="3" presStyleCnt="6" custScaleX="88127">
        <dgm:presLayoutVars>
          <dgm:chMax val="1"/>
          <dgm:bulletEnabled val="1"/>
        </dgm:presLayoutVars>
      </dgm:prSet>
      <dgm:spPr/>
    </dgm:pt>
    <dgm:pt modelId="{9290BF7D-A20D-4419-922E-725467B59613}" type="pres">
      <dgm:prSet presAssocID="{35AF464A-E7C9-47E3-9F3F-F401CD45B652}" presName="descendantText" presStyleLbl="alignAccFollowNode1" presStyleIdx="3" presStyleCnt="6" custScaleY="78793">
        <dgm:presLayoutVars>
          <dgm:bulletEnabled val="1"/>
        </dgm:presLayoutVars>
      </dgm:prSet>
      <dgm:spPr/>
    </dgm:pt>
    <dgm:pt modelId="{20DC8BCF-00A5-4D8D-B655-79C2363B1178}" type="pres">
      <dgm:prSet presAssocID="{72C93516-5EC3-4D71-B75B-A2A73C01D85D}" presName="sp" presStyleCnt="0"/>
      <dgm:spPr/>
    </dgm:pt>
    <dgm:pt modelId="{9A023000-48FF-43E3-AE3F-AF8672DF7023}" type="pres">
      <dgm:prSet presAssocID="{42B844E5-238A-45C6-BD9D-DE21A854F661}" presName="linNode" presStyleCnt="0"/>
      <dgm:spPr/>
    </dgm:pt>
    <dgm:pt modelId="{58406C1B-C680-462A-BBFD-091867F37E4C}" type="pres">
      <dgm:prSet presAssocID="{42B844E5-238A-45C6-BD9D-DE21A854F661}" presName="parentText" presStyleLbl="node1" presStyleIdx="4" presStyleCnt="6" custScaleX="87279">
        <dgm:presLayoutVars>
          <dgm:chMax val="1"/>
          <dgm:bulletEnabled val="1"/>
        </dgm:presLayoutVars>
      </dgm:prSet>
      <dgm:spPr/>
    </dgm:pt>
    <dgm:pt modelId="{2307E38F-6A20-4F86-B5D8-3F42414621F0}" type="pres">
      <dgm:prSet presAssocID="{42B844E5-238A-45C6-BD9D-DE21A854F661}" presName="descendantText" presStyleLbl="alignAccFollowNode1" presStyleIdx="4" presStyleCnt="6" custScaleY="128489">
        <dgm:presLayoutVars>
          <dgm:bulletEnabled val="1"/>
        </dgm:presLayoutVars>
      </dgm:prSet>
      <dgm:spPr/>
    </dgm:pt>
    <dgm:pt modelId="{79BC4EC1-C28F-46B6-BD23-3D0E19065336}" type="pres">
      <dgm:prSet presAssocID="{C0FCFC58-21AB-4841-8CA9-F3CEF2605768}" presName="sp" presStyleCnt="0"/>
      <dgm:spPr/>
    </dgm:pt>
    <dgm:pt modelId="{6EBD223F-6BE1-4E86-8C74-CB1927A9B675}" type="pres">
      <dgm:prSet presAssocID="{6EA7A7CF-7532-4F28-AA12-EB11CEEEA8BB}" presName="linNode" presStyleCnt="0"/>
      <dgm:spPr/>
    </dgm:pt>
    <dgm:pt modelId="{34AAC30B-56D4-449D-BE75-E9F63B85B362}" type="pres">
      <dgm:prSet presAssocID="{6EA7A7CF-7532-4F28-AA12-EB11CEEEA8BB}" presName="parentText" presStyleLbl="node1" presStyleIdx="5" presStyleCnt="6" custScaleX="88280">
        <dgm:presLayoutVars>
          <dgm:chMax val="1"/>
          <dgm:bulletEnabled val="1"/>
        </dgm:presLayoutVars>
      </dgm:prSet>
      <dgm:spPr/>
    </dgm:pt>
    <dgm:pt modelId="{981D3912-7CA3-4219-8712-CCBF72F8FD02}" type="pres">
      <dgm:prSet presAssocID="{6EA7A7CF-7532-4F28-AA12-EB11CEEEA8BB}" presName="descendantText" presStyleLbl="alignAccFollowNode1" presStyleIdx="5" presStyleCnt="6">
        <dgm:presLayoutVars>
          <dgm:bulletEnabled val="1"/>
        </dgm:presLayoutVars>
      </dgm:prSet>
      <dgm:spPr/>
    </dgm:pt>
  </dgm:ptLst>
  <dgm:cxnLst>
    <dgm:cxn modelId="{A26F4B01-CEE9-4DB9-BABB-FA2D6AFF0BE2}" type="presOf" srcId="{48630FC2-8077-4F84-A70E-A1527ACEC628}" destId="{9332D45E-49CE-44FD-B6B4-20C7A8A19D27}" srcOrd="0" destOrd="2" presId="urn:microsoft.com/office/officeart/2005/8/layout/vList5"/>
    <dgm:cxn modelId="{5FD1B801-DF0B-44BA-81BB-8773248BAAA6}" srcId="{004ECC99-B632-41E7-AEE1-A19376A49379}" destId="{339B4DA5-DF45-4D72-9EE7-B8C5958BB110}" srcOrd="1" destOrd="0" parTransId="{5F82828F-ECBA-4FDB-A1F6-BB5FF18E009F}" sibTransId="{C0BE7B70-4B95-44CA-8D19-AC267CF68F3D}"/>
    <dgm:cxn modelId="{41B1380A-D296-4C79-B40D-60E6BB712D22}" srcId="{88C5E9B2-528C-47C1-9C8E-520F9875D775}" destId="{35AF464A-E7C9-47E3-9F3F-F401CD45B652}" srcOrd="3" destOrd="0" parTransId="{A2D04190-66E5-49AF-912B-086E2EF82E07}" sibTransId="{72C93516-5EC3-4D71-B75B-A2A73C01D85D}"/>
    <dgm:cxn modelId="{3778A60D-B3FD-4C87-9093-F45901D398DE}" srcId="{CB5FFA5E-B39B-4208-985B-99978C6FC68F}" destId="{7F98DAC6-C0FC-4C2C-9FB3-3DBB3286F742}" srcOrd="0" destOrd="0" parTransId="{6D338426-79D3-4E83-850D-6764C413597D}" sibTransId="{D0F14635-596B-4A85-8412-5C6C1997CF80}"/>
    <dgm:cxn modelId="{4CE13814-5EFB-4050-B5A2-0851F86E9763}" srcId="{6EA7A7CF-7532-4F28-AA12-EB11CEEEA8BB}" destId="{9DEEDEF8-33FE-4724-929B-C2717BFE613D}" srcOrd="1" destOrd="0" parTransId="{87E5138D-02E4-42FF-874D-67E463A913E2}" sibTransId="{960905C6-5AB4-49F2-8292-AA7FA116433D}"/>
    <dgm:cxn modelId="{5AB29016-3FA7-494A-98CB-352184BD7823}" srcId="{9D786EDC-E885-4C71-A99F-7A2EA3C2CD76}" destId="{FFB71198-9CD2-4296-A3B8-28A66A4C5D59}" srcOrd="0" destOrd="0" parTransId="{0F8645FC-9503-4B34-9E64-677C3211D133}" sibTransId="{1A8A7457-3540-4658-95E7-AC05777592E0}"/>
    <dgm:cxn modelId="{4B2BF61F-9705-4D8D-953A-EED59FB4F7EF}" srcId="{004ECC99-B632-41E7-AEE1-A19376A49379}" destId="{811CFD4B-00BF-4273-8270-6352773E4ECA}" srcOrd="2" destOrd="0" parTransId="{DB9E00B9-2CFC-4C6C-9603-2A0072FFDB30}" sibTransId="{8276237A-FDBB-4CF0-A983-D4E7C5439FAA}"/>
    <dgm:cxn modelId="{14D41221-1481-478F-96F4-D0C5EF7EAE6F}" type="presOf" srcId="{C07E2D19-C05F-43F4-B32C-D9A80CC9701D}" destId="{9290BF7D-A20D-4419-922E-725467B59613}" srcOrd="0" destOrd="1" presId="urn:microsoft.com/office/officeart/2005/8/layout/vList5"/>
    <dgm:cxn modelId="{1B27B021-7149-4364-ADE1-FFDECCB98970}" type="presOf" srcId="{89218144-78C4-474A-93EF-7E444E7E2053}" destId="{9290BF7D-A20D-4419-922E-725467B59613}" srcOrd="0" destOrd="0" presId="urn:microsoft.com/office/officeart/2005/8/layout/vList5"/>
    <dgm:cxn modelId="{D87ECA2A-0747-4B91-8E80-B3373EFA3751}" srcId="{88C5E9B2-528C-47C1-9C8E-520F9875D775}" destId="{CB5FFA5E-B39B-4208-985B-99978C6FC68F}" srcOrd="1" destOrd="0" parTransId="{0F9E7A00-7FEA-4E1D-A7BC-647713373571}" sibTransId="{CD631D3B-3803-44FC-9113-5C6F5221D271}"/>
    <dgm:cxn modelId="{6ECF692E-0EBA-4F17-8561-041904C130F8}" srcId="{004ECC99-B632-41E7-AEE1-A19376A49379}" destId="{84CCC2E5-F4EA-4A5E-ACB5-BBE0F87300F8}" srcOrd="3" destOrd="0" parTransId="{968ED086-411C-41F3-8C40-9BCFBC433EC0}" sibTransId="{88E99CE6-89EE-4594-AB06-80B8F0786494}"/>
    <dgm:cxn modelId="{527BF930-9F42-4D48-BF1E-631792008C82}" srcId="{6EA7A7CF-7532-4F28-AA12-EB11CEEEA8BB}" destId="{33DC0BE7-F26C-4153-A963-8E00195AFEC3}" srcOrd="2" destOrd="0" parTransId="{F160D6B5-B03F-44E6-B802-0373A8CFD977}" sibTransId="{9F130ED5-909A-4AA7-B6FD-F5E1BC575C77}"/>
    <dgm:cxn modelId="{56328D34-5235-4BDE-80A5-602035ABA374}" type="presOf" srcId="{D1478DFB-F6DB-4D81-B49C-08EC6795D213}" destId="{2307E38F-6A20-4F86-B5D8-3F42414621F0}" srcOrd="0" destOrd="0" presId="urn:microsoft.com/office/officeart/2005/8/layout/vList5"/>
    <dgm:cxn modelId="{AE07E034-74F6-4514-884E-76D417D12F16}" type="presOf" srcId="{5A895166-ECBA-4561-91E1-A72C041F7E7F}" destId="{981D3912-7CA3-4219-8712-CCBF72F8FD02}" srcOrd="0" destOrd="0" presId="urn:microsoft.com/office/officeart/2005/8/layout/vList5"/>
    <dgm:cxn modelId="{17538443-3AFD-49A5-BEA0-93986C273B1F}" srcId="{88C5E9B2-528C-47C1-9C8E-520F9875D775}" destId="{6EA7A7CF-7532-4F28-AA12-EB11CEEEA8BB}" srcOrd="5" destOrd="0" parTransId="{3C8316A0-7633-4641-90A7-D66EAEB9FE20}" sibTransId="{CE9BFD8C-EEFE-4322-9EE9-431D32E914E9}"/>
    <dgm:cxn modelId="{815C844D-CFBC-4C25-8E7E-50D4E08A4634}" type="presOf" srcId="{339B4DA5-DF45-4D72-9EE7-B8C5958BB110}" destId="{648A6BFC-A850-4C8A-A67D-B83B6E35D93F}" srcOrd="0" destOrd="1" presId="urn:microsoft.com/office/officeart/2005/8/layout/vList5"/>
    <dgm:cxn modelId="{87193F5B-0C70-4163-8DB3-AE770BAA38F8}" type="presOf" srcId="{811CFD4B-00BF-4273-8270-6352773E4ECA}" destId="{648A6BFC-A850-4C8A-A67D-B83B6E35D93F}" srcOrd="0" destOrd="2" presId="urn:microsoft.com/office/officeart/2005/8/layout/vList5"/>
    <dgm:cxn modelId="{D6E1375F-41E3-4D45-A452-3C45B97335BE}" type="presOf" srcId="{6CD63B28-B532-406C-B854-834EB3B6712E}" destId="{2307E38F-6A20-4F86-B5D8-3F42414621F0}" srcOrd="0" destOrd="1" presId="urn:microsoft.com/office/officeart/2005/8/layout/vList5"/>
    <dgm:cxn modelId="{1EFE6963-51A2-4A8F-AD3B-1CB4880D3883}" type="presOf" srcId="{7F98DAC6-C0FC-4C2C-9FB3-3DBB3286F742}" destId="{869B189C-6213-4F2B-B32F-F5293F246C0B}" srcOrd="0" destOrd="0" presId="urn:microsoft.com/office/officeart/2005/8/layout/vList5"/>
    <dgm:cxn modelId="{2AAB9B63-B74A-4950-B7F3-8BA549C8B17B}" type="presOf" srcId="{8CE74F1A-74BF-483E-8831-BFE635E932F4}" destId="{9332D45E-49CE-44FD-B6B4-20C7A8A19D27}" srcOrd="0" destOrd="1" presId="urn:microsoft.com/office/officeart/2005/8/layout/vList5"/>
    <dgm:cxn modelId="{31618A65-EF25-4653-BDE6-A457B4835FC6}" type="presOf" srcId="{88C5E9B2-528C-47C1-9C8E-520F9875D775}" destId="{93A6E6FB-EC73-4F13-B80B-F67F295BA126}" srcOrd="0" destOrd="0" presId="urn:microsoft.com/office/officeart/2005/8/layout/vList5"/>
    <dgm:cxn modelId="{0CB7A367-D7D1-4B84-BEEC-0395F26C8B9F}" srcId="{9D786EDC-E885-4C71-A99F-7A2EA3C2CD76}" destId="{8CE74F1A-74BF-483E-8831-BFE635E932F4}" srcOrd="1" destOrd="0" parTransId="{1F788A54-CEA4-4466-AA76-D2D901A306BD}" sibTransId="{0F2957FD-6315-4664-AE58-B4BA200B060D}"/>
    <dgm:cxn modelId="{3D6FDB6B-214B-4C92-9BBD-94278E8288AE}" srcId="{004ECC99-B632-41E7-AEE1-A19376A49379}" destId="{A4B507A7-51D2-42DC-9955-1617E7B9FC03}" srcOrd="0" destOrd="0" parTransId="{FEE8DC9F-9010-459F-89A0-E8217018CB24}" sibTransId="{F3C28507-D137-49AE-A2D6-AAC2B608D30E}"/>
    <dgm:cxn modelId="{2EED5584-F68A-454A-A485-59C43E427F34}" type="presOf" srcId="{A4B507A7-51D2-42DC-9955-1617E7B9FC03}" destId="{648A6BFC-A850-4C8A-A67D-B83B6E35D93F}" srcOrd="0" destOrd="0" presId="urn:microsoft.com/office/officeart/2005/8/layout/vList5"/>
    <dgm:cxn modelId="{A1D17C86-2E79-44BB-84DC-B5289E3B27F2}" type="presOf" srcId="{AF972640-27AB-496F-9C85-42D3CC2317B1}" destId="{869B189C-6213-4F2B-B32F-F5293F246C0B}" srcOrd="0" destOrd="1" presId="urn:microsoft.com/office/officeart/2005/8/layout/vList5"/>
    <dgm:cxn modelId="{79B2D986-46FE-43CA-B23A-69DF55F1387A}" type="presOf" srcId="{9D786EDC-E885-4C71-A99F-7A2EA3C2CD76}" destId="{A34DB780-04DC-49C4-BE15-E4B5087DE4E6}" srcOrd="0" destOrd="0" presId="urn:microsoft.com/office/officeart/2005/8/layout/vList5"/>
    <dgm:cxn modelId="{B1124C9B-0D32-4082-A2F0-2779ACD62A20}" srcId="{9D786EDC-E885-4C71-A99F-7A2EA3C2CD76}" destId="{48630FC2-8077-4F84-A70E-A1527ACEC628}" srcOrd="2" destOrd="0" parTransId="{A198E756-D0B3-43F4-84C7-DCBF39C5F62F}" sibTransId="{CFDFB198-8E22-4679-ADD3-B9C233ED61D1}"/>
    <dgm:cxn modelId="{83CEB3A3-DBDC-472F-8534-64FB35D9E6F2}" type="presOf" srcId="{004ECC99-B632-41E7-AEE1-A19376A49379}" destId="{C4029E29-4C81-44E9-A66B-3B3DA7A952C9}" srcOrd="0" destOrd="0" presId="urn:microsoft.com/office/officeart/2005/8/layout/vList5"/>
    <dgm:cxn modelId="{85CB11AE-41AD-4D80-8B7E-97C71314A810}" type="presOf" srcId="{9DEEDEF8-33FE-4724-929B-C2717BFE613D}" destId="{981D3912-7CA3-4219-8712-CCBF72F8FD02}" srcOrd="0" destOrd="1" presId="urn:microsoft.com/office/officeart/2005/8/layout/vList5"/>
    <dgm:cxn modelId="{A9CDCAB0-51F4-439E-8B67-956D3FEC3327}" type="presOf" srcId="{35AF464A-E7C9-47E3-9F3F-F401CD45B652}" destId="{2F306A11-787D-4BD2-A35F-46BB3E3AE75B}" srcOrd="0" destOrd="0" presId="urn:microsoft.com/office/officeart/2005/8/layout/vList5"/>
    <dgm:cxn modelId="{986F02B5-A254-4C2B-B37B-60CDB216143A}" srcId="{88C5E9B2-528C-47C1-9C8E-520F9875D775}" destId="{42B844E5-238A-45C6-BD9D-DE21A854F661}" srcOrd="4" destOrd="0" parTransId="{6D02D83B-1396-49D5-8882-BFE5DD25E8D7}" sibTransId="{C0FCFC58-21AB-4841-8CA9-F3CEF2605768}"/>
    <dgm:cxn modelId="{908FDABB-FDA7-4037-BD50-95806BDB5D93}" srcId="{35AF464A-E7C9-47E3-9F3F-F401CD45B652}" destId="{C07E2D19-C05F-43F4-B32C-D9A80CC9701D}" srcOrd="1" destOrd="0" parTransId="{22070C14-E5F1-42DE-89E7-28BF557487CA}" sibTransId="{D1EEFBBC-9328-4DB4-873E-DB749A84B4B8}"/>
    <dgm:cxn modelId="{1FF3E2BC-E074-4538-A8A1-D65EFDA3D787}" type="presOf" srcId="{33DC0BE7-F26C-4153-A963-8E00195AFEC3}" destId="{981D3912-7CA3-4219-8712-CCBF72F8FD02}" srcOrd="0" destOrd="2" presId="urn:microsoft.com/office/officeart/2005/8/layout/vList5"/>
    <dgm:cxn modelId="{AC71E5C0-B40F-4649-93A4-D12342A590E2}" type="presOf" srcId="{42B844E5-238A-45C6-BD9D-DE21A854F661}" destId="{58406C1B-C680-462A-BBFD-091867F37E4C}" srcOrd="0" destOrd="0" presId="urn:microsoft.com/office/officeart/2005/8/layout/vList5"/>
    <dgm:cxn modelId="{92EC83C3-A2DC-4F9E-856A-50A1474CF606}" type="presOf" srcId="{CB5FFA5E-B39B-4208-985B-99978C6FC68F}" destId="{E917D627-9775-405E-AAB3-699E4B0642C6}" srcOrd="0" destOrd="0" presId="urn:microsoft.com/office/officeart/2005/8/layout/vList5"/>
    <dgm:cxn modelId="{7B5A39CA-1D4F-429C-B6AB-29CDE1F5F3FB}" type="presOf" srcId="{84CCC2E5-F4EA-4A5E-ACB5-BBE0F87300F8}" destId="{648A6BFC-A850-4C8A-A67D-B83B6E35D93F}" srcOrd="0" destOrd="3" presId="urn:microsoft.com/office/officeart/2005/8/layout/vList5"/>
    <dgm:cxn modelId="{D58B08CB-21D3-4723-9990-D3B6582C9A26}" type="presOf" srcId="{6EA7A7CF-7532-4F28-AA12-EB11CEEEA8BB}" destId="{34AAC30B-56D4-449D-BE75-E9F63B85B362}" srcOrd="0" destOrd="0" presId="urn:microsoft.com/office/officeart/2005/8/layout/vList5"/>
    <dgm:cxn modelId="{6D092FCE-17AB-48BC-BBF0-0002B74AEB9C}" srcId="{88C5E9B2-528C-47C1-9C8E-520F9875D775}" destId="{004ECC99-B632-41E7-AEE1-A19376A49379}" srcOrd="2" destOrd="0" parTransId="{DC7EA03A-9AB6-43BB-AA81-33D2424B66A7}" sibTransId="{1679AFCC-FAD0-44FD-ACFB-5A090B65B776}"/>
    <dgm:cxn modelId="{7835D3D5-C845-4DCF-81C7-51493BDECD6A}" srcId="{88C5E9B2-528C-47C1-9C8E-520F9875D775}" destId="{9D786EDC-E885-4C71-A99F-7A2EA3C2CD76}" srcOrd="0" destOrd="0" parTransId="{7B312B91-A68B-495B-BAB4-5945977D9A7C}" sibTransId="{46B7138F-4D69-474E-AFAF-9B31CD0794EB}"/>
    <dgm:cxn modelId="{F4E98CD7-3A4E-40B2-9144-A15096B8C3A9}" type="presOf" srcId="{FFB71198-9CD2-4296-A3B8-28A66A4C5D59}" destId="{9332D45E-49CE-44FD-B6B4-20C7A8A19D27}" srcOrd="0" destOrd="0" presId="urn:microsoft.com/office/officeart/2005/8/layout/vList5"/>
    <dgm:cxn modelId="{347304DB-D3A2-47E6-AEBB-475A29DEE119}" srcId="{CB5FFA5E-B39B-4208-985B-99978C6FC68F}" destId="{AF972640-27AB-496F-9C85-42D3CC2317B1}" srcOrd="1" destOrd="0" parTransId="{9BBA1354-AB4E-4E09-BCA5-454A5DFB4ADB}" sibTransId="{2EB8118C-5C23-4BAA-A044-D2A10C5BCDDE}"/>
    <dgm:cxn modelId="{11D19FDC-8C42-4641-8077-93A9B53DC0FF}" srcId="{42B844E5-238A-45C6-BD9D-DE21A854F661}" destId="{D1478DFB-F6DB-4D81-B49C-08EC6795D213}" srcOrd="0" destOrd="0" parTransId="{6FC58A53-1A1D-4072-A6CD-6A22443ACE05}" sibTransId="{CB666663-66F4-467E-83CC-411F8C915E4D}"/>
    <dgm:cxn modelId="{9C3E55E6-C9F9-4D6B-AD2D-0103ADA2761F}" srcId="{6EA7A7CF-7532-4F28-AA12-EB11CEEEA8BB}" destId="{5A895166-ECBA-4561-91E1-A72C041F7E7F}" srcOrd="0" destOrd="0" parTransId="{8FEB93BA-356D-49FC-8945-50C282F3DA5F}" sibTransId="{FA25C1DE-DB04-4005-B80F-661DA16652EB}"/>
    <dgm:cxn modelId="{19F07FEA-8D7C-4DCA-A9FC-2BF8366600E8}" srcId="{35AF464A-E7C9-47E3-9F3F-F401CD45B652}" destId="{89218144-78C4-474A-93EF-7E444E7E2053}" srcOrd="0" destOrd="0" parTransId="{7D020682-86CD-4191-AE47-A1123756E12D}" sibTransId="{B5C51D59-9665-4357-81E4-86F76EFCBA36}"/>
    <dgm:cxn modelId="{D97FF3F9-12AA-4B72-825F-32365FF50F00}" srcId="{42B844E5-238A-45C6-BD9D-DE21A854F661}" destId="{6CD63B28-B532-406C-B854-834EB3B6712E}" srcOrd="1" destOrd="0" parTransId="{B0458201-C893-4134-8793-85B3772B53AA}" sibTransId="{3EC0E22A-B96D-47E4-87C1-A8D796B3C0B0}"/>
    <dgm:cxn modelId="{5ADBCC4F-3B04-4A27-94EC-52459357CC8E}" type="presParOf" srcId="{93A6E6FB-EC73-4F13-B80B-F67F295BA126}" destId="{E3A66CC9-9701-48FF-9FB3-9C1B23995169}" srcOrd="0" destOrd="0" presId="urn:microsoft.com/office/officeart/2005/8/layout/vList5"/>
    <dgm:cxn modelId="{525C479B-E314-4634-B566-A36F48BF1ADE}" type="presParOf" srcId="{E3A66CC9-9701-48FF-9FB3-9C1B23995169}" destId="{A34DB780-04DC-49C4-BE15-E4B5087DE4E6}" srcOrd="0" destOrd="0" presId="urn:microsoft.com/office/officeart/2005/8/layout/vList5"/>
    <dgm:cxn modelId="{1760B421-055D-474A-97C7-17EF3432ECE4}" type="presParOf" srcId="{E3A66CC9-9701-48FF-9FB3-9C1B23995169}" destId="{9332D45E-49CE-44FD-B6B4-20C7A8A19D27}" srcOrd="1" destOrd="0" presId="urn:microsoft.com/office/officeart/2005/8/layout/vList5"/>
    <dgm:cxn modelId="{50E59BF1-07CF-4759-819C-E385E39B38F5}" type="presParOf" srcId="{93A6E6FB-EC73-4F13-B80B-F67F295BA126}" destId="{DBA90945-BBA4-44F0-B82B-AD5660F0C3E3}" srcOrd="1" destOrd="0" presId="urn:microsoft.com/office/officeart/2005/8/layout/vList5"/>
    <dgm:cxn modelId="{5524724B-0230-4D70-9A7B-24347A8125C1}" type="presParOf" srcId="{93A6E6FB-EC73-4F13-B80B-F67F295BA126}" destId="{098CC90B-9A12-4917-B214-AB157ECF9ED2}" srcOrd="2" destOrd="0" presId="urn:microsoft.com/office/officeart/2005/8/layout/vList5"/>
    <dgm:cxn modelId="{8460F5CD-68A0-4175-8A6A-E69F5A009A0E}" type="presParOf" srcId="{098CC90B-9A12-4917-B214-AB157ECF9ED2}" destId="{E917D627-9775-405E-AAB3-699E4B0642C6}" srcOrd="0" destOrd="0" presId="urn:microsoft.com/office/officeart/2005/8/layout/vList5"/>
    <dgm:cxn modelId="{633015BD-908F-4D2D-8B87-2AEC82E3BD5D}" type="presParOf" srcId="{098CC90B-9A12-4917-B214-AB157ECF9ED2}" destId="{869B189C-6213-4F2B-B32F-F5293F246C0B}" srcOrd="1" destOrd="0" presId="urn:microsoft.com/office/officeart/2005/8/layout/vList5"/>
    <dgm:cxn modelId="{22EDD048-1412-4BBB-8519-2526B1305C9B}" type="presParOf" srcId="{93A6E6FB-EC73-4F13-B80B-F67F295BA126}" destId="{69C7BE59-A88E-4D16-A630-8CD55BCB014F}" srcOrd="3" destOrd="0" presId="urn:microsoft.com/office/officeart/2005/8/layout/vList5"/>
    <dgm:cxn modelId="{A0EDAE47-0DA6-4435-9B5E-015F9A807180}" type="presParOf" srcId="{93A6E6FB-EC73-4F13-B80B-F67F295BA126}" destId="{417AB0D0-59D4-427E-8D21-8F722C0B2F3C}" srcOrd="4" destOrd="0" presId="urn:microsoft.com/office/officeart/2005/8/layout/vList5"/>
    <dgm:cxn modelId="{8DB0605C-826D-44CC-A473-504A84AB9C46}" type="presParOf" srcId="{417AB0D0-59D4-427E-8D21-8F722C0B2F3C}" destId="{C4029E29-4C81-44E9-A66B-3B3DA7A952C9}" srcOrd="0" destOrd="0" presId="urn:microsoft.com/office/officeart/2005/8/layout/vList5"/>
    <dgm:cxn modelId="{B55141E9-BBF1-418A-918F-7E4605847363}" type="presParOf" srcId="{417AB0D0-59D4-427E-8D21-8F722C0B2F3C}" destId="{648A6BFC-A850-4C8A-A67D-B83B6E35D93F}" srcOrd="1" destOrd="0" presId="urn:microsoft.com/office/officeart/2005/8/layout/vList5"/>
    <dgm:cxn modelId="{C836D546-3563-45E4-B256-B02D25A4DC90}" type="presParOf" srcId="{93A6E6FB-EC73-4F13-B80B-F67F295BA126}" destId="{5AE9EB9A-D0B6-4463-8910-5560550995CE}" srcOrd="5" destOrd="0" presId="urn:microsoft.com/office/officeart/2005/8/layout/vList5"/>
    <dgm:cxn modelId="{6EDC212B-682F-49CD-A4AE-251B87B46807}" type="presParOf" srcId="{93A6E6FB-EC73-4F13-B80B-F67F295BA126}" destId="{22310AED-3B65-42C5-B811-FE492B54CB37}" srcOrd="6" destOrd="0" presId="urn:microsoft.com/office/officeart/2005/8/layout/vList5"/>
    <dgm:cxn modelId="{F82CA1FB-25F2-4205-B47E-7F48A6669857}" type="presParOf" srcId="{22310AED-3B65-42C5-B811-FE492B54CB37}" destId="{2F306A11-787D-4BD2-A35F-46BB3E3AE75B}" srcOrd="0" destOrd="0" presId="urn:microsoft.com/office/officeart/2005/8/layout/vList5"/>
    <dgm:cxn modelId="{A355B76B-BB51-4D9C-B86C-8C394B9B72DF}" type="presParOf" srcId="{22310AED-3B65-42C5-B811-FE492B54CB37}" destId="{9290BF7D-A20D-4419-922E-725467B59613}" srcOrd="1" destOrd="0" presId="urn:microsoft.com/office/officeart/2005/8/layout/vList5"/>
    <dgm:cxn modelId="{B9ADD83A-F3C7-4933-AB18-5C57D6230FAD}" type="presParOf" srcId="{93A6E6FB-EC73-4F13-B80B-F67F295BA126}" destId="{20DC8BCF-00A5-4D8D-B655-79C2363B1178}" srcOrd="7" destOrd="0" presId="urn:microsoft.com/office/officeart/2005/8/layout/vList5"/>
    <dgm:cxn modelId="{0EDF37D5-2A21-4E6F-B02D-4F1222F40CE9}" type="presParOf" srcId="{93A6E6FB-EC73-4F13-B80B-F67F295BA126}" destId="{9A023000-48FF-43E3-AE3F-AF8672DF7023}" srcOrd="8" destOrd="0" presId="urn:microsoft.com/office/officeart/2005/8/layout/vList5"/>
    <dgm:cxn modelId="{85C97FD9-3505-42AE-B33C-3F07A710DB74}" type="presParOf" srcId="{9A023000-48FF-43E3-AE3F-AF8672DF7023}" destId="{58406C1B-C680-462A-BBFD-091867F37E4C}" srcOrd="0" destOrd="0" presId="urn:microsoft.com/office/officeart/2005/8/layout/vList5"/>
    <dgm:cxn modelId="{8689CC71-33F9-4700-AB5C-5FA7FC93FF53}" type="presParOf" srcId="{9A023000-48FF-43E3-AE3F-AF8672DF7023}" destId="{2307E38F-6A20-4F86-B5D8-3F42414621F0}" srcOrd="1" destOrd="0" presId="urn:microsoft.com/office/officeart/2005/8/layout/vList5"/>
    <dgm:cxn modelId="{3C9C54CC-70FE-4DF8-830F-4A89D368FAD0}" type="presParOf" srcId="{93A6E6FB-EC73-4F13-B80B-F67F295BA126}" destId="{79BC4EC1-C28F-46B6-BD23-3D0E19065336}" srcOrd="9" destOrd="0" presId="urn:microsoft.com/office/officeart/2005/8/layout/vList5"/>
    <dgm:cxn modelId="{F2C40AC5-4AD9-45E5-9B93-DB4C22982F1B}" type="presParOf" srcId="{93A6E6FB-EC73-4F13-B80B-F67F295BA126}" destId="{6EBD223F-6BE1-4E86-8C74-CB1927A9B675}" srcOrd="10" destOrd="0" presId="urn:microsoft.com/office/officeart/2005/8/layout/vList5"/>
    <dgm:cxn modelId="{4F80422D-E236-4948-9CC5-C6A82376FF32}" type="presParOf" srcId="{6EBD223F-6BE1-4E86-8C74-CB1927A9B675}" destId="{34AAC30B-56D4-449D-BE75-E9F63B85B362}" srcOrd="0" destOrd="0" presId="urn:microsoft.com/office/officeart/2005/8/layout/vList5"/>
    <dgm:cxn modelId="{A189BDFF-9D77-4F98-B1B0-27632AF74BF7}" type="presParOf" srcId="{6EBD223F-6BE1-4E86-8C74-CB1927A9B675}" destId="{981D3912-7CA3-4219-8712-CCBF72F8FD02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3C34CB9-AD50-4A09-9F09-8F3494144EFA}" type="doc">
      <dgm:prSet loTypeId="urn:microsoft.com/office/officeart/2005/8/layout/default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es-ES"/>
        </a:p>
      </dgm:t>
    </dgm:pt>
    <dgm:pt modelId="{003F1DE2-45D3-44B3-A6C6-85CEAA803EDE}">
      <dgm:prSet phldrT="[Text]" custT="1"/>
      <dgm:spPr/>
      <dgm:t>
        <a:bodyPr/>
        <a:lstStyle/>
        <a:p>
          <a:r>
            <a:rPr lang="es-ES" sz="2000" b="1" dirty="0">
              <a:solidFill>
                <a:srgbClr val="7030A0"/>
              </a:solidFill>
            </a:rPr>
            <a:t>Cantón </a:t>
          </a:r>
          <a:r>
            <a:rPr lang="es-ES" sz="2000" b="1" dirty="0" err="1">
              <a:solidFill>
                <a:srgbClr val="7030A0"/>
              </a:solidFill>
            </a:rPr>
            <a:t>Sigsig</a:t>
          </a:r>
          <a:r>
            <a:rPr lang="es-ES" sz="2000" b="1" dirty="0">
              <a:solidFill>
                <a:srgbClr val="7030A0"/>
              </a:solidFill>
            </a:rPr>
            <a:t>-</a:t>
          </a:r>
          <a:r>
            <a:rPr lang="es-ES" sz="2000" b="1" u="sng" dirty="0">
              <a:solidFill>
                <a:srgbClr val="7030A0"/>
              </a:solidFill>
            </a:rPr>
            <a:t>Azuay</a:t>
          </a:r>
          <a:r>
            <a:rPr lang="es-ES" sz="2000" b="1" dirty="0">
              <a:solidFill>
                <a:srgbClr val="7030A0"/>
              </a:solidFill>
            </a:rPr>
            <a:t>: ordenanza regulación de Comercialización en Ferias AE, artesanales y solidarias</a:t>
          </a:r>
        </a:p>
      </dgm:t>
    </dgm:pt>
    <dgm:pt modelId="{F8A92577-6A4F-4377-8A86-011A4A7BC730}" type="parTrans" cxnId="{BAA71C6E-004B-4720-8CD0-15076BCF8DE2}">
      <dgm:prSet/>
      <dgm:spPr/>
      <dgm:t>
        <a:bodyPr/>
        <a:lstStyle/>
        <a:p>
          <a:endParaRPr lang="es-ES"/>
        </a:p>
      </dgm:t>
    </dgm:pt>
    <dgm:pt modelId="{D2BCF81A-FC96-4142-B549-6EF07F3435C9}" type="sibTrans" cxnId="{BAA71C6E-004B-4720-8CD0-15076BCF8DE2}">
      <dgm:prSet/>
      <dgm:spPr/>
      <dgm:t>
        <a:bodyPr/>
        <a:lstStyle/>
        <a:p>
          <a:endParaRPr lang="es-ES"/>
        </a:p>
      </dgm:t>
    </dgm:pt>
    <dgm:pt modelId="{851BB639-A035-4B2F-A626-8115586A32C1}">
      <dgm:prSet phldrT="[Text]" custT="1"/>
      <dgm:spPr/>
      <dgm:t>
        <a:bodyPr/>
        <a:lstStyle/>
        <a:p>
          <a:r>
            <a:rPr lang="es-ES" sz="2000" b="1" dirty="0">
              <a:solidFill>
                <a:srgbClr val="7030A0"/>
              </a:solidFill>
            </a:rPr>
            <a:t>Cantón Nabón-</a:t>
          </a:r>
          <a:r>
            <a:rPr lang="es-ES" sz="2000" b="1" u="sng" dirty="0">
              <a:solidFill>
                <a:srgbClr val="7030A0"/>
              </a:solidFill>
            </a:rPr>
            <a:t>Azuay</a:t>
          </a:r>
          <a:r>
            <a:rPr lang="es-ES" sz="2000" b="1" dirty="0">
              <a:solidFill>
                <a:srgbClr val="7030A0"/>
              </a:solidFill>
            </a:rPr>
            <a:t>: ordenanza que regula la implementación de la marca de calidad territorial</a:t>
          </a:r>
        </a:p>
      </dgm:t>
    </dgm:pt>
    <dgm:pt modelId="{DD0AA5AE-21D9-4A79-A6D1-84663D8B172A}" type="parTrans" cxnId="{E599CC77-E2C3-498C-8C40-97E23AF27BC7}">
      <dgm:prSet/>
      <dgm:spPr/>
      <dgm:t>
        <a:bodyPr/>
        <a:lstStyle/>
        <a:p>
          <a:endParaRPr lang="es-ES"/>
        </a:p>
      </dgm:t>
    </dgm:pt>
    <dgm:pt modelId="{DF234923-44D9-4629-AA6A-11D51E352BC7}" type="sibTrans" cxnId="{E599CC77-E2C3-498C-8C40-97E23AF27BC7}">
      <dgm:prSet/>
      <dgm:spPr/>
      <dgm:t>
        <a:bodyPr/>
        <a:lstStyle/>
        <a:p>
          <a:endParaRPr lang="es-ES"/>
        </a:p>
      </dgm:t>
    </dgm:pt>
    <dgm:pt modelId="{0045272A-D714-4428-A9BE-EDF680A5FF50}">
      <dgm:prSet phldrT="[Text]" custT="1"/>
      <dgm:spPr/>
      <dgm:t>
        <a:bodyPr/>
        <a:lstStyle/>
        <a:p>
          <a:r>
            <a:rPr lang="es-ES" sz="2000" b="1" dirty="0">
              <a:solidFill>
                <a:srgbClr val="00B050"/>
              </a:solidFill>
            </a:rPr>
            <a:t>Cantón Pedro Moncayo-</a:t>
          </a:r>
          <a:r>
            <a:rPr lang="es-ES" sz="2000" b="1" u="sng" dirty="0">
              <a:solidFill>
                <a:srgbClr val="00B050"/>
              </a:solidFill>
            </a:rPr>
            <a:t>Pichincha</a:t>
          </a:r>
          <a:r>
            <a:rPr lang="es-ES" sz="2000" b="1" dirty="0">
              <a:solidFill>
                <a:srgbClr val="00B050"/>
              </a:solidFill>
            </a:rPr>
            <a:t>: ordenanza para el fomento y regulación de las ferias AE</a:t>
          </a:r>
        </a:p>
      </dgm:t>
    </dgm:pt>
    <dgm:pt modelId="{B92CD678-A170-431D-A7E6-8F80DCBE1CFE}" type="parTrans" cxnId="{BDE301B8-4BBE-45F0-9FAF-3C936DD7A766}">
      <dgm:prSet/>
      <dgm:spPr/>
      <dgm:t>
        <a:bodyPr/>
        <a:lstStyle/>
        <a:p>
          <a:endParaRPr lang="es-ES"/>
        </a:p>
      </dgm:t>
    </dgm:pt>
    <dgm:pt modelId="{F0F76725-A78B-427A-9C72-2E9C6D1FCFF3}" type="sibTrans" cxnId="{BDE301B8-4BBE-45F0-9FAF-3C936DD7A766}">
      <dgm:prSet/>
      <dgm:spPr/>
      <dgm:t>
        <a:bodyPr/>
        <a:lstStyle/>
        <a:p>
          <a:endParaRPr lang="es-ES"/>
        </a:p>
      </dgm:t>
    </dgm:pt>
    <dgm:pt modelId="{D9A2BDDF-2FA5-4DEB-BFFB-499A872A8D45}">
      <dgm:prSet phldrT="[Text]" custT="1"/>
      <dgm:spPr/>
      <dgm:t>
        <a:bodyPr/>
        <a:lstStyle/>
        <a:p>
          <a:r>
            <a:rPr lang="es-ES" sz="2000" b="1" dirty="0">
              <a:solidFill>
                <a:srgbClr val="00B050"/>
              </a:solidFill>
            </a:rPr>
            <a:t>Cantón Cayambe- </a:t>
          </a:r>
          <a:r>
            <a:rPr lang="es-ES" sz="2000" b="1" u="sng" dirty="0">
              <a:solidFill>
                <a:srgbClr val="00B050"/>
              </a:solidFill>
            </a:rPr>
            <a:t>Pichincha</a:t>
          </a:r>
          <a:r>
            <a:rPr lang="es-ES" sz="2000" b="1" dirty="0">
              <a:solidFill>
                <a:srgbClr val="00B050"/>
              </a:solidFill>
            </a:rPr>
            <a:t>: ordenanza de fomento a la comercialización de la producción AE</a:t>
          </a:r>
        </a:p>
      </dgm:t>
    </dgm:pt>
    <dgm:pt modelId="{A100D9B9-50AC-463A-ADDB-417E2D8170CB}" type="parTrans" cxnId="{5F4A2870-61A2-4E62-AFC8-18F8E1D6C374}">
      <dgm:prSet/>
      <dgm:spPr/>
      <dgm:t>
        <a:bodyPr/>
        <a:lstStyle/>
        <a:p>
          <a:endParaRPr lang="es-ES"/>
        </a:p>
      </dgm:t>
    </dgm:pt>
    <dgm:pt modelId="{257795EB-DBE6-43DA-8822-7B4FD8C6DF82}" type="sibTrans" cxnId="{5F4A2870-61A2-4E62-AFC8-18F8E1D6C374}">
      <dgm:prSet/>
      <dgm:spPr/>
      <dgm:t>
        <a:bodyPr/>
        <a:lstStyle/>
        <a:p>
          <a:endParaRPr lang="es-ES"/>
        </a:p>
      </dgm:t>
    </dgm:pt>
    <dgm:pt modelId="{72445D3B-AEC5-43CB-A645-92D4F6F24B4D}">
      <dgm:prSet phldrT="[Text]" custT="1"/>
      <dgm:spPr/>
      <dgm:t>
        <a:bodyPr/>
        <a:lstStyle/>
        <a:p>
          <a:r>
            <a:rPr lang="es-ES" sz="2000" b="1" dirty="0">
              <a:solidFill>
                <a:srgbClr val="7030A0"/>
              </a:solidFill>
            </a:rPr>
            <a:t>Municipio de Cuenca-</a:t>
          </a:r>
          <a:r>
            <a:rPr lang="es-ES" sz="2000" b="1" u="sng" dirty="0">
              <a:solidFill>
                <a:srgbClr val="7030A0"/>
              </a:solidFill>
            </a:rPr>
            <a:t>Azuay</a:t>
          </a:r>
          <a:r>
            <a:rPr lang="es-ES" sz="2000" b="1" dirty="0">
              <a:solidFill>
                <a:srgbClr val="7030A0"/>
              </a:solidFill>
            </a:rPr>
            <a:t>: ordenanza apoyo a la comercialización AE</a:t>
          </a:r>
        </a:p>
      </dgm:t>
    </dgm:pt>
    <dgm:pt modelId="{AC4F4C97-252F-4298-9EB5-070A3D01FEA5}" type="parTrans" cxnId="{BF888CFD-E5EE-4D08-BAD5-1606F126FD70}">
      <dgm:prSet/>
      <dgm:spPr/>
      <dgm:t>
        <a:bodyPr/>
        <a:lstStyle/>
        <a:p>
          <a:endParaRPr lang="es-ES"/>
        </a:p>
      </dgm:t>
    </dgm:pt>
    <dgm:pt modelId="{629D499E-8624-4AD7-8BF4-E40828D89EE8}" type="sibTrans" cxnId="{BF888CFD-E5EE-4D08-BAD5-1606F126FD70}">
      <dgm:prSet/>
      <dgm:spPr/>
      <dgm:t>
        <a:bodyPr/>
        <a:lstStyle/>
        <a:p>
          <a:endParaRPr lang="es-ES"/>
        </a:p>
      </dgm:t>
    </dgm:pt>
    <dgm:pt modelId="{780C3B6A-8F62-44EC-898C-DB90552E80E9}">
      <dgm:prSet phldrT="[Text]" custT="1"/>
      <dgm:spPr/>
      <dgm:t>
        <a:bodyPr/>
        <a:lstStyle/>
        <a:p>
          <a:r>
            <a:rPr lang="es-ES" sz="2000" b="1" dirty="0">
              <a:solidFill>
                <a:srgbClr val="7030A0"/>
              </a:solidFill>
            </a:rPr>
            <a:t>Cantón Gualaceo-</a:t>
          </a:r>
          <a:r>
            <a:rPr lang="es-ES" sz="2000" b="1" u="sng" dirty="0">
              <a:solidFill>
                <a:srgbClr val="7030A0"/>
              </a:solidFill>
            </a:rPr>
            <a:t>Azuay</a:t>
          </a:r>
          <a:r>
            <a:rPr lang="es-ES" sz="2000" b="1" dirty="0">
              <a:solidFill>
                <a:srgbClr val="7030A0"/>
              </a:solidFill>
            </a:rPr>
            <a:t>: ordenanza para impulsar la comercialización AE</a:t>
          </a:r>
        </a:p>
      </dgm:t>
    </dgm:pt>
    <dgm:pt modelId="{30E57448-41BC-4994-A41E-4A0669E460FF}" type="parTrans" cxnId="{819191D6-A704-48A7-A00A-88B59F0D9A88}">
      <dgm:prSet/>
      <dgm:spPr/>
      <dgm:t>
        <a:bodyPr/>
        <a:lstStyle/>
        <a:p>
          <a:endParaRPr lang="es-ES"/>
        </a:p>
      </dgm:t>
    </dgm:pt>
    <dgm:pt modelId="{A83C1823-8C0E-4202-93A6-6996DE18482C}" type="sibTrans" cxnId="{819191D6-A704-48A7-A00A-88B59F0D9A88}">
      <dgm:prSet/>
      <dgm:spPr/>
      <dgm:t>
        <a:bodyPr/>
        <a:lstStyle/>
        <a:p>
          <a:endParaRPr lang="es-ES"/>
        </a:p>
      </dgm:t>
    </dgm:pt>
    <dgm:pt modelId="{59DD114D-6BEE-4848-8029-4944034B86C3}">
      <dgm:prSet phldrT="[Text]" custT="1"/>
      <dgm:spPr/>
      <dgm:t>
        <a:bodyPr/>
        <a:lstStyle/>
        <a:p>
          <a:r>
            <a:rPr lang="es-ES" sz="2000" b="1" dirty="0">
              <a:solidFill>
                <a:srgbClr val="0070C0"/>
              </a:solidFill>
            </a:rPr>
            <a:t>Cantón Guamote-</a:t>
          </a:r>
          <a:r>
            <a:rPr lang="es-ES" sz="2000" b="1" u="sng" dirty="0">
              <a:solidFill>
                <a:srgbClr val="0070C0"/>
              </a:solidFill>
            </a:rPr>
            <a:t>Chimborazo</a:t>
          </a:r>
          <a:r>
            <a:rPr lang="es-ES" sz="2000" b="1" dirty="0">
              <a:solidFill>
                <a:srgbClr val="0070C0"/>
              </a:solidFill>
            </a:rPr>
            <a:t>: ordenanza para la creación y regulación de ferias de semillas nativas y productos AE</a:t>
          </a:r>
        </a:p>
      </dgm:t>
    </dgm:pt>
    <dgm:pt modelId="{38B1458A-597B-4A8E-8AA7-B68AB6DD5042}" type="parTrans" cxnId="{B25678DA-8F7B-442A-82F9-56CC4F743B64}">
      <dgm:prSet/>
      <dgm:spPr/>
      <dgm:t>
        <a:bodyPr/>
        <a:lstStyle/>
        <a:p>
          <a:endParaRPr lang="es-ES"/>
        </a:p>
      </dgm:t>
    </dgm:pt>
    <dgm:pt modelId="{BCB2F369-B023-4825-82DF-9B41B70B92F0}" type="sibTrans" cxnId="{B25678DA-8F7B-442A-82F9-56CC4F743B64}">
      <dgm:prSet/>
      <dgm:spPr/>
      <dgm:t>
        <a:bodyPr/>
        <a:lstStyle/>
        <a:p>
          <a:endParaRPr lang="es-ES"/>
        </a:p>
      </dgm:t>
    </dgm:pt>
    <dgm:pt modelId="{C34130B0-C5C8-4D84-A026-02C107CDF1FF}">
      <dgm:prSet phldrT="[Text]" custT="1"/>
      <dgm:spPr>
        <a:ln>
          <a:noFill/>
        </a:ln>
      </dgm:spPr>
      <dgm:t>
        <a:bodyPr/>
        <a:lstStyle/>
        <a:p>
          <a:r>
            <a:rPr lang="es-ES" sz="2400" b="1" dirty="0">
              <a:solidFill>
                <a:schemeClr val="tx1"/>
              </a:solidFill>
            </a:rPr>
            <a:t>ORDENANZAS x provincia:</a:t>
          </a:r>
        </a:p>
      </dgm:t>
    </dgm:pt>
    <dgm:pt modelId="{4C2E5271-D826-47CB-982A-357D9BE496D7}" type="sibTrans" cxnId="{EF512EDB-2222-4C87-A6A1-951C8AA5AC50}">
      <dgm:prSet/>
      <dgm:spPr/>
      <dgm:t>
        <a:bodyPr/>
        <a:lstStyle/>
        <a:p>
          <a:endParaRPr lang="es-ES"/>
        </a:p>
      </dgm:t>
    </dgm:pt>
    <dgm:pt modelId="{0BC31915-9E52-4C83-BFE5-E7769DF26A94}" type="parTrans" cxnId="{EF512EDB-2222-4C87-A6A1-951C8AA5AC50}">
      <dgm:prSet/>
      <dgm:spPr/>
      <dgm:t>
        <a:bodyPr/>
        <a:lstStyle/>
        <a:p>
          <a:endParaRPr lang="es-ES"/>
        </a:p>
      </dgm:t>
    </dgm:pt>
    <dgm:pt modelId="{FB01B8A4-0CDF-48DB-9DC1-01133F64C6E3}" type="pres">
      <dgm:prSet presAssocID="{43C34CB9-AD50-4A09-9F09-8F3494144EFA}" presName="diagram" presStyleCnt="0">
        <dgm:presLayoutVars>
          <dgm:dir/>
          <dgm:resizeHandles val="exact"/>
        </dgm:presLayoutVars>
      </dgm:prSet>
      <dgm:spPr/>
    </dgm:pt>
    <dgm:pt modelId="{2E99E6AB-46B6-4FF2-B2C8-AA9ED40F907A}" type="pres">
      <dgm:prSet presAssocID="{C34130B0-C5C8-4D84-A026-02C107CDF1FF}" presName="node" presStyleLbl="node1" presStyleIdx="0" presStyleCnt="8" custScaleX="136067" custScaleY="38009" custLinFactNeighborX="-27206" custLinFactNeighborY="-76984">
        <dgm:presLayoutVars>
          <dgm:bulletEnabled val="1"/>
        </dgm:presLayoutVars>
      </dgm:prSet>
      <dgm:spPr/>
    </dgm:pt>
    <dgm:pt modelId="{FE875846-3B53-4B50-9239-7450686C38F5}" type="pres">
      <dgm:prSet presAssocID="{4C2E5271-D826-47CB-982A-357D9BE496D7}" presName="sibTrans" presStyleCnt="0"/>
      <dgm:spPr/>
    </dgm:pt>
    <dgm:pt modelId="{05DFFCDC-1DEB-479E-9C0C-0A29BA0E570E}" type="pres">
      <dgm:prSet presAssocID="{003F1DE2-45D3-44B3-A6C6-85CEAA803EDE}" presName="node" presStyleLbl="node1" presStyleIdx="1" presStyleCnt="8" custLinFactNeighborX="4728" custLinFactNeighborY="-1126">
        <dgm:presLayoutVars>
          <dgm:bulletEnabled val="1"/>
        </dgm:presLayoutVars>
      </dgm:prSet>
      <dgm:spPr/>
    </dgm:pt>
    <dgm:pt modelId="{F4004F1A-3242-419E-A77A-E6CB80FD7C59}" type="pres">
      <dgm:prSet presAssocID="{D2BCF81A-FC96-4142-B549-6EF07F3435C9}" presName="sibTrans" presStyleCnt="0"/>
      <dgm:spPr/>
    </dgm:pt>
    <dgm:pt modelId="{85BFE882-F9E6-4652-9806-C8F1804B9D1E}" type="pres">
      <dgm:prSet presAssocID="{851BB639-A035-4B2F-A626-8115586A32C1}" presName="node" presStyleLbl="node1" presStyleIdx="2" presStyleCnt="8">
        <dgm:presLayoutVars>
          <dgm:bulletEnabled val="1"/>
        </dgm:presLayoutVars>
      </dgm:prSet>
      <dgm:spPr/>
    </dgm:pt>
    <dgm:pt modelId="{002144DF-9212-45A2-8982-CBB118B5E0DA}" type="pres">
      <dgm:prSet presAssocID="{DF234923-44D9-4629-AA6A-11D51E352BC7}" presName="sibTrans" presStyleCnt="0"/>
      <dgm:spPr/>
    </dgm:pt>
    <dgm:pt modelId="{3FC03397-B3C5-45AD-9BB6-AEC1AA5D04EE}" type="pres">
      <dgm:prSet presAssocID="{72445D3B-AEC5-43CB-A645-92D4F6F24B4D}" presName="node" presStyleLbl="node1" presStyleIdx="3" presStyleCnt="8" custLinFactX="33059" custLinFactNeighborX="100000" custLinFactNeighborY="-11257">
        <dgm:presLayoutVars>
          <dgm:bulletEnabled val="1"/>
        </dgm:presLayoutVars>
      </dgm:prSet>
      <dgm:spPr/>
    </dgm:pt>
    <dgm:pt modelId="{3761B1BD-E3A9-4C01-8B77-0B9C5DD49E71}" type="pres">
      <dgm:prSet presAssocID="{629D499E-8624-4AD7-8BF4-E40828D89EE8}" presName="sibTrans" presStyleCnt="0"/>
      <dgm:spPr/>
    </dgm:pt>
    <dgm:pt modelId="{232BB8DD-BB70-418E-A5F1-FFC9B0851085}" type="pres">
      <dgm:prSet presAssocID="{780C3B6A-8F62-44EC-898C-DB90552E80E9}" presName="node" presStyleLbl="node1" presStyleIdx="4" presStyleCnt="8" custLinFactX="28087" custLinFactNeighborX="100000" custLinFactNeighborY="-10131">
        <dgm:presLayoutVars>
          <dgm:bulletEnabled val="1"/>
        </dgm:presLayoutVars>
      </dgm:prSet>
      <dgm:spPr/>
    </dgm:pt>
    <dgm:pt modelId="{4D6D789D-BD76-4215-9786-24181381D7CA}" type="pres">
      <dgm:prSet presAssocID="{A83C1823-8C0E-4202-93A6-6996DE18482C}" presName="sibTrans" presStyleCnt="0"/>
      <dgm:spPr/>
    </dgm:pt>
    <dgm:pt modelId="{36CB9BC0-6D7A-40F2-90C4-2514156DE2E4}" type="pres">
      <dgm:prSet presAssocID="{0045272A-D714-4428-A9BE-EDF680A5FF50}" presName="node" presStyleLbl="node1" presStyleIdx="5" presStyleCnt="8" custScaleY="100265" custLinFactX="-100000" custLinFactY="23828" custLinFactNeighborX="-133306" custLinFactNeighborY="100000">
        <dgm:presLayoutVars>
          <dgm:bulletEnabled val="1"/>
        </dgm:presLayoutVars>
      </dgm:prSet>
      <dgm:spPr/>
    </dgm:pt>
    <dgm:pt modelId="{B50815C4-055A-4F12-9B94-542DACBE8575}" type="pres">
      <dgm:prSet presAssocID="{F0F76725-A78B-427A-9C72-2E9C6D1FCFF3}" presName="sibTrans" presStyleCnt="0"/>
      <dgm:spPr/>
    </dgm:pt>
    <dgm:pt modelId="{542E849B-CE40-40B4-91A9-A9EE2F6A460C}" type="pres">
      <dgm:prSet presAssocID="{D9A2BDDF-2FA5-4DEB-BFFB-499A872A8D45}" presName="node" presStyleLbl="node1" presStyleIdx="6" presStyleCnt="8" custLinFactNeighborX="35797" custLinFactNeighborY="7880">
        <dgm:presLayoutVars>
          <dgm:bulletEnabled val="1"/>
        </dgm:presLayoutVars>
      </dgm:prSet>
      <dgm:spPr/>
    </dgm:pt>
    <dgm:pt modelId="{EBD9AD39-7980-40B6-961A-0D6798815502}" type="pres">
      <dgm:prSet presAssocID="{257795EB-DBE6-43DA-8822-7B4FD8C6DF82}" presName="sibTrans" presStyleCnt="0"/>
      <dgm:spPr/>
    </dgm:pt>
    <dgm:pt modelId="{F8BA99CA-9E06-487D-9ED3-5EF9D42DD100}" type="pres">
      <dgm:prSet presAssocID="{59DD114D-6BEE-4848-8029-4944034B86C3}" presName="node" presStyleLbl="node1" presStyleIdx="7" presStyleCnt="8" custLinFactNeighborX="72270" custLinFactNeighborY="9005">
        <dgm:presLayoutVars>
          <dgm:bulletEnabled val="1"/>
        </dgm:presLayoutVars>
      </dgm:prSet>
      <dgm:spPr/>
    </dgm:pt>
  </dgm:ptLst>
  <dgm:cxnLst>
    <dgm:cxn modelId="{224FB209-BF54-4129-9DB6-A86794785DF9}" type="presOf" srcId="{780C3B6A-8F62-44EC-898C-DB90552E80E9}" destId="{232BB8DD-BB70-418E-A5F1-FFC9B0851085}" srcOrd="0" destOrd="0" presId="urn:microsoft.com/office/officeart/2005/8/layout/default"/>
    <dgm:cxn modelId="{57278A21-5DC9-4B53-85D1-1C1C7F50C4EB}" type="presOf" srcId="{851BB639-A035-4B2F-A626-8115586A32C1}" destId="{85BFE882-F9E6-4652-9806-C8F1804B9D1E}" srcOrd="0" destOrd="0" presId="urn:microsoft.com/office/officeart/2005/8/layout/default"/>
    <dgm:cxn modelId="{BAA71C6E-004B-4720-8CD0-15076BCF8DE2}" srcId="{43C34CB9-AD50-4A09-9F09-8F3494144EFA}" destId="{003F1DE2-45D3-44B3-A6C6-85CEAA803EDE}" srcOrd="1" destOrd="0" parTransId="{F8A92577-6A4F-4377-8A86-011A4A7BC730}" sibTransId="{D2BCF81A-FC96-4142-B549-6EF07F3435C9}"/>
    <dgm:cxn modelId="{5F4A2870-61A2-4E62-AFC8-18F8E1D6C374}" srcId="{43C34CB9-AD50-4A09-9F09-8F3494144EFA}" destId="{D9A2BDDF-2FA5-4DEB-BFFB-499A872A8D45}" srcOrd="6" destOrd="0" parTransId="{A100D9B9-50AC-463A-ADDB-417E2D8170CB}" sibTransId="{257795EB-DBE6-43DA-8822-7B4FD8C6DF82}"/>
    <dgm:cxn modelId="{B4BB4774-49F6-4BA4-A305-510F5CADA8F8}" type="presOf" srcId="{0045272A-D714-4428-A9BE-EDF680A5FF50}" destId="{36CB9BC0-6D7A-40F2-90C4-2514156DE2E4}" srcOrd="0" destOrd="0" presId="urn:microsoft.com/office/officeart/2005/8/layout/default"/>
    <dgm:cxn modelId="{E599CC77-E2C3-498C-8C40-97E23AF27BC7}" srcId="{43C34CB9-AD50-4A09-9F09-8F3494144EFA}" destId="{851BB639-A035-4B2F-A626-8115586A32C1}" srcOrd="2" destOrd="0" parTransId="{DD0AA5AE-21D9-4A79-A6D1-84663D8B172A}" sibTransId="{DF234923-44D9-4629-AA6A-11D51E352BC7}"/>
    <dgm:cxn modelId="{D3E4297A-B601-4650-B13D-38C2AC5D6047}" type="presOf" srcId="{72445D3B-AEC5-43CB-A645-92D4F6F24B4D}" destId="{3FC03397-B3C5-45AD-9BB6-AEC1AA5D04EE}" srcOrd="0" destOrd="0" presId="urn:microsoft.com/office/officeart/2005/8/layout/default"/>
    <dgm:cxn modelId="{F57D967E-CFBB-46C8-BE54-E889C38EF4C7}" type="presOf" srcId="{D9A2BDDF-2FA5-4DEB-BFFB-499A872A8D45}" destId="{542E849B-CE40-40B4-91A9-A9EE2F6A460C}" srcOrd="0" destOrd="0" presId="urn:microsoft.com/office/officeart/2005/8/layout/default"/>
    <dgm:cxn modelId="{E2F6D789-45EB-4237-B33A-9C9CE5CD877F}" type="presOf" srcId="{43C34CB9-AD50-4A09-9F09-8F3494144EFA}" destId="{FB01B8A4-0CDF-48DB-9DC1-01133F64C6E3}" srcOrd="0" destOrd="0" presId="urn:microsoft.com/office/officeart/2005/8/layout/default"/>
    <dgm:cxn modelId="{7188E0B2-CEC8-4D1F-A0B4-8DD31A1F5791}" type="presOf" srcId="{C34130B0-C5C8-4D84-A026-02C107CDF1FF}" destId="{2E99E6AB-46B6-4FF2-B2C8-AA9ED40F907A}" srcOrd="0" destOrd="0" presId="urn:microsoft.com/office/officeart/2005/8/layout/default"/>
    <dgm:cxn modelId="{BDE301B8-4BBE-45F0-9FAF-3C936DD7A766}" srcId="{43C34CB9-AD50-4A09-9F09-8F3494144EFA}" destId="{0045272A-D714-4428-A9BE-EDF680A5FF50}" srcOrd="5" destOrd="0" parTransId="{B92CD678-A170-431D-A7E6-8F80DCBE1CFE}" sibTransId="{F0F76725-A78B-427A-9C72-2E9C6D1FCFF3}"/>
    <dgm:cxn modelId="{819191D6-A704-48A7-A00A-88B59F0D9A88}" srcId="{43C34CB9-AD50-4A09-9F09-8F3494144EFA}" destId="{780C3B6A-8F62-44EC-898C-DB90552E80E9}" srcOrd="4" destOrd="0" parTransId="{30E57448-41BC-4994-A41E-4A0669E460FF}" sibTransId="{A83C1823-8C0E-4202-93A6-6996DE18482C}"/>
    <dgm:cxn modelId="{B25678DA-8F7B-442A-82F9-56CC4F743B64}" srcId="{43C34CB9-AD50-4A09-9F09-8F3494144EFA}" destId="{59DD114D-6BEE-4848-8029-4944034B86C3}" srcOrd="7" destOrd="0" parTransId="{38B1458A-597B-4A8E-8AA7-B68AB6DD5042}" sibTransId="{BCB2F369-B023-4825-82DF-9B41B70B92F0}"/>
    <dgm:cxn modelId="{EF512EDB-2222-4C87-A6A1-951C8AA5AC50}" srcId="{43C34CB9-AD50-4A09-9F09-8F3494144EFA}" destId="{C34130B0-C5C8-4D84-A026-02C107CDF1FF}" srcOrd="0" destOrd="0" parTransId="{0BC31915-9E52-4C83-BFE5-E7769DF26A94}" sibTransId="{4C2E5271-D826-47CB-982A-357D9BE496D7}"/>
    <dgm:cxn modelId="{C743E4F3-14B6-4126-969F-7F1AAAE04F1F}" type="presOf" srcId="{59DD114D-6BEE-4848-8029-4944034B86C3}" destId="{F8BA99CA-9E06-487D-9ED3-5EF9D42DD100}" srcOrd="0" destOrd="0" presId="urn:microsoft.com/office/officeart/2005/8/layout/default"/>
    <dgm:cxn modelId="{880BF4F3-1239-4B17-A08B-14A1EBF577A4}" type="presOf" srcId="{003F1DE2-45D3-44B3-A6C6-85CEAA803EDE}" destId="{05DFFCDC-1DEB-479E-9C0C-0A29BA0E570E}" srcOrd="0" destOrd="0" presId="urn:microsoft.com/office/officeart/2005/8/layout/default"/>
    <dgm:cxn modelId="{BF888CFD-E5EE-4D08-BAD5-1606F126FD70}" srcId="{43C34CB9-AD50-4A09-9F09-8F3494144EFA}" destId="{72445D3B-AEC5-43CB-A645-92D4F6F24B4D}" srcOrd="3" destOrd="0" parTransId="{AC4F4C97-252F-4298-9EB5-070A3D01FEA5}" sibTransId="{629D499E-8624-4AD7-8BF4-E40828D89EE8}"/>
    <dgm:cxn modelId="{0E977C51-B1F3-4BAE-933D-64C18282E384}" type="presParOf" srcId="{FB01B8A4-0CDF-48DB-9DC1-01133F64C6E3}" destId="{2E99E6AB-46B6-4FF2-B2C8-AA9ED40F907A}" srcOrd="0" destOrd="0" presId="urn:microsoft.com/office/officeart/2005/8/layout/default"/>
    <dgm:cxn modelId="{50FAB131-60B2-481C-B385-C325E207993B}" type="presParOf" srcId="{FB01B8A4-0CDF-48DB-9DC1-01133F64C6E3}" destId="{FE875846-3B53-4B50-9239-7450686C38F5}" srcOrd="1" destOrd="0" presId="urn:microsoft.com/office/officeart/2005/8/layout/default"/>
    <dgm:cxn modelId="{FC767D54-F31E-4FA6-90A0-CF394A1599B6}" type="presParOf" srcId="{FB01B8A4-0CDF-48DB-9DC1-01133F64C6E3}" destId="{05DFFCDC-1DEB-479E-9C0C-0A29BA0E570E}" srcOrd="2" destOrd="0" presId="urn:microsoft.com/office/officeart/2005/8/layout/default"/>
    <dgm:cxn modelId="{6B0C5A6E-40B3-433C-AADB-50D7F0D4B458}" type="presParOf" srcId="{FB01B8A4-0CDF-48DB-9DC1-01133F64C6E3}" destId="{F4004F1A-3242-419E-A77A-E6CB80FD7C59}" srcOrd="3" destOrd="0" presId="urn:microsoft.com/office/officeart/2005/8/layout/default"/>
    <dgm:cxn modelId="{B3CB9734-AF03-41B4-8ABF-C96F74E5BE60}" type="presParOf" srcId="{FB01B8A4-0CDF-48DB-9DC1-01133F64C6E3}" destId="{85BFE882-F9E6-4652-9806-C8F1804B9D1E}" srcOrd="4" destOrd="0" presId="urn:microsoft.com/office/officeart/2005/8/layout/default"/>
    <dgm:cxn modelId="{4C3731B0-ED80-4B8D-9DB7-B6CD2D61E33F}" type="presParOf" srcId="{FB01B8A4-0CDF-48DB-9DC1-01133F64C6E3}" destId="{002144DF-9212-45A2-8982-CBB118B5E0DA}" srcOrd="5" destOrd="0" presId="urn:microsoft.com/office/officeart/2005/8/layout/default"/>
    <dgm:cxn modelId="{47592231-F8E6-47AF-B824-917746E95623}" type="presParOf" srcId="{FB01B8A4-0CDF-48DB-9DC1-01133F64C6E3}" destId="{3FC03397-B3C5-45AD-9BB6-AEC1AA5D04EE}" srcOrd="6" destOrd="0" presId="urn:microsoft.com/office/officeart/2005/8/layout/default"/>
    <dgm:cxn modelId="{2604A6B9-A58C-4BA2-B4E0-B898D2F3863C}" type="presParOf" srcId="{FB01B8A4-0CDF-48DB-9DC1-01133F64C6E3}" destId="{3761B1BD-E3A9-4C01-8B77-0B9C5DD49E71}" srcOrd="7" destOrd="0" presId="urn:microsoft.com/office/officeart/2005/8/layout/default"/>
    <dgm:cxn modelId="{30B72A48-90DD-4ACA-9AAF-D73243843907}" type="presParOf" srcId="{FB01B8A4-0CDF-48DB-9DC1-01133F64C6E3}" destId="{232BB8DD-BB70-418E-A5F1-FFC9B0851085}" srcOrd="8" destOrd="0" presId="urn:microsoft.com/office/officeart/2005/8/layout/default"/>
    <dgm:cxn modelId="{E0B954D9-95B3-415C-BF38-EB4CD77874B2}" type="presParOf" srcId="{FB01B8A4-0CDF-48DB-9DC1-01133F64C6E3}" destId="{4D6D789D-BD76-4215-9786-24181381D7CA}" srcOrd="9" destOrd="0" presId="urn:microsoft.com/office/officeart/2005/8/layout/default"/>
    <dgm:cxn modelId="{41BE1313-F683-4B40-B3EC-B2FFABC6D9A6}" type="presParOf" srcId="{FB01B8A4-0CDF-48DB-9DC1-01133F64C6E3}" destId="{36CB9BC0-6D7A-40F2-90C4-2514156DE2E4}" srcOrd="10" destOrd="0" presId="urn:microsoft.com/office/officeart/2005/8/layout/default"/>
    <dgm:cxn modelId="{C6CCC4EE-D0E8-4DFB-9F91-8ED25A99C3EB}" type="presParOf" srcId="{FB01B8A4-0CDF-48DB-9DC1-01133F64C6E3}" destId="{B50815C4-055A-4F12-9B94-542DACBE8575}" srcOrd="11" destOrd="0" presId="urn:microsoft.com/office/officeart/2005/8/layout/default"/>
    <dgm:cxn modelId="{CFEBAED3-DD7D-4144-887F-AA3FD642246E}" type="presParOf" srcId="{FB01B8A4-0CDF-48DB-9DC1-01133F64C6E3}" destId="{542E849B-CE40-40B4-91A9-A9EE2F6A460C}" srcOrd="12" destOrd="0" presId="urn:microsoft.com/office/officeart/2005/8/layout/default"/>
    <dgm:cxn modelId="{DDB8BF08-07A1-4D9C-8AC5-374B0FC2AC2E}" type="presParOf" srcId="{FB01B8A4-0CDF-48DB-9DC1-01133F64C6E3}" destId="{EBD9AD39-7980-40B6-961A-0D6798815502}" srcOrd="13" destOrd="0" presId="urn:microsoft.com/office/officeart/2005/8/layout/default"/>
    <dgm:cxn modelId="{4653CBB2-2310-47D5-A5C0-2799843CC356}" type="presParOf" srcId="{FB01B8A4-0CDF-48DB-9DC1-01133F64C6E3}" destId="{F8BA99CA-9E06-487D-9ED3-5EF9D42DD100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5B9418-631F-4391-8875-CA6966A3EF48}">
      <dsp:nvSpPr>
        <dsp:cNvPr id="0" name=""/>
        <dsp:cNvSpPr/>
      </dsp:nvSpPr>
      <dsp:spPr>
        <a:xfrm>
          <a:off x="3893475" y="71928"/>
          <a:ext cx="3452548" cy="3452548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/>
            <a:t>3 “i”: 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/>
            <a:t>ideas + intereses + instituciones</a:t>
          </a:r>
        </a:p>
      </dsp:txBody>
      <dsp:txXfrm>
        <a:off x="4353815" y="676124"/>
        <a:ext cx="2531869" cy="1553646"/>
      </dsp:txXfrm>
    </dsp:sp>
    <dsp:sp modelId="{28E14924-2E70-4CFE-B83E-45457C78E8D4}">
      <dsp:nvSpPr>
        <dsp:cNvPr id="0" name=""/>
        <dsp:cNvSpPr/>
      </dsp:nvSpPr>
      <dsp:spPr>
        <a:xfrm>
          <a:off x="5139270" y="2229771"/>
          <a:ext cx="3452548" cy="3452548"/>
        </a:xfrm>
        <a:prstGeom prst="ellipse">
          <a:avLst/>
        </a:prstGeom>
        <a:solidFill>
          <a:schemeClr val="accent4">
            <a:alpha val="50000"/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/>
            <a:t>Sociología política</a:t>
          </a:r>
        </a:p>
      </dsp:txBody>
      <dsp:txXfrm>
        <a:off x="6195174" y="3121679"/>
        <a:ext cx="2071529" cy="1898901"/>
      </dsp:txXfrm>
    </dsp:sp>
    <dsp:sp modelId="{B24066B3-94FC-4E50-8DB9-65A2E5D180F3}">
      <dsp:nvSpPr>
        <dsp:cNvPr id="0" name=""/>
        <dsp:cNvSpPr/>
      </dsp:nvSpPr>
      <dsp:spPr>
        <a:xfrm>
          <a:off x="2647680" y="2229771"/>
          <a:ext cx="3452548" cy="3452548"/>
        </a:xfrm>
        <a:prstGeom prst="ellipse">
          <a:avLst/>
        </a:prstGeom>
        <a:solidFill>
          <a:schemeClr val="accent4">
            <a:alpha val="50000"/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/>
            <a:t>Agroecología política </a:t>
          </a:r>
        </a:p>
      </dsp:txBody>
      <dsp:txXfrm>
        <a:off x="2972795" y="3121679"/>
        <a:ext cx="2071529" cy="189890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44F9D5-E98F-4CEE-853A-5A722BA4A190}">
      <dsp:nvSpPr>
        <dsp:cNvPr id="0" name=""/>
        <dsp:cNvSpPr/>
      </dsp:nvSpPr>
      <dsp:spPr>
        <a:xfrm>
          <a:off x="266899" y="0"/>
          <a:ext cx="2179844" cy="2179844"/>
        </a:xfrm>
        <a:prstGeom prst="ellipse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/>
            <a:t>Sociología política</a:t>
          </a:r>
        </a:p>
      </dsp:txBody>
      <dsp:txXfrm>
        <a:off x="586130" y="319231"/>
        <a:ext cx="1541382" cy="154138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F550A2-25E2-4391-B720-7F7061145FB6}">
      <dsp:nvSpPr>
        <dsp:cNvPr id="0" name=""/>
        <dsp:cNvSpPr/>
      </dsp:nvSpPr>
      <dsp:spPr>
        <a:xfrm>
          <a:off x="7" y="328827"/>
          <a:ext cx="4627640" cy="1226587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5"/>
          </a:solidFill>
          <a:prstDash val="dash"/>
          <a:miter lim="800000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000" u="sng" kern="1200" dirty="0" err="1">
              <a:latin typeface="+mn-lt"/>
              <a:ea typeface="Segoe UI" panose="020B0502040204020203" pitchFamily="34" charset="0"/>
              <a:cs typeface="Times New Roman" panose="02020603050405020304" pitchFamily="18" charset="0"/>
            </a:rPr>
            <a:t>Tittonell</a:t>
          </a:r>
          <a:r>
            <a:rPr lang="es-ES_tradnl" sz="2000" u="sng" kern="1200" dirty="0">
              <a:latin typeface="+mn-lt"/>
              <a:ea typeface="Segoe UI" panose="020B0502040204020203" pitchFamily="34" charset="0"/>
              <a:cs typeface="Times New Roman" panose="02020603050405020304" pitchFamily="18" charset="0"/>
            </a:rPr>
            <a:t> (2019) -  3 transiciones simultáneas:</a:t>
          </a:r>
          <a:r>
            <a:rPr lang="es-ES_tradnl" sz="2000" u="none" kern="1200" dirty="0">
              <a:latin typeface="+mn-lt"/>
              <a:ea typeface="Segoe UI" panose="020B0502040204020203" pitchFamily="34" charset="0"/>
              <a:cs typeface="Times New Roman" panose="02020603050405020304" pitchFamily="18" charset="0"/>
            </a:rPr>
            <a:t> </a:t>
          </a:r>
          <a:r>
            <a:rPr lang="es-ES_tradnl" sz="2000" b="0" u="none" kern="1200" dirty="0">
              <a:latin typeface="+mn-lt"/>
              <a:ea typeface="Segoe UI" panose="020B0502040204020203" pitchFamily="34" charset="0"/>
              <a:cs typeface="Times New Roman" panose="02020603050405020304" pitchFamily="18" charset="0"/>
            </a:rPr>
            <a:t>T</a:t>
          </a:r>
          <a:r>
            <a:rPr lang="es-ES_tradnl" sz="2000" b="0" u="none" kern="1200" dirty="0">
              <a:effectLst/>
              <a:latin typeface="+mn-lt"/>
              <a:ea typeface="Segoe UI" panose="020B0502040204020203" pitchFamily="34" charset="0"/>
            </a:rPr>
            <a:t>ransición </a:t>
          </a:r>
          <a:r>
            <a:rPr lang="es-ES_tradnl" sz="2000" b="0" kern="1200" dirty="0">
              <a:effectLst/>
              <a:latin typeface="+mn-lt"/>
              <a:ea typeface="Segoe UI" panose="020B0502040204020203" pitchFamily="34" charset="0"/>
            </a:rPr>
            <a:t>político-institucional a nivel de territorios, regiones y países</a:t>
          </a:r>
          <a:endParaRPr lang="es-ES" sz="2000" kern="1200" dirty="0">
            <a:latin typeface="+mn-lt"/>
          </a:endParaRPr>
        </a:p>
      </dsp:txBody>
      <dsp:txXfrm>
        <a:off x="7" y="328827"/>
        <a:ext cx="4627640" cy="1226587"/>
      </dsp:txXfrm>
    </dsp:sp>
    <dsp:sp modelId="{CBAA925C-05EF-48C1-9E58-7558F189CE5F}">
      <dsp:nvSpPr>
        <dsp:cNvPr id="0" name=""/>
        <dsp:cNvSpPr/>
      </dsp:nvSpPr>
      <dsp:spPr>
        <a:xfrm>
          <a:off x="5019895" y="276063"/>
          <a:ext cx="5522181" cy="1332115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5"/>
          </a:solidFill>
          <a:prstDash val="dash"/>
          <a:miter lim="800000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000" u="sng" kern="1200" dirty="0">
              <a:effectLst/>
              <a:latin typeface="+mn-lt"/>
              <a:ea typeface="Segoe UI" panose="020B0502040204020203" pitchFamily="34" charset="0"/>
            </a:rPr>
            <a:t>Méndez, Caswell, </a:t>
          </a:r>
          <a:r>
            <a:rPr lang="es-ES_tradnl" sz="2000" u="sng" kern="1200" dirty="0" err="1">
              <a:effectLst/>
              <a:latin typeface="+mn-lt"/>
              <a:ea typeface="Segoe UI" panose="020B0502040204020203" pitchFamily="34" charset="0"/>
            </a:rPr>
            <a:t>Gliessman</a:t>
          </a:r>
          <a:r>
            <a:rPr lang="es-ES_tradnl" sz="2000" u="sng" kern="1200" dirty="0">
              <a:effectLst/>
              <a:latin typeface="+mn-lt"/>
              <a:ea typeface="Segoe UI" panose="020B0502040204020203" pitchFamily="34" charset="0"/>
            </a:rPr>
            <a:t>, &amp; Cohen (2017) - Agroecosistemas sostenibles: </a:t>
          </a:r>
          <a:r>
            <a:rPr lang="es-ES_tradnl" sz="2000" u="none" kern="1200" dirty="0">
              <a:effectLst/>
              <a:latin typeface="+mn-lt"/>
              <a:ea typeface="Segoe UI" panose="020B0502040204020203" pitchFamily="34" charset="0"/>
            </a:rPr>
            <a:t>Interacción entre diversos factores y los procesos ecológicos, económicos y sociales</a:t>
          </a:r>
          <a:endParaRPr lang="es-ES_tradnl" sz="2000" kern="1200" dirty="0">
            <a:effectLst/>
            <a:latin typeface="+mn-lt"/>
            <a:ea typeface="Segoe UI" panose="020B0502040204020203" pitchFamily="34" charset="0"/>
          </a:endParaRPr>
        </a:p>
      </dsp:txBody>
      <dsp:txXfrm>
        <a:off x="5019895" y="276063"/>
        <a:ext cx="5522181" cy="1332115"/>
      </dsp:txXfrm>
    </dsp:sp>
    <dsp:sp modelId="{D6D38E7F-E9C8-45BE-BC9B-4DAD5DD00D14}">
      <dsp:nvSpPr>
        <dsp:cNvPr id="0" name=""/>
        <dsp:cNvSpPr/>
      </dsp:nvSpPr>
      <dsp:spPr>
        <a:xfrm>
          <a:off x="5050529" y="1769946"/>
          <a:ext cx="5491547" cy="1588687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5"/>
          </a:solidFill>
          <a:prstDash val="dash"/>
          <a:miter lim="800000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000" u="sng" kern="1200" dirty="0" err="1">
              <a:effectLst/>
              <a:latin typeface="+mn-lt"/>
              <a:ea typeface="Segoe UI" panose="020B0502040204020203" pitchFamily="34" charset="0"/>
            </a:rPr>
            <a:t>Gliessman</a:t>
          </a:r>
          <a:r>
            <a:rPr lang="es-ES_tradnl" sz="2000" u="sng" kern="1200" dirty="0">
              <a:effectLst/>
              <a:latin typeface="+mn-lt"/>
              <a:ea typeface="Segoe UI" panose="020B0502040204020203" pitchFamily="34" charset="0"/>
            </a:rPr>
            <a:t> (2011) – agroecología política: </a:t>
          </a:r>
          <a:r>
            <a:rPr lang="es-ES_tradnl" sz="2000" u="none" kern="1200" dirty="0">
              <a:effectLst/>
              <a:latin typeface="+mn-lt"/>
              <a:ea typeface="Segoe UI" panose="020B0502040204020203" pitchFamily="34" charset="0"/>
            </a:rPr>
            <a:t>instrumento para el cambio de sistema </a:t>
          </a:r>
          <a:r>
            <a:rPr lang="es-ES_tradnl" sz="2000" kern="1200" dirty="0">
              <a:solidFill>
                <a:srgbClr val="000000"/>
              </a:solidFill>
              <a:effectLst/>
              <a:latin typeface="+mn-lt"/>
              <a:ea typeface="Segoe UI" panose="020B0502040204020203" pitchFamily="34" charset="0"/>
            </a:rPr>
            <a:t>→ </a:t>
          </a:r>
          <a:r>
            <a:rPr lang="es-ES_tradnl" sz="2000" u="none" kern="1200" dirty="0">
              <a:effectLst/>
              <a:latin typeface="+mn-lt"/>
              <a:ea typeface="Segoe UI" panose="020B0502040204020203" pitchFamily="34" charset="0"/>
            </a:rPr>
            <a:t>rediseño de estructuras económicas capitalistas que gobiernan el sistema agroalimentario</a:t>
          </a:r>
          <a:endParaRPr lang="es-ES_tradnl" sz="2000" u="none" kern="1200" dirty="0">
            <a:latin typeface="+mn-lt"/>
            <a:ea typeface="Segoe UI" panose="020B0502040204020203" pitchFamily="34" charset="0"/>
            <a:cs typeface="Times New Roman" panose="02020603050405020304" pitchFamily="18" charset="0"/>
          </a:endParaRPr>
        </a:p>
      </dsp:txBody>
      <dsp:txXfrm>
        <a:off x="5050529" y="1769946"/>
        <a:ext cx="5491547" cy="1588687"/>
      </dsp:txXfrm>
    </dsp:sp>
    <dsp:sp modelId="{52192499-38AA-40E1-A668-923BEE308B2B}">
      <dsp:nvSpPr>
        <dsp:cNvPr id="0" name=""/>
        <dsp:cNvSpPr/>
      </dsp:nvSpPr>
      <dsp:spPr>
        <a:xfrm>
          <a:off x="0" y="1951290"/>
          <a:ext cx="4475372" cy="1396623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5"/>
          </a:solidFill>
          <a:prstDash val="dash"/>
          <a:miter lim="800000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000" u="sng" kern="1200" dirty="0"/>
            <a:t>Rosset &amp; Altieri (2018) - La organización social</a:t>
          </a:r>
          <a:r>
            <a:rPr lang="es-ES_tradnl" sz="2000" kern="1200" dirty="0"/>
            <a:t> - clave lograr sistemas alimentarios sustentables - pueden ejercer una “presión para cambiar las políticas públicas”</a:t>
          </a:r>
          <a:endParaRPr lang="es-ES_tradnl" sz="2000" u="none" kern="1200" dirty="0">
            <a:latin typeface="+mn-lt"/>
            <a:ea typeface="Segoe UI" panose="020B0502040204020203" pitchFamily="34" charset="0"/>
            <a:cs typeface="Times New Roman" panose="02020603050405020304" pitchFamily="18" charset="0"/>
          </a:endParaRPr>
        </a:p>
      </dsp:txBody>
      <dsp:txXfrm>
        <a:off x="0" y="1951290"/>
        <a:ext cx="4475372" cy="139662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1A1B77-FBE0-42B4-9871-24B6C735BA3C}">
      <dsp:nvSpPr>
        <dsp:cNvPr id="0" name=""/>
        <dsp:cNvSpPr/>
      </dsp:nvSpPr>
      <dsp:spPr>
        <a:xfrm>
          <a:off x="7228" y="377957"/>
          <a:ext cx="1502606" cy="366368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s-ES_tradnl" sz="1800" b="1" kern="12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rPr>
            <a:t>Información secundaria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s-ES_tradnl" sz="1800" kern="12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rPr>
            <a:t>Revisión de normativas, leyes, políticas públicas a nivel nacional, provincial y local</a:t>
          </a:r>
          <a:endParaRPr lang="es-ES" sz="1800" kern="1200" dirty="0">
            <a:latin typeface="+mn-lt"/>
          </a:endParaRPr>
        </a:p>
      </dsp:txBody>
      <dsp:txXfrm>
        <a:off x="51238" y="421967"/>
        <a:ext cx="1414586" cy="3575664"/>
      </dsp:txXfrm>
    </dsp:sp>
    <dsp:sp modelId="{FA9ACC74-5460-4371-AD52-E3F8B15897E8}">
      <dsp:nvSpPr>
        <dsp:cNvPr id="0" name=""/>
        <dsp:cNvSpPr/>
      </dsp:nvSpPr>
      <dsp:spPr>
        <a:xfrm>
          <a:off x="1627774" y="2063554"/>
          <a:ext cx="250031" cy="292489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800" kern="1200">
            <a:latin typeface="+mn-lt"/>
          </a:endParaRPr>
        </a:p>
      </dsp:txBody>
      <dsp:txXfrm>
        <a:off x="1627774" y="2122052"/>
        <a:ext cx="175022" cy="175493"/>
      </dsp:txXfrm>
    </dsp:sp>
    <dsp:sp modelId="{47ACCD2E-6CF3-4700-9894-6A406229A4C2}">
      <dsp:nvSpPr>
        <dsp:cNvPr id="0" name=""/>
        <dsp:cNvSpPr/>
      </dsp:nvSpPr>
      <dsp:spPr>
        <a:xfrm>
          <a:off x="1981592" y="940868"/>
          <a:ext cx="1627999" cy="253786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800" b="1" kern="12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rPr>
            <a:t>I</a:t>
          </a:r>
          <a:r>
            <a:rPr lang="es-ES_tradnl" sz="1800" b="1" kern="1200" dirty="0">
              <a:effectLst/>
              <a:latin typeface="+mn-lt"/>
              <a:ea typeface="Calibri" panose="020F0502020204030204" pitchFamily="34" charset="0"/>
            </a:rPr>
            <a:t>dentificación de actores clave a nivel: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800" b="1" kern="1200" dirty="0">
              <a:effectLst/>
              <a:latin typeface="+mn-lt"/>
              <a:ea typeface="Calibri" panose="020F0502020204030204" pitchFamily="34" charset="0"/>
            </a:rPr>
            <a:t> </a:t>
          </a:r>
          <a:r>
            <a:rPr lang="es-ES_tradnl" sz="1800" b="0" kern="1200" dirty="0">
              <a:effectLst/>
              <a:latin typeface="+mn-lt"/>
              <a:ea typeface="Calibri" panose="020F0502020204030204" pitchFamily="34" charset="0"/>
            </a:rPr>
            <a:t>nacional y territorial</a:t>
          </a:r>
          <a:endParaRPr lang="es-ES" sz="1800" b="0" kern="1200" dirty="0">
            <a:effectLst/>
            <a:latin typeface="+mn-lt"/>
            <a:ea typeface="Calibri" panose="020F0502020204030204" pitchFamily="34" charset="0"/>
            <a:cs typeface="Times New Roman" panose="02020603050405020304" pitchFamily="18" charset="0"/>
          </a:endParaRPr>
        </a:p>
      </dsp:txBody>
      <dsp:txXfrm>
        <a:off x="2029274" y="988550"/>
        <a:ext cx="1532635" cy="2442498"/>
      </dsp:txXfrm>
    </dsp:sp>
    <dsp:sp modelId="{5D461EEC-8648-4E15-B702-66F5F3A72CC2}">
      <dsp:nvSpPr>
        <dsp:cNvPr id="0" name=""/>
        <dsp:cNvSpPr/>
      </dsp:nvSpPr>
      <dsp:spPr>
        <a:xfrm>
          <a:off x="3727531" y="2063554"/>
          <a:ext cx="250031" cy="292489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800" kern="1200">
            <a:latin typeface="+mn-lt"/>
          </a:endParaRPr>
        </a:p>
      </dsp:txBody>
      <dsp:txXfrm>
        <a:off x="3727531" y="2122052"/>
        <a:ext cx="175022" cy="175493"/>
      </dsp:txXfrm>
    </dsp:sp>
    <dsp:sp modelId="{EC85BE1C-B460-415F-A6B8-3ECD887371E6}">
      <dsp:nvSpPr>
        <dsp:cNvPr id="0" name=""/>
        <dsp:cNvSpPr/>
      </dsp:nvSpPr>
      <dsp:spPr>
        <a:xfrm>
          <a:off x="4081349" y="940868"/>
          <a:ext cx="1980968" cy="253786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800" b="1" kern="12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rPr>
            <a:t> Recopilación  información primaria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800" b="0" kern="12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rPr>
            <a:t>Entrevistas semiestructuradas virtuales </a:t>
          </a:r>
        </a:p>
      </dsp:txBody>
      <dsp:txXfrm>
        <a:off x="4139370" y="998889"/>
        <a:ext cx="1864926" cy="2421820"/>
      </dsp:txXfrm>
    </dsp:sp>
    <dsp:sp modelId="{86CF2140-A6ED-406F-A386-43FC30DED28E}">
      <dsp:nvSpPr>
        <dsp:cNvPr id="0" name=""/>
        <dsp:cNvSpPr/>
      </dsp:nvSpPr>
      <dsp:spPr>
        <a:xfrm>
          <a:off x="6180257" y="2063554"/>
          <a:ext cx="250031" cy="292489"/>
        </a:xfrm>
        <a:prstGeom prst="rightArrow">
          <a:avLst>
            <a:gd name="adj1" fmla="val 60000"/>
            <a:gd name="adj2" fmla="val 50000"/>
          </a:avLst>
        </a:prstGeom>
        <a:solidFill>
          <a:schemeClr val="lt1"/>
        </a:solidFill>
        <a:ln w="12700" cap="flat" cmpd="sng" algn="ctr">
          <a:solidFill>
            <a:schemeClr val="accent6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800" kern="1200">
            <a:latin typeface="+mn-lt"/>
          </a:endParaRPr>
        </a:p>
      </dsp:txBody>
      <dsp:txXfrm>
        <a:off x="6180257" y="2122052"/>
        <a:ext cx="175022" cy="175493"/>
      </dsp:txXfrm>
    </dsp:sp>
    <dsp:sp modelId="{B17B947C-0B89-4FA9-874D-0E038375660E}">
      <dsp:nvSpPr>
        <dsp:cNvPr id="0" name=""/>
        <dsp:cNvSpPr/>
      </dsp:nvSpPr>
      <dsp:spPr>
        <a:xfrm>
          <a:off x="6534076" y="940868"/>
          <a:ext cx="1511982" cy="253786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800" b="1" kern="1200" dirty="0">
              <a:effectLst/>
              <a:latin typeface="+mn-lt"/>
              <a:ea typeface="Calibri" panose="020F0502020204030204" pitchFamily="34" charset="0"/>
            </a:rPr>
            <a:t>Redacción del documento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800" b="1" kern="1200" dirty="0">
              <a:effectLst/>
              <a:latin typeface="+mn-lt"/>
              <a:ea typeface="Calibri" panose="020F0502020204030204" pitchFamily="34" charset="0"/>
            </a:rPr>
            <a:t>y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800" b="1" kern="1200" dirty="0">
              <a:effectLst/>
              <a:latin typeface="+mn-lt"/>
              <a:ea typeface="Calibri" panose="020F0502020204030204" pitchFamily="34" charset="0"/>
            </a:rPr>
            <a:t>validación de resultados</a:t>
          </a:r>
          <a:r>
            <a:rPr lang="es-ES_tradnl" sz="1800" kern="1200" dirty="0">
              <a:effectLst/>
              <a:latin typeface="+mn-lt"/>
              <a:ea typeface="Calibri" panose="020F0502020204030204" pitchFamily="34" charset="0"/>
            </a:rPr>
            <a:t>: panel de expertos</a:t>
          </a:r>
        </a:p>
      </dsp:txBody>
      <dsp:txXfrm>
        <a:off x="6578360" y="985152"/>
        <a:ext cx="1423414" cy="2449294"/>
      </dsp:txXfrm>
    </dsp:sp>
    <dsp:sp modelId="{CD8D9FF5-E178-4C6E-B020-DE2C78B4C6E9}">
      <dsp:nvSpPr>
        <dsp:cNvPr id="0" name=""/>
        <dsp:cNvSpPr/>
      </dsp:nvSpPr>
      <dsp:spPr>
        <a:xfrm>
          <a:off x="8163998" y="2063554"/>
          <a:ext cx="250031" cy="292489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800" kern="1200"/>
        </a:p>
      </dsp:txBody>
      <dsp:txXfrm>
        <a:off x="8163998" y="2122052"/>
        <a:ext cx="175022" cy="175493"/>
      </dsp:txXfrm>
    </dsp:sp>
    <dsp:sp modelId="{6B74C5B1-E884-4562-A2E2-70F723A1C8A6}">
      <dsp:nvSpPr>
        <dsp:cNvPr id="0" name=""/>
        <dsp:cNvSpPr/>
      </dsp:nvSpPr>
      <dsp:spPr>
        <a:xfrm>
          <a:off x="8517816" y="683136"/>
          <a:ext cx="1434107" cy="305332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800" b="1" kern="1200" dirty="0"/>
            <a:t>Informe final y socialización pública </a:t>
          </a:r>
          <a:endParaRPr lang="es-EC" sz="1800" b="1" kern="1200" dirty="0"/>
        </a:p>
      </dsp:txBody>
      <dsp:txXfrm>
        <a:off x="8559820" y="725140"/>
        <a:ext cx="1350099" cy="2969317"/>
      </dsp:txXfrm>
    </dsp:sp>
    <dsp:sp modelId="{D977BD52-AB6B-4C6A-B352-04C4B6E4CCFD}">
      <dsp:nvSpPr>
        <dsp:cNvPr id="0" name=""/>
        <dsp:cNvSpPr/>
      </dsp:nvSpPr>
      <dsp:spPr>
        <a:xfrm>
          <a:off x="10043485" y="2063554"/>
          <a:ext cx="194111" cy="292489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1800" kern="1200"/>
        </a:p>
      </dsp:txBody>
      <dsp:txXfrm>
        <a:off x="10043485" y="2122052"/>
        <a:ext cx="135878" cy="175493"/>
      </dsp:txXfrm>
    </dsp:sp>
    <dsp:sp modelId="{F1C40A04-FA5F-4D05-ADF3-BE30352FAE12}">
      <dsp:nvSpPr>
        <dsp:cNvPr id="0" name=""/>
        <dsp:cNvSpPr/>
      </dsp:nvSpPr>
      <dsp:spPr>
        <a:xfrm>
          <a:off x="10318172" y="940868"/>
          <a:ext cx="1627740" cy="2537862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rgbClr val="C00000"/>
          </a:solidFill>
          <a:prstDash val="dash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800" b="1" kern="1200" dirty="0">
              <a:solidFill>
                <a:srgbClr val="C00000"/>
              </a:solidFill>
              <a:effectLst/>
              <a:latin typeface="+mn-lt"/>
              <a:ea typeface="Calibri" panose="020F0502020204030204" pitchFamily="34" charset="0"/>
            </a:rPr>
            <a:t>Publicación de resultados</a:t>
          </a:r>
          <a:r>
            <a:rPr lang="es-ES_tradnl" sz="1800" kern="1200" dirty="0">
              <a:solidFill>
                <a:srgbClr val="C00000"/>
              </a:solidFill>
              <a:effectLst/>
              <a:latin typeface="+mn-lt"/>
              <a:ea typeface="Calibri" panose="020F0502020204030204" pitchFamily="34" charset="0"/>
            </a:rPr>
            <a:t>: artículo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800" kern="1200" dirty="0">
              <a:solidFill>
                <a:srgbClr val="C00000"/>
              </a:solidFill>
              <a:effectLst/>
              <a:latin typeface="+mn-lt"/>
              <a:ea typeface="Calibri" panose="020F0502020204030204" pitchFamily="34" charset="0"/>
            </a:rPr>
            <a:t>(en proceso)</a:t>
          </a:r>
        </a:p>
      </dsp:txBody>
      <dsp:txXfrm>
        <a:off x="10365847" y="988543"/>
        <a:ext cx="1532390" cy="244251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32D45E-49CE-44FD-B6B4-20C7A8A19D27}">
      <dsp:nvSpPr>
        <dsp:cNvPr id="0" name=""/>
        <dsp:cNvSpPr/>
      </dsp:nvSpPr>
      <dsp:spPr>
        <a:xfrm rot="5400000">
          <a:off x="7164442" y="-3222437"/>
          <a:ext cx="1035028" cy="7484705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s-ES_tradnl" sz="1600" b="0" kern="1200" dirty="0">
              <a:effectLst/>
            </a:rPr>
            <a:t>MAG (Ministerio de Agricultura y Ganadería), Secretaria AFC y AGROCALIDAD (Agencia de Regulación y Control Fito y Zoosanitario) </a:t>
          </a:r>
          <a:endParaRPr lang="es-E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_tradnl" sz="1600" b="0" kern="1200" dirty="0">
              <a:effectLst/>
            </a:rPr>
            <a:t>COPISA (</a:t>
          </a:r>
          <a:r>
            <a:rPr lang="es-ES" sz="16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Conferencia Plurinacional e Intercultural de Soberanía Alimentaria)</a:t>
          </a:r>
          <a:endParaRPr lang="es-ES_tradnl" sz="1600" b="0" i="0" kern="1200" dirty="0">
            <a:solidFill>
              <a:srgbClr val="FF0000"/>
            </a:solidFill>
            <a:effectLst/>
            <a:latin typeface="+mn-lt"/>
            <a:ea typeface="+mn-ea"/>
            <a:cs typeface="+mn-cs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_tradnl" sz="1600" b="0" kern="1200" dirty="0">
              <a:effectLst/>
            </a:rPr>
            <a:t>Gobiernos descentralizados (Municipal y Provincial)</a:t>
          </a:r>
          <a:endParaRPr lang="es-EC" sz="1600" b="0" kern="1200" dirty="0">
            <a:effectLst/>
            <a:latin typeface="+mn-lt"/>
            <a:ea typeface="Calibri" panose="020F0502020204030204" pitchFamily="34" charset="0"/>
            <a:cs typeface="Times New Roman" panose="02020603050405020304" pitchFamily="18" charset="0"/>
          </a:endParaRPr>
        </a:p>
      </dsp:txBody>
      <dsp:txXfrm rot="-5400000">
        <a:off x="3939604" y="52927"/>
        <a:ext cx="7434179" cy="933976"/>
      </dsp:txXfrm>
    </dsp:sp>
    <dsp:sp modelId="{A34DB780-04DC-49C4-BE15-E4B5087DE4E6}">
      <dsp:nvSpPr>
        <dsp:cNvPr id="0" name=""/>
        <dsp:cNvSpPr/>
      </dsp:nvSpPr>
      <dsp:spPr>
        <a:xfrm>
          <a:off x="219705" y="39742"/>
          <a:ext cx="3719898" cy="96034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000" b="1" kern="1200" dirty="0">
              <a:effectLst/>
            </a:rPr>
            <a:t>Instituciones públicas (a nivel nacional y local) = 14</a:t>
          </a:r>
          <a:endParaRPr lang="es-ES" sz="2000" b="1" kern="1200" dirty="0"/>
        </a:p>
      </dsp:txBody>
      <dsp:txXfrm>
        <a:off x="266585" y="86622"/>
        <a:ext cx="3626138" cy="866584"/>
      </dsp:txXfrm>
    </dsp:sp>
    <dsp:sp modelId="{869B189C-6213-4F2B-B32F-F5293F246C0B}">
      <dsp:nvSpPr>
        <dsp:cNvPr id="0" name=""/>
        <dsp:cNvSpPr/>
      </dsp:nvSpPr>
      <dsp:spPr>
        <a:xfrm rot="5400000">
          <a:off x="7410566" y="-2190533"/>
          <a:ext cx="514268" cy="7512305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s-MX" sz="1800" b="0" kern="1200" dirty="0">
              <a:effectLst/>
            </a:rPr>
            <a:t>Asambleísta</a:t>
          </a:r>
          <a:endParaRPr lang="es-E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800" b="0" kern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rPr>
            <a:t>Político/a</a:t>
          </a:r>
          <a:endParaRPr lang="es-EC" sz="1800" b="0" kern="1200" dirty="0">
            <a:solidFill>
              <a:schemeClr val="tx1"/>
            </a:solidFill>
            <a:effectLst/>
            <a:latin typeface="+mn-lt"/>
            <a:ea typeface="Calibri" panose="020F0502020204030204" pitchFamily="34" charset="0"/>
            <a:cs typeface="Times New Roman" panose="02020603050405020304" pitchFamily="18" charset="0"/>
          </a:endParaRPr>
        </a:p>
      </dsp:txBody>
      <dsp:txXfrm rot="-5400000">
        <a:off x="3911548" y="1333589"/>
        <a:ext cx="7487201" cy="464060"/>
      </dsp:txXfrm>
    </dsp:sp>
    <dsp:sp modelId="{E917D627-9775-405E-AAB3-699E4B0642C6}">
      <dsp:nvSpPr>
        <dsp:cNvPr id="0" name=""/>
        <dsp:cNvSpPr/>
      </dsp:nvSpPr>
      <dsp:spPr>
        <a:xfrm>
          <a:off x="200398" y="1067392"/>
          <a:ext cx="3691842" cy="96034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000" b="1" kern="1200" dirty="0">
              <a:effectLst/>
            </a:rPr>
            <a:t>Actores de la política = 2</a:t>
          </a:r>
          <a:endParaRPr lang="es-ES" sz="2000" b="1" kern="1200" dirty="0"/>
        </a:p>
      </dsp:txBody>
      <dsp:txXfrm>
        <a:off x="247278" y="1114272"/>
        <a:ext cx="3598082" cy="866584"/>
      </dsp:txXfrm>
    </dsp:sp>
    <dsp:sp modelId="{648A6BFC-A850-4C8A-A67D-B83B6E35D93F}">
      <dsp:nvSpPr>
        <dsp:cNvPr id="0" name=""/>
        <dsp:cNvSpPr/>
      </dsp:nvSpPr>
      <dsp:spPr>
        <a:xfrm rot="5400000">
          <a:off x="7019538" y="-986125"/>
          <a:ext cx="1418798" cy="7578667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s-ES_tradnl" sz="1800" b="0" kern="1200" dirty="0">
              <a:effectLst/>
            </a:rPr>
            <a:t>Organizaciones de productores/as: COPROBICH, </a:t>
          </a:r>
          <a:r>
            <a:rPr lang="es-ES_tradnl" sz="1800" b="0" kern="1200" dirty="0" err="1">
              <a:effectLst/>
            </a:rPr>
            <a:t>Sumak</a:t>
          </a:r>
          <a:r>
            <a:rPr lang="es-ES_tradnl" sz="1800" b="0" kern="1200" dirty="0">
              <a:effectLst/>
            </a:rPr>
            <a:t> Pacha, Llacta Pura, Rey del Ovo y </a:t>
          </a:r>
          <a:r>
            <a:rPr lang="es-ES_tradnl" sz="1800" b="0" kern="1200" dirty="0" err="1">
              <a:effectLst/>
            </a:rPr>
            <a:t>Kurikancha</a:t>
          </a:r>
          <a:endParaRPr lang="es-ES" sz="1800" kern="1200" dirty="0"/>
        </a:p>
        <a:p>
          <a:pPr marL="17145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_tradnl" sz="1800" b="0" kern="1200" dirty="0">
              <a:effectLst/>
            </a:rPr>
            <a:t>Organizaciones de consumidores/as: Utopía</a:t>
          </a:r>
        </a:p>
        <a:p>
          <a:pPr marL="17145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_tradnl" sz="1800" b="0" kern="1200" dirty="0">
              <a:effectLst/>
            </a:rPr>
            <a:t>Colectivos/Movimientos sociales: Colectivo agroecológico, MESSE</a:t>
          </a:r>
        </a:p>
        <a:p>
          <a:pPr marL="17145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_tradnl" sz="1800" b="0" kern="1200" dirty="0">
              <a:effectLst/>
            </a:rPr>
            <a:t>Movimientos internacionales: </a:t>
          </a:r>
          <a:r>
            <a:rPr lang="es-ES_tradnl" sz="1800" b="0" kern="1200" dirty="0" err="1">
              <a:effectLst/>
            </a:rPr>
            <a:t>Slow</a:t>
          </a:r>
          <a:r>
            <a:rPr lang="es-ES_tradnl" sz="1800" b="0" kern="1200" dirty="0">
              <a:effectLst/>
            </a:rPr>
            <a:t> </a:t>
          </a:r>
          <a:r>
            <a:rPr lang="es-ES_tradnl" sz="1800" b="0" kern="1200" dirty="0" err="1">
              <a:effectLst/>
            </a:rPr>
            <a:t>Food</a:t>
          </a:r>
          <a:endParaRPr lang="es-ES_tradnl" sz="1800" b="0" kern="1200" dirty="0">
            <a:effectLst/>
          </a:endParaRPr>
        </a:p>
      </dsp:txBody>
      <dsp:txXfrm rot="-5400000">
        <a:off x="3939604" y="2163069"/>
        <a:ext cx="7509407" cy="1280278"/>
      </dsp:txXfrm>
    </dsp:sp>
    <dsp:sp modelId="{C4029E29-4C81-44E9-A66B-3B3DA7A952C9}">
      <dsp:nvSpPr>
        <dsp:cNvPr id="0" name=""/>
        <dsp:cNvSpPr/>
      </dsp:nvSpPr>
      <dsp:spPr>
        <a:xfrm>
          <a:off x="219705" y="2323035"/>
          <a:ext cx="3719898" cy="96034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000" b="1" kern="1200" dirty="0">
              <a:effectLst/>
            </a:rPr>
            <a:t>Organizaciones - sociedad civil = 13</a:t>
          </a:r>
          <a:endParaRPr lang="es-ES" sz="2000" b="1" kern="1200" dirty="0"/>
        </a:p>
      </dsp:txBody>
      <dsp:txXfrm>
        <a:off x="266585" y="2369915"/>
        <a:ext cx="3626138" cy="866584"/>
      </dsp:txXfrm>
    </dsp:sp>
    <dsp:sp modelId="{9290BF7D-A20D-4419-922E-725467B59613}">
      <dsp:nvSpPr>
        <dsp:cNvPr id="0" name=""/>
        <dsp:cNvSpPr/>
      </dsp:nvSpPr>
      <dsp:spPr>
        <a:xfrm rot="5400000">
          <a:off x="7397141" y="284644"/>
          <a:ext cx="605347" cy="7512305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endParaRPr lang="es-EC" sz="1050" b="0" kern="1200" dirty="0">
            <a:effectLst/>
            <a:latin typeface="+mn-lt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s-ES_tradnl" sz="1800" b="0" kern="1200">
              <a:effectLst/>
            </a:rPr>
            <a:t>Minga por la Pachamama</a:t>
          </a:r>
          <a:endParaRPr lang="es-EC" sz="1800" b="0" kern="1200" dirty="0">
            <a:effectLst/>
            <a:latin typeface="+mn-lt"/>
          </a:endParaRPr>
        </a:p>
      </dsp:txBody>
      <dsp:txXfrm rot="-5400000">
        <a:off x="3943663" y="3767674"/>
        <a:ext cx="7482754" cy="546245"/>
      </dsp:txXfrm>
    </dsp:sp>
    <dsp:sp modelId="{2F306A11-787D-4BD2-A35F-46BB3E3AE75B}">
      <dsp:nvSpPr>
        <dsp:cNvPr id="0" name=""/>
        <dsp:cNvSpPr/>
      </dsp:nvSpPr>
      <dsp:spPr>
        <a:xfrm>
          <a:off x="219705" y="3560624"/>
          <a:ext cx="3723957" cy="96034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000" b="1" kern="1200" dirty="0">
              <a:solidFill>
                <a:schemeClr val="tx1"/>
              </a:solidFill>
              <a:effectLst/>
            </a:rPr>
            <a:t>Medios de comunicación y divulgación = 1 entrevista grupal / 3 personas</a:t>
          </a:r>
          <a:endParaRPr lang="es-EC" sz="2000" b="1" kern="1200" dirty="0">
            <a:effectLst/>
            <a:latin typeface="+mn-lt"/>
          </a:endParaRPr>
        </a:p>
      </dsp:txBody>
      <dsp:txXfrm>
        <a:off x="266585" y="3607504"/>
        <a:ext cx="3630197" cy="866584"/>
      </dsp:txXfrm>
    </dsp:sp>
    <dsp:sp modelId="{2307E38F-6A20-4F86-B5D8-3F42414621F0}">
      <dsp:nvSpPr>
        <dsp:cNvPr id="0" name=""/>
        <dsp:cNvSpPr/>
      </dsp:nvSpPr>
      <dsp:spPr>
        <a:xfrm rot="5400000">
          <a:off x="7163136" y="1310076"/>
          <a:ext cx="987149" cy="7504969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s-MX" sz="1800" b="0" kern="1200" dirty="0">
              <a:effectLst/>
              <a:latin typeface="+mn-lt"/>
            </a:rPr>
            <a:t>Organizaciones no gubernamentales y fundaciones: </a:t>
          </a:r>
          <a:r>
            <a:rPr lang="es-MX" sz="1800" b="0" kern="1200" dirty="0" err="1">
              <a:effectLst/>
              <a:latin typeface="+mn-lt"/>
            </a:rPr>
            <a:t>Heifer</a:t>
          </a:r>
          <a:r>
            <a:rPr lang="es-MX" sz="1800" b="0" kern="1200" dirty="0">
              <a:effectLst/>
              <a:latin typeface="+mn-lt"/>
            </a:rPr>
            <a:t>, Swiss </a:t>
          </a:r>
          <a:r>
            <a:rPr lang="es-MX" sz="1800" b="0" kern="1200" dirty="0" err="1">
              <a:effectLst/>
              <a:latin typeface="+mn-lt"/>
            </a:rPr>
            <a:t>Aid</a:t>
          </a:r>
          <a:r>
            <a:rPr lang="es-MX" sz="1800" b="0" kern="1200" dirty="0">
              <a:effectLst/>
              <a:latin typeface="+mn-lt"/>
            </a:rPr>
            <a:t>, AVSF, </a:t>
          </a:r>
          <a:r>
            <a:rPr lang="es-MX" sz="1800" b="0" kern="1200" dirty="0" err="1">
              <a:effectLst/>
              <a:latin typeface="+mn-lt"/>
            </a:rPr>
            <a:t>Rikolto</a:t>
          </a:r>
          <a:r>
            <a:rPr lang="es-MX" sz="1800" b="0" kern="1200" dirty="0">
              <a:effectLst/>
              <a:latin typeface="+mn-lt"/>
            </a:rPr>
            <a:t>, FIAN y FEPP.</a:t>
          </a:r>
          <a:endParaRPr lang="es-EC" sz="1800" b="0" kern="1200" dirty="0">
            <a:effectLst/>
            <a:latin typeface="+mn-lt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800" b="0" kern="1200">
              <a:effectLst/>
              <a:latin typeface="+mn-lt"/>
            </a:rPr>
            <a:t>Tribuna Ecuatoriana de Consumidores y Usuarios</a:t>
          </a:r>
          <a:endParaRPr lang="es-EC" sz="1800" b="0" kern="1200" dirty="0">
            <a:effectLst/>
            <a:latin typeface="+mn-lt"/>
          </a:endParaRPr>
        </a:p>
      </dsp:txBody>
      <dsp:txXfrm rot="-5400000">
        <a:off x="3904227" y="4617175"/>
        <a:ext cx="7456780" cy="890771"/>
      </dsp:txXfrm>
    </dsp:sp>
    <dsp:sp modelId="{58406C1B-C680-462A-BBFD-091867F37E4C}">
      <dsp:nvSpPr>
        <dsp:cNvPr id="0" name=""/>
        <dsp:cNvSpPr/>
      </dsp:nvSpPr>
      <dsp:spPr>
        <a:xfrm>
          <a:off x="219705" y="4582388"/>
          <a:ext cx="3684522" cy="96034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000" b="1" kern="1200" dirty="0">
              <a:effectLst/>
            </a:rPr>
            <a:t>Organizaciones no gubernamentales = 7</a:t>
          </a:r>
          <a:endParaRPr lang="es-EC" sz="2000" b="1" kern="1200" dirty="0">
            <a:effectLst/>
            <a:latin typeface="+mn-lt"/>
          </a:endParaRPr>
        </a:p>
      </dsp:txBody>
      <dsp:txXfrm>
        <a:off x="266585" y="4629268"/>
        <a:ext cx="3590762" cy="866584"/>
      </dsp:txXfrm>
    </dsp:sp>
    <dsp:sp modelId="{981D3912-7CA3-4219-8712-CCBF72F8FD02}">
      <dsp:nvSpPr>
        <dsp:cNvPr id="0" name=""/>
        <dsp:cNvSpPr/>
      </dsp:nvSpPr>
      <dsp:spPr>
        <a:xfrm rot="5400000">
          <a:off x="7322142" y="2328173"/>
          <a:ext cx="768275" cy="7512305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s-ES_tradnl" sz="1800" b="0" kern="1200" dirty="0">
              <a:effectLst/>
            </a:rPr>
            <a:t>Universidades (UTN, ESPOCH)</a:t>
          </a:r>
          <a:endParaRPr lang="es-EC" sz="1800" b="0" kern="1200" dirty="0">
            <a:effectLst/>
            <a:latin typeface="+mn-lt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_tradnl" sz="1800" b="0" kern="1200" dirty="0">
              <a:effectLst/>
            </a:rPr>
            <a:t>Observatorios (OCARU)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_tradnl" sz="1800" b="0" kern="12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rPr>
            <a:t>Institutos de investigación (IEE)</a:t>
          </a:r>
          <a:endParaRPr lang="es-EC" sz="1800" b="0" kern="1200" dirty="0">
            <a:effectLst/>
            <a:latin typeface="+mn-lt"/>
            <a:ea typeface="Calibri" panose="020F0502020204030204" pitchFamily="34" charset="0"/>
            <a:cs typeface="Times New Roman" panose="02020603050405020304" pitchFamily="18" charset="0"/>
          </a:endParaRPr>
        </a:p>
      </dsp:txBody>
      <dsp:txXfrm rot="-5400000">
        <a:off x="3950127" y="5737692"/>
        <a:ext cx="7474801" cy="693267"/>
      </dsp:txXfrm>
    </dsp:sp>
    <dsp:sp modelId="{34AAC30B-56D4-449D-BE75-E9F63B85B362}">
      <dsp:nvSpPr>
        <dsp:cNvPr id="0" name=""/>
        <dsp:cNvSpPr/>
      </dsp:nvSpPr>
      <dsp:spPr>
        <a:xfrm>
          <a:off x="219705" y="5604153"/>
          <a:ext cx="3730422" cy="96034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000" b="1" kern="1200" dirty="0">
              <a:effectLst/>
            </a:rPr>
            <a:t>Educación e investigación = 7</a:t>
          </a:r>
          <a:endParaRPr lang="es-EC" sz="2000" b="1" kern="1200" dirty="0">
            <a:effectLst/>
            <a:latin typeface="+mn-lt"/>
          </a:endParaRPr>
        </a:p>
      </dsp:txBody>
      <dsp:txXfrm>
        <a:off x="266585" y="5651033"/>
        <a:ext cx="3636662" cy="86658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99E6AB-46B6-4FF2-B2C8-AA9ED40F907A}">
      <dsp:nvSpPr>
        <dsp:cNvPr id="0" name=""/>
        <dsp:cNvSpPr/>
      </dsp:nvSpPr>
      <dsp:spPr>
        <a:xfrm>
          <a:off x="0" y="0"/>
          <a:ext cx="3837698" cy="64321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b="1" kern="1200" dirty="0">
              <a:solidFill>
                <a:schemeClr val="tx1"/>
              </a:solidFill>
            </a:rPr>
            <a:t>ORDENANZAS x provincia:</a:t>
          </a:r>
        </a:p>
      </dsp:txBody>
      <dsp:txXfrm>
        <a:off x="0" y="0"/>
        <a:ext cx="3837698" cy="643214"/>
      </dsp:txXfrm>
    </dsp:sp>
    <dsp:sp modelId="{05DFFCDC-1DEB-479E-9C0C-0A29BA0E570E}">
      <dsp:nvSpPr>
        <dsp:cNvPr id="0" name=""/>
        <dsp:cNvSpPr/>
      </dsp:nvSpPr>
      <dsp:spPr>
        <a:xfrm>
          <a:off x="4254602" y="263404"/>
          <a:ext cx="2820447" cy="169226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rgbClr val="7030A0"/>
              </a:solidFill>
            </a:rPr>
            <a:t>Cantón </a:t>
          </a:r>
          <a:r>
            <a:rPr lang="es-ES" sz="2000" b="1" kern="1200" dirty="0" err="1">
              <a:solidFill>
                <a:srgbClr val="7030A0"/>
              </a:solidFill>
            </a:rPr>
            <a:t>Sigsig</a:t>
          </a:r>
          <a:r>
            <a:rPr lang="es-ES" sz="2000" b="1" kern="1200" dirty="0">
              <a:solidFill>
                <a:srgbClr val="7030A0"/>
              </a:solidFill>
            </a:rPr>
            <a:t>-</a:t>
          </a:r>
          <a:r>
            <a:rPr lang="es-ES" sz="2000" b="1" u="sng" kern="1200" dirty="0">
              <a:solidFill>
                <a:srgbClr val="7030A0"/>
              </a:solidFill>
            </a:rPr>
            <a:t>Azuay</a:t>
          </a:r>
          <a:r>
            <a:rPr lang="es-ES" sz="2000" b="1" kern="1200" dirty="0">
              <a:solidFill>
                <a:srgbClr val="7030A0"/>
              </a:solidFill>
            </a:rPr>
            <a:t>: ordenanza regulación de Comercialización en Ferias AE, artesanales y solidarias</a:t>
          </a:r>
        </a:p>
      </dsp:txBody>
      <dsp:txXfrm>
        <a:off x="4254602" y="263404"/>
        <a:ext cx="2820447" cy="1692268"/>
      </dsp:txXfrm>
    </dsp:sp>
    <dsp:sp modelId="{85BFE882-F9E6-4652-9806-C8F1804B9D1E}">
      <dsp:nvSpPr>
        <dsp:cNvPr id="0" name=""/>
        <dsp:cNvSpPr/>
      </dsp:nvSpPr>
      <dsp:spPr>
        <a:xfrm>
          <a:off x="7223744" y="282459"/>
          <a:ext cx="2820447" cy="169226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rgbClr val="7030A0"/>
              </a:solidFill>
            </a:rPr>
            <a:t>Cantón Nabón-</a:t>
          </a:r>
          <a:r>
            <a:rPr lang="es-ES" sz="2000" b="1" u="sng" kern="1200" dirty="0">
              <a:solidFill>
                <a:srgbClr val="7030A0"/>
              </a:solidFill>
            </a:rPr>
            <a:t>Azuay</a:t>
          </a:r>
          <a:r>
            <a:rPr lang="es-ES" sz="2000" b="1" kern="1200" dirty="0">
              <a:solidFill>
                <a:srgbClr val="7030A0"/>
              </a:solidFill>
            </a:rPr>
            <a:t>: ordenanza que regula la implementación de la marca de calidad territorial</a:t>
          </a:r>
        </a:p>
      </dsp:txBody>
      <dsp:txXfrm>
        <a:off x="7223744" y="282459"/>
        <a:ext cx="2820447" cy="1692268"/>
      </dsp:txXfrm>
    </dsp:sp>
    <dsp:sp modelId="{3FC03397-B3C5-45AD-9BB6-AEC1AA5D04EE}">
      <dsp:nvSpPr>
        <dsp:cNvPr id="0" name=""/>
        <dsp:cNvSpPr/>
      </dsp:nvSpPr>
      <dsp:spPr>
        <a:xfrm>
          <a:off x="4262993" y="2068516"/>
          <a:ext cx="2820447" cy="169226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rgbClr val="7030A0"/>
              </a:solidFill>
            </a:rPr>
            <a:t>Municipio de Cuenca-</a:t>
          </a:r>
          <a:r>
            <a:rPr lang="es-ES" sz="2000" b="1" u="sng" kern="1200" dirty="0">
              <a:solidFill>
                <a:srgbClr val="7030A0"/>
              </a:solidFill>
            </a:rPr>
            <a:t>Azuay</a:t>
          </a:r>
          <a:r>
            <a:rPr lang="es-ES" sz="2000" b="1" kern="1200" dirty="0">
              <a:solidFill>
                <a:srgbClr val="7030A0"/>
              </a:solidFill>
            </a:rPr>
            <a:t>: ordenanza apoyo a la comercialización AE</a:t>
          </a:r>
        </a:p>
      </dsp:txBody>
      <dsp:txXfrm>
        <a:off x="4262993" y="2068516"/>
        <a:ext cx="2820447" cy="1692268"/>
      </dsp:txXfrm>
    </dsp:sp>
    <dsp:sp modelId="{232BB8DD-BB70-418E-A5F1-FFC9B0851085}">
      <dsp:nvSpPr>
        <dsp:cNvPr id="0" name=""/>
        <dsp:cNvSpPr/>
      </dsp:nvSpPr>
      <dsp:spPr>
        <a:xfrm>
          <a:off x="7225252" y="2087571"/>
          <a:ext cx="2820447" cy="169226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rgbClr val="7030A0"/>
              </a:solidFill>
            </a:rPr>
            <a:t>Cantón Gualaceo-</a:t>
          </a:r>
          <a:r>
            <a:rPr lang="es-ES" sz="2000" b="1" u="sng" kern="1200" dirty="0">
              <a:solidFill>
                <a:srgbClr val="7030A0"/>
              </a:solidFill>
            </a:rPr>
            <a:t>Azuay</a:t>
          </a:r>
          <a:r>
            <a:rPr lang="es-ES" sz="2000" b="1" kern="1200" dirty="0">
              <a:solidFill>
                <a:srgbClr val="7030A0"/>
              </a:solidFill>
            </a:rPr>
            <a:t>: ordenanza para impulsar la comercialización AE</a:t>
          </a:r>
        </a:p>
      </dsp:txBody>
      <dsp:txXfrm>
        <a:off x="7225252" y="2087571"/>
        <a:ext cx="2820447" cy="1692268"/>
      </dsp:txXfrm>
    </dsp:sp>
    <dsp:sp modelId="{36CB9BC0-6D7A-40F2-90C4-2514156DE2E4}">
      <dsp:nvSpPr>
        <dsp:cNvPr id="0" name=""/>
        <dsp:cNvSpPr/>
      </dsp:nvSpPr>
      <dsp:spPr>
        <a:xfrm>
          <a:off x="134844" y="4352275"/>
          <a:ext cx="2820447" cy="169675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rgbClr val="00B050"/>
              </a:solidFill>
            </a:rPr>
            <a:t>Cantón Pedro Moncayo-</a:t>
          </a:r>
          <a:r>
            <a:rPr lang="es-ES" sz="2000" b="1" u="sng" kern="1200" dirty="0">
              <a:solidFill>
                <a:srgbClr val="00B050"/>
              </a:solidFill>
            </a:rPr>
            <a:t>Pichincha</a:t>
          </a:r>
          <a:r>
            <a:rPr lang="es-ES" sz="2000" b="1" kern="1200" dirty="0">
              <a:solidFill>
                <a:srgbClr val="00B050"/>
              </a:solidFill>
            </a:rPr>
            <a:t>: ordenanza para el fomento y regulación de las ferias AE</a:t>
          </a:r>
        </a:p>
      </dsp:txBody>
      <dsp:txXfrm>
        <a:off x="134844" y="4352275"/>
        <a:ext cx="2820447" cy="1696753"/>
      </dsp:txXfrm>
    </dsp:sp>
    <dsp:sp modelId="{542E849B-CE40-40B4-91A9-A9EE2F6A460C}">
      <dsp:nvSpPr>
        <dsp:cNvPr id="0" name=""/>
        <dsp:cNvSpPr/>
      </dsp:nvSpPr>
      <dsp:spPr>
        <a:xfrm>
          <a:off x="3071015" y="4368922"/>
          <a:ext cx="2820447" cy="169226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rgbClr val="00B050"/>
              </a:solidFill>
            </a:rPr>
            <a:t>Cantón Cayambe- </a:t>
          </a:r>
          <a:r>
            <a:rPr lang="es-ES" sz="2000" b="1" u="sng" kern="1200" dirty="0">
              <a:solidFill>
                <a:srgbClr val="00B050"/>
              </a:solidFill>
            </a:rPr>
            <a:t>Pichincha</a:t>
          </a:r>
          <a:r>
            <a:rPr lang="es-ES" sz="2000" b="1" kern="1200" dirty="0">
              <a:solidFill>
                <a:srgbClr val="00B050"/>
              </a:solidFill>
            </a:rPr>
            <a:t>: ordenanza de fomento a la comercialización de la producción AE</a:t>
          </a:r>
        </a:p>
      </dsp:txBody>
      <dsp:txXfrm>
        <a:off x="3071015" y="4368922"/>
        <a:ext cx="2820447" cy="1692268"/>
      </dsp:txXfrm>
    </dsp:sp>
    <dsp:sp modelId="{F8BA99CA-9E06-487D-9ED3-5EF9D42DD100}">
      <dsp:nvSpPr>
        <dsp:cNvPr id="0" name=""/>
        <dsp:cNvSpPr/>
      </dsp:nvSpPr>
      <dsp:spPr>
        <a:xfrm>
          <a:off x="7202210" y="4387960"/>
          <a:ext cx="2820447" cy="169226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rgbClr val="0070C0"/>
              </a:solidFill>
            </a:rPr>
            <a:t>Cantón Guamote-</a:t>
          </a:r>
          <a:r>
            <a:rPr lang="es-ES" sz="2000" b="1" u="sng" kern="1200" dirty="0">
              <a:solidFill>
                <a:srgbClr val="0070C0"/>
              </a:solidFill>
            </a:rPr>
            <a:t>Chimborazo</a:t>
          </a:r>
          <a:r>
            <a:rPr lang="es-ES" sz="2000" b="1" kern="1200" dirty="0">
              <a:solidFill>
                <a:srgbClr val="0070C0"/>
              </a:solidFill>
            </a:rPr>
            <a:t>: ordenanza para la creación y regulación de ferias de semillas nativas y productos AE</a:t>
          </a:r>
        </a:p>
      </dsp:txBody>
      <dsp:txXfrm>
        <a:off x="7202210" y="4387960"/>
        <a:ext cx="2820447" cy="16922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DA4C2566-9C0A-45A5-A87D-35A947C43BC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D59A17B-02F3-4206-9B1A-E00B11446949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C0DE41-3A18-4648-83FE-41909B1CE0D0}" type="datetimeFigureOut">
              <a:rPr lang="es-EC" smtClean="0"/>
              <a:t>5/7/21</a:t>
            </a:fld>
            <a:endParaRPr lang="es-EC"/>
          </a:p>
        </p:txBody>
      </p:sp>
      <p:sp>
        <p:nvSpPr>
          <p:cNvPr id="4" name="Marcador de imagen de diapositiva 3">
            <a:extLst>
              <a:ext uri="{FF2B5EF4-FFF2-40B4-BE49-F238E27FC236}">
                <a16:creationId xmlns:a16="http://schemas.microsoft.com/office/drawing/2014/main" id="{70007C94-7C7D-42EF-A84E-8412DEB9F52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>
            <a:extLst>
              <a:ext uri="{FF2B5EF4-FFF2-40B4-BE49-F238E27FC236}">
                <a16:creationId xmlns:a16="http://schemas.microsoft.com/office/drawing/2014/main" id="{F70933FA-FE11-4B66-89E1-577EE77E72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E5F2FB6-F465-409C-864A-F0180193F53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C2E107C-8636-4383-A44E-3AB329395C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ECB03E-F274-4E02-8C03-BBA53B0AC81D}" type="slidenum">
              <a:rPr lang="es-EC" smtClean="0"/>
              <a:t>‹#›</a:t>
            </a:fld>
            <a:endParaRPr lang="es-EC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ECB03E-F274-4E02-8C03-BBA53B0AC81D}" type="slidenum">
              <a:rPr lang="es-EC" smtClean="0"/>
              <a:t>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5861652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EC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678D70-C555-D94D-8542-A9716F40969C}" type="slidenum">
              <a:rPr lang="en-EC" smtClean="0"/>
              <a:t>3</a:t>
            </a:fld>
            <a:endParaRPr lang="en-EC"/>
          </a:p>
        </p:txBody>
      </p:sp>
    </p:spTree>
    <p:extLst>
      <p:ext uri="{BB962C8B-B14F-4D97-AF65-F5344CB8AC3E}">
        <p14:creationId xmlns:p14="http://schemas.microsoft.com/office/powerpoint/2010/main" val="26583302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C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678D70-C555-D94D-8542-A9716F40969C}" type="slidenum">
              <a:rPr lang="en-EC" smtClean="0"/>
              <a:t>4</a:t>
            </a:fld>
            <a:endParaRPr lang="en-EC"/>
          </a:p>
        </p:txBody>
      </p:sp>
    </p:spTree>
    <p:extLst>
      <p:ext uri="{BB962C8B-B14F-4D97-AF65-F5344CB8AC3E}">
        <p14:creationId xmlns:p14="http://schemas.microsoft.com/office/powerpoint/2010/main" val="11177590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ECB03E-F274-4E02-8C03-BBA53B0AC81D}" type="slidenum">
              <a:rPr lang="es-EC" smtClean="0"/>
              <a:t>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851033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Concepto de </a:t>
            </a:r>
            <a:r>
              <a:rPr lang="es-MX" dirty="0" err="1"/>
              <a:t>Polítcas</a:t>
            </a:r>
            <a:r>
              <a:rPr lang="es-MX" dirty="0"/>
              <a:t> públicas … sistemas locales </a:t>
            </a:r>
            <a:r>
              <a:rPr lang="es-MX" dirty="0" err="1"/>
              <a:t>alimetarios</a:t>
            </a:r>
            <a:r>
              <a:rPr lang="es-MX" dirty="0"/>
              <a:t> </a:t>
            </a:r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ECB03E-F274-4E02-8C03-BBA53B0AC81D}" type="slidenum">
              <a:rPr lang="es-EC" smtClean="0"/>
              <a:t>8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622798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C" dirty="0"/>
              <a:t>Esta lámina apoya el marco teórico y revisión realizada con ejemplos clave de la re</a:t>
            </a:r>
          </a:p>
          <a:p>
            <a:r>
              <a:rPr lang="es-EC" dirty="0"/>
              <a:t>Juntar  los dos </a:t>
            </a:r>
            <a:r>
              <a:rPr lang="es-EC" dirty="0" err="1"/>
              <a:t>Gliessman</a:t>
            </a:r>
            <a:r>
              <a:rPr lang="es-EC" dirty="0"/>
              <a:t> </a:t>
            </a:r>
            <a:r>
              <a:rPr lang="es-EC" dirty="0" err="1"/>
              <a:t>levancia</a:t>
            </a:r>
            <a:r>
              <a:rPr lang="es-EC" dirty="0"/>
              <a:t> de la agroecología política.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dirty="0"/>
              <a:t>Agroecología porque hay una necesidad de articular al consumidor porque son sujetos políticos. Intereses e ideas y se organizan </a:t>
            </a:r>
            <a:endParaRPr lang="es-EC" dirty="0"/>
          </a:p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ECB03E-F274-4E02-8C03-BBA53B0AC81D}" type="slidenum">
              <a:rPr lang="es-EC" smtClean="0"/>
              <a:t>9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5380233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ECB03E-F274-4E02-8C03-BBA53B0AC81D}" type="slidenum">
              <a:rPr lang="es-EC" smtClean="0"/>
              <a:t>10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676305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Entender las motivaciones .. Discursos prácticas de las PP de los sistemas alimentarios  locales … cómo el ambiente institucional estaba influenciando los ambientes institucionales de SAL. Como se relacionan entre si los marcos analíticos pero a su vez el marco teórico .. Añadir o encuadra desde la mirada de la agroecología … uno especifico y otro que lo complementa</a:t>
            </a:r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ECB03E-F274-4E02-8C03-BBA53B0AC81D}" type="slidenum">
              <a:rPr lang="es-EC" smtClean="0"/>
              <a:t>11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2975924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Socialización no se ha hecho </a:t>
            </a:r>
            <a:endParaRPr lang="en-EC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ECB03E-F274-4E02-8C03-BBA53B0AC81D}" type="slidenum">
              <a:rPr lang="es-EC" smtClean="0"/>
              <a:t>12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428097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https://es.consumersinternational.org/members/members/tribuna-tribuna-ecuatoriana-de-consumidores-y-usuarios</a:t>
            </a:r>
          </a:p>
          <a:p>
            <a:endParaRPr lang="en-EC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ECB03E-F274-4E02-8C03-BBA53B0AC81D}" type="slidenum">
              <a:rPr lang="es-EC" smtClean="0"/>
              <a:t>13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898360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ECB03E-F274-4E02-8C03-BBA53B0AC81D}" type="slidenum">
              <a:rPr lang="es-EC" smtClean="0"/>
              <a:t>14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8757270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C" dirty="0"/>
              <a:t>Las propuestas de Ley recogieron las preocupaciones y propuestas de la colectividad y sociedad, pero el veto de Correa es lo que hizo cambiar el asunto, mostranto su mirada productivista y de apoyo a los agroexportadores, etc. </a:t>
            </a:r>
          </a:p>
          <a:p>
            <a:r>
              <a:rPr lang="es-EC" dirty="0"/>
              <a:t>Modernización: semillas, tecnologías </a:t>
            </a:r>
          </a:p>
          <a:p>
            <a:r>
              <a:rPr lang="es-EC" dirty="0"/>
              <a:t>Cuáles fueron aprobadas </a:t>
            </a:r>
            <a:endParaRPr lang="es-EC" sz="1200" dirty="0"/>
          </a:p>
          <a:p>
            <a:r>
              <a:rPr lang="es-MX" sz="1200" dirty="0"/>
              <a:t>Modernización agropecuaria (semillas, productividad, tecnología) Entrada de transgénicos</a:t>
            </a:r>
          </a:p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E926F3-E582-4F1D-999F-61CCCA27FC58}" type="slidenum">
              <a:rPr lang="es-EC" smtClean="0"/>
              <a:t>15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506064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E926F3-E582-4F1D-999F-61CCCA27FC58}" type="slidenum">
              <a:rPr lang="es-EC" smtClean="0"/>
              <a:t>16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979628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1200" dirty="0"/>
              <a:t>Voluntades personales, necesidad de una institucionalidad estructurada . </a:t>
            </a:r>
            <a:endParaRPr lang="es-EC" sz="1200" dirty="0">
              <a:solidFill>
                <a:schemeClr val="accent2">
                  <a:lumMod val="75000"/>
                </a:schemeClr>
              </a:solidFill>
            </a:endParaRPr>
          </a:p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E926F3-E582-4F1D-999F-61CCCA27FC58}" type="slidenum">
              <a:rPr lang="es-EC" smtClean="0"/>
              <a:t>17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587814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Datos sobre muerte por alimentos de alimentos infectados </a:t>
            </a:r>
          </a:p>
          <a:p>
            <a:r>
              <a:rPr lang="es-MX" dirty="0"/>
              <a:t>Consumo responsable: describir lo que significa. </a:t>
            </a:r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ECB03E-F274-4E02-8C03-BBA53B0AC81D}" type="slidenum">
              <a:rPr lang="es-EC" smtClean="0"/>
              <a:t>23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6668423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En crédito poder los datos del libro de Herrera</a:t>
            </a:r>
          </a:p>
          <a:p>
            <a:r>
              <a:rPr lang="es-MX" dirty="0"/>
              <a:t>No entiendo bien lo de los incentivos … </a:t>
            </a:r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ECB03E-F274-4E02-8C03-BBA53B0AC81D}" type="slidenum">
              <a:rPr lang="es-EC" smtClean="0"/>
              <a:t>24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0501410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En crédito poder los datos del libro de Herrera</a:t>
            </a:r>
          </a:p>
          <a:p>
            <a:r>
              <a:rPr lang="es-MX" dirty="0"/>
              <a:t>No entiendo bien lo de los incentivos … </a:t>
            </a:r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ECB03E-F274-4E02-8C03-BBA53B0AC81D}" type="slidenum">
              <a:rPr lang="es-EC" smtClean="0"/>
              <a:t>25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2494093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C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678D70-C555-D94D-8542-A9716F40969C}" type="slidenum">
              <a:rPr lang="en-EC" smtClean="0"/>
              <a:t>29</a:t>
            </a:fld>
            <a:endParaRPr lang="en-EC"/>
          </a:p>
        </p:txBody>
      </p:sp>
    </p:spTree>
    <p:extLst>
      <p:ext uri="{BB962C8B-B14F-4D97-AF65-F5344CB8AC3E}">
        <p14:creationId xmlns:p14="http://schemas.microsoft.com/office/powerpoint/2010/main" val="39949499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A8D10-90D3-48BB-AB5C-6B7969290E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85FD9A-0A9E-4E9C-8AAC-5994020B0D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C81626-A70E-4C01-B3CB-1A620F40C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B2650-A5D4-4FDD-844A-EDA824F092E9}" type="datetimeFigureOut">
              <a:rPr lang="es-ES" smtClean="0"/>
              <a:t>5/7/21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2B48E3-1157-4683-AA8A-97BB1467E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0FC5D5-EBFD-44C7-BD24-6222A7B75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E32E5-C486-4502-94FA-13A2A1FF7714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5148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08E9B4-900B-4637-B671-96A7ED372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678116-152A-4AAD-8BC0-E1E6A4F852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DD9B5C-095D-442B-842D-0FC5E389E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B2650-A5D4-4FDD-844A-EDA824F092E9}" type="datetimeFigureOut">
              <a:rPr lang="es-ES" smtClean="0"/>
              <a:t>5/7/21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88F360-35A5-472C-AE98-34E572FA0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F4243E-2689-437C-AA43-55FD4BF42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E32E5-C486-4502-94FA-13A2A1FF7714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548243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B8AFB-838C-42F1-A176-21D86C194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1D1CAD-385C-4824-B042-3F5E9FFD8A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86473A-EB20-4937-993D-B0D852671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B2650-A5D4-4FDD-844A-EDA824F092E9}" type="datetimeFigureOut">
              <a:rPr lang="es-ES" smtClean="0"/>
              <a:t>5/7/21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7A75A4-A781-4204-B426-47BEC4F03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CF7050-B2C0-4A29-8770-547526047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E32E5-C486-4502-94FA-13A2A1FF7714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80830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5E0B6-C4DB-4D95-A699-FA7995C32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C4EEE2-1346-4D67-A02B-1BEA4D58E3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16F95A-4B4C-4C74-92E4-D76F03BB59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1B22B0-5E82-4ADF-9ACE-188C1DC86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B2650-A5D4-4FDD-844A-EDA824F092E9}" type="datetimeFigureOut">
              <a:rPr lang="es-ES" smtClean="0"/>
              <a:t>5/7/21</a:t>
            </a:fld>
            <a:endParaRPr lang="es-E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5E03FC-BA19-40C4-8341-F4B56C575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780FCC-3939-4B5C-A417-940D1D49B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E32E5-C486-4502-94FA-13A2A1FF7714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93376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355CC-C1AE-4D3C-A0FA-8F12B5801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4B10A3-B214-4CE3-BD8A-9FF4C682B2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264939-704C-4D03-960F-FF04FA4727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1C6541-90D8-45A3-B733-826785260F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B1E3B6E-20B2-461E-B8AA-BD2C4FC15E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F84D6A7-9BC7-405A-A754-D190882F45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B2650-A5D4-4FDD-844A-EDA824F092E9}" type="datetimeFigureOut">
              <a:rPr lang="es-ES" smtClean="0"/>
              <a:t>5/7/21</a:t>
            </a:fld>
            <a:endParaRPr lang="es-E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95A4C90-5DE7-47A1-94F2-72F3E610E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54057F0-4B82-4B4E-950F-77158A082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E32E5-C486-4502-94FA-13A2A1FF7714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16252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58B04A-8199-4851-9F81-F9C96E2A1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CFA9803-EF9D-4A20-89A1-F375F5EB1E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B2650-A5D4-4FDD-844A-EDA824F092E9}" type="datetimeFigureOut">
              <a:rPr lang="es-ES" smtClean="0"/>
              <a:t>5/7/21</a:t>
            </a:fld>
            <a:endParaRPr lang="es-E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E950D0-BF3E-4390-98E5-1EFECE8A7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9DF1BE-7CE9-425F-8282-34C1FF883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E32E5-C486-4502-94FA-13A2A1FF7714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4978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1E73822-9C5A-4FF8-BD43-49189044D3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B2650-A5D4-4FDD-844A-EDA824F092E9}" type="datetimeFigureOut">
              <a:rPr lang="es-ES" smtClean="0"/>
              <a:t>5/7/21</a:t>
            </a:fld>
            <a:endParaRPr lang="es-E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4755C0-EB07-44AB-A0FB-84D675D59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7CF3A7-6E83-4022-BBD5-535F714E2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E32E5-C486-4502-94FA-13A2A1FF7714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13011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F982A6-0D5F-46BA-853F-11875D0FA9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62B349-2E68-49ED-BBCD-F93742E7E3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D6199E-AE19-4426-87CC-40CBAAA4DF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2EA81C-3AE7-4B1E-8DB2-8F241C0447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B2650-A5D4-4FDD-844A-EDA824F092E9}" type="datetimeFigureOut">
              <a:rPr lang="es-ES" smtClean="0"/>
              <a:t>5/7/21</a:t>
            </a:fld>
            <a:endParaRPr lang="es-E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426A43-49A8-4EA2-AB22-0791B17C5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F47482-7DD8-4CEF-BCE6-BC5A1E701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E32E5-C486-4502-94FA-13A2A1FF7714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533367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8CFB9A-3216-4EA2-A757-D3261B5F6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A6E5868-68BE-45B5-B78D-CC75AC7C23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B98F6D-8D4D-47C6-9ECA-E014943F57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C728F9-5E43-4A89-B527-DB717B4E99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B2650-A5D4-4FDD-844A-EDA824F092E9}" type="datetimeFigureOut">
              <a:rPr lang="es-ES" smtClean="0"/>
              <a:t>5/7/21</a:t>
            </a:fld>
            <a:endParaRPr lang="es-E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2D251F-C2C9-43D6-AB53-BE0EE106C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E77E60-CECE-4611-90D9-A9EB8B668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E32E5-C486-4502-94FA-13A2A1FF7714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47386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CEE7C-2FE9-4270-81BE-B708010E2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3341525-47A0-4EB0-81AB-AD447465B1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2542F9-720F-4BAC-A3B6-99D44B97E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B2650-A5D4-4FDD-844A-EDA824F092E9}" type="datetimeFigureOut">
              <a:rPr lang="es-ES" smtClean="0"/>
              <a:t>5/7/21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F3F8A-C325-48EC-8FEE-E9B9374DD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B0D2F1-E5C0-49FA-BF34-615EC3D63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E32E5-C486-4502-94FA-13A2A1FF7714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012179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D37C5D6-7284-4C53-AE89-B0D0A5C52B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9BB050-E6D4-43A8-96FA-8FDCA618B1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D73347-EBB9-4636-B894-47EA9A9CD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B2650-A5D4-4FDD-844A-EDA824F092E9}" type="datetimeFigureOut">
              <a:rPr lang="es-ES" smtClean="0"/>
              <a:t>5/7/21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23033E-3E18-4AA1-878C-64BA48125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5A8697-B09B-47C7-80AE-85F4DE1A1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E32E5-C486-4502-94FA-13A2A1FF7714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58601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E7D0CD2-7AC3-4DE4-8C60-60AAC08E8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7C7B49-03B7-458F-8236-5A358AF4D9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4A9D0D-3067-4974-9907-E491861837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6B2650-A5D4-4FDD-844A-EDA824F092E9}" type="datetimeFigureOut">
              <a:rPr lang="es-ES" smtClean="0"/>
              <a:t>5/7/21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94E911-A299-4A8C-9C69-514405BB37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63CE8F-A75E-4401-B36E-2CF03A84C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32E5-C486-4502-94FA-13A2A1FF7714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8309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tif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BEAB3-D3DC-7640-8497-99B402C0C5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50014" y="444499"/>
            <a:ext cx="4521200" cy="3670301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sz="3800" dirty="0"/>
            </a:br>
            <a:r>
              <a:rPr lang="es-ES_tradnl" sz="3800" b="1" dirty="0"/>
              <a:t>Prácticas y Discursos en el ambiente institucional de los Sistemas Alimentarios Locales. </a:t>
            </a:r>
            <a:r>
              <a:rPr lang="es-ES_tradnl" sz="3100" b="1" dirty="0"/>
              <a:t>Caso de Chimborazo e Imbabura, Ecuador (2015 – 2020)</a:t>
            </a:r>
          </a:p>
        </p:txBody>
      </p:sp>
      <p:pic>
        <p:nvPicPr>
          <p:cNvPr id="4" name="Imagen 1">
            <a:extLst>
              <a:ext uri="{FF2B5EF4-FFF2-40B4-BE49-F238E27FC236}">
                <a16:creationId xmlns:a16="http://schemas.microsoft.com/office/drawing/2014/main" id="{850E5888-1FCC-2D40-BB16-B45FC8823C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015" y="573043"/>
            <a:ext cx="6959186" cy="48806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77D3AF6-776E-8548-B3AF-38910263AA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9162" y="5778219"/>
            <a:ext cx="2175933" cy="920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7573DA90-6D74-364B-B302-83FA8700E4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7277" y="5881392"/>
            <a:ext cx="4891885" cy="601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E5227EA-A7E1-FA46-9845-324072A5FB1C}"/>
              </a:ext>
            </a:extLst>
          </p:cNvPr>
          <p:cNvSpPr txBox="1"/>
          <p:nvPr/>
        </p:nvSpPr>
        <p:spPr>
          <a:xfrm>
            <a:off x="8762348" y="5976903"/>
            <a:ext cx="2552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EC" sz="2800" dirty="0"/>
          </a:p>
        </p:txBody>
      </p:sp>
      <p:sp>
        <p:nvSpPr>
          <p:cNvPr id="8" name="Subtítulo 2">
            <a:extLst>
              <a:ext uri="{FF2B5EF4-FFF2-40B4-BE49-F238E27FC236}">
                <a16:creationId xmlns:a16="http://schemas.microsoft.com/office/drawing/2014/main" id="{27EB1BB9-DD62-1A45-8C6D-B4CECABB79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12386" y="4525716"/>
            <a:ext cx="4458828" cy="1252503"/>
          </a:xfrm>
        </p:spPr>
        <p:txBody>
          <a:bodyPr>
            <a:normAutofit fontScale="92500"/>
          </a:bodyPr>
          <a:lstStyle/>
          <a:p>
            <a:r>
              <a:rPr lang="en-US" dirty="0">
                <a:solidFill>
                  <a:schemeClr val="tx1"/>
                </a:solidFill>
              </a:rPr>
              <a:t>Ross M. Borja, Priscilla Prado, Patricia Natividad &amp; Pedro J. </a:t>
            </a:r>
            <a:r>
              <a:rPr lang="en-US" dirty="0" err="1">
                <a:solidFill>
                  <a:schemeClr val="tx1"/>
                </a:solidFill>
              </a:rPr>
              <a:t>Oyarzún</a:t>
            </a:r>
            <a:r>
              <a:rPr lang="en-US" dirty="0">
                <a:solidFill>
                  <a:schemeClr val="tx1"/>
                </a:solidFill>
              </a:rPr>
              <a:t> </a:t>
            </a:r>
          </a:p>
          <a:p>
            <a:r>
              <a:rPr lang="en-EC" dirty="0"/>
              <a:t>Julio 9, 2021</a:t>
            </a:r>
          </a:p>
          <a:p>
            <a:endParaRPr lang="en-US" sz="5100" b="1" dirty="0">
              <a:solidFill>
                <a:schemeClr val="tx1"/>
              </a:solidFill>
            </a:endParaRP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79924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E676AD-9700-6441-A360-7757699DD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EC" sz="4800" b="1" dirty="0"/>
              <a:t>Contenidos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2C064A-5ECA-2249-B9E9-91C3651621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EC" dirty="0"/>
              <a:t>Introducción al estudio</a:t>
            </a:r>
          </a:p>
          <a:p>
            <a:pPr marL="0" indent="0">
              <a:buNone/>
            </a:pPr>
            <a:r>
              <a:rPr lang="en-EC" dirty="0"/>
              <a:t>	a) Antecedentes y Contexto</a:t>
            </a:r>
          </a:p>
          <a:p>
            <a:pPr marL="0" indent="0">
              <a:buNone/>
            </a:pPr>
            <a:r>
              <a:rPr lang="en-EC" dirty="0"/>
              <a:t>	b) Problemática</a:t>
            </a:r>
          </a:p>
          <a:p>
            <a:pPr marL="0" indent="0">
              <a:buNone/>
            </a:pPr>
            <a:r>
              <a:rPr lang="en-EC" dirty="0"/>
              <a:t>	c) Objetivos e Hipótesis de trabajo</a:t>
            </a:r>
          </a:p>
          <a:p>
            <a:r>
              <a:rPr lang="en-EC" dirty="0"/>
              <a:t>Marco de análisis: Sociología y Agroecología Política, ”3 is”</a:t>
            </a:r>
          </a:p>
          <a:p>
            <a:r>
              <a:rPr lang="en-EC" dirty="0"/>
              <a:t>Metodología</a:t>
            </a:r>
          </a:p>
          <a:p>
            <a:r>
              <a:rPr lang="en-EC" dirty="0"/>
              <a:t>Principales Resultados &amp; Hallazgos</a:t>
            </a:r>
          </a:p>
          <a:p>
            <a:r>
              <a:rPr lang="en-EC" dirty="0"/>
              <a:t>Discusión: Consideraciones finales e implicaciones para investigación futura</a:t>
            </a:r>
          </a:p>
        </p:txBody>
      </p:sp>
    </p:spTree>
    <p:extLst>
      <p:ext uri="{BB962C8B-B14F-4D97-AF65-F5344CB8AC3E}">
        <p14:creationId xmlns:p14="http://schemas.microsoft.com/office/powerpoint/2010/main" val="7356030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7B7BB-A2EE-C24C-96CE-0D366D7DF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EC" sz="4800" b="1" dirty="0"/>
              <a:t>Antecedentes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F0ADD4-EE3C-214E-A9FB-C8B6D317E7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62500" y="1597377"/>
            <a:ext cx="7035800" cy="4895498"/>
          </a:xfrm>
        </p:spPr>
        <p:txBody>
          <a:bodyPr>
            <a:normAutofit fontScale="92500"/>
          </a:bodyPr>
          <a:lstStyle/>
          <a:p>
            <a:r>
              <a:rPr lang="es-ES_tradnl" b="1" dirty="0"/>
              <a:t>Constitución del 2008 contrapone las propuestas agroindustriales </a:t>
            </a:r>
            <a:r>
              <a:rPr lang="es-ES_tradnl" dirty="0"/>
              <a:t>con el discurso político y normativo de la Soberanía Alimentaria y la Agroecología. Las instituciones públicas empiezan a manejar el discurso  de la AE.</a:t>
            </a:r>
          </a:p>
          <a:p>
            <a:r>
              <a:rPr lang="en-EC" b="1" dirty="0"/>
              <a:t>SISAN, COPISA</a:t>
            </a:r>
            <a:r>
              <a:rPr lang="en-EC" dirty="0"/>
              <a:t> instancias creadas en apoyo a la Soberanía Alimentaria. Facilitó la inserción de los temas alimentarios a nivel de los territorios</a:t>
            </a:r>
            <a:r>
              <a:rPr lang="es-ES" dirty="0"/>
              <a:t>.</a:t>
            </a:r>
            <a:endParaRPr lang="en-EC" dirty="0"/>
          </a:p>
          <a:p>
            <a:r>
              <a:rPr lang="en-US" b="1" dirty="0"/>
              <a:t>C</a:t>
            </a:r>
            <a:r>
              <a:rPr lang="en-EC" b="1" dirty="0"/>
              <a:t>ambio en la matriz productiva</a:t>
            </a:r>
            <a:r>
              <a:rPr lang="en-EC" dirty="0"/>
              <a:t>, </a:t>
            </a:r>
            <a:r>
              <a:rPr lang="en-US" dirty="0"/>
              <a:t>2013-2017.</a:t>
            </a:r>
            <a:r>
              <a:rPr lang="en-EC" dirty="0"/>
              <a:t> </a:t>
            </a:r>
            <a:r>
              <a:rPr lang="es-ES" dirty="0"/>
              <a:t>I</a:t>
            </a:r>
            <a:r>
              <a:rPr lang="en-EC" dirty="0"/>
              <a:t>mplica una ruptura mayor con las propuestas surgidas en la </a:t>
            </a:r>
            <a:r>
              <a:rPr lang="es-ES" dirty="0"/>
              <a:t>C</a:t>
            </a:r>
            <a:r>
              <a:rPr lang="en-EC" dirty="0"/>
              <a:t>onstituci</a:t>
            </a:r>
            <a:r>
              <a:rPr lang="es-ES" dirty="0" err="1"/>
              <a:t>ó</a:t>
            </a:r>
            <a:r>
              <a:rPr lang="en-EC" dirty="0"/>
              <a:t>n del 2008</a:t>
            </a:r>
            <a:r>
              <a:rPr lang="es-ES" dirty="0"/>
              <a:t>.</a:t>
            </a:r>
            <a:r>
              <a:rPr lang="en-EC" dirty="0"/>
              <a:t>  </a:t>
            </a:r>
          </a:p>
          <a:p>
            <a:r>
              <a:rPr lang="en-EC" dirty="0"/>
              <a:t>Varias consecuencias</a:t>
            </a:r>
            <a:r>
              <a:rPr lang="es-ES" dirty="0"/>
              <a:t>.</a:t>
            </a:r>
            <a:endParaRPr lang="en-EC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2CD6C6-CF96-964C-82CF-E5BC42578F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875" y="4192161"/>
            <a:ext cx="3777125" cy="21696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7D20062-C854-5444-B94B-82B3D05D52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875" y="1597377"/>
            <a:ext cx="3777125" cy="2391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8137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D23A5F-FFE2-F843-9C05-1F5A9E9A3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5" y="18255"/>
            <a:ext cx="10877550" cy="1325563"/>
          </a:xfrm>
        </p:spPr>
        <p:txBody>
          <a:bodyPr/>
          <a:lstStyle/>
          <a:p>
            <a:pPr algn="ctr"/>
            <a:r>
              <a:rPr lang="es-ES_tradnl" b="1" dirty="0"/>
              <a:t>Situación inicial: El por qué de esta investigación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1008DC-B8DB-3943-8355-690232BCFE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43818"/>
            <a:ext cx="10877549" cy="5152232"/>
          </a:xfrm>
        </p:spPr>
        <p:txBody>
          <a:bodyPr>
            <a:normAutofit lnSpcReduction="10000"/>
          </a:bodyPr>
          <a:lstStyle/>
          <a:p>
            <a:r>
              <a:rPr lang="en-EC" b="1" dirty="0"/>
              <a:t>Confusión generalizada </a:t>
            </a:r>
            <a:r>
              <a:rPr lang="en-EC" dirty="0"/>
              <a:t>sobre los lineamientos en política gubernamental. </a:t>
            </a:r>
            <a:r>
              <a:rPr lang="es-ES_tradnl" dirty="0"/>
              <a:t>Inconsistencia en el actuar de las autoridades a diferentes niveles (local, provincial, nacional).</a:t>
            </a:r>
          </a:p>
          <a:p>
            <a:endParaRPr lang="es-ES_tradnl" dirty="0"/>
          </a:p>
          <a:p>
            <a:r>
              <a:rPr lang="es-ES_tradnl" b="1" dirty="0"/>
              <a:t>Inestabilidad de los funcionarios </a:t>
            </a:r>
            <a:r>
              <a:rPr lang="es-ES_tradnl" dirty="0"/>
              <a:t>de alto y medio nivel. </a:t>
            </a:r>
            <a:r>
              <a:rPr lang="en-EC" dirty="0"/>
              <a:t>Se producen cambios constantes de personal técnico, rotación de cuadros</a:t>
            </a:r>
            <a:r>
              <a:rPr lang="es-ES" dirty="0"/>
              <a:t> de</a:t>
            </a:r>
            <a:r>
              <a:rPr lang="en-EC" dirty="0"/>
              <a:t> funcionarios, reducción presupuestaria</a:t>
            </a:r>
            <a:r>
              <a:rPr lang="es-ES" dirty="0"/>
              <a:t>.</a:t>
            </a:r>
          </a:p>
          <a:p>
            <a:endParaRPr lang="es-ES_tradnl" dirty="0"/>
          </a:p>
          <a:p>
            <a:r>
              <a:rPr lang="es-ES_tradnl" dirty="0"/>
              <a:t>Las instituciones enfocando en productores y no en consumidores.</a:t>
            </a:r>
          </a:p>
          <a:p>
            <a:endParaRPr lang="es-ES_tradnl" dirty="0"/>
          </a:p>
          <a:p>
            <a:r>
              <a:rPr lang="es-ES_tradnl" dirty="0"/>
              <a:t>Entidades gubernamentales familiarizadas más con las propuestas de Agricultura Sustentable: Agricultura Orgánica.</a:t>
            </a:r>
          </a:p>
        </p:txBody>
      </p:sp>
    </p:spTree>
    <p:extLst>
      <p:ext uri="{BB962C8B-B14F-4D97-AF65-F5344CB8AC3E}">
        <p14:creationId xmlns:p14="http://schemas.microsoft.com/office/powerpoint/2010/main" val="14511110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B3E1A-84E3-724A-8DCF-1C82A9678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EC" b="1" dirty="0"/>
              <a:t>Objetivos del estudio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5D5FA4-8C5A-1242-B406-02085AB740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s-ES_tradnl" sz="3200" dirty="0"/>
              <a:t>Generar información útil para incidir en la toma de decisiones y en la creación de oportunidades para los productores Agroecológicos.</a:t>
            </a:r>
          </a:p>
          <a:p>
            <a:pPr marL="0" indent="0" algn="just">
              <a:buNone/>
            </a:pPr>
            <a:endParaRPr lang="es-ES_tradnl" sz="3200" dirty="0"/>
          </a:p>
          <a:p>
            <a:pPr algn="just"/>
            <a:r>
              <a:rPr lang="es-ES_tradnl" sz="3200" dirty="0"/>
              <a:t>Lograr una perspectiva de cómo los actores en las instituciones de los territorios perciben el rol de los alimentos, el funcionamiento de los Sistemas Alimentarios Locales y la importancia que tienen los alimentos producidos por la Agroecología o Agricultura Sustentable.</a:t>
            </a:r>
          </a:p>
        </p:txBody>
      </p:sp>
    </p:spTree>
    <p:extLst>
      <p:ext uri="{BB962C8B-B14F-4D97-AF65-F5344CB8AC3E}">
        <p14:creationId xmlns:p14="http://schemas.microsoft.com/office/powerpoint/2010/main" val="22214353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470159-4C3A-9E48-895F-369C79234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EC" sz="4800" b="1" dirty="0"/>
              <a:t>Hipótesis del estudio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4B1BF7-5F9B-F049-A515-C2223F7096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6734" y="2032001"/>
            <a:ext cx="10515600" cy="385709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_tradnl" sz="4000" i="1" dirty="0"/>
              <a:t>El contexto político institucional cambiante impacta en los discursos, prácticas y visiones institucionales afectando al anclaje de las iniciativas en apoyo a la producción, circulación y consumo de productos agroecológicos en los Sistemas Alimentarios Locales.</a:t>
            </a:r>
          </a:p>
        </p:txBody>
      </p:sp>
    </p:spTree>
    <p:extLst>
      <p:ext uri="{BB962C8B-B14F-4D97-AF65-F5344CB8AC3E}">
        <p14:creationId xmlns:p14="http://schemas.microsoft.com/office/powerpoint/2010/main" val="4368602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96ED9-CAB6-4BC9-83DB-033860F1E0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8402"/>
            <a:ext cx="10515600" cy="686948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/>
              <a:t>Marco teórico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C9FBC1F-1F21-4D90-97E7-68EAA351F77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1322290"/>
              </p:ext>
            </p:extLst>
          </p:nvPr>
        </p:nvGraphicFramePr>
        <p:xfrm>
          <a:off x="-1066800" y="895350"/>
          <a:ext cx="11239500" cy="57542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C071D36E-3190-4C9B-B253-52532306DFEA}"/>
              </a:ext>
            </a:extLst>
          </p:cNvPr>
          <p:cNvSpPr txBox="1"/>
          <p:nvPr/>
        </p:nvSpPr>
        <p:spPr>
          <a:xfrm>
            <a:off x="8507894" y="2803019"/>
            <a:ext cx="294198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/>
              <a:t>Marco amplio de análisis </a:t>
            </a:r>
          </a:p>
          <a:p>
            <a:pPr algn="ctr"/>
            <a:r>
              <a:rPr lang="es-MX" sz="2400" dirty="0"/>
              <a:t>para entender </a:t>
            </a:r>
          </a:p>
          <a:p>
            <a:pPr algn="ctr"/>
            <a:r>
              <a:rPr lang="es-MX" sz="2400" dirty="0"/>
              <a:t>la </a:t>
            </a:r>
            <a:r>
              <a:rPr lang="es-MX" sz="2400" u="sng" dirty="0"/>
              <a:t>institucionalidad de sistemas alimentarios locales</a:t>
            </a:r>
            <a:endParaRPr lang="es-EC" sz="2400" u="sng" dirty="0"/>
          </a:p>
        </p:txBody>
      </p:sp>
    </p:spTree>
    <p:extLst>
      <p:ext uri="{BB962C8B-B14F-4D97-AF65-F5344CB8AC3E}">
        <p14:creationId xmlns:p14="http://schemas.microsoft.com/office/powerpoint/2010/main" val="3614349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CCC39A5-F7EA-4185-BCBC-29149AF2435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1420659"/>
              </p:ext>
            </p:extLst>
          </p:nvPr>
        </p:nvGraphicFramePr>
        <p:xfrm>
          <a:off x="-130866" y="642870"/>
          <a:ext cx="3642692" cy="21798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2D240BEE-8B2D-4B22-BE2F-06AD7166F444}"/>
              </a:ext>
            </a:extLst>
          </p:cNvPr>
          <p:cNvSpPr txBox="1"/>
          <p:nvPr/>
        </p:nvSpPr>
        <p:spPr>
          <a:xfrm>
            <a:off x="2478985" y="333037"/>
            <a:ext cx="9153929" cy="625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15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r>
              <a:rPr lang="es-ES_tradnl" sz="3200" strike="noStrike" dirty="0">
                <a:solidFill>
                  <a:srgbClr val="000000"/>
                </a:solidFill>
                <a:effectLst/>
                <a:ea typeface="Segoe UI" panose="020B0502040204020203" pitchFamily="34" charset="0"/>
                <a:cs typeface="Times New Roman" panose="02020603050405020304" pitchFamily="18" charset="0"/>
              </a:rPr>
              <a:t>Análisis del </a:t>
            </a:r>
            <a:r>
              <a:rPr lang="es-ES_tradnl" sz="3200" b="1" strike="noStrike" dirty="0">
                <a:solidFill>
                  <a:srgbClr val="000000"/>
                </a:solidFill>
                <a:effectLst/>
                <a:ea typeface="Segoe UI" panose="020B0502040204020203" pitchFamily="34" charset="0"/>
                <a:cs typeface="Times New Roman" panose="02020603050405020304" pitchFamily="18" charset="0"/>
              </a:rPr>
              <a:t>Estado, </a:t>
            </a:r>
            <a:r>
              <a:rPr lang="es-ES_tradnl" sz="3200" b="1" dirty="0">
                <a:solidFill>
                  <a:srgbClr val="000000"/>
                </a:solidFill>
                <a:ea typeface="Segoe UI" panose="020B0502040204020203" pitchFamily="34" charset="0"/>
                <a:cs typeface="Times New Roman" panose="02020603050405020304" pitchFamily="18" charset="0"/>
              </a:rPr>
              <a:t>p</a:t>
            </a:r>
            <a:r>
              <a:rPr lang="es-ES_tradnl" sz="3200" b="1" strike="noStrike" dirty="0">
                <a:solidFill>
                  <a:srgbClr val="000000"/>
                </a:solidFill>
                <a:effectLst/>
                <a:ea typeface="Segoe UI" panose="020B0502040204020203" pitchFamily="34" charset="0"/>
                <a:cs typeface="Times New Roman" panose="02020603050405020304" pitchFamily="18" charset="0"/>
              </a:rPr>
              <a:t>olítica-gobierno y sociedad</a:t>
            </a:r>
          </a:p>
        </p:txBody>
      </p:sp>
      <p:cxnSp>
        <p:nvCxnSpPr>
          <p:cNvPr id="10" name="Conector recto de flecha 9">
            <a:extLst>
              <a:ext uri="{FF2B5EF4-FFF2-40B4-BE49-F238E27FC236}">
                <a16:creationId xmlns:a16="http://schemas.microsoft.com/office/drawing/2014/main" id="{FEACAAE8-72A7-4ACB-B7AB-8504B50D8561}"/>
              </a:ext>
            </a:extLst>
          </p:cNvPr>
          <p:cNvCxnSpPr/>
          <p:nvPr/>
        </p:nvCxnSpPr>
        <p:spPr>
          <a:xfrm>
            <a:off x="5103745" y="918643"/>
            <a:ext cx="0" cy="93695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uadroTexto 11">
            <a:extLst>
              <a:ext uri="{FF2B5EF4-FFF2-40B4-BE49-F238E27FC236}">
                <a16:creationId xmlns:a16="http://schemas.microsoft.com/office/drawing/2014/main" id="{3F6CD09F-3263-4992-A2EB-44AC365C9BFE}"/>
              </a:ext>
            </a:extLst>
          </p:cNvPr>
          <p:cNvSpPr txBox="1"/>
          <p:nvPr/>
        </p:nvSpPr>
        <p:spPr>
          <a:xfrm>
            <a:off x="2910950" y="1882284"/>
            <a:ext cx="343231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2400" dirty="0">
                <a:solidFill>
                  <a:srgbClr val="000000"/>
                </a:solidFill>
                <a:effectLst/>
                <a:ea typeface="Segoe UI" panose="020B0502040204020203" pitchFamily="34" charset="0"/>
                <a:cs typeface="Times New Roman" panose="02020603050405020304" pitchFamily="18" charset="0"/>
              </a:rPr>
              <a:t>Estructura administrativa – fundamento de los gobiernos.</a:t>
            </a:r>
          </a:p>
        </p:txBody>
      </p:sp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E3C19101-3F3B-4534-8909-60F095652E1D}"/>
              </a:ext>
            </a:extLst>
          </p:cNvPr>
          <p:cNvCxnSpPr>
            <a:cxnSpLocks/>
          </p:cNvCxnSpPr>
          <p:nvPr/>
        </p:nvCxnSpPr>
        <p:spPr>
          <a:xfrm>
            <a:off x="6713054" y="958465"/>
            <a:ext cx="0" cy="197171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uadroTexto 15">
            <a:extLst>
              <a:ext uri="{FF2B5EF4-FFF2-40B4-BE49-F238E27FC236}">
                <a16:creationId xmlns:a16="http://schemas.microsoft.com/office/drawing/2014/main" id="{2C95A5D1-1EF6-40E1-A49E-21A4375360F3}"/>
              </a:ext>
            </a:extLst>
          </p:cNvPr>
          <p:cNvSpPr txBox="1"/>
          <p:nvPr/>
        </p:nvSpPr>
        <p:spPr>
          <a:xfrm>
            <a:off x="5709158" y="3030764"/>
            <a:ext cx="2862337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_tradnl" sz="2400" dirty="0">
                <a:solidFill>
                  <a:srgbClr val="000000"/>
                </a:solidFill>
                <a:effectLst/>
                <a:ea typeface="Segoe UI" panose="020B0502040204020203" pitchFamily="34" charset="0"/>
              </a:rPr>
              <a:t>Poder público organizado para lograr objetivos para el conjunto de la sociedad</a:t>
            </a:r>
          </a:p>
          <a:p>
            <a:pPr algn="ctr"/>
            <a:endParaRPr lang="es-ES_tradnl" sz="2400" dirty="0">
              <a:solidFill>
                <a:srgbClr val="000000"/>
              </a:solidFill>
              <a:ea typeface="Segoe UI" panose="020B0502040204020203" pitchFamily="34" charset="0"/>
            </a:endParaRPr>
          </a:p>
          <a:p>
            <a:pPr algn="ctr"/>
            <a:r>
              <a:rPr lang="es-ES_tradnl" sz="2400" dirty="0">
                <a:solidFill>
                  <a:srgbClr val="000000"/>
                </a:solidFill>
                <a:effectLst/>
                <a:ea typeface="Segoe UI" panose="020B0502040204020203" pitchFamily="34" charset="0"/>
              </a:rPr>
              <a:t> (políticas públicas).</a:t>
            </a:r>
            <a:endParaRPr lang="es-EC" sz="2400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3DA35D4-434F-42C8-AF0B-E25E32303498}"/>
              </a:ext>
            </a:extLst>
          </p:cNvPr>
          <p:cNvSpPr txBox="1"/>
          <p:nvPr/>
        </p:nvSpPr>
        <p:spPr>
          <a:xfrm>
            <a:off x="9400684" y="3655290"/>
            <a:ext cx="286234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2400" dirty="0">
                <a:solidFill>
                  <a:srgbClr val="000000"/>
                </a:solidFill>
                <a:ea typeface="Segoe UI" panose="020B0502040204020203" pitchFamily="34" charset="0"/>
                <a:cs typeface="Times New Roman" panose="02020603050405020304" pitchFamily="18" charset="0"/>
              </a:rPr>
              <a:t>G</a:t>
            </a:r>
            <a:r>
              <a:rPr lang="es-ES_tradnl" sz="2400" dirty="0">
                <a:solidFill>
                  <a:srgbClr val="000000"/>
                </a:solidFill>
                <a:effectLst/>
                <a:ea typeface="Segoe UI" panose="020B0502040204020203" pitchFamily="34" charset="0"/>
                <a:cs typeface="Times New Roman" panose="02020603050405020304" pitchFamily="18" charset="0"/>
              </a:rPr>
              <a:t>rupos organizados de la sociedad civil</a:t>
            </a:r>
            <a:r>
              <a:rPr lang="es-ES_tradnl" sz="2400" dirty="0">
                <a:solidFill>
                  <a:srgbClr val="000000"/>
                </a:solidFill>
                <a:ea typeface="Segoe UI" panose="020B0502040204020203" pitchFamily="34" charset="0"/>
                <a:cs typeface="Times New Roman" panose="02020603050405020304" pitchFamily="18" charset="0"/>
              </a:rPr>
              <a:t> + </a:t>
            </a:r>
            <a:r>
              <a:rPr lang="es-ES_tradnl" sz="2400" dirty="0">
                <a:solidFill>
                  <a:srgbClr val="000000"/>
                </a:solidFill>
                <a:effectLst/>
                <a:ea typeface="Segoe UI" panose="020B0502040204020203" pitchFamily="34" charset="0"/>
                <a:cs typeface="Times New Roman" panose="02020603050405020304" pitchFamily="18" charset="0"/>
              </a:rPr>
              <a:t>personas individuales no organizadas.</a:t>
            </a:r>
          </a:p>
        </p:txBody>
      </p:sp>
      <p:cxnSp>
        <p:nvCxnSpPr>
          <p:cNvPr id="19" name="Conector recto de flecha 18">
            <a:extLst>
              <a:ext uri="{FF2B5EF4-FFF2-40B4-BE49-F238E27FC236}">
                <a16:creationId xmlns:a16="http://schemas.microsoft.com/office/drawing/2014/main" id="{F1E98AED-D413-43FB-BF18-0A24609E044B}"/>
              </a:ext>
            </a:extLst>
          </p:cNvPr>
          <p:cNvCxnSpPr>
            <a:cxnSpLocks/>
          </p:cNvCxnSpPr>
          <p:nvPr/>
        </p:nvCxnSpPr>
        <p:spPr>
          <a:xfrm>
            <a:off x="9713015" y="921602"/>
            <a:ext cx="0" cy="265979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lipse 1">
            <a:extLst>
              <a:ext uri="{FF2B5EF4-FFF2-40B4-BE49-F238E27FC236}">
                <a16:creationId xmlns:a16="http://schemas.microsoft.com/office/drawing/2014/main" id="{6287D6B2-9B24-425F-8FF5-0F30CE0AB28F}"/>
              </a:ext>
            </a:extLst>
          </p:cNvPr>
          <p:cNvSpPr/>
          <p:nvPr/>
        </p:nvSpPr>
        <p:spPr>
          <a:xfrm>
            <a:off x="4171573" y="1032356"/>
            <a:ext cx="778564" cy="749345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b="1" dirty="0">
                <a:solidFill>
                  <a:schemeClr val="tx1"/>
                </a:solidFill>
              </a:rPr>
              <a:t>E</a:t>
            </a:r>
            <a:endParaRPr lang="es-EC" sz="2800" b="1" dirty="0">
              <a:solidFill>
                <a:schemeClr val="tx1"/>
              </a:solidFill>
            </a:endParaRPr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5D05693D-1354-4DE4-B811-135305B022DC}"/>
              </a:ext>
            </a:extLst>
          </p:cNvPr>
          <p:cNvSpPr/>
          <p:nvPr/>
        </p:nvSpPr>
        <p:spPr>
          <a:xfrm>
            <a:off x="6886174" y="958465"/>
            <a:ext cx="988104" cy="949181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400" b="1" dirty="0">
                <a:solidFill>
                  <a:schemeClr val="tx1"/>
                </a:solidFill>
              </a:rPr>
              <a:t>P/G</a:t>
            </a:r>
            <a:endParaRPr lang="es-EC" sz="2400" b="1" dirty="0">
              <a:solidFill>
                <a:schemeClr val="tx1"/>
              </a:solidFill>
            </a:endParaRP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E47F14A4-CF88-4A4C-A215-8493E73F75C4}"/>
              </a:ext>
            </a:extLst>
          </p:cNvPr>
          <p:cNvSpPr/>
          <p:nvPr/>
        </p:nvSpPr>
        <p:spPr>
          <a:xfrm>
            <a:off x="9971491" y="1032355"/>
            <a:ext cx="915159" cy="823237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400" b="1" dirty="0">
                <a:solidFill>
                  <a:schemeClr val="tx1"/>
                </a:solidFill>
              </a:rPr>
              <a:t>S</a:t>
            </a:r>
            <a:endParaRPr lang="es-EC" sz="2400" b="1" dirty="0">
              <a:solidFill>
                <a:schemeClr val="tx1"/>
              </a:solidFill>
            </a:endParaRPr>
          </a:p>
        </p:txBody>
      </p:sp>
      <p:sp>
        <p:nvSpPr>
          <p:cNvPr id="3" name="Left Brace 2">
            <a:extLst>
              <a:ext uri="{FF2B5EF4-FFF2-40B4-BE49-F238E27FC236}">
                <a16:creationId xmlns:a16="http://schemas.microsoft.com/office/drawing/2014/main" id="{2AE7F7D0-06F1-4A24-A707-E50076ED7361}"/>
              </a:ext>
            </a:extLst>
          </p:cNvPr>
          <p:cNvSpPr/>
          <p:nvPr/>
        </p:nvSpPr>
        <p:spPr>
          <a:xfrm>
            <a:off x="2527418" y="255731"/>
            <a:ext cx="366074" cy="3173270"/>
          </a:xfrm>
          <a:prstGeom prst="leftBrace">
            <a:avLst/>
          </a:prstGeom>
          <a:ln w="38100"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522FF6A-AF11-4B2E-8EAB-03D6F44A3895}"/>
              </a:ext>
            </a:extLst>
          </p:cNvPr>
          <p:cNvSpPr txBox="1"/>
          <p:nvPr/>
        </p:nvSpPr>
        <p:spPr>
          <a:xfrm>
            <a:off x="8915400" y="6484686"/>
            <a:ext cx="3227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Habermas (1967); Rojas (2017)</a:t>
            </a:r>
          </a:p>
        </p:txBody>
      </p:sp>
    </p:spTree>
    <p:extLst>
      <p:ext uri="{BB962C8B-B14F-4D97-AF65-F5344CB8AC3E}">
        <p14:creationId xmlns:p14="http://schemas.microsoft.com/office/powerpoint/2010/main" val="30713801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31666225-5E9D-4745-8EDB-E61AEA78D635}"/>
              </a:ext>
            </a:extLst>
          </p:cNvPr>
          <p:cNvGrpSpPr/>
          <p:nvPr/>
        </p:nvGrpSpPr>
        <p:grpSpPr>
          <a:xfrm>
            <a:off x="131622" y="164491"/>
            <a:ext cx="2816149" cy="2395392"/>
            <a:chOff x="2653209" y="1560893"/>
            <a:chExt cx="2610802" cy="2610802"/>
          </a:xfrm>
        </p:grpSpPr>
        <p:sp>
          <p:nvSpPr>
            <p:cNvPr id="5" name="Elipse 4">
              <a:extLst>
                <a:ext uri="{FF2B5EF4-FFF2-40B4-BE49-F238E27FC236}">
                  <a16:creationId xmlns:a16="http://schemas.microsoft.com/office/drawing/2014/main" id="{D8FB711F-E71C-4C10-8822-DF1D9E2C2F57}"/>
                </a:ext>
              </a:extLst>
            </p:cNvPr>
            <p:cNvSpPr/>
            <p:nvPr/>
          </p:nvSpPr>
          <p:spPr>
            <a:xfrm>
              <a:off x="2653209" y="1560893"/>
              <a:ext cx="2610802" cy="2610802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alpha val="50000"/>
                <a:hueOff val="9800891"/>
                <a:satOff val="-40777"/>
                <a:lumOff val="9608"/>
                <a:alphaOff val="0"/>
              </a:schemeClr>
            </a:fillRef>
            <a:effectRef idx="0">
              <a:schemeClr val="accent4">
                <a:alpha val="50000"/>
                <a:hueOff val="9800891"/>
                <a:satOff val="-40777"/>
                <a:lumOff val="9608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6" name="Elipse 4">
              <a:extLst>
                <a:ext uri="{FF2B5EF4-FFF2-40B4-BE49-F238E27FC236}">
                  <a16:creationId xmlns:a16="http://schemas.microsoft.com/office/drawing/2014/main" id="{01632E42-48A1-4851-9D66-B6D5C9DC138A}"/>
                </a:ext>
              </a:extLst>
            </p:cNvPr>
            <p:cNvSpPr txBox="1"/>
            <p:nvPr/>
          </p:nvSpPr>
          <p:spPr>
            <a:xfrm>
              <a:off x="3149664" y="2173657"/>
              <a:ext cx="1566481" cy="143594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2400" b="1" kern="1200" dirty="0"/>
                <a:t>Agroecología política </a:t>
              </a:r>
            </a:p>
          </p:txBody>
        </p:sp>
      </p:grpSp>
      <p:sp>
        <p:nvSpPr>
          <p:cNvPr id="8" name="CuadroTexto 7">
            <a:extLst>
              <a:ext uri="{FF2B5EF4-FFF2-40B4-BE49-F238E27FC236}">
                <a16:creationId xmlns:a16="http://schemas.microsoft.com/office/drawing/2014/main" id="{375DBE1D-0582-45FA-B592-9F9568375D78}"/>
              </a:ext>
            </a:extLst>
          </p:cNvPr>
          <p:cNvSpPr txBox="1"/>
          <p:nvPr/>
        </p:nvSpPr>
        <p:spPr>
          <a:xfrm>
            <a:off x="3315532" y="256648"/>
            <a:ext cx="841926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_tradnl" sz="2000" dirty="0">
                <a:solidFill>
                  <a:srgbClr val="000000"/>
                </a:solidFill>
                <a:ea typeface="Segoe UI" panose="020B0502040204020203" pitchFamily="34" charset="0"/>
              </a:rPr>
              <a:t>E</a:t>
            </a:r>
            <a:r>
              <a:rPr lang="es-ES_tradnl" sz="2000" dirty="0">
                <a:solidFill>
                  <a:srgbClr val="000000"/>
                </a:solidFill>
              </a:rPr>
              <a:t>nfoque de </a:t>
            </a:r>
            <a:r>
              <a:rPr lang="es-ES_tradnl" sz="2000" b="1" dirty="0">
                <a:solidFill>
                  <a:srgbClr val="0070C0"/>
                </a:solidFill>
              </a:rPr>
              <a:t>investigación científica </a:t>
            </a:r>
            <a:r>
              <a:rPr lang="es-ES_tradnl" sz="2000" dirty="0">
                <a:solidFill>
                  <a:srgbClr val="000000"/>
                </a:solidFill>
              </a:rPr>
              <a:t>sobre funciones del agroecosistema</a:t>
            </a:r>
            <a:r>
              <a:rPr lang="es-ES_tradnl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egoe UI" panose="020B0502040204020203" pitchFamily="34" charset="0"/>
              </a:rPr>
              <a:t>. </a:t>
            </a:r>
            <a:r>
              <a:rPr lang="es-ES_tradnl" sz="2000" b="1" dirty="0">
                <a:solidFill>
                  <a:srgbClr val="0070C0"/>
                </a:solidFill>
              </a:rPr>
              <a:t>Pr</a:t>
            </a:r>
            <a:r>
              <a:rPr lang="es-ES_tradnl" sz="2000" b="1" dirty="0">
                <a:solidFill>
                  <a:srgbClr val="0070C0"/>
                </a:solidFill>
                <a:effectLst/>
                <a:ea typeface="Segoe UI" panose="020B0502040204020203" pitchFamily="34" charset="0"/>
              </a:rPr>
              <a:t>incipios y prácticas </a:t>
            </a:r>
            <a:r>
              <a:rPr lang="es-ES_tradnl" sz="2000" dirty="0">
                <a:solidFill>
                  <a:srgbClr val="000000"/>
                </a:solidFill>
                <a:effectLst/>
                <a:ea typeface="Segoe UI" panose="020B0502040204020203" pitchFamily="34" charset="0"/>
              </a:rPr>
              <a:t>→ resiliencia y sustentabilidad de los sistemas alimentarios y agrícolas</a:t>
            </a:r>
            <a:endParaRPr lang="es-EC" sz="2000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6D4A0442-0144-4B7F-836B-F7C944F04E24}"/>
              </a:ext>
            </a:extLst>
          </p:cNvPr>
          <p:cNvSpPr txBox="1"/>
          <p:nvPr/>
        </p:nvSpPr>
        <p:spPr>
          <a:xfrm>
            <a:off x="3315532" y="1495964"/>
            <a:ext cx="841926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_tradnl" sz="2000" b="1" dirty="0">
                <a:solidFill>
                  <a:srgbClr val="0070C0"/>
                </a:solidFill>
                <a:ea typeface="Segoe UI" panose="020B0502040204020203" pitchFamily="34" charset="0"/>
              </a:rPr>
              <a:t>M</a:t>
            </a:r>
            <a:r>
              <a:rPr lang="es-ES_tradnl" sz="2000" b="1" dirty="0">
                <a:solidFill>
                  <a:srgbClr val="0070C0"/>
                </a:solidFill>
                <a:effectLst/>
                <a:ea typeface="Segoe UI" panose="020B0502040204020203" pitchFamily="34" charset="0"/>
              </a:rPr>
              <a:t>ovimiento</a:t>
            </a:r>
            <a:r>
              <a:rPr lang="es-ES_tradnl" sz="2000" dirty="0">
                <a:solidFill>
                  <a:srgbClr val="000000"/>
                </a:solidFill>
                <a:effectLst/>
                <a:ea typeface="Segoe UI" panose="020B0502040204020203" pitchFamily="34" charset="0"/>
              </a:rPr>
              <a:t> socio-político → promueve la articulación </a:t>
            </a:r>
            <a:r>
              <a:rPr lang="es-ES_tradnl" sz="2000" dirty="0" err="1">
                <a:solidFill>
                  <a:srgbClr val="000000"/>
                </a:solidFill>
                <a:effectLst/>
                <a:ea typeface="Segoe UI" panose="020B0502040204020203" pitchFamily="34" charset="0"/>
              </a:rPr>
              <a:t>multi-actor</a:t>
            </a:r>
            <a:r>
              <a:rPr lang="es-ES_tradnl" sz="2000" dirty="0">
                <a:solidFill>
                  <a:srgbClr val="000000"/>
                </a:solidFill>
                <a:effectLst/>
                <a:ea typeface="Segoe UI" panose="020B0502040204020203" pitchFamily="34" charset="0"/>
              </a:rPr>
              <a:t> para generar </a:t>
            </a:r>
            <a:r>
              <a:rPr lang="es-ES_tradnl" sz="2000" b="1" dirty="0">
                <a:solidFill>
                  <a:srgbClr val="000000"/>
                </a:solidFill>
                <a:effectLst/>
                <a:ea typeface="Segoe UI" panose="020B0502040204020203" pitchFamily="34" charset="0"/>
              </a:rPr>
              <a:t>nuevas formas de producción, transformación, distribución y consumo de alimentos</a:t>
            </a:r>
            <a:endParaRPr lang="es-EC" sz="2000" b="1" dirty="0"/>
          </a:p>
        </p:txBody>
      </p:sp>
      <p:graphicFrame>
        <p:nvGraphicFramePr>
          <p:cNvPr id="11" name="Diagram 4">
            <a:extLst>
              <a:ext uri="{FF2B5EF4-FFF2-40B4-BE49-F238E27FC236}">
                <a16:creationId xmlns:a16="http://schemas.microsoft.com/office/drawing/2014/main" id="{DED714C9-3933-4ABB-90A9-706ACE48FC3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18811448"/>
              </p:ext>
            </p:extLst>
          </p:nvPr>
        </p:nvGraphicFramePr>
        <p:xfrm>
          <a:off x="667125" y="3122090"/>
          <a:ext cx="10542077" cy="38651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Left Brace 1">
            <a:extLst>
              <a:ext uri="{FF2B5EF4-FFF2-40B4-BE49-F238E27FC236}">
                <a16:creationId xmlns:a16="http://schemas.microsoft.com/office/drawing/2014/main" id="{884A0213-EC1A-4505-BFD3-4964F1AA4D86}"/>
              </a:ext>
            </a:extLst>
          </p:cNvPr>
          <p:cNvSpPr/>
          <p:nvPr/>
        </p:nvSpPr>
        <p:spPr>
          <a:xfrm>
            <a:off x="3138058" y="222894"/>
            <a:ext cx="134182" cy="233698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282CECB-7E69-4B40-883C-99361B5618E4}"/>
              </a:ext>
            </a:extLst>
          </p:cNvPr>
          <p:cNvSpPr txBox="1"/>
          <p:nvPr/>
        </p:nvSpPr>
        <p:spPr>
          <a:xfrm>
            <a:off x="6603286" y="2559883"/>
            <a:ext cx="533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600" dirty="0">
                <a:solidFill>
                  <a:srgbClr val="000000"/>
                </a:solidFill>
                <a:effectLst/>
                <a:ea typeface="Segoe UI" panose="020B0502040204020203" pitchFamily="34" charset="0"/>
              </a:rPr>
              <a:t>Rosset &amp; Altieri (2018) y CIDSE (Russell &amp; Whitehead, 2018)</a:t>
            </a:r>
            <a:endParaRPr lang="es-ES" sz="1600" dirty="0"/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1F8186E6-57A3-47D9-8528-52ED3086ABBB}"/>
              </a:ext>
            </a:extLst>
          </p:cNvPr>
          <p:cNvSpPr/>
          <p:nvPr/>
        </p:nvSpPr>
        <p:spPr>
          <a:xfrm>
            <a:off x="835694" y="2662254"/>
            <a:ext cx="1352550" cy="363325"/>
          </a:xfrm>
          <a:prstGeom prst="downArrow">
            <a:avLst/>
          </a:prstGeom>
          <a:ln>
            <a:prstDash val="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55496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id="{06567223-A0CB-4CB2-9A1F-BDE875DFF923}"/>
              </a:ext>
            </a:extLst>
          </p:cNvPr>
          <p:cNvGrpSpPr/>
          <p:nvPr/>
        </p:nvGrpSpPr>
        <p:grpSpPr>
          <a:xfrm>
            <a:off x="197123" y="1948469"/>
            <a:ext cx="2610802" cy="2610802"/>
            <a:chOff x="3952398" y="-206689"/>
            <a:chExt cx="2610802" cy="2610802"/>
          </a:xfrm>
        </p:grpSpPr>
        <p:sp>
          <p:nvSpPr>
            <p:cNvPr id="3" name="Elipse 2">
              <a:extLst>
                <a:ext uri="{FF2B5EF4-FFF2-40B4-BE49-F238E27FC236}">
                  <a16:creationId xmlns:a16="http://schemas.microsoft.com/office/drawing/2014/main" id="{962FC8E4-7A07-474F-86E7-1C8E68798E85}"/>
                </a:ext>
              </a:extLst>
            </p:cNvPr>
            <p:cNvSpPr/>
            <p:nvPr/>
          </p:nvSpPr>
          <p:spPr>
            <a:xfrm>
              <a:off x="3952398" y="-206689"/>
              <a:ext cx="2610802" cy="2610802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4" name="Elipse 4">
              <a:extLst>
                <a:ext uri="{FF2B5EF4-FFF2-40B4-BE49-F238E27FC236}">
                  <a16:creationId xmlns:a16="http://schemas.microsoft.com/office/drawing/2014/main" id="{D9D2585C-FAE9-4DC4-B865-F04693B86EB8}"/>
                </a:ext>
              </a:extLst>
            </p:cNvPr>
            <p:cNvSpPr txBox="1"/>
            <p:nvPr/>
          </p:nvSpPr>
          <p:spPr>
            <a:xfrm>
              <a:off x="4300505" y="511282"/>
              <a:ext cx="1914588" cy="117486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2100" b="1" kern="1200" dirty="0"/>
                <a:t>3 “i”: </a:t>
              </a:r>
            </a:p>
            <a:p>
              <a:pPr marL="0" lvl="0" indent="0"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2100" b="1" kern="1200" dirty="0"/>
                <a:t>ideas + intereses + instituciones</a:t>
              </a:r>
            </a:p>
          </p:txBody>
        </p:sp>
      </p:grpSp>
      <p:sp>
        <p:nvSpPr>
          <p:cNvPr id="6" name="CuadroTexto 5">
            <a:extLst>
              <a:ext uri="{FF2B5EF4-FFF2-40B4-BE49-F238E27FC236}">
                <a16:creationId xmlns:a16="http://schemas.microsoft.com/office/drawing/2014/main" id="{A76D4DA4-2465-409C-9FE3-7F84E4E325AA}"/>
              </a:ext>
            </a:extLst>
          </p:cNvPr>
          <p:cNvSpPr txBox="1"/>
          <p:nvPr/>
        </p:nvSpPr>
        <p:spPr>
          <a:xfrm>
            <a:off x="3279975" y="806665"/>
            <a:ext cx="819954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_tradnl" sz="2400" b="1" dirty="0">
                <a:ea typeface="Times New Roman" panose="02020603050405020304" pitchFamily="18" charset="0"/>
              </a:rPr>
              <a:t>I</a:t>
            </a:r>
            <a:r>
              <a:rPr lang="es-ES_tradnl" sz="2400" b="1" dirty="0">
                <a:effectLst/>
                <a:ea typeface="Times New Roman" panose="02020603050405020304" pitchFamily="18" charset="0"/>
              </a:rPr>
              <a:t>deas → </a:t>
            </a:r>
            <a:r>
              <a:rPr lang="es-ES_tradnl" sz="2400" dirty="0">
                <a:effectLst/>
                <a:ea typeface="Times New Roman" panose="02020603050405020304" pitchFamily="18" charset="0"/>
              </a:rPr>
              <a:t>identificar:</a:t>
            </a:r>
            <a:r>
              <a:rPr lang="es-ES_tradnl" sz="2400" b="1" dirty="0">
                <a:effectLst/>
                <a:ea typeface="Times New Roman" panose="02020603050405020304" pitchFamily="18" charset="0"/>
              </a:rPr>
              <a:t> </a:t>
            </a:r>
            <a:r>
              <a:rPr lang="es-ES_tradnl" sz="2400" dirty="0">
                <a:effectLst/>
                <a:ea typeface="Times New Roman" panose="02020603050405020304" pitchFamily="18" charset="0"/>
              </a:rPr>
              <a:t>ideas, representaciones o creencias sociales en la formulación/implementación de políticas públicas.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1572DAD-C7D4-42DA-A0EC-C1E6B6A96D24}"/>
              </a:ext>
            </a:extLst>
          </p:cNvPr>
          <p:cNvSpPr txBox="1"/>
          <p:nvPr/>
        </p:nvSpPr>
        <p:spPr>
          <a:xfrm>
            <a:off x="3279974" y="2526380"/>
            <a:ext cx="819954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_tradnl" sz="24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Intereses </a:t>
            </a:r>
            <a:r>
              <a:rPr lang="es-ES_tradnl" sz="2400" b="1" dirty="0">
                <a:effectLst/>
                <a:ea typeface="Times New Roman" panose="02020603050405020304" pitchFamily="18" charset="0"/>
              </a:rPr>
              <a:t>→</a:t>
            </a:r>
            <a:r>
              <a:rPr lang="es-ES_tradnl" sz="2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motivaciones, procesos de toma de decisiones, preferencias, relaciones de fuerza de poder, capacidad de acción o de movilización y las estrategias de los actores.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61ED210C-F5C0-40AB-B52E-EE57AE77FA4C}"/>
              </a:ext>
            </a:extLst>
          </p:cNvPr>
          <p:cNvSpPr txBox="1"/>
          <p:nvPr/>
        </p:nvSpPr>
        <p:spPr>
          <a:xfrm>
            <a:off x="3300032" y="4350110"/>
            <a:ext cx="833951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2400" b="1" dirty="0">
                <a:ea typeface="Times New Roman" panose="02020603050405020304" pitchFamily="18" charset="0"/>
              </a:rPr>
              <a:t>I</a:t>
            </a:r>
            <a:r>
              <a:rPr lang="es-ES_tradnl" sz="2400" b="1" dirty="0">
                <a:effectLst/>
                <a:ea typeface="Times New Roman" panose="02020603050405020304" pitchFamily="18" charset="0"/>
              </a:rPr>
              <a:t>nstituciones</a:t>
            </a:r>
            <a:r>
              <a:rPr lang="es-ES_tradnl" sz="2400" dirty="0">
                <a:effectLst/>
                <a:ea typeface="Times New Roman" panose="02020603050405020304" pitchFamily="18" charset="0"/>
              </a:rPr>
              <a:t> </a:t>
            </a:r>
            <a:r>
              <a:rPr lang="es-ES_tradnl" sz="2400" b="1" dirty="0">
                <a:effectLst/>
                <a:ea typeface="Times New Roman" panose="02020603050405020304" pitchFamily="18" charset="0"/>
              </a:rPr>
              <a:t>→ </a:t>
            </a:r>
            <a:r>
              <a:rPr lang="es-ES_tradnl" sz="2400" dirty="0">
                <a:effectLst/>
                <a:ea typeface="Times New Roman" panose="02020603050405020304" pitchFamily="18" charset="0"/>
              </a:rPr>
              <a:t>identificar su </a:t>
            </a:r>
            <a:r>
              <a:rPr lang="es-ES_tradnl" sz="2400" b="1" dirty="0">
                <a:effectLst/>
                <a:ea typeface="Times New Roman" panose="02020603050405020304" pitchFamily="18" charset="0"/>
              </a:rPr>
              <a:t>evolución y los procesos de cambio generados.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E2081A10-4286-44AF-A2EF-12C018FF7B5B}"/>
              </a:ext>
            </a:extLst>
          </p:cNvPr>
          <p:cNvSpPr txBox="1"/>
          <p:nvPr/>
        </p:nvSpPr>
        <p:spPr>
          <a:xfrm>
            <a:off x="5579165" y="6393673"/>
            <a:ext cx="644055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1600" dirty="0">
                <a:effectLst/>
                <a:ea typeface="Times New Roman" panose="02020603050405020304" pitchFamily="18" charset="0"/>
              </a:rPr>
              <a:t>Palier &amp; </a:t>
            </a:r>
            <a:r>
              <a:rPr lang="es-ES_tradnl" sz="1600" dirty="0" err="1">
                <a:effectLst/>
                <a:ea typeface="Times New Roman" panose="02020603050405020304" pitchFamily="18" charset="0"/>
              </a:rPr>
              <a:t>Surel</a:t>
            </a:r>
            <a:r>
              <a:rPr lang="es-ES_tradnl" sz="1600" dirty="0">
                <a:effectLst/>
                <a:ea typeface="Times New Roman" panose="02020603050405020304" pitchFamily="18" charset="0"/>
              </a:rPr>
              <a:t>, </a:t>
            </a:r>
            <a:r>
              <a:rPr lang="es-ES_tradnl" sz="1600" dirty="0">
                <a:ea typeface="Times New Roman" panose="02020603050405020304" pitchFamily="18" charset="0"/>
              </a:rPr>
              <a:t>(</a:t>
            </a:r>
            <a:r>
              <a:rPr lang="es-ES_tradnl" sz="1600" dirty="0">
                <a:effectLst/>
                <a:ea typeface="Times New Roman" panose="02020603050405020304" pitchFamily="18" charset="0"/>
              </a:rPr>
              <a:t>2005); </a:t>
            </a:r>
            <a:r>
              <a:rPr lang="es-ES_tradnl" sz="1600" dirty="0" err="1">
                <a:effectLst/>
                <a:ea typeface="Times New Roman" panose="02020603050405020304" pitchFamily="18" charset="0"/>
              </a:rPr>
              <a:t>Hanssenteufel</a:t>
            </a:r>
            <a:r>
              <a:rPr lang="es-ES_tradnl" sz="1600" dirty="0">
                <a:effectLst/>
                <a:ea typeface="Times New Roman" panose="02020603050405020304" pitchFamily="18" charset="0"/>
              </a:rPr>
              <a:t> (2008);  </a:t>
            </a:r>
            <a:r>
              <a:rPr lang="es-ES_tradnl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Muñoz &amp; Rocha </a:t>
            </a:r>
            <a:r>
              <a:rPr lang="es-ES_tradnl" sz="16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Lukic</a:t>
            </a:r>
            <a:r>
              <a:rPr lang="es-ES_tradnl" sz="1600" dirty="0"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s-ES_tradnl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2015)</a:t>
            </a:r>
            <a:endParaRPr lang="es-EC" sz="1600" dirty="0"/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7E2B3189-1B68-4C0A-9176-4D576ECC43EC}"/>
              </a:ext>
            </a:extLst>
          </p:cNvPr>
          <p:cNvSpPr/>
          <p:nvPr/>
        </p:nvSpPr>
        <p:spPr>
          <a:xfrm>
            <a:off x="2879925" y="806666"/>
            <a:ext cx="276107" cy="4374442"/>
          </a:xfrm>
          <a:prstGeom prst="leftBrace">
            <a:avLst/>
          </a:prstGeom>
          <a:ln w="381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F8C66F-C565-4D18-B5DA-59ED66DACAE4}"/>
              </a:ext>
            </a:extLst>
          </p:cNvPr>
          <p:cNvSpPr txBox="1"/>
          <p:nvPr/>
        </p:nvSpPr>
        <p:spPr>
          <a:xfrm>
            <a:off x="332309" y="5835890"/>
            <a:ext cx="1130724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200" b="1" dirty="0">
                <a:ea typeface="Times New Roman" panose="02020603050405020304" pitchFamily="18" charset="0"/>
              </a:rPr>
              <a:t>IDENTIFICAR: </a:t>
            </a:r>
            <a:r>
              <a:rPr lang="es-ES_tradnl" sz="2200" dirty="0">
                <a:ea typeface="Times New Roman" panose="02020603050405020304" pitchFamily="18" charset="0"/>
              </a:rPr>
              <a:t>C</a:t>
            </a:r>
            <a:r>
              <a:rPr lang="es-ES_tradnl" sz="2200" dirty="0">
                <a:effectLst/>
                <a:ea typeface="Times New Roman" panose="02020603050405020304" pitchFamily="18" charset="0"/>
              </a:rPr>
              <a:t>ómo se dieron los cambios </a:t>
            </a:r>
            <a:r>
              <a:rPr lang="es-ES_tradnl" sz="2200" dirty="0">
                <a:ea typeface="Times New Roman" panose="02020603050405020304" pitchFamily="18" charset="0"/>
              </a:rPr>
              <a:t>en las instituciones </a:t>
            </a:r>
            <a:r>
              <a:rPr lang="es-ES_tradnl" sz="2200" dirty="0">
                <a:effectLst/>
                <a:ea typeface="Times New Roman" panose="02020603050405020304" pitchFamily="18" charset="0"/>
              </a:rPr>
              <a:t>a través de sus </a:t>
            </a:r>
            <a:r>
              <a:rPr lang="es-ES_tradnl" sz="2200" b="1" dirty="0">
                <a:effectLst/>
                <a:ea typeface="Times New Roman" panose="02020603050405020304" pitchFamily="18" charset="0"/>
              </a:rPr>
              <a:t>IDEAS e INTERESES, </a:t>
            </a:r>
            <a:endParaRPr lang="es-EC" sz="2200" b="1" dirty="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067E252-04A8-4A1A-B007-E3D324EEB12C}"/>
              </a:ext>
            </a:extLst>
          </p:cNvPr>
          <p:cNvCxnSpPr/>
          <p:nvPr/>
        </p:nvCxnSpPr>
        <p:spPr>
          <a:xfrm>
            <a:off x="1485900" y="4790582"/>
            <a:ext cx="0" cy="78105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56533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7C262-EA41-4429-AB5A-2B1A34AFC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8139" y="212725"/>
            <a:ext cx="10515600" cy="606425"/>
          </a:xfrm>
        </p:spPr>
        <p:txBody>
          <a:bodyPr>
            <a:normAutofit fontScale="90000"/>
          </a:bodyPr>
          <a:lstStyle/>
          <a:p>
            <a:pPr algn="ctr"/>
            <a:r>
              <a:rPr lang="es-ES" sz="4200" b="1" dirty="0"/>
              <a:t>Metodología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FCA695-048A-4C43-AFCB-80F04FDF7DA9}"/>
              </a:ext>
            </a:extLst>
          </p:cNvPr>
          <p:cNvPicPr/>
          <p:nvPr/>
        </p:nvPicPr>
        <p:blipFill rotWithShape="1">
          <a:blip r:embed="rId3"/>
          <a:srcRect l="35277" t="27922" r="23448" b="13408"/>
          <a:stretch/>
        </p:blipFill>
        <p:spPr bwMode="auto">
          <a:xfrm>
            <a:off x="1219200" y="819150"/>
            <a:ext cx="9525000" cy="58261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240767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B0BE192-A2E9-4A03-B790-3AAFE84B4E9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46044058"/>
              </p:ext>
            </p:extLst>
          </p:nvPr>
        </p:nvGraphicFramePr>
        <p:xfrm>
          <a:off x="66674" y="402725"/>
          <a:ext cx="12058650" cy="4419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C0CB991-3AFF-4CF9-894F-DA55B074642E}"/>
              </a:ext>
            </a:extLst>
          </p:cNvPr>
          <p:cNvSpPr txBox="1">
            <a:spLocks/>
          </p:cNvSpPr>
          <p:nvPr/>
        </p:nvSpPr>
        <p:spPr>
          <a:xfrm>
            <a:off x="1079291" y="5722488"/>
            <a:ext cx="9548951" cy="7829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5000"/>
              </a:lnSpc>
              <a:buFont typeface="Arial" panose="020B0604020202020204" pitchFamily="34" charset="0"/>
              <a:buNone/>
              <a:tabLst>
                <a:tab pos="228600" algn="l"/>
              </a:tabLst>
            </a:pPr>
            <a:endParaRPr lang="es-ES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E57CC0A-2E65-4E1F-BD30-D4B8440333AC}"/>
              </a:ext>
            </a:extLst>
          </p:cNvPr>
          <p:cNvSpPr txBox="1">
            <a:spLocks/>
          </p:cNvSpPr>
          <p:nvPr/>
        </p:nvSpPr>
        <p:spPr>
          <a:xfrm>
            <a:off x="838199" y="157751"/>
            <a:ext cx="10515600" cy="4899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200" b="1" dirty="0"/>
              <a:t>Metodología 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0EABA7A-10B5-4837-A696-0EA90A33A736}"/>
              </a:ext>
            </a:extLst>
          </p:cNvPr>
          <p:cNvSpPr/>
          <p:nvPr/>
        </p:nvSpPr>
        <p:spPr>
          <a:xfrm>
            <a:off x="2391428" y="4899164"/>
            <a:ext cx="6924676" cy="1646648"/>
          </a:xfrm>
          <a:prstGeom prst="roundRect">
            <a:avLst/>
          </a:prstGeom>
          <a:ln>
            <a:prstDash val="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S_tradnl" dirty="0">
                <a:ea typeface="Calibri" panose="020F0502020204030204" pitchFamily="34" charset="0"/>
                <a:cs typeface="Times New Roman" panose="02020603050405020304" pitchFamily="18" charset="0"/>
              </a:rPr>
              <a:t>1 </a:t>
            </a:r>
            <a:r>
              <a:rPr lang="es-ES_tradnl" sz="18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protocolo de acuerdo a los 4 perfiles y competencias:</a:t>
            </a:r>
            <a:endParaRPr lang="es-ES" sz="1800" b="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/>
            <a:r>
              <a:rPr lang="es-ES_tradnl" sz="1800" b="1" dirty="0">
                <a:effectLst/>
                <a:latin typeface="+mn-lt"/>
                <a:ea typeface="Calibri" panose="020F0502020204030204" pitchFamily="34" charset="0"/>
              </a:rPr>
              <a:t>22</a:t>
            </a:r>
            <a:r>
              <a:rPr lang="es-ES_tradnl" sz="1800" dirty="0">
                <a:effectLst/>
                <a:latin typeface="+mn-lt"/>
                <a:ea typeface="Calibri" panose="020F0502020204030204" pitchFamily="34" charset="0"/>
              </a:rPr>
              <a:t> entrevistas a nivel nacional                       </a:t>
            </a:r>
          </a:p>
          <a:p>
            <a:pPr lvl="0" algn="ctr"/>
            <a:r>
              <a:rPr lang="es-ES_tradnl" sz="1800" b="1" dirty="0">
                <a:effectLst/>
                <a:latin typeface="+mn-lt"/>
                <a:ea typeface="Calibri" panose="020F0502020204030204" pitchFamily="34" charset="0"/>
              </a:rPr>
              <a:t>13 </a:t>
            </a:r>
            <a:r>
              <a:rPr lang="es-ES_tradnl" sz="1800" dirty="0">
                <a:effectLst/>
                <a:latin typeface="+mn-lt"/>
                <a:ea typeface="Calibri" panose="020F0502020204030204" pitchFamily="34" charset="0"/>
              </a:rPr>
              <a:t>entrevistas en Chimborazo                </a:t>
            </a:r>
          </a:p>
          <a:p>
            <a:pPr lvl="0" algn="ctr"/>
            <a:r>
              <a:rPr lang="es-ES_tradnl" sz="1800" b="1" dirty="0">
                <a:effectLst/>
                <a:latin typeface="+mn-lt"/>
                <a:ea typeface="Calibri" panose="020F0502020204030204" pitchFamily="34" charset="0"/>
              </a:rPr>
              <a:t>12</a:t>
            </a:r>
            <a:r>
              <a:rPr lang="es-ES_tradnl" sz="1800" dirty="0">
                <a:effectLst/>
                <a:latin typeface="+mn-lt"/>
                <a:ea typeface="Calibri" panose="020F0502020204030204" pitchFamily="34" charset="0"/>
              </a:rPr>
              <a:t> entrevistas en Imbabura</a:t>
            </a:r>
            <a:endParaRPr lang="es-ES" sz="1800" b="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r>
              <a:rPr lang="es-ES_tradnl" sz="1800" b="1" dirty="0">
                <a:solidFill>
                  <a:srgbClr val="000000"/>
                </a:solidFill>
                <a:ea typeface="Segoe UI" panose="020B0502040204020203" pitchFamily="34" charset="0"/>
                <a:cs typeface="Times New Roman" panose="02020603050405020304" pitchFamily="18" charset="0"/>
              </a:rPr>
              <a:t>Transcripción entrevistas: </a:t>
            </a:r>
            <a:r>
              <a:rPr lang="es-ES_tradnl" sz="1800" dirty="0">
                <a:solidFill>
                  <a:srgbClr val="000000"/>
                </a:solidFill>
                <a:ea typeface="Segoe UI" panose="020B0502040204020203" pitchFamily="34" charset="0"/>
                <a:cs typeface="Times New Roman" panose="02020603050405020304" pitchFamily="18" charset="0"/>
              </a:rPr>
              <a:t>Identificación de </a:t>
            </a:r>
            <a:r>
              <a:rPr lang="es-ES_tradnl" sz="1800" b="1" dirty="0">
                <a:solidFill>
                  <a:srgbClr val="000000"/>
                </a:solidFill>
                <a:ea typeface="Segoe UI" panose="020B0502040204020203" pitchFamily="34" charset="0"/>
                <a:cs typeface="Times New Roman" panose="02020603050405020304" pitchFamily="18" charset="0"/>
              </a:rPr>
              <a:t>códigos temáticos</a:t>
            </a:r>
            <a:r>
              <a:rPr lang="es-ES" dirty="0">
                <a:ea typeface="Segoe UI" panose="020B0502040204020203" pitchFamily="34" charset="0"/>
                <a:cs typeface="Times New Roman" panose="02020603050405020304" pitchFamily="18" charset="0"/>
              </a:rPr>
              <a:t>         </a:t>
            </a:r>
            <a:r>
              <a:rPr lang="es-ES_tradnl" b="0" dirty="0">
                <a:solidFill>
                  <a:srgbClr val="000000"/>
                </a:solidFill>
                <a:ea typeface="Segoe UI" panose="020B0502040204020203" pitchFamily="34" charset="0"/>
                <a:cs typeface="Times New Roman" panose="02020603050405020304" pitchFamily="18" charset="0"/>
              </a:rPr>
              <a:t>Defi</a:t>
            </a:r>
            <a:r>
              <a:rPr lang="es-ES_tradnl" dirty="0">
                <a:solidFill>
                  <a:srgbClr val="000000"/>
                </a:solidFill>
                <a:ea typeface="Segoe UI" panose="020B0502040204020203" pitchFamily="34" charset="0"/>
                <a:cs typeface="Times New Roman" panose="02020603050405020304" pitchFamily="18" charset="0"/>
              </a:rPr>
              <a:t>nición de </a:t>
            </a:r>
            <a:r>
              <a:rPr lang="es-ES_tradnl" b="1" dirty="0">
                <a:solidFill>
                  <a:srgbClr val="000000"/>
                </a:solidFill>
                <a:ea typeface="Segoe UI" panose="020B0502040204020203" pitchFamily="34" charset="0"/>
                <a:cs typeface="Times New Roman" panose="02020603050405020304" pitchFamily="18" charset="0"/>
              </a:rPr>
              <a:t>categorías</a:t>
            </a:r>
            <a:endParaRPr lang="es-ES_tradnl" dirty="0">
              <a:effectLst/>
              <a:latin typeface="+mn-lt"/>
              <a:ea typeface="Calibri" panose="020F0502020204030204" pitchFamily="34" charset="0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08180EF4-6459-4217-A1F9-046185CB4E3A}"/>
              </a:ext>
            </a:extLst>
          </p:cNvPr>
          <p:cNvCxnSpPr>
            <a:cxnSpLocks/>
          </p:cNvCxnSpPr>
          <p:nvPr/>
        </p:nvCxnSpPr>
        <p:spPr>
          <a:xfrm>
            <a:off x="5289905" y="4014354"/>
            <a:ext cx="0" cy="624397"/>
          </a:xfrm>
          <a:prstGeom prst="straightConnector1">
            <a:avLst/>
          </a:prstGeom>
          <a:ln w="57150"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20525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A01D5BDB-5002-42B5-820E-D9BB10B27E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39339400"/>
              </p:ext>
            </p:extLst>
          </p:nvPr>
        </p:nvGraphicFramePr>
        <p:xfrm>
          <a:off x="301623" y="190500"/>
          <a:ext cx="11737977" cy="65668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81598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7C262-EA41-4429-AB5A-2B1A34AFC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6519"/>
            <a:ext cx="10515600" cy="667199"/>
          </a:xfrm>
        </p:spPr>
        <p:txBody>
          <a:bodyPr>
            <a:normAutofit fontScale="90000"/>
          </a:bodyPr>
          <a:lstStyle/>
          <a:p>
            <a:pPr algn="ctr"/>
            <a:r>
              <a:rPr lang="es-ES" sz="4200" b="1" dirty="0"/>
              <a:t>Resultados</a:t>
            </a:r>
          </a:p>
        </p:txBody>
      </p:sp>
      <p:pic>
        <p:nvPicPr>
          <p:cNvPr id="4" name="Imagen 8">
            <a:extLst>
              <a:ext uri="{FF2B5EF4-FFF2-40B4-BE49-F238E27FC236}">
                <a16:creationId xmlns:a16="http://schemas.microsoft.com/office/drawing/2014/main" id="{E3BC214F-5E5D-4F21-97DF-0B1E7C9B3A23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236" y="1677691"/>
            <a:ext cx="8091055" cy="4944782"/>
          </a:xfrm>
          <a:prstGeom prst="rect">
            <a:avLst/>
          </a:prstGeom>
          <a:noFill/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5663C213-6370-4AE8-9BED-309B7FD4237D}"/>
              </a:ext>
            </a:extLst>
          </p:cNvPr>
          <p:cNvSpPr/>
          <p:nvPr/>
        </p:nvSpPr>
        <p:spPr>
          <a:xfrm rot="20513826">
            <a:off x="1176998" y="1947072"/>
            <a:ext cx="5485258" cy="1850654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9631789-7014-4ADF-A184-3EB6283D1AA9}"/>
              </a:ext>
            </a:extLst>
          </p:cNvPr>
          <p:cNvSpPr/>
          <p:nvPr/>
        </p:nvSpPr>
        <p:spPr>
          <a:xfrm rot="20707497">
            <a:off x="5957113" y="4503995"/>
            <a:ext cx="2244095" cy="1531504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E2205EE-9CA0-4586-BE62-4BBFD8E43BB2}"/>
              </a:ext>
            </a:extLst>
          </p:cNvPr>
          <p:cNvSpPr txBox="1"/>
          <p:nvPr/>
        </p:nvSpPr>
        <p:spPr>
          <a:xfrm>
            <a:off x="9229034" y="3369196"/>
            <a:ext cx="2491911" cy="14773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/>
              <a:t>Definición de 6 categorías (Para este análisis se va a tomar 3 categorías representativas</a:t>
            </a:r>
          </a:p>
        </p:txBody>
      </p:sp>
      <p:cxnSp>
        <p:nvCxnSpPr>
          <p:cNvPr id="14" name="Connector: Elbow 13">
            <a:extLst>
              <a:ext uri="{FF2B5EF4-FFF2-40B4-BE49-F238E27FC236}">
                <a16:creationId xmlns:a16="http://schemas.microsoft.com/office/drawing/2014/main" id="{62CA067F-6712-4E1C-802D-C5C8E26DBFE5}"/>
              </a:ext>
            </a:extLst>
          </p:cNvPr>
          <p:cNvCxnSpPr>
            <a:cxnSpLocks/>
          </p:cNvCxnSpPr>
          <p:nvPr/>
        </p:nvCxnSpPr>
        <p:spPr>
          <a:xfrm>
            <a:off x="6567055" y="2039296"/>
            <a:ext cx="3671454" cy="1195345"/>
          </a:xfrm>
          <a:prstGeom prst="bentConnector3">
            <a:avLst>
              <a:gd name="adj1" fmla="val 100189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Connector: Elbow 15">
            <a:extLst>
              <a:ext uri="{FF2B5EF4-FFF2-40B4-BE49-F238E27FC236}">
                <a16:creationId xmlns:a16="http://schemas.microsoft.com/office/drawing/2014/main" id="{330488C6-FE58-4F4A-93F1-FA669E7B79F3}"/>
              </a:ext>
            </a:extLst>
          </p:cNvPr>
          <p:cNvCxnSpPr>
            <a:cxnSpLocks/>
            <a:endCxn id="9" idx="2"/>
          </p:cNvCxnSpPr>
          <p:nvPr/>
        </p:nvCxnSpPr>
        <p:spPr>
          <a:xfrm flipV="1">
            <a:off x="8332475" y="4846524"/>
            <a:ext cx="2142515" cy="333786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8">
            <a:extLst>
              <a:ext uri="{FF2B5EF4-FFF2-40B4-BE49-F238E27FC236}">
                <a16:creationId xmlns:a16="http://schemas.microsoft.com/office/drawing/2014/main" id="{BFF6A5AC-3DFE-48C3-B167-09124EF67527}"/>
              </a:ext>
            </a:extLst>
          </p:cNvPr>
          <p:cNvSpPr txBox="1"/>
          <p:nvPr/>
        </p:nvSpPr>
        <p:spPr>
          <a:xfrm>
            <a:off x="715241" y="1078876"/>
            <a:ext cx="2332759" cy="1323439"/>
          </a:xfrm>
          <a:prstGeom prst="rect">
            <a:avLst/>
          </a:prstGeom>
          <a:ln>
            <a:prstDash val="dash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600" dirty="0"/>
              <a:t>SPG</a:t>
            </a:r>
          </a:p>
          <a:p>
            <a:r>
              <a:rPr lang="es-ES" sz="1600" dirty="0">
                <a:solidFill>
                  <a:schemeClr val="tx1"/>
                </a:solidFill>
              </a:rPr>
              <a:t>Mecanismos: </a:t>
            </a:r>
            <a:r>
              <a:rPr lang="es-ES" sz="1600" dirty="0"/>
              <a:t>Ferias AE</a:t>
            </a:r>
          </a:p>
          <a:p>
            <a:r>
              <a:rPr lang="es-ES" sz="1600" dirty="0"/>
              <a:t>Transición agroecológica</a:t>
            </a:r>
          </a:p>
          <a:p>
            <a:r>
              <a:rPr lang="es-ES" sz="1600" dirty="0"/>
              <a:t>Alimentos sin químicos</a:t>
            </a:r>
          </a:p>
          <a:p>
            <a:r>
              <a:rPr lang="es-ES" sz="1600" dirty="0"/>
              <a:t>Prácticas tradicionales </a:t>
            </a:r>
          </a:p>
        </p:txBody>
      </p:sp>
      <p:sp>
        <p:nvSpPr>
          <p:cNvPr id="12" name="TextBox 8">
            <a:extLst>
              <a:ext uri="{FF2B5EF4-FFF2-40B4-BE49-F238E27FC236}">
                <a16:creationId xmlns:a16="http://schemas.microsoft.com/office/drawing/2014/main" id="{B8251A93-2497-4264-8DCC-089C0315EB36}"/>
              </a:ext>
            </a:extLst>
          </p:cNvPr>
          <p:cNvSpPr txBox="1"/>
          <p:nvPr/>
        </p:nvSpPr>
        <p:spPr>
          <a:xfrm>
            <a:off x="7903766" y="5366311"/>
            <a:ext cx="3262998" cy="1323439"/>
          </a:xfrm>
          <a:prstGeom prst="rect">
            <a:avLst/>
          </a:prstGeom>
          <a:ln>
            <a:prstDash val="dash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600" dirty="0">
                <a:solidFill>
                  <a:schemeClr val="tx1"/>
                </a:solidFill>
              </a:rPr>
              <a:t>LORSA y Leyes </a:t>
            </a:r>
            <a:r>
              <a:rPr lang="es-ES" sz="1600" dirty="0"/>
              <a:t>conexas</a:t>
            </a:r>
          </a:p>
          <a:p>
            <a:r>
              <a:rPr lang="es-ES" sz="1600" dirty="0"/>
              <a:t>COOTAD</a:t>
            </a:r>
          </a:p>
          <a:p>
            <a:r>
              <a:rPr lang="es-ES" sz="1600" dirty="0"/>
              <a:t>Ordenanzas agroecológicas</a:t>
            </a:r>
          </a:p>
          <a:p>
            <a:r>
              <a:rPr lang="es-ES" sz="1600" dirty="0"/>
              <a:t>Soberanía alimentaria</a:t>
            </a:r>
          </a:p>
          <a:p>
            <a:r>
              <a:rPr lang="es-ES" sz="1600" dirty="0"/>
              <a:t>Comunidades de aprendizaje</a:t>
            </a:r>
          </a:p>
        </p:txBody>
      </p:sp>
    </p:spTree>
    <p:extLst>
      <p:ext uri="{BB962C8B-B14F-4D97-AF65-F5344CB8AC3E}">
        <p14:creationId xmlns:p14="http://schemas.microsoft.com/office/powerpoint/2010/main" val="18594224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lipse 2">
            <a:extLst>
              <a:ext uri="{FF2B5EF4-FFF2-40B4-BE49-F238E27FC236}">
                <a16:creationId xmlns:a16="http://schemas.microsoft.com/office/drawing/2014/main" id="{DB062160-1F1A-4D4D-86C1-6DFD450B7EC8}"/>
              </a:ext>
            </a:extLst>
          </p:cNvPr>
          <p:cNvSpPr/>
          <p:nvPr/>
        </p:nvSpPr>
        <p:spPr>
          <a:xfrm>
            <a:off x="629983" y="1254903"/>
            <a:ext cx="1178035" cy="67130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4800" dirty="0">
                <a:solidFill>
                  <a:schemeClr val="tx1"/>
                </a:solidFill>
              </a:rPr>
              <a:t>E</a:t>
            </a:r>
            <a:endParaRPr lang="es-EC" sz="4800" dirty="0">
              <a:solidFill>
                <a:schemeClr val="tx1"/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678B799C-BAFE-42D1-8C4E-D95EE37367C4}"/>
              </a:ext>
            </a:extLst>
          </p:cNvPr>
          <p:cNvSpPr txBox="1"/>
          <p:nvPr/>
        </p:nvSpPr>
        <p:spPr>
          <a:xfrm>
            <a:off x="1808018" y="1254903"/>
            <a:ext cx="941616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/>
              <a:t>Institucionalización de la Soberanía alimentaria → Aprobación de un marco normativo</a:t>
            </a:r>
          </a:p>
          <a:p>
            <a:pPr algn="ctr"/>
            <a:r>
              <a:rPr lang="es-MX" sz="2400" dirty="0"/>
              <a:t>Constitución (Art. 13, 15, 281, 284,304, 318, 334, 410) </a:t>
            </a:r>
          </a:p>
          <a:p>
            <a:pPr algn="ctr"/>
            <a:r>
              <a:rPr lang="es-MX" sz="2400" dirty="0"/>
              <a:t>Ley Orgánica del Régimen de la Soberanía (LORSA)</a:t>
            </a:r>
          </a:p>
          <a:p>
            <a:pPr algn="ctr"/>
            <a:endParaRPr lang="es-MX" sz="2400" dirty="0"/>
          </a:p>
          <a:p>
            <a:pPr algn="ctr"/>
            <a:r>
              <a:rPr lang="es-MX" sz="2400" dirty="0"/>
              <a:t>Fomento SAL </a:t>
            </a:r>
          </a:p>
          <a:p>
            <a:pPr algn="ctr"/>
            <a:r>
              <a:rPr lang="es-ES" sz="2400" b="1" dirty="0"/>
              <a:t>“Acceso seguro y permanente a alimentos sanos, suficientes y nutritivos; preferentemente producidos a nivel local y culturalmente aceptados”.</a:t>
            </a:r>
            <a:endParaRPr lang="es-MX" sz="2400" b="1" dirty="0"/>
          </a:p>
          <a:p>
            <a:pPr algn="ctr"/>
            <a:endParaRPr lang="es-MX" sz="2400" b="1" dirty="0"/>
          </a:p>
          <a:p>
            <a:pPr algn="ctr"/>
            <a:r>
              <a:rPr lang="es-MX" sz="2400" b="1" dirty="0"/>
              <a:t>LORSA → Leyes conexas: 9 propuestas y 4 aprobadas</a:t>
            </a:r>
            <a:endParaRPr lang="es-MX" sz="2400" dirty="0"/>
          </a:p>
          <a:p>
            <a:pPr algn="ctr"/>
            <a:endParaRPr lang="es-MX" sz="2400" dirty="0"/>
          </a:p>
          <a:p>
            <a:pPr algn="ctr"/>
            <a:r>
              <a:rPr lang="es-MX" sz="2400" dirty="0"/>
              <a:t>Tierras y Territorios, Agrobiodiversidad y Agricultura Sustentable, Recursos Hídricos, Inocuidad</a:t>
            </a: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88A30812-0F34-4B25-A865-B838C089C8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7801" y="193543"/>
            <a:ext cx="8915400" cy="671306"/>
          </a:xfrm>
        </p:spPr>
        <p:txBody>
          <a:bodyPr>
            <a:normAutofit fontScale="90000"/>
          </a:bodyPr>
          <a:lstStyle/>
          <a:p>
            <a:pPr algn="ctr"/>
            <a:r>
              <a:rPr lang="es-ES" sz="4400" b="1" dirty="0"/>
              <a:t>Resultados: </a:t>
            </a:r>
            <a:r>
              <a:rPr lang="es-ES" b="1" dirty="0"/>
              <a:t>Políticas Públicas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41762818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66025F-38E0-40B4-BA7B-38967E10F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8300" y="157486"/>
            <a:ext cx="8915400" cy="671306"/>
          </a:xfrm>
        </p:spPr>
        <p:txBody>
          <a:bodyPr>
            <a:normAutofit fontScale="90000"/>
          </a:bodyPr>
          <a:lstStyle/>
          <a:p>
            <a:pPr algn="ctr"/>
            <a:r>
              <a:rPr lang="es-ES" sz="4400" b="1" dirty="0"/>
              <a:t>Resultados: </a:t>
            </a:r>
            <a:r>
              <a:rPr lang="es-ES" b="1" dirty="0"/>
              <a:t>Políticas Públicas</a:t>
            </a:r>
            <a:endParaRPr lang="es-EC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29F105E9-3FC7-4C65-97E6-13B280E97B21}"/>
              </a:ext>
            </a:extLst>
          </p:cNvPr>
          <p:cNvSpPr txBox="1"/>
          <p:nvPr/>
        </p:nvSpPr>
        <p:spPr>
          <a:xfrm>
            <a:off x="9674054" y="467641"/>
            <a:ext cx="2111828" cy="255454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sz="2000" b="1" u="sng" dirty="0">
                <a:solidFill>
                  <a:schemeClr val="tx1"/>
                </a:solidFill>
              </a:rPr>
              <a:t>Aplicación:</a:t>
            </a:r>
          </a:p>
          <a:p>
            <a:pPr algn="ctr"/>
            <a:endParaRPr lang="es-MX" sz="2000" b="1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000" dirty="0">
                <a:solidFill>
                  <a:schemeClr val="tx1"/>
                </a:solidFill>
              </a:rPr>
              <a:t>Limitada capacidad operativa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000" dirty="0">
                <a:solidFill>
                  <a:schemeClr val="tx1"/>
                </a:solidFill>
              </a:rPr>
              <a:t>No hay interés en articulación SISAN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A50B0F02-C44B-4F3C-925E-E3ECEE235F3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523" t="36007" r="30313" b="26747"/>
          <a:stretch/>
        </p:blipFill>
        <p:spPr>
          <a:xfrm>
            <a:off x="322751" y="3186309"/>
            <a:ext cx="6436903" cy="3532101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653A4FC6-88A6-4250-994D-5ACA1F45C3E9}"/>
              </a:ext>
            </a:extLst>
          </p:cNvPr>
          <p:cNvSpPr txBox="1"/>
          <p:nvPr/>
        </p:nvSpPr>
        <p:spPr>
          <a:xfrm>
            <a:off x="541038" y="2694137"/>
            <a:ext cx="5895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Ejecución presupuestaria del sector agropecuario 2015/17</a:t>
            </a:r>
            <a:r>
              <a:rPr lang="es-ES" dirty="0"/>
              <a:t>.</a:t>
            </a:r>
          </a:p>
        </p:txBody>
      </p:sp>
      <p:cxnSp>
        <p:nvCxnSpPr>
          <p:cNvPr id="37" name="Connector: Curved 36">
            <a:extLst>
              <a:ext uri="{FF2B5EF4-FFF2-40B4-BE49-F238E27FC236}">
                <a16:creationId xmlns:a16="http://schemas.microsoft.com/office/drawing/2014/main" id="{521935E4-9E6B-49EB-AE8B-2B18C0508DC0}"/>
              </a:ext>
            </a:extLst>
          </p:cNvPr>
          <p:cNvCxnSpPr/>
          <p:nvPr/>
        </p:nvCxnSpPr>
        <p:spPr>
          <a:xfrm>
            <a:off x="2914650" y="3318555"/>
            <a:ext cx="3181350" cy="990600"/>
          </a:xfrm>
          <a:prstGeom prst="curvedConnector3">
            <a:avLst>
              <a:gd name="adj1" fmla="val 13473"/>
            </a:avLst>
          </a:prstGeom>
          <a:ln w="38100">
            <a:prstDash val="dash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B7F88DB6-316E-4E00-B8A9-D7D48435148E}"/>
              </a:ext>
            </a:extLst>
          </p:cNvPr>
          <p:cNvSpPr txBox="1"/>
          <p:nvPr/>
        </p:nvSpPr>
        <p:spPr>
          <a:xfrm>
            <a:off x="7423308" y="3753318"/>
            <a:ext cx="410621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/>
              <a:t>Presupuesto MAG 2011:</a:t>
            </a:r>
          </a:p>
          <a:p>
            <a:pPr marL="285750" indent="-285750">
              <a:buFontTx/>
              <a:buChar char="-"/>
            </a:pPr>
            <a:r>
              <a:rPr lang="es-ES" sz="2400" dirty="0"/>
              <a:t>46 millones para exportación</a:t>
            </a:r>
          </a:p>
          <a:p>
            <a:pPr marL="285750" indent="-285750">
              <a:buFontTx/>
              <a:buChar char="-"/>
            </a:pPr>
            <a:r>
              <a:rPr lang="es-ES" sz="2400" dirty="0"/>
              <a:t>4 millones para AFC</a:t>
            </a:r>
          </a:p>
          <a:p>
            <a:endParaRPr lang="es-ES" sz="2400" dirty="0"/>
          </a:p>
          <a:p>
            <a:pPr algn="ctr"/>
            <a:r>
              <a:rPr lang="es-ES" sz="2400" b="1" dirty="0"/>
              <a:t>Dificultad en el acceso a información actualizada </a:t>
            </a:r>
          </a:p>
        </p:txBody>
      </p:sp>
      <p:sp>
        <p:nvSpPr>
          <p:cNvPr id="40" name="Arrow: Left 39">
            <a:extLst>
              <a:ext uri="{FF2B5EF4-FFF2-40B4-BE49-F238E27FC236}">
                <a16:creationId xmlns:a16="http://schemas.microsoft.com/office/drawing/2014/main" id="{41DA5842-60D6-4115-A247-A2EF4BDE933D}"/>
              </a:ext>
            </a:extLst>
          </p:cNvPr>
          <p:cNvSpPr/>
          <p:nvPr/>
        </p:nvSpPr>
        <p:spPr>
          <a:xfrm>
            <a:off x="6609800" y="4309155"/>
            <a:ext cx="705070" cy="836987"/>
          </a:xfrm>
          <a:prstGeom prst="leftArrow">
            <a:avLst/>
          </a:prstGeom>
          <a:ln w="38100"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FF00370A-C45A-4CCC-AB32-0BB53D3FAC71}"/>
              </a:ext>
            </a:extLst>
          </p:cNvPr>
          <p:cNvSpPr txBox="1"/>
          <p:nvPr/>
        </p:nvSpPr>
        <p:spPr>
          <a:xfrm>
            <a:off x="541038" y="1017982"/>
            <a:ext cx="290860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s-MX" sz="2000" b="1" u="none" dirty="0"/>
              <a:t>Institucionalización de la soberanía alimentaria</a:t>
            </a:r>
          </a:p>
          <a:p>
            <a:pPr lvl="0"/>
            <a:r>
              <a:rPr lang="es-MX" sz="2000" b="1" u="none" dirty="0"/>
              <a:t>Constitución/LORSA</a:t>
            </a:r>
            <a:endParaRPr lang="es-ES" sz="2000" b="1" u="none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D1FB6778-CA19-4397-BBC0-6B442EAB8C7D}"/>
              </a:ext>
            </a:extLst>
          </p:cNvPr>
          <p:cNvSpPr txBox="1"/>
          <p:nvPr/>
        </p:nvSpPr>
        <p:spPr>
          <a:xfrm>
            <a:off x="3915537" y="950899"/>
            <a:ext cx="269426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s-ES" sz="2000" b="0" i="0" u="none" strike="noStrike" dirty="0">
                <a:effectLst/>
                <a:latin typeface="logo"/>
              </a:rPr>
              <a:t>COPISA - Conferencia Plurinacional e Intercultural de Soberanía Alimentaria</a:t>
            </a:r>
            <a:endParaRPr lang="es-ES" sz="2000" i="0" u="none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377F1D94-6254-4E97-A732-BA2D24AAA75B}"/>
              </a:ext>
            </a:extLst>
          </p:cNvPr>
          <p:cNvSpPr txBox="1"/>
          <p:nvPr/>
        </p:nvSpPr>
        <p:spPr>
          <a:xfrm>
            <a:off x="6979791" y="950898"/>
            <a:ext cx="249091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s-ES" sz="2000" b="0" i="0" u="none" dirty="0">
                <a:solidFill>
                  <a:schemeClr val="tx1"/>
                </a:solidFill>
                <a:effectLst/>
                <a:latin typeface="Raleway"/>
              </a:rPr>
              <a:t>Sistema de Soberanía Alimentaria y Nutricional (SISAN)</a:t>
            </a:r>
            <a:endParaRPr lang="es-ES" sz="2000" i="0" u="none" dirty="0">
              <a:solidFill>
                <a:schemeClr val="tx1"/>
              </a:solidFill>
            </a:endParaRPr>
          </a:p>
        </p:txBody>
      </p:sp>
      <p:cxnSp>
        <p:nvCxnSpPr>
          <p:cNvPr id="7" name="Conector recto de flecha 6">
            <a:extLst>
              <a:ext uri="{FF2B5EF4-FFF2-40B4-BE49-F238E27FC236}">
                <a16:creationId xmlns:a16="http://schemas.microsoft.com/office/drawing/2014/main" id="{169F901F-4073-4B7D-8738-ECCE6EA86E64}"/>
              </a:ext>
            </a:extLst>
          </p:cNvPr>
          <p:cNvCxnSpPr>
            <a:stCxn id="11" idx="3"/>
          </p:cNvCxnSpPr>
          <p:nvPr/>
        </p:nvCxnSpPr>
        <p:spPr>
          <a:xfrm flipV="1">
            <a:off x="3449643" y="1525813"/>
            <a:ext cx="465894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de flecha 13">
            <a:extLst>
              <a:ext uri="{FF2B5EF4-FFF2-40B4-BE49-F238E27FC236}">
                <a16:creationId xmlns:a16="http://schemas.microsoft.com/office/drawing/2014/main" id="{B6BF022D-C15B-4C43-85DA-B6AEACB781B3}"/>
              </a:ext>
            </a:extLst>
          </p:cNvPr>
          <p:cNvCxnSpPr>
            <a:stCxn id="13" idx="3"/>
            <a:endCxn id="15" idx="1"/>
          </p:cNvCxnSpPr>
          <p:nvPr/>
        </p:nvCxnSpPr>
        <p:spPr>
          <a:xfrm flipV="1">
            <a:off x="6609800" y="1612618"/>
            <a:ext cx="369991" cy="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 descr="Conferencia Plurinacional e Intercultural de Soberanía Alimentaria -  Publications | Facebook">
            <a:extLst>
              <a:ext uri="{FF2B5EF4-FFF2-40B4-BE49-F238E27FC236}">
                <a16:creationId xmlns:a16="http://schemas.microsoft.com/office/drawing/2014/main" id="{00310F63-E687-4383-9BB3-F06F457BF5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0828" y="1673951"/>
            <a:ext cx="444709" cy="446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4371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9" grpId="0"/>
      <p:bldP spid="4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66025F-38E0-40B4-BA7B-38967E10F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8327" y="119534"/>
            <a:ext cx="10515600" cy="671306"/>
          </a:xfrm>
        </p:spPr>
        <p:txBody>
          <a:bodyPr>
            <a:normAutofit fontScale="90000"/>
          </a:bodyPr>
          <a:lstStyle/>
          <a:p>
            <a:pPr algn="ctr"/>
            <a:r>
              <a:rPr lang="es-ES" sz="4400" b="1" dirty="0"/>
              <a:t>Resultados: </a:t>
            </a:r>
            <a:r>
              <a:rPr lang="es-ES" b="1" dirty="0"/>
              <a:t>Políticas Públicas</a:t>
            </a:r>
            <a:endParaRPr lang="es-EC" dirty="0"/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74BB5274-0C2D-4E9A-9553-5B3F5F97780A}"/>
              </a:ext>
            </a:extLst>
          </p:cNvPr>
          <p:cNvSpPr/>
          <p:nvPr/>
        </p:nvSpPr>
        <p:spPr>
          <a:xfrm>
            <a:off x="5483330" y="1013319"/>
            <a:ext cx="1479861" cy="1138399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b="1" dirty="0">
                <a:solidFill>
                  <a:schemeClr val="tx1"/>
                </a:solidFill>
              </a:rPr>
              <a:t>P/G</a:t>
            </a:r>
            <a:endParaRPr lang="es-EC" sz="2000" b="1" dirty="0">
              <a:solidFill>
                <a:schemeClr val="tx1"/>
              </a:solidFill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3715F0DF-E233-4BB4-9B88-193773B20E2C}"/>
              </a:ext>
            </a:extLst>
          </p:cNvPr>
          <p:cNvSpPr txBox="1"/>
          <p:nvPr/>
        </p:nvSpPr>
        <p:spPr>
          <a:xfrm>
            <a:off x="446603" y="1166407"/>
            <a:ext cx="4642246" cy="707886"/>
          </a:xfrm>
          <a:prstGeom prst="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/>
              <a:t>Ministerio de Agricultura y Ganadería (MAG)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78E92CDD-9559-48B6-BBDF-2A4C0E57B564}"/>
              </a:ext>
            </a:extLst>
          </p:cNvPr>
          <p:cNvSpPr txBox="1"/>
          <p:nvPr/>
        </p:nvSpPr>
        <p:spPr>
          <a:xfrm>
            <a:off x="3355674" y="5297212"/>
            <a:ext cx="29893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dirty="0"/>
              <a:t>250 AFC capacitados en Agricultura sostenible en 15 comunidades de aprendizaje</a:t>
            </a:r>
            <a:endParaRPr lang="es-EC" sz="2000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E0113290-D8B6-4A7A-8D62-093560F47A12}"/>
              </a:ext>
            </a:extLst>
          </p:cNvPr>
          <p:cNvSpPr txBox="1"/>
          <p:nvPr/>
        </p:nvSpPr>
        <p:spPr>
          <a:xfrm>
            <a:off x="211351" y="5015419"/>
            <a:ext cx="331441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/>
              <a:t>700 kits de agroquímicos entregados para papa</a:t>
            </a:r>
          </a:p>
          <a:p>
            <a:r>
              <a:rPr lang="es-MX" sz="2000" dirty="0"/>
              <a:t>290 para tomate de árbol</a:t>
            </a:r>
          </a:p>
          <a:p>
            <a:r>
              <a:rPr lang="es-MX" sz="2000" dirty="0"/>
              <a:t>60.000 asistencias técnicas</a:t>
            </a:r>
            <a:endParaRPr lang="es-EC" sz="2000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7F9072EB-99FD-46C3-B4EA-9FBE59227B5A}"/>
              </a:ext>
            </a:extLst>
          </p:cNvPr>
          <p:cNvSpPr txBox="1"/>
          <p:nvPr/>
        </p:nvSpPr>
        <p:spPr>
          <a:xfrm>
            <a:off x="100170" y="2370756"/>
            <a:ext cx="292299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/>
              <a:t>Viceministerio de Desarrollo Productivo: </a:t>
            </a:r>
          </a:p>
          <a:p>
            <a:pPr algn="ctr"/>
            <a:r>
              <a:rPr lang="es-MX" sz="2000" b="1" dirty="0"/>
              <a:t>Modelo agroindustrial-exportación,</a:t>
            </a:r>
          </a:p>
          <a:p>
            <a:pPr algn="ctr"/>
            <a:r>
              <a:rPr lang="es-MX" sz="2000" dirty="0"/>
              <a:t> trabajo por rubros (cantidad, agroindustria) </a:t>
            </a:r>
          </a:p>
          <a:p>
            <a:pPr algn="ctr"/>
            <a:endParaRPr lang="es-EC" sz="2000" b="1" dirty="0"/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F8402332-6C37-4679-8C17-161AF7A0FAC1}"/>
              </a:ext>
            </a:extLst>
          </p:cNvPr>
          <p:cNvSpPr txBox="1"/>
          <p:nvPr/>
        </p:nvSpPr>
        <p:spPr>
          <a:xfrm>
            <a:off x="7267839" y="1194080"/>
            <a:ext cx="4477554" cy="707886"/>
          </a:xfrm>
          <a:prstGeom prst="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/>
              <a:t>Gobiernos Autónomos Descentralizados: provincial y municipal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CDB3F441-6114-44AA-88E3-C7AAD76B6283}"/>
              </a:ext>
            </a:extLst>
          </p:cNvPr>
          <p:cNvSpPr/>
          <p:nvPr/>
        </p:nvSpPr>
        <p:spPr>
          <a:xfrm>
            <a:off x="100170" y="922401"/>
            <a:ext cx="11809914" cy="5684504"/>
          </a:xfrm>
          <a:prstGeom prst="rect">
            <a:avLst/>
          </a:prstGeom>
          <a:noFill/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sz="2000" dirty="0"/>
          </a:p>
        </p:txBody>
      </p:sp>
      <p:sp>
        <p:nvSpPr>
          <p:cNvPr id="51" name="CuadroTexto 12">
            <a:extLst>
              <a:ext uri="{FF2B5EF4-FFF2-40B4-BE49-F238E27FC236}">
                <a16:creationId xmlns:a16="http://schemas.microsoft.com/office/drawing/2014/main" id="{B92875C7-3458-47FC-A472-B126DA6171F4}"/>
              </a:ext>
            </a:extLst>
          </p:cNvPr>
          <p:cNvSpPr txBox="1"/>
          <p:nvPr/>
        </p:nvSpPr>
        <p:spPr>
          <a:xfrm>
            <a:off x="3193136" y="2352592"/>
            <a:ext cx="331440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000" b="1" dirty="0" err="1"/>
              <a:t>Sub-secretaría</a:t>
            </a:r>
            <a:r>
              <a:rPr lang="es-EC" sz="2000" b="1" dirty="0"/>
              <a:t> de la Agricultura Familiar y Campesina: </a:t>
            </a:r>
          </a:p>
          <a:p>
            <a:pPr algn="ctr"/>
            <a:r>
              <a:rPr lang="es-MX" sz="2000" b="1" dirty="0"/>
              <a:t>SAFC</a:t>
            </a:r>
          </a:p>
          <a:p>
            <a:pPr algn="ctr"/>
            <a:r>
              <a:rPr lang="es-MX" sz="2000" b="1" dirty="0"/>
              <a:t>sello de la AFC </a:t>
            </a:r>
          </a:p>
          <a:p>
            <a:pPr algn="ctr"/>
            <a:r>
              <a:rPr lang="es-MX" sz="2000" b="1" dirty="0"/>
              <a:t>comunidades de aprendizaje </a:t>
            </a:r>
          </a:p>
          <a:p>
            <a:pPr algn="ctr"/>
            <a:r>
              <a:rPr lang="es-MX" sz="2000" b="1" dirty="0"/>
              <a:t>CIALCOS - AFC ligada más a ferias directas</a:t>
            </a:r>
            <a:endParaRPr lang="es-EC" sz="2000" b="1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9865618-04D4-4E93-8658-8AD8BF344616}"/>
              </a:ext>
            </a:extLst>
          </p:cNvPr>
          <p:cNvCxnSpPr/>
          <p:nvPr/>
        </p:nvCxnSpPr>
        <p:spPr>
          <a:xfrm>
            <a:off x="1543050" y="1701911"/>
            <a:ext cx="0" cy="52693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C21ED111-1558-46E3-90E5-E1C8F40214F3}"/>
              </a:ext>
            </a:extLst>
          </p:cNvPr>
          <p:cNvCxnSpPr/>
          <p:nvPr/>
        </p:nvCxnSpPr>
        <p:spPr>
          <a:xfrm>
            <a:off x="4591050" y="1667041"/>
            <a:ext cx="0" cy="52693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1F27CAB7-978D-4E2C-95AC-51B148162CE2}"/>
              </a:ext>
            </a:extLst>
          </p:cNvPr>
          <p:cNvCxnSpPr/>
          <p:nvPr/>
        </p:nvCxnSpPr>
        <p:spPr>
          <a:xfrm>
            <a:off x="1543050" y="4184423"/>
            <a:ext cx="0" cy="52693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55A38E3A-B804-4EC1-964E-8AE537DAA7A9}"/>
              </a:ext>
            </a:extLst>
          </p:cNvPr>
          <p:cNvCxnSpPr>
            <a:cxnSpLocks/>
            <a:stCxn id="51" idx="2"/>
            <a:endCxn id="11" idx="0"/>
          </p:cNvCxnSpPr>
          <p:nvPr/>
        </p:nvCxnSpPr>
        <p:spPr>
          <a:xfrm flipH="1">
            <a:off x="4850340" y="4907137"/>
            <a:ext cx="1" cy="39007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টুইটারে Ministerio de Agricultura y Ganadería: &amp;quot;¡Innovamos! Ahora las ferias  #DeLaMataALaMesa están más cerca de ti. Descarga la aplicación &amp;quot;Ferias MAG&amp;quot;  desde tu teléfono celular, para que conozcas cuándo y dónde se">
            <a:extLst>
              <a:ext uri="{FF2B5EF4-FFF2-40B4-BE49-F238E27FC236}">
                <a16:creationId xmlns:a16="http://schemas.microsoft.com/office/drawing/2014/main" id="{9F538193-E619-4982-ACF2-B17A9C7FD3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1" b="-1"/>
          <a:stretch/>
        </p:blipFill>
        <p:spPr bwMode="auto">
          <a:xfrm>
            <a:off x="7647796" y="4312936"/>
            <a:ext cx="3905425" cy="2228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0F89128-B383-47A2-9DCD-4BF9A55E45D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005" t="22758" b="10256"/>
          <a:stretch/>
        </p:blipFill>
        <p:spPr>
          <a:xfrm>
            <a:off x="7908205" y="2193980"/>
            <a:ext cx="3604249" cy="1985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086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5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4BD5CA-318E-49FB-8BC7-C3198BB8C7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460" y="187511"/>
            <a:ext cx="10515600" cy="707886"/>
          </a:xfrm>
        </p:spPr>
        <p:txBody>
          <a:bodyPr/>
          <a:lstStyle/>
          <a:p>
            <a:pPr algn="ctr"/>
            <a:r>
              <a:rPr lang="es-ES" sz="4400" b="1" dirty="0"/>
              <a:t>Resultados: </a:t>
            </a:r>
            <a:r>
              <a:rPr lang="es-ES" b="1" dirty="0"/>
              <a:t>Políticas Públicas</a:t>
            </a:r>
            <a:endParaRPr lang="es-EC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3E07B57C-8488-4C94-9D14-B1360B598057}"/>
              </a:ext>
            </a:extLst>
          </p:cNvPr>
          <p:cNvSpPr txBox="1"/>
          <p:nvPr/>
        </p:nvSpPr>
        <p:spPr>
          <a:xfrm>
            <a:off x="3643257" y="1287314"/>
            <a:ext cx="5817265" cy="830997"/>
          </a:xfrm>
          <a:prstGeom prst="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/>
              <a:t>Gobiernos Autónomos Descentralizados: provincial y municipal</a:t>
            </a:r>
          </a:p>
        </p:txBody>
      </p:sp>
      <p:sp>
        <p:nvSpPr>
          <p:cNvPr id="4" name="TextBox 20">
            <a:extLst>
              <a:ext uri="{FF2B5EF4-FFF2-40B4-BE49-F238E27FC236}">
                <a16:creationId xmlns:a16="http://schemas.microsoft.com/office/drawing/2014/main" id="{3F90AB8C-13FB-43F3-BCA3-4B85BA61B91B}"/>
              </a:ext>
            </a:extLst>
          </p:cNvPr>
          <p:cNvSpPr txBox="1"/>
          <p:nvPr/>
        </p:nvSpPr>
        <p:spPr>
          <a:xfrm>
            <a:off x="4053019" y="2310547"/>
            <a:ext cx="40859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/>
              <a:t>Ordenanzas para producción agroecológica:  7 ordenanzas </a:t>
            </a:r>
          </a:p>
        </p:txBody>
      </p:sp>
      <p:sp>
        <p:nvSpPr>
          <p:cNvPr id="5" name="TextBox 19">
            <a:extLst>
              <a:ext uri="{FF2B5EF4-FFF2-40B4-BE49-F238E27FC236}">
                <a16:creationId xmlns:a16="http://schemas.microsoft.com/office/drawing/2014/main" id="{6924EED3-420A-4807-9C3E-6C42BD97C8A8}"/>
              </a:ext>
            </a:extLst>
          </p:cNvPr>
          <p:cNvSpPr txBox="1"/>
          <p:nvPr/>
        </p:nvSpPr>
        <p:spPr>
          <a:xfrm>
            <a:off x="965460" y="3168548"/>
            <a:ext cx="10410092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77825" lvl="1" indent="-342900">
              <a:buFont typeface="Wingdings" panose="05000000000000000000" pitchFamily="2" charset="2"/>
              <a:buChar char="q"/>
              <a:tabLst>
                <a:tab pos="263525" algn="l"/>
              </a:tabLst>
            </a:pPr>
            <a:r>
              <a:rPr lang="es-ES" sz="2400" b="1" dirty="0"/>
              <a:t>Imbabura</a:t>
            </a:r>
            <a:r>
              <a:rPr lang="es-ES" sz="2400" dirty="0"/>
              <a:t>: </a:t>
            </a:r>
          </a:p>
          <a:p>
            <a:pPr marL="835025" lvl="2" indent="-342900">
              <a:buFont typeface="Wingdings" panose="05000000000000000000" pitchFamily="2" charset="2"/>
              <a:buChar char="q"/>
              <a:tabLst>
                <a:tab pos="263525" algn="l"/>
              </a:tabLst>
            </a:pPr>
            <a:r>
              <a:rPr lang="es-ES" sz="2400" dirty="0"/>
              <a:t>Intento de ordenanzas Gob. Provincial 2016, socialización no pasó a aprobación. </a:t>
            </a:r>
          </a:p>
          <a:p>
            <a:pPr marL="835025" lvl="2" indent="-342900">
              <a:buFont typeface="Wingdings" panose="05000000000000000000" pitchFamily="2" charset="2"/>
              <a:buChar char="q"/>
              <a:tabLst>
                <a:tab pos="263525" algn="l"/>
              </a:tabLst>
            </a:pPr>
            <a:r>
              <a:rPr lang="es-ES" sz="2400" dirty="0"/>
              <a:t>Intento ordenanza municipio de Ibarra 2019, tampoco pasó a aprobación. </a:t>
            </a:r>
          </a:p>
          <a:p>
            <a:pPr marL="377825" lvl="1" indent="-342900">
              <a:buFont typeface="Wingdings" panose="05000000000000000000" pitchFamily="2" charset="2"/>
              <a:buChar char="q"/>
              <a:tabLst>
                <a:tab pos="263525" algn="l"/>
              </a:tabLst>
            </a:pPr>
            <a:endParaRPr lang="es-ES" sz="2400" dirty="0"/>
          </a:p>
          <a:p>
            <a:pPr marL="377825" lvl="1" indent="-342900">
              <a:buFont typeface="Wingdings" panose="05000000000000000000" pitchFamily="2" charset="2"/>
              <a:buChar char="q"/>
              <a:tabLst>
                <a:tab pos="263525" algn="l"/>
              </a:tabLst>
            </a:pPr>
            <a:r>
              <a:rPr lang="es-ES" sz="2400" b="1" dirty="0"/>
              <a:t>Riobamba</a:t>
            </a:r>
            <a:r>
              <a:rPr lang="es-ES" sz="2400" dirty="0"/>
              <a:t> declaración ciudad de comercio justo, eventos puntuales. PDOT 2021 varias propuestas de fomento, transición y comercialización agroecológica, y consumo responsable de alimentos. </a:t>
            </a:r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BC5718AC-8BD0-4993-A213-788511346257}"/>
              </a:ext>
            </a:extLst>
          </p:cNvPr>
          <p:cNvSpPr/>
          <p:nvPr/>
        </p:nvSpPr>
        <p:spPr>
          <a:xfrm>
            <a:off x="1245438" y="1283016"/>
            <a:ext cx="1479861" cy="1138399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400" b="1" dirty="0">
                <a:solidFill>
                  <a:schemeClr val="tx1"/>
                </a:solidFill>
              </a:rPr>
              <a:t>P/G</a:t>
            </a:r>
            <a:endParaRPr lang="es-EC" sz="2400" b="1" dirty="0">
              <a:solidFill>
                <a:schemeClr val="tx1"/>
              </a:solidFill>
            </a:endParaRPr>
          </a:p>
        </p:txBody>
      </p:sp>
      <p:sp>
        <p:nvSpPr>
          <p:cNvPr id="7" name="Rectangle 49">
            <a:extLst>
              <a:ext uri="{FF2B5EF4-FFF2-40B4-BE49-F238E27FC236}">
                <a16:creationId xmlns:a16="http://schemas.microsoft.com/office/drawing/2014/main" id="{C8339C4C-F5C1-4332-AE6A-FE2031E12AC6}"/>
              </a:ext>
            </a:extLst>
          </p:cNvPr>
          <p:cNvSpPr/>
          <p:nvPr/>
        </p:nvSpPr>
        <p:spPr>
          <a:xfrm>
            <a:off x="100170" y="922401"/>
            <a:ext cx="11809914" cy="5684504"/>
          </a:xfrm>
          <a:prstGeom prst="rect">
            <a:avLst/>
          </a:prstGeom>
          <a:noFill/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4601062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90155713-EDF3-4053-A95A-EE99325297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0554" y="944667"/>
            <a:ext cx="3427628" cy="3693353"/>
          </a:xfrm>
          <a:prstGeom prst="rect">
            <a:avLst/>
          </a:prstGeom>
        </p:spPr>
      </p:pic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C8EBB813-B8FD-460B-98C6-CB32F88F315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38720121"/>
              </p:ext>
            </p:extLst>
          </p:nvPr>
        </p:nvGraphicFramePr>
        <p:xfrm>
          <a:off x="1486695" y="592022"/>
          <a:ext cx="10045700" cy="6210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99E700CF-78F5-41FA-8F9E-AC44C41A0CD6}"/>
              </a:ext>
            </a:extLst>
          </p:cNvPr>
          <p:cNvSpPr txBox="1"/>
          <p:nvPr/>
        </p:nvSpPr>
        <p:spPr>
          <a:xfrm>
            <a:off x="829034" y="3250312"/>
            <a:ext cx="182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7030A0"/>
                </a:solidFill>
              </a:rPr>
              <a:t>Azuay = 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DE6A20A-DA24-4D94-8186-D188DFB0327F}"/>
              </a:ext>
            </a:extLst>
          </p:cNvPr>
          <p:cNvSpPr txBox="1"/>
          <p:nvPr/>
        </p:nvSpPr>
        <p:spPr>
          <a:xfrm>
            <a:off x="609959" y="1655917"/>
            <a:ext cx="22669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00B050"/>
                </a:solidFill>
              </a:rPr>
              <a:t>Pichincha = 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EAFF2B-424C-4C87-94F9-DC3094CF4DEC}"/>
              </a:ext>
            </a:extLst>
          </p:cNvPr>
          <p:cNvSpPr txBox="1"/>
          <p:nvPr/>
        </p:nvSpPr>
        <p:spPr>
          <a:xfrm>
            <a:off x="362309" y="2637609"/>
            <a:ext cx="2514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0070C0"/>
                </a:solidFill>
              </a:rPr>
              <a:t>Chimborazo = 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8FAC01A-1302-4C1C-B57E-06F466970AA5}"/>
              </a:ext>
            </a:extLst>
          </p:cNvPr>
          <p:cNvSpPr/>
          <p:nvPr/>
        </p:nvSpPr>
        <p:spPr>
          <a:xfrm>
            <a:off x="2705100" y="1633210"/>
            <a:ext cx="781050" cy="545927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68B07C7-BDC3-418D-B598-5CCDCCA73321}"/>
              </a:ext>
            </a:extLst>
          </p:cNvPr>
          <p:cNvSpPr/>
          <p:nvPr/>
        </p:nvSpPr>
        <p:spPr>
          <a:xfrm>
            <a:off x="2794070" y="2589565"/>
            <a:ext cx="463480" cy="649133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C8BFB6B-A2C6-436C-A74D-47D610749657}"/>
              </a:ext>
            </a:extLst>
          </p:cNvPr>
          <p:cNvSpPr/>
          <p:nvPr/>
        </p:nvSpPr>
        <p:spPr>
          <a:xfrm>
            <a:off x="2457914" y="3141977"/>
            <a:ext cx="799636" cy="649133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476656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F30C0A-37D1-4C5B-8968-F84D93F13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sz="4400" b="1" dirty="0"/>
              <a:t>Resultados: </a:t>
            </a:r>
            <a:r>
              <a:rPr lang="es-ES" b="1" dirty="0"/>
              <a:t>Políticas Públicas</a:t>
            </a:r>
            <a:endParaRPr lang="es-EC" dirty="0"/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EF753BE9-5405-4272-A1A4-7C272AD46E96}"/>
              </a:ext>
            </a:extLst>
          </p:cNvPr>
          <p:cNvSpPr/>
          <p:nvPr/>
        </p:nvSpPr>
        <p:spPr>
          <a:xfrm>
            <a:off x="838200" y="1601335"/>
            <a:ext cx="1314444" cy="874835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4800" b="1" dirty="0">
                <a:solidFill>
                  <a:schemeClr val="tx1"/>
                </a:solidFill>
              </a:rPr>
              <a:t>S</a:t>
            </a:r>
            <a:endParaRPr lang="es-EC" sz="4800" b="1" dirty="0">
              <a:solidFill>
                <a:schemeClr val="tx1"/>
              </a:solidFill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9F64F66-2327-4D14-8A4F-6CC6D751BBE5}"/>
              </a:ext>
            </a:extLst>
          </p:cNvPr>
          <p:cNvSpPr txBox="1"/>
          <p:nvPr/>
        </p:nvSpPr>
        <p:spPr>
          <a:xfrm>
            <a:off x="4413739" y="2038752"/>
            <a:ext cx="748757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400" dirty="0"/>
              <a:t>Leyes recogen las propuestas de los colectivos y sociedad pero hay puntos en conflicto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MX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400" dirty="0"/>
              <a:t>Asociaciones de productores/as y organizaciones de la sociedad civil: no hay incentivos para promover producción, comercialización AE: certificaciones y otros </a:t>
            </a:r>
          </a:p>
          <a:p>
            <a:endParaRPr lang="es-MX" sz="2400" dirty="0">
              <a:solidFill>
                <a:schemeClr val="accent2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400" dirty="0"/>
              <a:t>Sociedad en general: desconocimiento de las leyes aprobadas → interés en agroecología y AFC </a:t>
            </a:r>
          </a:p>
          <a:p>
            <a:endParaRPr lang="es-MX" sz="24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EBBFF89-E6CD-4072-B14E-70C0DB0D39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687" y="2761312"/>
            <a:ext cx="3723913" cy="2709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81751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lipse 2">
            <a:extLst>
              <a:ext uri="{FF2B5EF4-FFF2-40B4-BE49-F238E27FC236}">
                <a16:creationId xmlns:a16="http://schemas.microsoft.com/office/drawing/2014/main" id="{394942DE-70F1-4CE2-A36C-E37AD45EC900}"/>
              </a:ext>
            </a:extLst>
          </p:cNvPr>
          <p:cNvSpPr/>
          <p:nvPr/>
        </p:nvSpPr>
        <p:spPr>
          <a:xfrm>
            <a:off x="1166407" y="1453573"/>
            <a:ext cx="1561299" cy="127230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4400" dirty="0">
                <a:solidFill>
                  <a:schemeClr val="tx1"/>
                </a:solidFill>
              </a:rPr>
              <a:t>E</a:t>
            </a:r>
            <a:endParaRPr lang="es-EC" sz="4400" dirty="0">
              <a:solidFill>
                <a:schemeClr val="tx1"/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CAE3EF1-72E7-4B75-867C-9E22ED808B3C}"/>
              </a:ext>
            </a:extLst>
          </p:cNvPr>
          <p:cNvSpPr txBox="1"/>
          <p:nvPr/>
        </p:nvSpPr>
        <p:spPr>
          <a:xfrm>
            <a:off x="4143351" y="1720840"/>
            <a:ext cx="753429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400" dirty="0"/>
              <a:t>LORSA →Dimensión agroecología, pequeños y medianos productores, acceso a factores de producción, conocimiento local, circuitos cortos de comercialización, fomento biodiversidad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MX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400" dirty="0"/>
              <a:t>Ley de Tierra y Territorios Comunales: Descripción categórica de Agricultura Familiar Campesina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MX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400" dirty="0"/>
              <a:t>Ley Orgánica de Agrobiodiversidad, Semillas, y Fomento a la Agricultura Sustentable → Agroecología como un modelo de agricultura sustentable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MX" sz="2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99DCE87-CCC4-4912-A38D-33E7CAC471B2}"/>
              </a:ext>
            </a:extLst>
          </p:cNvPr>
          <p:cNvSpPr txBox="1"/>
          <p:nvPr/>
        </p:nvSpPr>
        <p:spPr>
          <a:xfrm>
            <a:off x="1612866" y="135931"/>
            <a:ext cx="919836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4000" b="1" dirty="0"/>
              <a:t>Resultados: Dinámicas agroecológicas</a:t>
            </a:r>
            <a:endParaRPr lang="es-ES" sz="40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6B5272A-E142-4AB5-B733-3E0315B827E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40"/>
          <a:stretch/>
        </p:blipFill>
        <p:spPr bwMode="auto">
          <a:xfrm>
            <a:off x="274613" y="3335636"/>
            <a:ext cx="3344885" cy="3239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99940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D65C7119-FBBB-43C7-A082-6FE49C14B750}"/>
              </a:ext>
            </a:extLst>
          </p:cNvPr>
          <p:cNvSpPr txBox="1"/>
          <p:nvPr/>
        </p:nvSpPr>
        <p:spPr>
          <a:xfrm>
            <a:off x="647700" y="1493647"/>
            <a:ext cx="10896600" cy="5170646"/>
          </a:xfrm>
          <a:prstGeom prst="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MX" sz="2400" u="sng" dirty="0"/>
              <a:t>Nacional: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400" dirty="0"/>
              <a:t>Programas MAG: Agricultura Sustentable → Agricultura Familiar (BPA)</a:t>
            </a:r>
          </a:p>
          <a:p>
            <a:endParaRPr lang="es-MX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400" dirty="0"/>
              <a:t>Interés en regular organizaciones y transición agroecológica (Agrocalidad)→ Conflicto con sociedad</a:t>
            </a:r>
          </a:p>
          <a:p>
            <a:endParaRPr lang="es-MX" sz="2400" dirty="0"/>
          </a:p>
          <a:p>
            <a:endParaRPr lang="es-MX" sz="2400" dirty="0"/>
          </a:p>
          <a:p>
            <a:r>
              <a:rPr lang="es-MX" sz="2400" u="sng" dirty="0"/>
              <a:t>Especificidad territorial: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400" dirty="0"/>
              <a:t>Ordenanzas gobiernos autónomos → bajo presupuesto (30K USD/año 2019) o conflictos en la aplicación </a:t>
            </a:r>
          </a:p>
          <a:p>
            <a:r>
              <a:rPr lang="es-MX" sz="2400" dirty="0"/>
              <a:t>  </a:t>
            </a:r>
          </a:p>
          <a:p>
            <a:pPr algn="ctr"/>
            <a:r>
              <a:rPr lang="es-MX" sz="2400" u="sng" dirty="0"/>
              <a:t>Actores públicos y privados:</a:t>
            </a:r>
          </a:p>
          <a:p>
            <a:r>
              <a:rPr lang="es-MX" sz="2400" dirty="0"/>
              <a:t>Interés en Universidades por temas agroecológicos en formación y vinculación</a:t>
            </a:r>
          </a:p>
          <a:p>
            <a:endParaRPr lang="es-EC" dirty="0"/>
          </a:p>
        </p:txBody>
      </p:sp>
      <p:sp>
        <p:nvSpPr>
          <p:cNvPr id="11" name="Elipse 3">
            <a:extLst>
              <a:ext uri="{FF2B5EF4-FFF2-40B4-BE49-F238E27FC236}">
                <a16:creationId xmlns:a16="http://schemas.microsoft.com/office/drawing/2014/main" id="{BB8FA64C-3EDF-4F99-80AA-9A388EA7919E}"/>
              </a:ext>
            </a:extLst>
          </p:cNvPr>
          <p:cNvSpPr/>
          <p:nvPr/>
        </p:nvSpPr>
        <p:spPr>
          <a:xfrm>
            <a:off x="5701237" y="922633"/>
            <a:ext cx="789526" cy="503396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solidFill>
                  <a:schemeClr val="tx1"/>
                </a:solidFill>
              </a:rPr>
              <a:t>P/G</a:t>
            </a:r>
            <a:endParaRPr lang="es-EC" dirty="0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99DCE87-CCC4-4912-A38D-33E7CAC471B2}"/>
              </a:ext>
            </a:extLst>
          </p:cNvPr>
          <p:cNvSpPr txBox="1"/>
          <p:nvPr/>
        </p:nvSpPr>
        <p:spPr>
          <a:xfrm>
            <a:off x="1475494" y="193707"/>
            <a:ext cx="904010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4000" b="1" dirty="0"/>
              <a:t>Resultados: Dinámicas agroecológicas </a:t>
            </a:r>
            <a:endParaRPr lang="es-ES" sz="4000" dirty="0"/>
          </a:p>
        </p:txBody>
      </p:sp>
    </p:spTree>
    <p:extLst>
      <p:ext uri="{BB962C8B-B14F-4D97-AF65-F5344CB8AC3E}">
        <p14:creationId xmlns:p14="http://schemas.microsoft.com/office/powerpoint/2010/main" val="11827675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lipse 4">
            <a:extLst>
              <a:ext uri="{FF2B5EF4-FFF2-40B4-BE49-F238E27FC236}">
                <a16:creationId xmlns:a16="http://schemas.microsoft.com/office/drawing/2014/main" id="{B27EBACC-F62D-4B75-BB47-4EBDBC6A7526}"/>
              </a:ext>
            </a:extLst>
          </p:cNvPr>
          <p:cNvSpPr/>
          <p:nvPr/>
        </p:nvSpPr>
        <p:spPr>
          <a:xfrm>
            <a:off x="174576" y="1856782"/>
            <a:ext cx="1472082" cy="135255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4800" dirty="0">
                <a:solidFill>
                  <a:schemeClr val="tx1"/>
                </a:solidFill>
              </a:rPr>
              <a:t>S</a:t>
            </a:r>
            <a:endParaRPr lang="es-EC" sz="4800" dirty="0">
              <a:solidFill>
                <a:schemeClr val="tx1"/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0628050-7CFA-4BDF-8B04-93A607A55449}"/>
              </a:ext>
            </a:extLst>
          </p:cNvPr>
          <p:cNvSpPr txBox="1"/>
          <p:nvPr/>
        </p:nvSpPr>
        <p:spPr>
          <a:xfrm>
            <a:off x="1894205" y="1332433"/>
            <a:ext cx="781039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400" dirty="0" err="1"/>
              <a:t>ONGs</a:t>
            </a:r>
            <a:r>
              <a:rPr lang="es-MX" sz="2400" dirty="0"/>
              <a:t> impulsan la transición agroecológica y espacios de comercialización agroecológica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MX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400" dirty="0"/>
              <a:t>Movimientos agroecológicos se movilizan en la promoción/defensa de principios agroecológicos</a:t>
            </a:r>
          </a:p>
          <a:p>
            <a:endParaRPr lang="es-MX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400" dirty="0"/>
              <a:t>Iniciativas privadas comerciales impulsando la AE y la oferta de productos AE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E535E125-AD08-4A42-8E44-0F42EA025A62}"/>
              </a:ext>
            </a:extLst>
          </p:cNvPr>
          <p:cNvSpPr txBox="1"/>
          <p:nvPr/>
        </p:nvSpPr>
        <p:spPr>
          <a:xfrm>
            <a:off x="910617" y="4847768"/>
            <a:ext cx="10602866" cy="163121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sz="2000" b="1" u="sng" dirty="0"/>
              <a:t>BRECHAS:</a:t>
            </a:r>
          </a:p>
          <a:p>
            <a:r>
              <a:rPr lang="es-MX" sz="2000" dirty="0"/>
              <a:t>Necesidad de participación activa de consumidores → pocas organizaciones pero se reconoce su rol transformador </a:t>
            </a:r>
          </a:p>
          <a:p>
            <a:r>
              <a:rPr lang="es-MX" sz="2000" dirty="0"/>
              <a:t>Tribuna del consumidor-Agrocalidad → consumidor con derechos a alimentos inocuos</a:t>
            </a:r>
          </a:p>
          <a:p>
            <a:r>
              <a:rPr lang="es-MX" sz="2000" dirty="0">
                <a:solidFill>
                  <a:schemeClr val="tx1"/>
                </a:solidFill>
              </a:rPr>
              <a:t>Consumo responsable como tema </a:t>
            </a:r>
            <a:endParaRPr lang="es-EC" sz="2000" dirty="0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99DCE87-CCC4-4912-A38D-33E7CAC471B2}"/>
              </a:ext>
            </a:extLst>
          </p:cNvPr>
          <p:cNvSpPr txBox="1"/>
          <p:nvPr/>
        </p:nvSpPr>
        <p:spPr>
          <a:xfrm>
            <a:off x="1612866" y="135931"/>
            <a:ext cx="919836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4000" b="1" dirty="0"/>
              <a:t>Resultados: Dinámicas agroecológicas</a:t>
            </a:r>
            <a:endParaRPr lang="es-ES" sz="4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2BF4F66-8214-43DF-8028-DB7B9FC62F8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625" t="15261" r="36788" b="15160"/>
          <a:stretch/>
        </p:blipFill>
        <p:spPr>
          <a:xfrm>
            <a:off x="9704602" y="1292417"/>
            <a:ext cx="2312822" cy="3279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8428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lipse 2">
            <a:extLst>
              <a:ext uri="{FF2B5EF4-FFF2-40B4-BE49-F238E27FC236}">
                <a16:creationId xmlns:a16="http://schemas.microsoft.com/office/drawing/2014/main" id="{394942DE-70F1-4CE2-A36C-E37AD45EC900}"/>
              </a:ext>
            </a:extLst>
          </p:cNvPr>
          <p:cNvSpPr/>
          <p:nvPr/>
        </p:nvSpPr>
        <p:spPr>
          <a:xfrm>
            <a:off x="2128398" y="745330"/>
            <a:ext cx="923033" cy="69692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solidFill>
                  <a:schemeClr val="tx1"/>
                </a:solidFill>
              </a:rPr>
              <a:t>E</a:t>
            </a:r>
            <a:endParaRPr lang="es-EC" dirty="0">
              <a:solidFill>
                <a:schemeClr val="tx1"/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CAE3EF1-72E7-4B75-867C-9E22ED808B3C}"/>
              </a:ext>
            </a:extLst>
          </p:cNvPr>
          <p:cNvSpPr txBox="1"/>
          <p:nvPr/>
        </p:nvSpPr>
        <p:spPr>
          <a:xfrm>
            <a:off x="249116" y="1450388"/>
            <a:ext cx="526894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400" dirty="0"/>
              <a:t>Ley de Economía Popular y Solidaria → incentivos para pequeños y medianos productores (15% de las perchas de supermercados debería ser producción local, directa)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MX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400" dirty="0"/>
              <a:t>COOTAD → espacios de comercialización y competencias de fomento productivo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0E63C35-0DE2-42F3-A82C-D1E4F865B873}"/>
              </a:ext>
            </a:extLst>
          </p:cNvPr>
          <p:cNvSpPr txBox="1"/>
          <p:nvPr/>
        </p:nvSpPr>
        <p:spPr>
          <a:xfrm>
            <a:off x="2395097" y="29312"/>
            <a:ext cx="766850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4000" b="1" dirty="0"/>
              <a:t>Resultados: Flujos económicos </a:t>
            </a:r>
            <a:endParaRPr lang="es-ES" sz="4000" dirty="0"/>
          </a:p>
        </p:txBody>
      </p:sp>
      <p:sp>
        <p:nvSpPr>
          <p:cNvPr id="8" name="Elipse 3">
            <a:extLst>
              <a:ext uri="{FF2B5EF4-FFF2-40B4-BE49-F238E27FC236}">
                <a16:creationId xmlns:a16="http://schemas.microsoft.com/office/drawing/2014/main" id="{39CD4E01-1C04-4E04-8938-AC35F41266CB}"/>
              </a:ext>
            </a:extLst>
          </p:cNvPr>
          <p:cNvSpPr/>
          <p:nvPr/>
        </p:nvSpPr>
        <p:spPr>
          <a:xfrm>
            <a:off x="8217537" y="619923"/>
            <a:ext cx="923034" cy="696926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solidFill>
                  <a:schemeClr val="tx1"/>
                </a:solidFill>
              </a:rPr>
              <a:t>P/G</a:t>
            </a:r>
            <a:endParaRPr lang="es-EC" dirty="0">
              <a:solidFill>
                <a:schemeClr val="tx1"/>
              </a:solidFill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38B6AB23-C705-4E50-B6A1-7223CA82317C}"/>
              </a:ext>
            </a:extLst>
          </p:cNvPr>
          <p:cNvSpPr txBox="1"/>
          <p:nvPr/>
        </p:nvSpPr>
        <p:spPr>
          <a:xfrm>
            <a:off x="6038691" y="1425794"/>
            <a:ext cx="5728189" cy="4524315"/>
          </a:xfrm>
          <a:prstGeom prst="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" sz="2400" dirty="0"/>
              <a:t>No hay regulación de la comercialización para productores/as directos dentro de los mercados, ni diferenciación en la comercialización (convencional – AE) → conflicto de intereses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ES" sz="2400" u="sng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" sz="2400" dirty="0"/>
              <a:t>Mercados mayoristas siguen siendo quienes ponen los precios, intermediación, desde las instituciones no se da respuesta a este tema, falta de injerencia desde los municipios</a:t>
            </a:r>
          </a:p>
          <a:p>
            <a:pPr algn="just"/>
            <a:endParaRPr lang="es-ES" sz="2400" dirty="0">
              <a:solidFill>
                <a:srgbClr val="FF0000"/>
              </a:solidFill>
            </a:endParaRP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7433DEB6-8124-46BC-95C7-C8C19FD8DA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4524" y="4419600"/>
            <a:ext cx="2580076" cy="24384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32883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lipse 4">
            <a:extLst>
              <a:ext uri="{FF2B5EF4-FFF2-40B4-BE49-F238E27FC236}">
                <a16:creationId xmlns:a16="http://schemas.microsoft.com/office/drawing/2014/main" id="{B27EBACC-F62D-4B75-BB47-4EBDBC6A7526}"/>
              </a:ext>
            </a:extLst>
          </p:cNvPr>
          <p:cNvSpPr/>
          <p:nvPr/>
        </p:nvSpPr>
        <p:spPr>
          <a:xfrm>
            <a:off x="5594104" y="1140557"/>
            <a:ext cx="1003790" cy="707886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solidFill>
                  <a:schemeClr val="tx1"/>
                </a:solidFill>
              </a:rPr>
              <a:t>S</a:t>
            </a:r>
            <a:endParaRPr lang="es-EC" dirty="0">
              <a:solidFill>
                <a:schemeClr val="tx1"/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0628050-7CFA-4BDF-8B04-93A607A55449}"/>
              </a:ext>
            </a:extLst>
          </p:cNvPr>
          <p:cNvSpPr txBox="1"/>
          <p:nvPr/>
        </p:nvSpPr>
        <p:spPr>
          <a:xfrm>
            <a:off x="596411" y="1940152"/>
            <a:ext cx="533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400" dirty="0"/>
              <a:t>Intermediación como la estrategia principal de comercialización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MX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400" dirty="0"/>
              <a:t>Incentivos - impuestos prediales no es significativo → créditos y fomento de producción agroecológica</a:t>
            </a:r>
          </a:p>
          <a:p>
            <a:endParaRPr lang="es-MX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400" dirty="0"/>
              <a:t>No se aplican incentivos para comercialización </a:t>
            </a:r>
            <a:endParaRPr lang="es-EC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0E63C35-0DE2-42F3-A82C-D1E4F865B873}"/>
              </a:ext>
            </a:extLst>
          </p:cNvPr>
          <p:cNvSpPr txBox="1"/>
          <p:nvPr/>
        </p:nvSpPr>
        <p:spPr>
          <a:xfrm>
            <a:off x="2261747" y="385907"/>
            <a:ext cx="766850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4000" b="1" dirty="0"/>
              <a:t>Resultados: Flujos económicos </a:t>
            </a:r>
            <a:endParaRPr lang="es-ES" sz="4000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27FF11B-CB4A-4568-95B6-CF7815D09EA2}"/>
              </a:ext>
            </a:extLst>
          </p:cNvPr>
          <p:cNvSpPr txBox="1"/>
          <p:nvPr/>
        </p:nvSpPr>
        <p:spPr>
          <a:xfrm>
            <a:off x="9823133" y="4581256"/>
            <a:ext cx="2368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Créditos BNF (2010)</a:t>
            </a:r>
            <a:endParaRPr lang="es-EC" dirty="0"/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2614092D-CD3A-497C-A59A-AAF4E38303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5954343"/>
              </p:ext>
            </p:extLst>
          </p:nvPr>
        </p:nvGraphicFramePr>
        <p:xfrm>
          <a:off x="6743700" y="2423160"/>
          <a:ext cx="5173305" cy="201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194325">
                  <a:extLst>
                    <a:ext uri="{9D8B030D-6E8A-4147-A177-3AD203B41FA5}">
                      <a16:colId xmlns:a16="http://schemas.microsoft.com/office/drawing/2014/main" val="1577460992"/>
                    </a:ext>
                  </a:extLst>
                </a:gridCol>
                <a:gridCol w="1978980">
                  <a:extLst>
                    <a:ext uri="{9D8B030D-6E8A-4147-A177-3AD203B41FA5}">
                      <a16:colId xmlns:a16="http://schemas.microsoft.com/office/drawing/2014/main" val="39181971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2400" b="1" dirty="0"/>
                        <a:t>Destino del crédito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b="1" dirty="0"/>
                        <a:t>Crédito otorgado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9464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2000" dirty="0"/>
                        <a:t>Ganadería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/>
                        <a:t>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0716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2000" dirty="0"/>
                        <a:t>Productos agro-industriales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/>
                        <a:t>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730471"/>
                  </a:ext>
                </a:extLst>
              </a:tr>
              <a:tr h="165100">
                <a:tc>
                  <a:txBody>
                    <a:bodyPr/>
                    <a:lstStyle/>
                    <a:p>
                      <a:r>
                        <a:rPr lang="es-ES" sz="2000" b="1" dirty="0">
                          <a:solidFill>
                            <a:srgbClr val="0070C0"/>
                          </a:solidFill>
                        </a:rPr>
                        <a:t>Productos campesinos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1" dirty="0">
                          <a:solidFill>
                            <a:srgbClr val="0070C0"/>
                          </a:solidFill>
                        </a:rPr>
                        <a:t>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46772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8352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9C2DFAD-33BC-0B46-9F0A-8CD26AB693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515572"/>
            <a:ext cx="10902044" cy="1601095"/>
          </a:xfrm>
        </p:spPr>
        <p:txBody>
          <a:bodyPr>
            <a:noAutofit/>
          </a:bodyPr>
          <a:lstStyle/>
          <a:p>
            <a:pPr algn="ctr"/>
            <a:r>
              <a:rPr lang="en-EC" sz="5400" b="1" dirty="0"/>
              <a:t>Consideraciones finales e implicaciones para investigación futura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063228F-B6C6-D34F-B916-86E91147C5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1293" y="2456286"/>
            <a:ext cx="4633607" cy="1925844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12B5ADAF-00DF-C645-A293-8164B6310C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1293" y="4497567"/>
            <a:ext cx="4633607" cy="2220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1A8EDF0D-3EDD-4A41-9C52-D48F6AA743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100" y="2456286"/>
            <a:ext cx="5298203" cy="3532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9B3F952-B42A-AD44-8B06-2D8C533C52F7}"/>
              </a:ext>
            </a:extLst>
          </p:cNvPr>
          <p:cNvSpPr txBox="1"/>
          <p:nvPr/>
        </p:nvSpPr>
        <p:spPr>
          <a:xfrm>
            <a:off x="1148444" y="6121400"/>
            <a:ext cx="22170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EC" sz="1200" dirty="0"/>
              <a:t>Fuente: Acción Ecológicca</a:t>
            </a:r>
          </a:p>
        </p:txBody>
      </p:sp>
    </p:spTree>
    <p:extLst>
      <p:ext uri="{BB962C8B-B14F-4D97-AF65-F5344CB8AC3E}">
        <p14:creationId xmlns:p14="http://schemas.microsoft.com/office/powerpoint/2010/main" val="28255924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89CD5-74AB-484A-B5C9-0FA30CF25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979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C</a:t>
            </a:r>
            <a:r>
              <a:rPr lang="en-EC" b="1" dirty="0"/>
              <a:t>onsideraciones finales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9E0425-B3B0-0347-8E11-8E24631487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53054" y="1497542"/>
            <a:ext cx="7264400" cy="4995333"/>
          </a:xfrm>
        </p:spPr>
        <p:txBody>
          <a:bodyPr>
            <a:normAutofit fontScale="92500" lnSpcReduction="20000"/>
          </a:bodyPr>
          <a:lstStyle/>
          <a:p>
            <a:r>
              <a:rPr lang="es-ES_tradnl" dirty="0"/>
              <a:t>Al parecer es imposible entender las políticas publicas sin darle atención a la historia. </a:t>
            </a:r>
          </a:p>
          <a:p>
            <a:r>
              <a:rPr lang="es-ES_tradnl" dirty="0"/>
              <a:t>A nivel de la sociedad civil hay una ausencia casi total de organizaciones que representan los intereses de los consumidores en torno a los alimentos. </a:t>
            </a:r>
          </a:p>
          <a:p>
            <a:r>
              <a:rPr lang="es-ES_tradnl" dirty="0"/>
              <a:t>Ausencia de políticas públicas que regulan el acceso y disponibilidad de productos saludables al consumidor</a:t>
            </a:r>
          </a:p>
          <a:p>
            <a:r>
              <a:rPr lang="es-ES_tradnl" dirty="0"/>
              <a:t>Los temas alrededor del sistema alimentario son vistos a través del marco de la soberanía alimentaria y las políticas agrarias.</a:t>
            </a:r>
          </a:p>
          <a:p>
            <a:r>
              <a:rPr lang="es-ES_tradnl" dirty="0"/>
              <a:t>Se mantuvo una marcada inestabilidad de las autoridades públicas. 4 ministros de agricultura en el último periodo de cuatro años.</a:t>
            </a:r>
          </a:p>
          <a:p>
            <a:endParaRPr lang="es-ES_tradnl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F40D678-B0E0-E647-A57E-777D261C97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200" y="2387776"/>
            <a:ext cx="4280881" cy="284462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91A1E6A-E256-B34F-B88D-15FE5482BF8B}"/>
              </a:ext>
            </a:extLst>
          </p:cNvPr>
          <p:cNvSpPr txBox="1"/>
          <p:nvPr/>
        </p:nvSpPr>
        <p:spPr>
          <a:xfrm>
            <a:off x="330200" y="5232400"/>
            <a:ext cx="2286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EC" sz="1200" dirty="0"/>
              <a:t>Fuente: Steve Sherwood</a:t>
            </a:r>
          </a:p>
        </p:txBody>
      </p:sp>
    </p:spTree>
    <p:extLst>
      <p:ext uri="{BB962C8B-B14F-4D97-AF65-F5344CB8AC3E}">
        <p14:creationId xmlns:p14="http://schemas.microsoft.com/office/powerpoint/2010/main" val="19206926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58051-9096-3342-A57B-C8E75AC5B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739775"/>
          </a:xfrm>
        </p:spPr>
        <p:txBody>
          <a:bodyPr/>
          <a:lstStyle/>
          <a:p>
            <a:pPr algn="ctr"/>
            <a:r>
              <a:rPr lang="en-US" b="1" dirty="0"/>
              <a:t>C</a:t>
            </a:r>
            <a:r>
              <a:rPr lang="en-EC" b="1" dirty="0"/>
              <a:t>onsideraciones finales (cont.)</a:t>
            </a:r>
            <a:endParaRPr lang="en-EC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C5B57C-70EB-5947-837D-E6F341735A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50353" y="717550"/>
            <a:ext cx="8049547" cy="5173133"/>
          </a:xfrm>
        </p:spPr>
        <p:txBody>
          <a:bodyPr>
            <a:noAutofit/>
          </a:bodyPr>
          <a:lstStyle/>
          <a:p>
            <a:r>
              <a:rPr lang="es-ES_tradnl" sz="2400" dirty="0"/>
              <a:t>Entendimiento desigual entre los diferentes actores de lo que implica la producción agroecológica. Los discursos, símbolos y narrativas son negociadas por los actores en sus espacios políticos de poder.</a:t>
            </a:r>
          </a:p>
          <a:p>
            <a:r>
              <a:rPr lang="es-ES_tradnl" sz="2400" dirty="0"/>
              <a:t>En la construcción de la política pública hay una diversidad de intereses involucrados y la incidencia en políticas (Constitución 2008 y LORSA) tiene que ver con los cambios en las relaciones de poder (correlación de fuerzas).</a:t>
            </a:r>
          </a:p>
          <a:p>
            <a:r>
              <a:rPr lang="es-ES_tradnl" sz="2400" dirty="0"/>
              <a:t>Ausencia de una política pública agraria estructurada en el gobierno. Política Agropecuaria 2030 </a:t>
            </a:r>
            <a:r>
              <a:rPr lang="es-ES_tradnl" sz="2400" dirty="0">
                <a:sym typeface="Wingdings" pitchFamily="2" charset="2"/>
              </a:rPr>
              <a:t></a:t>
            </a:r>
            <a:r>
              <a:rPr lang="es-ES_tradnl" sz="2400" dirty="0"/>
              <a:t>fuerte enfoque productivista, por rubro y agroexportador.</a:t>
            </a:r>
          </a:p>
          <a:p>
            <a:r>
              <a:rPr lang="es-ES_tradnl" sz="2400" dirty="0"/>
              <a:t>A nivel de Estado y gobierno poca comprensión de lo que hace la AFC, heterogénea y compleja </a:t>
            </a:r>
            <a:r>
              <a:rPr lang="es-ES_tradnl" sz="2400" dirty="0">
                <a:sym typeface="Wingdings" pitchFamily="2" charset="2"/>
              </a:rPr>
              <a:t> políticas públicas diferenciadas.</a:t>
            </a:r>
          </a:p>
          <a:p>
            <a:r>
              <a:rPr lang="es-ES_tradnl" sz="2400" dirty="0"/>
              <a:t>Desafío: blindar la soberanía alimentaria como eje de la AE, de las políticas públicas más liberales que se impulsarán desde el Gobierno.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77C1CC-E464-014E-9CEA-044266F4A7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1824"/>
            <a:ext cx="3850353" cy="3522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4585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D1359A-99F7-0344-8B47-3C0BADB60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550" y="18255"/>
            <a:ext cx="10515600" cy="1325563"/>
          </a:xfrm>
        </p:spPr>
        <p:txBody>
          <a:bodyPr/>
          <a:lstStyle/>
          <a:p>
            <a:pPr algn="ctr"/>
            <a:r>
              <a:rPr lang="en-EC" b="1" dirty="0"/>
              <a:t>Y ahora qué?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E876973-C9DF-3E44-B4EA-D2A07C6D75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850" y="1343818"/>
            <a:ext cx="10915650" cy="5114132"/>
          </a:xfrm>
        </p:spPr>
        <p:txBody>
          <a:bodyPr>
            <a:normAutofit fontScale="92500" lnSpcReduction="10000"/>
          </a:bodyPr>
          <a:lstStyle/>
          <a:p>
            <a:r>
              <a:rPr lang="es-ES_tradnl" dirty="0"/>
              <a:t>¿Cuál es la relevancia de hacer esfuerzos importantes en generar regulaciones en un ambiente institucional inestable y </a:t>
            </a:r>
            <a:r>
              <a:rPr lang="es-ES_tradnl" dirty="0" err="1"/>
              <a:t>co-optado</a:t>
            </a:r>
            <a:r>
              <a:rPr lang="es-ES_tradnl" dirty="0"/>
              <a:t>?</a:t>
            </a:r>
          </a:p>
          <a:p>
            <a:endParaRPr lang="es-ES_tradnl" dirty="0"/>
          </a:p>
          <a:p>
            <a:r>
              <a:rPr lang="es-ES_tradnl" dirty="0"/>
              <a:t>¿Cómo desde la sociedad civil se generará organización y capacidad de influenciar la institucionalidad en favor del consumo de productos AE/saludables?</a:t>
            </a:r>
          </a:p>
          <a:p>
            <a:endParaRPr lang="es-ES_tradnl" dirty="0"/>
          </a:p>
          <a:p>
            <a:r>
              <a:rPr lang="es-ES_tradnl" dirty="0"/>
              <a:t>¿Cuáles serán los impactos sobre la pequeña agricultura AE,  el consumo AE en las ciudades de la consolidación en el cambio de miradas en lo gubernamental? ¿Plan 2030?</a:t>
            </a:r>
          </a:p>
          <a:p>
            <a:endParaRPr lang="es-ES_tradnl" dirty="0"/>
          </a:p>
          <a:p>
            <a:r>
              <a:rPr lang="es-ES_tradnl" dirty="0"/>
              <a:t>Profundizar en el análisis de Políticas Públicas e Incidencia Política (Cabildeo, agencia, lobby) --&gt; discursos, narrativas, símbolos. </a:t>
            </a:r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5213315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C2CC9-575B-4854-A331-E82BC086B6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41017"/>
            <a:ext cx="9144000" cy="2387600"/>
          </a:xfrm>
        </p:spPr>
        <p:txBody>
          <a:bodyPr>
            <a:normAutofit/>
          </a:bodyPr>
          <a:lstStyle/>
          <a:p>
            <a:r>
              <a:rPr lang="es-ES" sz="9600" b="1" dirty="0"/>
              <a:t>¡Gracias!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687F23-E8F2-4E2D-ACD1-FAF97DE81D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409" t="29889" r="60795" b="53740"/>
          <a:stretch/>
        </p:blipFill>
        <p:spPr>
          <a:xfrm>
            <a:off x="4391891" y="5425786"/>
            <a:ext cx="3144982" cy="1122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1522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5223</TotalTime>
  <Words>2534</Words>
  <Application>Microsoft Macintosh PowerPoint</Application>
  <PresentationFormat>Widescreen</PresentationFormat>
  <Paragraphs>303</Paragraphs>
  <Slides>30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8" baseType="lpstr">
      <vt:lpstr>Arial</vt:lpstr>
      <vt:lpstr>Calibri</vt:lpstr>
      <vt:lpstr>Calibri Light</vt:lpstr>
      <vt:lpstr>logo</vt:lpstr>
      <vt:lpstr>Raleway</vt:lpstr>
      <vt:lpstr>Times New Roman</vt:lpstr>
      <vt:lpstr>Wingdings</vt:lpstr>
      <vt:lpstr>Office Theme</vt:lpstr>
      <vt:lpstr>  Prácticas y Discursos en el ambiente institucional de los Sistemas Alimentarios Locales. Caso de Chimborazo e Imbabura, Ecuador (2015 – 2020)</vt:lpstr>
      <vt:lpstr>Contenidos</vt:lpstr>
      <vt:lpstr>Antecedentes</vt:lpstr>
      <vt:lpstr>Situación inicial: El por qué de esta investigación</vt:lpstr>
      <vt:lpstr>Objetivos del estudio </vt:lpstr>
      <vt:lpstr>Hipótesis del estudio</vt:lpstr>
      <vt:lpstr>Marco teórico</vt:lpstr>
      <vt:lpstr>PowerPoint Presentation</vt:lpstr>
      <vt:lpstr>PowerPoint Presentation</vt:lpstr>
      <vt:lpstr>PowerPoint Presentation</vt:lpstr>
      <vt:lpstr>Metodología</vt:lpstr>
      <vt:lpstr>PowerPoint Presentation</vt:lpstr>
      <vt:lpstr>PowerPoint Presentation</vt:lpstr>
      <vt:lpstr>Resultados</vt:lpstr>
      <vt:lpstr>Resultados: Políticas Públicas</vt:lpstr>
      <vt:lpstr>Resultados: Políticas Públicas</vt:lpstr>
      <vt:lpstr>Resultados: Políticas Públicas</vt:lpstr>
      <vt:lpstr>Resultados: Políticas Públicas</vt:lpstr>
      <vt:lpstr>PowerPoint Presentation</vt:lpstr>
      <vt:lpstr>Resultados: Políticas Públicas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Consideraciones finales e implicaciones para investigación futura </vt:lpstr>
      <vt:lpstr>Consideraciones finales </vt:lpstr>
      <vt:lpstr>Consideraciones finales (cont.)</vt:lpstr>
      <vt:lpstr>Y ahora qué?</vt:lpstr>
      <vt:lpstr>¡Gracias!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Análisis del ambiente institucional sobre los sistemas alimentarios locales en Ecuador (2015 – 2020)</dc:title>
  <dc:creator>Pat Nat</dc:creator>
  <cp:lastModifiedBy>Ross Borja</cp:lastModifiedBy>
  <cp:revision>184</cp:revision>
  <dcterms:created xsi:type="dcterms:W3CDTF">2021-06-20T19:50:25Z</dcterms:created>
  <dcterms:modified xsi:type="dcterms:W3CDTF">2021-07-05T21:54:17Z</dcterms:modified>
</cp:coreProperties>
</file>