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rels" ContentType="application/vnd.openxmlformats-package.relationships+xml"/>
  <Default Extension="tif" ContentType="image/tiff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7" r:id="rId2"/>
    <p:sldId id="261" r:id="rId3"/>
    <p:sldId id="302" r:id="rId4"/>
    <p:sldId id="288" r:id="rId5"/>
    <p:sldId id="282" r:id="rId6"/>
    <p:sldId id="307" r:id="rId7"/>
    <p:sldId id="291" r:id="rId8"/>
    <p:sldId id="303" r:id="rId9"/>
    <p:sldId id="304" r:id="rId10"/>
    <p:sldId id="305" r:id="rId11"/>
    <p:sldId id="283" r:id="rId12"/>
    <p:sldId id="290" r:id="rId13"/>
    <p:sldId id="296" r:id="rId14"/>
    <p:sldId id="287" r:id="rId15"/>
    <p:sldId id="300" r:id="rId16"/>
    <p:sldId id="301" r:id="rId17"/>
    <p:sldId id="308" r:id="rId18"/>
    <p:sldId id="309" r:id="rId19"/>
    <p:sldId id="310" r:id="rId20"/>
    <p:sldId id="311" r:id="rId21"/>
    <p:sldId id="297" r:id="rId22"/>
    <p:sldId id="298" r:id="rId23"/>
    <p:sldId id="312" r:id="rId24"/>
    <p:sldId id="293" r:id="rId25"/>
    <p:sldId id="299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9225" autoAdjust="0"/>
  </p:normalViewPr>
  <p:slideViewPr>
    <p:cSldViewPr snapToGrid="0" snapToObjects="1">
      <p:cViewPr>
        <p:scale>
          <a:sx n="103" d="100"/>
          <a:sy n="103" d="100"/>
        </p:scale>
        <p:origin x="-1560" y="-2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7F19E2-15EA-0A41-9F36-75DBF13650F2}" type="datetimeFigureOut">
              <a:rPr lang="en-US" smtClean="0"/>
              <a:t>7/13/15</a:t>
            </a:fld>
            <a:endParaRPr lang="es-ES_trad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C0AD1E-659C-3C47-AA33-1D781EB94764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10300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dirty="0" err="1" smtClean="0"/>
              <a:t>Simeona</a:t>
            </a:r>
            <a:r>
              <a:rPr lang="es-ES_tradnl" dirty="0" smtClean="0"/>
              <a:t>, Edita y la nieta</a:t>
            </a:r>
          </a:p>
          <a:p>
            <a:r>
              <a:rPr lang="es-ES_tradnl" dirty="0" smtClean="0"/>
              <a:t>Vicente Salvador</a:t>
            </a:r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C0AD1E-659C-3C47-AA33-1D781EB94764}" type="slidenum">
              <a:rPr lang="es-ES_tradnl" smtClean="0"/>
              <a:t>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327886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B9D7-1137-CB48-B0B4-9974C0208971}" type="datetimeFigureOut">
              <a:rPr lang="en-US" smtClean="0"/>
              <a:t>7/13/15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BA3BF-C640-A44C-AFC5-907650370C9B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33021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B9D7-1137-CB48-B0B4-9974C0208971}" type="datetimeFigureOut">
              <a:rPr lang="en-US" smtClean="0"/>
              <a:t>7/13/15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BA3BF-C640-A44C-AFC5-907650370C9B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11565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B9D7-1137-CB48-B0B4-9974C0208971}" type="datetimeFigureOut">
              <a:rPr lang="en-US" smtClean="0"/>
              <a:t>7/13/15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BA3BF-C640-A44C-AFC5-907650370C9B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48336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B9D7-1137-CB48-B0B4-9974C0208971}" type="datetimeFigureOut">
              <a:rPr lang="en-US" smtClean="0"/>
              <a:t>7/13/15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BA3BF-C640-A44C-AFC5-907650370C9B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661997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B9D7-1137-CB48-B0B4-9974C0208971}" type="datetimeFigureOut">
              <a:rPr lang="en-US" smtClean="0"/>
              <a:t>7/13/15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BA3BF-C640-A44C-AFC5-907650370C9B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990235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B9D7-1137-CB48-B0B4-9974C0208971}" type="datetimeFigureOut">
              <a:rPr lang="en-US" smtClean="0"/>
              <a:t>7/13/15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BA3BF-C640-A44C-AFC5-907650370C9B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19069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B9D7-1137-CB48-B0B4-9974C0208971}" type="datetimeFigureOut">
              <a:rPr lang="en-US" smtClean="0"/>
              <a:t>7/13/15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BA3BF-C640-A44C-AFC5-907650370C9B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45661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B9D7-1137-CB48-B0B4-9974C0208971}" type="datetimeFigureOut">
              <a:rPr lang="en-US" smtClean="0"/>
              <a:t>7/13/15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BA3BF-C640-A44C-AFC5-907650370C9B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952714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B9D7-1137-CB48-B0B4-9974C0208971}" type="datetimeFigureOut">
              <a:rPr lang="en-US" smtClean="0"/>
              <a:t>7/13/15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BA3BF-C640-A44C-AFC5-907650370C9B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10031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B9D7-1137-CB48-B0B4-9974C0208971}" type="datetimeFigureOut">
              <a:rPr lang="en-US" smtClean="0"/>
              <a:t>7/13/15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BA3BF-C640-A44C-AFC5-907650370C9B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22142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B9D7-1137-CB48-B0B4-9974C0208971}" type="datetimeFigureOut">
              <a:rPr lang="en-US" smtClean="0"/>
              <a:t>7/13/15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BA3BF-C640-A44C-AFC5-907650370C9B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62591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BB9D7-1137-CB48-B0B4-9974C0208971}" type="datetimeFigureOut">
              <a:rPr lang="en-US" smtClean="0"/>
              <a:t>7/13/15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8BA3BF-C640-A44C-AFC5-907650370C9B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622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4" Type="http://schemas.openxmlformats.org/officeDocument/2006/relationships/image" Target="../media/image3.ti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4" Type="http://schemas.openxmlformats.org/officeDocument/2006/relationships/image" Target="../media/image5.tiff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4" Type="http://schemas.openxmlformats.org/officeDocument/2006/relationships/image" Target="../media/image4.tiff"/><Relationship Id="rId5" Type="http://schemas.openxmlformats.org/officeDocument/2006/relationships/image" Target="../media/image5.tiff"/><Relationship Id="rId6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4" Type="http://schemas.openxmlformats.org/officeDocument/2006/relationships/image" Target="../media/image8.tiff"/><Relationship Id="rId5" Type="http://schemas.openxmlformats.org/officeDocument/2006/relationships/image" Target="../media/image9.tiff"/><Relationship Id="rId6" Type="http://schemas.openxmlformats.org/officeDocument/2006/relationships/image" Target="../media/image10.tif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f"/><Relationship Id="rId3" Type="http://schemas.openxmlformats.org/officeDocument/2006/relationships/image" Target="../media/image11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4" Type="http://schemas.openxmlformats.org/officeDocument/2006/relationships/image" Target="../media/image13.em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15.jpeg"/><Relationship Id="rId5" Type="http://schemas.openxmlformats.org/officeDocument/2006/relationships/image" Target="../media/image16.jpeg"/><Relationship Id="rId6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f"/><Relationship Id="rId3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4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f"/><Relationship Id="rId3" Type="http://schemas.openxmlformats.org/officeDocument/2006/relationships/image" Target="../media/image21.tif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4" Type="http://schemas.openxmlformats.org/officeDocument/2006/relationships/image" Target="../media/image23.jpeg"/><Relationship Id="rId5" Type="http://schemas.openxmlformats.org/officeDocument/2006/relationships/image" Target="../media/image24.jpeg"/><Relationship Id="rId6" Type="http://schemas.openxmlformats.org/officeDocument/2006/relationships/image" Target="../media/image25.jpeg"/><Relationship Id="rId7" Type="http://schemas.openxmlformats.org/officeDocument/2006/relationships/image" Target="../media/image26.jpeg"/><Relationship Id="rId8" Type="http://schemas.openxmlformats.org/officeDocument/2006/relationships/image" Target="../media/image27.jpeg"/><Relationship Id="rId9" Type="http://schemas.openxmlformats.org/officeDocument/2006/relationships/image" Target="../media/image28.jpeg"/><Relationship Id="rId10" Type="http://schemas.openxmlformats.org/officeDocument/2006/relationships/image" Target="../media/image29.jpeg"/><Relationship Id="rId11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f"/><Relationship Id="rId4" Type="http://schemas.openxmlformats.org/officeDocument/2006/relationships/image" Target="../media/image4.tiff"/><Relationship Id="rId5" Type="http://schemas.openxmlformats.org/officeDocument/2006/relationships/image" Target="../media/image5.tif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f"/><Relationship Id="rId3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iff"/><Relationship Id="rId4" Type="http://schemas.openxmlformats.org/officeDocument/2006/relationships/image" Target="../media/image34.em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t_logo_linea_azulina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1823"/>
            <a:ext cx="9144000" cy="13522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77167" y="569628"/>
            <a:ext cx="4795362" cy="1143000"/>
          </a:xfrm>
        </p:spPr>
        <p:txBody>
          <a:bodyPr>
            <a:normAutofit/>
          </a:bodyPr>
          <a:lstStyle/>
          <a:p>
            <a:r>
              <a:rPr lang="es-ES_tradnl" sz="2800" b="1" dirty="0" err="1" smtClean="0">
                <a:solidFill>
                  <a:srgbClr val="004080"/>
                </a:solidFill>
              </a:rPr>
              <a:t>CdP</a:t>
            </a:r>
            <a:r>
              <a:rPr lang="es-ES_tradnl" sz="2800" b="1" dirty="0" smtClean="0">
                <a:solidFill>
                  <a:srgbClr val="004080"/>
                </a:solidFill>
              </a:rPr>
              <a:t> 11 SEMINARIO I:</a:t>
            </a:r>
            <a:br>
              <a:rPr lang="es-ES_tradnl" sz="2800" b="1" dirty="0" smtClean="0">
                <a:solidFill>
                  <a:srgbClr val="004080"/>
                </a:solidFill>
              </a:rPr>
            </a:br>
            <a:r>
              <a:rPr lang="es-ES_tradnl" sz="2800" b="1" dirty="0" smtClean="0">
                <a:solidFill>
                  <a:srgbClr val="004080"/>
                </a:solidFill>
              </a:rPr>
              <a:t>Dialogo de Saberes</a:t>
            </a:r>
            <a:endParaRPr lang="es-ES_tradnl" sz="2800" b="1" dirty="0">
              <a:solidFill>
                <a:srgbClr val="00408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40351" y="2091997"/>
            <a:ext cx="729163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3200" dirty="0" smtClean="0">
                <a:solidFill>
                  <a:schemeClr val="tx2">
                    <a:lumMod val="75000"/>
                  </a:schemeClr>
                </a:solidFill>
              </a:rPr>
              <a:t>Contextualización de </a:t>
            </a:r>
            <a:r>
              <a:rPr lang="es-ES_tradnl" sz="3200" dirty="0">
                <a:solidFill>
                  <a:schemeClr val="tx2">
                    <a:lumMod val="75000"/>
                  </a:schemeClr>
                </a:solidFill>
              </a:rPr>
              <a:t>la ganadería alto-andina en </a:t>
            </a:r>
            <a:r>
              <a:rPr lang="es-ES_tradnl" sz="3200" dirty="0" smtClean="0">
                <a:solidFill>
                  <a:schemeClr val="tx2">
                    <a:lumMod val="75000"/>
                  </a:schemeClr>
                </a:solidFill>
              </a:rPr>
              <a:t>Cordillera Blanca: </a:t>
            </a:r>
            <a:r>
              <a:rPr lang="es-ES_tradnl" sz="3200" dirty="0">
                <a:solidFill>
                  <a:schemeClr val="tx2">
                    <a:lumMod val="75000"/>
                  </a:schemeClr>
                </a:solidFill>
              </a:rPr>
              <a:t>implicancias para el </a:t>
            </a:r>
            <a:r>
              <a:rPr lang="es-ES_tradnl" sz="3200" dirty="0" smtClean="0">
                <a:solidFill>
                  <a:schemeClr val="tx2">
                    <a:lumMod val="75000"/>
                  </a:schemeClr>
                </a:solidFill>
              </a:rPr>
              <a:t>diálogo con productores y el diseño </a:t>
            </a:r>
            <a:r>
              <a:rPr lang="es-ES_tradnl" sz="3200" dirty="0">
                <a:solidFill>
                  <a:schemeClr val="tx2">
                    <a:lumMod val="75000"/>
                  </a:schemeClr>
                </a:solidFill>
              </a:rPr>
              <a:t>de </a:t>
            </a:r>
            <a:r>
              <a:rPr lang="es-ES_tradnl" sz="3200" dirty="0" smtClean="0">
                <a:solidFill>
                  <a:schemeClr val="tx2">
                    <a:lumMod val="75000"/>
                  </a:schemeClr>
                </a:solidFill>
              </a:rPr>
              <a:t>investigaciones</a:t>
            </a:r>
            <a:endParaRPr lang="es-ES_tradnl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7" name="Picture 6" descr="mcknight logo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491" y="5190720"/>
            <a:ext cx="2350814" cy="239879"/>
          </a:xfrm>
          <a:prstGeom prst="rect">
            <a:avLst/>
          </a:prstGeom>
        </p:spPr>
      </p:pic>
      <p:pic>
        <p:nvPicPr>
          <p:cNvPr id="10" name="Picture 9" descr="TMI-Logo&amp;Tagline-Spanish.t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9524" y="4965168"/>
            <a:ext cx="2145861" cy="64375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084252" y="4503503"/>
            <a:ext cx="5072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smtClean="0">
                <a:solidFill>
                  <a:schemeClr val="tx2">
                    <a:lumMod val="75000"/>
                  </a:schemeClr>
                </a:solidFill>
              </a:rPr>
              <a:t>Lecciones del Proyecto “Punas-Agua”</a:t>
            </a:r>
            <a:endParaRPr lang="es-ES_tradnl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866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t_logo_linea_azulina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1823"/>
            <a:ext cx="9144000" cy="13522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9455" y="345869"/>
            <a:ext cx="3432527" cy="1143000"/>
          </a:xfrm>
        </p:spPr>
        <p:txBody>
          <a:bodyPr>
            <a:normAutofit/>
          </a:bodyPr>
          <a:lstStyle/>
          <a:p>
            <a:r>
              <a:rPr lang="es-ES_tradnl" sz="4000" b="1" dirty="0" smtClean="0">
                <a:solidFill>
                  <a:srgbClr val="004080"/>
                </a:solidFill>
              </a:rPr>
              <a:t>Esquema</a:t>
            </a:r>
            <a:endParaRPr lang="es-ES_tradnl" sz="4000" b="1" dirty="0">
              <a:solidFill>
                <a:srgbClr val="00408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1946" y="2185768"/>
            <a:ext cx="8157851" cy="310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s-ES_tradnl" sz="2800" dirty="0" smtClean="0">
                <a:solidFill>
                  <a:srgbClr val="17375E"/>
                </a:solidFill>
              </a:rPr>
              <a:t>El proyecto “Punas-</a:t>
            </a:r>
            <a:r>
              <a:rPr lang="es-ES_tradnl" sz="2800" dirty="0" smtClean="0">
                <a:solidFill>
                  <a:srgbClr val="17375E"/>
                </a:solidFill>
              </a:rPr>
              <a:t>Agua</a:t>
            </a:r>
            <a:r>
              <a:rPr lang="es-ES_tradnl" sz="2800" dirty="0" smtClean="0">
                <a:solidFill>
                  <a:srgbClr val="17375E"/>
                </a:solidFill>
              </a:rPr>
              <a:t>”: separ</a:t>
            </a:r>
            <a:r>
              <a:rPr lang="es-ES_tradnl" sz="2800" dirty="0" smtClean="0">
                <a:solidFill>
                  <a:srgbClr val="17375E"/>
                </a:solidFill>
              </a:rPr>
              <a:t>amos </a:t>
            </a:r>
            <a:r>
              <a:rPr lang="es-ES_tradnl" sz="2800" dirty="0" smtClean="0">
                <a:solidFill>
                  <a:srgbClr val="17375E"/>
                </a:solidFill>
              </a:rPr>
              <a:t>IAP </a:t>
            </a:r>
            <a:r>
              <a:rPr lang="es-ES_tradnl" sz="2800" dirty="0">
                <a:solidFill>
                  <a:srgbClr val="17375E"/>
                </a:solidFill>
              </a:rPr>
              <a:t>(ganaderos) de la </a:t>
            </a:r>
            <a:r>
              <a:rPr lang="es-ES_tradnl" sz="2800" dirty="0" smtClean="0">
                <a:solidFill>
                  <a:srgbClr val="17375E"/>
                </a:solidFill>
              </a:rPr>
              <a:t>‘IEP’ </a:t>
            </a:r>
            <a:r>
              <a:rPr lang="es-ES_tradnl" sz="2800" dirty="0">
                <a:solidFill>
                  <a:srgbClr val="17375E"/>
                </a:solidFill>
              </a:rPr>
              <a:t>(externos</a:t>
            </a:r>
            <a:r>
              <a:rPr lang="es-ES_tradnl" sz="2800" dirty="0" smtClean="0">
                <a:solidFill>
                  <a:srgbClr val="17375E"/>
                </a:solidFill>
              </a:rPr>
              <a:t>)… y</a:t>
            </a:r>
            <a:endParaRPr lang="es-ES_tradnl" sz="2800" dirty="0" smtClean="0">
              <a:solidFill>
                <a:srgbClr val="17375E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s-ES_tradnl" sz="2800" dirty="0" smtClean="0">
                <a:solidFill>
                  <a:srgbClr val="17375E"/>
                </a:solidFill>
              </a:rPr>
              <a:t>Los impactos </a:t>
            </a:r>
            <a:r>
              <a:rPr lang="es-ES_tradnl" sz="2800" dirty="0" smtClean="0">
                <a:solidFill>
                  <a:srgbClr val="17375E"/>
                </a:solidFill>
              </a:rPr>
              <a:t>se basaron m</a:t>
            </a:r>
            <a:r>
              <a:rPr lang="es-ES_tradnl" sz="2800" dirty="0" smtClean="0">
                <a:solidFill>
                  <a:srgbClr val="17375E"/>
                </a:solidFill>
              </a:rPr>
              <a:t>ás </a:t>
            </a:r>
            <a:r>
              <a:rPr lang="es-ES_tradnl" sz="2800" dirty="0" smtClean="0">
                <a:solidFill>
                  <a:srgbClr val="17375E"/>
                </a:solidFill>
              </a:rPr>
              <a:t>en la investigaci</a:t>
            </a:r>
            <a:r>
              <a:rPr lang="es-ES_tradnl" sz="2800" dirty="0" smtClean="0">
                <a:solidFill>
                  <a:srgbClr val="17375E"/>
                </a:solidFill>
              </a:rPr>
              <a:t>ón local que en la externa</a:t>
            </a:r>
            <a:r>
              <a:rPr lang="es-ES_tradnl" sz="2800" dirty="0" smtClean="0">
                <a:solidFill>
                  <a:srgbClr val="17375E"/>
                </a:solidFill>
              </a:rPr>
              <a:t>…</a:t>
            </a:r>
          </a:p>
          <a:p>
            <a:pPr marL="514350" indent="-514350">
              <a:buFont typeface="+mj-lt"/>
              <a:buAutoNum type="arabicPeriod"/>
            </a:pPr>
            <a:r>
              <a:rPr lang="es-ES_tradnl" sz="2800" dirty="0" smtClean="0">
                <a:solidFill>
                  <a:srgbClr val="17375E"/>
                </a:solidFill>
              </a:rPr>
              <a:t>Al </a:t>
            </a:r>
            <a:r>
              <a:rPr lang="es-ES_tradnl" sz="2800" dirty="0">
                <a:solidFill>
                  <a:srgbClr val="17375E"/>
                </a:solidFill>
              </a:rPr>
              <a:t>no contextualizar </a:t>
            </a:r>
            <a:r>
              <a:rPr lang="es-ES_tradnl" sz="2800" dirty="0" smtClean="0">
                <a:solidFill>
                  <a:srgbClr val="17375E"/>
                </a:solidFill>
              </a:rPr>
              <a:t>adecuadamente… perdimos oportunidades de aprendizaje y dise</a:t>
            </a:r>
            <a:r>
              <a:rPr lang="es-ES_tradnl" sz="2800" dirty="0" smtClean="0">
                <a:solidFill>
                  <a:srgbClr val="17375E"/>
                </a:solidFill>
              </a:rPr>
              <a:t>ño </a:t>
            </a:r>
            <a:r>
              <a:rPr lang="es-ES_tradnl" sz="2800" dirty="0" smtClean="0">
                <a:solidFill>
                  <a:srgbClr val="17375E"/>
                </a:solidFill>
              </a:rPr>
              <a:t>en varios frentes</a:t>
            </a:r>
            <a:endParaRPr lang="es-ES_tradnl" sz="2800" dirty="0" smtClean="0">
              <a:solidFill>
                <a:srgbClr val="17375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3614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t_logo_linea_azulina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1823"/>
            <a:ext cx="9144000" cy="13522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7369" y="481742"/>
            <a:ext cx="4795362" cy="624077"/>
          </a:xfrm>
        </p:spPr>
        <p:txBody>
          <a:bodyPr>
            <a:normAutofit/>
          </a:bodyPr>
          <a:lstStyle/>
          <a:p>
            <a:r>
              <a:rPr lang="es-ES_tradnl" sz="2800" b="1" dirty="0" smtClean="0">
                <a:solidFill>
                  <a:srgbClr val="004080"/>
                </a:solidFill>
              </a:rPr>
              <a:t>1. El </a:t>
            </a:r>
            <a:r>
              <a:rPr lang="es-ES_tradnl" sz="2800" b="1" dirty="0" smtClean="0">
                <a:solidFill>
                  <a:srgbClr val="004080"/>
                </a:solidFill>
              </a:rPr>
              <a:t>proyecto “Punas-Agua”</a:t>
            </a:r>
            <a:endParaRPr lang="es-ES_tradnl" sz="2800" b="1" dirty="0">
              <a:solidFill>
                <a:srgbClr val="00408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6432" y="1105819"/>
            <a:ext cx="759764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smtClean="0">
                <a:solidFill>
                  <a:schemeClr val="tx2">
                    <a:lumMod val="75000"/>
                  </a:schemeClr>
                </a:solidFill>
              </a:rPr>
              <a:t>Propósito del Proyecto: </a:t>
            </a:r>
          </a:p>
          <a:p>
            <a:pPr lvl="1"/>
            <a:r>
              <a:rPr lang="es-ES_tradnl" sz="2000" i="1" dirty="0" smtClean="0">
                <a:solidFill>
                  <a:schemeClr val="tx2">
                    <a:lumMod val="75000"/>
                  </a:schemeClr>
                </a:solidFill>
              </a:rPr>
              <a:t>“Mejorar la seguridad hídrica de los sistemas agro-pecuarios en los Andes a través de un mejor manejo del ecosistema de puna húmeda”</a:t>
            </a:r>
          </a:p>
          <a:p>
            <a:pPr lvl="1"/>
            <a:endParaRPr lang="es-ES_tradnl" sz="2000" dirty="0">
              <a:solidFill>
                <a:schemeClr val="tx2">
                  <a:lumMod val="75000"/>
                </a:schemeClr>
              </a:solidFill>
            </a:endParaRPr>
          </a:p>
          <a:p>
            <a:pPr lvl="1"/>
            <a:r>
              <a:rPr lang="es-ES_tradnl" sz="2000" i="1" dirty="0" smtClean="0">
                <a:solidFill>
                  <a:schemeClr val="tx2">
                    <a:lumMod val="75000"/>
                  </a:schemeClr>
                </a:solidFill>
              </a:rPr>
              <a:t>“Establecer un programa de largo-plazo dedicado a evaluar la función hídrica y servicios ambientales de la puna”</a:t>
            </a:r>
            <a:endParaRPr lang="es-ES_tradnl" sz="2000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6432" y="3414143"/>
            <a:ext cx="7597649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chemeClr val="tx2">
                    <a:lumMod val="75000"/>
                  </a:schemeClr>
                </a:solidFill>
              </a:rPr>
              <a:t>Objetivos:</a:t>
            </a:r>
          </a:p>
          <a:p>
            <a:pPr marL="914400" lvl="1" indent="-457200">
              <a:buAutoNum type="arabicPeriod"/>
            </a:pPr>
            <a:r>
              <a:rPr lang="es-ES_tradnl" sz="2000" i="1" dirty="0" smtClean="0">
                <a:solidFill>
                  <a:schemeClr val="tx2">
                    <a:lumMod val="75000"/>
                  </a:schemeClr>
                </a:solidFill>
              </a:rPr>
              <a:t>Mejorar prácticas y conocimiento sobre la relación entre manejo sostenible de la pradera y agricultura</a:t>
            </a:r>
            <a:endParaRPr lang="es-ES_tradnl" sz="2000" i="1" dirty="0">
              <a:solidFill>
                <a:schemeClr val="tx2">
                  <a:lumMod val="75000"/>
                </a:schemeClr>
              </a:solidFill>
            </a:endParaRPr>
          </a:p>
          <a:p>
            <a:pPr marL="914400" lvl="1" indent="-457200">
              <a:buAutoNum type="arabicPeriod"/>
            </a:pPr>
            <a:r>
              <a:rPr lang="es-ES_tradnl" sz="2000" i="1" dirty="0" smtClean="0">
                <a:solidFill>
                  <a:schemeClr val="tx2">
                    <a:lumMod val="75000"/>
                  </a:schemeClr>
                </a:solidFill>
              </a:rPr>
              <a:t>Fortalecer capacidades para la gestión del agua en la puna</a:t>
            </a:r>
          </a:p>
          <a:p>
            <a:pPr marL="914400" lvl="1" indent="-457200">
              <a:buAutoNum type="arabicPeriod"/>
            </a:pPr>
            <a:r>
              <a:rPr lang="es-ES_tradnl" sz="2000" i="1" dirty="0" smtClean="0">
                <a:solidFill>
                  <a:schemeClr val="tx2">
                    <a:lumMod val="75000"/>
                  </a:schemeClr>
                </a:solidFill>
              </a:rPr>
              <a:t>Mayor conciencia pública sobre la importancia del manejo de la puna para la agricultura</a:t>
            </a:r>
            <a:endParaRPr lang="es-ES_tradnl" sz="2000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6431" y="5250260"/>
            <a:ext cx="846423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17375E"/>
                </a:solidFill>
              </a:rPr>
              <a:t>Proceso:</a:t>
            </a:r>
          </a:p>
          <a:p>
            <a:pPr lvl="1"/>
            <a:r>
              <a:rPr lang="es-ES_tradnl" sz="2000" dirty="0" smtClean="0">
                <a:solidFill>
                  <a:srgbClr val="17375E"/>
                </a:solidFill>
              </a:rPr>
              <a:t>2 a</a:t>
            </a:r>
            <a:r>
              <a:rPr lang="es-ES_tradnl" sz="2000" dirty="0" smtClean="0">
                <a:solidFill>
                  <a:srgbClr val="17375E"/>
                </a:solidFill>
              </a:rPr>
              <a:t>ños de datos: el grupo de investigación local conoce los experimentos</a:t>
            </a:r>
          </a:p>
          <a:p>
            <a:pPr lvl="1"/>
            <a:r>
              <a:rPr lang="es-ES_tradnl" sz="2000" dirty="0" smtClean="0">
                <a:solidFill>
                  <a:srgbClr val="17375E"/>
                </a:solidFill>
              </a:rPr>
              <a:t>3 años de datos adicionales: se observan visualmente los cambios y se selecciona opciones de manejo para la réplica </a:t>
            </a:r>
            <a:endParaRPr lang="es-ES_tradnl" sz="2000" dirty="0">
              <a:solidFill>
                <a:srgbClr val="17375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562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t_logo_linea_azulina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1823"/>
            <a:ext cx="9144000" cy="13522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29014" y="631375"/>
            <a:ext cx="5147216" cy="946734"/>
          </a:xfrm>
        </p:spPr>
        <p:txBody>
          <a:bodyPr>
            <a:normAutofit fontScale="90000"/>
          </a:bodyPr>
          <a:lstStyle/>
          <a:p>
            <a:r>
              <a:rPr lang="es-ES_tradnl" sz="3200" b="1" dirty="0" smtClean="0">
                <a:solidFill>
                  <a:srgbClr val="004080"/>
                </a:solidFill>
              </a:rPr>
              <a:t>1. Por dise</a:t>
            </a:r>
            <a:r>
              <a:rPr lang="es-ES_tradnl" sz="3200" b="1" dirty="0" smtClean="0">
                <a:solidFill>
                  <a:srgbClr val="004080"/>
                </a:solidFill>
              </a:rPr>
              <a:t>ño: </a:t>
            </a:r>
            <a:r>
              <a:rPr lang="es-ES_tradnl" sz="3200" b="1" dirty="0" smtClean="0">
                <a:solidFill>
                  <a:srgbClr val="004080"/>
                </a:solidFill>
              </a:rPr>
              <a:t>IAP </a:t>
            </a:r>
            <a:r>
              <a:rPr lang="es-ES_tradnl" sz="3200" b="1" dirty="0">
                <a:solidFill>
                  <a:srgbClr val="004080"/>
                </a:solidFill>
              </a:rPr>
              <a:t>&amp;</a:t>
            </a:r>
            <a:r>
              <a:rPr lang="es-ES_tradnl" sz="3200" b="1" dirty="0" smtClean="0">
                <a:solidFill>
                  <a:srgbClr val="004080"/>
                </a:solidFill>
              </a:rPr>
              <a:t> “IEP” </a:t>
            </a:r>
            <a:r>
              <a:rPr lang="es-ES_tradnl" sz="3200" b="1" dirty="0" smtClean="0">
                <a:solidFill>
                  <a:srgbClr val="004080"/>
                </a:solidFill>
              </a:rPr>
              <a:t>en paralelo</a:t>
            </a:r>
            <a:endParaRPr lang="es-ES_tradnl" sz="3200" b="1" dirty="0">
              <a:solidFill>
                <a:srgbClr val="00408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9733" y="1327474"/>
            <a:ext cx="8484533" cy="5232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00" b="1" dirty="0" smtClean="0">
                <a:solidFill>
                  <a:schemeClr val="tx2">
                    <a:lumMod val="75000"/>
                  </a:schemeClr>
                </a:solidFill>
              </a:rPr>
              <a:t>El IM:</a:t>
            </a:r>
          </a:p>
          <a:p>
            <a:pPr marL="742950" lvl="1" indent="-285750">
              <a:buFont typeface="Arial"/>
              <a:buChar char="•"/>
            </a:pPr>
            <a:r>
              <a:rPr lang="es-ES_tradnl" sz="2200" dirty="0" smtClean="0">
                <a:solidFill>
                  <a:schemeClr val="tx2">
                    <a:lumMod val="75000"/>
                  </a:schemeClr>
                </a:solidFill>
              </a:rPr>
              <a:t>Experiencia con IAP</a:t>
            </a:r>
          </a:p>
          <a:p>
            <a:pPr marL="742950" lvl="1" indent="-285750">
              <a:buFont typeface="Arial"/>
              <a:buChar char="•"/>
            </a:pPr>
            <a:r>
              <a:rPr lang="es-ES_tradnl" sz="2200" dirty="0" smtClean="0">
                <a:solidFill>
                  <a:schemeClr val="tx2">
                    <a:lumMod val="75000"/>
                  </a:schemeClr>
                </a:solidFill>
              </a:rPr>
              <a:t>La IAP tiene su propio proceso, estricto</a:t>
            </a:r>
          </a:p>
          <a:p>
            <a:pPr lvl="1"/>
            <a:endParaRPr lang="es-ES_tradnl" sz="24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s-ES_tradnl" sz="2800" b="1" dirty="0" smtClean="0">
                <a:solidFill>
                  <a:schemeClr val="tx2">
                    <a:lumMod val="75000"/>
                  </a:schemeClr>
                </a:solidFill>
              </a:rPr>
              <a:t>El Laboratorio de Pastos: </a:t>
            </a:r>
          </a:p>
          <a:p>
            <a:pPr marL="800100" lvl="1" indent="-342900">
              <a:buFont typeface="Arial"/>
              <a:buChar char="•"/>
            </a:pPr>
            <a:r>
              <a:rPr lang="es-ES_tradnl" sz="2200" dirty="0">
                <a:solidFill>
                  <a:schemeClr val="tx2">
                    <a:lumMod val="75000"/>
                  </a:schemeClr>
                </a:solidFill>
              </a:rPr>
              <a:t>C</a:t>
            </a:r>
            <a:r>
              <a:rPr lang="es-ES_tradnl" sz="2200" dirty="0" smtClean="0">
                <a:solidFill>
                  <a:schemeClr val="tx2">
                    <a:lumMod val="75000"/>
                  </a:schemeClr>
                </a:solidFill>
              </a:rPr>
              <a:t>ultura (tecnológica)</a:t>
            </a:r>
          </a:p>
          <a:p>
            <a:pPr marL="800100" lvl="1" indent="-342900">
              <a:buFont typeface="Arial"/>
              <a:buChar char="•"/>
            </a:pPr>
            <a:r>
              <a:rPr lang="es-ES_tradnl" sz="2200" dirty="0" smtClean="0">
                <a:solidFill>
                  <a:schemeClr val="tx2">
                    <a:lumMod val="75000"/>
                  </a:schemeClr>
                </a:solidFill>
              </a:rPr>
              <a:t>Jerarquías (profesor-alumno)</a:t>
            </a:r>
          </a:p>
          <a:p>
            <a:pPr marL="800100" lvl="1" indent="-342900">
              <a:buFont typeface="Arial"/>
              <a:buChar char="•"/>
            </a:pPr>
            <a:r>
              <a:rPr lang="es-ES_tradnl" sz="2200" dirty="0">
                <a:solidFill>
                  <a:schemeClr val="tx2">
                    <a:lumMod val="75000"/>
                  </a:schemeClr>
                </a:solidFill>
              </a:rPr>
              <a:t>N</a:t>
            </a:r>
            <a:r>
              <a:rPr lang="es-ES_tradnl" sz="2200" dirty="0" smtClean="0">
                <a:solidFill>
                  <a:schemeClr val="tx2">
                    <a:lumMod val="75000"/>
                  </a:schemeClr>
                </a:solidFill>
              </a:rPr>
              <a:t>iveles de conocimiento</a:t>
            </a:r>
          </a:p>
          <a:p>
            <a:pPr marL="800100" lvl="1" indent="-342900">
              <a:buFont typeface="Arial"/>
              <a:buChar char="•"/>
            </a:pPr>
            <a:r>
              <a:rPr lang="es-ES_tradnl" sz="2200" dirty="0" smtClean="0">
                <a:solidFill>
                  <a:schemeClr val="tx2">
                    <a:lumMod val="75000"/>
                  </a:schemeClr>
                </a:solidFill>
              </a:rPr>
              <a:t>Normas</a:t>
            </a:r>
            <a:r>
              <a:rPr lang="es-ES_tradnl" sz="22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_tradnl" sz="2200" dirty="0" smtClean="0">
                <a:solidFill>
                  <a:schemeClr val="tx2">
                    <a:lumMod val="75000"/>
                  </a:schemeClr>
                </a:solidFill>
              </a:rPr>
              <a:t>y  recursos</a:t>
            </a:r>
            <a:endParaRPr lang="es-ES_tradnl" sz="2200" dirty="0">
              <a:solidFill>
                <a:schemeClr val="tx2">
                  <a:lumMod val="75000"/>
                </a:schemeClr>
              </a:solidFill>
            </a:endParaRPr>
          </a:p>
          <a:p>
            <a:pPr marL="800100" lvl="1" indent="-342900">
              <a:buFont typeface="Arial"/>
              <a:buChar char="•"/>
            </a:pPr>
            <a:r>
              <a:rPr lang="es-ES_tradnl" sz="2200" dirty="0">
                <a:solidFill>
                  <a:schemeClr val="tx2">
                    <a:lumMod val="75000"/>
                  </a:schemeClr>
                </a:solidFill>
              </a:rPr>
              <a:t>F</a:t>
            </a:r>
            <a:r>
              <a:rPr lang="es-ES_tradnl" sz="2200" dirty="0" smtClean="0">
                <a:solidFill>
                  <a:schemeClr val="tx2">
                    <a:lumMod val="75000"/>
                  </a:schemeClr>
                </a:solidFill>
              </a:rPr>
              <a:t>ormatos de interacción con comunidades</a:t>
            </a:r>
          </a:p>
          <a:p>
            <a:pPr lvl="1"/>
            <a:endParaRPr lang="es-ES_tradnl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s-ES_tradnl" sz="2800" b="1" dirty="0" smtClean="0">
                <a:solidFill>
                  <a:schemeClr val="tx2">
                    <a:lumMod val="75000"/>
                  </a:schemeClr>
                </a:solidFill>
              </a:rPr>
              <a:t>Talleres “IEP”:</a:t>
            </a:r>
          </a:p>
          <a:p>
            <a:pPr marL="800100" lvl="1" indent="-342900">
              <a:buFont typeface="Arial"/>
              <a:buChar char="•"/>
            </a:pPr>
            <a:r>
              <a:rPr lang="es-ES_tradnl" sz="2200" dirty="0">
                <a:solidFill>
                  <a:schemeClr val="tx2">
                    <a:lumMod val="75000"/>
                  </a:schemeClr>
                </a:solidFill>
              </a:rPr>
              <a:t>H</a:t>
            </a:r>
            <a:r>
              <a:rPr lang="es-ES_tradnl" sz="2200" dirty="0" smtClean="0">
                <a:solidFill>
                  <a:schemeClr val="tx2">
                    <a:lumMod val="75000"/>
                  </a:schemeClr>
                </a:solidFill>
              </a:rPr>
              <a:t>erramientas de diálogo</a:t>
            </a:r>
          </a:p>
          <a:p>
            <a:pPr marL="800100" lvl="1" indent="-342900">
              <a:buFont typeface="Arial"/>
              <a:buChar char="•"/>
            </a:pPr>
            <a:r>
              <a:rPr lang="es-ES_tradnl" sz="2200" dirty="0">
                <a:solidFill>
                  <a:schemeClr val="tx2">
                    <a:lumMod val="75000"/>
                  </a:schemeClr>
                </a:solidFill>
              </a:rPr>
              <a:t>E</a:t>
            </a:r>
            <a:r>
              <a:rPr lang="es-ES_tradnl" sz="2200" dirty="0" smtClean="0">
                <a:solidFill>
                  <a:schemeClr val="tx2">
                    <a:lumMod val="75000"/>
                  </a:schemeClr>
                </a:solidFill>
              </a:rPr>
              <a:t>ntender la diferencia con la “IAP” (control)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7158334" y="1454820"/>
            <a:ext cx="1655932" cy="3381356"/>
            <a:chOff x="409595" y="2063382"/>
            <a:chExt cx="2697294" cy="4635874"/>
          </a:xfrm>
        </p:grpSpPr>
        <p:pic>
          <p:nvPicPr>
            <p:cNvPr id="7" name="Picture 6" descr="Familia ganadera.tif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433" y="2063382"/>
              <a:ext cx="2679456" cy="2017117"/>
            </a:xfrm>
            <a:prstGeom prst="rect">
              <a:avLst/>
            </a:prstGeom>
          </p:spPr>
        </p:pic>
        <p:pic>
          <p:nvPicPr>
            <p:cNvPr id="8" name="Picture 7" descr="Familia ganadera 2.tif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595" y="4347114"/>
              <a:ext cx="2697294" cy="2352142"/>
            </a:xfrm>
            <a:prstGeom prst="rect">
              <a:avLst/>
            </a:prstGeom>
          </p:spPr>
        </p:pic>
      </p:grpSp>
      <p:pic>
        <p:nvPicPr>
          <p:cNvPr id="9" name="Imagen 10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79" r="12197"/>
          <a:stretch/>
        </p:blipFill>
        <p:spPr>
          <a:xfrm>
            <a:off x="7169285" y="5118967"/>
            <a:ext cx="1806558" cy="1440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003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t_logo_linea_azulina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1823"/>
            <a:ext cx="9144000" cy="13522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595" y="1961166"/>
            <a:ext cx="2784416" cy="817264"/>
          </a:xfrm>
        </p:spPr>
        <p:txBody>
          <a:bodyPr>
            <a:normAutofit/>
          </a:bodyPr>
          <a:lstStyle/>
          <a:p>
            <a:r>
              <a:rPr lang="es-ES_tradnl" sz="2200" b="1" dirty="0" smtClean="0">
                <a:solidFill>
                  <a:srgbClr val="004080"/>
                </a:solidFill>
              </a:rPr>
              <a:t>Familias Ganaderas: IAP</a:t>
            </a:r>
            <a:endParaRPr lang="es-ES_tradnl" sz="2200" b="1" dirty="0">
              <a:solidFill>
                <a:srgbClr val="004080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683892" y="2792556"/>
            <a:ext cx="2118700" cy="3658719"/>
            <a:chOff x="409595" y="2063382"/>
            <a:chExt cx="2697294" cy="4635874"/>
          </a:xfrm>
        </p:grpSpPr>
        <p:pic>
          <p:nvPicPr>
            <p:cNvPr id="3" name="Picture 2" descr="Familia ganadera.tif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433" y="2063382"/>
              <a:ext cx="2679456" cy="2017117"/>
            </a:xfrm>
            <a:prstGeom prst="rect">
              <a:avLst/>
            </a:prstGeom>
          </p:spPr>
        </p:pic>
        <p:pic>
          <p:nvPicPr>
            <p:cNvPr id="4" name="Picture 3" descr="Familia ganadera 2.tiff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595" y="4347114"/>
              <a:ext cx="2697294" cy="2352142"/>
            </a:xfrm>
            <a:prstGeom prst="rect">
              <a:avLst/>
            </a:prstGeom>
          </p:spPr>
        </p:pic>
      </p:grpSp>
      <p:pic>
        <p:nvPicPr>
          <p:cNvPr id="6" name="Imagen 10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79" r="12197"/>
          <a:stretch/>
        </p:blipFill>
        <p:spPr>
          <a:xfrm>
            <a:off x="5576870" y="2678023"/>
            <a:ext cx="2931821" cy="233809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31178" y="5117965"/>
            <a:ext cx="35133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200" b="1" dirty="0" smtClean="0">
                <a:solidFill>
                  <a:schemeClr val="tx2">
                    <a:lumMod val="75000"/>
                  </a:schemeClr>
                </a:solidFill>
              </a:rPr>
              <a:t>Investigación universitaria</a:t>
            </a:r>
            <a:br>
              <a:rPr lang="es-ES_tradnl" sz="22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s-ES_tradnl" sz="2200" b="1" dirty="0" smtClean="0">
                <a:solidFill>
                  <a:schemeClr val="tx2">
                    <a:lumMod val="75000"/>
                  </a:schemeClr>
                </a:solidFill>
              </a:rPr>
              <a:t>IEP</a:t>
            </a:r>
            <a:endParaRPr lang="es-ES_tradnl" sz="2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3333973" y="2138977"/>
            <a:ext cx="1563181" cy="539046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96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96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1" name="TextBox 10"/>
          <p:cNvSpPr txBox="1"/>
          <p:nvPr/>
        </p:nvSpPr>
        <p:spPr>
          <a:xfrm>
            <a:off x="5566721" y="1961166"/>
            <a:ext cx="307751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Aprovechan la relación</a:t>
            </a:r>
            <a:endParaRPr lang="es-ES_tradnl" sz="2200" b="1" dirty="0">
              <a:solidFill>
                <a:srgbClr val="FF0000"/>
              </a:solidFill>
            </a:endParaRPr>
          </a:p>
        </p:txBody>
      </p:sp>
      <p:sp>
        <p:nvSpPr>
          <p:cNvPr id="12" name="Left Arrow 11"/>
          <p:cNvSpPr/>
          <p:nvPr/>
        </p:nvSpPr>
        <p:spPr>
          <a:xfrm>
            <a:off x="3333973" y="5848301"/>
            <a:ext cx="1563181" cy="505231"/>
          </a:xfrm>
          <a:prstGeom prst="leftArrow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14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4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4" name="TextBox 13"/>
          <p:cNvSpPr txBox="1"/>
          <p:nvPr/>
        </p:nvSpPr>
        <p:spPr>
          <a:xfrm>
            <a:off x="5566721" y="5848301"/>
            <a:ext cx="33777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 smtClean="0">
                <a:solidFill>
                  <a:srgbClr val="FF0000"/>
                </a:solidFill>
              </a:rPr>
              <a:t>No aprovechan la relación</a:t>
            </a:r>
            <a:endParaRPr lang="es-ES_tradnl" sz="22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05011" y="552956"/>
            <a:ext cx="49392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000" b="1" dirty="0" smtClean="0">
                <a:solidFill>
                  <a:srgbClr val="17375E"/>
                </a:solidFill>
              </a:rPr>
              <a:t>1. </a:t>
            </a:r>
            <a:r>
              <a:rPr lang="es-ES_tradnl" sz="3000" b="1" dirty="0" smtClean="0">
                <a:solidFill>
                  <a:srgbClr val="17375E"/>
                </a:solidFill>
              </a:rPr>
              <a:t>Proyecto en dos carriles: IAP </a:t>
            </a:r>
            <a:r>
              <a:rPr lang="es-ES_tradnl" sz="3000" b="1" dirty="0" smtClean="0">
                <a:solidFill>
                  <a:srgbClr val="17375E"/>
                </a:solidFill>
              </a:rPr>
              <a:t>&amp; “IEP”</a:t>
            </a:r>
            <a:endParaRPr lang="es-ES_tradnl" sz="3000" b="1" dirty="0">
              <a:solidFill>
                <a:srgbClr val="17375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831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t_logo_linea_azulina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1823"/>
            <a:ext cx="9144000" cy="13522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8508" y="591790"/>
            <a:ext cx="4570067" cy="713260"/>
          </a:xfrm>
        </p:spPr>
        <p:txBody>
          <a:bodyPr>
            <a:normAutofit fontScale="90000"/>
          </a:bodyPr>
          <a:lstStyle/>
          <a:p>
            <a:r>
              <a:rPr lang="es-ES_tradnl" sz="2800" b="1" dirty="0" smtClean="0">
                <a:solidFill>
                  <a:srgbClr val="004080"/>
                </a:solidFill>
              </a:rPr>
              <a:t>1. La investigaci</a:t>
            </a:r>
            <a:r>
              <a:rPr lang="es-ES_tradnl" sz="2800" b="1" dirty="0" smtClean="0">
                <a:solidFill>
                  <a:srgbClr val="004080"/>
                </a:solidFill>
              </a:rPr>
              <a:t>ón externa: parámetros para simulación</a:t>
            </a:r>
            <a:endParaRPr lang="es-ES_tradnl" sz="2800" b="1" dirty="0">
              <a:solidFill>
                <a:srgbClr val="004080"/>
              </a:solidFill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766278" y="1504137"/>
            <a:ext cx="7519268" cy="10305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900" b="1" dirty="0" smtClean="0"/>
              <a:t>Efecto del Pastoreo con Llamas y Vacunos en la Función Hídrica del Pastizal (PS+ seco y PH= Húmedo)</a:t>
            </a:r>
            <a:r>
              <a:rPr lang="en-US" sz="4900" dirty="0" smtClean="0"/>
              <a:t/>
            </a:r>
            <a:br>
              <a:rPr lang="en-US" sz="4900" dirty="0" smtClean="0"/>
            </a:br>
            <a:r>
              <a:rPr lang="en-US" sz="2400" dirty="0" smtClean="0"/>
              <a:t>  </a:t>
            </a:r>
            <a:endParaRPr lang="es-ES" sz="2400" dirty="0"/>
          </a:p>
        </p:txBody>
      </p:sp>
      <p:pic>
        <p:nvPicPr>
          <p:cNvPr id="6" name="Imagen 4" descr="tabla 1 llama-vacuno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266" y="2768825"/>
            <a:ext cx="2465751" cy="1582009"/>
          </a:xfrm>
          <a:prstGeom prst="rect">
            <a:avLst/>
          </a:prstGeom>
        </p:spPr>
      </p:pic>
      <p:pic>
        <p:nvPicPr>
          <p:cNvPr id="7" name="Imagen 6" descr="grafico suelos.tif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266" y="4773628"/>
            <a:ext cx="3077920" cy="1755993"/>
          </a:xfrm>
          <a:prstGeom prst="rect">
            <a:avLst/>
          </a:prstGeom>
        </p:spPr>
      </p:pic>
      <p:pic>
        <p:nvPicPr>
          <p:cNvPr id="8" name="Imagen 8" descr="Tabla PS.tif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2538" y="2768825"/>
            <a:ext cx="2812436" cy="1752010"/>
          </a:xfrm>
          <a:prstGeom prst="rect">
            <a:avLst/>
          </a:prstGeom>
        </p:spPr>
      </p:pic>
      <p:pic>
        <p:nvPicPr>
          <p:cNvPr id="9" name="Imagen 9" descr="Tabla 4.tif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732" y="4773629"/>
            <a:ext cx="2471276" cy="181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6144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t_logo_linea_azulina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1823"/>
            <a:ext cx="9144000" cy="13522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0839" y="725783"/>
            <a:ext cx="4401698" cy="690228"/>
          </a:xfrm>
        </p:spPr>
        <p:txBody>
          <a:bodyPr>
            <a:normAutofit fontScale="90000"/>
          </a:bodyPr>
          <a:lstStyle/>
          <a:p>
            <a:r>
              <a:rPr lang="es-ES_tradnl" sz="2800" b="1" dirty="0" smtClean="0">
                <a:solidFill>
                  <a:srgbClr val="004080"/>
                </a:solidFill>
              </a:rPr>
              <a:t>1. La </a:t>
            </a:r>
            <a:r>
              <a:rPr lang="es-ES_tradnl" sz="2800" b="1" dirty="0">
                <a:solidFill>
                  <a:srgbClr val="004080"/>
                </a:solidFill>
              </a:rPr>
              <a:t>investigación </a:t>
            </a:r>
            <a:r>
              <a:rPr lang="es-ES_tradnl" sz="2800" b="1" dirty="0" smtClean="0">
                <a:solidFill>
                  <a:srgbClr val="004080"/>
                </a:solidFill>
              </a:rPr>
              <a:t>externa: </a:t>
            </a:r>
            <a:r>
              <a:rPr lang="es-ES_tradnl" sz="2800" b="1" dirty="0">
                <a:solidFill>
                  <a:srgbClr val="004080"/>
                </a:solidFill>
              </a:rPr>
              <a:t>parámetros para simulación</a:t>
            </a:r>
            <a:endParaRPr lang="es-ES_tradnl" sz="2800" b="1" dirty="0">
              <a:solidFill>
                <a:srgbClr val="004080"/>
              </a:solidFill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345232" y="1711175"/>
            <a:ext cx="7977304" cy="8728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dirty="0" smtClean="0">
                <a:solidFill>
                  <a:srgbClr val="17375E"/>
                </a:solidFill>
              </a:rPr>
              <a:t>Efecto de la adición de la materia orgánica sobre la dinámica de la revegetación con especies nativas</a:t>
            </a:r>
            <a:endParaRPr lang="es-ES" sz="2000" dirty="0">
              <a:solidFill>
                <a:srgbClr val="17375E"/>
              </a:solidFill>
            </a:endParaRPr>
          </a:p>
        </p:txBody>
      </p:sp>
      <p:pic>
        <p:nvPicPr>
          <p:cNvPr id="6" name="Imagen 2" descr="Mat Org 1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159" y="2564430"/>
            <a:ext cx="4280127" cy="3851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6501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t_logo_linea_azulina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1823"/>
            <a:ext cx="9144000" cy="13522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6621" y="712199"/>
            <a:ext cx="4795362" cy="1143000"/>
          </a:xfrm>
        </p:spPr>
        <p:txBody>
          <a:bodyPr>
            <a:normAutofit/>
          </a:bodyPr>
          <a:lstStyle/>
          <a:p>
            <a:r>
              <a:rPr lang="es-ES_tradnl" sz="2800" b="1" dirty="0" smtClean="0">
                <a:solidFill>
                  <a:srgbClr val="004080"/>
                </a:solidFill>
              </a:rPr>
              <a:t>1. La </a:t>
            </a:r>
            <a:r>
              <a:rPr lang="es-ES_tradnl" sz="2800" b="1" dirty="0">
                <a:solidFill>
                  <a:srgbClr val="004080"/>
                </a:solidFill>
              </a:rPr>
              <a:t>investigación externa: </a:t>
            </a:r>
            <a:r>
              <a:rPr lang="es-ES_tradnl" sz="2800" b="1" dirty="0" smtClean="0">
                <a:solidFill>
                  <a:srgbClr val="004080"/>
                </a:solidFill>
              </a:rPr>
              <a:t>modelaci</a:t>
            </a:r>
            <a:r>
              <a:rPr lang="es-ES_tradnl" sz="2800" b="1" dirty="0" smtClean="0">
                <a:solidFill>
                  <a:srgbClr val="004080"/>
                </a:solidFill>
              </a:rPr>
              <a:t>ón</a:t>
            </a:r>
            <a:endParaRPr lang="es-ES_tradnl" sz="2800" b="1" dirty="0">
              <a:solidFill>
                <a:srgbClr val="00408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2902" y="1893441"/>
            <a:ext cx="803895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_tradnl" sz="2200" dirty="0" smtClean="0">
                <a:solidFill>
                  <a:srgbClr val="17375E"/>
                </a:solidFill>
              </a:rPr>
              <a:t>Tesis. L. </a:t>
            </a:r>
            <a:r>
              <a:rPr lang="es-ES_tradnl" sz="2200" dirty="0" err="1" smtClean="0">
                <a:solidFill>
                  <a:srgbClr val="17375E"/>
                </a:solidFill>
              </a:rPr>
              <a:t>Oscanoa</a:t>
            </a:r>
            <a:r>
              <a:rPr lang="es-ES_tradnl" sz="2200" dirty="0" smtClean="0">
                <a:solidFill>
                  <a:srgbClr val="17375E"/>
                </a:solidFill>
              </a:rPr>
              <a:t>. Objetivo “Simular </a:t>
            </a:r>
            <a:r>
              <a:rPr lang="es-ES_tradnl" sz="2200" dirty="0">
                <a:solidFill>
                  <a:srgbClr val="17375E"/>
                </a:solidFill>
              </a:rPr>
              <a:t>escenarios de mejora de suelos y el rendimiento hidrológico de pastos naturales de las </a:t>
            </a:r>
            <a:r>
              <a:rPr lang="es-ES_tradnl" sz="2200" dirty="0" err="1">
                <a:solidFill>
                  <a:srgbClr val="17375E"/>
                </a:solidFill>
              </a:rPr>
              <a:t>subcuencas</a:t>
            </a:r>
            <a:r>
              <a:rPr lang="es-ES_tradnl" sz="2200" dirty="0">
                <a:solidFill>
                  <a:srgbClr val="17375E"/>
                </a:solidFill>
              </a:rPr>
              <a:t> </a:t>
            </a:r>
            <a:r>
              <a:rPr lang="es-ES_tradnl" sz="2200" dirty="0" err="1">
                <a:solidFill>
                  <a:srgbClr val="17375E"/>
                </a:solidFill>
              </a:rPr>
              <a:t>Shunto</a:t>
            </a:r>
            <a:r>
              <a:rPr lang="es-ES_tradnl" sz="2200" dirty="0">
                <a:solidFill>
                  <a:srgbClr val="17375E"/>
                </a:solidFill>
              </a:rPr>
              <a:t> y </a:t>
            </a:r>
            <a:r>
              <a:rPr lang="es-ES_tradnl" sz="2200" dirty="0" err="1" smtClean="0">
                <a:solidFill>
                  <a:srgbClr val="17375E"/>
                </a:solidFill>
              </a:rPr>
              <a:t>Urpay</a:t>
            </a:r>
            <a:r>
              <a:rPr lang="es-ES_tradnl" sz="2200" dirty="0" smtClean="0">
                <a:solidFill>
                  <a:srgbClr val="17375E"/>
                </a:solidFill>
              </a:rPr>
              <a:t>”</a:t>
            </a:r>
            <a:br>
              <a:rPr lang="es-ES_tradnl" sz="2200" dirty="0" smtClean="0">
                <a:solidFill>
                  <a:srgbClr val="17375E"/>
                </a:solidFill>
              </a:rPr>
            </a:br>
            <a:endParaRPr lang="es-ES_tradnl" sz="2200" dirty="0" smtClean="0">
              <a:solidFill>
                <a:srgbClr val="17375E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s-ES_tradnl" sz="2200" dirty="0" smtClean="0">
                <a:solidFill>
                  <a:srgbClr val="17375E"/>
                </a:solidFill>
              </a:rPr>
              <a:t>LEUP. Modelo para alerta temprana: eventos extremos de clima en la productividad</a:t>
            </a:r>
            <a:r>
              <a:rPr lang="es-ES_tradnl" sz="2200" dirty="0" smtClean="0">
                <a:solidFill>
                  <a:srgbClr val="17375E"/>
                </a:solidFill>
              </a:rPr>
              <a:t> de pastos nativos</a:t>
            </a:r>
            <a:r>
              <a:rPr lang="en-US" sz="2200" dirty="0" smtClean="0">
                <a:solidFill>
                  <a:srgbClr val="17375E"/>
                </a:solidFill>
              </a:rPr>
              <a:t> </a:t>
            </a:r>
            <a:endParaRPr lang="es-ES_tradnl" sz="2200" dirty="0">
              <a:solidFill>
                <a:srgbClr val="17375E"/>
              </a:solidFill>
            </a:endParaRPr>
          </a:p>
        </p:txBody>
      </p:sp>
      <p:pic>
        <p:nvPicPr>
          <p:cNvPr id="6" name="Picture 5" descr="mapa hidrologia suelos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580" y="4228843"/>
            <a:ext cx="3357112" cy="241223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5102" y="4561726"/>
            <a:ext cx="4860585" cy="207934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155103" y="4074954"/>
            <a:ext cx="34034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E" sz="1400" b="1" dirty="0"/>
              <a:t>Cuadro 16: Estabilidad hídrica de los suelos</a:t>
            </a:r>
            <a:r>
              <a:rPr lang="en-US" sz="1400" dirty="0"/>
              <a:t> </a:t>
            </a:r>
            <a:endParaRPr lang="es-ES_tradnl" sz="1400" dirty="0"/>
          </a:p>
        </p:txBody>
      </p:sp>
    </p:spTree>
    <p:extLst>
      <p:ext uri="{BB962C8B-B14F-4D97-AF65-F5344CB8AC3E}">
        <p14:creationId xmlns:p14="http://schemas.microsoft.com/office/powerpoint/2010/main" val="37332630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t_logo_linea_azulina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1823"/>
            <a:ext cx="9144000" cy="13522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6621" y="712199"/>
            <a:ext cx="4795362" cy="1143000"/>
          </a:xfrm>
        </p:spPr>
        <p:txBody>
          <a:bodyPr>
            <a:normAutofit fontScale="90000"/>
          </a:bodyPr>
          <a:lstStyle/>
          <a:p>
            <a:r>
              <a:rPr lang="es-ES_tradnl" sz="2800" b="1" dirty="0" smtClean="0">
                <a:solidFill>
                  <a:srgbClr val="004080"/>
                </a:solidFill>
              </a:rPr>
              <a:t>1. La investigaci</a:t>
            </a:r>
            <a:r>
              <a:rPr lang="es-ES_tradnl" sz="2800" b="1" dirty="0" smtClean="0">
                <a:solidFill>
                  <a:srgbClr val="004080"/>
                </a:solidFill>
              </a:rPr>
              <a:t>ón</a:t>
            </a:r>
            <a:r>
              <a:rPr lang="es-ES_tradnl" sz="2800" b="1" dirty="0" smtClean="0">
                <a:solidFill>
                  <a:srgbClr val="004080"/>
                </a:solidFill>
              </a:rPr>
              <a:t> externa: datos y observaci</a:t>
            </a:r>
            <a:r>
              <a:rPr lang="es-ES_tradnl" sz="2800" b="1" dirty="0" smtClean="0">
                <a:solidFill>
                  <a:srgbClr val="004080"/>
                </a:solidFill>
              </a:rPr>
              <a:t>ón campesina</a:t>
            </a:r>
            <a:r>
              <a:rPr lang="es-ES_tradnl" sz="2800" b="1" dirty="0" smtClean="0">
                <a:solidFill>
                  <a:srgbClr val="004080"/>
                </a:solidFill>
              </a:rPr>
              <a:t> para la r</a:t>
            </a:r>
            <a:r>
              <a:rPr lang="es-ES_tradnl" sz="2800" b="1" dirty="0" smtClean="0">
                <a:solidFill>
                  <a:srgbClr val="004080"/>
                </a:solidFill>
              </a:rPr>
              <a:t>éplica</a:t>
            </a:r>
            <a:endParaRPr lang="es-ES_tradnl" sz="2800" b="1" dirty="0">
              <a:solidFill>
                <a:srgbClr val="004080"/>
              </a:solidFill>
            </a:endParaRPr>
          </a:p>
        </p:txBody>
      </p:sp>
      <p:pic>
        <p:nvPicPr>
          <p:cNvPr id="4" name="Imagen 1" descr="C:\Users\I.  Mountain\Pictures\Taller Pastizales-UVT2-Shecllapata-17 mayo2014\IMG_591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550" y="2256205"/>
            <a:ext cx="3042071" cy="2770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3" descr="C:\Users\I.  Mountain\Pictures\Nueva carpeta\IMG_6009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91" t="158" r="3324" b="3290"/>
          <a:stretch/>
        </p:blipFill>
        <p:spPr bwMode="auto">
          <a:xfrm rot="16200000">
            <a:off x="4155504" y="2930867"/>
            <a:ext cx="2468245" cy="215519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Imagen 5" descr="C:\Users\I.  Mountain\Pictures\Taller Pastizales-UVT2-Shecllapata-17 mayo2014\IMG_5876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9790" y="4258603"/>
            <a:ext cx="3310500" cy="248904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6" descr="C:\Users\I.  Mountain\Pictures\Nueva carpeta\IMG_6015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" t="6704" r="401" b="9172"/>
          <a:stretch/>
        </p:blipFill>
        <p:spPr bwMode="auto">
          <a:xfrm rot="5400000">
            <a:off x="6102978" y="4056014"/>
            <a:ext cx="3355341" cy="202792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671579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t_logo_linea_azulina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1823"/>
            <a:ext cx="9144000" cy="13522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9695" y="807949"/>
            <a:ext cx="5326424" cy="734075"/>
          </a:xfrm>
        </p:spPr>
        <p:txBody>
          <a:bodyPr>
            <a:normAutofit fontScale="90000"/>
          </a:bodyPr>
          <a:lstStyle/>
          <a:p>
            <a:r>
              <a:rPr lang="es-ES_tradnl" sz="2800" b="1" dirty="0" smtClean="0">
                <a:solidFill>
                  <a:srgbClr val="004080"/>
                </a:solidFill>
              </a:rPr>
              <a:t>Experimentos a 2 R</a:t>
            </a:r>
            <a:r>
              <a:rPr lang="es-ES_tradnl" sz="2800" b="1" dirty="0" smtClean="0">
                <a:solidFill>
                  <a:srgbClr val="004080"/>
                </a:solidFill>
              </a:rPr>
              <a:t>éplicas Comunales: 38 + 21 has</a:t>
            </a:r>
            <a:endParaRPr lang="es-ES_tradnl" sz="2800" b="1" dirty="0">
              <a:solidFill>
                <a:srgbClr val="004080"/>
              </a:solidFill>
            </a:endParaRPr>
          </a:p>
        </p:txBody>
      </p:sp>
      <p:pic>
        <p:nvPicPr>
          <p:cNvPr id="4" name="Picture 2" descr="C:\Users\I.  Mountain\Desktop\ppt - 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9730" y="1910993"/>
            <a:ext cx="6030963" cy="4552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77276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t_logo_linea_azulina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71823"/>
            <a:ext cx="9154949" cy="13522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3168" y="542214"/>
            <a:ext cx="4424339" cy="780859"/>
          </a:xfrm>
        </p:spPr>
        <p:txBody>
          <a:bodyPr>
            <a:normAutofit fontScale="90000"/>
          </a:bodyPr>
          <a:lstStyle/>
          <a:p>
            <a:r>
              <a:rPr lang="es-ES_tradnl" sz="2400" b="1" dirty="0" smtClean="0">
                <a:solidFill>
                  <a:srgbClr val="004080"/>
                </a:solidFill>
              </a:rPr>
              <a:t>1. IAP, </a:t>
            </a:r>
            <a:r>
              <a:rPr lang="es-ES_tradnl" sz="2400" b="1" dirty="0" smtClean="0">
                <a:solidFill>
                  <a:srgbClr val="004080"/>
                </a:solidFill>
              </a:rPr>
              <a:t>pol</a:t>
            </a:r>
            <a:r>
              <a:rPr lang="es-ES_tradnl" sz="2400" b="1" dirty="0" smtClean="0">
                <a:solidFill>
                  <a:srgbClr val="004080"/>
                </a:solidFill>
              </a:rPr>
              <a:t>ítica del poder </a:t>
            </a:r>
            <a:r>
              <a:rPr lang="es-ES_tradnl" sz="2400" b="1" dirty="0" smtClean="0">
                <a:solidFill>
                  <a:srgbClr val="004080"/>
                </a:solidFill>
              </a:rPr>
              <a:t>local y extensi</a:t>
            </a:r>
            <a:r>
              <a:rPr lang="es-ES_tradnl" sz="2400" b="1" dirty="0" smtClean="0">
                <a:solidFill>
                  <a:srgbClr val="004080"/>
                </a:solidFill>
              </a:rPr>
              <a:t>ón</a:t>
            </a:r>
            <a:endParaRPr lang="es-ES_tradnl" sz="2400" b="1" dirty="0">
              <a:solidFill>
                <a:srgbClr val="004080"/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339378" y="1726058"/>
            <a:ext cx="8018129" cy="1457443"/>
            <a:chOff x="339376" y="1718947"/>
            <a:chExt cx="8188819" cy="1477328"/>
          </a:xfrm>
        </p:grpSpPr>
        <p:grpSp>
          <p:nvGrpSpPr>
            <p:cNvPr id="13" name="Group 12"/>
            <p:cNvGrpSpPr/>
            <p:nvPr/>
          </p:nvGrpSpPr>
          <p:grpSpPr>
            <a:xfrm>
              <a:off x="339376" y="1718947"/>
              <a:ext cx="4816953" cy="1435498"/>
              <a:chOff x="2419424" y="2146248"/>
              <a:chExt cx="4816953" cy="1435498"/>
            </a:xfrm>
          </p:grpSpPr>
          <p:pic>
            <p:nvPicPr>
              <p:cNvPr id="4" name="Imagen 1" descr="C:\Users\I.  Mountain\Pictures\Fts.Dch.Act1.4.Nov\Fts.Act.1.4Reunion-CC los Andes-21.11 (9).JPG"/>
              <p:cNvPicPr/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19424" y="2146248"/>
                <a:ext cx="2616482" cy="143549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" name="Imagen 2" descr="C:\Users\I.  Mountain\Pictures\Fts.Dch.Act1.4.Nov\Fts.Act.1.4Reunion-CC los Andes-21.11 (13).JPG"/>
              <p:cNvPicPr/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35906" y="2146249"/>
                <a:ext cx="2200471" cy="143549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0" name="TextBox 9"/>
            <p:cNvSpPr txBox="1"/>
            <p:nvPr/>
          </p:nvSpPr>
          <p:spPr>
            <a:xfrm>
              <a:off x="5364332" y="1718947"/>
              <a:ext cx="3163863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_tradnl" b="1" dirty="0" smtClean="0">
                  <a:solidFill>
                    <a:schemeClr val="tx2">
                      <a:lumMod val="75000"/>
                    </a:schemeClr>
                  </a:solidFill>
                </a:rPr>
                <a:t>El Presidente de la CC ‘Cordillera Blanca’ y el Presidente del Grupo de Investigación Local explican… a la CC ‘Los Andes’:</a:t>
              </a:r>
              <a:endParaRPr lang="es-ES_tradnl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251795" y="3744460"/>
            <a:ext cx="7696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_tradnl" dirty="0"/>
          </a:p>
        </p:txBody>
      </p:sp>
      <p:sp>
        <p:nvSpPr>
          <p:cNvPr id="12" name="Rectangle 11"/>
          <p:cNvSpPr/>
          <p:nvPr/>
        </p:nvSpPr>
        <p:spPr>
          <a:xfrm>
            <a:off x="339377" y="4209210"/>
            <a:ext cx="85391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PE" i="1" dirty="0" smtClean="0">
                <a:solidFill>
                  <a:srgbClr val="17375E"/>
                </a:solidFill>
              </a:rPr>
              <a:t>“La </a:t>
            </a:r>
            <a:r>
              <a:rPr lang="es-PE" i="1" dirty="0">
                <a:solidFill>
                  <a:srgbClr val="17375E"/>
                </a:solidFill>
              </a:rPr>
              <a:t>gente </a:t>
            </a:r>
            <a:r>
              <a:rPr lang="es-PE" b="1" i="1" dirty="0">
                <a:solidFill>
                  <a:srgbClr val="17375E"/>
                </a:solidFill>
              </a:rPr>
              <a:t>está poniendo en práctica saben </a:t>
            </a:r>
            <a:r>
              <a:rPr lang="es-PE" i="1" dirty="0">
                <a:solidFill>
                  <a:srgbClr val="17375E"/>
                </a:solidFill>
              </a:rPr>
              <a:t>censar su altura, en la tierra que vegetación hay, como dice mi colega Vicente </a:t>
            </a:r>
            <a:r>
              <a:rPr lang="es-PE" b="1" i="1" dirty="0">
                <a:solidFill>
                  <a:srgbClr val="17375E"/>
                </a:solidFill>
              </a:rPr>
              <a:t>han venido de la U. Agraria la Molina </a:t>
            </a:r>
            <a:r>
              <a:rPr lang="es-PE" i="1" dirty="0">
                <a:solidFill>
                  <a:srgbClr val="17375E"/>
                </a:solidFill>
              </a:rPr>
              <a:t>para aprender </a:t>
            </a:r>
            <a:r>
              <a:rPr lang="es-PE" i="1" dirty="0" smtClean="0">
                <a:solidFill>
                  <a:srgbClr val="17375E"/>
                </a:solidFill>
              </a:rPr>
              <a:t>nosotros, </a:t>
            </a:r>
            <a:r>
              <a:rPr lang="es-PE" i="1" dirty="0">
                <a:solidFill>
                  <a:srgbClr val="17375E"/>
                </a:solidFill>
              </a:rPr>
              <a:t>han compartido sus conocimientos, así vemos el tipo de suelo si es estéril o bueno, </a:t>
            </a:r>
            <a:r>
              <a:rPr lang="es-PE" i="1" dirty="0" smtClean="0">
                <a:solidFill>
                  <a:srgbClr val="17375E"/>
                </a:solidFill>
              </a:rPr>
              <a:t>pulpa”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9376" y="3273665"/>
            <a:ext cx="84180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 smtClean="0">
                <a:solidFill>
                  <a:srgbClr val="17375E"/>
                </a:solidFill>
              </a:rPr>
              <a:t>“Cuando </a:t>
            </a:r>
            <a:r>
              <a:rPr lang="es-ES" i="1" dirty="0">
                <a:solidFill>
                  <a:srgbClr val="17375E"/>
                </a:solidFill>
              </a:rPr>
              <a:t>tome </a:t>
            </a:r>
            <a:r>
              <a:rPr lang="es-ES" i="1" dirty="0" smtClean="0">
                <a:solidFill>
                  <a:srgbClr val="17375E"/>
                </a:solidFill>
              </a:rPr>
              <a:t>cargo, </a:t>
            </a:r>
            <a:r>
              <a:rPr lang="es-ES" i="1" dirty="0">
                <a:solidFill>
                  <a:srgbClr val="17375E"/>
                </a:solidFill>
              </a:rPr>
              <a:t>iniciamos de nuevo el 2010-2011 como presidente de la </a:t>
            </a:r>
            <a:r>
              <a:rPr lang="es-ES" i="1" dirty="0" smtClean="0">
                <a:solidFill>
                  <a:srgbClr val="17375E"/>
                </a:solidFill>
              </a:rPr>
              <a:t>comunidad, como </a:t>
            </a:r>
            <a:r>
              <a:rPr lang="es-ES" i="1" dirty="0">
                <a:solidFill>
                  <a:srgbClr val="17375E"/>
                </a:solidFill>
              </a:rPr>
              <a:t>han podido observar por Cotucancha y Pocco hay un </a:t>
            </a:r>
            <a:r>
              <a:rPr lang="es-ES" b="1" i="1" dirty="0" smtClean="0">
                <a:solidFill>
                  <a:srgbClr val="17375E"/>
                </a:solidFill>
              </a:rPr>
              <a:t>experimento</a:t>
            </a:r>
            <a:r>
              <a:rPr lang="es-ES" i="1" dirty="0" smtClean="0">
                <a:solidFill>
                  <a:srgbClr val="17375E"/>
                </a:solidFill>
              </a:rPr>
              <a:t>…”</a:t>
            </a:r>
            <a:endParaRPr lang="es-ES_tradnl" dirty="0">
              <a:solidFill>
                <a:srgbClr val="17375E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9378" y="5409539"/>
            <a:ext cx="8539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 smtClean="0">
                <a:solidFill>
                  <a:srgbClr val="17375E"/>
                </a:solidFill>
              </a:rPr>
              <a:t>“Ahora </a:t>
            </a:r>
            <a:r>
              <a:rPr lang="es-ES" i="1" dirty="0">
                <a:solidFill>
                  <a:srgbClr val="17375E"/>
                </a:solidFill>
              </a:rPr>
              <a:t>todos los socios del CIAL </a:t>
            </a:r>
            <a:r>
              <a:rPr lang="es-ES" b="1" i="1" dirty="0">
                <a:solidFill>
                  <a:srgbClr val="17375E"/>
                </a:solidFill>
              </a:rPr>
              <a:t>también las  señoras han salido como </a:t>
            </a:r>
            <a:r>
              <a:rPr lang="es-ES" b="1" i="1" dirty="0" smtClean="0">
                <a:solidFill>
                  <a:srgbClr val="17375E"/>
                </a:solidFill>
              </a:rPr>
              <a:t>técnicos</a:t>
            </a:r>
            <a:r>
              <a:rPr lang="es-ES" i="1" dirty="0" smtClean="0">
                <a:solidFill>
                  <a:srgbClr val="17375E"/>
                </a:solidFill>
              </a:rPr>
              <a:t>”  (…)</a:t>
            </a:r>
            <a:endParaRPr lang="en-US" dirty="0">
              <a:solidFill>
                <a:srgbClr val="17375E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39378" y="5961395"/>
            <a:ext cx="88155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i="1" dirty="0" smtClean="0"/>
              <a:t>“También </a:t>
            </a:r>
            <a:r>
              <a:rPr lang="es-ES" b="1" i="1" dirty="0" smtClean="0"/>
              <a:t>estamos investigando </a:t>
            </a:r>
            <a:r>
              <a:rPr lang="es-ES" i="1" dirty="0" smtClean="0"/>
              <a:t>del agua y estamos realizando el análisis del agua con apoyo del IM  y </a:t>
            </a:r>
            <a:r>
              <a:rPr lang="es-ES" b="1" i="1" dirty="0" smtClean="0"/>
              <a:t>nuestros vecinos también deben de fortalecerse </a:t>
            </a:r>
            <a:r>
              <a:rPr lang="es-ES" i="1" dirty="0" smtClean="0"/>
              <a:t>con estos proyectos”</a:t>
            </a:r>
          </a:p>
        </p:txBody>
      </p:sp>
    </p:spTree>
    <p:extLst>
      <p:ext uri="{BB962C8B-B14F-4D97-AF65-F5344CB8AC3E}">
        <p14:creationId xmlns:p14="http://schemas.microsoft.com/office/powerpoint/2010/main" val="21337292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t_logo_linea_azulina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1823"/>
            <a:ext cx="9144000" cy="13522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93762" y="705586"/>
            <a:ext cx="5287701" cy="574806"/>
          </a:xfrm>
        </p:spPr>
        <p:txBody>
          <a:bodyPr>
            <a:normAutofit/>
          </a:bodyPr>
          <a:lstStyle/>
          <a:p>
            <a:r>
              <a:rPr lang="es-ES_tradnl" sz="2400" b="1" dirty="0" smtClean="0">
                <a:solidFill>
                  <a:srgbClr val="004080"/>
                </a:solidFill>
              </a:rPr>
              <a:t>1. IAP y </a:t>
            </a:r>
            <a:r>
              <a:rPr lang="es-ES_tradnl" sz="2400" b="1" dirty="0" smtClean="0">
                <a:solidFill>
                  <a:srgbClr val="004080"/>
                </a:solidFill>
              </a:rPr>
              <a:t>poder </a:t>
            </a:r>
            <a:r>
              <a:rPr lang="es-ES_tradnl" sz="2400" b="1" dirty="0" smtClean="0">
                <a:solidFill>
                  <a:srgbClr val="004080"/>
                </a:solidFill>
              </a:rPr>
              <a:t>local</a:t>
            </a:r>
            <a:endParaRPr lang="es-ES_tradnl" sz="2400" b="1" dirty="0">
              <a:solidFill>
                <a:srgbClr val="00408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7481" y="1499974"/>
            <a:ext cx="8123134" cy="507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i="1" dirty="0" smtClean="0"/>
              <a:t>“También </a:t>
            </a:r>
            <a:r>
              <a:rPr lang="es-PE" i="1" dirty="0"/>
              <a:t>se mide </a:t>
            </a:r>
            <a:r>
              <a:rPr lang="es-PE" b="1" i="1" dirty="0"/>
              <a:t>la Infiltración </a:t>
            </a:r>
            <a:r>
              <a:rPr lang="es-PE" i="1" dirty="0"/>
              <a:t>que se lectura a cada 1, 5 y 10 minutos para ver qué cantidad de agua ingresa al suelo y el equipo se llama </a:t>
            </a:r>
            <a:r>
              <a:rPr lang="es-PE" b="1" i="1" dirty="0" smtClean="0"/>
              <a:t>infiltrometro</a:t>
            </a:r>
            <a:r>
              <a:rPr lang="en-US" dirty="0" smtClean="0"/>
              <a:t> (…) </a:t>
            </a:r>
            <a:r>
              <a:rPr lang="es-PE" i="1" dirty="0"/>
              <a:t>entonces lo que </a:t>
            </a:r>
            <a:r>
              <a:rPr lang="es-PE" b="1" i="1" dirty="0"/>
              <a:t>queremos nosotros que ustedes se capacite</a:t>
            </a:r>
            <a:r>
              <a:rPr lang="es-PE" i="1" dirty="0"/>
              <a:t>n en el Manejo de pastos así</a:t>
            </a:r>
            <a:r>
              <a:rPr lang="es-PE" i="1" dirty="0" smtClean="0"/>
              <a:t>.”</a:t>
            </a:r>
            <a:br>
              <a:rPr lang="es-PE" i="1" dirty="0" smtClean="0"/>
            </a:br>
            <a:r>
              <a:rPr lang="es-PE" i="1" dirty="0" smtClean="0"/>
              <a:t/>
            </a:r>
            <a:br>
              <a:rPr lang="es-PE" i="1" dirty="0" smtClean="0"/>
            </a:br>
            <a:r>
              <a:rPr lang="es-PE" b="1" dirty="0" smtClean="0"/>
              <a:t>[Interviene el Pdte de la comunidad vecina</a:t>
            </a:r>
            <a:r>
              <a:rPr lang="es-PE" i="1" dirty="0" smtClean="0"/>
              <a:t>] “¿Todos </a:t>
            </a:r>
            <a:r>
              <a:rPr lang="es-PE" i="1" dirty="0"/>
              <a:t>estos manejos realizan bajo riego? </a:t>
            </a:r>
            <a:r>
              <a:rPr lang="es-PE" i="1" dirty="0" smtClean="0"/>
              <a:t>… Estamos </a:t>
            </a:r>
            <a:r>
              <a:rPr lang="es-PE" i="1" dirty="0"/>
              <a:t>manejando un canal de Irrigación de Pariapata, El agua de que es </a:t>
            </a:r>
            <a:r>
              <a:rPr lang="es-PE" i="1" dirty="0" smtClean="0"/>
              <a:t>captado, </a:t>
            </a:r>
            <a:r>
              <a:rPr lang="es-PE" i="1" dirty="0"/>
              <a:t>de  Arway </a:t>
            </a:r>
            <a:r>
              <a:rPr lang="es-PE" i="1" dirty="0" smtClean="0"/>
              <a:t>sale (…) Pero </a:t>
            </a:r>
            <a:r>
              <a:rPr lang="es-PE" i="1" dirty="0"/>
              <a:t>esa agua es contaminado y nos viene afectando ahora también está y</a:t>
            </a:r>
            <a:r>
              <a:rPr lang="es-PE" i="1" dirty="0" smtClean="0"/>
              <a:t>endo </a:t>
            </a:r>
            <a:r>
              <a:rPr lang="es-PE" i="1" dirty="0"/>
              <a:t>como sangre </a:t>
            </a:r>
            <a:r>
              <a:rPr lang="es-PE" i="1" dirty="0" smtClean="0"/>
              <a:t>alcaparrosa; </a:t>
            </a:r>
            <a:r>
              <a:rPr lang="es-PE" i="1" dirty="0"/>
              <a:t>hemos votado para regar el huerto y todo el huerto nos ha </a:t>
            </a:r>
            <a:r>
              <a:rPr lang="es-PE" i="1" dirty="0" smtClean="0"/>
              <a:t>matado (…) En </a:t>
            </a:r>
            <a:r>
              <a:rPr lang="es-PE" i="1" dirty="0"/>
              <a:t>este punto </a:t>
            </a:r>
            <a:r>
              <a:rPr lang="es-PE" i="1" dirty="0" smtClean="0"/>
              <a:t>¿Que </a:t>
            </a:r>
            <a:r>
              <a:rPr lang="es-PE" i="1" dirty="0"/>
              <a:t>salida nos podrían </a:t>
            </a:r>
            <a:r>
              <a:rPr lang="es-PE" i="1" dirty="0" smtClean="0"/>
              <a:t>dar?”</a:t>
            </a:r>
          </a:p>
          <a:p>
            <a:endParaRPr lang="es-PE" i="1" dirty="0"/>
          </a:p>
          <a:p>
            <a:r>
              <a:rPr lang="es-PE" b="1" dirty="0" smtClean="0"/>
              <a:t>[</a:t>
            </a:r>
            <a:r>
              <a:rPr lang="es-PE" b="1" dirty="0" smtClean="0"/>
              <a:t>Responden investigadores de </a:t>
            </a:r>
            <a:r>
              <a:rPr lang="es-PE" b="1" dirty="0" smtClean="0"/>
              <a:t>CC Cordillera Blanca]</a:t>
            </a:r>
            <a:r>
              <a:rPr lang="es-PE" b="1" i="1" dirty="0" smtClean="0"/>
              <a:t>   </a:t>
            </a:r>
            <a:r>
              <a:rPr lang="es-PE" i="1" dirty="0" smtClean="0"/>
              <a:t>“</a:t>
            </a:r>
            <a:r>
              <a:rPr lang="es-PE" i="1" dirty="0"/>
              <a:t>Como les mencione </a:t>
            </a:r>
            <a:r>
              <a:rPr lang="es-PE" b="1" i="1" dirty="0"/>
              <a:t>nosotros ya venimos investigando</a:t>
            </a:r>
            <a:r>
              <a:rPr lang="es-PE" i="1" dirty="0"/>
              <a:t> como dos años que nuestro río Negro donde sale agua para Pariapata</a:t>
            </a:r>
            <a:r>
              <a:rPr lang="es-PE" i="1" dirty="0" smtClean="0"/>
              <a:t>, Cantu </a:t>
            </a:r>
            <a:r>
              <a:rPr lang="es-PE" i="1" dirty="0"/>
              <a:t>y </a:t>
            </a:r>
            <a:r>
              <a:rPr lang="es-PE" i="1" dirty="0" smtClean="0"/>
              <a:t>Canrey </a:t>
            </a:r>
            <a:r>
              <a:rPr lang="es-PE" i="1" dirty="0"/>
              <a:t>Chico esta contaminado pero nosotros ya hemos detectado porque esta contaminado </a:t>
            </a:r>
            <a:r>
              <a:rPr lang="es-PE" i="1" dirty="0" smtClean="0"/>
              <a:t>(…) </a:t>
            </a:r>
            <a:r>
              <a:rPr lang="es-PE" i="1" dirty="0"/>
              <a:t>hay mucha hierba en la acequía arbusto ahí ya va quedando su </a:t>
            </a:r>
            <a:r>
              <a:rPr lang="es-PE" i="1" dirty="0" smtClean="0"/>
              <a:t>contaminación</a:t>
            </a:r>
            <a:r>
              <a:rPr lang="en-US" dirty="0"/>
              <a:t> </a:t>
            </a:r>
            <a:r>
              <a:rPr lang="en-US" dirty="0" smtClean="0"/>
              <a:t>(…) </a:t>
            </a:r>
            <a:r>
              <a:rPr lang="es-PE" i="1" dirty="0"/>
              <a:t>estamos en esa </a:t>
            </a:r>
            <a:r>
              <a:rPr lang="es-PE" b="1" i="1" dirty="0"/>
              <a:t>batalla</a:t>
            </a:r>
            <a:r>
              <a:rPr lang="es-PE" i="1" dirty="0"/>
              <a:t> y viendo la forma de remediar estamos </a:t>
            </a:r>
            <a:r>
              <a:rPr lang="es-PE" b="1" i="1" dirty="0" smtClean="0"/>
              <a:t>buscando solución</a:t>
            </a:r>
            <a:r>
              <a:rPr lang="es-PE" i="1" dirty="0" smtClean="0"/>
              <a:t>…”</a:t>
            </a:r>
            <a:endParaRPr lang="es-PE" i="1" dirty="0"/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629769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t_logo_linea_azulina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1823"/>
            <a:ext cx="9144000" cy="13522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6621" y="712199"/>
            <a:ext cx="4795362" cy="568193"/>
          </a:xfrm>
        </p:spPr>
        <p:txBody>
          <a:bodyPr>
            <a:normAutofit/>
          </a:bodyPr>
          <a:lstStyle/>
          <a:p>
            <a:r>
              <a:rPr lang="es-ES_tradnl" sz="2800" b="1" dirty="0" smtClean="0">
                <a:solidFill>
                  <a:srgbClr val="004080"/>
                </a:solidFill>
              </a:rPr>
              <a:t>Resumen</a:t>
            </a:r>
            <a:endParaRPr lang="es-ES_tradnl" sz="2800" b="1" dirty="0">
              <a:solidFill>
                <a:srgbClr val="00408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60353" y="2567226"/>
            <a:ext cx="78046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3200" dirty="0" smtClean="0">
                <a:solidFill>
                  <a:srgbClr val="17375E"/>
                </a:solidFill>
              </a:rPr>
              <a:t>3. Los </a:t>
            </a:r>
            <a:r>
              <a:rPr lang="es-ES_tradnl" sz="3200" dirty="0">
                <a:solidFill>
                  <a:srgbClr val="17375E"/>
                </a:solidFill>
              </a:rPr>
              <a:t>impactos se basaron más en la investigación local que en la externa…</a:t>
            </a:r>
          </a:p>
        </p:txBody>
      </p:sp>
    </p:spTree>
    <p:extLst>
      <p:ext uri="{BB962C8B-B14F-4D97-AF65-F5344CB8AC3E}">
        <p14:creationId xmlns:p14="http://schemas.microsoft.com/office/powerpoint/2010/main" val="1138838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t_logo_linea_azulina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1823"/>
            <a:ext cx="9144000" cy="13522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8567" y="623415"/>
            <a:ext cx="4795362" cy="1143000"/>
          </a:xfrm>
        </p:spPr>
        <p:txBody>
          <a:bodyPr>
            <a:normAutofit/>
          </a:bodyPr>
          <a:lstStyle/>
          <a:p>
            <a:r>
              <a:rPr lang="es-ES_tradnl" sz="2800" b="1" dirty="0" smtClean="0">
                <a:solidFill>
                  <a:srgbClr val="004080"/>
                </a:solidFill>
              </a:rPr>
              <a:t>2. Impactos </a:t>
            </a:r>
            <a:r>
              <a:rPr lang="es-ES_tradnl" sz="2800" b="1" dirty="0" smtClean="0">
                <a:solidFill>
                  <a:srgbClr val="004080"/>
                </a:solidFill>
              </a:rPr>
              <a:t>de la Investigación Local</a:t>
            </a:r>
            <a:endParaRPr lang="es-ES_tradnl" sz="2800" b="1" dirty="0">
              <a:solidFill>
                <a:srgbClr val="00408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699" y="1632094"/>
            <a:ext cx="8915018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_tradnl" sz="2400" b="1" dirty="0" smtClean="0">
                <a:solidFill>
                  <a:srgbClr val="17375E"/>
                </a:solidFill>
              </a:rPr>
              <a:t>Priorizaron dos temas: </a:t>
            </a:r>
            <a:r>
              <a:rPr lang="es-ES_tradnl" sz="2400" dirty="0" smtClean="0">
                <a:solidFill>
                  <a:srgbClr val="17375E"/>
                </a:solidFill>
              </a:rPr>
              <a:t/>
            </a:r>
            <a:br>
              <a:rPr lang="es-ES_tradnl" sz="2400" dirty="0" smtClean="0">
                <a:solidFill>
                  <a:srgbClr val="17375E"/>
                </a:solidFill>
              </a:rPr>
            </a:br>
            <a:r>
              <a:rPr lang="es-ES_tradnl" sz="2400" dirty="0" smtClean="0">
                <a:solidFill>
                  <a:srgbClr val="17375E"/>
                </a:solidFill>
              </a:rPr>
              <a:t>1) Mejorar calidad de agua para riego de pastos debajo de 3,600 m</a:t>
            </a:r>
            <a:br>
              <a:rPr lang="es-ES_tradnl" sz="2400" dirty="0" smtClean="0">
                <a:solidFill>
                  <a:srgbClr val="17375E"/>
                </a:solidFill>
              </a:rPr>
            </a:br>
            <a:r>
              <a:rPr lang="es-ES_tradnl" sz="2400" dirty="0" smtClean="0">
                <a:solidFill>
                  <a:srgbClr val="17375E"/>
                </a:solidFill>
              </a:rPr>
              <a:t>2) Mejorar el manejo de pastos encima de 4,200 m </a:t>
            </a:r>
          </a:p>
        </p:txBody>
      </p:sp>
      <p:pic>
        <p:nvPicPr>
          <p:cNvPr id="6" name="Picture 5" descr="foto Rio Negro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614" y="3156468"/>
            <a:ext cx="4934645" cy="3408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3639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t_logo_linea_azulina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1823"/>
            <a:ext cx="9144000" cy="13522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6621" y="712199"/>
            <a:ext cx="4795362" cy="1143000"/>
          </a:xfrm>
        </p:spPr>
        <p:txBody>
          <a:bodyPr>
            <a:normAutofit/>
          </a:bodyPr>
          <a:lstStyle/>
          <a:p>
            <a:r>
              <a:rPr lang="es-ES_tradnl" sz="2800" b="1" dirty="0" smtClean="0">
                <a:solidFill>
                  <a:srgbClr val="004080"/>
                </a:solidFill>
              </a:rPr>
              <a:t>2. Impactos </a:t>
            </a:r>
            <a:r>
              <a:rPr lang="es-ES_tradnl" sz="2800" b="1" dirty="0" smtClean="0">
                <a:solidFill>
                  <a:srgbClr val="004080"/>
                </a:solidFill>
              </a:rPr>
              <a:t>de la Investigación Local</a:t>
            </a:r>
            <a:endParaRPr lang="es-ES_tradnl" sz="2800" b="1" dirty="0">
              <a:solidFill>
                <a:srgbClr val="00408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71679" y="1317616"/>
            <a:ext cx="7730420" cy="52322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endParaRPr lang="es-ES_tradnl" sz="2400" dirty="0" smtClean="0">
              <a:solidFill>
                <a:srgbClr val="17375E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s-ES_tradnl" sz="2400" b="1" dirty="0" smtClean="0">
                <a:solidFill>
                  <a:srgbClr val="17375E"/>
                </a:solidFill>
              </a:rPr>
              <a:t>Se concentraron en el tema # 1:</a:t>
            </a:r>
          </a:p>
          <a:p>
            <a:pPr marL="800100" lvl="1" indent="-342900">
              <a:buFont typeface="Wingdings" charset="2"/>
              <a:buChar char="ü"/>
            </a:pPr>
            <a:r>
              <a:rPr lang="es-ES_tradnl" sz="2200" dirty="0" smtClean="0">
                <a:solidFill>
                  <a:srgbClr val="17375E"/>
                </a:solidFill>
              </a:rPr>
              <a:t>Se entrenaron en medir calidad de agua</a:t>
            </a:r>
          </a:p>
          <a:p>
            <a:pPr marL="800100" lvl="1" indent="-342900">
              <a:buFont typeface="Wingdings" charset="2"/>
              <a:buChar char="ü"/>
            </a:pPr>
            <a:r>
              <a:rPr lang="es-ES_tradnl" sz="2200" dirty="0" smtClean="0">
                <a:solidFill>
                  <a:srgbClr val="17375E"/>
                </a:solidFill>
              </a:rPr>
              <a:t>Mapearon toda el agua de su comunidad </a:t>
            </a:r>
          </a:p>
          <a:p>
            <a:pPr marL="800100" lvl="1" indent="-342900">
              <a:buFont typeface="Wingdings" charset="2"/>
              <a:buChar char="ü"/>
            </a:pPr>
            <a:r>
              <a:rPr lang="es-ES_tradnl" sz="2200" dirty="0" smtClean="0">
                <a:solidFill>
                  <a:srgbClr val="17375E"/>
                </a:solidFill>
              </a:rPr>
              <a:t>Evaluaron alternativas (nuevas fuentes de agua)</a:t>
            </a:r>
          </a:p>
          <a:p>
            <a:pPr marL="800100" lvl="1" indent="-342900">
              <a:buFont typeface="Wingdings" charset="2"/>
              <a:buChar char="ü"/>
            </a:pPr>
            <a:r>
              <a:rPr lang="es-ES_tradnl" sz="2200" dirty="0" smtClean="0">
                <a:solidFill>
                  <a:srgbClr val="17375E"/>
                </a:solidFill>
              </a:rPr>
              <a:t>Descartaron opciones no viables (limpiar el río; otras fuentes</a:t>
            </a:r>
          </a:p>
          <a:p>
            <a:pPr marL="800100" lvl="1" indent="-342900">
              <a:buFont typeface="Wingdings" charset="2"/>
              <a:buChar char="ü"/>
            </a:pPr>
            <a:r>
              <a:rPr lang="es-ES_tradnl" sz="2200" dirty="0" smtClean="0">
                <a:solidFill>
                  <a:srgbClr val="17375E"/>
                </a:solidFill>
              </a:rPr>
              <a:t>Seleccionaron limpiar uno de los 2 canales</a:t>
            </a:r>
          </a:p>
          <a:p>
            <a:pPr marL="800100" lvl="1" indent="-342900">
              <a:buFont typeface="Wingdings" charset="2"/>
              <a:buChar char="ü"/>
            </a:pPr>
            <a:r>
              <a:rPr lang="es-ES_tradnl" sz="2200" dirty="0" smtClean="0">
                <a:solidFill>
                  <a:srgbClr val="17375E"/>
                </a:solidFill>
              </a:rPr>
              <a:t>Dialogaron con la universidad local: identifican la técnica de biorremediación</a:t>
            </a:r>
          </a:p>
          <a:p>
            <a:pPr marL="800100" lvl="1" indent="-342900">
              <a:buFont typeface="Wingdings" charset="2"/>
              <a:buChar char="ü"/>
            </a:pPr>
            <a:r>
              <a:rPr lang="es-ES_tradnl" sz="2200" dirty="0" smtClean="0">
                <a:solidFill>
                  <a:srgbClr val="17375E"/>
                </a:solidFill>
              </a:rPr>
              <a:t>Participan en el diseño</a:t>
            </a:r>
          </a:p>
          <a:p>
            <a:pPr marL="800100" lvl="1" indent="-342900">
              <a:buFont typeface="Wingdings" charset="2"/>
              <a:buChar char="ü"/>
            </a:pPr>
            <a:r>
              <a:rPr lang="es-ES_tradnl" sz="2200" dirty="0" smtClean="0">
                <a:solidFill>
                  <a:srgbClr val="17375E"/>
                </a:solidFill>
              </a:rPr>
              <a:t>Invierten en el sistema (trabajo, incidencia c/municipio)</a:t>
            </a:r>
          </a:p>
          <a:p>
            <a:pPr marL="800100" lvl="1" indent="-342900">
              <a:buFont typeface="Wingdings" charset="2"/>
              <a:buChar char="ü"/>
            </a:pPr>
            <a:r>
              <a:rPr lang="es-ES_tradnl" sz="2200" dirty="0" smtClean="0">
                <a:solidFill>
                  <a:srgbClr val="17375E"/>
                </a:solidFill>
              </a:rPr>
              <a:t>El sistema funciona: suben el pH de 3.2 a cerca de 6</a:t>
            </a:r>
            <a:endParaRPr lang="es-ES_tradnl" sz="2200" dirty="0">
              <a:solidFill>
                <a:srgbClr val="17375E"/>
              </a:solidFill>
            </a:endParaRPr>
          </a:p>
          <a:p>
            <a:pPr marL="800100" lvl="1" indent="-342900">
              <a:buFont typeface="Wingdings" charset="2"/>
              <a:buChar char="ü"/>
            </a:pPr>
            <a:r>
              <a:rPr lang="es-ES_tradnl" sz="2200" dirty="0" smtClean="0">
                <a:solidFill>
                  <a:srgbClr val="17375E"/>
                </a:solidFill>
              </a:rPr>
              <a:t>El sistema recibe mantenimiento</a:t>
            </a:r>
          </a:p>
          <a:p>
            <a:pPr marL="800100" lvl="1" indent="-342900">
              <a:buFont typeface="Wingdings" charset="2"/>
              <a:buChar char="ü"/>
            </a:pPr>
            <a:r>
              <a:rPr lang="es-ES_tradnl" sz="2200" dirty="0" smtClean="0">
                <a:solidFill>
                  <a:srgbClr val="17375E"/>
                </a:solidFill>
              </a:rPr>
              <a:t>Pastos y forrajes en mejoría</a:t>
            </a:r>
          </a:p>
        </p:txBody>
      </p:sp>
    </p:spTree>
    <p:extLst>
      <p:ext uri="{BB962C8B-B14F-4D97-AF65-F5344CB8AC3E}">
        <p14:creationId xmlns:p14="http://schemas.microsoft.com/office/powerpoint/2010/main" val="1764390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t_logo_linea_azulina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1823"/>
            <a:ext cx="9144000" cy="13522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8234" y="316595"/>
            <a:ext cx="4556064" cy="976007"/>
          </a:xfrm>
        </p:spPr>
        <p:txBody>
          <a:bodyPr>
            <a:normAutofit/>
          </a:bodyPr>
          <a:lstStyle/>
          <a:p>
            <a:r>
              <a:rPr lang="es-ES_tradnl" sz="2800" b="1" dirty="0" smtClean="0">
                <a:solidFill>
                  <a:srgbClr val="004080"/>
                </a:solidFill>
              </a:rPr>
              <a:t>2. Bio</a:t>
            </a:r>
            <a:r>
              <a:rPr lang="es-ES_tradnl" sz="2800" b="1" dirty="0" smtClean="0">
                <a:solidFill>
                  <a:srgbClr val="004080"/>
                </a:solidFill>
              </a:rPr>
              <a:t>-remediación del canal</a:t>
            </a:r>
            <a:endParaRPr lang="es-ES_tradnl" sz="2800" b="1" dirty="0">
              <a:solidFill>
                <a:srgbClr val="004080"/>
              </a:solidFill>
            </a:endParaRPr>
          </a:p>
        </p:txBody>
      </p:sp>
      <p:pic>
        <p:nvPicPr>
          <p:cNvPr id="4" name="Picture 3" descr="F:\Bioremediación 02 y 03 Mayo 2014\IMG_5792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067"/>
          <a:stretch/>
        </p:blipFill>
        <p:spPr bwMode="auto">
          <a:xfrm>
            <a:off x="3718234" y="3448510"/>
            <a:ext cx="2278031" cy="1339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F:\Act.2.4 Bioremediación 27 agosto\DSC06782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973" y="3448510"/>
            <a:ext cx="2194970" cy="1339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F:\Act.2.4 Elab.Ult. celda Bioremediación 13agos2014\DSC02479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791" y="5239820"/>
            <a:ext cx="2311235" cy="1369994"/>
          </a:xfrm>
          <a:prstGeom prst="rect">
            <a:avLst/>
          </a:prstGeom>
          <a:noFill/>
          <a:extLst/>
        </p:spPr>
      </p:pic>
      <p:pic>
        <p:nvPicPr>
          <p:cNvPr id="8" name="Picture 7" descr="F:\Taller de Bioremediación 12 Set 2014\DSC06921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8234" y="5150629"/>
            <a:ext cx="2278032" cy="1459185"/>
          </a:xfrm>
          <a:prstGeom prst="rect">
            <a:avLst/>
          </a:prstGeom>
          <a:noFill/>
          <a:extLst/>
        </p:spPr>
      </p:pic>
      <p:pic>
        <p:nvPicPr>
          <p:cNvPr id="10" name="Imagen 4" descr="C:\Users\I.  Mountain\Pictures\Fts para concurso CDp10\Fts.DCh. Asamblea Comunal CCCBQ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973" y="1397300"/>
            <a:ext cx="2048477" cy="1819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6" descr="D:\Proy.Punas Agua-2013\Fts. Act. Punas Agua 2013\Act.2.3-2.1 Marzo 2013\IMG_0491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86" y="1098990"/>
            <a:ext cx="2778041" cy="2349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n 19" descr="D:\Proy.Punas Agua-2013\Fts. Act. Punas Agua 2013\Fts.Act.1.5.a-FEb-2013\IMG_1659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8234" y="1397300"/>
            <a:ext cx="2204554" cy="1625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5" name="Picture 1" descr="DSC0686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71" y="3575407"/>
            <a:ext cx="2402456" cy="134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ight Arrow 13"/>
          <p:cNvSpPr/>
          <p:nvPr/>
        </p:nvSpPr>
        <p:spPr>
          <a:xfrm>
            <a:off x="3014027" y="1996260"/>
            <a:ext cx="464871" cy="213930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6" name="Right Arrow 15"/>
          <p:cNvSpPr/>
          <p:nvPr/>
        </p:nvSpPr>
        <p:spPr>
          <a:xfrm>
            <a:off x="5996265" y="1965970"/>
            <a:ext cx="586193" cy="244220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7" name="Right Arrow 16"/>
          <p:cNvSpPr/>
          <p:nvPr/>
        </p:nvSpPr>
        <p:spPr>
          <a:xfrm>
            <a:off x="3101938" y="3937808"/>
            <a:ext cx="422583" cy="244220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8" name="Right Arrow 17"/>
          <p:cNvSpPr/>
          <p:nvPr/>
        </p:nvSpPr>
        <p:spPr>
          <a:xfrm>
            <a:off x="6142759" y="3937808"/>
            <a:ext cx="439699" cy="237876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9" name="Right Arrow 18"/>
          <p:cNvSpPr/>
          <p:nvPr/>
        </p:nvSpPr>
        <p:spPr>
          <a:xfrm>
            <a:off x="3085678" y="5683981"/>
            <a:ext cx="438843" cy="244220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0" name="Right Arrow 19"/>
          <p:cNvSpPr/>
          <p:nvPr/>
        </p:nvSpPr>
        <p:spPr>
          <a:xfrm>
            <a:off x="6142758" y="5799748"/>
            <a:ext cx="439700" cy="244220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21" name="Imagen 1" descr="C:\Users\I.  Mountain\Pictures\Fts.Bioremediación-Siembra de esquejes 13 Set 2014\DSC06991.JPG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6588" y="5040016"/>
            <a:ext cx="2234861" cy="15697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30286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t_logo_linea_azulina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1823"/>
            <a:ext cx="9144000" cy="13522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8179" y="569791"/>
            <a:ext cx="3388965" cy="689236"/>
          </a:xfrm>
        </p:spPr>
        <p:txBody>
          <a:bodyPr>
            <a:normAutofit/>
          </a:bodyPr>
          <a:lstStyle/>
          <a:p>
            <a:r>
              <a:rPr lang="es-ES_tradnl" sz="2800" b="1" dirty="0" smtClean="0">
                <a:solidFill>
                  <a:srgbClr val="004080"/>
                </a:solidFill>
              </a:rPr>
              <a:t>En resumen</a:t>
            </a:r>
            <a:endParaRPr lang="es-ES_tradnl" sz="2800" b="1" dirty="0">
              <a:solidFill>
                <a:srgbClr val="00408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34569" y="3047070"/>
            <a:ext cx="7139895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3200" b="1" dirty="0">
                <a:solidFill>
                  <a:srgbClr val="17375E"/>
                </a:solidFill>
              </a:rPr>
              <a:t>3</a:t>
            </a:r>
            <a:r>
              <a:rPr lang="es-ES_tradnl" sz="3200" b="1" dirty="0" smtClean="0">
                <a:solidFill>
                  <a:srgbClr val="17375E"/>
                </a:solidFill>
              </a:rPr>
              <a:t>. Al </a:t>
            </a:r>
            <a:r>
              <a:rPr lang="es-ES_tradnl" sz="3200" b="1" dirty="0">
                <a:solidFill>
                  <a:srgbClr val="17375E"/>
                </a:solidFill>
              </a:rPr>
              <a:t>no contextualizar adecuadamente…</a:t>
            </a:r>
          </a:p>
        </p:txBody>
      </p:sp>
    </p:spTree>
    <p:extLst>
      <p:ext uri="{BB962C8B-B14F-4D97-AF65-F5344CB8AC3E}">
        <p14:creationId xmlns:p14="http://schemas.microsoft.com/office/powerpoint/2010/main" val="3145636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t_logo_linea_azulina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1823"/>
            <a:ext cx="9144000" cy="13522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9810" y="712199"/>
            <a:ext cx="4116420" cy="568193"/>
          </a:xfrm>
        </p:spPr>
        <p:txBody>
          <a:bodyPr>
            <a:noAutofit/>
          </a:bodyPr>
          <a:lstStyle/>
          <a:p>
            <a:r>
              <a:rPr lang="es-ES_tradnl" sz="3200" b="1" dirty="0">
                <a:solidFill>
                  <a:srgbClr val="004080"/>
                </a:solidFill>
              </a:rPr>
              <a:t>3</a:t>
            </a:r>
            <a:r>
              <a:rPr lang="es-ES_tradnl" sz="3200" b="1" dirty="0" smtClean="0">
                <a:solidFill>
                  <a:srgbClr val="004080"/>
                </a:solidFill>
              </a:rPr>
              <a:t>. </a:t>
            </a:r>
            <a:r>
              <a:rPr lang="es-ES_tradnl" sz="3200" b="1" dirty="0" smtClean="0">
                <a:solidFill>
                  <a:srgbClr val="004080"/>
                </a:solidFill>
              </a:rPr>
              <a:t>Al no </a:t>
            </a:r>
            <a:r>
              <a:rPr lang="es-ES_tradnl" sz="3200" b="1" dirty="0">
                <a:solidFill>
                  <a:srgbClr val="004080"/>
                </a:solidFill>
              </a:rPr>
              <a:t>c</a:t>
            </a:r>
            <a:r>
              <a:rPr lang="es-ES_tradnl" sz="3200" b="1" dirty="0" smtClean="0">
                <a:solidFill>
                  <a:srgbClr val="004080"/>
                </a:solidFill>
              </a:rPr>
              <a:t>ontextualizar</a:t>
            </a:r>
            <a:endParaRPr lang="es-ES_tradnl" sz="3200" b="1" dirty="0">
              <a:solidFill>
                <a:srgbClr val="00408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7481" y="1424328"/>
            <a:ext cx="8615777" cy="4955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smtClean="0">
                <a:solidFill>
                  <a:schemeClr val="tx2">
                    <a:lumMod val="75000"/>
                  </a:schemeClr>
                </a:solidFill>
              </a:rPr>
              <a:t>No </a:t>
            </a:r>
            <a:r>
              <a:rPr lang="es-ES_tradnl" sz="2400" b="1" dirty="0" smtClean="0">
                <a:solidFill>
                  <a:schemeClr val="tx2">
                    <a:lumMod val="75000"/>
                  </a:schemeClr>
                </a:solidFill>
              </a:rPr>
              <a:t>ser</a:t>
            </a:r>
            <a:r>
              <a:rPr lang="es-ES_tradnl" sz="2400" b="1" dirty="0" smtClean="0">
                <a:solidFill>
                  <a:schemeClr val="tx2">
                    <a:lumMod val="75000"/>
                  </a:schemeClr>
                </a:solidFill>
              </a:rPr>
              <a:t>ía solo el </a:t>
            </a:r>
            <a:r>
              <a:rPr lang="es-ES_tradnl" sz="2400" b="1" dirty="0" smtClean="0">
                <a:solidFill>
                  <a:schemeClr val="tx2">
                    <a:lumMod val="75000"/>
                  </a:schemeClr>
                </a:solidFill>
              </a:rPr>
              <a:t>diagnóstico</a:t>
            </a:r>
            <a:r>
              <a:rPr lang="es-ES_tradnl" sz="24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es-ES_tradnl" sz="24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s-ES_tradnl" sz="24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es-ES_tradnl" sz="24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s-ES_tradnl" sz="2400" b="1" dirty="0" smtClean="0">
                <a:solidFill>
                  <a:schemeClr val="tx2">
                    <a:lumMod val="75000"/>
                  </a:schemeClr>
                </a:solidFill>
              </a:rPr>
              <a:t>‘Contexto’:</a:t>
            </a:r>
            <a:r>
              <a:rPr lang="es-ES_tradnl" sz="24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  <a:p>
            <a:pPr marL="342900" indent="-342900">
              <a:buFont typeface="Arial"/>
              <a:buChar char="•"/>
            </a:pPr>
            <a:r>
              <a:rPr lang="es-ES_tradnl" sz="2200" dirty="0">
                <a:solidFill>
                  <a:schemeClr val="tx2">
                    <a:lumMod val="75000"/>
                  </a:schemeClr>
                </a:solidFill>
              </a:rPr>
              <a:t>N</a:t>
            </a:r>
            <a:r>
              <a:rPr lang="es-ES_tradnl" sz="2200" dirty="0" smtClean="0">
                <a:solidFill>
                  <a:schemeClr val="tx2">
                    <a:lumMod val="75000"/>
                  </a:schemeClr>
                </a:solidFill>
              </a:rPr>
              <a:t>ombre sustantivo</a:t>
            </a:r>
            <a:r>
              <a:rPr lang="es-ES_tradnl" sz="2200" i="1" dirty="0" smtClean="0">
                <a:solidFill>
                  <a:schemeClr val="tx2">
                    <a:lumMod val="75000"/>
                  </a:schemeClr>
                </a:solidFill>
              </a:rPr>
              <a:t> “las circunstancias que conforman el escenario de una acción, idea, </a:t>
            </a:r>
            <a:r>
              <a:rPr lang="es-ES_tradnl" sz="2200" i="1" dirty="0" smtClean="0">
                <a:solidFill>
                  <a:schemeClr val="tx2">
                    <a:lumMod val="75000"/>
                  </a:schemeClr>
                </a:solidFill>
              </a:rPr>
              <a:t>planteamiento </a:t>
            </a:r>
            <a:r>
              <a:rPr lang="es-ES_tradnl" sz="2200" i="1" dirty="0" smtClean="0">
                <a:solidFill>
                  <a:schemeClr val="tx2">
                    <a:lumMod val="75000"/>
                  </a:schemeClr>
                </a:solidFill>
              </a:rPr>
              <a:t>y en términos </a:t>
            </a:r>
            <a:r>
              <a:rPr lang="es-ES_tradnl" sz="2200" i="1" dirty="0" smtClean="0">
                <a:solidFill>
                  <a:schemeClr val="tx2">
                    <a:lumMod val="75000"/>
                  </a:schemeClr>
                </a:solidFill>
              </a:rPr>
              <a:t>del cual estas </a:t>
            </a:r>
            <a:r>
              <a:rPr lang="es-ES_tradnl" sz="2200" i="1" dirty="0" smtClean="0">
                <a:solidFill>
                  <a:schemeClr val="tx2">
                    <a:lumMod val="75000"/>
                  </a:schemeClr>
                </a:solidFill>
              </a:rPr>
              <a:t>pueden ser entendidas y evaluadas plenamente”</a:t>
            </a:r>
          </a:p>
          <a:p>
            <a:endParaRPr lang="es-ES_tradnl" sz="2200" i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s-ES_tradnl" sz="2400" b="1" dirty="0" smtClean="0">
                <a:solidFill>
                  <a:schemeClr val="tx2">
                    <a:lumMod val="75000"/>
                  </a:schemeClr>
                </a:solidFill>
              </a:rPr>
              <a:t>Contexto y </a:t>
            </a:r>
            <a:r>
              <a:rPr lang="es-ES_tradnl" sz="2200" b="1" dirty="0" smtClean="0">
                <a:solidFill>
                  <a:schemeClr val="tx2">
                    <a:lumMod val="75000"/>
                  </a:schemeClr>
                </a:solidFill>
              </a:rPr>
              <a:t>Teoría de </a:t>
            </a:r>
            <a:r>
              <a:rPr lang="es-ES_tradnl" sz="2200" b="1" dirty="0" smtClean="0">
                <a:solidFill>
                  <a:schemeClr val="tx2">
                    <a:lumMod val="75000"/>
                  </a:schemeClr>
                </a:solidFill>
              </a:rPr>
              <a:t>Cambio a partir de la investigaci</a:t>
            </a:r>
            <a:r>
              <a:rPr lang="es-ES_tradnl" sz="2200" b="1" dirty="0" smtClean="0">
                <a:solidFill>
                  <a:schemeClr val="tx2">
                    <a:lumMod val="75000"/>
                  </a:schemeClr>
                </a:solidFill>
              </a:rPr>
              <a:t>ón</a:t>
            </a:r>
            <a:endParaRPr lang="es-ES_tradnl" sz="22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s-ES_tradnl" sz="2200" dirty="0" smtClean="0">
                <a:solidFill>
                  <a:schemeClr val="tx2">
                    <a:lumMod val="75000"/>
                  </a:schemeClr>
                </a:solidFill>
              </a:rPr>
              <a:t>Mejor comprensión posible de </a:t>
            </a:r>
            <a:r>
              <a:rPr lang="es-ES_tradnl" sz="2200" dirty="0" smtClean="0">
                <a:solidFill>
                  <a:schemeClr val="tx2">
                    <a:lumMod val="75000"/>
                  </a:schemeClr>
                </a:solidFill>
              </a:rPr>
              <a:t>la visi</a:t>
            </a:r>
            <a:r>
              <a:rPr lang="es-ES_tradnl" sz="2200" dirty="0" smtClean="0">
                <a:solidFill>
                  <a:schemeClr val="tx2">
                    <a:lumMod val="75000"/>
                  </a:schemeClr>
                </a:solidFill>
              </a:rPr>
              <a:t>ón</a:t>
            </a:r>
            <a:r>
              <a:rPr lang="es-ES_tradnl" sz="2200" dirty="0" smtClean="0">
                <a:solidFill>
                  <a:schemeClr val="tx2">
                    <a:lumMod val="75000"/>
                  </a:schemeClr>
                </a:solidFill>
              </a:rPr>
              <a:t> de </a:t>
            </a:r>
            <a:r>
              <a:rPr lang="es-ES_tradnl" sz="2200" dirty="0" smtClean="0">
                <a:solidFill>
                  <a:schemeClr val="tx2">
                    <a:lumMod val="75000"/>
                  </a:schemeClr>
                </a:solidFill>
              </a:rPr>
              <a:t>éxito </a:t>
            </a:r>
            <a:r>
              <a:rPr lang="es-ES_tradnl" sz="2200" dirty="0" smtClean="0">
                <a:solidFill>
                  <a:schemeClr val="tx2">
                    <a:lumMod val="75000"/>
                  </a:schemeClr>
                </a:solidFill>
              </a:rPr>
              <a:t>(</a:t>
            </a:r>
            <a:r>
              <a:rPr lang="es-ES_tradnl" sz="2200" dirty="0" smtClean="0">
                <a:solidFill>
                  <a:schemeClr val="tx2">
                    <a:lumMod val="75000"/>
                  </a:schemeClr>
                </a:solidFill>
              </a:rPr>
              <a:t>en el </a:t>
            </a:r>
            <a:r>
              <a:rPr lang="es-ES_tradnl" sz="2200" dirty="0" smtClean="0">
                <a:solidFill>
                  <a:schemeClr val="tx2">
                    <a:lumMod val="75000"/>
                  </a:schemeClr>
                </a:solidFill>
              </a:rPr>
              <a:t>cambio): socio-tecnol</a:t>
            </a:r>
            <a:r>
              <a:rPr lang="es-ES_tradnl" sz="2200" dirty="0" smtClean="0">
                <a:solidFill>
                  <a:schemeClr val="tx2">
                    <a:lumMod val="75000"/>
                  </a:schemeClr>
                </a:solidFill>
              </a:rPr>
              <a:t>ógico, de dirección, diversificación, equidad</a:t>
            </a:r>
            <a:endParaRPr lang="es-ES_tradnl" sz="22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s-ES_tradnl" sz="2200" dirty="0" smtClean="0">
                <a:solidFill>
                  <a:schemeClr val="tx2">
                    <a:lumMod val="75000"/>
                  </a:schemeClr>
                </a:solidFill>
              </a:rPr>
              <a:t>Mejor comprensión de las precondiciones de cada cambio postulado</a:t>
            </a:r>
          </a:p>
          <a:p>
            <a:pPr marL="342900" indent="-342900">
              <a:buFont typeface="Arial"/>
              <a:buChar char="•"/>
            </a:pPr>
            <a:r>
              <a:rPr lang="es-ES_tradnl" sz="2200" dirty="0" smtClean="0">
                <a:solidFill>
                  <a:schemeClr val="tx2">
                    <a:lumMod val="75000"/>
                  </a:schemeClr>
                </a:solidFill>
              </a:rPr>
              <a:t>Mejor comprensión de los límites de lo posible, intereses, relaciones de poder, complejidad</a:t>
            </a:r>
            <a:r>
              <a:rPr lang="es-ES_tradnl" sz="22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_tradnl" sz="2200" dirty="0" smtClean="0">
                <a:solidFill>
                  <a:schemeClr val="tx2">
                    <a:lumMod val="75000"/>
                  </a:schemeClr>
                </a:solidFill>
              </a:rPr>
              <a:t>y otras fuerzas de cambio</a:t>
            </a:r>
          </a:p>
          <a:p>
            <a:pPr marL="342900" indent="-342900">
              <a:buFont typeface="Arial"/>
              <a:buChar char="•"/>
            </a:pPr>
            <a:r>
              <a:rPr lang="es-ES_tradnl" sz="2200" dirty="0" smtClean="0">
                <a:solidFill>
                  <a:schemeClr val="tx2">
                    <a:lumMod val="75000"/>
                  </a:schemeClr>
                </a:solidFill>
              </a:rPr>
              <a:t>Analizar la relación comunidad-actor externo</a:t>
            </a:r>
          </a:p>
        </p:txBody>
      </p:sp>
    </p:spTree>
    <p:extLst>
      <p:ext uri="{BB962C8B-B14F-4D97-AF65-F5344CB8AC3E}">
        <p14:creationId xmlns:p14="http://schemas.microsoft.com/office/powerpoint/2010/main" val="3773414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t_logo_linea_azulina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1823"/>
            <a:ext cx="9144000" cy="1352215"/>
          </a:xfrm>
          <a:prstGeom prst="rect">
            <a:avLst/>
          </a:prstGeom>
        </p:spPr>
      </p:pic>
      <p:pic>
        <p:nvPicPr>
          <p:cNvPr id="3" name="Picture 2" descr="teoria de cambio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1392" y="1953757"/>
            <a:ext cx="3311706" cy="249923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81991" y="566852"/>
            <a:ext cx="49620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smtClean="0">
                <a:solidFill>
                  <a:schemeClr val="tx2">
                    <a:lumMod val="75000"/>
                  </a:schemeClr>
                </a:solidFill>
              </a:rPr>
              <a:t>3. Vacíos </a:t>
            </a:r>
            <a:r>
              <a:rPr lang="es-ES_tradnl" sz="2400" b="1" dirty="0" smtClean="0">
                <a:solidFill>
                  <a:schemeClr val="tx2">
                    <a:lumMod val="75000"/>
                  </a:schemeClr>
                </a:solidFill>
              </a:rPr>
              <a:t>de contexto </a:t>
            </a:r>
            <a:r>
              <a:rPr lang="es-ES_tradnl" sz="2400" b="1" dirty="0" smtClean="0">
                <a:solidFill>
                  <a:schemeClr val="tx2">
                    <a:lumMod val="75000"/>
                  </a:schemeClr>
                </a:solidFill>
              </a:rPr>
              <a:t>y teor</a:t>
            </a:r>
            <a:r>
              <a:rPr lang="es-ES_tradnl" sz="2400" b="1" dirty="0" smtClean="0">
                <a:solidFill>
                  <a:schemeClr val="tx2">
                    <a:lumMod val="75000"/>
                  </a:schemeClr>
                </a:solidFill>
              </a:rPr>
              <a:t>ía de cambio en el proyecto </a:t>
            </a:r>
            <a:r>
              <a:rPr lang="es-ES_tradnl" sz="2400" b="1" dirty="0" smtClean="0">
                <a:solidFill>
                  <a:schemeClr val="tx2">
                    <a:lumMod val="75000"/>
                  </a:schemeClr>
                </a:solidFill>
              </a:rPr>
              <a:t>(</a:t>
            </a:r>
            <a:r>
              <a:rPr lang="es-ES_tradnl" sz="2400" b="1" dirty="0" smtClean="0">
                <a:solidFill>
                  <a:schemeClr val="tx2">
                    <a:lumMod val="75000"/>
                  </a:schemeClr>
                </a:solidFill>
              </a:rPr>
              <a:t>ejemplos)</a:t>
            </a:r>
            <a:endParaRPr lang="es-ES_tradnl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5561392" y="4566061"/>
            <a:ext cx="3311705" cy="2193401"/>
            <a:chOff x="5457326" y="4664600"/>
            <a:chExt cx="3628171" cy="2193401"/>
          </a:xfrm>
        </p:grpSpPr>
        <p:pic>
          <p:nvPicPr>
            <p:cNvPr id="7" name="Picture 6" descr="Familia ganadera.tif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57326" y="4664600"/>
              <a:ext cx="1967784" cy="1481365"/>
            </a:xfrm>
            <a:prstGeom prst="rect">
              <a:avLst/>
            </a:prstGeom>
          </p:spPr>
        </p:pic>
        <p:pic>
          <p:nvPicPr>
            <p:cNvPr id="8" name="Picture 7" descr="Familia ganadera 2.tiff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29715" y="5239689"/>
              <a:ext cx="1855782" cy="1618312"/>
            </a:xfrm>
            <a:prstGeom prst="rect">
              <a:avLst/>
            </a:prstGeom>
          </p:spPr>
        </p:pic>
      </p:grpSp>
      <p:sp>
        <p:nvSpPr>
          <p:cNvPr id="10" name="TextBox 9"/>
          <p:cNvSpPr txBox="1"/>
          <p:nvPr/>
        </p:nvSpPr>
        <p:spPr>
          <a:xfrm>
            <a:off x="175162" y="2078497"/>
            <a:ext cx="4926429" cy="4493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s-ES_tradnl" sz="2200" dirty="0" smtClean="0">
                <a:solidFill>
                  <a:srgbClr val="004080"/>
                </a:solidFill>
                <a:sym typeface="Wingdings"/>
              </a:rPr>
              <a:t>Regímenes de propiedad</a:t>
            </a:r>
            <a:r>
              <a:rPr lang="es-ES_tradnl" sz="2200" dirty="0">
                <a:solidFill>
                  <a:srgbClr val="004080"/>
                </a:solidFill>
                <a:sym typeface="Wingdings"/>
              </a:rPr>
              <a:t> </a:t>
            </a:r>
            <a:r>
              <a:rPr lang="es-ES_tradnl" sz="2200" dirty="0" smtClean="0">
                <a:solidFill>
                  <a:srgbClr val="004080"/>
                </a:solidFill>
                <a:sym typeface="Wingdings"/>
              </a:rPr>
              <a:t>y </a:t>
            </a:r>
            <a:r>
              <a:rPr lang="es-ES_tradnl" sz="2200" dirty="0" smtClean="0">
                <a:solidFill>
                  <a:srgbClr val="004080"/>
                </a:solidFill>
                <a:sym typeface="Wingdings"/>
              </a:rPr>
              <a:t>potencial conflicto </a:t>
            </a:r>
            <a:r>
              <a:rPr lang="es-ES_tradnl" sz="2200" dirty="0" smtClean="0">
                <a:solidFill>
                  <a:srgbClr val="004080"/>
                </a:solidFill>
                <a:sym typeface="Wingdings"/>
              </a:rPr>
              <a:t>afectan </a:t>
            </a:r>
            <a:r>
              <a:rPr lang="es-ES_tradnl" sz="2200" dirty="0" smtClean="0">
                <a:solidFill>
                  <a:srgbClr val="004080"/>
                </a:solidFill>
                <a:sym typeface="Wingdings"/>
              </a:rPr>
              <a:t>la adopción de tecnologías </a:t>
            </a:r>
            <a:r>
              <a:rPr lang="es-ES_tradnl" sz="2200" dirty="0" smtClean="0">
                <a:solidFill>
                  <a:srgbClr val="004080"/>
                </a:solidFill>
                <a:sym typeface="Wingdings"/>
              </a:rPr>
              <a:t>(</a:t>
            </a:r>
            <a:r>
              <a:rPr lang="es-ES_tradnl" sz="2200" dirty="0" smtClean="0">
                <a:solidFill>
                  <a:srgbClr val="004080"/>
                </a:solidFill>
                <a:sym typeface="Wingdings"/>
              </a:rPr>
              <a:t>ej. cercos)</a:t>
            </a:r>
            <a:br>
              <a:rPr lang="es-ES_tradnl" sz="2200" dirty="0" smtClean="0">
                <a:solidFill>
                  <a:srgbClr val="004080"/>
                </a:solidFill>
                <a:sym typeface="Wingdings"/>
              </a:rPr>
            </a:br>
            <a:endParaRPr lang="es-ES_tradnl" sz="2200" dirty="0" smtClean="0">
              <a:solidFill>
                <a:srgbClr val="004080"/>
              </a:solidFill>
              <a:sym typeface="Wingdings"/>
            </a:endParaRPr>
          </a:p>
          <a:p>
            <a:pPr marL="342900" indent="-342900">
              <a:buAutoNum type="arabicPeriod"/>
            </a:pPr>
            <a:r>
              <a:rPr lang="es-ES_tradnl" sz="2200" dirty="0" smtClean="0">
                <a:solidFill>
                  <a:srgbClr val="004080"/>
                </a:solidFill>
                <a:sym typeface="Wingdings"/>
              </a:rPr>
              <a:t>Los formatos de poder en la comunidad: grupos </a:t>
            </a:r>
            <a:r>
              <a:rPr lang="es-ES_tradnl" sz="2200" dirty="0" smtClean="0">
                <a:solidFill>
                  <a:srgbClr val="004080"/>
                </a:solidFill>
                <a:sym typeface="Wingdings"/>
              </a:rPr>
              <a:t>y dinámicas de poder </a:t>
            </a:r>
            <a:r>
              <a:rPr lang="es-ES_tradnl" sz="2200" dirty="0" smtClean="0">
                <a:solidFill>
                  <a:srgbClr val="004080"/>
                </a:solidFill>
                <a:sym typeface="Wingdings"/>
              </a:rPr>
              <a:t>que genera la IAP y como se usa este</a:t>
            </a:r>
            <a:r>
              <a:rPr lang="es-ES_tradnl" sz="2200" b="1" dirty="0" smtClean="0">
                <a:solidFill>
                  <a:srgbClr val="004080"/>
                </a:solidFill>
                <a:sym typeface="Wingdings"/>
              </a:rPr>
              <a:t/>
            </a:r>
            <a:br>
              <a:rPr lang="es-ES_tradnl" sz="2200" b="1" dirty="0" smtClean="0">
                <a:solidFill>
                  <a:srgbClr val="004080"/>
                </a:solidFill>
                <a:sym typeface="Wingdings"/>
              </a:rPr>
            </a:br>
            <a:endParaRPr lang="es-ES_tradnl" sz="2200" b="1" dirty="0">
              <a:solidFill>
                <a:srgbClr val="004080"/>
              </a:solidFill>
              <a:sym typeface="Wingdings"/>
            </a:endParaRPr>
          </a:p>
          <a:p>
            <a:pPr marL="342900" indent="-342900">
              <a:buAutoNum type="arabicPeriod"/>
            </a:pPr>
            <a:r>
              <a:rPr lang="es-ES_tradnl" sz="2200" dirty="0" smtClean="0">
                <a:solidFill>
                  <a:srgbClr val="004080"/>
                </a:solidFill>
                <a:sym typeface="Wingdings"/>
              </a:rPr>
              <a:t>No </a:t>
            </a:r>
            <a:r>
              <a:rPr lang="es-ES_tradnl" sz="2200" dirty="0" smtClean="0">
                <a:solidFill>
                  <a:srgbClr val="004080"/>
                </a:solidFill>
                <a:sym typeface="Wingdings"/>
              </a:rPr>
              <a:t>interpretar </a:t>
            </a:r>
            <a:r>
              <a:rPr lang="es-ES_tradnl" sz="2200" dirty="0" smtClean="0">
                <a:solidFill>
                  <a:srgbClr val="004080"/>
                </a:solidFill>
                <a:sym typeface="Wingdings"/>
              </a:rPr>
              <a:t>las </a:t>
            </a:r>
            <a:r>
              <a:rPr lang="es-ES_tradnl" sz="2200" dirty="0" smtClean="0">
                <a:solidFill>
                  <a:srgbClr val="004080"/>
                </a:solidFill>
                <a:sym typeface="Wingdings"/>
              </a:rPr>
              <a:t>“” en la cadena: el prestigio de </a:t>
            </a:r>
            <a:r>
              <a:rPr lang="es-ES_tradnl" sz="2200" dirty="0" smtClean="0">
                <a:solidFill>
                  <a:srgbClr val="004080"/>
                </a:solidFill>
                <a:sym typeface="Wingdings"/>
              </a:rPr>
              <a:t>ser investigador IAP </a:t>
            </a:r>
            <a:r>
              <a:rPr lang="es-ES_tradnl" sz="2200" dirty="0" smtClean="0">
                <a:solidFill>
                  <a:srgbClr val="004080"/>
                </a:solidFill>
                <a:sym typeface="Wingdings"/>
              </a:rPr>
              <a:t>y </a:t>
            </a:r>
            <a:r>
              <a:rPr lang="es-ES_tradnl" sz="2200" dirty="0" smtClean="0">
                <a:solidFill>
                  <a:srgbClr val="004080"/>
                </a:solidFill>
                <a:sym typeface="Wingdings"/>
              </a:rPr>
              <a:t>colegas de la IEP fue </a:t>
            </a:r>
            <a:r>
              <a:rPr lang="es-ES_tradnl" sz="2200" dirty="0" smtClean="0">
                <a:solidFill>
                  <a:srgbClr val="004080"/>
                </a:solidFill>
                <a:sym typeface="Wingdings"/>
              </a:rPr>
              <a:t>un factor clave </a:t>
            </a:r>
            <a:r>
              <a:rPr lang="es-ES_tradnl" sz="2200" dirty="0" smtClean="0">
                <a:solidFill>
                  <a:srgbClr val="004080"/>
                </a:solidFill>
                <a:sym typeface="Wingdings"/>
              </a:rPr>
              <a:t>de cambio</a:t>
            </a:r>
            <a:endParaRPr lang="es-ES_tradnl" sz="2200" dirty="0" smtClean="0">
              <a:solidFill>
                <a:srgbClr val="004080"/>
              </a:solidFill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17132490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t_logo_linea_azulina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1823"/>
            <a:ext cx="9144000" cy="13522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3674" y="739739"/>
            <a:ext cx="5272859" cy="639286"/>
          </a:xfrm>
        </p:spPr>
        <p:txBody>
          <a:bodyPr>
            <a:normAutofit fontScale="90000"/>
          </a:bodyPr>
          <a:lstStyle/>
          <a:p>
            <a:r>
              <a:rPr lang="es-ES_tradnl" sz="2800" b="1" dirty="0" smtClean="0">
                <a:solidFill>
                  <a:srgbClr val="004080"/>
                </a:solidFill>
              </a:rPr>
              <a:t>3. Contextualizar mejor el espacio: </a:t>
            </a:r>
            <a:r>
              <a:rPr lang="es-ES_tradnl" sz="2800" b="1" dirty="0">
                <a:solidFill>
                  <a:srgbClr val="17375E"/>
                </a:solidFill>
              </a:rPr>
              <a:t>diversidad </a:t>
            </a:r>
            <a:endParaRPr lang="es-ES_tradnl" sz="2800" b="1" dirty="0">
              <a:solidFill>
                <a:srgbClr val="17375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1933" y="1329709"/>
            <a:ext cx="849947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/>
              <a:buChar char="•"/>
            </a:pPr>
            <a:r>
              <a:rPr lang="es-ES_tradnl" dirty="0">
                <a:solidFill>
                  <a:srgbClr val="17375E"/>
                </a:solidFill>
              </a:rPr>
              <a:t>Centro Poblado Canrey Chico</a:t>
            </a:r>
            <a:endParaRPr lang="en-US" dirty="0">
              <a:solidFill>
                <a:srgbClr val="17375E"/>
              </a:solidFill>
            </a:endParaRPr>
          </a:p>
          <a:p>
            <a:pPr marL="285750" lvl="0" indent="-285750">
              <a:buFont typeface="Arial"/>
              <a:buChar char="•"/>
            </a:pPr>
            <a:r>
              <a:rPr lang="es-ES_tradnl" dirty="0">
                <a:solidFill>
                  <a:srgbClr val="17375E"/>
                </a:solidFill>
              </a:rPr>
              <a:t>Comunidad Campesina propiamente</a:t>
            </a:r>
            <a:endParaRPr lang="en-US" dirty="0">
              <a:solidFill>
                <a:srgbClr val="17375E"/>
              </a:solidFill>
            </a:endParaRPr>
          </a:p>
          <a:p>
            <a:pPr marL="285750" lvl="0" indent="-285750">
              <a:buFont typeface="Arial"/>
              <a:buChar char="•"/>
            </a:pPr>
            <a:r>
              <a:rPr lang="es-ES_tradnl" dirty="0">
                <a:solidFill>
                  <a:srgbClr val="17375E"/>
                </a:solidFill>
              </a:rPr>
              <a:t>Dos micro-cuencas (Negro y </a:t>
            </a:r>
            <a:r>
              <a:rPr lang="es-ES_tradnl" dirty="0" err="1">
                <a:solidFill>
                  <a:srgbClr val="17375E"/>
                </a:solidFill>
              </a:rPr>
              <a:t>Urpay</a:t>
            </a:r>
            <a:r>
              <a:rPr lang="es-ES_tradnl" dirty="0" smtClean="0">
                <a:solidFill>
                  <a:srgbClr val="17375E"/>
                </a:solidFill>
              </a:rPr>
              <a:t>)</a:t>
            </a:r>
          </a:p>
          <a:p>
            <a:pPr marL="285750" lvl="0" indent="-285750">
              <a:buFont typeface="Arial"/>
              <a:buChar char="•"/>
            </a:pPr>
            <a:r>
              <a:rPr lang="es-ES_tradnl" dirty="0" smtClean="0">
                <a:solidFill>
                  <a:srgbClr val="17375E"/>
                </a:solidFill>
              </a:rPr>
              <a:t>Diferente precipitaci</a:t>
            </a:r>
            <a:r>
              <a:rPr lang="es-ES_tradnl" dirty="0" smtClean="0">
                <a:solidFill>
                  <a:srgbClr val="17375E"/>
                </a:solidFill>
              </a:rPr>
              <a:t>ón</a:t>
            </a:r>
            <a:r>
              <a:rPr lang="es-ES_tradnl" dirty="0" smtClean="0">
                <a:solidFill>
                  <a:srgbClr val="17375E"/>
                </a:solidFill>
              </a:rPr>
              <a:t> (700 </a:t>
            </a:r>
            <a:r>
              <a:rPr lang="es-ES_tradnl" dirty="0">
                <a:solidFill>
                  <a:srgbClr val="17375E"/>
                </a:solidFill>
              </a:rPr>
              <a:t>mm </a:t>
            </a:r>
            <a:r>
              <a:rPr lang="es-ES_tradnl" dirty="0" smtClean="0">
                <a:solidFill>
                  <a:srgbClr val="17375E"/>
                </a:solidFill>
              </a:rPr>
              <a:t>- 1,200)</a:t>
            </a:r>
          </a:p>
          <a:p>
            <a:pPr marL="285750" lvl="0" indent="-285750">
              <a:buFont typeface="Arial"/>
              <a:buChar char="•"/>
            </a:pPr>
            <a:r>
              <a:rPr lang="es-ES_tradnl" dirty="0" smtClean="0">
                <a:solidFill>
                  <a:srgbClr val="17375E"/>
                </a:solidFill>
              </a:rPr>
              <a:t>Sobre-posici</a:t>
            </a:r>
            <a:r>
              <a:rPr lang="es-ES_tradnl" dirty="0" smtClean="0">
                <a:solidFill>
                  <a:srgbClr val="17375E"/>
                </a:solidFill>
              </a:rPr>
              <a:t>ón: Comunidad / Parque Nacional Huascarán</a:t>
            </a:r>
          </a:p>
          <a:p>
            <a:pPr marL="285750" lvl="0" indent="-285750">
              <a:buFont typeface="Arial"/>
              <a:buChar char="•"/>
            </a:pPr>
            <a:r>
              <a:rPr lang="es-ES_tradnl" dirty="0" smtClean="0">
                <a:solidFill>
                  <a:srgbClr val="17375E"/>
                </a:solidFill>
              </a:rPr>
              <a:t> Subdivisión: 2 regímenes de propiedad (privada y comunal)</a:t>
            </a:r>
          </a:p>
          <a:p>
            <a:pPr marL="285750" lvl="0" indent="-285750">
              <a:buFont typeface="Arial"/>
              <a:buChar char="•"/>
            </a:pPr>
            <a:r>
              <a:rPr lang="es-ES_tradnl" dirty="0" smtClean="0">
                <a:solidFill>
                  <a:srgbClr val="17375E"/>
                </a:solidFill>
              </a:rPr>
              <a:t>Subdivisión del uso de la propiedad  comunal: (1) empresa comunal (menor), (2) asignación a grupos familiares</a:t>
            </a:r>
          </a:p>
          <a:p>
            <a:pPr marL="285750" lvl="0" indent="-285750">
              <a:buFont typeface="Arial"/>
              <a:buChar char="•"/>
            </a:pPr>
            <a:r>
              <a:rPr lang="es-ES_tradnl" dirty="0" smtClean="0">
                <a:solidFill>
                  <a:srgbClr val="17375E"/>
                </a:solidFill>
              </a:rPr>
              <a:t>Diferenciación del acceso por grupos familiares</a:t>
            </a:r>
            <a:endParaRPr lang="en-US" dirty="0">
              <a:solidFill>
                <a:srgbClr val="17375E"/>
              </a:solidFill>
            </a:endParaRPr>
          </a:p>
        </p:txBody>
      </p:sp>
      <p:pic>
        <p:nvPicPr>
          <p:cNvPr id="6" name="18 Imagen" descr="Mapa topográfico cuenca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74" y="4191856"/>
            <a:ext cx="5272859" cy="236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665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t_logo_linea_azulina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1823"/>
            <a:ext cx="9144000" cy="13522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35258" y="514936"/>
            <a:ext cx="4795362" cy="1143000"/>
          </a:xfrm>
        </p:spPr>
        <p:txBody>
          <a:bodyPr>
            <a:normAutofit/>
          </a:bodyPr>
          <a:lstStyle/>
          <a:p>
            <a:r>
              <a:rPr lang="es-ES_tradnl" sz="2800" b="1" dirty="0" smtClean="0">
                <a:solidFill>
                  <a:srgbClr val="004080"/>
                </a:solidFill>
              </a:rPr>
              <a:t>3. Grandes tendencias de cambio sub-regional</a:t>
            </a:r>
            <a:endParaRPr lang="es-ES_tradnl" sz="2800" b="1" dirty="0">
              <a:solidFill>
                <a:srgbClr val="00408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2902" y="1657936"/>
            <a:ext cx="7800444" cy="4616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_tradnl" sz="2000" b="1" dirty="0">
                <a:solidFill>
                  <a:srgbClr val="17375E"/>
                </a:solidFill>
              </a:rPr>
              <a:t>¿Porqué </a:t>
            </a:r>
            <a:r>
              <a:rPr lang="es-ES_tradnl" sz="2000" b="1" dirty="0" smtClean="0">
                <a:solidFill>
                  <a:srgbClr val="17375E"/>
                </a:solidFill>
              </a:rPr>
              <a:t>la prioridad # 1 del CIAL: riego de pastos/forrajes en zona media? </a:t>
            </a:r>
            <a:br>
              <a:rPr lang="es-ES_tradnl" sz="2000" b="1" dirty="0" smtClean="0">
                <a:solidFill>
                  <a:srgbClr val="17375E"/>
                </a:solidFill>
              </a:rPr>
            </a:br>
            <a:r>
              <a:rPr lang="es-ES_tradnl" sz="2000" dirty="0" smtClean="0">
                <a:solidFill>
                  <a:srgbClr val="17375E"/>
                </a:solidFill>
              </a:rPr>
              <a:t/>
            </a:r>
            <a:br>
              <a:rPr lang="es-ES_tradnl" sz="2000" dirty="0" smtClean="0">
                <a:solidFill>
                  <a:srgbClr val="17375E"/>
                </a:solidFill>
              </a:rPr>
            </a:br>
            <a:r>
              <a:rPr lang="es-ES_tradnl" dirty="0" smtClean="0">
                <a:solidFill>
                  <a:srgbClr val="17375E"/>
                </a:solidFill>
              </a:rPr>
              <a:t>¿ Esta Relacionada (</a:t>
            </a:r>
            <a:r>
              <a:rPr lang="es-ES_tradnl" dirty="0">
                <a:solidFill>
                  <a:srgbClr val="17375E"/>
                </a:solidFill>
              </a:rPr>
              <a:t>“</a:t>
            </a:r>
            <a:r>
              <a:rPr lang="es-ES_tradnl" dirty="0">
                <a:solidFill>
                  <a:srgbClr val="17375E"/>
                </a:solidFill>
                <a:sym typeface="Wingdings"/>
              </a:rPr>
              <a:t></a:t>
            </a:r>
            <a:r>
              <a:rPr lang="es-ES_tradnl" dirty="0" smtClean="0">
                <a:solidFill>
                  <a:srgbClr val="17375E"/>
                </a:solidFill>
                <a:sym typeface="Wingdings"/>
              </a:rPr>
              <a:t>”) </a:t>
            </a:r>
            <a:r>
              <a:rPr lang="es-ES_tradnl" dirty="0" smtClean="0">
                <a:solidFill>
                  <a:srgbClr val="17375E"/>
                </a:solidFill>
              </a:rPr>
              <a:t>con el proceso </a:t>
            </a:r>
            <a:r>
              <a:rPr lang="es-ES_tradnl" dirty="0">
                <a:solidFill>
                  <a:srgbClr val="17375E"/>
                </a:solidFill>
              </a:rPr>
              <a:t>de </a:t>
            </a:r>
            <a:r>
              <a:rPr lang="es-ES_tradnl" dirty="0" smtClean="0">
                <a:solidFill>
                  <a:srgbClr val="17375E"/>
                </a:solidFill>
              </a:rPr>
              <a:t>recambio </a:t>
            </a:r>
            <a:r>
              <a:rPr lang="es-ES_tradnl" dirty="0">
                <a:solidFill>
                  <a:srgbClr val="17375E"/>
                </a:solidFill>
              </a:rPr>
              <a:t>de agricultura de consumo por mayor producción de vacunos para leche y </a:t>
            </a:r>
            <a:r>
              <a:rPr lang="es-ES_tradnl" dirty="0" smtClean="0">
                <a:solidFill>
                  <a:srgbClr val="17375E"/>
                </a:solidFill>
              </a:rPr>
              <a:t>quesos en la zona sur de Ancash?</a:t>
            </a:r>
            <a:br>
              <a:rPr lang="es-ES_tradnl" dirty="0" smtClean="0">
                <a:solidFill>
                  <a:srgbClr val="17375E"/>
                </a:solidFill>
              </a:rPr>
            </a:br>
            <a:r>
              <a:rPr lang="es-ES_tradnl" dirty="0" smtClean="0">
                <a:solidFill>
                  <a:srgbClr val="17375E"/>
                </a:solidFill>
              </a:rPr>
              <a:t/>
            </a:r>
            <a:br>
              <a:rPr lang="es-ES_tradnl" dirty="0" smtClean="0">
                <a:solidFill>
                  <a:srgbClr val="17375E"/>
                </a:solidFill>
              </a:rPr>
            </a:br>
            <a:r>
              <a:rPr lang="en-US" dirty="0" smtClean="0">
                <a:solidFill>
                  <a:srgbClr val="17375E"/>
                </a:solidFill>
              </a:rPr>
              <a:t> </a:t>
            </a:r>
            <a:r>
              <a:rPr lang="es-ES_tradnl" dirty="0" smtClean="0">
                <a:solidFill>
                  <a:srgbClr val="17375E"/>
                </a:solidFill>
              </a:rPr>
              <a:t>¿ Es similar (‘’</a:t>
            </a:r>
            <a:r>
              <a:rPr lang="es-ES_tradnl" dirty="0" smtClean="0">
                <a:solidFill>
                  <a:srgbClr val="17375E"/>
                </a:solidFill>
                <a:sym typeface="Wingdings"/>
              </a:rPr>
              <a:t>”) </a:t>
            </a:r>
            <a:r>
              <a:rPr lang="es-ES_tradnl" dirty="0" smtClean="0">
                <a:solidFill>
                  <a:srgbClr val="17375E"/>
                </a:solidFill>
              </a:rPr>
              <a:t>al cambio hacia plantas medicinales y flores en huertas familiares de mujeres en el centro y norte?</a:t>
            </a:r>
            <a:br>
              <a:rPr lang="es-ES_tradnl" dirty="0" smtClean="0">
                <a:solidFill>
                  <a:srgbClr val="17375E"/>
                </a:solidFill>
              </a:rPr>
            </a:br>
            <a:r>
              <a:rPr lang="es-ES_tradnl" dirty="0" smtClean="0">
                <a:solidFill>
                  <a:srgbClr val="17375E"/>
                </a:solidFill>
              </a:rPr>
              <a:t/>
            </a:r>
            <a:br>
              <a:rPr lang="es-ES_tradnl" dirty="0" smtClean="0">
                <a:solidFill>
                  <a:srgbClr val="17375E"/>
                </a:solidFill>
              </a:rPr>
            </a:br>
            <a:r>
              <a:rPr lang="en-US" dirty="0">
                <a:solidFill>
                  <a:srgbClr val="17375E"/>
                </a:solidFill>
              </a:rPr>
              <a:t> </a:t>
            </a:r>
            <a:r>
              <a:rPr lang="es-ES_tradnl" dirty="0" smtClean="0">
                <a:solidFill>
                  <a:srgbClr val="17375E"/>
                </a:solidFill>
              </a:rPr>
              <a:t>¿ Esta relacionada con tendencias nacionales (ca</a:t>
            </a:r>
            <a:r>
              <a:rPr lang="es-ES_tradnl" dirty="0" smtClean="0">
                <a:solidFill>
                  <a:srgbClr val="17375E"/>
                </a:solidFill>
              </a:rPr>
              <a:t>ída mayor de la producción de ovinos</a:t>
            </a:r>
            <a:r>
              <a:rPr lang="es-ES_tradnl" dirty="0" smtClean="0">
                <a:solidFill>
                  <a:srgbClr val="17375E"/>
                </a:solidFill>
              </a:rPr>
              <a:t/>
            </a:r>
            <a:br>
              <a:rPr lang="es-ES_tradnl" dirty="0" smtClean="0">
                <a:solidFill>
                  <a:srgbClr val="17375E"/>
                </a:solidFill>
              </a:rPr>
            </a:br>
            <a:r>
              <a:rPr lang="es-ES_tradnl" dirty="0" smtClean="0">
                <a:solidFill>
                  <a:srgbClr val="17375E"/>
                </a:solidFill>
              </a:rPr>
              <a:t/>
            </a:r>
            <a:br>
              <a:rPr lang="es-ES_tradnl" dirty="0" smtClean="0">
                <a:solidFill>
                  <a:srgbClr val="17375E"/>
                </a:solidFill>
              </a:rPr>
            </a:br>
            <a:r>
              <a:rPr lang="en-US" dirty="0" smtClean="0">
                <a:solidFill>
                  <a:srgbClr val="17375E"/>
                </a:solidFill>
              </a:rPr>
              <a:t> </a:t>
            </a:r>
            <a:r>
              <a:rPr lang="es-ES_tradnl" dirty="0" smtClean="0">
                <a:solidFill>
                  <a:srgbClr val="17375E"/>
                </a:solidFill>
              </a:rPr>
              <a:t>¿ Cu</a:t>
            </a:r>
            <a:r>
              <a:rPr lang="es-ES_tradnl" dirty="0" smtClean="0">
                <a:solidFill>
                  <a:srgbClr val="17375E"/>
                </a:solidFill>
              </a:rPr>
              <a:t>áles son las variables del contexto que empujan el marco de cambios ? (menos niños para las ovejas? Menos mano de obra masculina (mercados urbanos y costeros), mayor riesgo en la agricultura? …)</a:t>
            </a:r>
            <a:endParaRPr lang="es-ES_tradnl" dirty="0">
              <a:solidFill>
                <a:srgbClr val="17375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883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t_logo_linea_azulina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1823"/>
            <a:ext cx="9144000" cy="13522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9918" y="636401"/>
            <a:ext cx="4795362" cy="878241"/>
          </a:xfrm>
        </p:spPr>
        <p:txBody>
          <a:bodyPr>
            <a:normAutofit fontScale="90000"/>
          </a:bodyPr>
          <a:lstStyle/>
          <a:p>
            <a:r>
              <a:rPr lang="es-ES_tradnl" sz="2800" b="1" dirty="0" smtClean="0">
                <a:solidFill>
                  <a:srgbClr val="004080"/>
                </a:solidFill>
              </a:rPr>
              <a:t>3. Contexto: escalas del problema no se hicieron evidentes</a:t>
            </a:r>
            <a:endParaRPr lang="es-ES_tradnl" sz="2800" b="1" dirty="0">
              <a:solidFill>
                <a:srgbClr val="00408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3187" y="1768896"/>
            <a:ext cx="7738796" cy="4493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_tradnl" sz="2200" b="1" dirty="0" smtClean="0">
                <a:solidFill>
                  <a:srgbClr val="17375E"/>
                </a:solidFill>
              </a:rPr>
              <a:t>Laboratorio LEUP</a:t>
            </a:r>
            <a:r>
              <a:rPr lang="es-ES_tradnl" sz="2200" dirty="0">
                <a:solidFill>
                  <a:srgbClr val="17375E"/>
                </a:solidFill>
              </a:rPr>
              <a:t>:  </a:t>
            </a:r>
            <a:r>
              <a:rPr lang="es-ES_tradnl" sz="2200" dirty="0" smtClean="0">
                <a:solidFill>
                  <a:srgbClr val="17375E"/>
                </a:solidFill>
              </a:rPr>
              <a:t>problema de manejo de pastos e hidrolog</a:t>
            </a:r>
            <a:r>
              <a:rPr lang="es-ES_tradnl" sz="2200" dirty="0" smtClean="0">
                <a:solidFill>
                  <a:srgbClr val="17375E"/>
                </a:solidFill>
              </a:rPr>
              <a:t>ía</a:t>
            </a:r>
            <a:r>
              <a:rPr lang="es-ES_tradnl" sz="2200" dirty="0" smtClean="0">
                <a:solidFill>
                  <a:srgbClr val="17375E"/>
                </a:solidFill>
              </a:rPr>
              <a:t> de  </a:t>
            </a:r>
            <a:r>
              <a:rPr lang="es-ES_tradnl" sz="2200" dirty="0">
                <a:solidFill>
                  <a:srgbClr val="17375E"/>
                </a:solidFill>
              </a:rPr>
              <a:t>la sierra alto-andina </a:t>
            </a:r>
            <a:r>
              <a:rPr lang="es-ES_tradnl" sz="2200" dirty="0" smtClean="0">
                <a:solidFill>
                  <a:srgbClr val="17375E"/>
                </a:solidFill>
              </a:rPr>
              <a:t>es la escala de las pol</a:t>
            </a:r>
            <a:r>
              <a:rPr lang="es-ES_tradnl" sz="2200" dirty="0" smtClean="0">
                <a:solidFill>
                  <a:srgbClr val="17375E"/>
                </a:solidFill>
              </a:rPr>
              <a:t>íticas </a:t>
            </a:r>
            <a:r>
              <a:rPr lang="es-ES_tradnl" sz="2200" dirty="0" smtClean="0">
                <a:solidFill>
                  <a:srgbClr val="17375E"/>
                </a:solidFill>
              </a:rPr>
              <a:t>nacionales, es de muy largo plazo, puede aportar a la planificaci</a:t>
            </a:r>
            <a:r>
              <a:rPr lang="es-ES_tradnl" sz="2200" dirty="0" smtClean="0">
                <a:solidFill>
                  <a:srgbClr val="17375E"/>
                </a:solidFill>
              </a:rPr>
              <a:t>ón </a:t>
            </a:r>
            <a:r>
              <a:rPr lang="es-ES_tradnl" sz="2200" b="1" dirty="0" smtClean="0">
                <a:solidFill>
                  <a:srgbClr val="17375E"/>
                </a:solidFill>
              </a:rPr>
              <a:t>estratégica (30 a</a:t>
            </a:r>
            <a:r>
              <a:rPr lang="es-ES_tradnl" sz="2200" b="1" dirty="0" smtClean="0">
                <a:solidFill>
                  <a:srgbClr val="17375E"/>
                </a:solidFill>
              </a:rPr>
              <a:t>ños)</a:t>
            </a:r>
            <a:br>
              <a:rPr lang="es-ES_tradnl" sz="2200" b="1" dirty="0" smtClean="0">
                <a:solidFill>
                  <a:srgbClr val="17375E"/>
                </a:solidFill>
              </a:rPr>
            </a:br>
            <a:endParaRPr lang="es-ES_tradnl" sz="2200" b="1" dirty="0" smtClean="0">
              <a:solidFill>
                <a:srgbClr val="17375E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s-ES_tradnl" sz="2200" b="1" dirty="0" smtClean="0">
                <a:solidFill>
                  <a:srgbClr val="17375E"/>
                </a:solidFill>
              </a:rPr>
              <a:t>Grupo de investigación local: </a:t>
            </a:r>
            <a:r>
              <a:rPr lang="es-ES_tradnl" sz="2200" dirty="0" smtClean="0">
                <a:solidFill>
                  <a:srgbClr val="17375E"/>
                </a:solidFill>
              </a:rPr>
              <a:t> enfocado primero en riego en la zona baja, corto-plazo, problema local, </a:t>
            </a:r>
            <a:r>
              <a:rPr lang="es-ES_tradnl" sz="2200" b="1" dirty="0" smtClean="0">
                <a:solidFill>
                  <a:srgbClr val="17375E"/>
                </a:solidFill>
              </a:rPr>
              <a:t>soluciones r</a:t>
            </a:r>
            <a:r>
              <a:rPr lang="es-ES_tradnl" sz="2200" b="1" dirty="0" smtClean="0">
                <a:solidFill>
                  <a:srgbClr val="17375E"/>
                </a:solidFill>
              </a:rPr>
              <a:t>ápidas (4 años)</a:t>
            </a:r>
            <a:br>
              <a:rPr lang="es-ES_tradnl" sz="2200" b="1" dirty="0" smtClean="0">
                <a:solidFill>
                  <a:srgbClr val="17375E"/>
                </a:solidFill>
              </a:rPr>
            </a:br>
            <a:endParaRPr lang="es-ES_tradnl" sz="2200" b="1" dirty="0" smtClean="0">
              <a:solidFill>
                <a:srgbClr val="17375E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s-ES_tradnl" sz="2200" b="1" dirty="0">
                <a:solidFill>
                  <a:srgbClr val="17375E"/>
                </a:solidFill>
              </a:rPr>
              <a:t>Grupo de investigación local</a:t>
            </a:r>
            <a:r>
              <a:rPr lang="es-ES_tradnl" sz="2200" b="1" dirty="0" smtClean="0">
                <a:solidFill>
                  <a:srgbClr val="17375E"/>
                </a:solidFill>
              </a:rPr>
              <a:t>: </a:t>
            </a:r>
            <a:r>
              <a:rPr lang="es-ES_tradnl" sz="2200" dirty="0" smtClean="0">
                <a:solidFill>
                  <a:srgbClr val="17375E"/>
                </a:solidFill>
              </a:rPr>
              <a:t>ahora enfocado en el plazo medio, (i) estableciendo su centro experimental (parcela, casa), (ii) zonificando la comunidad, (iii) replica local y con vecinos, </a:t>
            </a:r>
            <a:r>
              <a:rPr lang="es-ES_tradnl" sz="2200" b="1" dirty="0" smtClean="0">
                <a:solidFill>
                  <a:srgbClr val="17375E"/>
                </a:solidFill>
              </a:rPr>
              <a:t>mirando al mediano plazo</a:t>
            </a:r>
            <a:r>
              <a:rPr lang="es-ES_tradnl" sz="2200" dirty="0" smtClean="0">
                <a:solidFill>
                  <a:srgbClr val="17375E"/>
                </a:solidFill>
              </a:rPr>
              <a:t> </a:t>
            </a:r>
            <a:endParaRPr lang="es-ES_tradnl" sz="2200" dirty="0">
              <a:solidFill>
                <a:srgbClr val="17375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9691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t_logo_linea_azulina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1823"/>
            <a:ext cx="9144000" cy="135221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30510" y="695616"/>
            <a:ext cx="34029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200" b="1" dirty="0" smtClean="0">
                <a:solidFill>
                  <a:srgbClr val="17375E"/>
                </a:solidFill>
              </a:rPr>
              <a:t>3. Contexto y r</a:t>
            </a:r>
            <a:r>
              <a:rPr lang="es-ES_tradnl" sz="3200" b="1" dirty="0" smtClean="0">
                <a:solidFill>
                  <a:srgbClr val="17375E"/>
                </a:solidFill>
              </a:rPr>
              <a:t>éplicas</a:t>
            </a:r>
            <a:endParaRPr lang="es-ES_tradnl" sz="3200" b="1" dirty="0">
              <a:solidFill>
                <a:srgbClr val="17375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1252" y="1701400"/>
            <a:ext cx="863077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smtClean="0">
                <a:solidFill>
                  <a:srgbClr val="17375E"/>
                </a:solidFill>
              </a:rPr>
              <a:t>Los investigadores locales descartan el uso de cercos en los “sectores” y “hatos” en tierras comunales asignadas al uso familiar</a:t>
            </a:r>
            <a:endParaRPr lang="es-ES_tradnl" sz="2400" b="1" dirty="0">
              <a:solidFill>
                <a:srgbClr val="17375E"/>
              </a:solidFill>
            </a:endParaRPr>
          </a:p>
          <a:p>
            <a:pPr marL="742950" lvl="1" indent="-285750">
              <a:buFont typeface="Arial"/>
              <a:buChar char="•"/>
            </a:pPr>
            <a:r>
              <a:rPr lang="es-ES_tradnl" sz="2000" dirty="0" smtClean="0">
                <a:solidFill>
                  <a:srgbClr val="17375E"/>
                </a:solidFill>
              </a:rPr>
              <a:t>Porque la norma cultura dice “trabajo + inversi</a:t>
            </a:r>
            <a:r>
              <a:rPr lang="es-ES_tradnl" sz="2000" dirty="0" smtClean="0">
                <a:solidFill>
                  <a:srgbClr val="17375E"/>
                </a:solidFill>
              </a:rPr>
              <a:t>ón” </a:t>
            </a:r>
            <a:r>
              <a:rPr lang="es-ES_tradnl" sz="2000" b="1" dirty="0" smtClean="0">
                <a:solidFill>
                  <a:srgbClr val="17375E"/>
                </a:solidFill>
              </a:rPr>
              <a:t>= propiedad</a:t>
            </a:r>
            <a:r>
              <a:rPr lang="es-ES_tradnl" sz="2000" b="1" dirty="0" smtClean="0">
                <a:solidFill>
                  <a:srgbClr val="17375E"/>
                </a:solidFill>
              </a:rPr>
              <a:t/>
            </a:r>
            <a:br>
              <a:rPr lang="es-ES_tradnl" sz="2000" b="1" dirty="0" smtClean="0">
                <a:solidFill>
                  <a:srgbClr val="17375E"/>
                </a:solidFill>
              </a:rPr>
            </a:br>
            <a:r>
              <a:rPr lang="es-ES_tradnl" sz="2000" dirty="0" smtClean="0">
                <a:solidFill>
                  <a:srgbClr val="17375E"/>
                </a:solidFill>
              </a:rPr>
              <a:t>Los cercos generar</a:t>
            </a:r>
            <a:r>
              <a:rPr lang="es-ES_tradnl" sz="2000" dirty="0" smtClean="0">
                <a:solidFill>
                  <a:srgbClr val="17375E"/>
                </a:solidFill>
              </a:rPr>
              <a:t>ían conflicto: valor “paz” influye la decisión</a:t>
            </a:r>
          </a:p>
          <a:p>
            <a:pPr marL="742950" lvl="1" indent="-285750">
              <a:buFont typeface="Arial"/>
              <a:buChar char="•"/>
            </a:pPr>
            <a:r>
              <a:rPr lang="es-ES_tradnl" sz="2000" dirty="0" smtClean="0">
                <a:solidFill>
                  <a:srgbClr val="17375E"/>
                </a:solidFill>
              </a:rPr>
              <a:t>Más de 2/3 son tierras comunales asignadas  </a:t>
            </a:r>
            <a:br>
              <a:rPr lang="es-ES_tradnl" sz="2000" dirty="0" smtClean="0">
                <a:solidFill>
                  <a:srgbClr val="17375E"/>
                </a:solidFill>
              </a:rPr>
            </a:br>
            <a:endParaRPr lang="es-ES_tradnl" sz="2000" b="1" dirty="0">
              <a:solidFill>
                <a:srgbClr val="17375E"/>
              </a:solidFill>
            </a:endParaRPr>
          </a:p>
          <a:p>
            <a:r>
              <a:rPr lang="es-ES_tradnl" sz="2200" b="1" dirty="0" smtClean="0">
                <a:solidFill>
                  <a:srgbClr val="17375E"/>
                </a:solidFill>
              </a:rPr>
              <a:t>Los investigadores locales/comunidad replican los cercos y t</a:t>
            </a:r>
            <a:r>
              <a:rPr lang="es-ES_tradnl" sz="2200" b="1" dirty="0" smtClean="0">
                <a:solidFill>
                  <a:srgbClr val="17375E"/>
                </a:solidFill>
              </a:rPr>
              <a:t>écnicas selectas de los experimentos en tierras comunales</a:t>
            </a:r>
          </a:p>
          <a:p>
            <a:pPr marL="800100" lvl="1" indent="-342900">
              <a:buFont typeface="Arial"/>
              <a:buChar char="•"/>
            </a:pPr>
            <a:r>
              <a:rPr lang="es-ES_tradnl" sz="2000" dirty="0" smtClean="0">
                <a:solidFill>
                  <a:srgbClr val="17375E"/>
                </a:solidFill>
              </a:rPr>
              <a:t>Menos de 1/3</a:t>
            </a:r>
          </a:p>
          <a:p>
            <a:pPr marL="800100" lvl="1" indent="-342900">
              <a:buFont typeface="Arial"/>
              <a:buChar char="•"/>
            </a:pPr>
            <a:r>
              <a:rPr lang="es-ES_tradnl" sz="2000" dirty="0" smtClean="0">
                <a:solidFill>
                  <a:srgbClr val="17375E"/>
                </a:solidFill>
              </a:rPr>
              <a:t>El grupo de investigaci</a:t>
            </a:r>
            <a:r>
              <a:rPr lang="es-ES_tradnl" sz="2000" dirty="0" smtClean="0">
                <a:solidFill>
                  <a:srgbClr val="17375E"/>
                </a:solidFill>
              </a:rPr>
              <a:t>ón local impulsa la réplica con su comunidad, la vecina, capitalizan su posición en el entorno</a:t>
            </a:r>
            <a:endParaRPr lang="es-ES_tradnl" sz="2000" dirty="0">
              <a:solidFill>
                <a:srgbClr val="17375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9588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t_logo_linea_azulina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1823"/>
            <a:ext cx="9144000" cy="13522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4840" y="684066"/>
            <a:ext cx="4795362" cy="568193"/>
          </a:xfrm>
        </p:spPr>
        <p:txBody>
          <a:bodyPr>
            <a:normAutofit fontScale="90000"/>
          </a:bodyPr>
          <a:lstStyle/>
          <a:p>
            <a:r>
              <a:rPr lang="es-ES_tradnl" sz="2400" b="1" dirty="0" smtClean="0">
                <a:solidFill>
                  <a:srgbClr val="004080"/>
                </a:solidFill>
              </a:rPr>
              <a:t>3. RETOS: Aprendizaje mutuo IAP/IEP</a:t>
            </a:r>
            <a:endParaRPr lang="es-ES_tradnl" sz="2400" b="1" dirty="0">
              <a:solidFill>
                <a:srgbClr val="004080"/>
              </a:solidFill>
            </a:endParaRPr>
          </a:p>
        </p:txBody>
      </p:sp>
      <p:pic>
        <p:nvPicPr>
          <p:cNvPr id="4" name="Picture 3" descr="Li pUn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0788"/>
            <a:ext cx="3957456" cy="3783729"/>
          </a:xfrm>
          <a:prstGeom prst="rect">
            <a:avLst/>
          </a:prstGeom>
        </p:spPr>
      </p:pic>
      <p:sp>
        <p:nvSpPr>
          <p:cNvPr id="3" name="Right Arrow 2"/>
          <p:cNvSpPr/>
          <p:nvPr/>
        </p:nvSpPr>
        <p:spPr>
          <a:xfrm>
            <a:off x="3451128" y="3043135"/>
            <a:ext cx="1012655" cy="39415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TextBox 8"/>
          <p:cNvSpPr txBox="1"/>
          <p:nvPr/>
        </p:nvSpPr>
        <p:spPr>
          <a:xfrm>
            <a:off x="372219" y="4807514"/>
            <a:ext cx="21566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dirty="0" smtClean="0"/>
              <a:t>Li Pun &amp; Paladines 1992</a:t>
            </a:r>
            <a:endParaRPr lang="es-ES_tradnl" sz="14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6714" y="1516467"/>
            <a:ext cx="3891052" cy="505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768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t_logo_linea_azulina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1823"/>
            <a:ext cx="9144000" cy="13522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9390" y="2499902"/>
            <a:ext cx="4795362" cy="1143000"/>
          </a:xfrm>
        </p:spPr>
        <p:txBody>
          <a:bodyPr>
            <a:normAutofit/>
          </a:bodyPr>
          <a:lstStyle/>
          <a:p>
            <a:r>
              <a:rPr lang="es-ES_tradnl" sz="4000" b="1" dirty="0" smtClean="0">
                <a:solidFill>
                  <a:srgbClr val="004080"/>
                </a:solidFill>
              </a:rPr>
              <a:t>Gracias</a:t>
            </a:r>
            <a:endParaRPr lang="es-ES_tradnl" sz="4000" b="1" dirty="0">
              <a:solidFill>
                <a:srgbClr val="004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5219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848</TotalTime>
  <Words>1085</Words>
  <Application>Microsoft Macintosh PowerPoint</Application>
  <PresentationFormat>On-screen Show (4:3)</PresentationFormat>
  <Paragraphs>121</Paragraphs>
  <Slides>25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CdP 11 SEMINARIO I: Dialogo de Saberes</vt:lpstr>
      <vt:lpstr>Esquema</vt:lpstr>
      <vt:lpstr>1. El proyecto “Punas-Agua”</vt:lpstr>
      <vt:lpstr>1. Por diseño: IAP &amp; “IEP” en paralelo</vt:lpstr>
      <vt:lpstr>Familias Ganaderas: IAP</vt:lpstr>
      <vt:lpstr>1. La investigación externa: parámetros para simulación</vt:lpstr>
      <vt:lpstr>1. La investigación externa: parámetros para simulación</vt:lpstr>
      <vt:lpstr>1. La investigación externa: modelación</vt:lpstr>
      <vt:lpstr>1. La investigación externa: datos y observación campesina para la réplica</vt:lpstr>
      <vt:lpstr>Experimentos a 2 Réplicas Comunales: 38 + 21 has</vt:lpstr>
      <vt:lpstr>1. IAP, política del poder local y extensión</vt:lpstr>
      <vt:lpstr>1. IAP y poder local</vt:lpstr>
      <vt:lpstr>Resumen</vt:lpstr>
      <vt:lpstr>2. Impactos de la Investigación Local</vt:lpstr>
      <vt:lpstr>2. Impactos de la Investigación Local</vt:lpstr>
      <vt:lpstr>2. Bio-remediación del canal</vt:lpstr>
      <vt:lpstr>En resumen</vt:lpstr>
      <vt:lpstr>3. Al no contextualizar</vt:lpstr>
      <vt:lpstr>PowerPoint Presentation</vt:lpstr>
      <vt:lpstr>3. Contextualizar mejor el espacio: diversidad </vt:lpstr>
      <vt:lpstr>3. Grandes tendencias de cambio sub-regional</vt:lpstr>
      <vt:lpstr>3. Contexto: escalas del problema no se hicieron evidentes</vt:lpstr>
      <vt:lpstr>PowerPoint Presentation</vt:lpstr>
      <vt:lpstr>3. RETOS: Aprendizaje mutuo IAP/IEP</vt:lpstr>
      <vt:lpstr>Gracias</vt:lpstr>
    </vt:vector>
  </TitlesOfParts>
  <Company>The Mountain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CdP 11 SEMINARIO I: Dialogo de Saberes</dc:title>
  <dc:creator>Jorge Recharte</dc:creator>
  <cp:lastModifiedBy>Jorge Recharte</cp:lastModifiedBy>
  <cp:revision>427</cp:revision>
  <dcterms:created xsi:type="dcterms:W3CDTF">2015-07-13T00:43:55Z</dcterms:created>
  <dcterms:modified xsi:type="dcterms:W3CDTF">2015-07-13T14:56:14Z</dcterms:modified>
</cp:coreProperties>
</file>