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19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  <p:sldMasterId id="2147483660" r:id="rId2"/>
    <p:sldMasterId id="2147483735" r:id="rId3"/>
  </p:sldMasterIdLst>
  <p:notesMasterIdLst>
    <p:notesMasterId r:id="rId27"/>
  </p:notesMasterIdLst>
  <p:sldIdLst>
    <p:sldId id="263" r:id="rId4"/>
    <p:sldId id="264" r:id="rId5"/>
    <p:sldId id="265" r:id="rId6"/>
    <p:sldId id="266" r:id="rId7"/>
    <p:sldId id="283" r:id="rId8"/>
    <p:sldId id="277" r:id="rId9"/>
    <p:sldId id="279" r:id="rId10"/>
    <p:sldId id="280" r:id="rId11"/>
    <p:sldId id="282" r:id="rId12"/>
    <p:sldId id="284" r:id="rId13"/>
    <p:sldId id="257" r:id="rId14"/>
    <p:sldId id="268" r:id="rId15"/>
    <p:sldId id="256" r:id="rId16"/>
    <p:sldId id="261" r:id="rId17"/>
    <p:sldId id="271" r:id="rId18"/>
    <p:sldId id="270" r:id="rId19"/>
    <p:sldId id="273" r:id="rId20"/>
    <p:sldId id="274" r:id="rId21"/>
    <p:sldId id="285" r:id="rId22"/>
    <p:sldId id="286" r:id="rId23"/>
    <p:sldId id="291" r:id="rId24"/>
    <p:sldId id="296" r:id="rId25"/>
    <p:sldId id="292" r:id="rId26"/>
  </p:sldIdLst>
  <p:sldSz cx="18288000" cy="73152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471C4"/>
    <a:srgbClr val="666633"/>
    <a:srgbClr val="CC9900"/>
    <a:srgbClr val="203864"/>
    <a:srgbClr val="FFCC66"/>
    <a:srgbClr val="B4C7E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BC68FB3-8466-4EDB-94F4-B3DB39BD1492}" v="16" dt="2021-07-15T16:05:39.95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1504"/>
    <p:restoredTop sz="94663"/>
  </p:normalViewPr>
  <p:slideViewPr>
    <p:cSldViewPr snapToGrid="0" snapToObjects="1">
      <p:cViewPr varScale="1">
        <p:scale>
          <a:sx n="69" d="100"/>
          <a:sy n="69" d="100"/>
        </p:scale>
        <p:origin x="82" y="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13843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microsoft.com/office/2015/10/relationships/revisionInfo" Target="revisionInfo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presProps" Target="presProp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tableStyles" Target="tableStyle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CA80AD2-873F-4DD2-BB03-C44AD3CADE01}" type="datetimeFigureOut">
              <a:rPr lang="en-US" smtClean="0"/>
              <a:t>7/15/2021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-428625" y="1143000"/>
            <a:ext cx="771525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A12EBFF-EDF5-410A-AF15-29D0B6177D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78470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-428625" y="1143000"/>
            <a:ext cx="771525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8A16EDA-73A0-4C42-9AEA-7FF8F48ED4E0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0472407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-428625" y="1143000"/>
            <a:ext cx="771525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8A16EDA-73A0-4C42-9AEA-7FF8F48ED4E0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3717910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-428625" y="1143000"/>
            <a:ext cx="771525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8A16EDA-73A0-4C42-9AEA-7FF8F48ED4E0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930758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tiff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6000" y="1197187"/>
            <a:ext cx="13716000" cy="2546773"/>
          </a:xfrm>
        </p:spPr>
        <p:txBody>
          <a:bodyPr anchor="b"/>
          <a:lstStyle>
            <a:lvl1pPr algn="ctr">
              <a:defRPr sz="6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86000" y="3842174"/>
            <a:ext cx="13716000" cy="1766146"/>
          </a:xfrm>
        </p:spPr>
        <p:txBody>
          <a:bodyPr/>
          <a:lstStyle>
            <a:lvl1pPr marL="0" indent="0" algn="ctr">
              <a:buNone/>
              <a:defRPr sz="2560"/>
            </a:lvl1pPr>
            <a:lvl2pPr marL="487695" indent="0" algn="ctr">
              <a:buNone/>
              <a:defRPr sz="2133"/>
            </a:lvl2pPr>
            <a:lvl3pPr marL="975390" indent="0" algn="ctr">
              <a:buNone/>
              <a:defRPr sz="1920"/>
            </a:lvl3pPr>
            <a:lvl4pPr marL="1463086" indent="0" algn="ctr">
              <a:buNone/>
              <a:defRPr sz="1707"/>
            </a:lvl4pPr>
            <a:lvl5pPr marL="1950781" indent="0" algn="ctr">
              <a:buNone/>
              <a:defRPr sz="1707"/>
            </a:lvl5pPr>
            <a:lvl6pPr marL="2438476" indent="0" algn="ctr">
              <a:buNone/>
              <a:defRPr sz="1707"/>
            </a:lvl6pPr>
            <a:lvl7pPr marL="2926171" indent="0" algn="ctr">
              <a:buNone/>
              <a:defRPr sz="1707"/>
            </a:lvl7pPr>
            <a:lvl8pPr marL="3413867" indent="0" algn="ctr">
              <a:buNone/>
              <a:defRPr sz="1707"/>
            </a:lvl8pPr>
            <a:lvl9pPr marL="3901562" indent="0" algn="ctr">
              <a:buNone/>
              <a:defRPr sz="1707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38D4B2-6DAB-B740-B7FB-F686D12D94FB}" type="datetimeFigureOut">
              <a:rPr lang="en-US" smtClean="0"/>
              <a:t>7/15/2021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4FDCD0-DA06-A642-ABE5-10B021DEF6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597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38D4B2-6DAB-B740-B7FB-F686D12D94FB}" type="datetimeFigureOut">
              <a:rPr lang="en-US" smtClean="0"/>
              <a:t>7/15/2021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4FDCD0-DA06-A642-ABE5-10B021DEF6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67589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47775" y="1823721"/>
            <a:ext cx="15773400" cy="3042919"/>
          </a:xfrm>
        </p:spPr>
        <p:txBody>
          <a:bodyPr anchor="b"/>
          <a:lstStyle>
            <a:lvl1pPr>
              <a:defRPr sz="6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47775" y="4895428"/>
            <a:ext cx="15773400" cy="1600199"/>
          </a:xfrm>
        </p:spPr>
        <p:txBody>
          <a:bodyPr/>
          <a:lstStyle>
            <a:lvl1pPr marL="0" indent="0">
              <a:buNone/>
              <a:defRPr sz="2560">
                <a:solidFill>
                  <a:schemeClr val="tx1">
                    <a:tint val="75000"/>
                  </a:schemeClr>
                </a:solidFill>
              </a:defRPr>
            </a:lvl1pPr>
            <a:lvl2pPr marL="487695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2pPr>
            <a:lvl3pPr marL="97539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3pPr>
            <a:lvl4pPr marL="1463086" indent="0">
              <a:buNone/>
              <a:defRPr sz="1707">
                <a:solidFill>
                  <a:schemeClr val="tx1">
                    <a:tint val="75000"/>
                  </a:schemeClr>
                </a:solidFill>
              </a:defRPr>
            </a:lvl4pPr>
            <a:lvl5pPr marL="1950781" indent="0">
              <a:buNone/>
              <a:defRPr sz="1707">
                <a:solidFill>
                  <a:schemeClr val="tx1">
                    <a:tint val="75000"/>
                  </a:schemeClr>
                </a:solidFill>
              </a:defRPr>
            </a:lvl5pPr>
            <a:lvl6pPr marL="2438476" indent="0">
              <a:buNone/>
              <a:defRPr sz="1707">
                <a:solidFill>
                  <a:schemeClr val="tx1">
                    <a:tint val="75000"/>
                  </a:schemeClr>
                </a:solidFill>
              </a:defRPr>
            </a:lvl6pPr>
            <a:lvl7pPr marL="2926171" indent="0">
              <a:buNone/>
              <a:defRPr sz="1707">
                <a:solidFill>
                  <a:schemeClr val="tx1">
                    <a:tint val="75000"/>
                  </a:schemeClr>
                </a:solidFill>
              </a:defRPr>
            </a:lvl7pPr>
            <a:lvl8pPr marL="3413867" indent="0">
              <a:buNone/>
              <a:defRPr sz="1707">
                <a:solidFill>
                  <a:schemeClr val="tx1">
                    <a:tint val="75000"/>
                  </a:schemeClr>
                </a:solidFill>
              </a:defRPr>
            </a:lvl8pPr>
            <a:lvl9pPr marL="3901562" indent="0">
              <a:buNone/>
              <a:defRPr sz="170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38D4B2-6DAB-B740-B7FB-F686D12D94FB}" type="datetimeFigureOut">
              <a:rPr lang="en-US" smtClean="0"/>
              <a:t>7/15/2021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4FDCD0-DA06-A642-ABE5-10B021DEF6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9293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57300" y="1947333"/>
            <a:ext cx="7772400" cy="464142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258300" y="1947333"/>
            <a:ext cx="7772400" cy="464142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38D4B2-6DAB-B740-B7FB-F686D12D94FB}" type="datetimeFigureOut">
              <a:rPr lang="en-US" smtClean="0"/>
              <a:t>7/15/2021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4FDCD0-DA06-A642-ABE5-10B021DEF6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92448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9682" y="389467"/>
            <a:ext cx="15773400" cy="141393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9683" y="1793241"/>
            <a:ext cx="7736681" cy="878839"/>
          </a:xfrm>
        </p:spPr>
        <p:txBody>
          <a:bodyPr anchor="b"/>
          <a:lstStyle>
            <a:lvl1pPr marL="0" indent="0">
              <a:buNone/>
              <a:defRPr sz="2560" b="1"/>
            </a:lvl1pPr>
            <a:lvl2pPr marL="487695" indent="0">
              <a:buNone/>
              <a:defRPr sz="2133" b="1"/>
            </a:lvl2pPr>
            <a:lvl3pPr marL="975390" indent="0">
              <a:buNone/>
              <a:defRPr sz="1920" b="1"/>
            </a:lvl3pPr>
            <a:lvl4pPr marL="1463086" indent="0">
              <a:buNone/>
              <a:defRPr sz="1707" b="1"/>
            </a:lvl4pPr>
            <a:lvl5pPr marL="1950781" indent="0">
              <a:buNone/>
              <a:defRPr sz="1707" b="1"/>
            </a:lvl5pPr>
            <a:lvl6pPr marL="2438476" indent="0">
              <a:buNone/>
              <a:defRPr sz="1707" b="1"/>
            </a:lvl6pPr>
            <a:lvl7pPr marL="2926171" indent="0">
              <a:buNone/>
              <a:defRPr sz="1707" b="1"/>
            </a:lvl7pPr>
            <a:lvl8pPr marL="3413867" indent="0">
              <a:buNone/>
              <a:defRPr sz="1707" b="1"/>
            </a:lvl8pPr>
            <a:lvl9pPr marL="3901562" indent="0">
              <a:buNone/>
              <a:defRPr sz="1707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59683" y="2672080"/>
            <a:ext cx="7736681" cy="393022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9258300" y="1793241"/>
            <a:ext cx="7774782" cy="878839"/>
          </a:xfrm>
        </p:spPr>
        <p:txBody>
          <a:bodyPr anchor="b"/>
          <a:lstStyle>
            <a:lvl1pPr marL="0" indent="0">
              <a:buNone/>
              <a:defRPr sz="2560" b="1"/>
            </a:lvl1pPr>
            <a:lvl2pPr marL="487695" indent="0">
              <a:buNone/>
              <a:defRPr sz="2133" b="1"/>
            </a:lvl2pPr>
            <a:lvl3pPr marL="975390" indent="0">
              <a:buNone/>
              <a:defRPr sz="1920" b="1"/>
            </a:lvl3pPr>
            <a:lvl4pPr marL="1463086" indent="0">
              <a:buNone/>
              <a:defRPr sz="1707" b="1"/>
            </a:lvl4pPr>
            <a:lvl5pPr marL="1950781" indent="0">
              <a:buNone/>
              <a:defRPr sz="1707" b="1"/>
            </a:lvl5pPr>
            <a:lvl6pPr marL="2438476" indent="0">
              <a:buNone/>
              <a:defRPr sz="1707" b="1"/>
            </a:lvl6pPr>
            <a:lvl7pPr marL="2926171" indent="0">
              <a:buNone/>
              <a:defRPr sz="1707" b="1"/>
            </a:lvl7pPr>
            <a:lvl8pPr marL="3413867" indent="0">
              <a:buNone/>
              <a:defRPr sz="1707" b="1"/>
            </a:lvl8pPr>
            <a:lvl9pPr marL="3901562" indent="0">
              <a:buNone/>
              <a:defRPr sz="1707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9258300" y="2672080"/>
            <a:ext cx="7774782" cy="393022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38D4B2-6DAB-B740-B7FB-F686D12D94FB}" type="datetimeFigureOut">
              <a:rPr lang="en-US" smtClean="0"/>
              <a:t>7/15/2021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4FDCD0-DA06-A642-ABE5-10B021DEF6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59875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38D4B2-6DAB-B740-B7FB-F686D12D94FB}" type="datetimeFigureOut">
              <a:rPr lang="en-US" smtClean="0"/>
              <a:t>7/15/2021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4FDCD0-DA06-A642-ABE5-10B021DEF6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91039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38D4B2-6DAB-B740-B7FB-F686D12D94FB}" type="datetimeFigureOut">
              <a:rPr lang="en-US" smtClean="0"/>
              <a:t>7/15/2021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4FDCD0-DA06-A642-ABE5-10B021DEF6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86336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9683" y="487680"/>
            <a:ext cx="5898356" cy="1706880"/>
          </a:xfrm>
        </p:spPr>
        <p:txBody>
          <a:bodyPr anchor="b"/>
          <a:lstStyle>
            <a:lvl1pPr>
              <a:defRPr sz="3413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774782" y="1053254"/>
            <a:ext cx="9258300" cy="5198533"/>
          </a:xfrm>
        </p:spPr>
        <p:txBody>
          <a:bodyPr/>
          <a:lstStyle>
            <a:lvl1pPr>
              <a:defRPr sz="3413"/>
            </a:lvl1pPr>
            <a:lvl2pPr>
              <a:defRPr sz="2987"/>
            </a:lvl2pPr>
            <a:lvl3pPr>
              <a:defRPr sz="2560"/>
            </a:lvl3pPr>
            <a:lvl4pPr>
              <a:defRPr sz="2133"/>
            </a:lvl4pPr>
            <a:lvl5pPr>
              <a:defRPr sz="2133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59683" y="2194560"/>
            <a:ext cx="5898356" cy="4065694"/>
          </a:xfrm>
        </p:spPr>
        <p:txBody>
          <a:bodyPr/>
          <a:lstStyle>
            <a:lvl1pPr marL="0" indent="0">
              <a:buNone/>
              <a:defRPr sz="1707"/>
            </a:lvl1pPr>
            <a:lvl2pPr marL="487695" indent="0">
              <a:buNone/>
              <a:defRPr sz="1493"/>
            </a:lvl2pPr>
            <a:lvl3pPr marL="975390" indent="0">
              <a:buNone/>
              <a:defRPr sz="1280"/>
            </a:lvl3pPr>
            <a:lvl4pPr marL="1463086" indent="0">
              <a:buNone/>
              <a:defRPr sz="1067"/>
            </a:lvl4pPr>
            <a:lvl5pPr marL="1950781" indent="0">
              <a:buNone/>
              <a:defRPr sz="1067"/>
            </a:lvl5pPr>
            <a:lvl6pPr marL="2438476" indent="0">
              <a:buNone/>
              <a:defRPr sz="1067"/>
            </a:lvl6pPr>
            <a:lvl7pPr marL="2926171" indent="0">
              <a:buNone/>
              <a:defRPr sz="1067"/>
            </a:lvl7pPr>
            <a:lvl8pPr marL="3413867" indent="0">
              <a:buNone/>
              <a:defRPr sz="1067"/>
            </a:lvl8pPr>
            <a:lvl9pPr marL="3901562" indent="0">
              <a:buNone/>
              <a:defRPr sz="1067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38D4B2-6DAB-B740-B7FB-F686D12D94FB}" type="datetimeFigureOut">
              <a:rPr lang="en-US" smtClean="0"/>
              <a:t>7/15/2021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4FDCD0-DA06-A642-ABE5-10B021DEF6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67554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9683" y="487680"/>
            <a:ext cx="5898356" cy="1706880"/>
          </a:xfrm>
        </p:spPr>
        <p:txBody>
          <a:bodyPr anchor="b"/>
          <a:lstStyle>
            <a:lvl1pPr>
              <a:defRPr sz="3413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774782" y="1053254"/>
            <a:ext cx="9258300" cy="5198533"/>
          </a:xfrm>
        </p:spPr>
        <p:txBody>
          <a:bodyPr anchor="t"/>
          <a:lstStyle>
            <a:lvl1pPr marL="0" indent="0">
              <a:buNone/>
              <a:defRPr sz="3413"/>
            </a:lvl1pPr>
            <a:lvl2pPr marL="487695" indent="0">
              <a:buNone/>
              <a:defRPr sz="2987"/>
            </a:lvl2pPr>
            <a:lvl3pPr marL="975390" indent="0">
              <a:buNone/>
              <a:defRPr sz="2560"/>
            </a:lvl3pPr>
            <a:lvl4pPr marL="1463086" indent="0">
              <a:buNone/>
              <a:defRPr sz="2133"/>
            </a:lvl4pPr>
            <a:lvl5pPr marL="1950781" indent="0">
              <a:buNone/>
              <a:defRPr sz="2133"/>
            </a:lvl5pPr>
            <a:lvl6pPr marL="2438476" indent="0">
              <a:buNone/>
              <a:defRPr sz="2133"/>
            </a:lvl6pPr>
            <a:lvl7pPr marL="2926171" indent="0">
              <a:buNone/>
              <a:defRPr sz="2133"/>
            </a:lvl7pPr>
            <a:lvl8pPr marL="3413867" indent="0">
              <a:buNone/>
              <a:defRPr sz="2133"/>
            </a:lvl8pPr>
            <a:lvl9pPr marL="3901562" indent="0">
              <a:buNone/>
              <a:defRPr sz="2133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59683" y="2194560"/>
            <a:ext cx="5898356" cy="4065694"/>
          </a:xfrm>
        </p:spPr>
        <p:txBody>
          <a:bodyPr/>
          <a:lstStyle>
            <a:lvl1pPr marL="0" indent="0">
              <a:buNone/>
              <a:defRPr sz="1707"/>
            </a:lvl1pPr>
            <a:lvl2pPr marL="487695" indent="0">
              <a:buNone/>
              <a:defRPr sz="1493"/>
            </a:lvl2pPr>
            <a:lvl3pPr marL="975390" indent="0">
              <a:buNone/>
              <a:defRPr sz="1280"/>
            </a:lvl3pPr>
            <a:lvl4pPr marL="1463086" indent="0">
              <a:buNone/>
              <a:defRPr sz="1067"/>
            </a:lvl4pPr>
            <a:lvl5pPr marL="1950781" indent="0">
              <a:buNone/>
              <a:defRPr sz="1067"/>
            </a:lvl5pPr>
            <a:lvl6pPr marL="2438476" indent="0">
              <a:buNone/>
              <a:defRPr sz="1067"/>
            </a:lvl6pPr>
            <a:lvl7pPr marL="2926171" indent="0">
              <a:buNone/>
              <a:defRPr sz="1067"/>
            </a:lvl7pPr>
            <a:lvl8pPr marL="3413867" indent="0">
              <a:buNone/>
              <a:defRPr sz="1067"/>
            </a:lvl8pPr>
            <a:lvl9pPr marL="3901562" indent="0">
              <a:buNone/>
              <a:defRPr sz="1067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38D4B2-6DAB-B740-B7FB-F686D12D94FB}" type="datetimeFigureOut">
              <a:rPr lang="en-US" smtClean="0"/>
              <a:t>7/15/2021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4FDCD0-DA06-A642-ABE5-10B021DEF6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67647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38D4B2-6DAB-B740-B7FB-F686D12D94FB}" type="datetimeFigureOut">
              <a:rPr lang="en-US" smtClean="0"/>
              <a:t>7/15/2021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4FDCD0-DA06-A642-ABE5-10B021DEF6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58924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3087350" y="389467"/>
            <a:ext cx="3943350" cy="6199294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57300" y="389467"/>
            <a:ext cx="11601450" cy="619929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38D4B2-6DAB-B740-B7FB-F686D12D94FB}" type="datetimeFigureOut">
              <a:rPr lang="en-US" smtClean="0"/>
              <a:t>7/15/2021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4FDCD0-DA06-A642-ABE5-10B021DEF6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190924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8288000" cy="7315200"/>
          </a:xfrm>
          <a:prstGeom prst="rect">
            <a:avLst/>
          </a:prstGeom>
        </p:spPr>
      </p:pic>
      <p:sp>
        <p:nvSpPr>
          <p:cNvPr id="4" name="Title 1"/>
          <p:cNvSpPr>
            <a:spLocks noGrp="1"/>
          </p:cNvSpPr>
          <p:nvPr>
            <p:ph type="title" hasCustomPrompt="1"/>
          </p:nvPr>
        </p:nvSpPr>
        <p:spPr>
          <a:xfrm>
            <a:off x="859537" y="2257675"/>
            <a:ext cx="16507886" cy="802937"/>
          </a:xfrm>
        </p:spPr>
        <p:txBody>
          <a:bodyPr>
            <a:noAutofit/>
          </a:bodyPr>
          <a:lstStyle>
            <a:lvl1pPr algn="ctr">
              <a:defRPr sz="3413" b="0" i="0" baseline="0">
                <a:solidFill>
                  <a:srgbClr val="B2D23E"/>
                </a:solidFill>
                <a:latin typeface="Impact" charset="0"/>
              </a:defRPr>
            </a:lvl1pPr>
          </a:lstStyle>
          <a:p>
            <a:pPr algn="ctr"/>
            <a:r>
              <a:rPr lang="en-US" sz="5334" cap="all" baseline="0">
                <a:solidFill>
                  <a:srgbClr val="B2D23E"/>
                </a:solidFill>
                <a:latin typeface="Impact" charset="0"/>
              </a:rPr>
              <a:t>CLICK TO EDIT TEXT</a:t>
            </a:r>
          </a:p>
        </p:txBody>
      </p:sp>
    </p:spTree>
    <p:extLst>
      <p:ext uri="{BB962C8B-B14F-4D97-AF65-F5344CB8AC3E}">
        <p14:creationId xmlns:p14="http://schemas.microsoft.com/office/powerpoint/2010/main" val="172084558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8288000" cy="7315200"/>
          </a:xfrm>
          <a:prstGeom prst="rect">
            <a:avLst/>
          </a:prstGeom>
        </p:spPr>
      </p:pic>
      <p:sp>
        <p:nvSpPr>
          <p:cNvPr id="4" name="Title 1"/>
          <p:cNvSpPr>
            <a:spLocks noGrp="1"/>
          </p:cNvSpPr>
          <p:nvPr>
            <p:ph type="title" hasCustomPrompt="1"/>
          </p:nvPr>
        </p:nvSpPr>
        <p:spPr>
          <a:xfrm>
            <a:off x="859537" y="2257675"/>
            <a:ext cx="16507886" cy="802937"/>
          </a:xfrm>
        </p:spPr>
        <p:txBody>
          <a:bodyPr>
            <a:noAutofit/>
          </a:bodyPr>
          <a:lstStyle>
            <a:lvl1pPr algn="ctr">
              <a:defRPr sz="3413" b="0" i="0" baseline="0">
                <a:solidFill>
                  <a:srgbClr val="B2D23E"/>
                </a:solidFill>
                <a:latin typeface="Impact" charset="0"/>
              </a:defRPr>
            </a:lvl1pPr>
          </a:lstStyle>
          <a:p>
            <a:pPr algn="ctr"/>
            <a:r>
              <a:rPr lang="en-US" sz="5334" cap="all" baseline="0">
                <a:solidFill>
                  <a:srgbClr val="B2D23E"/>
                </a:solidFill>
                <a:latin typeface="Impact" charset="0"/>
              </a:rPr>
              <a:t>CLICK TO EDIT TEXT</a:t>
            </a:r>
          </a:p>
        </p:txBody>
      </p:sp>
    </p:spTree>
    <p:extLst>
      <p:ext uri="{BB962C8B-B14F-4D97-AF65-F5344CB8AC3E}">
        <p14:creationId xmlns:p14="http://schemas.microsoft.com/office/powerpoint/2010/main" val="252131239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+ Content 4- one column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8288000" cy="73152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title copy</a:t>
            </a:r>
          </a:p>
        </p:txBody>
      </p:sp>
      <p:sp>
        <p:nvSpPr>
          <p:cNvPr id="4" name="Text Placeholder 2"/>
          <p:cNvSpPr>
            <a:spLocks noGrp="1"/>
          </p:cNvSpPr>
          <p:nvPr>
            <p:ph idx="1" hasCustomPrompt="1"/>
          </p:nvPr>
        </p:nvSpPr>
        <p:spPr>
          <a:xfrm>
            <a:off x="859536" y="2444767"/>
            <a:ext cx="15773400" cy="464142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text. 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56049056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8288000" cy="73152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809245" y="2813538"/>
            <a:ext cx="7824803" cy="1351249"/>
          </a:xfrm>
        </p:spPr>
        <p:txBody>
          <a:bodyPr anchor="b">
            <a:normAutofit/>
          </a:bodyPr>
          <a:lstStyle>
            <a:lvl1pPr algn="l">
              <a:defRPr sz="4267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title copy here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2240867" y="2813539"/>
            <a:ext cx="5445252" cy="1982226"/>
          </a:xfrm>
        </p:spPr>
        <p:txBody>
          <a:bodyPr/>
          <a:lstStyle>
            <a:lvl1pPr marL="0" marR="0" indent="0" algn="l" defTabSz="975390" rtl="0" eaLnBrk="1" fontAlgn="auto" latinLnBrk="0" hangingPunct="1">
              <a:lnSpc>
                <a:spcPct val="100000"/>
              </a:lnSpc>
              <a:spcBef>
                <a:spcPts val="1067"/>
              </a:spcBef>
              <a:spcAft>
                <a:spcPts val="640"/>
              </a:spcAft>
              <a:buClrTx/>
              <a:buSzTx/>
              <a:buFont typeface="Arial"/>
              <a:buNone/>
              <a:tabLst/>
              <a:defRPr sz="2560"/>
            </a:lvl1pPr>
            <a:lvl2pPr marL="487695" indent="0" algn="ctr">
              <a:buNone/>
              <a:defRPr sz="2133"/>
            </a:lvl2pPr>
            <a:lvl3pPr marL="975390" indent="0" algn="ctr">
              <a:buNone/>
              <a:defRPr sz="1920"/>
            </a:lvl3pPr>
            <a:lvl4pPr marL="1463086" indent="0" algn="ctr">
              <a:buNone/>
              <a:defRPr sz="1707"/>
            </a:lvl4pPr>
            <a:lvl5pPr marL="1950781" indent="0" algn="ctr">
              <a:buNone/>
              <a:defRPr sz="1707"/>
            </a:lvl5pPr>
            <a:lvl6pPr marL="2438476" indent="0" algn="ctr">
              <a:buNone/>
              <a:defRPr sz="1707"/>
            </a:lvl6pPr>
            <a:lvl7pPr marL="2926171" indent="0" algn="ctr">
              <a:buNone/>
              <a:defRPr sz="1707"/>
            </a:lvl7pPr>
            <a:lvl8pPr marL="3413867" indent="0" algn="ctr">
              <a:buNone/>
              <a:defRPr sz="1707"/>
            </a:lvl8pPr>
            <a:lvl9pPr marL="3901562" indent="0" algn="ctr">
              <a:buNone/>
              <a:defRPr sz="1707"/>
            </a:lvl9pPr>
          </a:lstStyle>
          <a:p>
            <a:pPr lvl="0"/>
            <a:r>
              <a:rPr lang="en-US"/>
              <a:t>Click to edit text copy. 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endParaRPr lang="en-US"/>
          </a:p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44383" y="5855479"/>
            <a:ext cx="5311899" cy="9656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338709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8288000" cy="7315200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0" y="2852590"/>
            <a:ext cx="18288000" cy="1610021"/>
          </a:xfrm>
        </p:spPr>
        <p:txBody>
          <a:bodyPr>
            <a:noAutofit/>
          </a:bodyPr>
          <a:lstStyle>
            <a:lvl1pPr algn="ctr">
              <a:defRPr sz="14934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Welcome</a:t>
            </a:r>
          </a:p>
        </p:txBody>
      </p:sp>
      <p:sp>
        <p:nvSpPr>
          <p:cNvPr id="6" name="Rectangle 5"/>
          <p:cNvSpPr/>
          <p:nvPr userDrawn="1"/>
        </p:nvSpPr>
        <p:spPr>
          <a:xfrm>
            <a:off x="8682055" y="2016247"/>
            <a:ext cx="923894" cy="17206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920">
              <a:ln>
                <a:noFill/>
              </a:ln>
              <a:solidFill>
                <a:schemeClr val="bg1"/>
              </a:solidFill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8682055" y="5126892"/>
            <a:ext cx="923894" cy="17206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920">
              <a:ln>
                <a:noFill/>
              </a:ln>
              <a:solidFill>
                <a:schemeClr val="bg1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49662" y="6154049"/>
            <a:ext cx="5100663" cy="9272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031287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E45670-A5CB-4F98-9717-FED137FC9E77}" type="datetimeFigureOut">
              <a:rPr lang="en-US" smtClean="0"/>
              <a:pPr/>
              <a:t>7/15/2021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1AB638-2840-469E-A630-D616CC759A4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64543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E45670-A5CB-4F98-9717-FED137FC9E77}" type="datetimeFigureOut">
              <a:rPr lang="en-US" smtClean="0"/>
              <a:pPr/>
              <a:t>7/15/2021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1AB638-2840-469E-A630-D616CC759A4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182115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+ Content 8- lt green photo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8288000" cy="7315200"/>
          </a:xfrm>
          <a:prstGeom prst="rect">
            <a:avLst/>
          </a:prstGeom>
        </p:spPr>
      </p:pic>
      <p:sp>
        <p:nvSpPr>
          <p:cNvPr id="4" name="Picture Placeholder 4"/>
          <p:cNvSpPr>
            <a:spLocks noGrp="1"/>
          </p:cNvSpPr>
          <p:nvPr>
            <p:ph type="pic" sz="quarter" idx="10" hasCustomPrompt="1"/>
          </p:nvPr>
        </p:nvSpPr>
        <p:spPr>
          <a:xfrm>
            <a:off x="1" y="2"/>
            <a:ext cx="9286103" cy="7315199"/>
          </a:xfrm>
        </p:spPr>
        <p:txBody>
          <a:bodyPr/>
          <a:lstStyle/>
          <a:p>
            <a:r>
              <a:rPr lang="en-US"/>
              <a:t>Full bleed photo 585 x 655 </a:t>
            </a:r>
            <a:r>
              <a:rPr lang="en-US" err="1"/>
              <a:t>px</a:t>
            </a:r>
            <a:endParaRPr lang="en-US"/>
          </a:p>
        </p:txBody>
      </p:sp>
      <p:sp>
        <p:nvSpPr>
          <p:cNvPr id="5" name="Title 1"/>
          <p:cNvSpPr>
            <a:spLocks noGrp="1"/>
          </p:cNvSpPr>
          <p:nvPr>
            <p:ph type="title" hasCustomPrompt="1"/>
          </p:nvPr>
        </p:nvSpPr>
        <p:spPr>
          <a:xfrm>
            <a:off x="9601200" y="886901"/>
            <a:ext cx="7031736" cy="1413934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title copy</a:t>
            </a:r>
          </a:p>
        </p:txBody>
      </p:sp>
      <p:sp>
        <p:nvSpPr>
          <p:cNvPr id="13" name="Text Placeholder 2"/>
          <p:cNvSpPr>
            <a:spLocks noGrp="1"/>
          </p:cNvSpPr>
          <p:nvPr>
            <p:ph idx="1"/>
          </p:nvPr>
        </p:nvSpPr>
        <p:spPr>
          <a:xfrm>
            <a:off x="9601200" y="2444767"/>
            <a:ext cx="7031736" cy="464142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4" name="Text Placeholder 2"/>
          <p:cNvSpPr>
            <a:spLocks noGrp="1"/>
          </p:cNvSpPr>
          <p:nvPr>
            <p:ph idx="11" hasCustomPrompt="1"/>
          </p:nvPr>
        </p:nvSpPr>
        <p:spPr>
          <a:xfrm>
            <a:off x="370702" y="6463403"/>
            <a:ext cx="8544698" cy="85179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>
              <a:buNone/>
              <a:defRPr sz="1707" i="1" baseline="0"/>
            </a:lvl1pPr>
          </a:lstStyle>
          <a:p>
            <a:pPr lvl="0"/>
            <a:r>
              <a:rPr lang="en-US"/>
              <a:t>Click to edit caption text</a:t>
            </a:r>
          </a:p>
        </p:txBody>
      </p:sp>
    </p:spTree>
    <p:extLst>
      <p:ext uri="{BB962C8B-B14F-4D97-AF65-F5344CB8AC3E}">
        <p14:creationId xmlns:p14="http://schemas.microsoft.com/office/powerpoint/2010/main" val="29974734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5.xml"/><Relationship Id="rId7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5" Type="http://schemas.openxmlformats.org/officeDocument/2006/relationships/slideLayout" Target="../slideLayouts/slideLayout17.xml"/><Relationship Id="rId4" Type="http://schemas.openxmlformats.org/officeDocument/2006/relationships/slideLayout" Target="../slideLayouts/slideLayout16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57300" y="389467"/>
            <a:ext cx="15773400" cy="141393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7300" y="1947333"/>
            <a:ext cx="15773400" cy="464142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57300" y="6780107"/>
            <a:ext cx="4114800" cy="3894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38D4B2-6DAB-B740-B7FB-F686D12D94FB}" type="datetimeFigureOut">
              <a:rPr lang="en-US" smtClean="0"/>
              <a:t>7/15/2021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57900" y="6780107"/>
            <a:ext cx="6172200" cy="3894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2915900" y="6780107"/>
            <a:ext cx="4114800" cy="3894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4FDCD0-DA06-A642-ABE5-10B021DEF6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42537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3" r:id="rId2"/>
    <p:sldLayoutId id="2147483663" r:id="rId3"/>
    <p:sldLayoutId id="2147483664" r:id="rId4"/>
    <p:sldLayoutId id="2147483749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750" r:id="rId12"/>
  </p:sldLayoutIdLst>
  <p:txStyles>
    <p:titleStyle>
      <a:lvl1pPr algn="l" defTabSz="975390" rtl="0" eaLnBrk="1" latinLnBrk="0" hangingPunct="1">
        <a:lnSpc>
          <a:spcPct val="90000"/>
        </a:lnSpc>
        <a:spcBef>
          <a:spcPct val="0"/>
        </a:spcBef>
        <a:buNone/>
        <a:defRPr sz="4693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43848" indent="-243848" algn="l" defTabSz="975390" rtl="0" eaLnBrk="1" latinLnBrk="0" hangingPunct="1">
        <a:lnSpc>
          <a:spcPct val="90000"/>
        </a:lnSpc>
        <a:spcBef>
          <a:spcPts val="1067"/>
        </a:spcBef>
        <a:buFont typeface="Arial" panose="020B0604020202020204" pitchFamily="34" charset="0"/>
        <a:buChar char="•"/>
        <a:defRPr sz="2987" kern="1200">
          <a:solidFill>
            <a:schemeClr val="tx1"/>
          </a:solidFill>
          <a:latin typeface="+mn-lt"/>
          <a:ea typeface="+mn-ea"/>
          <a:cs typeface="+mn-cs"/>
        </a:defRPr>
      </a:lvl1pPr>
      <a:lvl2pPr marL="731543" indent="-243848" algn="l" defTabSz="975390" rtl="0" eaLnBrk="1" latinLnBrk="0" hangingPunct="1">
        <a:lnSpc>
          <a:spcPct val="90000"/>
        </a:lnSpc>
        <a:spcBef>
          <a:spcPts val="533"/>
        </a:spcBef>
        <a:buFont typeface="Arial" panose="020B0604020202020204" pitchFamily="34" charset="0"/>
        <a:buChar char="•"/>
        <a:defRPr sz="2560" kern="1200">
          <a:solidFill>
            <a:schemeClr val="tx1"/>
          </a:solidFill>
          <a:latin typeface="+mn-lt"/>
          <a:ea typeface="+mn-ea"/>
          <a:cs typeface="+mn-cs"/>
        </a:defRPr>
      </a:lvl2pPr>
      <a:lvl3pPr marL="1219238" indent="-243848" algn="l" defTabSz="975390" rtl="0" eaLnBrk="1" latinLnBrk="0" hangingPunct="1">
        <a:lnSpc>
          <a:spcPct val="90000"/>
        </a:lnSpc>
        <a:spcBef>
          <a:spcPts val="533"/>
        </a:spcBef>
        <a:buFont typeface="Arial" panose="020B0604020202020204" pitchFamily="34" charset="0"/>
        <a:buChar char="•"/>
        <a:defRPr sz="2133" kern="1200">
          <a:solidFill>
            <a:schemeClr val="tx1"/>
          </a:solidFill>
          <a:latin typeface="+mn-lt"/>
          <a:ea typeface="+mn-ea"/>
          <a:cs typeface="+mn-cs"/>
        </a:defRPr>
      </a:lvl3pPr>
      <a:lvl4pPr marL="1706933" indent="-243848" algn="l" defTabSz="975390" rtl="0" eaLnBrk="1" latinLnBrk="0" hangingPunct="1">
        <a:lnSpc>
          <a:spcPct val="90000"/>
        </a:lnSpc>
        <a:spcBef>
          <a:spcPts val="533"/>
        </a:spcBef>
        <a:buFont typeface="Arial" panose="020B0604020202020204" pitchFamily="34" charset="0"/>
        <a:buChar char="•"/>
        <a:defRPr sz="1920" kern="1200">
          <a:solidFill>
            <a:schemeClr val="tx1"/>
          </a:solidFill>
          <a:latin typeface="+mn-lt"/>
          <a:ea typeface="+mn-ea"/>
          <a:cs typeface="+mn-cs"/>
        </a:defRPr>
      </a:lvl4pPr>
      <a:lvl5pPr marL="2194629" indent="-243848" algn="l" defTabSz="975390" rtl="0" eaLnBrk="1" latinLnBrk="0" hangingPunct="1">
        <a:lnSpc>
          <a:spcPct val="90000"/>
        </a:lnSpc>
        <a:spcBef>
          <a:spcPts val="533"/>
        </a:spcBef>
        <a:buFont typeface="Arial" panose="020B0604020202020204" pitchFamily="34" charset="0"/>
        <a:buChar char="•"/>
        <a:defRPr sz="1920" kern="1200">
          <a:solidFill>
            <a:schemeClr val="tx1"/>
          </a:solidFill>
          <a:latin typeface="+mn-lt"/>
          <a:ea typeface="+mn-ea"/>
          <a:cs typeface="+mn-cs"/>
        </a:defRPr>
      </a:lvl5pPr>
      <a:lvl6pPr marL="2682324" indent="-243848" algn="l" defTabSz="975390" rtl="0" eaLnBrk="1" latinLnBrk="0" hangingPunct="1">
        <a:lnSpc>
          <a:spcPct val="90000"/>
        </a:lnSpc>
        <a:spcBef>
          <a:spcPts val="533"/>
        </a:spcBef>
        <a:buFont typeface="Arial" panose="020B0604020202020204" pitchFamily="34" charset="0"/>
        <a:buChar char="•"/>
        <a:defRPr sz="1920" kern="1200">
          <a:solidFill>
            <a:schemeClr val="tx1"/>
          </a:solidFill>
          <a:latin typeface="+mn-lt"/>
          <a:ea typeface="+mn-ea"/>
          <a:cs typeface="+mn-cs"/>
        </a:defRPr>
      </a:lvl6pPr>
      <a:lvl7pPr marL="3170019" indent="-243848" algn="l" defTabSz="975390" rtl="0" eaLnBrk="1" latinLnBrk="0" hangingPunct="1">
        <a:lnSpc>
          <a:spcPct val="90000"/>
        </a:lnSpc>
        <a:spcBef>
          <a:spcPts val="533"/>
        </a:spcBef>
        <a:buFont typeface="Arial" panose="020B0604020202020204" pitchFamily="34" charset="0"/>
        <a:buChar char="•"/>
        <a:defRPr sz="1920" kern="1200">
          <a:solidFill>
            <a:schemeClr val="tx1"/>
          </a:solidFill>
          <a:latin typeface="+mn-lt"/>
          <a:ea typeface="+mn-ea"/>
          <a:cs typeface="+mn-cs"/>
        </a:defRPr>
      </a:lvl7pPr>
      <a:lvl8pPr marL="3657714" indent="-243848" algn="l" defTabSz="975390" rtl="0" eaLnBrk="1" latinLnBrk="0" hangingPunct="1">
        <a:lnSpc>
          <a:spcPct val="90000"/>
        </a:lnSpc>
        <a:spcBef>
          <a:spcPts val="533"/>
        </a:spcBef>
        <a:buFont typeface="Arial" panose="020B0604020202020204" pitchFamily="34" charset="0"/>
        <a:buChar char="•"/>
        <a:defRPr sz="1920" kern="1200">
          <a:solidFill>
            <a:schemeClr val="tx1"/>
          </a:solidFill>
          <a:latin typeface="+mn-lt"/>
          <a:ea typeface="+mn-ea"/>
          <a:cs typeface="+mn-cs"/>
        </a:defRPr>
      </a:lvl8pPr>
      <a:lvl9pPr marL="4145410" indent="-243848" algn="l" defTabSz="975390" rtl="0" eaLnBrk="1" latinLnBrk="0" hangingPunct="1">
        <a:lnSpc>
          <a:spcPct val="90000"/>
        </a:lnSpc>
        <a:spcBef>
          <a:spcPts val="533"/>
        </a:spcBef>
        <a:buFont typeface="Arial" panose="020B0604020202020204" pitchFamily="34" charset="0"/>
        <a:buChar char="•"/>
        <a:defRPr sz="192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75390" rtl="0" eaLnBrk="1" latinLnBrk="0" hangingPunct="1">
        <a:defRPr sz="1920" kern="1200">
          <a:solidFill>
            <a:schemeClr val="tx1"/>
          </a:solidFill>
          <a:latin typeface="+mn-lt"/>
          <a:ea typeface="+mn-ea"/>
          <a:cs typeface="+mn-cs"/>
        </a:defRPr>
      </a:lvl1pPr>
      <a:lvl2pPr marL="487695" algn="l" defTabSz="975390" rtl="0" eaLnBrk="1" latinLnBrk="0" hangingPunct="1">
        <a:defRPr sz="1920" kern="1200">
          <a:solidFill>
            <a:schemeClr val="tx1"/>
          </a:solidFill>
          <a:latin typeface="+mn-lt"/>
          <a:ea typeface="+mn-ea"/>
          <a:cs typeface="+mn-cs"/>
        </a:defRPr>
      </a:lvl2pPr>
      <a:lvl3pPr marL="975390" algn="l" defTabSz="975390" rtl="0" eaLnBrk="1" latinLnBrk="0" hangingPunct="1">
        <a:defRPr sz="1920" kern="1200">
          <a:solidFill>
            <a:schemeClr val="tx1"/>
          </a:solidFill>
          <a:latin typeface="+mn-lt"/>
          <a:ea typeface="+mn-ea"/>
          <a:cs typeface="+mn-cs"/>
        </a:defRPr>
      </a:lvl3pPr>
      <a:lvl4pPr marL="1463086" algn="l" defTabSz="975390" rtl="0" eaLnBrk="1" latinLnBrk="0" hangingPunct="1">
        <a:defRPr sz="1920" kern="1200">
          <a:solidFill>
            <a:schemeClr val="tx1"/>
          </a:solidFill>
          <a:latin typeface="+mn-lt"/>
          <a:ea typeface="+mn-ea"/>
          <a:cs typeface="+mn-cs"/>
        </a:defRPr>
      </a:lvl4pPr>
      <a:lvl5pPr marL="1950781" algn="l" defTabSz="975390" rtl="0" eaLnBrk="1" latinLnBrk="0" hangingPunct="1">
        <a:defRPr sz="1920" kern="1200">
          <a:solidFill>
            <a:schemeClr val="tx1"/>
          </a:solidFill>
          <a:latin typeface="+mn-lt"/>
          <a:ea typeface="+mn-ea"/>
          <a:cs typeface="+mn-cs"/>
        </a:defRPr>
      </a:lvl5pPr>
      <a:lvl6pPr marL="2438476" algn="l" defTabSz="975390" rtl="0" eaLnBrk="1" latinLnBrk="0" hangingPunct="1">
        <a:defRPr sz="1920" kern="1200">
          <a:solidFill>
            <a:schemeClr val="tx1"/>
          </a:solidFill>
          <a:latin typeface="+mn-lt"/>
          <a:ea typeface="+mn-ea"/>
          <a:cs typeface="+mn-cs"/>
        </a:defRPr>
      </a:lvl6pPr>
      <a:lvl7pPr marL="2926171" algn="l" defTabSz="975390" rtl="0" eaLnBrk="1" latinLnBrk="0" hangingPunct="1">
        <a:defRPr sz="1920" kern="1200">
          <a:solidFill>
            <a:schemeClr val="tx1"/>
          </a:solidFill>
          <a:latin typeface="+mn-lt"/>
          <a:ea typeface="+mn-ea"/>
          <a:cs typeface="+mn-cs"/>
        </a:defRPr>
      </a:lvl7pPr>
      <a:lvl8pPr marL="3413867" algn="l" defTabSz="975390" rtl="0" eaLnBrk="1" latinLnBrk="0" hangingPunct="1">
        <a:defRPr sz="1920" kern="1200">
          <a:solidFill>
            <a:schemeClr val="tx1"/>
          </a:solidFill>
          <a:latin typeface="+mn-lt"/>
          <a:ea typeface="+mn-ea"/>
          <a:cs typeface="+mn-cs"/>
        </a:defRPr>
      </a:lvl8pPr>
      <a:lvl9pPr marL="3901562" algn="l" defTabSz="975390" rtl="0" eaLnBrk="1" latinLnBrk="0" hangingPunct="1">
        <a:defRPr sz="192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59536" y="886901"/>
            <a:ext cx="15773400" cy="141393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title copy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9536" y="2444767"/>
            <a:ext cx="15773400" cy="464142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text. 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5724529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  <p:sldLayoutId id="2147483723" r:id="rId2"/>
    <p:sldLayoutId id="2147483661" r:id="rId3"/>
    <p:sldLayoutId id="2147483662" r:id="rId4"/>
    <p:sldLayoutId id="2147483751" r:id="rId5"/>
    <p:sldLayoutId id="2147483752" r:id="rId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500" b="1" i="0" kern="1200" baseline="0">
          <a:solidFill>
            <a:srgbClr val="007155"/>
          </a:solidFill>
          <a:latin typeface="Times New Roman" charset="0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50000"/>
        </a:lnSpc>
        <a:spcBef>
          <a:spcPts val="1000"/>
        </a:spcBef>
        <a:spcAft>
          <a:spcPts val="400"/>
        </a:spcAft>
        <a:buFont typeface="Arial"/>
        <a:buNone/>
        <a:defRPr sz="1800" kern="1200" baseline="0">
          <a:solidFill>
            <a:schemeClr val="tx1">
              <a:lumMod val="75000"/>
              <a:lumOff val="25000"/>
            </a:schemeClr>
          </a:solidFill>
          <a:latin typeface="Century Gothic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50000"/>
        </a:lnSpc>
        <a:spcBef>
          <a:spcPts val="500"/>
        </a:spcBef>
        <a:spcAft>
          <a:spcPts val="400"/>
        </a:spcAft>
        <a:buFont typeface="Arial"/>
        <a:buChar char="•"/>
        <a:defRPr sz="1600" kern="1200" baseline="0">
          <a:solidFill>
            <a:schemeClr val="tx1">
              <a:lumMod val="75000"/>
              <a:lumOff val="25000"/>
            </a:schemeClr>
          </a:solidFill>
          <a:latin typeface="Century Gothic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50000"/>
        </a:lnSpc>
        <a:spcBef>
          <a:spcPts val="500"/>
        </a:spcBef>
        <a:spcAft>
          <a:spcPts val="400"/>
        </a:spcAft>
        <a:buFont typeface="Arial"/>
        <a:buChar char="•"/>
        <a:defRPr sz="1500" kern="1200" baseline="0">
          <a:solidFill>
            <a:schemeClr val="tx1">
              <a:lumMod val="75000"/>
              <a:lumOff val="25000"/>
            </a:schemeClr>
          </a:solidFill>
          <a:latin typeface="Century Gothic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50000"/>
        </a:lnSpc>
        <a:spcBef>
          <a:spcPts val="500"/>
        </a:spcBef>
        <a:spcAft>
          <a:spcPts val="400"/>
        </a:spcAft>
        <a:buFont typeface="Arial"/>
        <a:buChar char="•"/>
        <a:defRPr sz="1400" kern="1200" baseline="0">
          <a:solidFill>
            <a:schemeClr val="tx1">
              <a:lumMod val="75000"/>
              <a:lumOff val="25000"/>
            </a:schemeClr>
          </a:solidFill>
          <a:latin typeface="Century Gothic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50000"/>
        </a:lnSpc>
        <a:spcBef>
          <a:spcPts val="500"/>
        </a:spcBef>
        <a:spcAft>
          <a:spcPts val="400"/>
        </a:spcAft>
        <a:buFont typeface="Arial"/>
        <a:buChar char="•"/>
        <a:defRPr sz="1200" kern="1200" baseline="0">
          <a:solidFill>
            <a:schemeClr val="tx1">
              <a:lumMod val="75000"/>
              <a:lumOff val="25000"/>
            </a:schemeClr>
          </a:solidFill>
          <a:latin typeface="Century Gothic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57300" y="389467"/>
            <a:ext cx="15773400" cy="141393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7300" y="1947333"/>
            <a:ext cx="15773400" cy="464142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57300" y="6780107"/>
            <a:ext cx="4114800" cy="3894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EB9FD2-00BE-4EF3-B61C-A5299EB874B1}" type="datetimeFigureOut">
              <a:rPr lang="en-US" smtClean="0"/>
              <a:t>7/15/2021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57900" y="6780107"/>
            <a:ext cx="6172200" cy="3894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2915900" y="6780107"/>
            <a:ext cx="4114800" cy="3894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77D698-31D3-4352-B44E-451986531D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20542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1.jpeg"/><Relationship Id="rId7" Type="http://schemas.openxmlformats.org/officeDocument/2006/relationships/image" Target="../media/image1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14.jpeg"/><Relationship Id="rId5" Type="http://schemas.openxmlformats.org/officeDocument/2006/relationships/image" Target="../media/image13.png"/><Relationship Id="rId4" Type="http://schemas.openxmlformats.org/officeDocument/2006/relationships/image" Target="../media/image12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9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image" Target="../media/image24.svg"/><Relationship Id="rId7" Type="http://schemas.openxmlformats.org/officeDocument/2006/relationships/image" Target="../media/image28.sv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7.png"/><Relationship Id="rId5" Type="http://schemas.openxmlformats.org/officeDocument/2006/relationships/image" Target="../media/image26.svg"/><Relationship Id="rId4" Type="http://schemas.openxmlformats.org/officeDocument/2006/relationships/image" Target="../media/image25.png"/><Relationship Id="rId9" Type="http://schemas.openxmlformats.org/officeDocument/2006/relationships/image" Target="../media/image30.sv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emf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svg"/><Relationship Id="rId7" Type="http://schemas.openxmlformats.org/officeDocument/2006/relationships/image" Target="../media/image36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9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svg"/><Relationship Id="rId7" Type="http://schemas.openxmlformats.org/officeDocument/2006/relationships/image" Target="../media/image36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hyperlink" Target="https://forms.gle/AW9PBepvzB3jQSn87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0B2DE1-0411-8841-B13C-FCD87B6395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60044" y="3029869"/>
            <a:ext cx="7840320" cy="1094879"/>
          </a:xfrm>
        </p:spPr>
        <p:txBody>
          <a:bodyPr/>
          <a:lstStyle>
            <a:defPPr>
              <a:defRPr lang="en-US"/>
            </a:defPPr>
            <a:lvl1pPr marL="0" algn="l" defTabSz="1228954" rtl="0" eaLnBrk="1" latinLnBrk="0" hangingPunct="1">
              <a:defRPr sz="241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14477" algn="l" defTabSz="1228954" rtl="0" eaLnBrk="1" latinLnBrk="0" hangingPunct="1">
              <a:defRPr sz="241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28954" algn="l" defTabSz="1228954" rtl="0" eaLnBrk="1" latinLnBrk="0" hangingPunct="1">
              <a:defRPr sz="241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43430" algn="l" defTabSz="1228954" rtl="0" eaLnBrk="1" latinLnBrk="0" hangingPunct="1">
              <a:defRPr sz="241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57907" algn="l" defTabSz="1228954" rtl="0" eaLnBrk="1" latinLnBrk="0" hangingPunct="1">
              <a:defRPr sz="241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72384" algn="l" defTabSz="1228954" rtl="0" eaLnBrk="1" latinLnBrk="0" hangingPunct="1">
              <a:defRPr sz="241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86861" algn="l" defTabSz="1228954" rtl="0" eaLnBrk="1" latinLnBrk="0" hangingPunct="1">
              <a:defRPr sz="241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301338" algn="l" defTabSz="1228954" rtl="0" eaLnBrk="1" latinLnBrk="0" hangingPunct="1">
              <a:defRPr sz="241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915814" algn="l" defTabSz="1228954" rtl="0" eaLnBrk="1" latinLnBrk="0" hangingPunct="1">
              <a:defRPr sz="241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693" dirty="0" err="1">
                <a:solidFill>
                  <a:schemeClr val="tx1"/>
                </a:solidFill>
                <a:latin typeface="Britannic Bold"/>
                <a:cs typeface="Segoe UI"/>
              </a:rPr>
              <a:t>Bienvenidas</a:t>
            </a:r>
            <a:r>
              <a:rPr lang="en-US" sz="4693" dirty="0">
                <a:solidFill>
                  <a:schemeClr val="tx1"/>
                </a:solidFill>
                <a:latin typeface="Britannic Bold"/>
                <a:cs typeface="Segoe UI"/>
              </a:rPr>
              <a:t> y </a:t>
            </a:r>
            <a:r>
              <a:rPr lang="en-US" sz="4693" dirty="0" err="1">
                <a:solidFill>
                  <a:schemeClr val="tx1"/>
                </a:solidFill>
                <a:latin typeface="Britannic Bold"/>
                <a:cs typeface="Segoe UI"/>
              </a:rPr>
              <a:t>bienvenidos</a:t>
            </a:r>
            <a:r>
              <a:rPr lang="en-US" sz="4693" dirty="0">
                <a:solidFill>
                  <a:schemeClr val="tx1"/>
                </a:solidFill>
                <a:latin typeface="Britannic Bold"/>
                <a:cs typeface="Segoe UI"/>
              </a:rPr>
              <a:t> </a:t>
            </a:r>
            <a:endParaRPr lang="en-US" sz="4693" dirty="0">
              <a:solidFill>
                <a:schemeClr val="tx1"/>
              </a:solidFill>
              <a:latin typeface="Britannic Bold" panose="020B0903060703020204" pitchFamily="34" charset="0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916656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328377" y="1062625"/>
            <a:ext cx="6395486" cy="4096512"/>
          </a:xfrm>
        </p:spPr>
        <p:txBody>
          <a:bodyPr>
            <a:normAutofit/>
          </a:bodyPr>
          <a:lstStyle>
            <a:defPPr>
              <a:defRPr lang="en-US"/>
            </a:defPPr>
            <a:lvl1pPr marL="0" algn="l" defTabSz="1228954" rtl="0" eaLnBrk="1" latinLnBrk="0" hangingPunct="1">
              <a:defRPr sz="241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14477" algn="l" defTabSz="1228954" rtl="0" eaLnBrk="1" latinLnBrk="0" hangingPunct="1">
              <a:defRPr sz="241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28954" algn="l" defTabSz="1228954" rtl="0" eaLnBrk="1" latinLnBrk="0" hangingPunct="1">
              <a:defRPr sz="241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43430" algn="l" defTabSz="1228954" rtl="0" eaLnBrk="1" latinLnBrk="0" hangingPunct="1">
              <a:defRPr sz="241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57907" algn="l" defTabSz="1228954" rtl="0" eaLnBrk="1" latinLnBrk="0" hangingPunct="1">
              <a:defRPr sz="241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72384" algn="l" defTabSz="1228954" rtl="0" eaLnBrk="1" latinLnBrk="0" hangingPunct="1">
              <a:defRPr sz="241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86861" algn="l" defTabSz="1228954" rtl="0" eaLnBrk="1" latinLnBrk="0" hangingPunct="1">
              <a:defRPr sz="241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301338" algn="l" defTabSz="1228954" rtl="0" eaLnBrk="1" latinLnBrk="0" hangingPunct="1">
              <a:defRPr sz="241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915814" algn="l" defTabSz="1228954" rtl="0" eaLnBrk="1" latinLnBrk="0" hangingPunct="1">
              <a:defRPr sz="241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C" sz="3600" dirty="0">
                <a:latin typeface="Century Gothic" panose="020B0502020202020204" pitchFamily="34" charset="0"/>
                <a:cs typeface="Segoe UI" panose="020B0502040204020203" pitchFamily="34" charset="0"/>
              </a:rPr>
              <a:t>Herramientas de apoyo a las transiciones agroecológicas a nivel territorial</a:t>
            </a:r>
            <a:br>
              <a:rPr lang="en-US" dirty="0">
                <a:latin typeface="Century Gothic" panose="020B0502020202020204" pitchFamily="34" charset="0"/>
                <a:cs typeface="Segoe UI" panose="020B0502040204020203" pitchFamily="34" charset="0"/>
              </a:rPr>
            </a:br>
            <a:br>
              <a:rPr lang="en-US" b="0" dirty="0">
                <a:latin typeface="Century Gothic" panose="020B0502020202020204" pitchFamily="34" charset="0"/>
                <a:cs typeface="Segoe UI" panose="020B0502040204020203" pitchFamily="34" charset="0"/>
              </a:rPr>
            </a:br>
            <a:br>
              <a:rPr lang="en-US" dirty="0">
                <a:latin typeface="Century Gothic" panose="020B0502020202020204" pitchFamily="34" charset="0"/>
                <a:cs typeface="Segoe UI" panose="020B0502040204020203" pitchFamily="34" charset="0"/>
              </a:rPr>
            </a:br>
            <a:r>
              <a:rPr lang="es-EC" sz="3840" b="0" dirty="0">
                <a:latin typeface="Century Gothic" panose="020B0502020202020204" pitchFamily="34" charset="0"/>
                <a:cs typeface="Segoe UI Light" panose="020B0502040204020203" pitchFamily="34" charset="0"/>
              </a:rPr>
              <a:t>Equipo de Apoyo Agroecológico (AES)</a:t>
            </a:r>
            <a:endParaRPr lang="fr-FR" sz="3840" b="0" dirty="0">
              <a:latin typeface="Century Gothic" panose="020B0502020202020204" pitchFamily="34" charset="0"/>
              <a:cs typeface="Segoe UI Light" panose="020B0502040204020203" pitchFamily="34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81D5705-87E5-2044-8D15-906A6EA9675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78362" y="718484"/>
            <a:ext cx="2457907" cy="153895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7D88B07-35D1-A341-89EF-945F8384CA1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64570" y="4549987"/>
            <a:ext cx="3592576" cy="121830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3A055B81-5D44-B247-8203-556D95494B3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63066" y="840590"/>
            <a:ext cx="1079398" cy="1072203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845043" y="6159376"/>
            <a:ext cx="2175297" cy="8863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1228954" rtl="0" eaLnBrk="1" latinLnBrk="0" hangingPunct="1">
              <a:defRPr sz="241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14477" algn="l" defTabSz="1228954" rtl="0" eaLnBrk="1" latinLnBrk="0" hangingPunct="1">
              <a:defRPr sz="241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28954" algn="l" defTabSz="1228954" rtl="0" eaLnBrk="1" latinLnBrk="0" hangingPunct="1">
              <a:defRPr sz="241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43430" algn="l" defTabSz="1228954" rtl="0" eaLnBrk="1" latinLnBrk="0" hangingPunct="1">
              <a:defRPr sz="241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57907" algn="l" defTabSz="1228954" rtl="0" eaLnBrk="1" latinLnBrk="0" hangingPunct="1">
              <a:defRPr sz="241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72384" algn="l" defTabSz="1228954" rtl="0" eaLnBrk="1" latinLnBrk="0" hangingPunct="1">
              <a:defRPr sz="241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86861" algn="l" defTabSz="1228954" rtl="0" eaLnBrk="1" latinLnBrk="0" hangingPunct="1">
              <a:defRPr sz="241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301338" algn="l" defTabSz="1228954" rtl="0" eaLnBrk="1" latinLnBrk="0" hangingPunct="1">
              <a:defRPr sz="241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915814" algn="l" defTabSz="1228954" rtl="0" eaLnBrk="1" latinLnBrk="0" hangingPunct="1">
              <a:defRPr sz="241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753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560" err="1">
                <a:solidFill>
                  <a:prstClr val="white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CdP</a:t>
            </a:r>
            <a:r>
              <a:rPr lang="en-US" sz="2560">
                <a:solidFill>
                  <a:prstClr val="white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Andes </a:t>
            </a:r>
          </a:p>
          <a:p>
            <a:pPr marL="0" marR="0" lvl="0" indent="0" algn="ctr" defTabSz="9753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56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 panose="020B0502040204020203" pitchFamily="34" charset="0"/>
                <a:cs typeface="Segoe UI" panose="020B0502040204020203" pitchFamily="34" charset="0"/>
              </a:rPr>
              <a:t>Julio 15, 2021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FFB7E797-6CC0-473A-8650-EA83ABE1B4B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042775" y="2257443"/>
            <a:ext cx="2457907" cy="2147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49778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705039-9D33-A249-98B9-8451418B93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734020" y="286683"/>
            <a:ext cx="6930815" cy="853231"/>
          </a:xfrm>
        </p:spPr>
        <p:txBody>
          <a:bodyPr>
            <a:normAutofit/>
          </a:bodyPr>
          <a:lstStyle>
            <a:defPPr>
              <a:defRPr lang="en-US"/>
            </a:defPPr>
            <a:lvl1pPr marL="0" algn="l" defTabSz="1228954" rtl="0" eaLnBrk="1" latinLnBrk="0" hangingPunct="1">
              <a:defRPr sz="241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14477" algn="l" defTabSz="1228954" rtl="0" eaLnBrk="1" latinLnBrk="0" hangingPunct="1">
              <a:defRPr sz="241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28954" algn="l" defTabSz="1228954" rtl="0" eaLnBrk="1" latinLnBrk="0" hangingPunct="1">
              <a:defRPr sz="241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43430" algn="l" defTabSz="1228954" rtl="0" eaLnBrk="1" latinLnBrk="0" hangingPunct="1">
              <a:defRPr sz="241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57907" algn="l" defTabSz="1228954" rtl="0" eaLnBrk="1" latinLnBrk="0" hangingPunct="1">
              <a:defRPr sz="241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72384" algn="l" defTabSz="1228954" rtl="0" eaLnBrk="1" latinLnBrk="0" hangingPunct="1">
              <a:defRPr sz="241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86861" algn="l" defTabSz="1228954" rtl="0" eaLnBrk="1" latinLnBrk="0" hangingPunct="1">
              <a:defRPr sz="241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301338" algn="l" defTabSz="1228954" rtl="0" eaLnBrk="1" latinLnBrk="0" hangingPunct="1">
              <a:defRPr sz="241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915814" algn="l" defTabSz="1228954" rtl="0" eaLnBrk="1" latinLnBrk="0" hangingPunct="1">
              <a:defRPr sz="241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b="1" dirty="0">
                <a:latin typeface="Century Gothic" panose="020B0502020202020204" pitchFamily="34" charset="0"/>
                <a:cs typeface="Segoe UI" panose="020B0502040204020203" pitchFamily="34" charset="0"/>
              </a:rPr>
              <a:t>Grupo AES y </a:t>
            </a:r>
            <a:r>
              <a:rPr lang="en-US" sz="3600" b="1" dirty="0" err="1">
                <a:latin typeface="Century Gothic" panose="020B0502020202020204" pitchFamily="34" charset="0"/>
                <a:cs typeface="Segoe UI" panose="020B0502040204020203" pitchFamily="34" charset="0"/>
              </a:rPr>
              <a:t>nuestras</a:t>
            </a:r>
            <a:r>
              <a:rPr lang="en-US" sz="3600" b="1" dirty="0">
                <a:latin typeface="Century Gothic" panose="020B0502020202020204" pitchFamily="34" charset="0"/>
                <a:cs typeface="Segoe UI" panose="020B0502040204020203" pitchFamily="34" charset="0"/>
              </a:rPr>
              <a:t> </a:t>
            </a:r>
            <a:r>
              <a:rPr lang="en-US" sz="3600" b="1" dirty="0" err="1">
                <a:latin typeface="Century Gothic" panose="020B0502020202020204" pitchFamily="34" charset="0"/>
                <a:cs typeface="Segoe UI" panose="020B0502040204020203" pitchFamily="34" charset="0"/>
              </a:rPr>
              <a:t>metas</a:t>
            </a:r>
            <a:endParaRPr lang="en-US" sz="3600" b="1" dirty="0">
              <a:latin typeface="Century Gothic" panose="020B0502020202020204" pitchFamily="34" charset="0"/>
              <a:cs typeface="Segoe UI" panose="020B0502040204020203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E52F92-C616-EA4A-A86F-441311CFD3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027149" y="862300"/>
            <a:ext cx="6930815" cy="6145456"/>
          </a:xfrm>
        </p:spPr>
        <p:txBody>
          <a:bodyPr vert="horz" lIns="97536" tIns="48768" rIns="97536" bIns="48768" rtlCol="0" anchor="t">
            <a:noAutofit/>
          </a:bodyPr>
          <a:lstStyle>
            <a:defPPr>
              <a:defRPr lang="en-US"/>
            </a:defPPr>
            <a:lvl1pPr marL="0" algn="l" defTabSz="1228954" rtl="0" eaLnBrk="1" latinLnBrk="0" hangingPunct="1">
              <a:defRPr sz="241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14477" algn="l" defTabSz="1228954" rtl="0" eaLnBrk="1" latinLnBrk="0" hangingPunct="1">
              <a:defRPr sz="241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28954" algn="l" defTabSz="1228954" rtl="0" eaLnBrk="1" latinLnBrk="0" hangingPunct="1">
              <a:defRPr sz="241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43430" algn="l" defTabSz="1228954" rtl="0" eaLnBrk="1" latinLnBrk="0" hangingPunct="1">
              <a:defRPr sz="241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57907" algn="l" defTabSz="1228954" rtl="0" eaLnBrk="1" latinLnBrk="0" hangingPunct="1">
              <a:defRPr sz="241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72384" algn="l" defTabSz="1228954" rtl="0" eaLnBrk="1" latinLnBrk="0" hangingPunct="1">
              <a:defRPr sz="241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86861" algn="l" defTabSz="1228954" rtl="0" eaLnBrk="1" latinLnBrk="0" hangingPunct="1">
              <a:defRPr sz="241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301338" algn="l" defTabSz="1228954" rtl="0" eaLnBrk="1" latinLnBrk="0" hangingPunct="1">
              <a:defRPr sz="241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915814" algn="l" defTabSz="1228954" rtl="0" eaLnBrk="1" latinLnBrk="0" hangingPunct="1">
              <a:defRPr sz="241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0"/>
              </a:spcBef>
            </a:pPr>
            <a:endParaRPr lang="en-US" sz="1800" b="1" dirty="0"/>
          </a:p>
          <a:p>
            <a:pPr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800" dirty="0">
                <a:latin typeface="Candara"/>
              </a:rPr>
              <a:t>1. </a:t>
            </a:r>
            <a:r>
              <a:rPr lang="en-US" sz="1800" dirty="0" err="1">
                <a:latin typeface="Century Gothic" panose="020B0502020202020204" pitchFamily="34" charset="0"/>
              </a:rPr>
              <a:t>Profundizar</a:t>
            </a:r>
            <a:r>
              <a:rPr lang="en-US" sz="1800" dirty="0">
                <a:latin typeface="Century Gothic" panose="020B0502020202020204" pitchFamily="34" charset="0"/>
              </a:rPr>
              <a:t> y </a:t>
            </a:r>
            <a:r>
              <a:rPr lang="en-US" sz="1800" dirty="0" err="1">
                <a:latin typeface="Century Gothic" panose="020B0502020202020204" pitchFamily="34" charset="0"/>
              </a:rPr>
              <a:t>avanzar</a:t>
            </a:r>
            <a:r>
              <a:rPr lang="en-US" sz="1800" dirty="0">
                <a:latin typeface="Century Gothic" panose="020B0502020202020204" pitchFamily="34" charset="0"/>
              </a:rPr>
              <a:t> el co-</a:t>
            </a:r>
            <a:r>
              <a:rPr lang="en-US" sz="1800" dirty="0" err="1">
                <a:latin typeface="Century Gothic" panose="020B0502020202020204" pitchFamily="34" charset="0"/>
              </a:rPr>
              <a:t>aprendizaje</a:t>
            </a:r>
            <a:r>
              <a:rPr lang="en-US" sz="1800" dirty="0">
                <a:latin typeface="Century Gothic" panose="020B0502020202020204" pitchFamily="34" charset="0"/>
              </a:rPr>
              <a:t> </a:t>
            </a:r>
            <a:r>
              <a:rPr lang="en-US" sz="1800" dirty="0" err="1">
                <a:latin typeface="Century Gothic" panose="020B0502020202020204" pitchFamily="34" charset="0"/>
              </a:rPr>
              <a:t>en</a:t>
            </a:r>
            <a:r>
              <a:rPr lang="en-US" sz="1800" dirty="0">
                <a:latin typeface="Century Gothic" panose="020B0502020202020204" pitchFamily="34" charset="0"/>
              </a:rPr>
              <a:t> </a:t>
            </a:r>
            <a:r>
              <a:rPr lang="en-US" sz="1800" dirty="0" err="1">
                <a:latin typeface="Century Gothic" panose="020B0502020202020204" pitchFamily="34" charset="0"/>
                <a:cs typeface="Calibri" panose="020F0502020204030204"/>
              </a:rPr>
              <a:t>a</a:t>
            </a:r>
            <a:r>
              <a:rPr lang="en-US" sz="1800" dirty="0" err="1">
                <a:latin typeface="Century Gothic" panose="020B0502020202020204" pitchFamily="34" charset="0"/>
              </a:rPr>
              <a:t>groecología</a:t>
            </a:r>
            <a:r>
              <a:rPr lang="en-US" sz="1800" dirty="0">
                <a:latin typeface="Century Gothic" panose="020B0502020202020204" pitchFamily="34" charset="0"/>
              </a:rPr>
              <a:t>.</a:t>
            </a:r>
            <a:endParaRPr lang="en-US" sz="1800" dirty="0">
              <a:latin typeface="Century Gothic" panose="020B0502020202020204" pitchFamily="34" charset="0"/>
              <a:ea typeface="+mn-lt"/>
              <a:cs typeface="+mn-lt"/>
            </a:endParaRPr>
          </a:p>
          <a:p>
            <a:pPr marL="487695" indent="-487695">
              <a:lnSpc>
                <a:spcPct val="100000"/>
              </a:lnSpc>
              <a:spcBef>
                <a:spcPts val="0"/>
              </a:spcBef>
              <a:buAutoNum type="arabicPeriod"/>
            </a:pPr>
            <a:endParaRPr lang="en-US" sz="1800" dirty="0">
              <a:latin typeface="Century Gothic" panose="020B0502020202020204" pitchFamily="34" charset="0"/>
            </a:endParaRPr>
          </a:p>
          <a:p>
            <a:pPr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800" dirty="0">
                <a:latin typeface="Century Gothic" panose="020B0502020202020204" pitchFamily="34" charset="0"/>
              </a:rPr>
              <a:t>2. </a:t>
            </a:r>
            <a:r>
              <a:rPr lang="en-US" sz="1800" dirty="0" err="1">
                <a:latin typeface="Century Gothic" panose="020B0502020202020204" pitchFamily="34" charset="0"/>
              </a:rPr>
              <a:t>Avanzar</a:t>
            </a:r>
            <a:r>
              <a:rPr lang="en-US" sz="1800" dirty="0">
                <a:latin typeface="Century Gothic" panose="020B0502020202020204" pitchFamily="34" charset="0"/>
              </a:rPr>
              <a:t> el an</a:t>
            </a:r>
            <a:r>
              <a:rPr lang="es-SV" sz="1800" dirty="0" err="1">
                <a:latin typeface="Century Gothic" panose="020B0502020202020204" pitchFamily="34" charset="0"/>
              </a:rPr>
              <a:t>álisis</a:t>
            </a:r>
            <a:r>
              <a:rPr lang="es-SV" sz="1800" dirty="0">
                <a:latin typeface="Century Gothic" panose="020B0502020202020204" pitchFamily="34" charset="0"/>
              </a:rPr>
              <a:t> y monitoreo del desempeño agroecológico</a:t>
            </a:r>
            <a:endParaRPr lang="en-US" sz="1800" dirty="0">
              <a:latin typeface="Century Gothic" panose="020B0502020202020204" pitchFamily="34" charset="0"/>
              <a:cs typeface="Calibri" panose="020F0502020204030204"/>
            </a:endParaRPr>
          </a:p>
          <a:p>
            <a:pPr marL="487695" indent="-487695">
              <a:lnSpc>
                <a:spcPct val="100000"/>
              </a:lnSpc>
              <a:spcBef>
                <a:spcPts val="0"/>
              </a:spcBef>
              <a:buAutoNum type="arabicPeriod"/>
            </a:pPr>
            <a:endParaRPr lang="es-SV" sz="1800" dirty="0">
              <a:latin typeface="Century Gothic" panose="020B0502020202020204" pitchFamily="34" charset="0"/>
            </a:endParaRPr>
          </a:p>
          <a:p>
            <a:pPr lvl="1">
              <a:lnSpc>
                <a:spcPct val="100000"/>
              </a:lnSpc>
              <a:spcBef>
                <a:spcPts val="0"/>
              </a:spcBef>
              <a:buFont typeface="Wingdings,Sans-Serif" panose="020B0604020202020204" pitchFamily="34" charset="0"/>
              <a:buChar char="§"/>
            </a:pPr>
            <a:r>
              <a:rPr lang="en-US" sz="1800" dirty="0" err="1">
                <a:latin typeface="Century Gothic" panose="020B0502020202020204" pitchFamily="34" charset="0"/>
              </a:rPr>
              <a:t>Revisión</a:t>
            </a:r>
            <a:r>
              <a:rPr lang="en-US" sz="1800" dirty="0">
                <a:latin typeface="Century Gothic" panose="020B0502020202020204" pitchFamily="34" charset="0"/>
              </a:rPr>
              <a:t> </a:t>
            </a:r>
            <a:r>
              <a:rPr lang="en-US" sz="1800" dirty="0" err="1">
                <a:latin typeface="Century Gothic" panose="020B0502020202020204" pitchFamily="34" charset="0"/>
              </a:rPr>
              <a:t>crítica</a:t>
            </a:r>
            <a:r>
              <a:rPr lang="en-US" sz="1800" dirty="0">
                <a:latin typeface="Century Gothic" panose="020B0502020202020204" pitchFamily="34" charset="0"/>
              </a:rPr>
              <a:t> de los </a:t>
            </a:r>
            <a:r>
              <a:rPr lang="en-US" sz="1800" dirty="0" err="1">
                <a:latin typeface="Century Gothic" panose="020B0502020202020204" pitchFamily="34" charset="0"/>
              </a:rPr>
              <a:t>marcos</a:t>
            </a:r>
            <a:r>
              <a:rPr lang="en-US" sz="1800" dirty="0">
                <a:latin typeface="Century Gothic" panose="020B0502020202020204" pitchFamily="34" charset="0"/>
              </a:rPr>
              <a:t> de </a:t>
            </a:r>
            <a:r>
              <a:rPr lang="en-US" sz="1800" dirty="0" err="1">
                <a:latin typeface="Century Gothic" panose="020B0502020202020204" pitchFamily="34" charset="0"/>
              </a:rPr>
              <a:t>principios</a:t>
            </a:r>
            <a:r>
              <a:rPr lang="en-US" sz="1800" dirty="0">
                <a:latin typeface="Century Gothic" panose="020B0502020202020204" pitchFamily="34" charset="0"/>
              </a:rPr>
              <a:t> y </a:t>
            </a:r>
          </a:p>
          <a:p>
            <a:pPr marL="385877" lvl="1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800" dirty="0" err="1">
                <a:latin typeface="Century Gothic" panose="020B0502020202020204" pitchFamily="34" charset="0"/>
              </a:rPr>
              <a:t>desempeño</a:t>
            </a:r>
            <a:r>
              <a:rPr lang="en-US" sz="1800" dirty="0">
                <a:latin typeface="Century Gothic" panose="020B0502020202020204" pitchFamily="34" charset="0"/>
              </a:rPr>
              <a:t> </a:t>
            </a:r>
            <a:r>
              <a:rPr lang="en-US" sz="1800" dirty="0" err="1">
                <a:latin typeface="Century Gothic" panose="020B0502020202020204" pitchFamily="34" charset="0"/>
              </a:rPr>
              <a:t>agroecológico</a:t>
            </a:r>
            <a:r>
              <a:rPr lang="en-US" sz="1800" dirty="0">
                <a:latin typeface="Century Gothic" panose="020B0502020202020204" pitchFamily="34" charset="0"/>
              </a:rPr>
              <a:t>. </a:t>
            </a:r>
            <a:endParaRPr lang="en-US" sz="1800" dirty="0">
              <a:latin typeface="Century Gothic" panose="020B0502020202020204" pitchFamily="34" charset="0"/>
              <a:ea typeface="+mn-lt"/>
              <a:cs typeface="+mn-lt"/>
            </a:endParaRPr>
          </a:p>
          <a:p>
            <a:pPr lvl="1">
              <a:lnSpc>
                <a:spcPct val="100000"/>
              </a:lnSpc>
              <a:spcBef>
                <a:spcPts val="0"/>
              </a:spcBef>
              <a:buFont typeface="Wingdings,Sans-Serif" panose="020B0604020202020204" pitchFamily="34" charset="0"/>
              <a:buChar char="§"/>
            </a:pPr>
            <a:endParaRPr lang="en-US" sz="1800" dirty="0">
              <a:latin typeface="Century Gothic" panose="020B0502020202020204" pitchFamily="34" charset="0"/>
            </a:endParaRPr>
          </a:p>
          <a:p>
            <a:pPr lvl="1">
              <a:lnSpc>
                <a:spcPct val="100000"/>
              </a:lnSpc>
              <a:spcBef>
                <a:spcPts val="0"/>
              </a:spcBef>
              <a:buFont typeface="Wingdings,Sans-Serif" panose="020B0604020202020204" pitchFamily="34" charset="0"/>
              <a:buChar char="§"/>
            </a:pPr>
            <a:r>
              <a:rPr lang="en-US" sz="1800" dirty="0" err="1">
                <a:latin typeface="Century Gothic" panose="020B0502020202020204" pitchFamily="34" charset="0"/>
              </a:rPr>
              <a:t>Revisión</a:t>
            </a:r>
            <a:r>
              <a:rPr lang="en-US" sz="1800" dirty="0">
                <a:latin typeface="Century Gothic" panose="020B0502020202020204" pitchFamily="34" charset="0"/>
              </a:rPr>
              <a:t> </a:t>
            </a:r>
            <a:r>
              <a:rPr lang="en-US" sz="1800" dirty="0" err="1">
                <a:latin typeface="Century Gothic" panose="020B0502020202020204" pitchFamily="34" charset="0"/>
              </a:rPr>
              <a:t>crítica</a:t>
            </a:r>
            <a:r>
              <a:rPr lang="en-US" sz="1800" dirty="0">
                <a:latin typeface="Century Gothic" panose="020B0502020202020204" pitchFamily="34" charset="0"/>
              </a:rPr>
              <a:t> de </a:t>
            </a:r>
            <a:r>
              <a:rPr lang="en-US" sz="1800" dirty="0" err="1">
                <a:latin typeface="Century Gothic" panose="020B0502020202020204" pitchFamily="34" charset="0"/>
              </a:rPr>
              <a:t>métodos</a:t>
            </a:r>
            <a:r>
              <a:rPr lang="en-US" sz="1800" dirty="0">
                <a:latin typeface="Century Gothic" panose="020B0502020202020204" pitchFamily="34" charset="0"/>
              </a:rPr>
              <a:t> de </a:t>
            </a:r>
            <a:r>
              <a:rPr lang="en-US" sz="1800" dirty="0" err="1">
                <a:latin typeface="Century Gothic" panose="020B0502020202020204" pitchFamily="34" charset="0"/>
              </a:rPr>
              <a:t>investigación</a:t>
            </a:r>
            <a:r>
              <a:rPr lang="en-US" sz="1800" dirty="0">
                <a:latin typeface="Century Gothic" panose="020B0502020202020204" pitchFamily="34" charset="0"/>
              </a:rPr>
              <a:t> </a:t>
            </a:r>
          </a:p>
          <a:p>
            <a:pPr marL="385877" lvl="1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800" dirty="0" err="1">
                <a:latin typeface="Century Gothic" panose="020B0502020202020204" pitchFamily="34" charset="0"/>
              </a:rPr>
              <a:t>agroecológica</a:t>
            </a:r>
            <a:r>
              <a:rPr lang="en-US" sz="1800" dirty="0">
                <a:latin typeface="Century Gothic" panose="020B0502020202020204" pitchFamily="34" charset="0"/>
              </a:rPr>
              <a:t> (Junto con RMS).</a:t>
            </a:r>
            <a:endParaRPr lang="en-US" sz="1800" dirty="0">
              <a:latin typeface="Century Gothic" panose="020B0502020202020204" pitchFamily="34" charset="0"/>
              <a:ea typeface="+mn-lt"/>
              <a:cs typeface="+mn-lt"/>
            </a:endParaRPr>
          </a:p>
          <a:p>
            <a:pPr lvl="1">
              <a:lnSpc>
                <a:spcPct val="100000"/>
              </a:lnSpc>
              <a:spcBef>
                <a:spcPts val="0"/>
              </a:spcBef>
              <a:buFont typeface="Wingdings,Sans-Serif" panose="020B0604020202020204" pitchFamily="34" charset="0"/>
              <a:buChar char="§"/>
            </a:pPr>
            <a:endParaRPr lang="en-US" sz="1800" dirty="0">
              <a:latin typeface="Century Gothic" panose="020B0502020202020204" pitchFamily="34" charset="0"/>
            </a:endParaRPr>
          </a:p>
          <a:p>
            <a:pPr lvl="1">
              <a:lnSpc>
                <a:spcPct val="100000"/>
              </a:lnSpc>
              <a:spcBef>
                <a:spcPts val="0"/>
              </a:spcBef>
              <a:buFont typeface="Wingdings,Sans-Serif" panose="020B0604020202020204" pitchFamily="34" charset="0"/>
              <a:buChar char="§"/>
            </a:pPr>
            <a:r>
              <a:rPr lang="en-US" sz="1800" dirty="0" err="1">
                <a:latin typeface="Century Gothic" panose="020B0502020202020204" pitchFamily="34" charset="0"/>
              </a:rPr>
              <a:t>Agregación</a:t>
            </a:r>
            <a:r>
              <a:rPr lang="en-US" sz="1800" dirty="0">
                <a:latin typeface="Century Gothic" panose="020B0502020202020204" pitchFamily="34" charset="0"/>
              </a:rPr>
              <a:t>/</a:t>
            </a:r>
            <a:r>
              <a:rPr lang="en-US" sz="1800" dirty="0" err="1">
                <a:latin typeface="Century Gothic" panose="020B0502020202020204" pitchFamily="34" charset="0"/>
              </a:rPr>
              <a:t>Análisis</a:t>
            </a:r>
            <a:r>
              <a:rPr lang="en-US" sz="1800" dirty="0">
                <a:latin typeface="Century Gothic" panose="020B0502020202020204" pitchFamily="34" charset="0"/>
              </a:rPr>
              <a:t> del </a:t>
            </a:r>
            <a:r>
              <a:rPr lang="en-US" sz="1800" dirty="0" err="1">
                <a:latin typeface="Century Gothic" panose="020B0502020202020204" pitchFamily="34" charset="0"/>
              </a:rPr>
              <a:t>desempeño</a:t>
            </a:r>
            <a:r>
              <a:rPr lang="en-US" sz="1800" dirty="0">
                <a:latin typeface="Century Gothic" panose="020B0502020202020204" pitchFamily="34" charset="0"/>
              </a:rPr>
              <a:t> </a:t>
            </a:r>
            <a:r>
              <a:rPr lang="en-US" sz="1800" dirty="0" err="1">
                <a:latin typeface="Century Gothic" panose="020B0502020202020204" pitchFamily="34" charset="0"/>
              </a:rPr>
              <a:t>agroecológico</a:t>
            </a:r>
            <a:r>
              <a:rPr lang="en-US" sz="1800" dirty="0">
                <a:latin typeface="Century Gothic" panose="020B0502020202020204" pitchFamily="34" charset="0"/>
              </a:rPr>
              <a:t> </a:t>
            </a:r>
          </a:p>
          <a:p>
            <a:pPr marL="385877" lvl="1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800" dirty="0">
                <a:latin typeface="Century Gothic" panose="020B0502020202020204" pitchFamily="34" charset="0"/>
              </a:rPr>
              <a:t>a </a:t>
            </a:r>
            <a:r>
              <a:rPr lang="en-US" sz="1800" dirty="0" err="1">
                <a:latin typeface="Century Gothic" panose="020B0502020202020204" pitchFamily="34" charset="0"/>
              </a:rPr>
              <a:t>nivel</a:t>
            </a:r>
            <a:r>
              <a:rPr lang="en-US" sz="1800" dirty="0">
                <a:latin typeface="Century Gothic" panose="020B0502020202020204" pitchFamily="34" charset="0"/>
              </a:rPr>
              <a:t> de </a:t>
            </a:r>
            <a:r>
              <a:rPr lang="en-US" sz="1800" dirty="0" err="1">
                <a:latin typeface="Century Gothic" panose="020B0502020202020204" pitchFamily="34" charset="0"/>
              </a:rPr>
              <a:t>programa</a:t>
            </a:r>
            <a:r>
              <a:rPr lang="en-US" sz="1800" dirty="0">
                <a:latin typeface="Century Gothic" panose="020B0502020202020204" pitchFamily="34" charset="0"/>
              </a:rPr>
              <a:t>.</a:t>
            </a:r>
          </a:p>
          <a:p>
            <a:pPr marL="385877" lvl="1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1800" dirty="0">
              <a:latin typeface="Century Gothic" panose="020B0502020202020204" pitchFamily="34" charset="0"/>
              <a:ea typeface="+mn-lt"/>
              <a:cs typeface="+mn-lt"/>
            </a:endParaRPr>
          </a:p>
          <a:p>
            <a:pPr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800" dirty="0">
                <a:latin typeface="Century Gothic" panose="020B0502020202020204" pitchFamily="34" charset="0"/>
              </a:rPr>
              <a:t> 3.Integración del </a:t>
            </a:r>
            <a:r>
              <a:rPr lang="en-US" sz="1800" dirty="0" err="1">
                <a:latin typeface="Century Gothic" panose="020B0502020202020204" pitchFamily="34" charset="0"/>
              </a:rPr>
              <a:t>contenido</a:t>
            </a:r>
            <a:r>
              <a:rPr lang="en-US" sz="1800" dirty="0">
                <a:latin typeface="Century Gothic" panose="020B0502020202020204" pitchFamily="34" charset="0"/>
              </a:rPr>
              <a:t> y </a:t>
            </a:r>
            <a:r>
              <a:rPr lang="en-US" sz="1800" dirty="0" err="1">
                <a:latin typeface="Century Gothic" panose="020B0502020202020204" pitchFamily="34" charset="0"/>
              </a:rPr>
              <a:t>trabajo</a:t>
            </a:r>
            <a:r>
              <a:rPr lang="en-US" sz="1800" dirty="0">
                <a:latin typeface="Century Gothic" panose="020B0502020202020204" pitchFamily="34" charset="0"/>
              </a:rPr>
              <a:t> </a:t>
            </a:r>
            <a:r>
              <a:rPr lang="en-US" sz="1800" dirty="0" err="1">
                <a:latin typeface="Century Gothic" panose="020B0502020202020204" pitchFamily="34" charset="0"/>
              </a:rPr>
              <a:t>agroecológico</a:t>
            </a:r>
            <a:r>
              <a:rPr lang="en-US" sz="1800" dirty="0">
                <a:latin typeface="Century Gothic" panose="020B0502020202020204" pitchFamily="34" charset="0"/>
              </a:rPr>
              <a:t> con los </a:t>
            </a:r>
            <a:r>
              <a:rPr lang="en-US" sz="1800" dirty="0" err="1">
                <a:latin typeface="Century Gothic" panose="020B0502020202020204" pitchFamily="34" charset="0"/>
              </a:rPr>
              <a:t>equipos</a:t>
            </a:r>
            <a:endParaRPr lang="en-US" sz="1800" dirty="0">
              <a:latin typeface="Century Gothic" panose="020B0502020202020204" pitchFamily="34" charset="0"/>
            </a:endParaRPr>
          </a:p>
          <a:p>
            <a:pPr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800" dirty="0">
                <a:latin typeface="Century Gothic" panose="020B0502020202020204" pitchFamily="34" charset="0"/>
              </a:rPr>
              <a:t> del CCRP, a </a:t>
            </a:r>
            <a:r>
              <a:rPr lang="en-US" sz="1800" dirty="0" err="1">
                <a:latin typeface="Century Gothic" panose="020B0502020202020204" pitchFamily="34" charset="0"/>
              </a:rPr>
              <a:t>nivel</a:t>
            </a:r>
            <a:r>
              <a:rPr lang="en-US" sz="1800" dirty="0">
                <a:latin typeface="Century Gothic" panose="020B0502020202020204" pitchFamily="34" charset="0"/>
              </a:rPr>
              <a:t> de </a:t>
            </a:r>
            <a:r>
              <a:rPr lang="en-US" sz="1800" dirty="0" err="1">
                <a:latin typeface="Century Gothic" panose="020B0502020202020204" pitchFamily="34" charset="0"/>
              </a:rPr>
              <a:t>programa</a:t>
            </a:r>
            <a:r>
              <a:rPr lang="en-US" sz="1800" dirty="0">
                <a:latin typeface="Century Gothic" panose="020B0502020202020204" pitchFamily="34" charset="0"/>
              </a:rPr>
              <a:t>.</a:t>
            </a:r>
            <a:endParaRPr lang="en-US" sz="1800" dirty="0">
              <a:latin typeface="Century Gothic" panose="020B0502020202020204" pitchFamily="34" charset="0"/>
              <a:ea typeface="+mn-lt"/>
              <a:cs typeface="+mn-lt"/>
            </a:endParaRPr>
          </a:p>
          <a:p>
            <a:pPr marL="487695" indent="-487695">
              <a:lnSpc>
                <a:spcPct val="100000"/>
              </a:lnSpc>
              <a:spcBef>
                <a:spcPts val="0"/>
              </a:spcBef>
              <a:buAutoNum type="arabicPeriod"/>
            </a:pPr>
            <a:endParaRPr lang="en-US" sz="1800" dirty="0">
              <a:latin typeface="Century Gothic" panose="020B0502020202020204" pitchFamily="34" charset="0"/>
              <a:ea typeface="+mn-lt"/>
              <a:cs typeface="+mn-lt"/>
            </a:endParaRPr>
          </a:p>
          <a:p>
            <a:pPr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800" dirty="0">
                <a:latin typeface="Century Gothic" panose="020B0502020202020204" pitchFamily="34" charset="0"/>
              </a:rPr>
              <a:t>4. </a:t>
            </a:r>
            <a:r>
              <a:rPr lang="en-US" sz="1800" dirty="0" err="1">
                <a:latin typeface="Century Gothic" panose="020B0502020202020204" pitchFamily="34" charset="0"/>
              </a:rPr>
              <a:t>Utilizar</a:t>
            </a:r>
            <a:r>
              <a:rPr lang="en-US" sz="1800" dirty="0">
                <a:latin typeface="Century Gothic" panose="020B0502020202020204" pitchFamily="34" charset="0"/>
              </a:rPr>
              <a:t> las </a:t>
            </a:r>
            <a:r>
              <a:rPr lang="en-US" sz="1800" dirty="0" err="1">
                <a:latin typeface="Century Gothic" panose="020B0502020202020204" pitchFamily="34" charset="0"/>
              </a:rPr>
              <a:t>lecciones</a:t>
            </a:r>
            <a:r>
              <a:rPr lang="en-US" sz="1800" dirty="0">
                <a:latin typeface="Century Gothic" panose="020B0502020202020204" pitchFamily="34" charset="0"/>
              </a:rPr>
              <a:t> </a:t>
            </a:r>
            <a:r>
              <a:rPr lang="en-US" sz="1800" dirty="0" err="1">
                <a:latin typeface="Century Gothic" panose="020B0502020202020204" pitchFamily="34" charset="0"/>
              </a:rPr>
              <a:t>aprendidas</a:t>
            </a:r>
            <a:r>
              <a:rPr lang="en-US" sz="1800" dirty="0">
                <a:latin typeface="Century Gothic" panose="020B0502020202020204" pitchFamily="34" charset="0"/>
              </a:rPr>
              <a:t> </a:t>
            </a:r>
            <a:r>
              <a:rPr lang="en-US" sz="1800" dirty="0" err="1">
                <a:latin typeface="Century Gothic" panose="020B0502020202020204" pitchFamily="34" charset="0"/>
              </a:rPr>
              <a:t>en</a:t>
            </a:r>
            <a:r>
              <a:rPr lang="en-US" sz="1800" dirty="0">
                <a:latin typeface="Century Gothic" panose="020B0502020202020204" pitchFamily="34" charset="0"/>
              </a:rPr>
              <a:t> el CCRP para </a:t>
            </a:r>
            <a:r>
              <a:rPr lang="en-US" sz="1800" dirty="0" err="1">
                <a:latin typeface="Century Gothic" panose="020B0502020202020204" pitchFamily="34" charset="0"/>
              </a:rPr>
              <a:t>dialogar</a:t>
            </a:r>
            <a:r>
              <a:rPr lang="en-US" sz="1800" dirty="0">
                <a:latin typeface="Century Gothic" panose="020B0502020202020204" pitchFamily="34" charset="0"/>
              </a:rPr>
              <a:t> con </a:t>
            </a:r>
            <a:r>
              <a:rPr lang="en-US" sz="1800" dirty="0" err="1">
                <a:latin typeface="Century Gothic" panose="020B0502020202020204" pitchFamily="34" charset="0"/>
              </a:rPr>
              <a:t>actores</a:t>
            </a:r>
            <a:r>
              <a:rPr lang="en-US" sz="1800" dirty="0">
                <a:latin typeface="Century Gothic" panose="020B0502020202020204" pitchFamily="34" charset="0"/>
              </a:rPr>
              <a:t> </a:t>
            </a:r>
            <a:r>
              <a:rPr lang="en-US" sz="1800" dirty="0" err="1">
                <a:latin typeface="Century Gothic" panose="020B0502020202020204" pitchFamily="34" charset="0"/>
              </a:rPr>
              <a:t>globales</a:t>
            </a:r>
            <a:r>
              <a:rPr lang="en-US" sz="1800" dirty="0">
                <a:latin typeface="Century Gothic" panose="020B0502020202020204" pitchFamily="34" charset="0"/>
              </a:rPr>
              <a:t> </a:t>
            </a:r>
            <a:r>
              <a:rPr lang="en-US" sz="1800" dirty="0" err="1">
                <a:latin typeface="Century Gothic" panose="020B0502020202020204" pitchFamily="34" charset="0"/>
              </a:rPr>
              <a:t>sobre</a:t>
            </a:r>
            <a:r>
              <a:rPr lang="en-US" sz="1800" dirty="0">
                <a:latin typeface="Century Gothic" panose="020B0502020202020204" pitchFamily="34" charset="0"/>
              </a:rPr>
              <a:t> el </a:t>
            </a:r>
            <a:r>
              <a:rPr lang="en-US" sz="1800" dirty="0" err="1">
                <a:latin typeface="Century Gothic" panose="020B0502020202020204" pitchFamily="34" charset="0"/>
              </a:rPr>
              <a:t>avance</a:t>
            </a:r>
            <a:r>
              <a:rPr lang="en-US" sz="1800" dirty="0">
                <a:latin typeface="Century Gothic" panose="020B0502020202020204" pitchFamily="34" charset="0"/>
              </a:rPr>
              <a:t> y </a:t>
            </a:r>
            <a:r>
              <a:rPr lang="en-US" sz="1800" dirty="0" err="1">
                <a:latin typeface="Century Gothic" panose="020B0502020202020204" pitchFamily="34" charset="0"/>
              </a:rPr>
              <a:t>aplicación</a:t>
            </a:r>
            <a:r>
              <a:rPr lang="en-US" sz="1800" dirty="0">
                <a:latin typeface="Century Gothic" panose="020B0502020202020204" pitchFamily="34" charset="0"/>
              </a:rPr>
              <a:t> de la </a:t>
            </a:r>
            <a:r>
              <a:rPr lang="en-US" sz="1800" dirty="0" err="1">
                <a:latin typeface="Century Gothic" panose="020B0502020202020204" pitchFamily="34" charset="0"/>
              </a:rPr>
              <a:t>agroecología</a:t>
            </a:r>
            <a:r>
              <a:rPr lang="en-US" sz="1800" dirty="0">
                <a:latin typeface="Century Gothic" panose="020B0502020202020204" pitchFamily="34" charset="0"/>
              </a:rPr>
              <a:t>. </a:t>
            </a:r>
            <a:endParaRPr lang="en-US" sz="1800" dirty="0">
              <a:latin typeface="Century Gothic" panose="020B0502020202020204" pitchFamily="34" charset="0"/>
              <a:ea typeface="+mn-lt"/>
              <a:cs typeface="+mn-lt"/>
            </a:endParaRPr>
          </a:p>
          <a:p>
            <a:pPr marL="0" indent="0">
              <a:spcAft>
                <a:spcPts val="0"/>
              </a:spcAft>
              <a:buNone/>
            </a:pPr>
            <a:endParaRPr lang="en-US" sz="1800" dirty="0">
              <a:latin typeface="Century Gothic" panose="020B0502020202020204" pitchFamily="34" charset="0"/>
              <a:cs typeface="Calibri" panose="020F0502020204030204"/>
            </a:endParaRPr>
          </a:p>
          <a:p>
            <a:endParaRPr lang="en-US" sz="1800" dirty="0">
              <a:latin typeface="Century Gothic" panose="020B0502020202020204" pitchFamily="34" charset="0"/>
            </a:endParaRPr>
          </a:p>
          <a:p>
            <a:endParaRPr lang="en-US" sz="1800" dirty="0">
              <a:latin typeface="Century Gothic" panose="020B0502020202020204" pitchFamily="34" charset="0"/>
            </a:endParaRPr>
          </a:p>
          <a:p>
            <a:endParaRPr lang="en-US" sz="1800" dirty="0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CC0A0C4F-649F-DB4F-95F1-F95A4EF8FD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9926" y="155089"/>
            <a:ext cx="1756499" cy="1756499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CE13BA46-B4C0-E149-B2E2-90AB787F0D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7905" y="994623"/>
            <a:ext cx="1689371" cy="1689371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>
            <a:extLst>
              <a:ext uri="{FF2B5EF4-FFF2-40B4-BE49-F238E27FC236}">
                <a16:creationId xmlns:a16="http://schemas.microsoft.com/office/drawing/2014/main" id="{0960EBCE-7B5C-9549-8B5B-7661618605C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5313" y="3210130"/>
            <a:ext cx="1778833" cy="1778833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avatar">
            <a:extLst>
              <a:ext uri="{FF2B5EF4-FFF2-40B4-BE49-F238E27FC236}">
                <a16:creationId xmlns:a16="http://schemas.microsoft.com/office/drawing/2014/main" id="{E110264A-EFBC-A24D-B7AB-896AABD1352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32714" y="1856115"/>
            <a:ext cx="1807193" cy="1807193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avatar">
            <a:extLst>
              <a:ext uri="{FF2B5EF4-FFF2-40B4-BE49-F238E27FC236}">
                <a16:creationId xmlns:a16="http://schemas.microsoft.com/office/drawing/2014/main" id="{BF08FDA0-D966-9448-83CC-E2D79472A75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81804" y="4558820"/>
            <a:ext cx="1650057" cy="1650057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EFB3F998-DC2A-5347-B9B5-3B8DCB054734}"/>
              </a:ext>
            </a:extLst>
          </p:cNvPr>
          <p:cNvSpPr txBox="1"/>
          <p:nvPr/>
        </p:nvSpPr>
        <p:spPr>
          <a:xfrm>
            <a:off x="5952424" y="6235505"/>
            <a:ext cx="256089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1228954" rtl="0" eaLnBrk="1" latinLnBrk="0" hangingPunct="1">
              <a:defRPr sz="241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14477" algn="l" defTabSz="1228954" rtl="0" eaLnBrk="1" latinLnBrk="0" hangingPunct="1">
              <a:defRPr sz="241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28954" algn="l" defTabSz="1228954" rtl="0" eaLnBrk="1" latinLnBrk="0" hangingPunct="1">
              <a:defRPr sz="241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43430" algn="l" defTabSz="1228954" rtl="0" eaLnBrk="1" latinLnBrk="0" hangingPunct="1">
              <a:defRPr sz="241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57907" algn="l" defTabSz="1228954" rtl="0" eaLnBrk="1" latinLnBrk="0" hangingPunct="1">
              <a:defRPr sz="241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72384" algn="l" defTabSz="1228954" rtl="0" eaLnBrk="1" latinLnBrk="0" hangingPunct="1">
              <a:defRPr sz="241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86861" algn="l" defTabSz="1228954" rtl="0" eaLnBrk="1" latinLnBrk="0" hangingPunct="1">
              <a:defRPr sz="241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301338" algn="l" defTabSz="1228954" rtl="0" eaLnBrk="1" latinLnBrk="0" hangingPunct="1">
              <a:defRPr sz="241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915814" algn="l" defTabSz="1228954" rtl="0" eaLnBrk="1" latinLnBrk="0" hangingPunct="1">
              <a:defRPr sz="241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753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Nell Carpenter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4BB6BAC-011B-4F47-85DC-7B91417ECB39}"/>
              </a:ext>
            </a:extLst>
          </p:cNvPr>
          <p:cNvSpPr txBox="1"/>
          <p:nvPr/>
        </p:nvSpPr>
        <p:spPr>
          <a:xfrm>
            <a:off x="981702" y="4988963"/>
            <a:ext cx="20330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1228954" rtl="0" eaLnBrk="1" latinLnBrk="0" hangingPunct="1">
              <a:defRPr sz="241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14477" algn="l" defTabSz="1228954" rtl="0" eaLnBrk="1" latinLnBrk="0" hangingPunct="1">
              <a:defRPr sz="241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28954" algn="l" defTabSz="1228954" rtl="0" eaLnBrk="1" latinLnBrk="0" hangingPunct="1">
              <a:defRPr sz="241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43430" algn="l" defTabSz="1228954" rtl="0" eaLnBrk="1" latinLnBrk="0" hangingPunct="1">
              <a:defRPr sz="241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57907" algn="l" defTabSz="1228954" rtl="0" eaLnBrk="1" latinLnBrk="0" hangingPunct="1">
              <a:defRPr sz="241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72384" algn="l" defTabSz="1228954" rtl="0" eaLnBrk="1" latinLnBrk="0" hangingPunct="1">
              <a:defRPr sz="241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86861" algn="l" defTabSz="1228954" rtl="0" eaLnBrk="1" latinLnBrk="0" hangingPunct="1">
              <a:defRPr sz="241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301338" algn="l" defTabSz="1228954" rtl="0" eaLnBrk="1" latinLnBrk="0" hangingPunct="1">
              <a:defRPr sz="241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915814" algn="l" defTabSz="1228954" rtl="0" eaLnBrk="1" latinLnBrk="0" hangingPunct="1">
              <a:defRPr sz="241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753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Amaya Carrasco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E7114D2-2ABF-4345-A322-51F061F88D02}"/>
              </a:ext>
            </a:extLst>
          </p:cNvPr>
          <p:cNvSpPr txBox="1"/>
          <p:nvPr/>
        </p:nvSpPr>
        <p:spPr>
          <a:xfrm>
            <a:off x="6698587" y="3862988"/>
            <a:ext cx="20330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1228954" rtl="0" eaLnBrk="1" latinLnBrk="0" hangingPunct="1">
              <a:defRPr sz="241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14477" algn="l" defTabSz="1228954" rtl="0" eaLnBrk="1" latinLnBrk="0" hangingPunct="1">
              <a:defRPr sz="241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28954" algn="l" defTabSz="1228954" rtl="0" eaLnBrk="1" latinLnBrk="0" hangingPunct="1">
              <a:defRPr sz="241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43430" algn="l" defTabSz="1228954" rtl="0" eaLnBrk="1" latinLnBrk="0" hangingPunct="1">
              <a:defRPr sz="241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57907" algn="l" defTabSz="1228954" rtl="0" eaLnBrk="1" latinLnBrk="0" hangingPunct="1">
              <a:defRPr sz="241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72384" algn="l" defTabSz="1228954" rtl="0" eaLnBrk="1" latinLnBrk="0" hangingPunct="1">
              <a:defRPr sz="241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86861" algn="l" defTabSz="1228954" rtl="0" eaLnBrk="1" latinLnBrk="0" hangingPunct="1">
              <a:defRPr sz="241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301338" algn="l" defTabSz="1228954" rtl="0" eaLnBrk="1" latinLnBrk="0" hangingPunct="1">
              <a:defRPr sz="241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915814" algn="l" defTabSz="1228954" rtl="0" eaLnBrk="1" latinLnBrk="0" hangingPunct="1">
              <a:defRPr sz="241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753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Nils McCune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6B4EE32-CC6D-264B-A7CC-365A01DDC163}"/>
              </a:ext>
            </a:extLst>
          </p:cNvPr>
          <p:cNvSpPr txBox="1"/>
          <p:nvPr/>
        </p:nvSpPr>
        <p:spPr>
          <a:xfrm>
            <a:off x="1914465" y="2759712"/>
            <a:ext cx="20330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1228954" rtl="0" eaLnBrk="1" latinLnBrk="0" hangingPunct="1">
              <a:defRPr sz="241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14477" algn="l" defTabSz="1228954" rtl="0" eaLnBrk="1" latinLnBrk="0" hangingPunct="1">
              <a:defRPr sz="241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28954" algn="l" defTabSz="1228954" rtl="0" eaLnBrk="1" latinLnBrk="0" hangingPunct="1">
              <a:defRPr sz="241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43430" algn="l" defTabSz="1228954" rtl="0" eaLnBrk="1" latinLnBrk="0" hangingPunct="1">
              <a:defRPr sz="241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57907" algn="l" defTabSz="1228954" rtl="0" eaLnBrk="1" latinLnBrk="0" hangingPunct="1">
              <a:defRPr sz="241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72384" algn="l" defTabSz="1228954" rtl="0" eaLnBrk="1" latinLnBrk="0" hangingPunct="1">
              <a:defRPr sz="241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86861" algn="l" defTabSz="1228954" rtl="0" eaLnBrk="1" latinLnBrk="0" hangingPunct="1">
              <a:defRPr sz="241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301338" algn="l" defTabSz="1228954" rtl="0" eaLnBrk="1" latinLnBrk="0" hangingPunct="1">
              <a:defRPr sz="241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915814" algn="l" defTabSz="1228954" rtl="0" eaLnBrk="1" latinLnBrk="0" hangingPunct="1">
              <a:defRPr sz="241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753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Gabriela Bucini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9126998-92CF-C94D-951F-0F286F153616}"/>
              </a:ext>
            </a:extLst>
          </p:cNvPr>
          <p:cNvSpPr txBox="1"/>
          <p:nvPr/>
        </p:nvSpPr>
        <p:spPr>
          <a:xfrm>
            <a:off x="4315922" y="1996589"/>
            <a:ext cx="20330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1228954" rtl="0" eaLnBrk="1" latinLnBrk="0" hangingPunct="1">
              <a:defRPr sz="241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14477" algn="l" defTabSz="1228954" rtl="0" eaLnBrk="1" latinLnBrk="0" hangingPunct="1">
              <a:defRPr sz="241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28954" algn="l" defTabSz="1228954" rtl="0" eaLnBrk="1" latinLnBrk="0" hangingPunct="1">
              <a:defRPr sz="241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43430" algn="l" defTabSz="1228954" rtl="0" eaLnBrk="1" latinLnBrk="0" hangingPunct="1">
              <a:defRPr sz="241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57907" algn="l" defTabSz="1228954" rtl="0" eaLnBrk="1" latinLnBrk="0" hangingPunct="1">
              <a:defRPr sz="241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72384" algn="l" defTabSz="1228954" rtl="0" eaLnBrk="1" latinLnBrk="0" hangingPunct="1">
              <a:defRPr sz="241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86861" algn="l" defTabSz="1228954" rtl="0" eaLnBrk="1" latinLnBrk="0" hangingPunct="1">
              <a:defRPr sz="241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301338" algn="l" defTabSz="1228954" rtl="0" eaLnBrk="1" latinLnBrk="0" hangingPunct="1">
              <a:defRPr sz="241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915814" algn="l" defTabSz="1228954" rtl="0" eaLnBrk="1" latinLnBrk="0" hangingPunct="1">
              <a:defRPr sz="241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753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Ernesto Méndez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289592" y="4894572"/>
            <a:ext cx="1702697" cy="1694184"/>
          </a:xfrm>
          <a:prstGeom prst="flowChartConnector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D4BB6BAC-011B-4F47-85DC-7B91417ECB39}"/>
              </a:ext>
            </a:extLst>
          </p:cNvPr>
          <p:cNvSpPr txBox="1"/>
          <p:nvPr/>
        </p:nvSpPr>
        <p:spPr>
          <a:xfrm>
            <a:off x="3195143" y="6588756"/>
            <a:ext cx="20330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1228954" rtl="0" eaLnBrk="1" latinLnBrk="0" hangingPunct="1">
              <a:defRPr sz="241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14477" algn="l" defTabSz="1228954" rtl="0" eaLnBrk="1" latinLnBrk="0" hangingPunct="1">
              <a:defRPr sz="241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28954" algn="l" defTabSz="1228954" rtl="0" eaLnBrk="1" latinLnBrk="0" hangingPunct="1">
              <a:defRPr sz="241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43430" algn="l" defTabSz="1228954" rtl="0" eaLnBrk="1" latinLnBrk="0" hangingPunct="1">
              <a:defRPr sz="241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57907" algn="l" defTabSz="1228954" rtl="0" eaLnBrk="1" latinLnBrk="0" hangingPunct="1">
              <a:defRPr sz="241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72384" algn="l" defTabSz="1228954" rtl="0" eaLnBrk="1" latinLnBrk="0" hangingPunct="1">
              <a:defRPr sz="241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86861" algn="l" defTabSz="1228954" rtl="0" eaLnBrk="1" latinLnBrk="0" hangingPunct="1">
              <a:defRPr sz="241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301338" algn="l" defTabSz="1228954" rtl="0" eaLnBrk="1" latinLnBrk="0" hangingPunct="1">
              <a:defRPr sz="241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915814" algn="l" defTabSz="1228954" rtl="0" eaLnBrk="1" latinLnBrk="0" hangingPunct="1">
              <a:defRPr sz="241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753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Colin Anderson</a:t>
            </a:r>
          </a:p>
        </p:txBody>
      </p:sp>
    </p:spTree>
    <p:extLst>
      <p:ext uri="{BB962C8B-B14F-4D97-AF65-F5344CB8AC3E}">
        <p14:creationId xmlns:p14="http://schemas.microsoft.com/office/powerpoint/2010/main" val="158426717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/>
          <p:cNvSpPr txBox="1">
            <a:spLocks/>
          </p:cNvSpPr>
          <p:nvPr/>
        </p:nvSpPr>
        <p:spPr>
          <a:xfrm>
            <a:off x="3199572" y="1398186"/>
            <a:ext cx="10897428" cy="2767414"/>
          </a:xfrm>
          <a:prstGeom prst="rect">
            <a:avLst/>
          </a:prstGeom>
          <a:ln>
            <a:solidFill>
              <a:schemeClr val="accent2">
                <a:lumMod val="75000"/>
              </a:schemeClr>
            </a:solidFill>
          </a:ln>
        </p:spPr>
        <p:txBody>
          <a:bodyPr vert="horz" lIns="97536" tIns="48768" rIns="97536" bIns="48768" rtlCol="0" anchor="t">
            <a:noAutofit/>
          </a:bodyPr>
          <a:lstStyle>
            <a:defPPr>
              <a:defRPr lang="en-US"/>
            </a:defPPr>
            <a:lvl1pPr marL="0" algn="l" defTabSz="1228954" rtl="0" eaLnBrk="1" latinLnBrk="0" hangingPunct="1">
              <a:defRPr sz="241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14477" algn="l" defTabSz="1228954" rtl="0" eaLnBrk="1" latinLnBrk="0" hangingPunct="1">
              <a:defRPr sz="241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28954" algn="l" defTabSz="1228954" rtl="0" eaLnBrk="1" latinLnBrk="0" hangingPunct="1">
              <a:defRPr sz="241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43430" algn="l" defTabSz="1228954" rtl="0" eaLnBrk="1" latinLnBrk="0" hangingPunct="1">
              <a:defRPr sz="241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57907" algn="l" defTabSz="1228954" rtl="0" eaLnBrk="1" latinLnBrk="0" hangingPunct="1">
              <a:defRPr sz="241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72384" algn="l" defTabSz="1228954" rtl="0" eaLnBrk="1" latinLnBrk="0" hangingPunct="1">
              <a:defRPr sz="241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86861" algn="l" defTabSz="1228954" rtl="0" eaLnBrk="1" latinLnBrk="0" hangingPunct="1">
              <a:defRPr sz="241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301338" algn="l" defTabSz="1228954" rtl="0" eaLnBrk="1" latinLnBrk="0" hangingPunct="1">
              <a:defRPr sz="241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915814" algn="l" defTabSz="1228954" rtl="0" eaLnBrk="1" latinLnBrk="0" hangingPunct="1">
              <a:defRPr sz="241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75390" rtl="0" eaLnBrk="1" fontAlgn="auto" latinLnBrk="0" hangingPunct="1">
              <a:lnSpc>
                <a:spcPct val="150000"/>
              </a:lnSpc>
              <a:spcBef>
                <a:spcPts val="1067"/>
              </a:spcBef>
              <a:spcAft>
                <a:spcPts val="427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s-EC" sz="2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ymbol" panose="020B0502040204020203" pitchFamily="34" charset="0"/>
                <a:ea typeface="Segoe UI Symbol" panose="020B0502040204020203" pitchFamily="34" charset="0"/>
              </a:rPr>
              <a:t>1</a:t>
            </a:r>
          </a:p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C" sz="2560" i="1" dirty="0">
                <a:latin typeface="Segoe UI"/>
                <a:cs typeface="Segoe UI"/>
              </a:rPr>
              <a:t>Proceso de transición </a:t>
            </a:r>
            <a:r>
              <a:rPr kumimoji="0" lang="es-EC" sz="2560" b="0" i="1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Segoe UI"/>
                <a:ea typeface="Segoe UI Symbol"/>
                <a:cs typeface="Segoe UI"/>
              </a:rPr>
              <a:t>agroecológica </a:t>
            </a:r>
            <a:r>
              <a:rPr lang="es-EC" sz="2560" i="1" dirty="0">
                <a:latin typeface="Segoe UI"/>
                <a:ea typeface="Segoe UI Symbol"/>
                <a:cs typeface="Segoe UI"/>
              </a:rPr>
              <a:t>impulsado mediante herramientas</a:t>
            </a:r>
            <a:endParaRPr lang="es-EC" sz="2560" b="0" i="1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Segoe UI"/>
              <a:ea typeface="Segoe UI Symbol"/>
              <a:cs typeface="Segoe UI"/>
            </a:endParaRPr>
          </a:p>
          <a:p>
            <a:pPr lvl="0">
              <a:defRPr/>
            </a:pPr>
            <a:endParaRPr lang="es-EC" sz="2580" dirty="0"/>
          </a:p>
          <a:p>
            <a:pPr marL="304810" lvl="0" indent="-304810">
              <a:buFont typeface="Arial" panose="020B0604020202020204" pitchFamily="34" charset="0"/>
              <a:buChar char="•"/>
              <a:defRPr/>
            </a:pPr>
            <a:r>
              <a:rPr lang="es-EC" sz="2580" dirty="0">
                <a:latin typeface="Century Gothic" panose="020B0502020202020204" pitchFamily="34" charset="0"/>
              </a:rPr>
              <a:t>Resaltar el trabajo que ya se ha realizado en el recorrido agroecológico </a:t>
            </a:r>
          </a:p>
          <a:p>
            <a:pPr marL="304810" lvl="0" indent="-304810">
              <a:buFont typeface="Arial" panose="020B0604020202020204" pitchFamily="34" charset="0"/>
              <a:buChar char="•"/>
              <a:defRPr/>
            </a:pPr>
            <a:r>
              <a:rPr lang="es-EC" sz="2580" dirty="0">
                <a:latin typeface="Century Gothic" panose="020B0502020202020204" pitchFamily="34" charset="0"/>
              </a:rPr>
              <a:t>Marco de transición acompañado de herramientas</a:t>
            </a:r>
            <a:endParaRPr kumimoji="0" lang="es-EC" sz="258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Century Gothic" panose="020B0502020202020204" pitchFamily="34" charset="0"/>
            </a:endParaRPr>
          </a:p>
        </p:txBody>
      </p:sp>
      <p:sp>
        <p:nvSpPr>
          <p:cNvPr id="6" name="Content Placeholder 3"/>
          <p:cNvSpPr txBox="1">
            <a:spLocks/>
          </p:cNvSpPr>
          <p:nvPr/>
        </p:nvSpPr>
        <p:spPr>
          <a:xfrm>
            <a:off x="3199572" y="4165600"/>
            <a:ext cx="10897428" cy="2032000"/>
          </a:xfrm>
          <a:prstGeom prst="rect">
            <a:avLst/>
          </a:prstGeom>
          <a:ln>
            <a:solidFill>
              <a:schemeClr val="accent2">
                <a:lumMod val="75000"/>
              </a:schemeClr>
            </a:solidFill>
          </a:ln>
        </p:spPr>
        <p:txBody>
          <a:bodyPr>
            <a:normAutofit fontScale="92500" lnSpcReduction="10000"/>
          </a:bodyPr>
          <a:lstStyle>
            <a:defPPr>
              <a:defRPr lang="en-US"/>
            </a:defPPr>
            <a:lvl1pPr marL="0" algn="l" defTabSz="1228954" rtl="0" eaLnBrk="1" latinLnBrk="0" hangingPunct="1">
              <a:defRPr sz="241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14477" algn="l" defTabSz="1228954" rtl="0" eaLnBrk="1" latinLnBrk="0" hangingPunct="1">
              <a:defRPr sz="241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28954" algn="l" defTabSz="1228954" rtl="0" eaLnBrk="1" latinLnBrk="0" hangingPunct="1">
              <a:defRPr sz="241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43430" algn="l" defTabSz="1228954" rtl="0" eaLnBrk="1" latinLnBrk="0" hangingPunct="1">
              <a:defRPr sz="241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57907" algn="l" defTabSz="1228954" rtl="0" eaLnBrk="1" latinLnBrk="0" hangingPunct="1">
              <a:defRPr sz="241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72384" algn="l" defTabSz="1228954" rtl="0" eaLnBrk="1" latinLnBrk="0" hangingPunct="1">
              <a:defRPr sz="241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86861" algn="l" defTabSz="1228954" rtl="0" eaLnBrk="1" latinLnBrk="0" hangingPunct="1">
              <a:defRPr sz="241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301338" algn="l" defTabSz="1228954" rtl="0" eaLnBrk="1" latinLnBrk="0" hangingPunct="1">
              <a:defRPr sz="241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915814" algn="l" defTabSz="1228954" rtl="0" eaLnBrk="1" latinLnBrk="0" hangingPunct="1">
              <a:defRPr sz="241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75390" rtl="0" eaLnBrk="1" fontAlgn="auto" latinLnBrk="0" hangingPunct="1">
              <a:lnSpc>
                <a:spcPct val="150000"/>
              </a:lnSpc>
              <a:spcBef>
                <a:spcPts val="1067"/>
              </a:spcBef>
              <a:spcAft>
                <a:spcPts val="427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s-EC" sz="2800" b="1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entury Gothic" panose="020B0502020202020204" pitchFamily="34" charset="0"/>
                <a:ea typeface="Segoe UI Symbol" panose="020B0502040204020203" pitchFamily="34" charset="0"/>
              </a:rPr>
              <a:t>2</a:t>
            </a:r>
          </a:p>
          <a:p>
            <a: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C" sz="2800" i="1" dirty="0">
                <a:latin typeface="Segoe UI"/>
                <a:cs typeface="Segoe UI"/>
              </a:rPr>
              <a:t>Herramientas horizontales de intercambio de saberes</a:t>
            </a:r>
          </a:p>
          <a:p>
            <a:pPr marL="0" marR="0" lvl="0" indent="0" algn="l" defTabSz="975390" rtl="0" eaLnBrk="1" fontAlgn="auto" latinLnBrk="0" hangingPunct="1">
              <a:lnSpc>
                <a:spcPct val="150000"/>
              </a:lnSpc>
              <a:spcBef>
                <a:spcPts val="1067"/>
              </a:spcBef>
              <a:spcAft>
                <a:spcPts val="427"/>
              </a:spcAft>
              <a:buClrTx/>
              <a:buSzTx/>
              <a:buFont typeface="Arial"/>
              <a:buNone/>
              <a:tabLst/>
              <a:defRPr/>
            </a:pPr>
            <a:endParaRPr kumimoji="0" lang="es-EC" sz="2133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Century Gothic" panose="020B0502020202020204" pitchFamily="34" charset="0"/>
              <a:cs typeface="Segoe UI" panose="020B0502040204020203" pitchFamily="34" charset="0"/>
            </a:endParaRPr>
          </a:p>
          <a:p>
            <a:pPr marL="457200" lvl="0" indent="-457200">
              <a:buFont typeface="Arial" panose="020B0604020202020204" pitchFamily="34" charset="0"/>
              <a:buChar char="•"/>
              <a:defRPr/>
            </a:pPr>
            <a:r>
              <a:rPr lang="es-EC" sz="2580" dirty="0">
                <a:latin typeface="Century Gothic" panose="020B0502020202020204" pitchFamily="34" charset="0"/>
              </a:rPr>
              <a:t>Formas descolonizadoras y horizontales de aprendizaje</a:t>
            </a:r>
            <a:endParaRPr kumimoji="0" lang="es-EC" sz="2133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Century Gothic" panose="020B0502020202020204" pitchFamily="34" charset="0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F5C0ED4A-615C-894C-947D-27DD22EFEBC5}"/>
              </a:ext>
            </a:extLst>
          </p:cNvPr>
          <p:cNvSpPr txBox="1">
            <a:spLocks/>
          </p:cNvSpPr>
          <p:nvPr/>
        </p:nvSpPr>
        <p:spPr>
          <a:xfrm>
            <a:off x="3013380" y="595249"/>
            <a:ext cx="11738941" cy="802937"/>
          </a:xfrm>
          <a:prstGeom prst="rect">
            <a:avLst/>
          </a:prstGeom>
        </p:spPr>
        <p:txBody>
          <a:bodyPr vert="horz" lIns="97536" tIns="48768" rIns="97536" bIns="48768" rtlCol="0" anchor="ctr">
            <a:normAutofit/>
          </a:bodyPr>
          <a:lstStyle>
            <a:defPPr>
              <a:defRPr lang="en-US"/>
            </a:defPPr>
            <a:lvl1pPr marL="0" algn="l" defTabSz="1228954" rtl="0" eaLnBrk="1" latinLnBrk="0" hangingPunct="1">
              <a:defRPr sz="241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14477" algn="l" defTabSz="1228954" rtl="0" eaLnBrk="1" latinLnBrk="0" hangingPunct="1">
              <a:defRPr sz="241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28954" algn="l" defTabSz="1228954" rtl="0" eaLnBrk="1" latinLnBrk="0" hangingPunct="1">
              <a:defRPr sz="241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43430" algn="l" defTabSz="1228954" rtl="0" eaLnBrk="1" latinLnBrk="0" hangingPunct="1">
              <a:defRPr sz="241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57907" algn="l" defTabSz="1228954" rtl="0" eaLnBrk="1" latinLnBrk="0" hangingPunct="1">
              <a:defRPr sz="241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72384" algn="l" defTabSz="1228954" rtl="0" eaLnBrk="1" latinLnBrk="0" hangingPunct="1">
              <a:defRPr sz="241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86861" algn="l" defTabSz="1228954" rtl="0" eaLnBrk="1" latinLnBrk="0" hangingPunct="1">
              <a:defRPr sz="241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301338" algn="l" defTabSz="1228954" rtl="0" eaLnBrk="1" latinLnBrk="0" hangingPunct="1">
              <a:defRPr sz="241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915814" algn="l" defTabSz="1228954" rtl="0" eaLnBrk="1" latinLnBrk="0" hangingPunct="1">
              <a:defRPr sz="241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7539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C" sz="3840" b="1" i="0" u="none" strike="noStrike" kern="1200" cap="none" spc="0" normalizeH="0" baseline="0" dirty="0">
                <a:ln>
                  <a:noFill/>
                </a:ln>
                <a:solidFill>
                  <a:srgbClr val="005E4F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Temas</a:t>
            </a:r>
          </a:p>
        </p:txBody>
      </p:sp>
    </p:spTree>
    <p:extLst>
      <p:ext uri="{BB962C8B-B14F-4D97-AF65-F5344CB8AC3E}">
        <p14:creationId xmlns:p14="http://schemas.microsoft.com/office/powerpoint/2010/main" val="266933154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 txBox="1">
            <a:spLocks/>
          </p:cNvSpPr>
          <p:nvPr/>
        </p:nvSpPr>
        <p:spPr>
          <a:xfrm>
            <a:off x="886438" y="570889"/>
            <a:ext cx="15750561" cy="13470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413" b="0" i="0" kern="1200" baseline="0">
                <a:solidFill>
                  <a:srgbClr val="B2D23E"/>
                </a:solidFill>
                <a:latin typeface="Impact" charset="0"/>
                <a:ea typeface="+mj-ea"/>
                <a:cs typeface="+mj-cs"/>
              </a:defRPr>
            </a:lvl1pPr>
          </a:lstStyle>
          <a:p>
            <a:r>
              <a:rPr lang="es-ES_tradnl" sz="4400" b="1" dirty="0">
                <a:solidFill>
                  <a:schemeClr val="accent6">
                    <a:lumMod val="50000"/>
                  </a:schemeClr>
                </a:solidFill>
                <a:latin typeface="Century Gothic" panose="020B0502020202020204" pitchFamily="34" charset="0"/>
                <a:cs typeface="Segoe UI" panose="020B0502040204020203" pitchFamily="34" charset="0"/>
              </a:rPr>
              <a:t>Las visiones a futuro de la Agroecología en los Andes</a:t>
            </a:r>
            <a:endParaRPr lang="en-US" sz="2800" b="1" dirty="0">
              <a:solidFill>
                <a:schemeClr val="accent6">
                  <a:lumMod val="50000"/>
                </a:schemeClr>
              </a:solidFill>
              <a:latin typeface="Century Gothic" panose="020B0502020202020204" pitchFamily="34" charset="0"/>
              <a:cs typeface="Segoe UI" panose="020B0502040204020203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11198" y="2498068"/>
            <a:ext cx="11867017" cy="802937"/>
          </a:xfrm>
        </p:spPr>
        <p:txBody>
          <a:bodyPr/>
          <a:lstStyle/>
          <a:p>
            <a:r>
              <a:rPr lang="es-ES_tradnl" sz="3600" dirty="0">
                <a:solidFill>
                  <a:schemeClr val="accent6">
                    <a:lumMod val="50000"/>
                  </a:schemeClr>
                </a:solidFill>
                <a:latin typeface="Segoe UI Historic" panose="020B0502040204020203" pitchFamily="34" charset="0"/>
                <a:ea typeface="Segoe UI Historic" panose="020B0502040204020203" pitchFamily="34" charset="0"/>
                <a:cs typeface="Segoe UI Historic" panose="020B0502040204020203" pitchFamily="34" charset="0"/>
              </a:rPr>
              <a:t>CdP16: Posibles caminos y las visiones a futuro de la Agroecología en los Andes</a:t>
            </a:r>
            <a:endParaRPr lang="fr-FR" dirty="0">
              <a:solidFill>
                <a:schemeClr val="accent6">
                  <a:lumMod val="50000"/>
                </a:schemeClr>
              </a:solidFill>
            </a:endParaRPr>
          </a:p>
        </p:txBody>
      </p:sp>
      <p:pic>
        <p:nvPicPr>
          <p:cNvPr id="7" name="Picture 6" descr="Food on a plate&#10;&#10;Description automatically generated">
            <a:extLst>
              <a:ext uri="{FF2B5EF4-FFF2-40B4-BE49-F238E27FC236}">
                <a16:creationId xmlns:a16="http://schemas.microsoft.com/office/drawing/2014/main" id="{46519906-A2BB-4102-8D71-946950513F96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3285147" y="4391505"/>
            <a:ext cx="4432565" cy="2472382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37221" b="-1660"/>
          <a:stretch/>
        </p:blipFill>
        <p:spPr>
          <a:xfrm>
            <a:off x="-1233960" y="4384268"/>
            <a:ext cx="6776176" cy="2522709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42216" y="4359104"/>
            <a:ext cx="7742931" cy="25730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963640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86E9BB-6F17-8848-9416-E2F11708D2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37836" y="363800"/>
            <a:ext cx="11216640" cy="845166"/>
          </a:xfrm>
        </p:spPr>
        <p:txBody>
          <a:bodyPr>
            <a:noAutofit/>
          </a:bodyPr>
          <a:lstStyle/>
          <a:p>
            <a:pPr algn="ctr"/>
            <a:r>
              <a:rPr lang="es-EC" sz="4400" dirty="0">
                <a:solidFill>
                  <a:schemeClr val="accent6">
                    <a:lumMod val="50000"/>
                  </a:schemeClr>
                </a:solidFill>
                <a:latin typeface="Century Gothic" panose="020B0502020202020204" pitchFamily="34" charset="0"/>
                <a:cs typeface="Segoe UI" panose="020B0502040204020203" pitchFamily="34" charset="0"/>
              </a:rPr>
              <a:t>Consideraciones sobre la visión</a:t>
            </a:r>
            <a:endParaRPr lang="en-EC" sz="4400" dirty="0">
              <a:solidFill>
                <a:schemeClr val="accent6">
                  <a:lumMod val="50000"/>
                </a:schemeClr>
              </a:solidFill>
              <a:latin typeface="Century Gothic" panose="020B0502020202020204" pitchFamily="34" charset="0"/>
              <a:cs typeface="Segoe UI" panose="020B0502040204020203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10F902-B30B-1E43-8F69-45DAE7615AB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0436" y="1433826"/>
            <a:ext cx="13215697" cy="5881374"/>
          </a:xfrm>
        </p:spPr>
        <p:txBody>
          <a:bodyPr>
            <a:noAutofit/>
          </a:bodyPr>
          <a:lstStyle/>
          <a:p>
            <a:pPr marL="457200" indent="-4572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s-ES_tradnl" sz="2800" dirty="0"/>
              <a:t>Es un </a:t>
            </a:r>
            <a:r>
              <a:rPr lang="es-ES_tradnl" sz="2800" b="1" dirty="0"/>
              <a:t>proceso</a:t>
            </a:r>
            <a:r>
              <a:rPr lang="es-ES_tradnl" sz="2800" dirty="0"/>
              <a:t> en construcción</a:t>
            </a:r>
            <a:r>
              <a:rPr lang="en-US" sz="2800" dirty="0"/>
              <a:t> </a:t>
            </a:r>
            <a:endParaRPr lang="es-ES_tradnl" sz="2800" b="1" dirty="0"/>
          </a:p>
          <a:p>
            <a:pPr marL="457200" indent="-45720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s-ES_tradnl" sz="2800" b="1" dirty="0"/>
              <a:t>La visión la construyen los actores </a:t>
            </a:r>
            <a:r>
              <a:rPr lang="es-ES_tradnl" sz="2800" dirty="0"/>
              <a:t>que van a hacer los cambios en los territorios: </a:t>
            </a:r>
          </a:p>
          <a:p>
            <a:pPr marL="863600" lvl="1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es-ES_tradnl" sz="2800" dirty="0"/>
              <a:t>	productoras, productores, comunidad, políticos, familias,  asociaciones es lo que va a definir hacia dónde va la AE. </a:t>
            </a:r>
          </a:p>
          <a:p>
            <a:pPr marL="457200" indent="-4572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s-ES_tradnl" sz="2800" b="1" dirty="0"/>
              <a:t>No</a:t>
            </a:r>
            <a:r>
              <a:rPr lang="es-ES_tradnl" sz="2800" dirty="0"/>
              <a:t> hay una visión </a:t>
            </a:r>
            <a:r>
              <a:rPr lang="es-ES_tradnl" sz="2800" b="1" dirty="0"/>
              <a:t>única</a:t>
            </a:r>
            <a:r>
              <a:rPr lang="es-ES_tradnl" sz="2800" dirty="0"/>
              <a:t> de AE en el territorio.</a:t>
            </a:r>
          </a:p>
          <a:p>
            <a:pPr marL="457200" indent="-4572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s-EC" sz="2800" dirty="0"/>
              <a:t>Aprovechar las </a:t>
            </a:r>
            <a:r>
              <a:rPr lang="es-EC" sz="2800" b="1" dirty="0"/>
              <a:t>capacidades existentes en el territorio</a:t>
            </a:r>
            <a:r>
              <a:rPr lang="es-ES_tradnl" sz="2800" dirty="0"/>
              <a:t> </a:t>
            </a:r>
          </a:p>
          <a:p>
            <a:pPr marL="457200" indent="-45720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s-EC" sz="2800" dirty="0">
                <a:solidFill>
                  <a:prstClr val="black"/>
                </a:solidFill>
                <a:latin typeface="Century Gothic" panose="020B0502020202020204" pitchFamily="34" charset="0"/>
              </a:rPr>
              <a:t>Avanzar con </a:t>
            </a:r>
            <a:r>
              <a:rPr lang="es-EC" sz="2800" b="1" dirty="0">
                <a:solidFill>
                  <a:prstClr val="black"/>
                </a:solidFill>
                <a:latin typeface="Century Gothic" panose="020B0502020202020204" pitchFamily="34" charset="0"/>
              </a:rPr>
              <a:t>pasos pequeños y realistas </a:t>
            </a:r>
            <a:r>
              <a:rPr lang="es-EC" sz="2800" dirty="0">
                <a:solidFill>
                  <a:prstClr val="black"/>
                </a:solidFill>
                <a:latin typeface="Century Gothic" panose="020B0502020202020204" pitchFamily="34" charset="0"/>
              </a:rPr>
              <a:t>tomando en cuenta la situación de cada comunidad/territorio (recursos y necesidades</a:t>
            </a:r>
            <a:r>
              <a:rPr lang="es-EC" sz="2800" b="1" dirty="0">
                <a:solidFill>
                  <a:prstClr val="black"/>
                </a:solidFill>
                <a:latin typeface="Century Gothic" panose="020B0502020202020204" pitchFamily="34" charset="0"/>
              </a:rPr>
              <a:t>)</a:t>
            </a:r>
            <a:endParaRPr lang="es-EC" sz="2800" dirty="0">
              <a:solidFill>
                <a:prstClr val="black"/>
              </a:solidFill>
              <a:latin typeface="Century Gothic" panose="020B050202020202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s-ES_tradnl" sz="2800" dirty="0"/>
          </a:p>
        </p:txBody>
      </p:sp>
      <p:pic>
        <p:nvPicPr>
          <p:cNvPr id="4" name="Imagen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30522" y="2951018"/>
            <a:ext cx="3026009" cy="4034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282541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itle 1"/>
          <p:cNvSpPr txBox="1">
            <a:spLocks/>
          </p:cNvSpPr>
          <p:nvPr/>
        </p:nvSpPr>
        <p:spPr>
          <a:xfrm>
            <a:off x="1035942" y="6114421"/>
            <a:ext cx="15576811" cy="716734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EC" b="1" dirty="0">
                <a:solidFill>
                  <a:schemeClr val="accent6">
                    <a:lumMod val="50000"/>
                  </a:schemeClr>
                </a:solidFill>
                <a:latin typeface="Century Gothic" panose="020B0502020202020204" pitchFamily="34" charset="0"/>
                <a:cs typeface="Segoe UI" panose="020B0502040204020203" pitchFamily="34" charset="0"/>
              </a:rPr>
              <a:t>¿</a:t>
            </a:r>
            <a:r>
              <a:rPr lang="es-ES_tradnl" b="1" dirty="0">
                <a:solidFill>
                  <a:schemeClr val="accent6">
                    <a:lumMod val="50000"/>
                  </a:schemeClr>
                </a:solidFill>
                <a:latin typeface="Century Gothic" panose="020B0502020202020204" pitchFamily="34" charset="0"/>
                <a:cs typeface="Segoe UI" panose="020B0502040204020203" pitchFamily="34" charset="0"/>
              </a:rPr>
              <a:t>Qué principios y valores ayudan alcanzar esta visión? </a:t>
            </a:r>
            <a:endParaRPr lang="en-US" b="1" dirty="0">
              <a:solidFill>
                <a:schemeClr val="accent6">
                  <a:lumMod val="50000"/>
                </a:schemeClr>
              </a:solidFill>
              <a:latin typeface="Century Gothic" panose="020B0502020202020204" pitchFamily="34" charset="0"/>
              <a:cs typeface="Segoe UI" panose="020B0502040204020203" pitchFamily="34" charset="0"/>
            </a:endParaRPr>
          </a:p>
        </p:txBody>
      </p:sp>
      <p:pic>
        <p:nvPicPr>
          <p:cNvPr id="38" name="Marcador de contenido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289"/>
          <a:stretch/>
        </p:blipFill>
        <p:spPr>
          <a:xfrm rot="16200000">
            <a:off x="6045753" y="-380147"/>
            <a:ext cx="5557191" cy="68695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176800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37DE87-5606-754A-B304-CBFBBEED05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27626" y="394191"/>
            <a:ext cx="13190274" cy="1271115"/>
          </a:xfrm>
        </p:spPr>
        <p:txBody>
          <a:bodyPr>
            <a:noAutofit/>
          </a:bodyPr>
          <a:lstStyle/>
          <a:p>
            <a:r>
              <a:rPr lang="es-EC" sz="4400" dirty="0">
                <a:solidFill>
                  <a:schemeClr val="accent6">
                    <a:lumMod val="50000"/>
                  </a:schemeClr>
                </a:solidFill>
                <a:latin typeface="Century Gothic" panose="020B0502020202020204" pitchFamily="34" charset="0"/>
                <a:cs typeface="Segoe UI" panose="020B0502040204020203" pitchFamily="34" charset="0"/>
              </a:rPr>
              <a:t>Los valores y los principios son para orientar…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CC4443A-735B-2541-98B8-6918B10B2A2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3055" y="2400385"/>
            <a:ext cx="9418677" cy="4255954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s-EC" sz="2800" b="1" dirty="0"/>
              <a:t>Transformación</a:t>
            </a:r>
            <a:r>
              <a:rPr lang="es-EC" sz="2800" dirty="0"/>
              <a:t> a nivel de la persona, de la finca, comunidades y territorio</a:t>
            </a:r>
          </a:p>
          <a:p>
            <a:pPr>
              <a:lnSpc>
                <a:spcPct val="100000"/>
              </a:lnSpc>
            </a:pPr>
            <a:r>
              <a:rPr lang="es-EC" sz="2800" b="1" dirty="0"/>
              <a:t>Base con valores tradicionales y principios  agroecológicos </a:t>
            </a:r>
            <a:r>
              <a:rPr lang="es-EC" sz="2800" dirty="0"/>
              <a:t>de como ocurre el cambio</a:t>
            </a:r>
          </a:p>
          <a:p>
            <a:pPr>
              <a:lnSpc>
                <a:spcPct val="100000"/>
              </a:lnSpc>
            </a:pPr>
            <a:r>
              <a:rPr lang="es-EC" sz="2800" b="1" dirty="0"/>
              <a:t>Interiorizar cambios</a:t>
            </a:r>
            <a:endParaRPr lang="es-EC" sz="2800" dirty="0"/>
          </a:p>
          <a:p>
            <a:pPr>
              <a:lnSpc>
                <a:spcPct val="100000"/>
              </a:lnSpc>
            </a:pPr>
            <a:r>
              <a:rPr lang="es-EC" sz="2800" dirty="0"/>
              <a:t>La </a:t>
            </a:r>
            <a:r>
              <a:rPr lang="es-EC" sz="2800" b="1" dirty="0"/>
              <a:t>capacidad de generar preguntas y observar</a:t>
            </a:r>
            <a:r>
              <a:rPr lang="es-EC" sz="2800" dirty="0"/>
              <a:t> de forma sistemática y hacer cambios </a:t>
            </a:r>
            <a:r>
              <a:rPr lang="es-EC" sz="2800" b="1" dirty="0"/>
              <a:t>concretos</a:t>
            </a:r>
          </a:p>
        </p:txBody>
      </p:sp>
      <p:pic>
        <p:nvPicPr>
          <p:cNvPr id="4" name="Imagen 7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"/>
          <a:stretch/>
        </p:blipFill>
        <p:spPr>
          <a:xfrm>
            <a:off x="12132375" y="1807978"/>
            <a:ext cx="5377477" cy="40316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22851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880533" y="307942"/>
            <a:ext cx="1649306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4000" b="1" dirty="0">
                <a:solidFill>
                  <a:schemeClr val="accent6">
                    <a:lumMod val="50000"/>
                  </a:schemeClr>
                </a:solidFill>
                <a:latin typeface="Century Gothic" panose="020B0502020202020204" pitchFamily="34" charset="0"/>
              </a:rPr>
              <a:t>Definir acciones concretas y herramientas para la transformación </a:t>
            </a:r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49554647"/>
              </p:ext>
            </p:extLst>
          </p:nvPr>
        </p:nvGraphicFramePr>
        <p:xfrm>
          <a:off x="863599" y="1238174"/>
          <a:ext cx="16458067" cy="5822016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6824134">
                  <a:extLst>
                    <a:ext uri="{9D8B030D-6E8A-4147-A177-3AD203B41FA5}">
                      <a16:colId xmlns:a16="http://schemas.microsoft.com/office/drawing/2014/main" val="66983663"/>
                    </a:ext>
                  </a:extLst>
                </a:gridCol>
                <a:gridCol w="9633933">
                  <a:extLst>
                    <a:ext uri="{9D8B030D-6E8A-4147-A177-3AD203B41FA5}">
                      <a16:colId xmlns:a16="http://schemas.microsoft.com/office/drawing/2014/main" val="1160759921"/>
                    </a:ext>
                  </a:extLst>
                </a:gridCol>
              </a:tblGrid>
              <a:tr h="434887">
                <a:tc>
                  <a:txBody>
                    <a:bodyPr/>
                    <a:lstStyle/>
                    <a:p>
                      <a:pPr algn="ctr"/>
                      <a:r>
                        <a:rPr lang="es-EC" sz="2800" dirty="0">
                          <a:latin typeface="Candara" panose="020E0502030303020204" pitchFamily="34" charset="0"/>
                        </a:rPr>
                        <a:t>TEMA</a:t>
                      </a:r>
                    </a:p>
                  </a:txBody>
                  <a:tcPr marL="97536" marR="97536" marT="48768" marB="4876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C" sz="2800" dirty="0">
                          <a:latin typeface="Candara" panose="020E0502030303020204" pitchFamily="34" charset="0"/>
                        </a:rPr>
                        <a:t>RETOS</a:t>
                      </a:r>
                    </a:p>
                  </a:txBody>
                  <a:tcPr marL="97536" marR="97536" marT="48768" marB="48768"/>
                </a:tc>
                <a:extLst>
                  <a:ext uri="{0D108BD9-81ED-4DB2-BD59-A6C34878D82A}">
                    <a16:rowId xmlns:a16="http://schemas.microsoft.com/office/drawing/2014/main" val="3096868911"/>
                  </a:ext>
                </a:extLst>
              </a:tr>
              <a:tr h="1593747">
                <a:tc>
                  <a:txBody>
                    <a:bodyPr/>
                    <a:lstStyle/>
                    <a:p>
                      <a:r>
                        <a:rPr lang="es-EC" sz="2400" noProof="0" dirty="0">
                          <a:latin typeface="Candara" panose="020E0502030303020204" pitchFamily="34" charset="0"/>
                        </a:rPr>
                        <a:t>Principios de la Cosmovisión</a:t>
                      </a:r>
                      <a:r>
                        <a:rPr lang="es-EC" sz="2400" baseline="0" noProof="0" dirty="0">
                          <a:latin typeface="Candara" panose="020E0502030303020204" pitchFamily="34" charset="0"/>
                        </a:rPr>
                        <a:t> Andina</a:t>
                      </a:r>
                      <a:endParaRPr lang="es-EC" sz="2400" noProof="0" dirty="0">
                        <a:latin typeface="Candara" panose="020E0502030303020204" pitchFamily="34" charset="0"/>
                      </a:endParaRPr>
                    </a:p>
                  </a:txBody>
                  <a:tcPr marL="97536" marR="97536" marT="48768" marB="48768"/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es-EC" sz="2400" baseline="0" noProof="0" dirty="0">
                          <a:latin typeface="Candara" panose="020E0502030303020204" pitchFamily="34" charset="0"/>
                        </a:rPr>
                        <a:t>Dinámicas de poder; </a:t>
                      </a:r>
                      <a:r>
                        <a:rPr lang="es-EC" sz="2400" noProof="0" dirty="0">
                          <a:latin typeface="Candara" panose="020E0502030303020204" pitchFamily="34" charset="0"/>
                        </a:rPr>
                        <a:t>Jerarquías</a:t>
                      </a:r>
                      <a:endParaRPr lang="es-EC" sz="2400" baseline="0" noProof="0" dirty="0">
                        <a:latin typeface="Candara" panose="020E0502030303020204" pitchFamily="34" charset="0"/>
                      </a:endParaRP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es-EC" sz="2400" noProof="0" dirty="0">
                          <a:latin typeface="Candara" panose="020E0502030303020204" pitchFamily="34" charset="0"/>
                        </a:rPr>
                        <a:t>Comunicación- diálogo</a:t>
                      </a:r>
                      <a:r>
                        <a:rPr lang="es-EC" sz="2400" baseline="0" noProof="0" dirty="0">
                          <a:latin typeface="Candara" panose="020E0502030303020204" pitchFamily="34" charset="0"/>
                        </a:rPr>
                        <a:t> de saberes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es-EC" sz="2400" baseline="0" noProof="0" dirty="0">
                          <a:latin typeface="Candara" panose="020E0502030303020204" pitchFamily="34" charset="0"/>
                        </a:rPr>
                        <a:t>Actitudes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es-EC" sz="2400" noProof="0" dirty="0">
                          <a:latin typeface="Candara" panose="020E0502030303020204" pitchFamily="34" charset="0"/>
                        </a:rPr>
                        <a:t>Inclusión real</a:t>
                      </a:r>
                      <a:r>
                        <a:rPr lang="es-EC" sz="2400" baseline="0" noProof="0" dirty="0">
                          <a:latin typeface="Candara" panose="020E0502030303020204" pitchFamily="34" charset="0"/>
                        </a:rPr>
                        <a:t> de actores locales</a:t>
                      </a:r>
                    </a:p>
                  </a:txBody>
                  <a:tcPr marL="97536" marR="97536" marT="48768" marB="48768"/>
                </a:tc>
                <a:extLst>
                  <a:ext uri="{0D108BD9-81ED-4DB2-BD59-A6C34878D82A}">
                    <a16:rowId xmlns:a16="http://schemas.microsoft.com/office/drawing/2014/main" val="1781622105"/>
                  </a:ext>
                </a:extLst>
              </a:tr>
              <a:tr h="128749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C" sz="2400" dirty="0">
                          <a:latin typeface="Candara" panose="020E0502030303020204" pitchFamily="34" charset="0"/>
                        </a:rPr>
                        <a:t>Gobernanza y </a:t>
                      </a:r>
                      <a:r>
                        <a:rPr lang="es-EC" sz="2400" noProof="0" dirty="0">
                          <a:latin typeface="Candara" panose="020E0502030303020204" pitchFamily="34" charset="0"/>
                        </a:rPr>
                        <a:t>Procesos políticos</a:t>
                      </a:r>
                    </a:p>
                    <a:p>
                      <a:endParaRPr lang="es-EC" sz="2400" dirty="0">
                        <a:latin typeface="Candara" panose="020E0502030303020204" pitchFamily="34" charset="0"/>
                      </a:endParaRPr>
                    </a:p>
                  </a:txBody>
                  <a:tcPr marL="97536" marR="97536" marT="48768" marB="48768"/>
                </a:tc>
                <a:tc>
                  <a:txBody>
                    <a:bodyPr/>
                    <a:lstStyle/>
                    <a:p>
                      <a:pPr marL="285750" indent="-285750">
                        <a:buFontTx/>
                        <a:buChar char="-"/>
                      </a:pPr>
                      <a:r>
                        <a:rPr lang="es-EC" sz="2400" dirty="0">
                          <a:latin typeface="Candara" panose="020E0502030303020204" pitchFamily="34" charset="0"/>
                        </a:rPr>
                        <a:t>Incorporación de AE vs. Resistencia a políticas anti AE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es-EC" sz="2400" dirty="0">
                          <a:latin typeface="Candara" panose="020E0502030303020204" pitchFamily="34" charset="0"/>
                        </a:rPr>
                        <a:t>Escalas- regional</a:t>
                      </a:r>
                      <a:r>
                        <a:rPr lang="es-EC" sz="2400" baseline="0" dirty="0">
                          <a:latin typeface="Candara" panose="020E0502030303020204" pitchFamily="34" charset="0"/>
                        </a:rPr>
                        <a:t> vs nacional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es-EC" sz="2400" noProof="0" dirty="0">
                          <a:latin typeface="Candara" panose="020E0502030303020204" pitchFamily="34" charset="0"/>
                        </a:rPr>
                        <a:t>Gobernanza alternativa y Organización</a:t>
                      </a:r>
                    </a:p>
                  </a:txBody>
                  <a:tcPr marL="97536" marR="97536" marT="48768" marB="48768"/>
                </a:tc>
                <a:extLst>
                  <a:ext uri="{0D108BD9-81ED-4DB2-BD59-A6C34878D82A}">
                    <a16:rowId xmlns:a16="http://schemas.microsoft.com/office/drawing/2014/main" val="1548411381"/>
                  </a:ext>
                </a:extLst>
              </a:tr>
              <a:tr h="969595">
                <a:tc>
                  <a:txBody>
                    <a:bodyPr/>
                    <a:lstStyle/>
                    <a:p>
                      <a:r>
                        <a:rPr lang="es-EC" sz="2400" dirty="0">
                          <a:latin typeface="Candara" panose="020E0502030303020204" pitchFamily="34" charset="0"/>
                        </a:rPr>
                        <a:t>Mercados</a:t>
                      </a:r>
                    </a:p>
                  </a:txBody>
                  <a:tcPr marL="97536" marR="97536" marT="48768" marB="48768"/>
                </a:tc>
                <a:tc>
                  <a:txBody>
                    <a:bodyPr/>
                    <a:lstStyle/>
                    <a:p>
                      <a:pPr marL="285750" indent="-285750">
                        <a:buFontTx/>
                        <a:buChar char="-"/>
                      </a:pPr>
                      <a:r>
                        <a:rPr lang="es-EC" sz="2400" baseline="0" dirty="0">
                          <a:latin typeface="Candara" panose="020E0502030303020204" pitchFamily="34" charset="0"/>
                        </a:rPr>
                        <a:t>Consumidores/mercados urbanos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es-EC" sz="2400" baseline="0" dirty="0">
                          <a:latin typeface="Candara" panose="020E0502030303020204" pitchFamily="34" charset="0"/>
                        </a:rPr>
                        <a:t>Consumidores/mercados locales</a:t>
                      </a:r>
                      <a:endParaRPr lang="es-EC" sz="2400" dirty="0">
                        <a:latin typeface="Candara" panose="020E0502030303020204" pitchFamily="34" charset="0"/>
                      </a:endParaRPr>
                    </a:p>
                  </a:txBody>
                  <a:tcPr marL="97536" marR="97536" marT="48768" marB="48768"/>
                </a:tc>
                <a:extLst>
                  <a:ext uri="{0D108BD9-81ED-4DB2-BD59-A6C34878D82A}">
                    <a16:rowId xmlns:a16="http://schemas.microsoft.com/office/drawing/2014/main" val="794389245"/>
                  </a:ext>
                </a:extLst>
              </a:tr>
              <a:tr h="144692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C" sz="2400" dirty="0">
                          <a:latin typeface="Candara" panose="020E0502030303020204" pitchFamily="34" charset="0"/>
                        </a:rPr>
                        <a:t>Conocimientos / Saberes locales y Tecnologías</a:t>
                      </a:r>
                      <a:r>
                        <a:rPr lang="es-EC" sz="2400" baseline="0" dirty="0">
                          <a:latin typeface="Candara" panose="020E0502030303020204" pitchFamily="34" charset="0"/>
                        </a:rPr>
                        <a:t> </a:t>
                      </a:r>
                      <a:endParaRPr lang="es-EC" sz="2400" dirty="0">
                        <a:latin typeface="Candara" panose="020E0502030303020204" pitchFamily="34" charset="0"/>
                      </a:endParaRPr>
                    </a:p>
                    <a:p>
                      <a:endParaRPr lang="es-EC" sz="2400" dirty="0">
                        <a:latin typeface="Candara" panose="020E0502030303020204" pitchFamily="34" charset="0"/>
                      </a:endParaRPr>
                    </a:p>
                  </a:txBody>
                  <a:tcPr marL="97536" marR="97536" marT="48768" marB="48768"/>
                </a:tc>
                <a:tc>
                  <a:txBody>
                    <a:bodyPr/>
                    <a:lstStyle/>
                    <a:p>
                      <a:pPr marL="285750" indent="-285750">
                        <a:buFontTx/>
                        <a:buChar char="-"/>
                      </a:pPr>
                      <a:r>
                        <a:rPr lang="es-EC" sz="2400" dirty="0">
                          <a:latin typeface="Candara" panose="020E0502030303020204" pitchFamily="34" charset="0"/>
                        </a:rPr>
                        <a:t>Preservar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es-EC" sz="2400" dirty="0">
                          <a:latin typeface="Candara" panose="020E0502030303020204" pitchFamily="34" charset="0"/>
                        </a:rPr>
                        <a:t>La ciencia</a:t>
                      </a:r>
                      <a:r>
                        <a:rPr lang="es-EC" sz="2400" baseline="0" dirty="0">
                          <a:latin typeface="Candara" panose="020E0502030303020204" pitchFamily="34" charset="0"/>
                        </a:rPr>
                        <a:t> y tecnología pueden sobreponerse sobre los saberes locales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es-EC" sz="2400" dirty="0">
                          <a:latin typeface="Candara" panose="020E0502030303020204" pitchFamily="34" charset="0"/>
                        </a:rPr>
                        <a:t>Pasar a las nuevas generaciones</a:t>
                      </a:r>
                    </a:p>
                  </a:txBody>
                  <a:tcPr marL="97536" marR="97536" marT="48768" marB="48768"/>
                </a:tc>
                <a:extLst>
                  <a:ext uri="{0D108BD9-81ED-4DB2-BD59-A6C34878D82A}">
                    <a16:rowId xmlns:a16="http://schemas.microsoft.com/office/drawing/2014/main" val="235521184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610760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C6A44616-B9B2-46CF-A647-0DEC401B51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72750" y="2647571"/>
            <a:ext cx="11340717" cy="15881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5400" b="1" dirty="0">
                <a:solidFill>
                  <a:schemeClr val="accent6">
                    <a:lumMod val="75000"/>
                  </a:schemeClr>
                </a:solidFill>
                <a:latin typeface="Century Gothic" panose="020B0502020202020204" pitchFamily="34" charset="0"/>
                <a:cs typeface="Sabon Next LT" panose="02000500000000000000" pitchFamily="2" charset="0"/>
              </a:rPr>
              <a:t>Marco de transición agroecológica del equipo AES</a:t>
            </a:r>
            <a:r>
              <a:rPr lang="en-US" sz="5400" dirty="0">
                <a:latin typeface="Century Gothic" panose="020B0502020202020204" pitchFamily="34" charset="0"/>
              </a:rPr>
              <a:t>​</a:t>
            </a:r>
          </a:p>
        </p:txBody>
      </p:sp>
    </p:spTree>
    <p:extLst>
      <p:ext uri="{BB962C8B-B14F-4D97-AF65-F5344CB8AC3E}">
        <p14:creationId xmlns:p14="http://schemas.microsoft.com/office/powerpoint/2010/main" val="273916221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 descr="Circular flowchart outline">
            <a:extLst>
              <a:ext uri="{FF2B5EF4-FFF2-40B4-BE49-F238E27FC236}">
                <a16:creationId xmlns:a16="http://schemas.microsoft.com/office/drawing/2014/main" id="{8F224C73-6483-ED4E-9104-3BD86B4D5A5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183176" y="-443264"/>
            <a:ext cx="8844455" cy="8844455"/>
          </a:xfrm>
          <a:prstGeom prst="rect">
            <a:avLst/>
          </a:prstGeom>
        </p:spPr>
      </p:pic>
      <p:pic>
        <p:nvPicPr>
          <p:cNvPr id="7" name="Graphic 6" descr="Magnifying glass with solid fill">
            <a:extLst>
              <a:ext uri="{FF2B5EF4-FFF2-40B4-BE49-F238E27FC236}">
                <a16:creationId xmlns:a16="http://schemas.microsoft.com/office/drawing/2014/main" id="{ADD16BB0-4BD8-6148-B71C-25EE100C147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469677" y="5074640"/>
            <a:ext cx="804041" cy="804041"/>
          </a:xfrm>
          <a:prstGeom prst="rect">
            <a:avLst/>
          </a:prstGeom>
        </p:spPr>
      </p:pic>
      <p:pic>
        <p:nvPicPr>
          <p:cNvPr id="11" name="Graphic 10" descr="Lightning bolt with solid fill">
            <a:extLst>
              <a:ext uri="{FF2B5EF4-FFF2-40B4-BE49-F238E27FC236}">
                <a16:creationId xmlns:a16="http://schemas.microsoft.com/office/drawing/2014/main" id="{71E08BB7-9288-8A40-915C-BA5A12D0A59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5822792" y="5098316"/>
            <a:ext cx="914400" cy="914400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E89010D0-1BCC-3045-8A57-9F3D50CD40AD}"/>
              </a:ext>
            </a:extLst>
          </p:cNvPr>
          <p:cNvSpPr txBox="1"/>
          <p:nvPr/>
        </p:nvSpPr>
        <p:spPr>
          <a:xfrm>
            <a:off x="7635506" y="1968431"/>
            <a:ext cx="2557387" cy="15388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solidFill>
                  <a:srgbClr val="203864"/>
                </a:solidFill>
                <a:latin typeface="BrownPro" pitchFamily="2" charset="77"/>
              </a:rPr>
              <a:t>1.</a:t>
            </a:r>
          </a:p>
          <a:p>
            <a:r>
              <a:rPr lang="es-ES" dirty="0">
                <a:solidFill>
                  <a:srgbClr val="203864"/>
                </a:solidFill>
                <a:latin typeface="BrownPro" pitchFamily="2" charset="77"/>
              </a:rPr>
              <a:t>Explorar las perspectivas colectivas y encontrar un terreno común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AAA9454-9BD1-1C40-8B4F-BBDE38C152F1}"/>
              </a:ext>
            </a:extLst>
          </p:cNvPr>
          <p:cNvSpPr txBox="1"/>
          <p:nvPr/>
        </p:nvSpPr>
        <p:spPr>
          <a:xfrm>
            <a:off x="7944596" y="3581770"/>
            <a:ext cx="285823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3600" b="1" dirty="0">
                <a:solidFill>
                  <a:srgbClr val="203864"/>
                </a:solidFill>
                <a:latin typeface="BrownPro" pitchFamily="2" charset="77"/>
              </a:rPr>
              <a:t>2.</a:t>
            </a:r>
          </a:p>
          <a:p>
            <a:pPr algn="r"/>
            <a:r>
              <a:rPr lang="es-ES" dirty="0">
                <a:solidFill>
                  <a:srgbClr val="203864"/>
                </a:solidFill>
                <a:latin typeface="BrownPro" pitchFamily="2" charset="77"/>
              </a:rPr>
              <a:t>Oportunidades para reforzar y identificar  visiones</a:t>
            </a:r>
            <a:endParaRPr lang="en-US" dirty="0">
              <a:solidFill>
                <a:srgbClr val="203864"/>
              </a:solidFill>
              <a:latin typeface="BrownPro" pitchFamily="2" charset="77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7D2BCAD-9068-A242-B0B4-9FFE3F1F3F2B}"/>
              </a:ext>
            </a:extLst>
          </p:cNvPr>
          <p:cNvSpPr txBox="1"/>
          <p:nvPr/>
        </p:nvSpPr>
        <p:spPr>
          <a:xfrm>
            <a:off x="7114044" y="4739427"/>
            <a:ext cx="3025371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solidFill>
                  <a:srgbClr val="203864"/>
                </a:solidFill>
                <a:latin typeface="BrownPro" pitchFamily="2" charset="77"/>
              </a:rPr>
              <a:t>3.</a:t>
            </a:r>
            <a:r>
              <a:rPr lang="en-US" sz="4000" b="1" dirty="0">
                <a:solidFill>
                  <a:srgbClr val="203864"/>
                </a:solidFill>
                <a:latin typeface="BrownPro" pitchFamily="2" charset="77"/>
              </a:rPr>
              <a:t> </a:t>
            </a:r>
            <a:r>
              <a:rPr lang="en-US" dirty="0">
                <a:solidFill>
                  <a:srgbClr val="203864"/>
                </a:solidFill>
                <a:latin typeface="BrownPro" pitchFamily="2" charset="77"/>
              </a:rPr>
              <a:t>Espacio de </a:t>
            </a:r>
            <a:r>
              <a:rPr lang="en-US" dirty="0" err="1">
                <a:solidFill>
                  <a:srgbClr val="203864"/>
                </a:solidFill>
                <a:latin typeface="BrownPro" pitchFamily="2" charset="77"/>
              </a:rPr>
              <a:t>transición</a:t>
            </a:r>
            <a:r>
              <a:rPr lang="en-US" dirty="0">
                <a:solidFill>
                  <a:srgbClr val="203864"/>
                </a:solidFill>
                <a:latin typeface="BrownPro" pitchFamily="2" charset="77"/>
              </a:rPr>
              <a:t>/</a:t>
            </a:r>
            <a:r>
              <a:rPr lang="en-US" dirty="0" err="1">
                <a:solidFill>
                  <a:srgbClr val="203864"/>
                </a:solidFill>
                <a:latin typeface="BrownPro" pitchFamily="2" charset="77"/>
              </a:rPr>
              <a:t>transformación</a:t>
            </a:r>
            <a:endParaRPr lang="en-US" dirty="0">
              <a:solidFill>
                <a:srgbClr val="203864"/>
              </a:solidFill>
              <a:latin typeface="BrownPro" pitchFamily="2" charset="77"/>
            </a:endParaRPr>
          </a:p>
          <a:p>
            <a:endParaRPr lang="en-US" dirty="0">
              <a:solidFill>
                <a:srgbClr val="203864"/>
              </a:solidFill>
              <a:latin typeface="BrownPro" pitchFamily="2" charset="77"/>
            </a:endParaRPr>
          </a:p>
        </p:txBody>
      </p:sp>
      <p:sp>
        <p:nvSpPr>
          <p:cNvPr id="21" name="Striped Right Arrow 20">
            <a:extLst>
              <a:ext uri="{FF2B5EF4-FFF2-40B4-BE49-F238E27FC236}">
                <a16:creationId xmlns:a16="http://schemas.microsoft.com/office/drawing/2014/main" id="{B327B786-C829-FC41-8DD6-55B8312296C9}"/>
              </a:ext>
            </a:extLst>
          </p:cNvPr>
          <p:cNvSpPr/>
          <p:nvPr/>
        </p:nvSpPr>
        <p:spPr>
          <a:xfrm>
            <a:off x="3811065" y="510004"/>
            <a:ext cx="3824441" cy="1727103"/>
          </a:xfrm>
          <a:prstGeom prst="stripedRightArrow">
            <a:avLst/>
          </a:prstGeom>
          <a:solidFill>
            <a:srgbClr val="4471C4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err="1">
                <a:latin typeface="BrownPro" pitchFamily="2" charset="77"/>
              </a:rPr>
              <a:t>Experiencias</a:t>
            </a:r>
            <a:r>
              <a:rPr lang="en-US" sz="1600" dirty="0">
                <a:latin typeface="BrownPro" pitchFamily="2" charset="77"/>
              </a:rPr>
              <a:t> </a:t>
            </a:r>
            <a:r>
              <a:rPr lang="en-US" sz="1600" dirty="0" err="1">
                <a:latin typeface="BrownPro" pitchFamily="2" charset="77"/>
              </a:rPr>
              <a:t>pasadas</a:t>
            </a:r>
            <a:r>
              <a:rPr lang="en-US" sz="1600" dirty="0">
                <a:latin typeface="BrownPro" pitchFamily="2" charset="77"/>
              </a:rPr>
              <a:t>, </a:t>
            </a:r>
            <a:r>
              <a:rPr lang="en-US" sz="1600" dirty="0" err="1">
                <a:latin typeface="BrownPro" pitchFamily="2" charset="77"/>
              </a:rPr>
              <a:t>valores</a:t>
            </a:r>
            <a:r>
              <a:rPr lang="en-US" sz="1600" dirty="0">
                <a:latin typeface="BrownPro" pitchFamily="2" charset="77"/>
              </a:rPr>
              <a:t>, </a:t>
            </a:r>
            <a:r>
              <a:rPr lang="en-US" sz="1600" dirty="0" err="1">
                <a:latin typeface="BrownPro" pitchFamily="2" charset="77"/>
              </a:rPr>
              <a:t>perspectivas</a:t>
            </a:r>
            <a:r>
              <a:rPr lang="en-US" sz="1600" dirty="0">
                <a:latin typeface="BrownPro" pitchFamily="2" charset="77"/>
              </a:rPr>
              <a:t> </a:t>
            </a:r>
            <a:r>
              <a:rPr lang="en-US" sz="1600" dirty="0" err="1">
                <a:latin typeface="BrownPro" pitchFamily="2" charset="77"/>
              </a:rPr>
              <a:t>agroecológicas</a:t>
            </a:r>
            <a:r>
              <a:rPr lang="en-US" sz="1600" dirty="0">
                <a:latin typeface="BrownPro" pitchFamily="2" charset="77"/>
              </a:rPr>
              <a:t>, </a:t>
            </a:r>
            <a:r>
              <a:rPr lang="en-US" sz="1600" dirty="0" err="1">
                <a:latin typeface="BrownPro" pitchFamily="2" charset="77"/>
              </a:rPr>
              <a:t>contextos</a:t>
            </a:r>
            <a:endParaRPr lang="en-US" sz="1600" dirty="0">
              <a:latin typeface="BrownPro" pitchFamily="2" charset="77"/>
            </a:endParaRPr>
          </a:p>
        </p:txBody>
      </p:sp>
      <p:pic>
        <p:nvPicPr>
          <p:cNvPr id="6" name="Graphic 5" descr="Users with solid fill">
            <a:extLst>
              <a:ext uri="{FF2B5EF4-FFF2-40B4-BE49-F238E27FC236}">
                <a16:creationId xmlns:a16="http://schemas.microsoft.com/office/drawing/2014/main" id="{60D41F9E-AA38-0041-A583-353FB8DA3AC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8169530" y="1208943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702317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C6A44616-B9B2-46CF-A647-0DEC401B51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61620" y="784197"/>
            <a:ext cx="13309349" cy="7017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4400" b="1" dirty="0">
                <a:solidFill>
                  <a:schemeClr val="accent6">
                    <a:lumMod val="75000"/>
                  </a:schemeClr>
                </a:solidFill>
                <a:latin typeface="+mj-lt"/>
              </a:rPr>
              <a:t>La transición agroecológica se convierte en transformación </a:t>
            </a:r>
            <a:r>
              <a:rPr lang="en-US" sz="4000" dirty="0"/>
              <a:t>​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A1EFAF7-86C2-43AA-9E03-5E28169DC12E}"/>
              </a:ext>
            </a:extLst>
          </p:cNvPr>
          <p:cNvSpPr/>
          <p:nvPr/>
        </p:nvSpPr>
        <p:spPr>
          <a:xfrm>
            <a:off x="7393131" y="2311301"/>
            <a:ext cx="9144000" cy="378565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s-ES" sz="2400" b="1" dirty="0"/>
              <a:t>Transformación</a:t>
            </a:r>
            <a:r>
              <a:rPr lang="es-ES" sz="2400" dirty="0"/>
              <a:t>: "La transformación se produce cuando múltiples y diversas iniciativas se entrecruzan para crear impulso y masa crítica, lo que conduce en última instancia a puntos de inflexión en el sistema alimentario"</a:t>
            </a:r>
            <a:br>
              <a:rPr lang="es-ES" sz="2400" dirty="0"/>
            </a:br>
            <a:r>
              <a:rPr lang="es-ES" sz="2400" dirty="0"/>
              <a:t>(Global Alliance, 2019).</a:t>
            </a:r>
            <a:br>
              <a:rPr lang="es-ES" sz="2400" dirty="0"/>
            </a:br>
            <a:endParaRPr lang="es-ES" sz="2400" dirty="0"/>
          </a:p>
          <a:p>
            <a:r>
              <a:rPr lang="es-ES" sz="2400" dirty="0"/>
              <a:t>"La transformación incluye el cambio de insumos y productos, la transformación de la producción, la distribución, y el consumo y  cambio ambos que se produce como se produce"</a:t>
            </a:r>
            <a:br>
              <a:rPr lang="es-ES" sz="2400" dirty="0"/>
            </a:br>
            <a:r>
              <a:rPr lang="es-ES" sz="2400" dirty="0"/>
              <a:t>(</a:t>
            </a:r>
            <a:r>
              <a:rPr lang="es-ES" sz="2400" dirty="0" err="1"/>
              <a:t>Patton</a:t>
            </a:r>
            <a:r>
              <a:rPr lang="es-ES" sz="2400" dirty="0"/>
              <a:t>, 2020).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EC43F3C-C6F4-4976-AE2C-F51F1B536439}"/>
              </a:ext>
            </a:extLst>
          </p:cNvPr>
          <p:cNvSpPr/>
          <p:nvPr/>
        </p:nvSpPr>
        <p:spPr>
          <a:xfrm>
            <a:off x="1255071" y="2278759"/>
            <a:ext cx="4904429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/>
              <a:t>​</a:t>
            </a:r>
            <a:r>
              <a:rPr lang="es-ES" sz="2400" b="1" dirty="0"/>
              <a:t>Transición</a:t>
            </a:r>
            <a:r>
              <a:rPr lang="es-ES" sz="2400" dirty="0"/>
              <a:t>: la transición son "cadenas de eventos" o "secuencias" que cambian la forma en que se organizan los sistemas alimentarios.</a:t>
            </a:r>
            <a:r>
              <a:rPr lang="en-US" sz="2400" dirty="0"/>
              <a:t> (Global Alliance, 2019)</a:t>
            </a:r>
          </a:p>
        </p:txBody>
      </p:sp>
    </p:spTree>
    <p:extLst>
      <p:ext uri="{BB962C8B-B14F-4D97-AF65-F5344CB8AC3E}">
        <p14:creationId xmlns:p14="http://schemas.microsoft.com/office/powerpoint/2010/main" val="283950072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" name="Picture 46" descr="Diagram&#10;&#10;Description automatically generated">
            <a:extLst>
              <a:ext uri="{FF2B5EF4-FFF2-40B4-BE49-F238E27FC236}">
                <a16:creationId xmlns:a16="http://schemas.microsoft.com/office/drawing/2014/main" id="{B18A5B90-F4C7-C14D-9B11-C2E328199BF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063" y="1571997"/>
            <a:ext cx="8659685" cy="4871073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35FA0B53-60FB-DD4D-981D-5DC27A2C61E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3209" t="20483" r="31707" b="28630"/>
          <a:stretch/>
        </p:blipFill>
        <p:spPr>
          <a:xfrm>
            <a:off x="10162623" y="1749735"/>
            <a:ext cx="2208821" cy="4191513"/>
          </a:xfrm>
          <a:prstGeom prst="rect">
            <a:avLst/>
          </a:prstGeom>
        </p:spPr>
      </p:pic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98969444-C168-A74D-9C85-9C51206DDCAD}"/>
              </a:ext>
            </a:extLst>
          </p:cNvPr>
          <p:cNvSpPr/>
          <p:nvPr/>
        </p:nvSpPr>
        <p:spPr>
          <a:xfrm>
            <a:off x="8643119" y="2598868"/>
            <a:ext cx="1545845" cy="1582231"/>
          </a:xfrm>
          <a:prstGeom prst="roundRect">
            <a:avLst/>
          </a:prstGeom>
          <a:solidFill>
            <a:srgbClr val="CFAA55">
              <a:alpha val="2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>
              <a:ln w="0">
                <a:noFill/>
              </a:ln>
              <a:solidFill>
                <a:srgbClr val="203864"/>
              </a:solidFill>
              <a:latin typeface="BrownPro" pitchFamily="2" charset="77"/>
            </a:endParaRPr>
          </a:p>
          <a:p>
            <a:pPr algn="ctr"/>
            <a:r>
              <a:rPr lang="en-US" sz="1400" dirty="0" err="1">
                <a:ln w="0">
                  <a:noFill/>
                </a:ln>
                <a:solidFill>
                  <a:srgbClr val="203864"/>
                </a:solidFill>
                <a:latin typeface="BrownPro" pitchFamily="2" charset="77"/>
              </a:rPr>
              <a:t>Identificación</a:t>
            </a:r>
            <a:r>
              <a:rPr lang="en-US" sz="1400" dirty="0">
                <a:ln w="0">
                  <a:noFill/>
                </a:ln>
                <a:solidFill>
                  <a:srgbClr val="203864"/>
                </a:solidFill>
                <a:latin typeface="BrownPro" pitchFamily="2" charset="77"/>
              </a:rPr>
              <a:t> de puntos de entrada y </a:t>
            </a:r>
            <a:r>
              <a:rPr lang="en-US" sz="1400" dirty="0" err="1">
                <a:ln w="0">
                  <a:noFill/>
                </a:ln>
                <a:solidFill>
                  <a:srgbClr val="203864"/>
                </a:solidFill>
                <a:latin typeface="BrownPro" pitchFamily="2" charset="77"/>
              </a:rPr>
              <a:t>conexión</a:t>
            </a:r>
            <a:r>
              <a:rPr lang="en-US" sz="1400" dirty="0">
                <a:ln w="0">
                  <a:noFill/>
                </a:ln>
                <a:solidFill>
                  <a:srgbClr val="203864"/>
                </a:solidFill>
                <a:latin typeface="BrownPro" pitchFamily="2" charset="77"/>
              </a:rPr>
              <a:t> (</a:t>
            </a:r>
            <a:r>
              <a:rPr lang="en-US" sz="1400" dirty="0" err="1">
                <a:ln w="0">
                  <a:noFill/>
                </a:ln>
                <a:solidFill>
                  <a:srgbClr val="203864"/>
                </a:solidFill>
                <a:latin typeface="BrownPro" pitchFamily="2" charset="77"/>
              </a:rPr>
              <a:t>i</a:t>
            </a:r>
            <a:r>
              <a:rPr lang="en-US" sz="1400" dirty="0">
                <a:ln w="0">
                  <a:noFill/>
                </a:ln>
                <a:solidFill>
                  <a:srgbClr val="203864"/>
                </a:solidFill>
                <a:latin typeface="BrownPro" pitchFamily="2" charset="77"/>
              </a:rPr>
              <a:t>) (Barrios et al. 2020)</a:t>
            </a:r>
          </a:p>
          <a:p>
            <a:pPr algn="ctr"/>
            <a:endParaRPr lang="en-US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06FDB034-C65A-464F-9525-74BC65559AC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8146" t="20483" r="-1" b="27136"/>
          <a:stretch/>
        </p:blipFill>
        <p:spPr>
          <a:xfrm>
            <a:off x="12461296" y="1936006"/>
            <a:ext cx="4143676" cy="3832696"/>
          </a:xfrm>
          <a:prstGeom prst="rect">
            <a:avLst/>
          </a:prstGeom>
        </p:spPr>
      </p:pic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D0D306A8-6428-5848-ACD4-97B945096DA6}"/>
              </a:ext>
            </a:extLst>
          </p:cNvPr>
          <p:cNvSpPr/>
          <p:nvPr/>
        </p:nvSpPr>
        <p:spPr>
          <a:xfrm>
            <a:off x="16447076" y="2954510"/>
            <a:ext cx="1635972" cy="1672819"/>
          </a:xfrm>
          <a:prstGeom prst="roundRect">
            <a:avLst/>
          </a:prstGeom>
          <a:solidFill>
            <a:srgbClr val="CFAA55">
              <a:alpha val="2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rgbClr val="203864"/>
                </a:solidFill>
                <a:latin typeface="BrownPro" pitchFamily="2" charset="77"/>
              </a:rPr>
              <a:t>Pasos (ii) y (iii) de Barrios et al. (2020) </a:t>
            </a:r>
            <a:r>
              <a:rPr lang="en-US" sz="1400" dirty="0" err="1">
                <a:solidFill>
                  <a:srgbClr val="203864"/>
                </a:solidFill>
                <a:latin typeface="BrownPro" pitchFamily="2" charset="77"/>
              </a:rPr>
              <a:t>teoría</a:t>
            </a:r>
            <a:r>
              <a:rPr lang="en-US" sz="1400" dirty="0">
                <a:solidFill>
                  <a:srgbClr val="203864"/>
                </a:solidFill>
                <a:latin typeface="BrownPro" pitchFamily="2" charset="77"/>
              </a:rPr>
              <a:t> de </a:t>
            </a:r>
            <a:r>
              <a:rPr lang="en-US" sz="1400" dirty="0" err="1">
                <a:solidFill>
                  <a:srgbClr val="203864"/>
                </a:solidFill>
                <a:latin typeface="BrownPro" pitchFamily="2" charset="77"/>
              </a:rPr>
              <a:t>cambio</a:t>
            </a:r>
            <a:r>
              <a:rPr lang="en-US" sz="1400" dirty="0">
                <a:solidFill>
                  <a:srgbClr val="203864"/>
                </a:solidFill>
                <a:latin typeface="BrownPro" pitchFamily="2" charset="77"/>
              </a:rPr>
              <a:t> </a:t>
            </a:r>
            <a:r>
              <a:rPr lang="en-US" sz="1400" dirty="0" err="1">
                <a:solidFill>
                  <a:srgbClr val="203864"/>
                </a:solidFill>
                <a:latin typeface="BrownPro" pitchFamily="2" charset="77"/>
              </a:rPr>
              <a:t>transformativo</a:t>
            </a:r>
            <a:endParaRPr lang="en-US" dirty="0"/>
          </a:p>
        </p:txBody>
      </p:sp>
      <p:sp>
        <p:nvSpPr>
          <p:cNvPr id="21" name="Arc 20">
            <a:extLst>
              <a:ext uri="{FF2B5EF4-FFF2-40B4-BE49-F238E27FC236}">
                <a16:creationId xmlns:a16="http://schemas.microsoft.com/office/drawing/2014/main" id="{53DD4CED-C976-F34B-A8CF-C31872D52301}"/>
              </a:ext>
            </a:extLst>
          </p:cNvPr>
          <p:cNvSpPr/>
          <p:nvPr/>
        </p:nvSpPr>
        <p:spPr>
          <a:xfrm>
            <a:off x="3540247" y="872130"/>
            <a:ext cx="12201785" cy="6642996"/>
          </a:xfrm>
          <a:prstGeom prst="arc">
            <a:avLst>
              <a:gd name="adj1" fmla="val 12966970"/>
              <a:gd name="adj2" fmla="val 20168507"/>
            </a:avLst>
          </a:prstGeom>
          <a:noFill/>
          <a:ln w="57150" cap="flat" cmpd="sng" algn="ctr">
            <a:solidFill>
              <a:srgbClr val="B4C7E7"/>
            </a:solidFill>
            <a:prstDash val="solid"/>
            <a:round/>
            <a:headEnd type="arrow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Arc 22">
            <a:extLst>
              <a:ext uri="{FF2B5EF4-FFF2-40B4-BE49-F238E27FC236}">
                <a16:creationId xmlns:a16="http://schemas.microsoft.com/office/drawing/2014/main" id="{DD4E0DD2-CAF8-5F48-81A2-EB52E9EBC90A}"/>
              </a:ext>
            </a:extLst>
          </p:cNvPr>
          <p:cNvSpPr/>
          <p:nvPr/>
        </p:nvSpPr>
        <p:spPr>
          <a:xfrm rot="19443111">
            <a:off x="7523931" y="1344320"/>
            <a:ext cx="3373821" cy="3220380"/>
          </a:xfrm>
          <a:prstGeom prst="arc">
            <a:avLst>
              <a:gd name="adj1" fmla="val 15933037"/>
              <a:gd name="adj2" fmla="val 0"/>
            </a:avLst>
          </a:prstGeom>
          <a:ln w="57150" cap="flat" cmpd="sng" algn="ctr">
            <a:solidFill>
              <a:srgbClr val="B4C7E7"/>
            </a:solidFill>
            <a:prstDash val="solid"/>
            <a:round/>
            <a:headEnd type="arrow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Arc 23">
            <a:extLst>
              <a:ext uri="{FF2B5EF4-FFF2-40B4-BE49-F238E27FC236}">
                <a16:creationId xmlns:a16="http://schemas.microsoft.com/office/drawing/2014/main" id="{3FA1ED89-E36E-104B-935F-40117BFE86DC}"/>
              </a:ext>
            </a:extLst>
          </p:cNvPr>
          <p:cNvSpPr/>
          <p:nvPr/>
        </p:nvSpPr>
        <p:spPr>
          <a:xfrm rot="19443111">
            <a:off x="10633055" y="1555774"/>
            <a:ext cx="3373821" cy="3220380"/>
          </a:xfrm>
          <a:prstGeom prst="arc">
            <a:avLst>
              <a:gd name="adj1" fmla="val 15899362"/>
              <a:gd name="adj2" fmla="val 21496000"/>
            </a:avLst>
          </a:prstGeom>
          <a:ln w="57150" cap="flat" cmpd="sng" algn="ctr">
            <a:solidFill>
              <a:srgbClr val="B4C7E7"/>
            </a:solidFill>
            <a:prstDash val="solid"/>
            <a:round/>
            <a:headEnd type="arrow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C78F2F81-6137-5144-8930-FD298A970C65}"/>
              </a:ext>
            </a:extLst>
          </p:cNvPr>
          <p:cNvSpPr txBox="1"/>
          <p:nvPr/>
        </p:nvSpPr>
        <p:spPr>
          <a:xfrm rot="188672">
            <a:off x="7423737" y="739841"/>
            <a:ext cx="6361537" cy="977590"/>
          </a:xfrm>
          <a:prstGeom prst="rect">
            <a:avLst/>
          </a:prstGeom>
          <a:noFill/>
        </p:spPr>
        <p:txBody>
          <a:bodyPr wrap="square" rtlCol="0">
            <a:prstTxWarp prst="textArchUp">
              <a:avLst>
                <a:gd name="adj" fmla="val 11284732"/>
              </a:avLst>
            </a:prstTxWarp>
            <a:spAutoFit/>
          </a:bodyPr>
          <a:lstStyle/>
          <a:p>
            <a:r>
              <a:rPr lang="en-US" b="1" dirty="0" err="1">
                <a:solidFill>
                  <a:srgbClr val="203864"/>
                </a:solidFill>
                <a:latin typeface="BrownPro" pitchFamily="2" charset="77"/>
              </a:rPr>
              <a:t>Ciclo</a:t>
            </a:r>
            <a:r>
              <a:rPr lang="en-US" b="1" dirty="0">
                <a:solidFill>
                  <a:srgbClr val="203864"/>
                </a:solidFill>
                <a:latin typeface="BrownPro" pitchFamily="2" charset="77"/>
              </a:rPr>
              <a:t> continuo de </a:t>
            </a:r>
            <a:r>
              <a:rPr lang="en-US" b="1" dirty="0" err="1">
                <a:solidFill>
                  <a:srgbClr val="203864"/>
                </a:solidFill>
                <a:latin typeface="BrownPro" pitchFamily="2" charset="77"/>
              </a:rPr>
              <a:t>reflexi</a:t>
            </a:r>
            <a:r>
              <a:rPr lang="es-EC" b="1" dirty="0" err="1">
                <a:solidFill>
                  <a:srgbClr val="203864"/>
                </a:solidFill>
                <a:latin typeface="BrownPro" pitchFamily="2" charset="77"/>
              </a:rPr>
              <a:t>ón</a:t>
            </a:r>
            <a:r>
              <a:rPr lang="es-EC" b="1" dirty="0">
                <a:solidFill>
                  <a:srgbClr val="203864"/>
                </a:solidFill>
                <a:latin typeface="BrownPro" pitchFamily="2" charset="77"/>
              </a:rPr>
              <a:t> y acción entre fases</a:t>
            </a:r>
            <a:endParaRPr lang="en-US" b="1" dirty="0">
              <a:solidFill>
                <a:srgbClr val="203864"/>
              </a:solidFill>
              <a:latin typeface="BrownPro" pitchFamily="2" charset="77"/>
            </a:endParaRPr>
          </a:p>
        </p:txBody>
      </p:sp>
      <p:sp>
        <p:nvSpPr>
          <p:cNvPr id="29" name="Manual Operation 28">
            <a:extLst>
              <a:ext uri="{FF2B5EF4-FFF2-40B4-BE49-F238E27FC236}">
                <a16:creationId xmlns:a16="http://schemas.microsoft.com/office/drawing/2014/main" id="{B9857F79-E320-A744-9CAD-280F583E346F}"/>
              </a:ext>
            </a:extLst>
          </p:cNvPr>
          <p:cNvSpPr/>
          <p:nvPr/>
        </p:nvSpPr>
        <p:spPr>
          <a:xfrm>
            <a:off x="1120473" y="329837"/>
            <a:ext cx="4467424" cy="1171887"/>
          </a:xfrm>
          <a:custGeom>
            <a:avLst/>
            <a:gdLst>
              <a:gd name="connsiteX0" fmla="*/ 0 w 4467424"/>
              <a:gd name="connsiteY0" fmla="*/ 0 h 1171887"/>
              <a:gd name="connsiteX1" fmla="*/ 469080 w 4467424"/>
              <a:gd name="connsiteY1" fmla="*/ 0 h 1171887"/>
              <a:gd name="connsiteX2" fmla="*/ 1072182 w 4467424"/>
              <a:gd name="connsiteY2" fmla="*/ 0 h 1171887"/>
              <a:gd name="connsiteX3" fmla="*/ 1585936 w 4467424"/>
              <a:gd name="connsiteY3" fmla="*/ 0 h 1171887"/>
              <a:gd name="connsiteX4" fmla="*/ 2055015 w 4467424"/>
              <a:gd name="connsiteY4" fmla="*/ 0 h 1171887"/>
              <a:gd name="connsiteX5" fmla="*/ 2658117 w 4467424"/>
              <a:gd name="connsiteY5" fmla="*/ 0 h 1171887"/>
              <a:gd name="connsiteX6" fmla="*/ 3216545 w 4467424"/>
              <a:gd name="connsiteY6" fmla="*/ 0 h 1171887"/>
              <a:gd name="connsiteX7" fmla="*/ 3774973 w 4467424"/>
              <a:gd name="connsiteY7" fmla="*/ 0 h 1171887"/>
              <a:gd name="connsiteX8" fmla="*/ 4467424 w 4467424"/>
              <a:gd name="connsiteY8" fmla="*/ 0 h 1171887"/>
              <a:gd name="connsiteX9" fmla="*/ 4160661 w 4467424"/>
              <a:gd name="connsiteY9" fmla="*/ 402348 h 1171887"/>
              <a:gd name="connsiteX10" fmla="*/ 3880702 w 4467424"/>
              <a:gd name="connsiteY10" fmla="*/ 769539 h 1171887"/>
              <a:gd name="connsiteX11" fmla="*/ 3573939 w 4467424"/>
              <a:gd name="connsiteY11" fmla="*/ 1171887 h 1171887"/>
              <a:gd name="connsiteX12" fmla="*/ 3118262 w 4467424"/>
              <a:gd name="connsiteY12" fmla="*/ 1171887 h 1171887"/>
              <a:gd name="connsiteX13" fmla="*/ 2635780 w 4467424"/>
              <a:gd name="connsiteY13" fmla="*/ 1171887 h 1171887"/>
              <a:gd name="connsiteX14" fmla="*/ 2072884 w 4467424"/>
              <a:gd name="connsiteY14" fmla="*/ 1171887 h 1171887"/>
              <a:gd name="connsiteX15" fmla="*/ 1483184 w 4467424"/>
              <a:gd name="connsiteY15" fmla="*/ 1171887 h 1171887"/>
              <a:gd name="connsiteX16" fmla="*/ 893484 w 4467424"/>
              <a:gd name="connsiteY16" fmla="*/ 1171887 h 1171887"/>
              <a:gd name="connsiteX17" fmla="*/ 577786 w 4467424"/>
              <a:gd name="connsiteY17" fmla="*/ 757820 h 1171887"/>
              <a:gd name="connsiteX18" fmla="*/ 297828 w 4467424"/>
              <a:gd name="connsiteY18" fmla="*/ 390629 h 1171887"/>
              <a:gd name="connsiteX19" fmla="*/ 0 w 4467424"/>
              <a:gd name="connsiteY19" fmla="*/ 0 h 11718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4467424" h="1171887" fill="none" extrusionOk="0">
                <a:moveTo>
                  <a:pt x="0" y="0"/>
                </a:moveTo>
                <a:cubicBezTo>
                  <a:pt x="172184" y="-45330"/>
                  <a:pt x="355023" y="12432"/>
                  <a:pt x="469080" y="0"/>
                </a:cubicBezTo>
                <a:cubicBezTo>
                  <a:pt x="583137" y="-12432"/>
                  <a:pt x="855941" y="16192"/>
                  <a:pt x="1072182" y="0"/>
                </a:cubicBezTo>
                <a:cubicBezTo>
                  <a:pt x="1288423" y="-16192"/>
                  <a:pt x="1459285" y="48530"/>
                  <a:pt x="1585936" y="0"/>
                </a:cubicBezTo>
                <a:cubicBezTo>
                  <a:pt x="1712587" y="-48530"/>
                  <a:pt x="1849378" y="51874"/>
                  <a:pt x="2055015" y="0"/>
                </a:cubicBezTo>
                <a:cubicBezTo>
                  <a:pt x="2260652" y="-51874"/>
                  <a:pt x="2467093" y="10356"/>
                  <a:pt x="2658117" y="0"/>
                </a:cubicBezTo>
                <a:cubicBezTo>
                  <a:pt x="2849141" y="-10356"/>
                  <a:pt x="3020655" y="54020"/>
                  <a:pt x="3216545" y="0"/>
                </a:cubicBezTo>
                <a:cubicBezTo>
                  <a:pt x="3412435" y="-54020"/>
                  <a:pt x="3538694" y="53510"/>
                  <a:pt x="3774973" y="0"/>
                </a:cubicBezTo>
                <a:cubicBezTo>
                  <a:pt x="4011252" y="-53510"/>
                  <a:pt x="4183273" y="9697"/>
                  <a:pt x="4467424" y="0"/>
                </a:cubicBezTo>
                <a:cubicBezTo>
                  <a:pt x="4436570" y="113497"/>
                  <a:pt x="4268976" y="219289"/>
                  <a:pt x="4160661" y="402348"/>
                </a:cubicBezTo>
                <a:cubicBezTo>
                  <a:pt x="4052345" y="585407"/>
                  <a:pt x="3951926" y="651499"/>
                  <a:pt x="3880702" y="769539"/>
                </a:cubicBezTo>
                <a:cubicBezTo>
                  <a:pt x="3809478" y="887579"/>
                  <a:pt x="3663332" y="1037909"/>
                  <a:pt x="3573939" y="1171887"/>
                </a:cubicBezTo>
                <a:cubicBezTo>
                  <a:pt x="3389530" y="1217341"/>
                  <a:pt x="3226180" y="1159103"/>
                  <a:pt x="3118262" y="1171887"/>
                </a:cubicBezTo>
                <a:cubicBezTo>
                  <a:pt x="3010344" y="1184671"/>
                  <a:pt x="2814705" y="1130638"/>
                  <a:pt x="2635780" y="1171887"/>
                </a:cubicBezTo>
                <a:cubicBezTo>
                  <a:pt x="2456855" y="1213136"/>
                  <a:pt x="2245569" y="1143397"/>
                  <a:pt x="2072884" y="1171887"/>
                </a:cubicBezTo>
                <a:cubicBezTo>
                  <a:pt x="1900199" y="1200377"/>
                  <a:pt x="1719921" y="1129750"/>
                  <a:pt x="1483184" y="1171887"/>
                </a:cubicBezTo>
                <a:cubicBezTo>
                  <a:pt x="1246447" y="1214024"/>
                  <a:pt x="1053695" y="1134896"/>
                  <a:pt x="893484" y="1171887"/>
                </a:cubicBezTo>
                <a:cubicBezTo>
                  <a:pt x="756883" y="1080727"/>
                  <a:pt x="728581" y="922106"/>
                  <a:pt x="577786" y="757820"/>
                </a:cubicBezTo>
                <a:cubicBezTo>
                  <a:pt x="426991" y="593534"/>
                  <a:pt x="400993" y="503829"/>
                  <a:pt x="297828" y="390629"/>
                </a:cubicBezTo>
                <a:cubicBezTo>
                  <a:pt x="194663" y="277429"/>
                  <a:pt x="116993" y="123409"/>
                  <a:pt x="0" y="0"/>
                </a:cubicBezTo>
                <a:close/>
              </a:path>
              <a:path w="4467424" h="1171887" stroke="0" extrusionOk="0">
                <a:moveTo>
                  <a:pt x="0" y="0"/>
                </a:moveTo>
                <a:cubicBezTo>
                  <a:pt x="191712" y="-2527"/>
                  <a:pt x="267289" y="58694"/>
                  <a:pt x="513754" y="0"/>
                </a:cubicBezTo>
                <a:cubicBezTo>
                  <a:pt x="760219" y="-58694"/>
                  <a:pt x="829172" y="28204"/>
                  <a:pt x="938159" y="0"/>
                </a:cubicBezTo>
                <a:cubicBezTo>
                  <a:pt x="1047146" y="-28204"/>
                  <a:pt x="1402076" y="38897"/>
                  <a:pt x="1585936" y="0"/>
                </a:cubicBezTo>
                <a:cubicBezTo>
                  <a:pt x="1769796" y="-38897"/>
                  <a:pt x="1987867" y="24301"/>
                  <a:pt x="2099689" y="0"/>
                </a:cubicBezTo>
                <a:cubicBezTo>
                  <a:pt x="2211511" y="-24301"/>
                  <a:pt x="2487259" y="47809"/>
                  <a:pt x="2613443" y="0"/>
                </a:cubicBezTo>
                <a:cubicBezTo>
                  <a:pt x="2739627" y="-47809"/>
                  <a:pt x="3101692" y="43639"/>
                  <a:pt x="3261220" y="0"/>
                </a:cubicBezTo>
                <a:cubicBezTo>
                  <a:pt x="3420748" y="-43639"/>
                  <a:pt x="3534083" y="13536"/>
                  <a:pt x="3730299" y="0"/>
                </a:cubicBezTo>
                <a:cubicBezTo>
                  <a:pt x="3926515" y="-13536"/>
                  <a:pt x="4142276" y="38676"/>
                  <a:pt x="4467424" y="0"/>
                </a:cubicBezTo>
                <a:cubicBezTo>
                  <a:pt x="4343119" y="188709"/>
                  <a:pt x="4234004" y="220158"/>
                  <a:pt x="4151726" y="414067"/>
                </a:cubicBezTo>
                <a:cubicBezTo>
                  <a:pt x="4069447" y="607975"/>
                  <a:pt x="3947606" y="608589"/>
                  <a:pt x="3871767" y="781258"/>
                </a:cubicBezTo>
                <a:cubicBezTo>
                  <a:pt x="3795928" y="953927"/>
                  <a:pt x="3712619" y="989404"/>
                  <a:pt x="3573939" y="1171887"/>
                </a:cubicBezTo>
                <a:cubicBezTo>
                  <a:pt x="3396670" y="1184790"/>
                  <a:pt x="3181145" y="1106441"/>
                  <a:pt x="3011043" y="1171887"/>
                </a:cubicBezTo>
                <a:cubicBezTo>
                  <a:pt x="2840941" y="1237333"/>
                  <a:pt x="2696924" y="1138675"/>
                  <a:pt x="2421343" y="1171887"/>
                </a:cubicBezTo>
                <a:cubicBezTo>
                  <a:pt x="2145762" y="1205099"/>
                  <a:pt x="2115079" y="1157218"/>
                  <a:pt x="1831643" y="1171887"/>
                </a:cubicBezTo>
                <a:cubicBezTo>
                  <a:pt x="1548207" y="1186556"/>
                  <a:pt x="1199189" y="1116629"/>
                  <a:pt x="893484" y="1171887"/>
                </a:cubicBezTo>
                <a:cubicBezTo>
                  <a:pt x="762629" y="1045775"/>
                  <a:pt x="757113" y="945152"/>
                  <a:pt x="595656" y="781258"/>
                </a:cubicBezTo>
                <a:cubicBezTo>
                  <a:pt x="434199" y="617364"/>
                  <a:pt x="417066" y="523363"/>
                  <a:pt x="306763" y="402348"/>
                </a:cubicBezTo>
                <a:cubicBezTo>
                  <a:pt x="196460" y="281333"/>
                  <a:pt x="162676" y="165481"/>
                  <a:pt x="0" y="0"/>
                </a:cubicBezTo>
                <a:close/>
              </a:path>
            </a:pathLst>
          </a:custGeom>
          <a:solidFill>
            <a:srgbClr val="B4C7E7"/>
          </a:solidFill>
          <a:ln>
            <a:noFill/>
            <a:extLst>
              <a:ext uri="{C807C97D-BFC1-408E-A445-0C87EB9F89A2}">
                <ask:lineSketchStyleProps xmlns:ask="http://schemas.microsoft.com/office/drawing/2018/sketchyshapes" sd="1219033472">
                  <a:prstGeom prst="flowChartManualOperation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600" dirty="0">
                <a:solidFill>
                  <a:srgbClr val="203864"/>
                </a:solidFill>
                <a:latin typeface="BrownPro" pitchFamily="2" charset="77"/>
              </a:rPr>
              <a:t>Compromiso desde cualquier nivel de expresión, motivación y conocimiento agroecológico</a:t>
            </a:r>
            <a:endParaRPr lang="en-US" sz="1600" dirty="0">
              <a:solidFill>
                <a:srgbClr val="203864"/>
              </a:solidFill>
              <a:latin typeface="BrownPro" pitchFamily="2" charset="77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D88DB06-38B9-454B-9BCC-2490660B0106}"/>
              </a:ext>
            </a:extLst>
          </p:cNvPr>
          <p:cNvSpPr txBox="1"/>
          <p:nvPr/>
        </p:nvSpPr>
        <p:spPr>
          <a:xfrm>
            <a:off x="7002738" y="9906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6B3970F-941C-4ED4-8AAC-36A142A297F7}"/>
              </a:ext>
            </a:extLst>
          </p:cNvPr>
          <p:cNvSpPr txBox="1"/>
          <p:nvPr/>
        </p:nvSpPr>
        <p:spPr>
          <a:xfrm>
            <a:off x="10749270" y="2201185"/>
            <a:ext cx="1136805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s-EC" sz="2000" b="1" dirty="0">
                <a:solidFill>
                  <a:srgbClr val="002060"/>
                </a:solidFill>
              </a:rPr>
              <a:t>FASE 2</a:t>
            </a:r>
            <a:endParaRPr lang="en-US" sz="20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D9283D2-9992-4501-A926-077D79CC7522}"/>
              </a:ext>
            </a:extLst>
          </p:cNvPr>
          <p:cNvSpPr txBox="1"/>
          <p:nvPr/>
        </p:nvSpPr>
        <p:spPr>
          <a:xfrm>
            <a:off x="10740201" y="2433469"/>
            <a:ext cx="1847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75D7DC2-FB8D-402B-A85B-4F836828D9E9}"/>
              </a:ext>
            </a:extLst>
          </p:cNvPr>
          <p:cNvSpPr/>
          <p:nvPr/>
        </p:nvSpPr>
        <p:spPr>
          <a:xfrm>
            <a:off x="3948767" y="2542029"/>
            <a:ext cx="1294096" cy="511921"/>
          </a:xfrm>
          <a:prstGeom prst="rect">
            <a:avLst/>
          </a:prstGeom>
          <a:solidFill>
            <a:srgbClr val="203864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C" sz="1400" dirty="0">
                <a:solidFill>
                  <a:schemeClr val="bg1"/>
                </a:solidFill>
              </a:rPr>
              <a:t>Perspectiva agroecológica</a:t>
            </a:r>
            <a:endParaRPr lang="en-US" sz="1400" dirty="0">
              <a:solidFill>
                <a:schemeClr val="bg1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8B7D20E-1C13-4A8F-B875-D1A58F76B0FD}"/>
              </a:ext>
            </a:extLst>
          </p:cNvPr>
          <p:cNvSpPr txBox="1"/>
          <p:nvPr/>
        </p:nvSpPr>
        <p:spPr>
          <a:xfrm>
            <a:off x="1064467" y="2589792"/>
            <a:ext cx="2644276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1200" dirty="0">
                <a:highlight>
                  <a:srgbClr val="B4C7E7"/>
                </a:highlight>
              </a:rPr>
              <a:t>Experiencia previa de los </a:t>
            </a:r>
          </a:p>
          <a:p>
            <a:r>
              <a:rPr lang="es-EC" sz="1200" dirty="0">
                <a:highlight>
                  <a:srgbClr val="B4C7E7"/>
                </a:highlight>
              </a:rPr>
              <a:t>agricultores, organizaciones, etc</a:t>
            </a:r>
            <a:r>
              <a:rPr lang="es-EC" sz="1400" dirty="0">
                <a:highlight>
                  <a:srgbClr val="B4C7E7"/>
                </a:highlight>
              </a:rPr>
              <a:t>.</a:t>
            </a:r>
            <a:endParaRPr lang="en-US" sz="1400" dirty="0">
              <a:highlight>
                <a:srgbClr val="B4C7E7"/>
              </a:highlight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6DD9341-74F4-4762-A969-2836D1AC69AB}"/>
              </a:ext>
            </a:extLst>
          </p:cNvPr>
          <p:cNvSpPr txBox="1"/>
          <p:nvPr/>
        </p:nvSpPr>
        <p:spPr>
          <a:xfrm>
            <a:off x="4086820" y="3430848"/>
            <a:ext cx="1501077" cy="276999"/>
          </a:xfrm>
          <a:prstGeom prst="rect">
            <a:avLst/>
          </a:prstGeom>
          <a:solidFill>
            <a:srgbClr val="B4C7E7"/>
          </a:solidFill>
        </p:spPr>
        <p:txBody>
          <a:bodyPr wrap="square" rtlCol="0">
            <a:spAutoFit/>
          </a:bodyPr>
          <a:lstStyle/>
          <a:p>
            <a:r>
              <a:rPr lang="es-EC" sz="1200" b="1" dirty="0"/>
              <a:t>Valores y creencias</a:t>
            </a:r>
            <a:endParaRPr lang="en-US" sz="1200" b="1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2A58E28-D706-4D51-AF81-35AB796C8603}"/>
              </a:ext>
            </a:extLst>
          </p:cNvPr>
          <p:cNvSpPr txBox="1"/>
          <p:nvPr/>
        </p:nvSpPr>
        <p:spPr>
          <a:xfrm>
            <a:off x="1258187" y="4584257"/>
            <a:ext cx="1774370" cy="1077218"/>
          </a:xfrm>
          <a:prstGeom prst="rect">
            <a:avLst/>
          </a:prstGeom>
          <a:solidFill>
            <a:srgbClr val="CC99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s-EC" sz="1600" b="1" dirty="0">
                <a:solidFill>
                  <a:schemeClr val="bg1"/>
                </a:solidFill>
              </a:rPr>
              <a:t>10 Elementos de FAO, principios de CIDSE, marcos de transformación</a:t>
            </a:r>
            <a:endParaRPr lang="en-US" sz="1600" b="1" dirty="0">
              <a:solidFill>
                <a:schemeClr val="bg1"/>
              </a:solidFill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D7BA8F1C-AA52-4495-8F00-77D38C3DA72E}"/>
              </a:ext>
            </a:extLst>
          </p:cNvPr>
          <p:cNvSpPr txBox="1"/>
          <p:nvPr/>
        </p:nvSpPr>
        <p:spPr>
          <a:xfrm>
            <a:off x="1404772" y="1772687"/>
            <a:ext cx="6731138" cy="40011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s-EC" sz="2000" b="1" dirty="0">
                <a:solidFill>
                  <a:srgbClr val="002060"/>
                </a:solidFill>
              </a:rPr>
              <a:t>FASE 1 </a:t>
            </a:r>
            <a:r>
              <a:rPr lang="es-EC" sz="1600" b="1" dirty="0">
                <a:solidFill>
                  <a:srgbClr val="002060"/>
                </a:solidFill>
              </a:rPr>
              <a:t>– Explorando perspectivas colectivas </a:t>
            </a:r>
            <a:r>
              <a:rPr lang="en-US" sz="1600" b="1" dirty="0">
                <a:solidFill>
                  <a:srgbClr val="002060"/>
                </a:solidFill>
              </a:rPr>
              <a:t>&amp; </a:t>
            </a:r>
            <a:r>
              <a:rPr lang="en-US" sz="1600" b="1" dirty="0" err="1">
                <a:solidFill>
                  <a:srgbClr val="002060"/>
                </a:solidFill>
              </a:rPr>
              <a:t>encontrando</a:t>
            </a:r>
            <a:r>
              <a:rPr lang="en-US" sz="1600" b="1" dirty="0">
                <a:solidFill>
                  <a:srgbClr val="002060"/>
                </a:solidFill>
              </a:rPr>
              <a:t> </a:t>
            </a:r>
            <a:r>
              <a:rPr lang="en-US" sz="1600" b="1" dirty="0" err="1">
                <a:solidFill>
                  <a:srgbClr val="002060"/>
                </a:solidFill>
              </a:rPr>
              <a:t>terreno</a:t>
            </a:r>
            <a:r>
              <a:rPr lang="en-US" sz="1600" b="1" dirty="0">
                <a:solidFill>
                  <a:srgbClr val="002060"/>
                </a:solidFill>
              </a:rPr>
              <a:t> com</a:t>
            </a:r>
            <a:r>
              <a:rPr lang="es-EC" sz="1600" b="1" dirty="0" err="1">
                <a:solidFill>
                  <a:srgbClr val="002060"/>
                </a:solidFill>
              </a:rPr>
              <a:t>ún</a:t>
            </a:r>
            <a:r>
              <a:rPr lang="en-US" sz="1600" b="1" dirty="0">
                <a:solidFill>
                  <a:srgbClr val="002060"/>
                </a:solidFill>
              </a:rPr>
              <a:t> 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1774BDF8-6083-43D4-8E31-BD9E18474E90}"/>
              </a:ext>
            </a:extLst>
          </p:cNvPr>
          <p:cNvSpPr txBox="1"/>
          <p:nvPr/>
        </p:nvSpPr>
        <p:spPr>
          <a:xfrm>
            <a:off x="10382197" y="2859220"/>
            <a:ext cx="1778757" cy="92333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algn="ctr"/>
            <a:r>
              <a:rPr lang="es-EC" b="1" dirty="0">
                <a:solidFill>
                  <a:srgbClr val="002060"/>
                </a:solidFill>
              </a:rPr>
              <a:t>Reconocimiento </a:t>
            </a:r>
          </a:p>
          <a:p>
            <a:pPr algn="ctr"/>
            <a:r>
              <a:rPr lang="es-EC" b="1" dirty="0">
                <a:solidFill>
                  <a:srgbClr val="002060"/>
                </a:solidFill>
              </a:rPr>
              <a:t>del problema </a:t>
            </a:r>
          </a:p>
          <a:p>
            <a:pPr algn="ctr"/>
            <a:r>
              <a:rPr lang="en-US" b="1" dirty="0">
                <a:solidFill>
                  <a:srgbClr val="002060"/>
                </a:solidFill>
              </a:rPr>
              <a:t>&amp; </a:t>
            </a:r>
            <a:r>
              <a:rPr lang="es-EC" b="1" dirty="0">
                <a:solidFill>
                  <a:srgbClr val="002060"/>
                </a:solidFill>
              </a:rPr>
              <a:t>definición</a:t>
            </a:r>
            <a:endParaRPr lang="en-US" b="1" dirty="0">
              <a:solidFill>
                <a:srgbClr val="002060"/>
              </a:solidFill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0AFE68CD-CB75-445A-BE4E-BE5871A8C020}"/>
              </a:ext>
            </a:extLst>
          </p:cNvPr>
          <p:cNvSpPr txBox="1"/>
          <p:nvPr/>
        </p:nvSpPr>
        <p:spPr>
          <a:xfrm>
            <a:off x="10537203" y="4347338"/>
            <a:ext cx="1366271" cy="1200329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algn="ctr"/>
            <a:r>
              <a:rPr lang="es-EC" dirty="0"/>
              <a:t>Priorización</a:t>
            </a:r>
          </a:p>
          <a:p>
            <a:pPr algn="ctr"/>
            <a:r>
              <a:rPr lang="es-EC" dirty="0"/>
              <a:t>Y decisión</a:t>
            </a:r>
          </a:p>
          <a:p>
            <a:pPr algn="ctr"/>
            <a:r>
              <a:rPr lang="es-EC" dirty="0"/>
              <a:t>sobre dónde</a:t>
            </a:r>
          </a:p>
          <a:p>
            <a:pPr algn="ctr"/>
            <a:r>
              <a:rPr lang="es-EC" dirty="0"/>
              <a:t>enfocarse</a:t>
            </a:r>
            <a:endParaRPr lang="en-US" dirty="0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3F9E06DA-7873-4B71-8EAE-28E8E618AF7B}"/>
              </a:ext>
            </a:extLst>
          </p:cNvPr>
          <p:cNvSpPr txBox="1"/>
          <p:nvPr/>
        </p:nvSpPr>
        <p:spPr>
          <a:xfrm>
            <a:off x="12553049" y="3623771"/>
            <a:ext cx="1522148" cy="830997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algn="ctr"/>
            <a:r>
              <a:rPr lang="es-EC" sz="1600" dirty="0"/>
              <a:t>Considerando y </a:t>
            </a:r>
          </a:p>
          <a:p>
            <a:pPr algn="ctr"/>
            <a:r>
              <a:rPr lang="es-EC" sz="1600" dirty="0"/>
              <a:t>seleccionando </a:t>
            </a:r>
          </a:p>
          <a:p>
            <a:pPr algn="ctr"/>
            <a:r>
              <a:rPr lang="es-EC" sz="1600" dirty="0"/>
              <a:t>alternativas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DCAB3479-CA56-4477-84B9-2212ED5E75B4}"/>
              </a:ext>
            </a:extLst>
          </p:cNvPr>
          <p:cNvSpPr txBox="1"/>
          <p:nvPr/>
        </p:nvSpPr>
        <p:spPr>
          <a:xfrm>
            <a:off x="14850443" y="3637495"/>
            <a:ext cx="1596633" cy="83099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s-EC" sz="1600" dirty="0"/>
              <a:t>Implementación, reflexión y </a:t>
            </a:r>
          </a:p>
          <a:p>
            <a:pPr algn="ctr"/>
            <a:r>
              <a:rPr lang="es-EC" sz="1600" dirty="0"/>
              <a:t>evaluación</a:t>
            </a:r>
            <a:endParaRPr lang="en-US" sz="1600" dirty="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70D732FF-1CD8-4531-BFC2-6CF96C0490C9}"/>
              </a:ext>
            </a:extLst>
          </p:cNvPr>
          <p:cNvSpPr/>
          <p:nvPr/>
        </p:nvSpPr>
        <p:spPr>
          <a:xfrm>
            <a:off x="14046181" y="2323561"/>
            <a:ext cx="1112911" cy="400110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-US" sz="2000" b="1" dirty="0">
                <a:solidFill>
                  <a:srgbClr val="002060"/>
                </a:solidFill>
              </a:rPr>
              <a:t>FASE 3 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84209DAC-3298-4E79-81F8-92CA7A093436}"/>
              </a:ext>
            </a:extLst>
          </p:cNvPr>
          <p:cNvSpPr txBox="1"/>
          <p:nvPr/>
        </p:nvSpPr>
        <p:spPr>
          <a:xfrm>
            <a:off x="12641969" y="2796474"/>
            <a:ext cx="3851247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s-EC" b="1" dirty="0">
                <a:solidFill>
                  <a:srgbClr val="002060"/>
                </a:solidFill>
              </a:rPr>
              <a:t>Espacio de transición / transformación</a:t>
            </a:r>
            <a:endParaRPr lang="en-US" b="1" dirty="0">
              <a:solidFill>
                <a:srgbClr val="002060"/>
              </a:solidFill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1C23F21E-E5B5-4D45-A473-7FECC823E8F4}"/>
              </a:ext>
            </a:extLst>
          </p:cNvPr>
          <p:cNvSpPr txBox="1"/>
          <p:nvPr/>
        </p:nvSpPr>
        <p:spPr>
          <a:xfrm>
            <a:off x="4155625" y="5407988"/>
            <a:ext cx="1749197" cy="507831"/>
          </a:xfrm>
          <a:prstGeom prst="rect">
            <a:avLst/>
          </a:prstGeom>
          <a:solidFill>
            <a:schemeClr val="accent6">
              <a:lumMod val="50000"/>
            </a:schemeClr>
          </a:solidFill>
        </p:spPr>
        <p:txBody>
          <a:bodyPr wrap="none" rtlCol="0">
            <a:spAutoFit/>
          </a:bodyPr>
          <a:lstStyle/>
          <a:p>
            <a:pPr algn="ctr"/>
            <a:r>
              <a:rPr lang="es-EC" sz="900" b="1" dirty="0">
                <a:solidFill>
                  <a:schemeClr val="bg1"/>
                </a:solidFill>
              </a:rPr>
              <a:t>Valores instrumentales –</a:t>
            </a:r>
          </a:p>
          <a:p>
            <a:pPr algn="ctr"/>
            <a:r>
              <a:rPr lang="es-EC" sz="900" dirty="0">
                <a:solidFill>
                  <a:schemeClr val="bg1"/>
                </a:solidFill>
              </a:rPr>
              <a:t>Valoración de los beneficios</a:t>
            </a:r>
          </a:p>
          <a:p>
            <a:pPr algn="ctr"/>
            <a:r>
              <a:rPr lang="es-EC" sz="900" dirty="0">
                <a:solidFill>
                  <a:schemeClr val="bg1"/>
                </a:solidFill>
              </a:rPr>
              <a:t>que provee la naturaleza la gente</a:t>
            </a:r>
            <a:endParaRPr lang="en-US" sz="900" dirty="0">
              <a:solidFill>
                <a:schemeClr val="bg1"/>
              </a:solidFill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215222A-6FA3-468E-8517-03F80932AF7D}"/>
              </a:ext>
            </a:extLst>
          </p:cNvPr>
          <p:cNvSpPr/>
          <p:nvPr/>
        </p:nvSpPr>
        <p:spPr>
          <a:xfrm>
            <a:off x="6838051" y="5407987"/>
            <a:ext cx="1705732" cy="507831"/>
          </a:xfrm>
          <a:prstGeom prst="rect">
            <a:avLst/>
          </a:prstGeom>
          <a:solidFill>
            <a:srgbClr val="666633"/>
          </a:solidFill>
        </p:spPr>
        <p:txBody>
          <a:bodyPr wrap="square">
            <a:spAutoFit/>
          </a:bodyPr>
          <a:lstStyle/>
          <a:p>
            <a:pPr algn="ctr"/>
            <a:r>
              <a:rPr lang="es-ES" sz="900" b="1" dirty="0">
                <a:solidFill>
                  <a:schemeClr val="bg1"/>
                </a:solidFill>
              </a:rPr>
              <a:t>Valores intrínsecos –</a:t>
            </a:r>
          </a:p>
          <a:p>
            <a:pPr algn="ctr"/>
            <a:r>
              <a:rPr lang="es-ES" sz="900" dirty="0">
                <a:solidFill>
                  <a:schemeClr val="bg1"/>
                </a:solidFill>
              </a:rPr>
              <a:t>Valor inherente de la naturaleza </a:t>
            </a:r>
          </a:p>
          <a:p>
            <a:pPr algn="ctr"/>
            <a:r>
              <a:rPr lang="es-ES" sz="900" dirty="0">
                <a:solidFill>
                  <a:schemeClr val="bg1"/>
                </a:solidFill>
              </a:rPr>
              <a:t>(independiente de la gente</a:t>
            </a:r>
            <a:r>
              <a:rPr lang="es-ES" sz="900" b="1" dirty="0">
                <a:solidFill>
                  <a:schemeClr val="bg1"/>
                </a:solidFill>
              </a:rPr>
              <a:t>)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51A016A0-9926-4F6D-B390-6BC08FE23481}"/>
              </a:ext>
            </a:extLst>
          </p:cNvPr>
          <p:cNvSpPr txBox="1"/>
          <p:nvPr/>
        </p:nvSpPr>
        <p:spPr>
          <a:xfrm>
            <a:off x="5614655" y="4607871"/>
            <a:ext cx="1618389" cy="646331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s-EC" sz="900" b="1" dirty="0">
                <a:solidFill>
                  <a:schemeClr val="bg1"/>
                </a:solidFill>
              </a:rPr>
              <a:t>Valores relacionales</a:t>
            </a:r>
          </a:p>
          <a:p>
            <a:pPr algn="ctr"/>
            <a:r>
              <a:rPr lang="es-EC" sz="900" dirty="0">
                <a:solidFill>
                  <a:schemeClr val="bg1"/>
                </a:solidFill>
              </a:rPr>
              <a:t>Valor asociado con relaciones </a:t>
            </a:r>
          </a:p>
          <a:p>
            <a:pPr algn="ctr"/>
            <a:r>
              <a:rPr lang="es-EC" sz="900" dirty="0">
                <a:solidFill>
                  <a:schemeClr val="bg1"/>
                </a:solidFill>
              </a:rPr>
              <a:t>entre personas y/o </a:t>
            </a:r>
          </a:p>
          <a:p>
            <a:pPr algn="ctr"/>
            <a:r>
              <a:rPr lang="es-EC" sz="900" dirty="0">
                <a:solidFill>
                  <a:schemeClr val="bg1"/>
                </a:solidFill>
              </a:rPr>
              <a:t>entre personas y naturaleza</a:t>
            </a:r>
            <a:endParaRPr lang="en-US" sz="900" dirty="0">
              <a:solidFill>
                <a:schemeClr val="bg1"/>
              </a:solidFill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C2E4428F-9626-4091-957F-21F7649A4CF7}"/>
              </a:ext>
            </a:extLst>
          </p:cNvPr>
          <p:cNvSpPr txBox="1"/>
          <p:nvPr/>
        </p:nvSpPr>
        <p:spPr>
          <a:xfrm>
            <a:off x="5885504" y="2644575"/>
            <a:ext cx="1909074" cy="415498"/>
          </a:xfrm>
          <a:prstGeom prst="rect">
            <a:avLst/>
          </a:prstGeom>
          <a:solidFill>
            <a:srgbClr val="4471C4"/>
          </a:solidFill>
        </p:spPr>
        <p:txBody>
          <a:bodyPr wrap="square" rtlCol="0">
            <a:spAutoFit/>
          </a:bodyPr>
          <a:lstStyle/>
          <a:p>
            <a:pPr algn="ctr"/>
            <a:r>
              <a:rPr lang="es-EC" sz="1050" dirty="0">
                <a:solidFill>
                  <a:schemeClr val="bg1"/>
                </a:solidFill>
              </a:rPr>
              <a:t>Comprensión y vocabulario compartidos</a:t>
            </a:r>
            <a:endParaRPr lang="en-US" sz="1050" dirty="0">
              <a:solidFill>
                <a:schemeClr val="bg1"/>
              </a:solidFill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ED085EFD-D997-4414-A847-B89209B7ABD1}"/>
              </a:ext>
            </a:extLst>
          </p:cNvPr>
          <p:cNvSpPr txBox="1"/>
          <p:nvPr/>
        </p:nvSpPr>
        <p:spPr>
          <a:xfrm>
            <a:off x="3819787" y="3729963"/>
            <a:ext cx="1489622" cy="70788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s-EC" sz="1000" dirty="0">
                <a:solidFill>
                  <a:srgbClr val="002060"/>
                </a:solidFill>
              </a:rPr>
              <a:t>   Cómo el contexto y experiencia </a:t>
            </a:r>
          </a:p>
          <a:p>
            <a:pPr algn="ctr"/>
            <a:r>
              <a:rPr lang="es-EC" sz="1000" dirty="0">
                <a:solidFill>
                  <a:srgbClr val="002060"/>
                </a:solidFill>
              </a:rPr>
              <a:t>Se alinea con </a:t>
            </a:r>
          </a:p>
          <a:p>
            <a:pPr algn="ctr"/>
            <a:r>
              <a:rPr lang="es-EC" sz="1000" dirty="0">
                <a:solidFill>
                  <a:srgbClr val="002060"/>
                </a:solidFill>
              </a:rPr>
              <a:t>modelos establecidos</a:t>
            </a:r>
            <a:endParaRPr lang="en-US" sz="10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8546150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phic 2" descr="Circular flowchart outline">
            <a:extLst>
              <a:ext uri="{FF2B5EF4-FFF2-40B4-BE49-F238E27FC236}">
                <a16:creationId xmlns:a16="http://schemas.microsoft.com/office/drawing/2014/main" id="{5E166CF0-3D0E-4E99-8A1F-63C8B051D32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252524" y="-764628"/>
            <a:ext cx="8844455" cy="884445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8F2ACB27-169F-4DF7-9983-69FC9D1C514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69030" y="174171"/>
            <a:ext cx="3846909" cy="176189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7E41F5B8-0426-473A-877E-7653B563591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91054" y="847418"/>
            <a:ext cx="914479" cy="914479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5B5F3C16-B928-4D99-98CA-B91B3473EB7C}"/>
              </a:ext>
            </a:extLst>
          </p:cNvPr>
          <p:cNvSpPr txBox="1"/>
          <p:nvPr/>
        </p:nvSpPr>
        <p:spPr>
          <a:xfrm>
            <a:off x="7547336" y="1830446"/>
            <a:ext cx="2540183" cy="153888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>
                <a:solidFill>
                  <a:srgbClr val="203864"/>
                </a:solidFill>
                <a:latin typeface="BrownPro" pitchFamily="2" charset="77"/>
              </a:rPr>
              <a:t>1.</a:t>
            </a:r>
          </a:p>
          <a:p>
            <a:r>
              <a:rPr lang="es-ES" dirty="0">
                <a:solidFill>
                  <a:srgbClr val="203864"/>
                </a:solidFill>
                <a:latin typeface="BrownPro" pitchFamily="2" charset="77"/>
              </a:rPr>
              <a:t>Explorar las perspectivas </a:t>
            </a:r>
          </a:p>
          <a:p>
            <a:r>
              <a:rPr lang="es-ES" dirty="0">
                <a:solidFill>
                  <a:srgbClr val="203864"/>
                </a:solidFill>
                <a:latin typeface="BrownPro" pitchFamily="2" charset="77"/>
              </a:rPr>
              <a:t>colectivas y encontrar un</a:t>
            </a:r>
          </a:p>
          <a:p>
            <a:r>
              <a:rPr lang="es-ES" dirty="0">
                <a:solidFill>
                  <a:srgbClr val="203864"/>
                </a:solidFill>
                <a:latin typeface="BrownPro" pitchFamily="2" charset="77"/>
              </a:rPr>
              <a:t>terreno común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272E6B8-39ED-41A5-9F53-F4E8CCBAA316}"/>
              </a:ext>
            </a:extLst>
          </p:cNvPr>
          <p:cNvSpPr/>
          <p:nvPr/>
        </p:nvSpPr>
        <p:spPr>
          <a:xfrm>
            <a:off x="11487747" y="249328"/>
            <a:ext cx="5334144" cy="305979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EC" sz="2400" dirty="0">
                <a:solidFill>
                  <a:schemeClr val="accent1">
                    <a:lumMod val="75000"/>
                  </a:schemeClr>
                </a:solidFill>
              </a:rPr>
              <a:t>Mapeo participativo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C" sz="2400" dirty="0">
                <a:solidFill>
                  <a:schemeClr val="accent1">
                    <a:lumMod val="75000"/>
                  </a:schemeClr>
                </a:solidFill>
              </a:rPr>
              <a:t>Grupos focales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C" sz="2400" dirty="0">
                <a:solidFill>
                  <a:schemeClr val="accent1">
                    <a:lumMod val="75000"/>
                  </a:schemeClr>
                </a:solidFill>
              </a:rPr>
              <a:t>Visitas a parcelas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C" sz="2400" dirty="0">
                <a:solidFill>
                  <a:schemeClr val="accent1">
                    <a:lumMod val="75000"/>
                  </a:schemeClr>
                </a:solidFill>
              </a:rPr>
              <a:t>Asambleas comunitarias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C" sz="2400" dirty="0">
                <a:solidFill>
                  <a:schemeClr val="accent1">
                    <a:lumMod val="75000"/>
                  </a:schemeClr>
                </a:solidFill>
              </a:rPr>
              <a:t>Planteamiento de trabajo con autoridades locales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929FA8C1-734E-44A7-A8AA-AD6FE256BB98}"/>
              </a:ext>
            </a:extLst>
          </p:cNvPr>
          <p:cNvSpPr/>
          <p:nvPr/>
        </p:nvSpPr>
        <p:spPr>
          <a:xfrm>
            <a:off x="11864125" y="4203610"/>
            <a:ext cx="4957765" cy="204319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EC" sz="2400" dirty="0">
                <a:solidFill>
                  <a:schemeClr val="accent1">
                    <a:lumMod val="75000"/>
                  </a:schemeClr>
                </a:solidFill>
              </a:rPr>
              <a:t>Grupos focales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C" sz="2400" dirty="0">
                <a:solidFill>
                  <a:schemeClr val="accent1">
                    <a:lumMod val="75000"/>
                  </a:schemeClr>
                </a:solidFill>
              </a:rPr>
              <a:t>Entrevistas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C" sz="2400" dirty="0">
                <a:solidFill>
                  <a:schemeClr val="accent1">
                    <a:lumMod val="75000"/>
                  </a:schemeClr>
                </a:solidFill>
              </a:rPr>
              <a:t>Encuestas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C" sz="2400" dirty="0">
                <a:solidFill>
                  <a:schemeClr val="accent1">
                    <a:lumMod val="75000"/>
                  </a:schemeClr>
                </a:solidFill>
              </a:rPr>
              <a:t>Mapeo e identificación de actores</a:t>
            </a:r>
            <a:endParaRPr lang="en-US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513FBA6-C7F3-47F5-BB6F-FDEA5856A0CD}"/>
              </a:ext>
            </a:extLst>
          </p:cNvPr>
          <p:cNvSpPr/>
          <p:nvPr/>
        </p:nvSpPr>
        <p:spPr>
          <a:xfrm>
            <a:off x="998734" y="3996305"/>
            <a:ext cx="4357441" cy="256754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EC" sz="2400" dirty="0" err="1">
                <a:solidFill>
                  <a:schemeClr val="accent1">
                    <a:lumMod val="75000"/>
                  </a:schemeClr>
                </a:solidFill>
              </a:rPr>
              <a:t>RhoMIS</a:t>
            </a:r>
            <a:endParaRPr lang="es-EC" sz="2400" dirty="0">
              <a:solidFill>
                <a:schemeClr val="accent1">
                  <a:lumMod val="75000"/>
                </a:schemeClr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C" sz="2400" dirty="0">
                <a:solidFill>
                  <a:schemeClr val="accent1">
                    <a:lumMod val="75000"/>
                  </a:schemeClr>
                </a:solidFill>
              </a:rPr>
              <a:t>TAPE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C" sz="2400" dirty="0">
                <a:solidFill>
                  <a:schemeClr val="accent1">
                    <a:lumMod val="75000"/>
                  </a:schemeClr>
                </a:solidFill>
              </a:rPr>
              <a:t>CIDSE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C" sz="2400" dirty="0">
                <a:solidFill>
                  <a:schemeClr val="accent1">
                    <a:lumMod val="75000"/>
                  </a:schemeClr>
                </a:solidFill>
              </a:rPr>
              <a:t>Herramientas de evaluación propias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C" sz="2400" dirty="0">
                <a:solidFill>
                  <a:schemeClr val="accent1">
                    <a:lumMod val="75000"/>
                  </a:schemeClr>
                </a:solidFill>
              </a:rPr>
              <a:t>Investigación participativa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BO" sz="2400" dirty="0">
                <a:solidFill>
                  <a:schemeClr val="accent1">
                    <a:lumMod val="75000"/>
                  </a:schemeClr>
                </a:solidFill>
              </a:rPr>
              <a:t>Diálogo de saberes</a:t>
            </a:r>
            <a:endParaRPr lang="es-EC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8FDB7AA2-1066-4757-8FD7-5E1C3DC2D90A}"/>
              </a:ext>
            </a:extLst>
          </p:cNvPr>
          <p:cNvSpPr txBox="1"/>
          <p:nvPr/>
        </p:nvSpPr>
        <p:spPr>
          <a:xfrm>
            <a:off x="7803554" y="3309118"/>
            <a:ext cx="3114818" cy="15388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4000" b="1" dirty="0">
                <a:solidFill>
                  <a:srgbClr val="203864"/>
                </a:solidFill>
                <a:latin typeface="BrownPro" pitchFamily="2" charset="77"/>
              </a:rPr>
              <a:t>2.</a:t>
            </a:r>
          </a:p>
          <a:p>
            <a:pPr algn="r"/>
            <a:r>
              <a:rPr lang="es-ES" dirty="0">
                <a:solidFill>
                  <a:srgbClr val="203864"/>
                </a:solidFill>
                <a:latin typeface="BrownPro" pitchFamily="2" charset="77"/>
              </a:rPr>
              <a:t> Oportunidades para reforzar y identificar  visiones</a:t>
            </a:r>
            <a:endParaRPr lang="en-US" dirty="0">
              <a:solidFill>
                <a:srgbClr val="203864"/>
              </a:solidFill>
              <a:latin typeface="BrownPro" pitchFamily="2" charset="77"/>
            </a:endParaRPr>
          </a:p>
          <a:p>
            <a:endParaRPr lang="en-US" b="1" dirty="0">
              <a:solidFill>
                <a:srgbClr val="203864"/>
              </a:solidFill>
              <a:latin typeface="BrownPro" pitchFamily="2" charset="77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F2457E0-2010-4C44-9DB9-F65C02DB54D7}"/>
              </a:ext>
            </a:extLst>
          </p:cNvPr>
          <p:cNvSpPr txBox="1"/>
          <p:nvPr/>
        </p:nvSpPr>
        <p:spPr>
          <a:xfrm>
            <a:off x="7077839" y="4322902"/>
            <a:ext cx="2696468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solidFill>
                  <a:srgbClr val="203864"/>
                </a:solidFill>
                <a:latin typeface="BrownPro" pitchFamily="2" charset="77"/>
              </a:rPr>
              <a:t>3. </a:t>
            </a:r>
            <a:r>
              <a:rPr lang="en-US" dirty="0">
                <a:solidFill>
                  <a:srgbClr val="203864"/>
                </a:solidFill>
                <a:latin typeface="BrownPro" pitchFamily="2" charset="77"/>
              </a:rPr>
              <a:t>Espacio de </a:t>
            </a:r>
          </a:p>
          <a:p>
            <a:r>
              <a:rPr lang="en-US" dirty="0" err="1">
                <a:solidFill>
                  <a:srgbClr val="203864"/>
                </a:solidFill>
                <a:latin typeface="BrownPro" pitchFamily="2" charset="77"/>
              </a:rPr>
              <a:t>transición</a:t>
            </a:r>
            <a:r>
              <a:rPr lang="en-US" dirty="0">
                <a:solidFill>
                  <a:srgbClr val="203864"/>
                </a:solidFill>
                <a:latin typeface="BrownPro" pitchFamily="2" charset="77"/>
              </a:rPr>
              <a:t>/</a:t>
            </a:r>
            <a:r>
              <a:rPr lang="en-US" dirty="0" err="1">
                <a:solidFill>
                  <a:srgbClr val="203864"/>
                </a:solidFill>
                <a:latin typeface="BrownPro" pitchFamily="2" charset="77"/>
              </a:rPr>
              <a:t>transformación</a:t>
            </a:r>
            <a:endParaRPr lang="es-ES" dirty="0">
              <a:solidFill>
                <a:srgbClr val="203864"/>
              </a:solidFill>
              <a:latin typeface="BrownPro" pitchFamily="2" charset="77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1B2DD846-CCC0-46B2-89AA-EBFE3706C08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82675" y="4822837"/>
            <a:ext cx="914479" cy="91447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A6F2801-2B82-4FE8-9395-527C2228258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522065" y="4822837"/>
            <a:ext cx="804742" cy="8047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378301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4.3 Territorio y desarrollo cultural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25137" y="1403131"/>
            <a:ext cx="6948839" cy="49188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C6A44616-B9B2-46CF-A647-0DEC401B5172}"/>
              </a:ext>
            </a:extLst>
          </p:cNvPr>
          <p:cNvSpPr txBox="1">
            <a:spLocks/>
          </p:cNvSpPr>
          <p:nvPr/>
        </p:nvSpPr>
        <p:spPr>
          <a:xfrm>
            <a:off x="342024" y="363560"/>
            <a:ext cx="16984439" cy="729430"/>
          </a:xfrm>
          <a:prstGeom prst="rect">
            <a:avLst/>
          </a:prstGeom>
        </p:spPr>
        <p:txBody>
          <a:bodyPr wrap="square">
            <a:spAutoFit/>
          </a:bodyPr>
          <a:lstStyle>
            <a:lvl1pPr algn="l" defTabSz="97539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693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ES" sz="4400" b="1" dirty="0">
                <a:solidFill>
                  <a:schemeClr val="accent6">
                    <a:lumMod val="75000"/>
                  </a:schemeClr>
                </a:solidFill>
              </a:rPr>
              <a:t>¿Cómo pueden sentir las </a:t>
            </a:r>
            <a:r>
              <a:rPr lang="es-ES" sz="4600" b="1" dirty="0">
                <a:solidFill>
                  <a:schemeClr val="accent6">
                    <a:lumMod val="75000"/>
                  </a:schemeClr>
                </a:solidFill>
              </a:rPr>
              <a:t>comunidades</a:t>
            </a:r>
            <a:r>
              <a:rPr lang="es-ES" sz="4400" b="1" dirty="0">
                <a:solidFill>
                  <a:schemeClr val="accent6">
                    <a:lumMod val="75000"/>
                  </a:schemeClr>
                </a:solidFill>
              </a:rPr>
              <a:t> la transición agroecológica?</a:t>
            </a:r>
            <a:endParaRPr lang="en-US" sz="4000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A1EFAF7-86C2-43AA-9E03-5E28169DC12E}"/>
              </a:ext>
            </a:extLst>
          </p:cNvPr>
          <p:cNvSpPr/>
          <p:nvPr/>
        </p:nvSpPr>
        <p:spPr>
          <a:xfrm>
            <a:off x="7994649" y="6447447"/>
            <a:ext cx="338761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b="1" dirty="0"/>
              <a:t>Guillermo Bonfil Batalla, 1983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64967081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C6A44616-B9B2-46CF-A647-0DEC401B51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60000" y="692451"/>
            <a:ext cx="11167999" cy="8402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5400" b="1" dirty="0">
                <a:solidFill>
                  <a:schemeClr val="accent6">
                    <a:lumMod val="75000"/>
                  </a:schemeClr>
                </a:solidFill>
                <a:latin typeface="+mj-lt"/>
              </a:rPr>
              <a:t>Formas de aprendizaje agroecológico</a:t>
            </a:r>
            <a:r>
              <a:rPr lang="en-US" dirty="0"/>
              <a:t>​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A1EFAF7-86C2-43AA-9E03-5E28169DC12E}"/>
              </a:ext>
            </a:extLst>
          </p:cNvPr>
          <p:cNvSpPr/>
          <p:nvPr/>
        </p:nvSpPr>
        <p:spPr>
          <a:xfrm>
            <a:off x="3626725" y="4133202"/>
            <a:ext cx="3387616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b="1" dirty="0"/>
              <a:t>Revisión de literatura</a:t>
            </a:r>
            <a:r>
              <a:rPr lang="es-ES" dirty="0"/>
              <a:t>:</a:t>
            </a:r>
          </a:p>
          <a:p>
            <a:r>
              <a:rPr lang="es-ES" dirty="0"/>
              <a:t>Una relación indirecta sujeto-sujeto, se aprende a través de la sistematización de otras personas, sobre los procesos y experiencias de otras personas, parte desde lo universal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EC43F3C-C6F4-4976-AE2C-F51F1B536439}"/>
              </a:ext>
            </a:extLst>
          </p:cNvPr>
          <p:cNvSpPr/>
          <p:nvPr/>
        </p:nvSpPr>
        <p:spPr>
          <a:xfrm>
            <a:off x="1227363" y="1978268"/>
            <a:ext cx="3170277" cy="15081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​</a:t>
            </a:r>
            <a:r>
              <a:rPr lang="es-ES" sz="2000" b="1" dirty="0"/>
              <a:t>Experimentación directa</a:t>
            </a:r>
            <a:r>
              <a:rPr lang="es-ES" dirty="0"/>
              <a:t>:</a:t>
            </a:r>
          </a:p>
          <a:p>
            <a:r>
              <a:rPr lang="en-US" dirty="0"/>
              <a:t>Una </a:t>
            </a:r>
            <a:r>
              <a:rPr lang="en-US" dirty="0" err="1"/>
              <a:t>relación</a:t>
            </a:r>
            <a:r>
              <a:rPr lang="en-US" dirty="0"/>
              <a:t> </a:t>
            </a:r>
            <a:r>
              <a:rPr lang="en-US" dirty="0" err="1"/>
              <a:t>directa</a:t>
            </a:r>
            <a:r>
              <a:rPr lang="en-US" dirty="0"/>
              <a:t> entre </a:t>
            </a:r>
            <a:r>
              <a:rPr lang="en-US" dirty="0" err="1"/>
              <a:t>sujeto</a:t>
            </a:r>
            <a:r>
              <a:rPr lang="en-US" dirty="0"/>
              <a:t> y </a:t>
            </a:r>
            <a:r>
              <a:rPr lang="en-US" dirty="0" err="1"/>
              <a:t>objeto</a:t>
            </a:r>
            <a:r>
              <a:rPr lang="en-US" dirty="0"/>
              <a:t>, el </a:t>
            </a:r>
            <a:r>
              <a:rPr lang="en-US" dirty="0" err="1"/>
              <a:t>experimento</a:t>
            </a:r>
            <a:r>
              <a:rPr lang="en-US" dirty="0"/>
              <a:t> local </a:t>
            </a:r>
            <a:r>
              <a:rPr lang="en-US" dirty="0" err="1"/>
              <a:t>rinde</a:t>
            </a:r>
            <a:r>
              <a:rPr lang="en-US" dirty="0"/>
              <a:t> </a:t>
            </a:r>
            <a:r>
              <a:rPr lang="en-US" dirty="0" err="1"/>
              <a:t>conocimientos</a:t>
            </a:r>
            <a:r>
              <a:rPr lang="en-US" dirty="0"/>
              <a:t> </a:t>
            </a:r>
            <a:r>
              <a:rPr lang="en-US" dirty="0" err="1"/>
              <a:t>empíricos</a:t>
            </a:r>
            <a:r>
              <a:rPr lang="en-US" dirty="0"/>
              <a:t> y </a:t>
            </a:r>
            <a:r>
              <a:rPr lang="en-US" dirty="0" err="1"/>
              <a:t>nuevas</a:t>
            </a:r>
            <a:r>
              <a:rPr lang="en-US" dirty="0"/>
              <a:t> </a:t>
            </a:r>
            <a:r>
              <a:rPr lang="en-US" dirty="0" err="1"/>
              <a:t>hipótesis</a:t>
            </a:r>
            <a:endParaRPr lang="en-US" dirty="0"/>
          </a:p>
        </p:txBody>
      </p:sp>
      <p:sp>
        <p:nvSpPr>
          <p:cNvPr id="6" name="Rectangle 3">
            <a:extLst>
              <a:ext uri="{FF2B5EF4-FFF2-40B4-BE49-F238E27FC236}">
                <a16:creationId xmlns:a16="http://schemas.microsoft.com/office/drawing/2014/main" id="{CA1EFAF7-86C2-43AA-9E03-5E28169DC12E}"/>
              </a:ext>
            </a:extLst>
          </p:cNvPr>
          <p:cNvSpPr/>
          <p:nvPr/>
        </p:nvSpPr>
        <p:spPr>
          <a:xfrm>
            <a:off x="7014341" y="2036534"/>
            <a:ext cx="3387616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b="1" dirty="0"/>
              <a:t>Sistematización de experiencias</a:t>
            </a:r>
            <a:r>
              <a:rPr lang="es-ES" dirty="0"/>
              <a:t>:</a:t>
            </a:r>
          </a:p>
          <a:p>
            <a:r>
              <a:rPr lang="es-ES" dirty="0"/>
              <a:t>Una relación directa sujeto-sujeto, se aprende a través de la sistematización propia, sobre los procesos y experiencias de otras personas </a:t>
            </a:r>
          </a:p>
        </p:txBody>
      </p:sp>
      <p:sp>
        <p:nvSpPr>
          <p:cNvPr id="7" name="Rectangle 3">
            <a:extLst>
              <a:ext uri="{FF2B5EF4-FFF2-40B4-BE49-F238E27FC236}">
                <a16:creationId xmlns:a16="http://schemas.microsoft.com/office/drawing/2014/main" id="{CA1EFAF7-86C2-43AA-9E03-5E28169DC12E}"/>
              </a:ext>
            </a:extLst>
          </p:cNvPr>
          <p:cNvSpPr/>
          <p:nvPr/>
        </p:nvSpPr>
        <p:spPr>
          <a:xfrm>
            <a:off x="10401957" y="4133202"/>
            <a:ext cx="3387616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b="1" dirty="0"/>
              <a:t>Intercambios de saberes</a:t>
            </a:r>
            <a:r>
              <a:rPr lang="es-ES" dirty="0"/>
              <a:t>:</a:t>
            </a:r>
          </a:p>
          <a:p>
            <a:r>
              <a:rPr lang="es-ES" dirty="0"/>
              <a:t>Una relación directa sujeto-sujeto, se aprende y se enseña a la misma vez, a través de las reflexiones colectivas y trabajo </a:t>
            </a: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CA1EFAF7-86C2-43AA-9E03-5E28169DC12E}"/>
              </a:ext>
            </a:extLst>
          </p:cNvPr>
          <p:cNvSpPr/>
          <p:nvPr/>
        </p:nvSpPr>
        <p:spPr>
          <a:xfrm>
            <a:off x="13642755" y="2041684"/>
            <a:ext cx="3387616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b="1" dirty="0"/>
              <a:t>Intercambios de trabajo</a:t>
            </a:r>
            <a:r>
              <a:rPr lang="es-ES" dirty="0"/>
              <a:t>:</a:t>
            </a:r>
          </a:p>
          <a:p>
            <a:r>
              <a:rPr lang="es-ES" dirty="0"/>
              <a:t>Múltiples relaciones directas sujeto-objeto, mediadas por intercambios constantes sujeto-sujeto, a través de las vivencias asociadas al trabajo agroecológico </a:t>
            </a:r>
          </a:p>
        </p:txBody>
      </p:sp>
      <p:sp>
        <p:nvSpPr>
          <p:cNvPr id="12" name="Flecha izquierda, derecha y arriba 11"/>
          <p:cNvSpPr/>
          <p:nvPr/>
        </p:nvSpPr>
        <p:spPr>
          <a:xfrm rot="10800000">
            <a:off x="4818946" y="2732319"/>
            <a:ext cx="1774089" cy="990801"/>
          </a:xfrm>
          <a:prstGeom prst="leftRight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3" name="Flecha izquierda, derecha y arriba 12"/>
          <p:cNvSpPr/>
          <p:nvPr/>
        </p:nvSpPr>
        <p:spPr>
          <a:xfrm>
            <a:off x="7842453" y="4376465"/>
            <a:ext cx="1774089" cy="990801"/>
          </a:xfrm>
          <a:prstGeom prst="leftRight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4" name="Flecha izquierda, derecha y arriba 13"/>
          <p:cNvSpPr/>
          <p:nvPr/>
        </p:nvSpPr>
        <p:spPr>
          <a:xfrm rot="10800000">
            <a:off x="10909645" y="2638548"/>
            <a:ext cx="1774089" cy="990801"/>
          </a:xfrm>
          <a:prstGeom prst="leftRight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26240468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C6A44616-B9B2-46CF-A647-0DEC401B51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97514" y="662296"/>
            <a:ext cx="11167999" cy="840230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spAutoFit/>
          </a:bodyPr>
          <a:lstStyle/>
          <a:p>
            <a:r>
              <a:rPr lang="es-ES" sz="5400" b="1" dirty="0">
                <a:solidFill>
                  <a:schemeClr val="accent6">
                    <a:lumMod val="75000"/>
                  </a:schemeClr>
                </a:solidFill>
                <a:latin typeface="+mj-lt"/>
              </a:rPr>
              <a:t>Escalas de la transición agroecológica</a:t>
            </a:r>
            <a:r>
              <a:rPr lang="en-US" sz="5400" b="1" dirty="0">
                <a:solidFill>
                  <a:schemeClr val="accent6">
                    <a:lumMod val="75000"/>
                  </a:schemeClr>
                </a:solidFill>
                <a:latin typeface="+mj-lt"/>
              </a:rPr>
              <a:t>​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A1EFAF7-86C2-43AA-9E03-5E28169DC12E}"/>
              </a:ext>
            </a:extLst>
          </p:cNvPr>
          <p:cNvSpPr/>
          <p:nvPr/>
        </p:nvSpPr>
        <p:spPr>
          <a:xfrm>
            <a:off x="4265887" y="6029815"/>
            <a:ext cx="125115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b="1" dirty="0"/>
              <a:t>FAMILIAR</a:t>
            </a:r>
            <a:endParaRPr lang="es-ES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EC43F3C-C6F4-4976-AE2C-F51F1B536439}"/>
              </a:ext>
            </a:extLst>
          </p:cNvPr>
          <p:cNvSpPr/>
          <p:nvPr/>
        </p:nvSpPr>
        <p:spPr>
          <a:xfrm>
            <a:off x="761624" y="6029815"/>
            <a:ext cx="317027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​</a:t>
            </a:r>
            <a:r>
              <a:rPr lang="es-MX" b="1" dirty="0"/>
              <a:t>INDIVIDUAL</a:t>
            </a:r>
            <a:endParaRPr lang="en-US" dirty="0"/>
          </a:p>
        </p:txBody>
      </p:sp>
      <p:sp>
        <p:nvSpPr>
          <p:cNvPr id="6" name="Rectangle 3">
            <a:extLst>
              <a:ext uri="{FF2B5EF4-FFF2-40B4-BE49-F238E27FC236}">
                <a16:creationId xmlns:a16="http://schemas.microsoft.com/office/drawing/2014/main" id="{CA1EFAF7-86C2-43AA-9E03-5E28169DC12E}"/>
              </a:ext>
            </a:extLst>
          </p:cNvPr>
          <p:cNvSpPr/>
          <p:nvPr/>
        </p:nvSpPr>
        <p:spPr>
          <a:xfrm>
            <a:off x="2427043" y="5088796"/>
            <a:ext cx="169380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b="1" dirty="0"/>
              <a:t>COMUNITARIA</a:t>
            </a:r>
            <a:endParaRPr lang="es-ES" dirty="0"/>
          </a:p>
        </p:txBody>
      </p:sp>
      <p:sp>
        <p:nvSpPr>
          <p:cNvPr id="7" name="Rectangle 3">
            <a:extLst>
              <a:ext uri="{FF2B5EF4-FFF2-40B4-BE49-F238E27FC236}">
                <a16:creationId xmlns:a16="http://schemas.microsoft.com/office/drawing/2014/main" id="{CA1EFAF7-86C2-43AA-9E03-5E28169DC12E}"/>
              </a:ext>
            </a:extLst>
          </p:cNvPr>
          <p:cNvSpPr/>
          <p:nvPr/>
        </p:nvSpPr>
        <p:spPr>
          <a:xfrm>
            <a:off x="6131750" y="5332059"/>
            <a:ext cx="194244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b="1" dirty="0"/>
              <a:t>INTERROGANTES</a:t>
            </a: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CA1EFAF7-86C2-43AA-9E03-5E28169DC12E}"/>
              </a:ext>
            </a:extLst>
          </p:cNvPr>
          <p:cNvSpPr/>
          <p:nvPr/>
        </p:nvSpPr>
        <p:spPr>
          <a:xfrm>
            <a:off x="8074192" y="4433037"/>
            <a:ext cx="191649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b="1" dirty="0"/>
              <a:t>INSTITUCIONES</a:t>
            </a:r>
            <a:endParaRPr lang="es-ES" dirty="0"/>
          </a:p>
        </p:txBody>
      </p:sp>
      <p:sp>
        <p:nvSpPr>
          <p:cNvPr id="12" name="Flecha izquierda, derecha y arriba 11"/>
          <p:cNvSpPr/>
          <p:nvPr/>
        </p:nvSpPr>
        <p:spPr>
          <a:xfrm>
            <a:off x="2346762" y="5485521"/>
            <a:ext cx="1774089" cy="990801"/>
          </a:xfrm>
          <a:prstGeom prst="leftRight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3" name="Flecha izquierda, derecha y arriba 12"/>
          <p:cNvSpPr/>
          <p:nvPr/>
        </p:nvSpPr>
        <p:spPr>
          <a:xfrm>
            <a:off x="8074192" y="4822821"/>
            <a:ext cx="1774089" cy="990801"/>
          </a:xfrm>
          <a:prstGeom prst="leftRight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4" name="Flecha izquierda, derecha y arriba 13"/>
          <p:cNvSpPr/>
          <p:nvPr/>
        </p:nvSpPr>
        <p:spPr>
          <a:xfrm>
            <a:off x="14016765" y="3554501"/>
            <a:ext cx="1774089" cy="990801"/>
          </a:xfrm>
          <a:prstGeom prst="leftRight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1" name="Rectangle 3">
            <a:extLst>
              <a:ext uri="{FF2B5EF4-FFF2-40B4-BE49-F238E27FC236}">
                <a16:creationId xmlns:a16="http://schemas.microsoft.com/office/drawing/2014/main" id="{CA1EFAF7-86C2-43AA-9E03-5E28169DC12E}"/>
              </a:ext>
            </a:extLst>
          </p:cNvPr>
          <p:cNvSpPr/>
          <p:nvPr/>
        </p:nvSpPr>
        <p:spPr>
          <a:xfrm>
            <a:off x="9990688" y="5332059"/>
            <a:ext cx="231996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b="1" dirty="0"/>
              <a:t>INVESTIGADORAS/ES</a:t>
            </a:r>
            <a:endParaRPr lang="es-ES" dirty="0"/>
          </a:p>
        </p:txBody>
      </p:sp>
      <p:sp>
        <p:nvSpPr>
          <p:cNvPr id="15" name="Rectangle 3">
            <a:extLst>
              <a:ext uri="{FF2B5EF4-FFF2-40B4-BE49-F238E27FC236}">
                <a16:creationId xmlns:a16="http://schemas.microsoft.com/office/drawing/2014/main" id="{CA1EFAF7-86C2-43AA-9E03-5E28169DC12E}"/>
              </a:ext>
            </a:extLst>
          </p:cNvPr>
          <p:cNvSpPr/>
          <p:nvPr/>
        </p:nvSpPr>
        <p:spPr>
          <a:xfrm>
            <a:off x="15873531" y="4076595"/>
            <a:ext cx="111738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b="1" dirty="0"/>
              <a:t>PAISAJE</a:t>
            </a:r>
            <a:endParaRPr lang="es-ES" dirty="0"/>
          </a:p>
        </p:txBody>
      </p:sp>
      <p:sp>
        <p:nvSpPr>
          <p:cNvPr id="16" name="Rectangle 3">
            <a:extLst>
              <a:ext uri="{FF2B5EF4-FFF2-40B4-BE49-F238E27FC236}">
                <a16:creationId xmlns:a16="http://schemas.microsoft.com/office/drawing/2014/main" id="{CA1EFAF7-86C2-43AA-9E03-5E28169DC12E}"/>
              </a:ext>
            </a:extLst>
          </p:cNvPr>
          <p:cNvSpPr/>
          <p:nvPr/>
        </p:nvSpPr>
        <p:spPr>
          <a:xfrm>
            <a:off x="12033733" y="4070965"/>
            <a:ext cx="218943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b="1" dirty="0"/>
              <a:t>AGROECOSISTEMA</a:t>
            </a:r>
            <a:endParaRPr lang="es-ES" dirty="0"/>
          </a:p>
        </p:txBody>
      </p:sp>
      <p:sp>
        <p:nvSpPr>
          <p:cNvPr id="17" name="Rectangle 3">
            <a:extLst>
              <a:ext uri="{FF2B5EF4-FFF2-40B4-BE49-F238E27FC236}">
                <a16:creationId xmlns:a16="http://schemas.microsoft.com/office/drawing/2014/main" id="{CA1EFAF7-86C2-43AA-9E03-5E28169DC12E}"/>
              </a:ext>
            </a:extLst>
          </p:cNvPr>
          <p:cNvSpPr/>
          <p:nvPr/>
        </p:nvSpPr>
        <p:spPr>
          <a:xfrm>
            <a:off x="14223170" y="3111603"/>
            <a:ext cx="148477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b="1" dirty="0"/>
              <a:t>TERRITORIO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52204552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C6A44616-B9B2-46CF-A647-0DEC401B51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20001" y="508734"/>
            <a:ext cx="11167999" cy="15881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5400" b="1" dirty="0">
                <a:solidFill>
                  <a:schemeClr val="accent6">
                    <a:lumMod val="75000"/>
                  </a:schemeClr>
                </a:solidFill>
                <a:latin typeface="+mj-lt"/>
              </a:rPr>
              <a:t>¿Qué son las características de herramientas territoriales?</a:t>
            </a:r>
            <a:endParaRPr lang="en-US" sz="5400" b="1" dirty="0">
              <a:solidFill>
                <a:schemeClr val="accent6">
                  <a:lumMod val="75000"/>
                </a:schemeClr>
              </a:solidFill>
              <a:latin typeface="+mj-lt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A1EFAF7-86C2-43AA-9E03-5E28169DC12E}"/>
              </a:ext>
            </a:extLst>
          </p:cNvPr>
          <p:cNvSpPr/>
          <p:nvPr/>
        </p:nvSpPr>
        <p:spPr>
          <a:xfrm>
            <a:off x="8448863" y="2387717"/>
            <a:ext cx="250502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b="1" dirty="0"/>
              <a:t>Son relevantes para las comunidades agrarias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EC43F3C-C6F4-4976-AE2C-F51F1B536439}"/>
              </a:ext>
            </a:extLst>
          </p:cNvPr>
          <p:cNvSpPr/>
          <p:nvPr/>
        </p:nvSpPr>
        <p:spPr>
          <a:xfrm>
            <a:off x="1212537" y="2387717"/>
            <a:ext cx="317027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/>
              <a:t>​</a:t>
            </a:r>
            <a:r>
              <a:rPr lang="es-MX" b="1" dirty="0"/>
              <a:t>Expresan nuestros valores</a:t>
            </a:r>
            <a:endParaRPr lang="en-US" dirty="0"/>
          </a:p>
        </p:txBody>
      </p:sp>
      <p:sp>
        <p:nvSpPr>
          <p:cNvPr id="6" name="Rectangle 3">
            <a:extLst>
              <a:ext uri="{FF2B5EF4-FFF2-40B4-BE49-F238E27FC236}">
                <a16:creationId xmlns:a16="http://schemas.microsoft.com/office/drawing/2014/main" id="{CA1EFAF7-86C2-43AA-9E03-5E28169DC12E}"/>
              </a:ext>
            </a:extLst>
          </p:cNvPr>
          <p:cNvSpPr/>
          <p:nvPr/>
        </p:nvSpPr>
        <p:spPr>
          <a:xfrm>
            <a:off x="4619951" y="1342506"/>
            <a:ext cx="338761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b="1" dirty="0"/>
              <a:t>Son dialógicas y no extractivas</a:t>
            </a:r>
            <a:endParaRPr lang="es-ES" dirty="0"/>
          </a:p>
        </p:txBody>
      </p:sp>
      <p:sp>
        <p:nvSpPr>
          <p:cNvPr id="7" name="Rectangle 3">
            <a:extLst>
              <a:ext uri="{FF2B5EF4-FFF2-40B4-BE49-F238E27FC236}">
                <a16:creationId xmlns:a16="http://schemas.microsoft.com/office/drawing/2014/main" id="{CA1EFAF7-86C2-43AA-9E03-5E28169DC12E}"/>
              </a:ext>
            </a:extLst>
          </p:cNvPr>
          <p:cNvSpPr/>
          <p:nvPr/>
        </p:nvSpPr>
        <p:spPr>
          <a:xfrm>
            <a:off x="5061247" y="3895873"/>
            <a:ext cx="498593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b="1" dirty="0"/>
              <a:t>Manifiestan la tensión creadora entre saberes locales y científicos; reflejan el continuo entre las personas, el paisaje y el tiempo; se aplican en el momento preciso y de la manera adecuada</a:t>
            </a:r>
            <a:endParaRPr lang="es-ES" dirty="0"/>
          </a:p>
        </p:txBody>
      </p:sp>
      <p:sp>
        <p:nvSpPr>
          <p:cNvPr id="2" name="Flecha cuádruple 1"/>
          <p:cNvSpPr/>
          <p:nvPr/>
        </p:nvSpPr>
        <p:spPr>
          <a:xfrm>
            <a:off x="3983607" y="1709765"/>
            <a:ext cx="4409795" cy="1895252"/>
          </a:xfrm>
          <a:prstGeom prst="quad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5" name="Rectangle 3">
            <a:extLst>
              <a:ext uri="{FF2B5EF4-FFF2-40B4-BE49-F238E27FC236}">
                <a16:creationId xmlns:a16="http://schemas.microsoft.com/office/drawing/2014/main" id="{CA1EFAF7-86C2-43AA-9E03-5E28169DC12E}"/>
              </a:ext>
            </a:extLst>
          </p:cNvPr>
          <p:cNvSpPr/>
          <p:nvPr/>
        </p:nvSpPr>
        <p:spPr>
          <a:xfrm>
            <a:off x="10680949" y="5543201"/>
            <a:ext cx="360260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b="1" dirty="0"/>
              <a:t>Fomentan la autoestima y el protagonismo a nivel de comunidad</a:t>
            </a:r>
            <a:endParaRPr lang="es-ES" dirty="0"/>
          </a:p>
        </p:txBody>
      </p:sp>
      <p:sp>
        <p:nvSpPr>
          <p:cNvPr id="16" name="Rectangle 3">
            <a:extLst>
              <a:ext uri="{FF2B5EF4-FFF2-40B4-BE49-F238E27FC236}">
                <a16:creationId xmlns:a16="http://schemas.microsoft.com/office/drawing/2014/main" id="{CA1EFAF7-86C2-43AA-9E03-5E28169DC12E}"/>
              </a:ext>
            </a:extLst>
          </p:cNvPr>
          <p:cNvSpPr/>
          <p:nvPr/>
        </p:nvSpPr>
        <p:spPr>
          <a:xfrm>
            <a:off x="10953888" y="3230752"/>
            <a:ext cx="360260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b="1" dirty="0"/>
              <a:t>Generan soluciones locales</a:t>
            </a:r>
            <a:endParaRPr lang="es-ES" dirty="0"/>
          </a:p>
        </p:txBody>
      </p:sp>
      <p:sp>
        <p:nvSpPr>
          <p:cNvPr id="17" name="Rectangle 3">
            <a:extLst>
              <a:ext uri="{FF2B5EF4-FFF2-40B4-BE49-F238E27FC236}">
                <a16:creationId xmlns:a16="http://schemas.microsoft.com/office/drawing/2014/main" id="{CA1EFAF7-86C2-43AA-9E03-5E28169DC12E}"/>
              </a:ext>
            </a:extLst>
          </p:cNvPr>
          <p:cNvSpPr/>
          <p:nvPr/>
        </p:nvSpPr>
        <p:spPr>
          <a:xfrm>
            <a:off x="14456978" y="4184281"/>
            <a:ext cx="360260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b="1" dirty="0"/>
              <a:t>Parten de la creatividad y los sentidos de las personas</a:t>
            </a:r>
            <a:endParaRPr lang="es-ES" dirty="0"/>
          </a:p>
        </p:txBody>
      </p:sp>
      <p:sp>
        <p:nvSpPr>
          <p:cNvPr id="18" name="Flecha cuádruple 17"/>
          <p:cNvSpPr/>
          <p:nvPr/>
        </p:nvSpPr>
        <p:spPr>
          <a:xfrm>
            <a:off x="10047183" y="3605017"/>
            <a:ext cx="4409795" cy="1895252"/>
          </a:xfrm>
          <a:prstGeom prst="quad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83295427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E53F6D-FBD8-408C-95BB-E97EB842E1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9537" y="2659143"/>
            <a:ext cx="16507886" cy="802937"/>
          </a:xfrm>
        </p:spPr>
        <p:txBody>
          <a:bodyPr/>
          <a:lstStyle/>
          <a:p>
            <a:r>
              <a:rPr lang="es-EC" sz="8800" dirty="0"/>
              <a:t>Comentarios y preguntas</a:t>
            </a:r>
            <a:endParaRPr lang="en-US" sz="8800" dirty="0"/>
          </a:p>
        </p:txBody>
      </p:sp>
    </p:spTree>
    <p:extLst>
      <p:ext uri="{BB962C8B-B14F-4D97-AF65-F5344CB8AC3E}">
        <p14:creationId xmlns:p14="http://schemas.microsoft.com/office/powerpoint/2010/main" val="208660788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365500" y="1637157"/>
            <a:ext cx="10318135" cy="1900777"/>
          </a:xfrm>
        </p:spPr>
        <p:txBody>
          <a:bodyPr>
            <a:noAutofit/>
          </a:bodyPr>
          <a:lstStyle/>
          <a:p>
            <a:r>
              <a:rPr lang="es-ES_tradnl" sz="4800" b="1" dirty="0">
                <a:solidFill>
                  <a:schemeClr val="accent6">
                    <a:lumMod val="75000"/>
                  </a:schemeClr>
                </a:solidFill>
              </a:rPr>
              <a:t>Trabajo en Grupo</a:t>
            </a:r>
            <a:r>
              <a:rPr lang="en-US" sz="4800" b="1" dirty="0">
                <a:solidFill>
                  <a:schemeClr val="accent6">
                    <a:lumMod val="75000"/>
                  </a:schemeClr>
                </a:solidFill>
              </a:rPr>
              <a:t>:</a:t>
            </a:r>
            <a:br>
              <a:rPr lang="en-US" sz="4800" b="1" dirty="0">
                <a:solidFill>
                  <a:schemeClr val="accent6">
                    <a:lumMod val="75000"/>
                  </a:schemeClr>
                </a:solidFill>
              </a:rPr>
            </a:br>
            <a:br>
              <a:rPr lang="en-US" sz="4800" b="1" dirty="0">
                <a:solidFill>
                  <a:schemeClr val="accent6">
                    <a:lumMod val="75000"/>
                  </a:schemeClr>
                </a:solidFill>
              </a:rPr>
            </a:br>
            <a:r>
              <a:rPr lang="es-ES_tradnl" sz="4800" b="1" dirty="0"/>
              <a:t>Herramientas territoriales para la transición</a:t>
            </a:r>
            <a:r>
              <a:rPr lang="es-EC" sz="4800" b="1" dirty="0"/>
              <a:t> agroecológica</a:t>
            </a:r>
            <a:endParaRPr lang="en-US" sz="4800" b="1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37221" b="-1660"/>
          <a:stretch/>
        </p:blipFill>
        <p:spPr>
          <a:xfrm>
            <a:off x="373694" y="5163707"/>
            <a:ext cx="6814921" cy="2264651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32052" y="5163707"/>
            <a:ext cx="6802316" cy="2260462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465715" y="5171430"/>
            <a:ext cx="4435841" cy="22424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780847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phic 2" descr="Circular flowchart outline">
            <a:extLst>
              <a:ext uri="{FF2B5EF4-FFF2-40B4-BE49-F238E27FC236}">
                <a16:creationId xmlns:a16="http://schemas.microsoft.com/office/drawing/2014/main" id="{5E166CF0-3D0E-4E99-8A1F-63C8B051D32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395197" y="-99326"/>
            <a:ext cx="8844455" cy="884445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8F2ACB27-169F-4DF7-9983-69FC9D1C514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98734" y="1404442"/>
            <a:ext cx="3846909" cy="176189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7E41F5B8-0426-473A-877E-7653B563591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60186" y="1571864"/>
            <a:ext cx="914479" cy="914479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5B5F3C16-B928-4D99-98CA-B91B3473EB7C}"/>
              </a:ext>
            </a:extLst>
          </p:cNvPr>
          <p:cNvSpPr txBox="1"/>
          <p:nvPr/>
        </p:nvSpPr>
        <p:spPr>
          <a:xfrm>
            <a:off x="7555338" y="2409110"/>
            <a:ext cx="2540183" cy="153888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>
                <a:solidFill>
                  <a:srgbClr val="203864"/>
                </a:solidFill>
                <a:latin typeface="BrownPro" pitchFamily="2" charset="77"/>
              </a:rPr>
              <a:t>1.</a:t>
            </a:r>
          </a:p>
          <a:p>
            <a:r>
              <a:rPr lang="es-ES" dirty="0">
                <a:solidFill>
                  <a:srgbClr val="203864"/>
                </a:solidFill>
                <a:latin typeface="BrownPro" pitchFamily="2" charset="77"/>
              </a:rPr>
              <a:t>Explorar las perspectivas </a:t>
            </a:r>
          </a:p>
          <a:p>
            <a:r>
              <a:rPr lang="es-ES" dirty="0">
                <a:solidFill>
                  <a:srgbClr val="203864"/>
                </a:solidFill>
                <a:latin typeface="BrownPro" pitchFamily="2" charset="77"/>
              </a:rPr>
              <a:t>colectivas y encontrar un</a:t>
            </a:r>
          </a:p>
          <a:p>
            <a:r>
              <a:rPr lang="es-ES" dirty="0">
                <a:solidFill>
                  <a:srgbClr val="203864"/>
                </a:solidFill>
                <a:latin typeface="BrownPro" pitchFamily="2" charset="77"/>
              </a:rPr>
              <a:t>terreno común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272E6B8-39ED-41A5-9F53-F4E8CCBAA316}"/>
              </a:ext>
            </a:extLst>
          </p:cNvPr>
          <p:cNvSpPr/>
          <p:nvPr/>
        </p:nvSpPr>
        <p:spPr>
          <a:xfrm>
            <a:off x="11923291" y="2029103"/>
            <a:ext cx="4957765" cy="2383567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EC" sz="2400" dirty="0">
                <a:solidFill>
                  <a:schemeClr val="accent1">
                    <a:lumMod val="75000"/>
                  </a:schemeClr>
                </a:solidFill>
              </a:rPr>
              <a:t>Mapeo participativo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C" sz="2400" dirty="0">
                <a:solidFill>
                  <a:schemeClr val="accent1">
                    <a:lumMod val="75000"/>
                  </a:schemeClr>
                </a:solidFill>
              </a:rPr>
              <a:t>Grupos focales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C" sz="2400" dirty="0">
                <a:solidFill>
                  <a:schemeClr val="accent1">
                    <a:lumMod val="75000"/>
                  </a:schemeClr>
                </a:solidFill>
              </a:rPr>
              <a:t>Visitas a parcelas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C" sz="2400" dirty="0">
                <a:solidFill>
                  <a:schemeClr val="accent1">
                    <a:lumMod val="75000"/>
                  </a:schemeClr>
                </a:solidFill>
              </a:rPr>
              <a:t>Asambleas comunitarias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C" sz="2400" dirty="0">
                <a:solidFill>
                  <a:schemeClr val="accent1">
                    <a:lumMod val="75000"/>
                  </a:schemeClr>
                </a:solidFill>
              </a:rPr>
              <a:t>Planteamiento de trabajo con autoridades locales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929FA8C1-734E-44A7-A8AA-AD6FE256BB98}"/>
              </a:ext>
            </a:extLst>
          </p:cNvPr>
          <p:cNvSpPr/>
          <p:nvPr/>
        </p:nvSpPr>
        <p:spPr>
          <a:xfrm>
            <a:off x="12042544" y="4863883"/>
            <a:ext cx="4957765" cy="181977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EC" sz="2400" dirty="0">
                <a:solidFill>
                  <a:schemeClr val="accent1">
                    <a:lumMod val="75000"/>
                  </a:schemeClr>
                </a:solidFill>
              </a:rPr>
              <a:t>Grupos focales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C" sz="2400" dirty="0">
                <a:solidFill>
                  <a:schemeClr val="accent1">
                    <a:lumMod val="75000"/>
                  </a:schemeClr>
                </a:solidFill>
              </a:rPr>
              <a:t>Entrevistas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C" sz="2400" dirty="0">
                <a:solidFill>
                  <a:schemeClr val="accent1">
                    <a:lumMod val="75000"/>
                  </a:schemeClr>
                </a:solidFill>
              </a:rPr>
              <a:t>Encuestas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C" sz="2400" dirty="0">
                <a:solidFill>
                  <a:schemeClr val="accent1">
                    <a:lumMod val="75000"/>
                  </a:schemeClr>
                </a:solidFill>
              </a:rPr>
              <a:t>Mapeo e identificación de actores</a:t>
            </a:r>
            <a:endParaRPr lang="en-US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513FBA6-C7F3-47F5-BB6F-FDEA5856A0CD}"/>
              </a:ext>
            </a:extLst>
          </p:cNvPr>
          <p:cNvSpPr/>
          <p:nvPr/>
        </p:nvSpPr>
        <p:spPr>
          <a:xfrm>
            <a:off x="524732" y="4605002"/>
            <a:ext cx="4957765" cy="2337534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EC" sz="2400" dirty="0" err="1">
                <a:solidFill>
                  <a:schemeClr val="accent1">
                    <a:lumMod val="75000"/>
                  </a:schemeClr>
                </a:solidFill>
              </a:rPr>
              <a:t>RhoMIS</a:t>
            </a:r>
            <a:endParaRPr lang="es-EC" sz="2400" dirty="0">
              <a:solidFill>
                <a:schemeClr val="accent1">
                  <a:lumMod val="75000"/>
                </a:schemeClr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C" sz="2400" dirty="0">
                <a:solidFill>
                  <a:schemeClr val="accent1">
                    <a:lumMod val="75000"/>
                  </a:schemeClr>
                </a:solidFill>
              </a:rPr>
              <a:t>TAPE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C" sz="2400" dirty="0">
                <a:solidFill>
                  <a:schemeClr val="accent1">
                    <a:lumMod val="75000"/>
                  </a:schemeClr>
                </a:solidFill>
              </a:rPr>
              <a:t>CIDSE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C" sz="2400" dirty="0">
                <a:solidFill>
                  <a:schemeClr val="accent1">
                    <a:lumMod val="75000"/>
                  </a:schemeClr>
                </a:solidFill>
              </a:rPr>
              <a:t>Herramientas de evaluación propias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C" sz="2400" dirty="0">
                <a:solidFill>
                  <a:schemeClr val="accent1">
                    <a:lumMod val="75000"/>
                  </a:schemeClr>
                </a:solidFill>
              </a:rPr>
              <a:t>Investigación participativa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BO" sz="2400" dirty="0">
                <a:solidFill>
                  <a:schemeClr val="accent1">
                    <a:lumMod val="75000"/>
                  </a:schemeClr>
                </a:solidFill>
              </a:rPr>
              <a:t>Diálogo de saberes</a:t>
            </a:r>
            <a:endParaRPr lang="es-EC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8FDB7AA2-1066-4757-8FD7-5E1C3DC2D90A}"/>
              </a:ext>
            </a:extLst>
          </p:cNvPr>
          <p:cNvSpPr txBox="1"/>
          <p:nvPr/>
        </p:nvSpPr>
        <p:spPr>
          <a:xfrm>
            <a:off x="8595639" y="3673694"/>
            <a:ext cx="2540183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4000" b="1" dirty="0">
                <a:solidFill>
                  <a:srgbClr val="203864"/>
                </a:solidFill>
                <a:latin typeface="BrownPro" pitchFamily="2" charset="77"/>
              </a:rPr>
              <a:t>2.</a:t>
            </a:r>
          </a:p>
          <a:p>
            <a:pPr algn="r"/>
            <a:r>
              <a:rPr lang="es-ES" dirty="0">
                <a:solidFill>
                  <a:srgbClr val="203864"/>
                </a:solidFill>
                <a:latin typeface="BrownPro" pitchFamily="2" charset="77"/>
              </a:rPr>
              <a:t> Oportunidades para reforzar y identificar  visiones</a:t>
            </a:r>
            <a:endParaRPr lang="en-US" dirty="0">
              <a:solidFill>
                <a:srgbClr val="203864"/>
              </a:solidFill>
              <a:latin typeface="BrownPro" pitchFamily="2" charset="77"/>
            </a:endParaRPr>
          </a:p>
          <a:p>
            <a:endParaRPr lang="en-US" b="1" dirty="0">
              <a:solidFill>
                <a:srgbClr val="203864"/>
              </a:solidFill>
              <a:latin typeface="BrownPro" pitchFamily="2" charset="77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F2457E0-2010-4C44-9DB9-F65C02DB54D7}"/>
              </a:ext>
            </a:extLst>
          </p:cNvPr>
          <p:cNvSpPr txBox="1"/>
          <p:nvPr/>
        </p:nvSpPr>
        <p:spPr>
          <a:xfrm>
            <a:off x="6491806" y="3957484"/>
            <a:ext cx="2652193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solidFill>
                  <a:srgbClr val="203864"/>
                </a:solidFill>
                <a:latin typeface="BrownPro" pitchFamily="2" charset="77"/>
              </a:rPr>
              <a:t>3. </a:t>
            </a:r>
            <a:r>
              <a:rPr lang="en-US" dirty="0">
                <a:solidFill>
                  <a:srgbClr val="203864"/>
                </a:solidFill>
                <a:latin typeface="BrownPro" pitchFamily="2" charset="77"/>
              </a:rPr>
              <a:t>Espacio de </a:t>
            </a:r>
          </a:p>
          <a:p>
            <a:r>
              <a:rPr lang="en-US" dirty="0" err="1">
                <a:solidFill>
                  <a:srgbClr val="203864"/>
                </a:solidFill>
                <a:latin typeface="BrownPro" pitchFamily="2" charset="77"/>
              </a:rPr>
              <a:t>transición</a:t>
            </a:r>
            <a:r>
              <a:rPr lang="en-US" dirty="0">
                <a:solidFill>
                  <a:srgbClr val="203864"/>
                </a:solidFill>
                <a:latin typeface="BrownPro" pitchFamily="2" charset="77"/>
              </a:rPr>
              <a:t>/</a:t>
            </a:r>
            <a:r>
              <a:rPr lang="en-US" dirty="0" err="1">
                <a:solidFill>
                  <a:srgbClr val="203864"/>
                </a:solidFill>
                <a:latin typeface="BrownPro" pitchFamily="2" charset="77"/>
              </a:rPr>
              <a:t>transformación</a:t>
            </a:r>
            <a:endParaRPr lang="es-ES" dirty="0">
              <a:solidFill>
                <a:srgbClr val="203864"/>
              </a:solidFill>
              <a:latin typeface="BrownPro" pitchFamily="2" charset="77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1B2DD846-CCC0-46B2-89AA-EBFE3706C08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03933" y="5406037"/>
            <a:ext cx="914479" cy="91447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A6F2801-2B82-4FE8-9395-527C2228258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614256" y="5442064"/>
            <a:ext cx="804742" cy="804742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383DB4CC-BE79-4B8E-B7D3-C6EED522081C}"/>
              </a:ext>
            </a:extLst>
          </p:cNvPr>
          <p:cNvSpPr/>
          <p:nvPr/>
        </p:nvSpPr>
        <p:spPr>
          <a:xfrm>
            <a:off x="187995" y="229453"/>
            <a:ext cx="17912008" cy="11427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 algn="just">
              <a:lnSpc>
                <a:spcPct val="100000"/>
              </a:lnSpc>
              <a:spcBef>
                <a:spcPts val="1067"/>
              </a:spcBef>
            </a:pPr>
            <a:r>
              <a:rPr lang="es-ES" sz="3413" b="1" dirty="0" err="1"/>
              <a:t>Reflexi</a:t>
            </a:r>
            <a:r>
              <a:rPr lang="es-EC" sz="3413" b="1" dirty="0" err="1"/>
              <a:t>ón</a:t>
            </a:r>
            <a:r>
              <a:rPr lang="es-EC" sz="3413" b="1" dirty="0"/>
              <a:t> en plenaria</a:t>
            </a:r>
            <a:r>
              <a:rPr lang="en-US" sz="3413" b="1" dirty="0"/>
              <a:t>: </a:t>
            </a:r>
            <a:r>
              <a:rPr lang="es-ES" sz="3413" dirty="0"/>
              <a:t>¿Qué herramientas territoriales queremos aprender que se </a:t>
            </a:r>
            <a:r>
              <a:rPr lang="es-EC" sz="3413" dirty="0"/>
              <a:t>adaptan a contextos comunitarios?</a:t>
            </a:r>
          </a:p>
        </p:txBody>
      </p:sp>
    </p:spTree>
    <p:extLst>
      <p:ext uri="{BB962C8B-B14F-4D97-AF65-F5344CB8AC3E}">
        <p14:creationId xmlns:p14="http://schemas.microsoft.com/office/powerpoint/2010/main" val="31825457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2642B9FF-797D-46F2-ABB8-617AE36CA744}"/>
              </a:ext>
            </a:extLst>
          </p:cNvPr>
          <p:cNvSpPr txBox="1"/>
          <p:nvPr/>
        </p:nvSpPr>
        <p:spPr>
          <a:xfrm>
            <a:off x="758284" y="713678"/>
            <a:ext cx="16158116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200" dirty="0"/>
              <a:t>(Yasmín) </a:t>
            </a:r>
            <a:br>
              <a:rPr lang="es-ES" sz="3200" dirty="0"/>
            </a:br>
            <a:endParaRPr lang="es-ES" sz="32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3200" dirty="0"/>
              <a:t>Para cada fase, proponemos herramientas que son de nuestro especial interés (en el chat correspondiente).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3200" dirty="0"/>
              <a:t>Usamos la función del chat de "</a:t>
            </a:r>
            <a:r>
              <a:rPr lang="es-ES" sz="3200" dirty="0" err="1"/>
              <a:t>reply</a:t>
            </a:r>
            <a:r>
              <a:rPr lang="es-ES" sz="3200" dirty="0"/>
              <a:t>", responder, para expresar interés en aprender sobre una herramienta propuesta por otra persona, o para expresar que tenemos experiencia que podríamos compartir sobre esa herramienta.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3200" dirty="0"/>
              <a:t>Usamos la función del chat "puntos" para votar por las herramientas que más nos interesan, en una escala del 1 al 5 (siendo "5" las que más nos interesan“</a:t>
            </a:r>
            <a:r>
              <a:rPr lang="en-US" sz="3200" dirty="0"/>
              <a:t>)</a:t>
            </a:r>
            <a:r>
              <a:rPr lang="es-ES" sz="3200" dirty="0"/>
              <a:t>.</a:t>
            </a:r>
            <a:br>
              <a:rPr lang="en-US" sz="6000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745746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7272" y="1182774"/>
            <a:ext cx="16600499" cy="5560742"/>
          </a:xfrm>
        </p:spPr>
        <p:txBody>
          <a:bodyPr>
            <a:normAutofit/>
          </a:bodyPr>
          <a:lstStyle/>
          <a:p>
            <a:pPr marL="0" lvl="1" indent="0">
              <a:lnSpc>
                <a:spcPct val="100000"/>
              </a:lnSpc>
              <a:spcBef>
                <a:spcPts val="1067"/>
              </a:spcBef>
              <a:buNone/>
            </a:pPr>
            <a:r>
              <a:rPr lang="es-ES_tradnl" sz="3413" dirty="0"/>
              <a:t>2. </a:t>
            </a:r>
            <a:r>
              <a:rPr lang="es-ES" sz="3413" dirty="0"/>
              <a:t>¿Qué tipos de intercambios o colaboraciones se deberían generar entre proyectos para aprender nuevas herramientas?</a:t>
            </a:r>
          </a:p>
          <a:p>
            <a:pPr marL="0" lvl="1" indent="0">
              <a:lnSpc>
                <a:spcPct val="100000"/>
              </a:lnSpc>
              <a:spcBef>
                <a:spcPts val="1067"/>
              </a:spcBef>
              <a:buNone/>
            </a:pPr>
            <a:endParaRPr lang="es-ES" sz="3413" dirty="0"/>
          </a:p>
          <a:p>
            <a:pPr marL="0" indent="0">
              <a:lnSpc>
                <a:spcPct val="100000"/>
              </a:lnSpc>
              <a:buNone/>
            </a:pPr>
            <a:r>
              <a:rPr lang="es-ES" sz="3413" dirty="0"/>
              <a:t>Luego de la discusión en pequeños grupos, por favor registrar en la Matriz de Planificación 2021-2022 las actividades identificadas: </a:t>
            </a:r>
            <a:r>
              <a:rPr lang="es-ES" sz="3200" dirty="0">
                <a:hlinkClick r:id="rId2"/>
              </a:rPr>
              <a:t>https://forms.gle/AW9PBepvzB3jQSn87</a:t>
            </a:r>
            <a:endParaRPr lang="es-ES" sz="3200" dirty="0"/>
          </a:p>
          <a:p>
            <a:pPr marL="0" lvl="1" indent="0">
              <a:lnSpc>
                <a:spcPct val="100000"/>
              </a:lnSpc>
              <a:spcBef>
                <a:spcPts val="1067"/>
              </a:spcBef>
              <a:buNone/>
            </a:pPr>
            <a:endParaRPr lang="es-ES" sz="3600" dirty="0"/>
          </a:p>
          <a:p>
            <a:pPr marL="0" lvl="1" indent="0">
              <a:lnSpc>
                <a:spcPct val="100000"/>
              </a:lnSpc>
              <a:spcBef>
                <a:spcPts val="1067"/>
              </a:spcBef>
              <a:buNone/>
            </a:pPr>
            <a:br>
              <a:rPr lang="en-US" sz="3600" dirty="0">
                <a:solidFill>
                  <a:schemeClr val="accent6">
                    <a:lumMod val="75000"/>
                  </a:schemeClr>
                </a:solidFill>
              </a:rPr>
            </a:br>
            <a:r>
              <a:rPr lang="es-ES_tradnl" sz="3413" dirty="0"/>
              <a:t> </a:t>
            </a:r>
            <a:endParaRPr lang="en-US" sz="3413" dirty="0"/>
          </a:p>
          <a:p>
            <a:pPr marL="975390" lvl="2" indent="0">
              <a:spcBef>
                <a:spcPts val="1280"/>
              </a:spcBef>
              <a:spcAft>
                <a:spcPts val="1280"/>
              </a:spcAft>
              <a:buNone/>
            </a:pPr>
            <a:endParaRPr lang="es-EC" sz="3413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2567532" y="0"/>
            <a:ext cx="11761811" cy="1439251"/>
          </a:xfrm>
          <a:prstGeom prst="rect">
            <a:avLst/>
          </a:prstGeom>
        </p:spPr>
        <p:txBody>
          <a:bodyPr vert="horz" lIns="97536" tIns="48768" rIns="97536" bIns="48768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ES_tradnl" sz="4600" b="1" dirty="0">
                <a:solidFill>
                  <a:schemeClr val="accent6">
                    <a:lumMod val="75000"/>
                  </a:schemeClr>
                </a:solidFill>
              </a:rPr>
              <a:t>Trabajo en grupos</a:t>
            </a:r>
            <a:endParaRPr lang="en-US" sz="46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B41DF5E3-A7E4-45B2-B177-C74536CC5AB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062356" y="4996234"/>
            <a:ext cx="4686776" cy="229905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7FF5F103-C360-46C2-8C4F-D1E9F3DA1D8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56395" y="4985829"/>
            <a:ext cx="4686776" cy="230538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07F2D742-41A8-4840-A779-4685634A077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23318" y="5030035"/>
            <a:ext cx="4140419" cy="22611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29905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UVM_Presentation-2017" id="{37A02E2A-0C3F-EC45-990E-432985107C0F}" vid="{907C6567-5675-5D49-B4FD-7FE1C701A66D}"/>
    </a:ext>
  </a:extLst>
</a:theme>
</file>

<file path=ppt/theme/theme3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8223</TotalTime>
  <Words>1355</Words>
  <Application>Microsoft Office PowerPoint</Application>
  <PresentationFormat>Custom</PresentationFormat>
  <Paragraphs>222</Paragraphs>
  <Slides>23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13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23</vt:i4>
      </vt:variant>
    </vt:vector>
  </HeadingPairs>
  <TitlesOfParts>
    <vt:vector size="39" baseType="lpstr">
      <vt:lpstr>Arial</vt:lpstr>
      <vt:lpstr>Britannic Bold</vt:lpstr>
      <vt:lpstr>BrownPro</vt:lpstr>
      <vt:lpstr>Calibri</vt:lpstr>
      <vt:lpstr>Calibri Light</vt:lpstr>
      <vt:lpstr>Candara</vt:lpstr>
      <vt:lpstr>Century Gothic</vt:lpstr>
      <vt:lpstr>Impact</vt:lpstr>
      <vt:lpstr>Segoe UI</vt:lpstr>
      <vt:lpstr>Segoe UI Historic</vt:lpstr>
      <vt:lpstr>Segoe UI Symbol</vt:lpstr>
      <vt:lpstr>Times New Roman</vt:lpstr>
      <vt:lpstr>Wingdings,Sans-Serif</vt:lpstr>
      <vt:lpstr>Office Theme</vt:lpstr>
      <vt:lpstr>2_Office Theme</vt:lpstr>
      <vt:lpstr>1_Office Theme</vt:lpstr>
      <vt:lpstr>Bienvenidas y bienvenidos </vt:lpstr>
      <vt:lpstr>Herramientas de apoyo a las transiciones agroecológicas a nivel territorial   Equipo de Apoyo Agroecológico (AES)</vt:lpstr>
      <vt:lpstr>Grupo AES y nuestras metas</vt:lpstr>
      <vt:lpstr>PowerPoint Presentation</vt:lpstr>
      <vt:lpstr>CdP16: Posibles caminos y las visiones a futuro de la Agroecología en los Andes</vt:lpstr>
      <vt:lpstr>Consideraciones sobre la visión</vt:lpstr>
      <vt:lpstr>PowerPoint Presentation</vt:lpstr>
      <vt:lpstr>Los valores y los principios son para orientar…</vt:lpstr>
      <vt:lpstr>PowerPoint Presentation</vt:lpstr>
      <vt:lpstr>Marco de transición agroecológica del equipo AES​</vt:lpstr>
      <vt:lpstr>PowerPoint Presentation</vt:lpstr>
      <vt:lpstr>La transición agroecológica se convierte en transformación ​</vt:lpstr>
      <vt:lpstr>PowerPoint Presentation</vt:lpstr>
      <vt:lpstr>PowerPoint Presentation</vt:lpstr>
      <vt:lpstr>PowerPoint Presentation</vt:lpstr>
      <vt:lpstr>Formas de aprendizaje agroecológico​</vt:lpstr>
      <vt:lpstr>Escalas de la transición agroecológica​</vt:lpstr>
      <vt:lpstr>¿Qué son las características de herramientas territoriales?</vt:lpstr>
      <vt:lpstr>Comentarios y preguntas</vt:lpstr>
      <vt:lpstr>Trabajo en Grupo:  Herramientas territoriales para la transición agroecológica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Nell Carpenter</dc:creator>
  <cp:lastModifiedBy>Amaya Carrasco</cp:lastModifiedBy>
  <cp:revision>70</cp:revision>
  <dcterms:created xsi:type="dcterms:W3CDTF">2021-02-01T15:03:55Z</dcterms:created>
  <dcterms:modified xsi:type="dcterms:W3CDTF">2021-07-15T16:12:54Z</dcterms:modified>
</cp:coreProperties>
</file>