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01F1ED-8DF6-4235-B780-0688CFF27DA1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F780FF7-8320-4307-821E-46E2B513ED03}">
      <dgm:prSet/>
      <dgm:spPr/>
      <dgm:t>
        <a:bodyPr/>
        <a:lstStyle/>
        <a:p>
          <a:r>
            <a:rPr lang="es-MX" dirty="0"/>
            <a:t>¿Cómo entrar a la escuela?: los docentes son los “duros”. Motivación y reciprocidad, experiencia de la UNALM (certificación) y de las pasantías</a:t>
          </a:r>
          <a:endParaRPr lang="en-US" dirty="0"/>
        </a:p>
      </dgm:t>
    </dgm:pt>
    <dgm:pt modelId="{619AC625-3271-4717-B7DB-3BCBDEEB43AF}" type="parTrans" cxnId="{D1CDA54D-6919-469D-8B5F-E075DB3FECB8}">
      <dgm:prSet/>
      <dgm:spPr/>
      <dgm:t>
        <a:bodyPr/>
        <a:lstStyle/>
        <a:p>
          <a:endParaRPr lang="en-US"/>
        </a:p>
      </dgm:t>
    </dgm:pt>
    <dgm:pt modelId="{6B203BD5-DFBE-4953-BD1E-D357C379FF43}" type="sibTrans" cxnId="{D1CDA54D-6919-469D-8B5F-E075DB3FECB8}">
      <dgm:prSet/>
      <dgm:spPr/>
      <dgm:t>
        <a:bodyPr/>
        <a:lstStyle/>
        <a:p>
          <a:endParaRPr lang="en-US"/>
        </a:p>
      </dgm:t>
    </dgm:pt>
    <dgm:pt modelId="{BEAF0FAE-55C4-4FA7-82D5-3A45703A9935}">
      <dgm:prSet/>
      <dgm:spPr/>
      <dgm:t>
        <a:bodyPr/>
        <a:lstStyle/>
        <a:p>
          <a:r>
            <a:rPr lang="es-PE" dirty="0"/>
            <a:t>Lo de hoy es lo virtual, la conectividad: la Radio e internet. </a:t>
          </a:r>
          <a:endParaRPr lang="en-US" dirty="0"/>
        </a:p>
      </dgm:t>
    </dgm:pt>
    <dgm:pt modelId="{0759E636-13B9-4180-927B-843F30BBBDCC}" type="parTrans" cxnId="{08F6252A-75FB-4207-8DE9-15017A7CDB7E}">
      <dgm:prSet/>
      <dgm:spPr/>
      <dgm:t>
        <a:bodyPr/>
        <a:lstStyle/>
        <a:p>
          <a:endParaRPr lang="en-US"/>
        </a:p>
      </dgm:t>
    </dgm:pt>
    <dgm:pt modelId="{18BC04F2-F6B4-47CB-9B68-ACF8243B936D}" type="sibTrans" cxnId="{08F6252A-75FB-4207-8DE9-15017A7CDB7E}">
      <dgm:prSet/>
      <dgm:spPr/>
      <dgm:t>
        <a:bodyPr/>
        <a:lstStyle/>
        <a:p>
          <a:endParaRPr lang="en-US"/>
        </a:p>
      </dgm:t>
    </dgm:pt>
    <dgm:pt modelId="{3EAB1E21-656F-4543-992F-506E8CE367B5}">
      <dgm:prSet/>
      <dgm:spPr/>
      <dgm:t>
        <a:bodyPr/>
        <a:lstStyle/>
        <a:p>
          <a:r>
            <a:rPr lang="es-PE"/>
            <a:t>Conocimientos tradicionales: abarca  agrobiodiversidad y semillas</a:t>
          </a:r>
          <a:endParaRPr lang="en-US"/>
        </a:p>
      </dgm:t>
    </dgm:pt>
    <dgm:pt modelId="{8226A947-4D17-4DFF-AA86-03F23DEA1960}" type="parTrans" cxnId="{3B08F153-4A33-4A47-AEFE-08859AFFD0D2}">
      <dgm:prSet/>
      <dgm:spPr/>
      <dgm:t>
        <a:bodyPr/>
        <a:lstStyle/>
        <a:p>
          <a:endParaRPr lang="en-US"/>
        </a:p>
      </dgm:t>
    </dgm:pt>
    <dgm:pt modelId="{4F6304CC-A0E1-47F3-8FA2-E32BB5E38403}" type="sibTrans" cxnId="{3B08F153-4A33-4A47-AEFE-08859AFFD0D2}">
      <dgm:prSet/>
      <dgm:spPr/>
      <dgm:t>
        <a:bodyPr/>
        <a:lstStyle/>
        <a:p>
          <a:endParaRPr lang="en-US"/>
        </a:p>
      </dgm:t>
    </dgm:pt>
    <dgm:pt modelId="{87FFE118-2479-4D3A-8549-4C3CFB63576F}">
      <dgm:prSet/>
      <dgm:spPr/>
      <dgm:t>
        <a:bodyPr/>
        <a:lstStyle/>
        <a:p>
          <a:r>
            <a:rPr lang="es-PE"/>
            <a:t>Educación comunitaria en alimentación, nutrición salud, y con niños: trabajo directo con niños/as como promotores.</a:t>
          </a:r>
          <a:endParaRPr lang="en-US"/>
        </a:p>
      </dgm:t>
    </dgm:pt>
    <dgm:pt modelId="{DF36185D-87C9-4D85-B856-663559D9AE84}" type="parTrans" cxnId="{CA6B4CAB-E484-43D7-9E4D-CAD60E8F7E75}">
      <dgm:prSet/>
      <dgm:spPr/>
      <dgm:t>
        <a:bodyPr/>
        <a:lstStyle/>
        <a:p>
          <a:endParaRPr lang="en-US"/>
        </a:p>
      </dgm:t>
    </dgm:pt>
    <dgm:pt modelId="{19B9BA64-1D50-45F9-8D31-38710CDD81FE}" type="sibTrans" cxnId="{CA6B4CAB-E484-43D7-9E4D-CAD60E8F7E75}">
      <dgm:prSet/>
      <dgm:spPr/>
      <dgm:t>
        <a:bodyPr/>
        <a:lstStyle/>
        <a:p>
          <a:endParaRPr lang="en-US"/>
        </a:p>
      </dgm:t>
    </dgm:pt>
    <dgm:pt modelId="{307E2328-D305-4707-8410-CC21D73E6365}">
      <dgm:prSet/>
      <dgm:spPr/>
      <dgm:t>
        <a:bodyPr/>
        <a:lstStyle/>
        <a:p>
          <a:r>
            <a:rPr lang="es-PE"/>
            <a:t>Salud: abordar de manera mas directa en escuelas por este contexto</a:t>
          </a:r>
          <a:endParaRPr lang="en-US"/>
        </a:p>
      </dgm:t>
    </dgm:pt>
    <dgm:pt modelId="{192A2CC9-7FA6-4C13-9663-65977AF35028}" type="parTrans" cxnId="{56350C77-7044-4AE3-9FE9-BE379A5ADEDA}">
      <dgm:prSet/>
      <dgm:spPr/>
      <dgm:t>
        <a:bodyPr/>
        <a:lstStyle/>
        <a:p>
          <a:endParaRPr lang="en-US"/>
        </a:p>
      </dgm:t>
    </dgm:pt>
    <dgm:pt modelId="{C7657C38-58CB-43E8-9C33-B41E15FE05EB}" type="sibTrans" cxnId="{56350C77-7044-4AE3-9FE9-BE379A5ADEDA}">
      <dgm:prSet/>
      <dgm:spPr/>
      <dgm:t>
        <a:bodyPr/>
        <a:lstStyle/>
        <a:p>
          <a:endParaRPr lang="en-US"/>
        </a:p>
      </dgm:t>
    </dgm:pt>
    <dgm:pt modelId="{D745968F-66DD-4F6D-BD52-A4022A7AD06A}">
      <dgm:prSet/>
      <dgm:spPr/>
      <dgm:t>
        <a:bodyPr/>
        <a:lstStyle/>
        <a:p>
          <a:r>
            <a:rPr lang="es-PE" dirty="0"/>
            <a:t>Enfoques de trabajo en escuelas: pedagogía Interculturalidad</a:t>
          </a:r>
          <a:endParaRPr lang="en-US" dirty="0"/>
        </a:p>
      </dgm:t>
    </dgm:pt>
    <dgm:pt modelId="{43A71275-E06A-411F-B28A-265EAE9A14B1}" type="parTrans" cxnId="{BC638463-DDC3-419E-9F60-B976208DA2B6}">
      <dgm:prSet/>
      <dgm:spPr/>
      <dgm:t>
        <a:bodyPr/>
        <a:lstStyle/>
        <a:p>
          <a:endParaRPr lang="en-US"/>
        </a:p>
      </dgm:t>
    </dgm:pt>
    <dgm:pt modelId="{82AEB3A5-46EA-492A-B424-8FD73D9ED6B5}" type="sibTrans" cxnId="{BC638463-DDC3-419E-9F60-B976208DA2B6}">
      <dgm:prSet/>
      <dgm:spPr/>
      <dgm:t>
        <a:bodyPr/>
        <a:lstStyle/>
        <a:p>
          <a:endParaRPr lang="en-US"/>
        </a:p>
      </dgm:t>
    </dgm:pt>
    <dgm:pt modelId="{E3289653-68E9-4444-BEB5-0319C98FBB40}">
      <dgm:prSet/>
      <dgm:spPr/>
      <dgm:t>
        <a:bodyPr/>
        <a:lstStyle/>
        <a:p>
          <a:r>
            <a:rPr lang="es-PE" dirty="0"/>
            <a:t>Incidencia política: para que el trabajo en escuelas perdure en el tiempo</a:t>
          </a:r>
          <a:endParaRPr lang="en-US" dirty="0"/>
        </a:p>
      </dgm:t>
    </dgm:pt>
    <dgm:pt modelId="{F47B043A-5D93-4FAF-8786-CDE1EDDE2E86}" type="sibTrans" cxnId="{A347860E-831C-4C36-BEB0-4CC3B00CFEE2}">
      <dgm:prSet/>
      <dgm:spPr/>
      <dgm:t>
        <a:bodyPr/>
        <a:lstStyle/>
        <a:p>
          <a:endParaRPr lang="es-PE"/>
        </a:p>
      </dgm:t>
    </dgm:pt>
    <dgm:pt modelId="{31DD6C4F-1683-43BB-8AFF-CABA0914E072}" type="parTrans" cxnId="{A347860E-831C-4C36-BEB0-4CC3B00CFEE2}">
      <dgm:prSet/>
      <dgm:spPr/>
      <dgm:t>
        <a:bodyPr/>
        <a:lstStyle/>
        <a:p>
          <a:endParaRPr lang="es-PE"/>
        </a:p>
      </dgm:t>
    </dgm:pt>
    <dgm:pt modelId="{797CAAC0-E154-4021-9601-DD13B7242944}" type="pres">
      <dgm:prSet presAssocID="{C201F1ED-8DF6-4235-B780-0688CFF27DA1}" presName="diagram" presStyleCnt="0">
        <dgm:presLayoutVars>
          <dgm:dir/>
          <dgm:resizeHandles val="exact"/>
        </dgm:presLayoutVars>
      </dgm:prSet>
      <dgm:spPr/>
    </dgm:pt>
    <dgm:pt modelId="{E4F6B322-7159-44A4-A79C-E1EFF9193D48}" type="pres">
      <dgm:prSet presAssocID="{EF780FF7-8320-4307-821E-46E2B513ED03}" presName="node" presStyleLbl="node1" presStyleIdx="0" presStyleCnt="7">
        <dgm:presLayoutVars>
          <dgm:bulletEnabled val="1"/>
        </dgm:presLayoutVars>
      </dgm:prSet>
      <dgm:spPr/>
    </dgm:pt>
    <dgm:pt modelId="{BE818B6D-D9EC-4E7D-AEF4-CDB03B2987BA}" type="pres">
      <dgm:prSet presAssocID="{6B203BD5-DFBE-4953-BD1E-D357C379FF43}" presName="sibTrans" presStyleCnt="0"/>
      <dgm:spPr/>
    </dgm:pt>
    <dgm:pt modelId="{656FA1EC-1EF8-4FB1-A9DD-B9592A9187B4}" type="pres">
      <dgm:prSet presAssocID="{BEAF0FAE-55C4-4FA7-82D5-3A45703A9935}" presName="node" presStyleLbl="node1" presStyleIdx="1" presStyleCnt="7">
        <dgm:presLayoutVars>
          <dgm:bulletEnabled val="1"/>
        </dgm:presLayoutVars>
      </dgm:prSet>
      <dgm:spPr/>
    </dgm:pt>
    <dgm:pt modelId="{B7C84FD1-B97C-48A3-95AB-D5B2A1537EA6}" type="pres">
      <dgm:prSet presAssocID="{18BC04F2-F6B4-47CB-9B68-ACF8243B936D}" presName="sibTrans" presStyleCnt="0"/>
      <dgm:spPr/>
    </dgm:pt>
    <dgm:pt modelId="{A7F5558B-23A8-4906-8FF3-0F409A1A6B4A}" type="pres">
      <dgm:prSet presAssocID="{3EAB1E21-656F-4543-992F-506E8CE367B5}" presName="node" presStyleLbl="node1" presStyleIdx="2" presStyleCnt="7">
        <dgm:presLayoutVars>
          <dgm:bulletEnabled val="1"/>
        </dgm:presLayoutVars>
      </dgm:prSet>
      <dgm:spPr/>
    </dgm:pt>
    <dgm:pt modelId="{BD97F44A-1933-4805-9A54-D70C05C01B65}" type="pres">
      <dgm:prSet presAssocID="{4F6304CC-A0E1-47F3-8FA2-E32BB5E38403}" presName="sibTrans" presStyleCnt="0"/>
      <dgm:spPr/>
    </dgm:pt>
    <dgm:pt modelId="{348CA13D-2012-41A8-807B-3DF628516289}" type="pres">
      <dgm:prSet presAssocID="{87FFE118-2479-4D3A-8549-4C3CFB63576F}" presName="node" presStyleLbl="node1" presStyleIdx="3" presStyleCnt="7">
        <dgm:presLayoutVars>
          <dgm:bulletEnabled val="1"/>
        </dgm:presLayoutVars>
      </dgm:prSet>
      <dgm:spPr/>
    </dgm:pt>
    <dgm:pt modelId="{2CA248D6-FF92-4FD8-9965-1614B296A214}" type="pres">
      <dgm:prSet presAssocID="{19B9BA64-1D50-45F9-8D31-38710CDD81FE}" presName="sibTrans" presStyleCnt="0"/>
      <dgm:spPr/>
    </dgm:pt>
    <dgm:pt modelId="{9ED44FE7-6F6A-4168-B6EC-D3D83706085B}" type="pres">
      <dgm:prSet presAssocID="{307E2328-D305-4707-8410-CC21D73E6365}" presName="node" presStyleLbl="node1" presStyleIdx="4" presStyleCnt="7">
        <dgm:presLayoutVars>
          <dgm:bulletEnabled val="1"/>
        </dgm:presLayoutVars>
      </dgm:prSet>
      <dgm:spPr/>
    </dgm:pt>
    <dgm:pt modelId="{62F47C86-98C3-475B-BCB3-15FF08204A6F}" type="pres">
      <dgm:prSet presAssocID="{C7657C38-58CB-43E8-9C33-B41E15FE05EB}" presName="sibTrans" presStyleCnt="0"/>
      <dgm:spPr/>
    </dgm:pt>
    <dgm:pt modelId="{D181A9E5-5423-47D4-9295-4A368AF7A2E9}" type="pres">
      <dgm:prSet presAssocID="{E3289653-68E9-4444-BEB5-0319C98FBB40}" presName="node" presStyleLbl="node1" presStyleIdx="5" presStyleCnt="7">
        <dgm:presLayoutVars>
          <dgm:bulletEnabled val="1"/>
        </dgm:presLayoutVars>
      </dgm:prSet>
      <dgm:spPr/>
    </dgm:pt>
    <dgm:pt modelId="{294687F7-ABC4-4CAE-9760-EB05D74FFACA}" type="pres">
      <dgm:prSet presAssocID="{F47B043A-5D93-4FAF-8786-CDE1EDDE2E86}" presName="sibTrans" presStyleCnt="0"/>
      <dgm:spPr/>
    </dgm:pt>
    <dgm:pt modelId="{A94D70E0-3AB4-4A1B-96F7-01172913E27A}" type="pres">
      <dgm:prSet presAssocID="{D745968F-66DD-4F6D-BD52-A4022A7AD06A}" presName="node" presStyleLbl="node1" presStyleIdx="6" presStyleCnt="7">
        <dgm:presLayoutVars>
          <dgm:bulletEnabled val="1"/>
        </dgm:presLayoutVars>
      </dgm:prSet>
      <dgm:spPr/>
    </dgm:pt>
  </dgm:ptLst>
  <dgm:cxnLst>
    <dgm:cxn modelId="{A347860E-831C-4C36-BEB0-4CC3B00CFEE2}" srcId="{C201F1ED-8DF6-4235-B780-0688CFF27DA1}" destId="{E3289653-68E9-4444-BEB5-0319C98FBB40}" srcOrd="5" destOrd="0" parTransId="{31DD6C4F-1683-43BB-8AFF-CABA0914E072}" sibTransId="{F47B043A-5D93-4FAF-8786-CDE1EDDE2E86}"/>
    <dgm:cxn modelId="{08F6252A-75FB-4207-8DE9-15017A7CDB7E}" srcId="{C201F1ED-8DF6-4235-B780-0688CFF27DA1}" destId="{BEAF0FAE-55C4-4FA7-82D5-3A45703A9935}" srcOrd="1" destOrd="0" parTransId="{0759E636-13B9-4180-927B-843F30BBBDCC}" sibTransId="{18BC04F2-F6B4-47CB-9B68-ACF8243B936D}"/>
    <dgm:cxn modelId="{F94A6E2D-91FF-4430-B86D-4F338F60F34A}" type="presOf" srcId="{87FFE118-2479-4D3A-8549-4C3CFB63576F}" destId="{348CA13D-2012-41A8-807B-3DF628516289}" srcOrd="0" destOrd="0" presId="urn:microsoft.com/office/officeart/2005/8/layout/default"/>
    <dgm:cxn modelId="{233BCE37-A8D6-455C-BA28-A9C6F386DD86}" type="presOf" srcId="{3EAB1E21-656F-4543-992F-506E8CE367B5}" destId="{A7F5558B-23A8-4906-8FF3-0F409A1A6B4A}" srcOrd="0" destOrd="0" presId="urn:microsoft.com/office/officeart/2005/8/layout/default"/>
    <dgm:cxn modelId="{F0516F40-1D53-4087-BC04-EA38A7DFBD80}" type="presOf" srcId="{BEAF0FAE-55C4-4FA7-82D5-3A45703A9935}" destId="{656FA1EC-1EF8-4FB1-A9DD-B9592A9187B4}" srcOrd="0" destOrd="0" presId="urn:microsoft.com/office/officeart/2005/8/layout/default"/>
    <dgm:cxn modelId="{9E6EF15B-BFB9-44E4-A2C8-E4D0A542489B}" type="presOf" srcId="{D745968F-66DD-4F6D-BD52-A4022A7AD06A}" destId="{A94D70E0-3AB4-4A1B-96F7-01172913E27A}" srcOrd="0" destOrd="0" presId="urn:microsoft.com/office/officeart/2005/8/layout/default"/>
    <dgm:cxn modelId="{BC638463-DDC3-419E-9F60-B976208DA2B6}" srcId="{C201F1ED-8DF6-4235-B780-0688CFF27DA1}" destId="{D745968F-66DD-4F6D-BD52-A4022A7AD06A}" srcOrd="6" destOrd="0" parTransId="{43A71275-E06A-411F-B28A-265EAE9A14B1}" sibTransId="{82AEB3A5-46EA-492A-B424-8FD73D9ED6B5}"/>
    <dgm:cxn modelId="{D1CDA54D-6919-469D-8B5F-E075DB3FECB8}" srcId="{C201F1ED-8DF6-4235-B780-0688CFF27DA1}" destId="{EF780FF7-8320-4307-821E-46E2B513ED03}" srcOrd="0" destOrd="0" parTransId="{619AC625-3271-4717-B7DB-3BCBDEEB43AF}" sibTransId="{6B203BD5-DFBE-4953-BD1E-D357C379FF43}"/>
    <dgm:cxn modelId="{3B08F153-4A33-4A47-AEFE-08859AFFD0D2}" srcId="{C201F1ED-8DF6-4235-B780-0688CFF27DA1}" destId="{3EAB1E21-656F-4543-992F-506E8CE367B5}" srcOrd="2" destOrd="0" parTransId="{8226A947-4D17-4DFF-AA86-03F23DEA1960}" sibTransId="{4F6304CC-A0E1-47F3-8FA2-E32BB5E38403}"/>
    <dgm:cxn modelId="{56350C77-7044-4AE3-9FE9-BE379A5ADEDA}" srcId="{C201F1ED-8DF6-4235-B780-0688CFF27DA1}" destId="{307E2328-D305-4707-8410-CC21D73E6365}" srcOrd="4" destOrd="0" parTransId="{192A2CC9-7FA6-4C13-9663-65977AF35028}" sibTransId="{C7657C38-58CB-43E8-9C33-B41E15FE05EB}"/>
    <dgm:cxn modelId="{3E1CE081-B889-4CBD-B63C-15520C1511D6}" type="presOf" srcId="{EF780FF7-8320-4307-821E-46E2B513ED03}" destId="{E4F6B322-7159-44A4-A79C-E1EFF9193D48}" srcOrd="0" destOrd="0" presId="urn:microsoft.com/office/officeart/2005/8/layout/default"/>
    <dgm:cxn modelId="{D3CE1392-AC1E-406E-8E56-D85EC9D6461A}" type="presOf" srcId="{E3289653-68E9-4444-BEB5-0319C98FBB40}" destId="{D181A9E5-5423-47D4-9295-4A368AF7A2E9}" srcOrd="0" destOrd="0" presId="urn:microsoft.com/office/officeart/2005/8/layout/default"/>
    <dgm:cxn modelId="{CA6B4CAB-E484-43D7-9E4D-CAD60E8F7E75}" srcId="{C201F1ED-8DF6-4235-B780-0688CFF27DA1}" destId="{87FFE118-2479-4D3A-8549-4C3CFB63576F}" srcOrd="3" destOrd="0" parTransId="{DF36185D-87C9-4D85-B856-663559D9AE84}" sibTransId="{19B9BA64-1D50-45F9-8D31-38710CDD81FE}"/>
    <dgm:cxn modelId="{70337BF5-A045-457F-884C-0C7E6DDCC61F}" type="presOf" srcId="{307E2328-D305-4707-8410-CC21D73E6365}" destId="{9ED44FE7-6F6A-4168-B6EC-D3D83706085B}" srcOrd="0" destOrd="0" presId="urn:microsoft.com/office/officeart/2005/8/layout/default"/>
    <dgm:cxn modelId="{729D5CFB-D731-45A4-9D18-0534CA3C9184}" type="presOf" srcId="{C201F1ED-8DF6-4235-B780-0688CFF27DA1}" destId="{797CAAC0-E154-4021-9601-DD13B7242944}" srcOrd="0" destOrd="0" presId="urn:microsoft.com/office/officeart/2005/8/layout/default"/>
    <dgm:cxn modelId="{BAD3D971-E2E4-4C1F-9FD5-9926D925F192}" type="presParOf" srcId="{797CAAC0-E154-4021-9601-DD13B7242944}" destId="{E4F6B322-7159-44A4-A79C-E1EFF9193D48}" srcOrd="0" destOrd="0" presId="urn:microsoft.com/office/officeart/2005/8/layout/default"/>
    <dgm:cxn modelId="{0D302637-1D43-485E-B3F2-085F8EBF18F6}" type="presParOf" srcId="{797CAAC0-E154-4021-9601-DD13B7242944}" destId="{BE818B6D-D9EC-4E7D-AEF4-CDB03B2987BA}" srcOrd="1" destOrd="0" presId="urn:microsoft.com/office/officeart/2005/8/layout/default"/>
    <dgm:cxn modelId="{42CEB7BD-4289-4787-953B-E56FEB35E545}" type="presParOf" srcId="{797CAAC0-E154-4021-9601-DD13B7242944}" destId="{656FA1EC-1EF8-4FB1-A9DD-B9592A9187B4}" srcOrd="2" destOrd="0" presId="urn:microsoft.com/office/officeart/2005/8/layout/default"/>
    <dgm:cxn modelId="{57F8079C-8D59-46A5-A5D1-8FDCCDFF7308}" type="presParOf" srcId="{797CAAC0-E154-4021-9601-DD13B7242944}" destId="{B7C84FD1-B97C-48A3-95AB-D5B2A1537EA6}" srcOrd="3" destOrd="0" presId="urn:microsoft.com/office/officeart/2005/8/layout/default"/>
    <dgm:cxn modelId="{D77BAE17-C525-4761-A72B-0F64DFB04232}" type="presParOf" srcId="{797CAAC0-E154-4021-9601-DD13B7242944}" destId="{A7F5558B-23A8-4906-8FF3-0F409A1A6B4A}" srcOrd="4" destOrd="0" presId="urn:microsoft.com/office/officeart/2005/8/layout/default"/>
    <dgm:cxn modelId="{EF70196F-45EF-445C-ADDB-2C41C9922801}" type="presParOf" srcId="{797CAAC0-E154-4021-9601-DD13B7242944}" destId="{BD97F44A-1933-4805-9A54-D70C05C01B65}" srcOrd="5" destOrd="0" presId="urn:microsoft.com/office/officeart/2005/8/layout/default"/>
    <dgm:cxn modelId="{D8EF17B5-32D9-407D-BDE1-4D1649A12BCC}" type="presParOf" srcId="{797CAAC0-E154-4021-9601-DD13B7242944}" destId="{348CA13D-2012-41A8-807B-3DF628516289}" srcOrd="6" destOrd="0" presId="urn:microsoft.com/office/officeart/2005/8/layout/default"/>
    <dgm:cxn modelId="{985CD0CD-8589-4F70-B188-308EBFC0046B}" type="presParOf" srcId="{797CAAC0-E154-4021-9601-DD13B7242944}" destId="{2CA248D6-FF92-4FD8-9965-1614B296A214}" srcOrd="7" destOrd="0" presId="urn:microsoft.com/office/officeart/2005/8/layout/default"/>
    <dgm:cxn modelId="{C497C0CC-EE06-4283-B795-179E1FD1BB8B}" type="presParOf" srcId="{797CAAC0-E154-4021-9601-DD13B7242944}" destId="{9ED44FE7-6F6A-4168-B6EC-D3D83706085B}" srcOrd="8" destOrd="0" presId="urn:microsoft.com/office/officeart/2005/8/layout/default"/>
    <dgm:cxn modelId="{A769F296-34D4-482D-A204-83B5B4618046}" type="presParOf" srcId="{797CAAC0-E154-4021-9601-DD13B7242944}" destId="{62F47C86-98C3-475B-BCB3-15FF08204A6F}" srcOrd="9" destOrd="0" presId="urn:microsoft.com/office/officeart/2005/8/layout/default"/>
    <dgm:cxn modelId="{8C422FB7-3050-415D-B6FC-9F1011F6254A}" type="presParOf" srcId="{797CAAC0-E154-4021-9601-DD13B7242944}" destId="{D181A9E5-5423-47D4-9295-4A368AF7A2E9}" srcOrd="10" destOrd="0" presId="urn:microsoft.com/office/officeart/2005/8/layout/default"/>
    <dgm:cxn modelId="{8039564E-A45D-482D-AF43-D12B739E8823}" type="presParOf" srcId="{797CAAC0-E154-4021-9601-DD13B7242944}" destId="{294687F7-ABC4-4CAE-9760-EB05D74FFACA}" srcOrd="11" destOrd="0" presId="urn:microsoft.com/office/officeart/2005/8/layout/default"/>
    <dgm:cxn modelId="{38459D34-0C00-4365-BDCA-DC5B6F692918}" type="presParOf" srcId="{797CAAC0-E154-4021-9601-DD13B7242944}" destId="{A94D70E0-3AB4-4A1B-96F7-01172913E27A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9A4EE0-5F5B-448C-B9C4-B43EB40AE35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6BCFF6B4-2326-44C0-9D3D-82B441760F0B}">
      <dgm:prSet/>
      <dgm:spPr/>
      <dgm:t>
        <a:bodyPr/>
        <a:lstStyle/>
        <a:p>
          <a:r>
            <a:rPr lang="es-MX"/>
            <a:t>Revisión del estado del arte de experiencias de uso de herramientas y estrategias de comunicación/interacción a distancia (¬TICs) en la región andina y en el mundo, en temas relacionados con la agricultura y educación.</a:t>
          </a:r>
          <a:endParaRPr lang="en-US"/>
        </a:p>
      </dgm:t>
    </dgm:pt>
    <dgm:pt modelId="{0BC9C175-01AE-4592-AA7B-F40065025169}" type="parTrans" cxnId="{E357B8FD-20AA-4EED-B2C0-FB0C8ECFCE7E}">
      <dgm:prSet/>
      <dgm:spPr/>
      <dgm:t>
        <a:bodyPr/>
        <a:lstStyle/>
        <a:p>
          <a:endParaRPr lang="en-US"/>
        </a:p>
      </dgm:t>
    </dgm:pt>
    <dgm:pt modelId="{B234D642-8129-4B8E-B296-EF8C7275D29D}" type="sibTrans" cxnId="{E357B8FD-20AA-4EED-B2C0-FB0C8ECFCE7E}">
      <dgm:prSet/>
      <dgm:spPr/>
      <dgm:t>
        <a:bodyPr/>
        <a:lstStyle/>
        <a:p>
          <a:endParaRPr lang="en-US"/>
        </a:p>
      </dgm:t>
    </dgm:pt>
    <dgm:pt modelId="{BC707F8D-DFF5-4594-85D0-15832AD70635}">
      <dgm:prSet/>
      <dgm:spPr/>
      <dgm:t>
        <a:bodyPr/>
        <a:lstStyle/>
        <a:p>
          <a:r>
            <a:rPr lang="es-PE"/>
            <a:t>Solicitar el apoyo técnico de un especialista para poder fortalecer capacidades de nuestras instituciones y proyectos en comunicación/ interacción con agricultores/as y profesores/as de  nuestros sitios de trabajo.</a:t>
          </a:r>
          <a:endParaRPr lang="en-US"/>
        </a:p>
      </dgm:t>
    </dgm:pt>
    <dgm:pt modelId="{D634E6A4-4D02-4715-90A0-052E6602518F}" type="parTrans" cxnId="{5E33D9DB-38BB-4671-B10F-881C9A2E5CC4}">
      <dgm:prSet/>
      <dgm:spPr/>
      <dgm:t>
        <a:bodyPr/>
        <a:lstStyle/>
        <a:p>
          <a:endParaRPr lang="en-US"/>
        </a:p>
      </dgm:t>
    </dgm:pt>
    <dgm:pt modelId="{0B093CAE-4C91-4E14-B061-5A31ABEDB428}" type="sibTrans" cxnId="{5E33D9DB-38BB-4671-B10F-881C9A2E5CC4}">
      <dgm:prSet/>
      <dgm:spPr/>
      <dgm:t>
        <a:bodyPr/>
        <a:lstStyle/>
        <a:p>
          <a:endParaRPr lang="en-US"/>
        </a:p>
      </dgm:t>
    </dgm:pt>
    <dgm:pt modelId="{1D0AFDD5-E1FB-4E61-B120-B1234668B133}" type="pres">
      <dgm:prSet presAssocID="{3C9A4EE0-5F5B-448C-B9C4-B43EB40AE35D}" presName="root" presStyleCnt="0">
        <dgm:presLayoutVars>
          <dgm:dir/>
          <dgm:resizeHandles val="exact"/>
        </dgm:presLayoutVars>
      </dgm:prSet>
      <dgm:spPr/>
    </dgm:pt>
    <dgm:pt modelId="{47942124-C1E7-4DF5-BCD3-95FFCD2D2AF9}" type="pres">
      <dgm:prSet presAssocID="{6BCFF6B4-2326-44C0-9D3D-82B441760F0B}" presName="compNode" presStyleCnt="0"/>
      <dgm:spPr/>
    </dgm:pt>
    <dgm:pt modelId="{AC9A6C92-CE16-4BDE-9397-7AD8C18C5F51}" type="pres">
      <dgm:prSet presAssocID="{6BCFF6B4-2326-44C0-9D3D-82B441760F0B}" presName="bgRect" presStyleLbl="bgShp" presStyleIdx="0" presStyleCnt="2"/>
      <dgm:spPr/>
    </dgm:pt>
    <dgm:pt modelId="{60D089BC-725B-4606-A643-A5068BB70B27}" type="pres">
      <dgm:prSet presAssocID="{6BCFF6B4-2326-44C0-9D3D-82B441760F0B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leta"/>
        </a:ext>
      </dgm:extLst>
    </dgm:pt>
    <dgm:pt modelId="{0AF8327C-4227-4893-9264-79261DFE2DA3}" type="pres">
      <dgm:prSet presAssocID="{6BCFF6B4-2326-44C0-9D3D-82B441760F0B}" presName="spaceRect" presStyleCnt="0"/>
      <dgm:spPr/>
    </dgm:pt>
    <dgm:pt modelId="{832D71D9-03BE-422F-9C27-0347579BF456}" type="pres">
      <dgm:prSet presAssocID="{6BCFF6B4-2326-44C0-9D3D-82B441760F0B}" presName="parTx" presStyleLbl="revTx" presStyleIdx="0" presStyleCnt="2">
        <dgm:presLayoutVars>
          <dgm:chMax val="0"/>
          <dgm:chPref val="0"/>
        </dgm:presLayoutVars>
      </dgm:prSet>
      <dgm:spPr/>
    </dgm:pt>
    <dgm:pt modelId="{A045E4A1-C60C-49BE-8558-DB4F02019A71}" type="pres">
      <dgm:prSet presAssocID="{B234D642-8129-4B8E-B296-EF8C7275D29D}" presName="sibTrans" presStyleCnt="0"/>
      <dgm:spPr/>
    </dgm:pt>
    <dgm:pt modelId="{CB1BECA7-2E26-4B35-BFC4-5081B0B68EE5}" type="pres">
      <dgm:prSet presAssocID="{BC707F8D-DFF5-4594-85D0-15832AD70635}" presName="compNode" presStyleCnt="0"/>
      <dgm:spPr/>
    </dgm:pt>
    <dgm:pt modelId="{2FED6E89-2990-47E8-B628-2E40BD669FA7}" type="pres">
      <dgm:prSet presAssocID="{BC707F8D-DFF5-4594-85D0-15832AD70635}" presName="bgRect" presStyleLbl="bgShp" presStyleIdx="1" presStyleCnt="2"/>
      <dgm:spPr/>
    </dgm:pt>
    <dgm:pt modelId="{6B522EBC-2979-4B7A-A5A6-EAED5C314448}" type="pres">
      <dgm:prSet presAssocID="{BC707F8D-DFF5-4594-85D0-15832AD70635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pretón de manos"/>
        </a:ext>
      </dgm:extLst>
    </dgm:pt>
    <dgm:pt modelId="{11A79C87-8397-4BD9-8D79-26DB70ABF4DD}" type="pres">
      <dgm:prSet presAssocID="{BC707F8D-DFF5-4594-85D0-15832AD70635}" presName="spaceRect" presStyleCnt="0"/>
      <dgm:spPr/>
    </dgm:pt>
    <dgm:pt modelId="{CA7971D8-4611-470E-A1EA-877042326CEC}" type="pres">
      <dgm:prSet presAssocID="{BC707F8D-DFF5-4594-85D0-15832AD70635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88EEBA3F-A68F-4938-8D50-F23EDFD917B6}" type="presOf" srcId="{6BCFF6B4-2326-44C0-9D3D-82B441760F0B}" destId="{832D71D9-03BE-422F-9C27-0347579BF456}" srcOrd="0" destOrd="0" presId="urn:microsoft.com/office/officeart/2018/2/layout/IconVerticalSolidList"/>
    <dgm:cxn modelId="{4228A995-6BA1-4F1C-9D0B-FB6948800CC9}" type="presOf" srcId="{3C9A4EE0-5F5B-448C-B9C4-B43EB40AE35D}" destId="{1D0AFDD5-E1FB-4E61-B120-B1234668B133}" srcOrd="0" destOrd="0" presId="urn:microsoft.com/office/officeart/2018/2/layout/IconVerticalSolidList"/>
    <dgm:cxn modelId="{5E33D9DB-38BB-4671-B10F-881C9A2E5CC4}" srcId="{3C9A4EE0-5F5B-448C-B9C4-B43EB40AE35D}" destId="{BC707F8D-DFF5-4594-85D0-15832AD70635}" srcOrd="1" destOrd="0" parTransId="{D634E6A4-4D02-4715-90A0-052E6602518F}" sibTransId="{0B093CAE-4C91-4E14-B061-5A31ABEDB428}"/>
    <dgm:cxn modelId="{48B758FD-6DC2-43B4-B237-F4A8B61280BC}" type="presOf" srcId="{BC707F8D-DFF5-4594-85D0-15832AD70635}" destId="{CA7971D8-4611-470E-A1EA-877042326CEC}" srcOrd="0" destOrd="0" presId="urn:microsoft.com/office/officeart/2018/2/layout/IconVerticalSolidList"/>
    <dgm:cxn modelId="{E357B8FD-20AA-4EED-B2C0-FB0C8ECFCE7E}" srcId="{3C9A4EE0-5F5B-448C-B9C4-B43EB40AE35D}" destId="{6BCFF6B4-2326-44C0-9D3D-82B441760F0B}" srcOrd="0" destOrd="0" parTransId="{0BC9C175-01AE-4592-AA7B-F40065025169}" sibTransId="{B234D642-8129-4B8E-B296-EF8C7275D29D}"/>
    <dgm:cxn modelId="{09A29053-12FA-40A3-9F81-D7004D5EE93A}" type="presParOf" srcId="{1D0AFDD5-E1FB-4E61-B120-B1234668B133}" destId="{47942124-C1E7-4DF5-BCD3-95FFCD2D2AF9}" srcOrd="0" destOrd="0" presId="urn:microsoft.com/office/officeart/2018/2/layout/IconVerticalSolidList"/>
    <dgm:cxn modelId="{A68F1471-0E32-4B80-90F9-0FEACA9D193E}" type="presParOf" srcId="{47942124-C1E7-4DF5-BCD3-95FFCD2D2AF9}" destId="{AC9A6C92-CE16-4BDE-9397-7AD8C18C5F51}" srcOrd="0" destOrd="0" presId="urn:microsoft.com/office/officeart/2018/2/layout/IconVerticalSolidList"/>
    <dgm:cxn modelId="{55245C95-FC99-48FF-B20C-FCC64BBE6DDE}" type="presParOf" srcId="{47942124-C1E7-4DF5-BCD3-95FFCD2D2AF9}" destId="{60D089BC-725B-4606-A643-A5068BB70B27}" srcOrd="1" destOrd="0" presId="urn:microsoft.com/office/officeart/2018/2/layout/IconVerticalSolidList"/>
    <dgm:cxn modelId="{0193B446-75C5-48E0-AC06-7C7D783F3950}" type="presParOf" srcId="{47942124-C1E7-4DF5-BCD3-95FFCD2D2AF9}" destId="{0AF8327C-4227-4893-9264-79261DFE2DA3}" srcOrd="2" destOrd="0" presId="urn:microsoft.com/office/officeart/2018/2/layout/IconVerticalSolidList"/>
    <dgm:cxn modelId="{61B573F1-6F04-4405-A0A6-72647DB2DBE7}" type="presParOf" srcId="{47942124-C1E7-4DF5-BCD3-95FFCD2D2AF9}" destId="{832D71D9-03BE-422F-9C27-0347579BF456}" srcOrd="3" destOrd="0" presId="urn:microsoft.com/office/officeart/2018/2/layout/IconVerticalSolidList"/>
    <dgm:cxn modelId="{6AC42C6C-A72B-4B3D-92FD-06A128D26164}" type="presParOf" srcId="{1D0AFDD5-E1FB-4E61-B120-B1234668B133}" destId="{A045E4A1-C60C-49BE-8558-DB4F02019A71}" srcOrd="1" destOrd="0" presId="urn:microsoft.com/office/officeart/2018/2/layout/IconVerticalSolidList"/>
    <dgm:cxn modelId="{49EDFDE9-DFEB-475E-BBFD-CD66CCB0BA17}" type="presParOf" srcId="{1D0AFDD5-E1FB-4E61-B120-B1234668B133}" destId="{CB1BECA7-2E26-4B35-BFC4-5081B0B68EE5}" srcOrd="2" destOrd="0" presId="urn:microsoft.com/office/officeart/2018/2/layout/IconVerticalSolidList"/>
    <dgm:cxn modelId="{6891BA6F-38D8-4EF1-A876-D3355FC2359A}" type="presParOf" srcId="{CB1BECA7-2E26-4B35-BFC4-5081B0B68EE5}" destId="{2FED6E89-2990-47E8-B628-2E40BD669FA7}" srcOrd="0" destOrd="0" presId="urn:microsoft.com/office/officeart/2018/2/layout/IconVerticalSolidList"/>
    <dgm:cxn modelId="{9F3F99B4-5B4B-4C77-8B89-4B95BFD676C5}" type="presParOf" srcId="{CB1BECA7-2E26-4B35-BFC4-5081B0B68EE5}" destId="{6B522EBC-2979-4B7A-A5A6-EAED5C314448}" srcOrd="1" destOrd="0" presId="urn:microsoft.com/office/officeart/2018/2/layout/IconVerticalSolidList"/>
    <dgm:cxn modelId="{35AAA12F-26C1-4E5F-8799-D7BCEF11566C}" type="presParOf" srcId="{CB1BECA7-2E26-4B35-BFC4-5081B0B68EE5}" destId="{11A79C87-8397-4BD9-8D79-26DB70ABF4DD}" srcOrd="2" destOrd="0" presId="urn:microsoft.com/office/officeart/2018/2/layout/IconVerticalSolidList"/>
    <dgm:cxn modelId="{4E7E42B9-8AFF-451E-A4F4-5A2150028BB5}" type="presParOf" srcId="{CB1BECA7-2E26-4B35-BFC4-5081B0B68EE5}" destId="{CA7971D8-4611-470E-A1EA-877042326CE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F6B322-7159-44A4-A79C-E1EFF9193D48}">
      <dsp:nvSpPr>
        <dsp:cNvPr id="0" name=""/>
        <dsp:cNvSpPr/>
      </dsp:nvSpPr>
      <dsp:spPr>
        <a:xfrm>
          <a:off x="277025" y="3163"/>
          <a:ext cx="2289309" cy="137358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kern="1200" dirty="0"/>
            <a:t>¿Cómo entrar a la escuela?: los docentes son los “duros”. Motivación y reciprocidad, experiencia de la UNALM (certificación) y de las pasantías</a:t>
          </a:r>
          <a:endParaRPr lang="en-US" sz="1500" kern="1200" dirty="0"/>
        </a:p>
      </dsp:txBody>
      <dsp:txXfrm>
        <a:off x="277025" y="3163"/>
        <a:ext cx="2289309" cy="1373585"/>
      </dsp:txXfrm>
    </dsp:sp>
    <dsp:sp modelId="{656FA1EC-1EF8-4FB1-A9DD-B9592A9187B4}">
      <dsp:nvSpPr>
        <dsp:cNvPr id="0" name=""/>
        <dsp:cNvSpPr/>
      </dsp:nvSpPr>
      <dsp:spPr>
        <a:xfrm>
          <a:off x="2795266" y="3163"/>
          <a:ext cx="2289309" cy="1373585"/>
        </a:xfrm>
        <a:prstGeom prst="rect">
          <a:avLst/>
        </a:prstGeom>
        <a:solidFill>
          <a:schemeClr val="accent2">
            <a:hueOff val="-242561"/>
            <a:satOff val="-13988"/>
            <a:lumOff val="14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500" kern="1200" dirty="0"/>
            <a:t>Lo de hoy es lo virtual, la conectividad: la Radio e internet. </a:t>
          </a:r>
          <a:endParaRPr lang="en-US" sz="1500" kern="1200" dirty="0"/>
        </a:p>
      </dsp:txBody>
      <dsp:txXfrm>
        <a:off x="2795266" y="3163"/>
        <a:ext cx="2289309" cy="1373585"/>
      </dsp:txXfrm>
    </dsp:sp>
    <dsp:sp modelId="{A7F5558B-23A8-4906-8FF3-0F409A1A6B4A}">
      <dsp:nvSpPr>
        <dsp:cNvPr id="0" name=""/>
        <dsp:cNvSpPr/>
      </dsp:nvSpPr>
      <dsp:spPr>
        <a:xfrm>
          <a:off x="5313506" y="3163"/>
          <a:ext cx="2289309" cy="1373585"/>
        </a:xfrm>
        <a:prstGeom prst="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500" kern="1200"/>
            <a:t>Conocimientos tradicionales: abarca  agrobiodiversidad y semillas</a:t>
          </a:r>
          <a:endParaRPr lang="en-US" sz="1500" kern="1200"/>
        </a:p>
      </dsp:txBody>
      <dsp:txXfrm>
        <a:off x="5313506" y="3163"/>
        <a:ext cx="2289309" cy="1373585"/>
      </dsp:txXfrm>
    </dsp:sp>
    <dsp:sp modelId="{348CA13D-2012-41A8-807B-3DF628516289}">
      <dsp:nvSpPr>
        <dsp:cNvPr id="0" name=""/>
        <dsp:cNvSpPr/>
      </dsp:nvSpPr>
      <dsp:spPr>
        <a:xfrm>
          <a:off x="277025" y="1605680"/>
          <a:ext cx="2289309" cy="1373585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500" kern="1200"/>
            <a:t>Educación comunitaria en alimentación, nutrición salud, y con niños: trabajo directo con niños/as como promotores.</a:t>
          </a:r>
          <a:endParaRPr lang="en-US" sz="1500" kern="1200"/>
        </a:p>
      </dsp:txBody>
      <dsp:txXfrm>
        <a:off x="277025" y="1605680"/>
        <a:ext cx="2289309" cy="1373585"/>
      </dsp:txXfrm>
    </dsp:sp>
    <dsp:sp modelId="{9ED44FE7-6F6A-4168-B6EC-D3D83706085B}">
      <dsp:nvSpPr>
        <dsp:cNvPr id="0" name=""/>
        <dsp:cNvSpPr/>
      </dsp:nvSpPr>
      <dsp:spPr>
        <a:xfrm>
          <a:off x="2795266" y="1605680"/>
          <a:ext cx="2289309" cy="1373585"/>
        </a:xfrm>
        <a:prstGeom prst="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500" kern="1200"/>
            <a:t>Salud: abordar de manera mas directa en escuelas por este contexto</a:t>
          </a:r>
          <a:endParaRPr lang="en-US" sz="1500" kern="1200"/>
        </a:p>
      </dsp:txBody>
      <dsp:txXfrm>
        <a:off x="2795266" y="1605680"/>
        <a:ext cx="2289309" cy="1373585"/>
      </dsp:txXfrm>
    </dsp:sp>
    <dsp:sp modelId="{D181A9E5-5423-47D4-9295-4A368AF7A2E9}">
      <dsp:nvSpPr>
        <dsp:cNvPr id="0" name=""/>
        <dsp:cNvSpPr/>
      </dsp:nvSpPr>
      <dsp:spPr>
        <a:xfrm>
          <a:off x="5313506" y="1605680"/>
          <a:ext cx="2289309" cy="1373585"/>
        </a:xfrm>
        <a:prstGeom prst="rect">
          <a:avLst/>
        </a:prstGeom>
        <a:solidFill>
          <a:schemeClr val="accent2">
            <a:hueOff val="-1212803"/>
            <a:satOff val="-69940"/>
            <a:lumOff val="71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500" kern="1200" dirty="0"/>
            <a:t>Incidencia política: para que el trabajo en escuelas perdure en el tiempo</a:t>
          </a:r>
          <a:endParaRPr lang="en-US" sz="1500" kern="1200" dirty="0"/>
        </a:p>
      </dsp:txBody>
      <dsp:txXfrm>
        <a:off x="5313506" y="1605680"/>
        <a:ext cx="2289309" cy="1373585"/>
      </dsp:txXfrm>
    </dsp:sp>
    <dsp:sp modelId="{A94D70E0-3AB4-4A1B-96F7-01172913E27A}">
      <dsp:nvSpPr>
        <dsp:cNvPr id="0" name=""/>
        <dsp:cNvSpPr/>
      </dsp:nvSpPr>
      <dsp:spPr>
        <a:xfrm>
          <a:off x="2795266" y="3208196"/>
          <a:ext cx="2289309" cy="1373585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500" kern="1200" dirty="0"/>
            <a:t>Enfoques de trabajo en escuelas: pedagogía Interculturalidad</a:t>
          </a:r>
          <a:endParaRPr lang="en-US" sz="1500" kern="1200" dirty="0"/>
        </a:p>
      </dsp:txBody>
      <dsp:txXfrm>
        <a:off x="2795266" y="3208196"/>
        <a:ext cx="2289309" cy="13735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9A6C92-CE16-4BDE-9397-7AD8C18C5F51}">
      <dsp:nvSpPr>
        <dsp:cNvPr id="0" name=""/>
        <dsp:cNvSpPr/>
      </dsp:nvSpPr>
      <dsp:spPr>
        <a:xfrm>
          <a:off x="0" y="745053"/>
          <a:ext cx="7879842" cy="137548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D089BC-725B-4606-A643-A5068BB70B27}">
      <dsp:nvSpPr>
        <dsp:cNvPr id="0" name=""/>
        <dsp:cNvSpPr/>
      </dsp:nvSpPr>
      <dsp:spPr>
        <a:xfrm>
          <a:off x="416083" y="1054537"/>
          <a:ext cx="756516" cy="75651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2D71D9-03BE-422F-9C27-0347579BF456}">
      <dsp:nvSpPr>
        <dsp:cNvPr id="0" name=""/>
        <dsp:cNvSpPr/>
      </dsp:nvSpPr>
      <dsp:spPr>
        <a:xfrm>
          <a:off x="1588683" y="745053"/>
          <a:ext cx="6291158" cy="1375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5572" tIns="145572" rIns="145572" bIns="14557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/>
            <a:t>Revisión del estado del arte de experiencias de uso de herramientas y estrategias de comunicación/interacción a distancia (¬TICs) en la región andina y en el mundo, en temas relacionados con la agricultura y educación.</a:t>
          </a:r>
          <a:endParaRPr lang="en-US" sz="1900" kern="1200"/>
        </a:p>
      </dsp:txBody>
      <dsp:txXfrm>
        <a:off x="1588683" y="745053"/>
        <a:ext cx="6291158" cy="1375483"/>
      </dsp:txXfrm>
    </dsp:sp>
    <dsp:sp modelId="{2FED6E89-2990-47E8-B628-2E40BD669FA7}">
      <dsp:nvSpPr>
        <dsp:cNvPr id="0" name=""/>
        <dsp:cNvSpPr/>
      </dsp:nvSpPr>
      <dsp:spPr>
        <a:xfrm>
          <a:off x="0" y="2464408"/>
          <a:ext cx="7879842" cy="137548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522EBC-2979-4B7A-A5A6-EAED5C314448}">
      <dsp:nvSpPr>
        <dsp:cNvPr id="0" name=""/>
        <dsp:cNvSpPr/>
      </dsp:nvSpPr>
      <dsp:spPr>
        <a:xfrm>
          <a:off x="416083" y="2773892"/>
          <a:ext cx="756516" cy="75651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7971D8-4611-470E-A1EA-877042326CEC}">
      <dsp:nvSpPr>
        <dsp:cNvPr id="0" name=""/>
        <dsp:cNvSpPr/>
      </dsp:nvSpPr>
      <dsp:spPr>
        <a:xfrm>
          <a:off x="1588683" y="2464408"/>
          <a:ext cx="6291158" cy="1375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5572" tIns="145572" rIns="145572" bIns="14557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/>
            <a:t>Solicitar el apoyo técnico de un especialista para poder fortalecer capacidades de nuestras instituciones y proyectos en comunicación/ interacción con agricultores/as y profesores/as de  nuestros sitios de trabajo.</a:t>
          </a:r>
          <a:endParaRPr lang="en-US" sz="1900" kern="1200"/>
        </a:p>
      </dsp:txBody>
      <dsp:txXfrm>
        <a:off x="1588683" y="2464408"/>
        <a:ext cx="6291158" cy="1375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EF61-C17F-4A51-BC48-23E8D63B3ED3}" type="datetimeFigureOut">
              <a:rPr lang="es-PE" smtClean="0"/>
              <a:t>15/07/2020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D599-E69E-457D-93D2-E7092C4054E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08478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EF61-C17F-4A51-BC48-23E8D63B3ED3}" type="datetimeFigureOut">
              <a:rPr lang="es-PE" smtClean="0"/>
              <a:t>15/07/2020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D599-E69E-457D-93D2-E7092C4054E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48227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EF61-C17F-4A51-BC48-23E8D63B3ED3}" type="datetimeFigureOut">
              <a:rPr lang="es-PE" smtClean="0"/>
              <a:t>15/07/2020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D599-E69E-457D-93D2-E7092C4054E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91039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EF61-C17F-4A51-BC48-23E8D63B3ED3}" type="datetimeFigureOut">
              <a:rPr lang="es-PE" smtClean="0"/>
              <a:t>15/07/2020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D599-E69E-457D-93D2-E7092C4054E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74737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EF61-C17F-4A51-BC48-23E8D63B3ED3}" type="datetimeFigureOut">
              <a:rPr lang="es-PE" smtClean="0"/>
              <a:t>15/07/2020</a:t>
            </a:fld>
            <a:endParaRPr lang="es-P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D599-E69E-457D-93D2-E7092C4054E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29454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EF61-C17F-4A51-BC48-23E8D63B3ED3}" type="datetimeFigureOut">
              <a:rPr lang="es-PE" smtClean="0"/>
              <a:t>15/07/2020</a:t>
            </a:fld>
            <a:endParaRPr lang="es-P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D599-E69E-457D-93D2-E7092C4054E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11617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EF61-C17F-4A51-BC48-23E8D63B3ED3}" type="datetimeFigureOut">
              <a:rPr lang="es-PE" smtClean="0"/>
              <a:t>15/07/2020</a:t>
            </a:fld>
            <a:endParaRPr lang="es-P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D599-E69E-457D-93D2-E7092C4054E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81422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EF61-C17F-4A51-BC48-23E8D63B3ED3}" type="datetimeFigureOut">
              <a:rPr lang="es-PE" smtClean="0"/>
              <a:t>15/07/2020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D599-E69E-457D-93D2-E7092C4054E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6884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EF61-C17F-4A51-BC48-23E8D63B3ED3}" type="datetimeFigureOut">
              <a:rPr lang="es-PE" smtClean="0"/>
              <a:t>15/07/2020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D599-E69E-457D-93D2-E7092C4054E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09755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EF61-C17F-4A51-BC48-23E8D63B3ED3}" type="datetimeFigureOut">
              <a:rPr lang="es-PE" smtClean="0"/>
              <a:t>15/07/2020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D599-E69E-457D-93D2-E7092C4054E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00246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EF61-C17F-4A51-BC48-23E8D63B3ED3}" type="datetimeFigureOut">
              <a:rPr lang="es-PE" smtClean="0"/>
              <a:t>15/07/2020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D599-E69E-457D-93D2-E7092C4054E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1366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BEF61-C17F-4A51-BC48-23E8D63B3ED3}" type="datetimeFigureOut">
              <a:rPr lang="es-PE" smtClean="0"/>
              <a:t>15/07/2020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6D599-E69E-457D-93D2-E7092C4054E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52046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mccune.nils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378B5F9B-9305-4A86-94CC-9358CDBDA577}"/>
              </a:ext>
            </a:extLst>
          </p:cNvPr>
          <p:cNvSpPr txBox="1"/>
          <p:nvPr/>
        </p:nvSpPr>
        <p:spPr>
          <a:xfrm>
            <a:off x="1209261" y="790987"/>
            <a:ext cx="694082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000" u="sng" dirty="0"/>
              <a:t>ESPACIO ABIERTO SEMILLAS Y ESCUELAS</a:t>
            </a:r>
          </a:p>
          <a:p>
            <a:pPr algn="ctr"/>
            <a:r>
              <a:rPr lang="es-MX" dirty="0"/>
              <a:t>Participantes: Maria </a:t>
            </a:r>
            <a:r>
              <a:rPr lang="es-MX" dirty="0" err="1"/>
              <a:t>Scurrah</a:t>
            </a:r>
            <a:r>
              <a:rPr lang="es-MX" dirty="0"/>
              <a:t>, </a:t>
            </a:r>
            <a:r>
              <a:rPr lang="es-MX" dirty="0" err="1"/>
              <a:t>Jere</a:t>
            </a:r>
            <a:r>
              <a:rPr lang="es-MX" dirty="0"/>
              <a:t> Gilles, Raul </a:t>
            </a:r>
            <a:r>
              <a:rPr lang="es-MX" dirty="0" err="1"/>
              <a:t>Ccanto</a:t>
            </a:r>
            <a:r>
              <a:rPr lang="es-MX" dirty="0"/>
              <a:t>, Edwin </a:t>
            </a:r>
            <a:r>
              <a:rPr lang="es-MX" dirty="0" err="1"/>
              <a:t>Yucra</a:t>
            </a:r>
            <a:r>
              <a:rPr lang="es-MX" dirty="0"/>
              <a:t>, Sandra Baldeon, Claudia Loarte, Juan Torres, Aldo Cruz, Fiorella Manchego, Fabiola Parra</a:t>
            </a:r>
          </a:p>
          <a:p>
            <a:pPr algn="ctr"/>
            <a:r>
              <a:rPr lang="es-MX" dirty="0"/>
              <a:t>Instituciones: YANAPAI, UMSA MISSOOURI, CIP, CIZA UNALM, </a:t>
            </a:r>
          </a:p>
          <a:p>
            <a:pPr algn="ctr"/>
            <a:endParaRPr lang="es-MX" sz="30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MX" sz="3000" dirty="0"/>
              <a:t>¿qué están haciendo relacionado a Semillas y Escuelas en sus proyectos y/o instituciones?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s-MX" sz="30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MX" sz="3000" dirty="0"/>
              <a:t>¿que puntos de encuentro identificamos entre nuestras experiencias?</a:t>
            </a:r>
            <a:endParaRPr lang="es-PE" sz="3000" dirty="0"/>
          </a:p>
        </p:txBody>
      </p:sp>
    </p:spTree>
    <p:extLst>
      <p:ext uri="{BB962C8B-B14F-4D97-AF65-F5344CB8AC3E}">
        <p14:creationId xmlns:p14="http://schemas.microsoft.com/office/powerpoint/2010/main" val="2138792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FF8D2E5-2C4E-47B1-930B-6C82B7C3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280D901-79C4-440E-B823-BF1FC6BB1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251312"/>
            <a:ext cx="7879842" cy="1010264"/>
          </a:xfrm>
        </p:spPr>
        <p:txBody>
          <a:bodyPr anchor="ctr">
            <a:normAutofit/>
          </a:bodyPr>
          <a:lstStyle/>
          <a:p>
            <a:r>
              <a:rPr lang="es-MX" b="1" u="sng"/>
              <a:t>Resultados de la discusión</a:t>
            </a:r>
            <a:endParaRPr lang="es-PE" b="1" u="sng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1E4ADA-0EA9-4930-846E-3C11E8BED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96012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1380864"/>
            <a:ext cx="787984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2D366942-7A62-470D-982C-89BA5E9E5C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6623169"/>
              </p:ext>
            </p:extLst>
          </p:nvPr>
        </p:nvGraphicFramePr>
        <p:xfrm>
          <a:off x="630936" y="1698527"/>
          <a:ext cx="7879842" cy="4584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8909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FF8D2E5-2C4E-47B1-930B-6C82B7C3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C8C267B-84F6-4622-8A01-6DC1B6F7C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251312"/>
            <a:ext cx="7879842" cy="1010264"/>
          </a:xfrm>
        </p:spPr>
        <p:txBody>
          <a:bodyPr anchor="ctr">
            <a:normAutofit/>
          </a:bodyPr>
          <a:lstStyle/>
          <a:p>
            <a:r>
              <a:rPr lang="es-MX" dirty="0"/>
              <a:t>Actividad</a:t>
            </a:r>
            <a:endParaRPr lang="es-PE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1E4ADA-0EA9-4930-846E-3C11E8BED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96012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1380864"/>
            <a:ext cx="787984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63B5B3E9-3330-490A-B70B-F01CEC6C29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5814768"/>
              </p:ext>
            </p:extLst>
          </p:nvPr>
        </p:nvGraphicFramePr>
        <p:xfrm>
          <a:off x="628650" y="1650222"/>
          <a:ext cx="7879842" cy="4584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41834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277A42-90CC-4FA8-99B9-EC6C026A4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DFBBA5-017B-4A0B-8309-9F908572C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D00009F-3035-414F-908A-4C37C11EFB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479"/>
          <a:stretch/>
        </p:blipFill>
        <p:spPr>
          <a:xfrm>
            <a:off x="305728" y="859249"/>
            <a:ext cx="8532543" cy="56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604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366275-B582-4E98-BE1B-9FD62AC9D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971D10-662D-4A37-BE4A-2714427C6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43F6CFA-61C5-467A-8E7C-C8519DF2E1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t="19332"/>
          <a:stretch/>
        </p:blipFill>
        <p:spPr>
          <a:xfrm>
            <a:off x="259" y="513522"/>
            <a:ext cx="9143741" cy="583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523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0DD09B-4F03-4871-8E2A-B291742F8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ECC847-176A-48F0-99F1-C34B46CD2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E" dirty="0">
                <a:hlinkClick r:id="rId2"/>
              </a:rPr>
              <a:t>mccune.nils@gmail.com</a:t>
            </a:r>
            <a:r>
              <a:rPr lang="es-PE" dirty="0"/>
              <a:t> </a:t>
            </a:r>
            <a:r>
              <a:rPr lang="es-PE" dirty="0" err="1"/>
              <a:t>NIls</a:t>
            </a:r>
            <a:r>
              <a:rPr lang="es-PE" dirty="0"/>
              <a:t> Alternativa </a:t>
            </a:r>
            <a:r>
              <a:rPr lang="es-PE" dirty="0" err="1"/>
              <a:t>agroecologica</a:t>
            </a:r>
            <a:endParaRPr lang="es-PE" dirty="0"/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553815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269</Words>
  <Application>Microsoft Office PowerPoint</Application>
  <PresentationFormat>Presentación en pantalla (4:3)</PresentationFormat>
  <Paragraphs>19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Resultados de la discusión</vt:lpstr>
      <vt:lpstr>Actividad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5379</dc:creator>
  <cp:lastModifiedBy>5379</cp:lastModifiedBy>
  <cp:revision>6</cp:revision>
  <dcterms:created xsi:type="dcterms:W3CDTF">2020-07-15T17:03:06Z</dcterms:created>
  <dcterms:modified xsi:type="dcterms:W3CDTF">2020-07-15T19:09:04Z</dcterms:modified>
</cp:coreProperties>
</file>