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7" r:id="rId2"/>
    <p:sldMasterId id="2147483664" r:id="rId3"/>
    <p:sldMasterId id="2147483671" r:id="rId4"/>
  </p:sldMasterIdLst>
  <p:notesMasterIdLst>
    <p:notesMasterId r:id="rId26"/>
  </p:notesMasterIdLst>
  <p:handoutMasterIdLst>
    <p:handoutMasterId r:id="rId27"/>
  </p:handoutMasterIdLst>
  <p:sldIdLst>
    <p:sldId id="256" r:id="rId5"/>
    <p:sldId id="277" r:id="rId6"/>
    <p:sldId id="299" r:id="rId7"/>
    <p:sldId id="295" r:id="rId8"/>
    <p:sldId id="278" r:id="rId9"/>
    <p:sldId id="297" r:id="rId10"/>
    <p:sldId id="296" r:id="rId11"/>
    <p:sldId id="279" r:id="rId12"/>
    <p:sldId id="280" r:id="rId13"/>
    <p:sldId id="281" r:id="rId14"/>
    <p:sldId id="283" r:id="rId15"/>
    <p:sldId id="298" r:id="rId16"/>
    <p:sldId id="300" r:id="rId17"/>
    <p:sldId id="269" r:id="rId18"/>
    <p:sldId id="262" r:id="rId19"/>
    <p:sldId id="263" r:id="rId20"/>
    <p:sldId id="273" r:id="rId21"/>
    <p:sldId id="288" r:id="rId22"/>
    <p:sldId id="264" r:id="rId23"/>
    <p:sldId id="268" r:id="rId24"/>
    <p:sldId id="30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CD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90" autoAdjust="0"/>
  </p:normalViewPr>
  <p:slideViewPr>
    <p:cSldViewPr snapToGrid="0" snapToObjects="1">
      <p:cViewPr>
        <p:scale>
          <a:sx n="66" d="100"/>
          <a:sy n="66" d="100"/>
        </p:scale>
        <p:origin x="-7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9E208-4E34-4303-9AB2-9B1F74738DF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D184944-3554-4F7D-8968-F1EE10C8A23B}">
      <dgm:prSet phldrT="[Texto]"/>
      <dgm:spPr/>
      <dgm:t>
        <a:bodyPr/>
        <a:lstStyle/>
        <a:p>
          <a:r>
            <a:rPr lang="es-EC" b="1" noProof="0" dirty="0" smtClean="0"/>
            <a:t>¿Y Qué?</a:t>
          </a:r>
        </a:p>
        <a:p>
          <a:r>
            <a:rPr lang="es-EC" b="1" noProof="0" dirty="0" smtClean="0"/>
            <a:t>(interpretación)</a:t>
          </a:r>
          <a:endParaRPr lang="es-EC" noProof="0" dirty="0"/>
        </a:p>
      </dgm:t>
    </dgm:pt>
    <dgm:pt modelId="{F3967BB9-5CD0-4BF4-BE1D-A8CE698E7884}" type="parTrans" cxnId="{130FF438-00E0-458E-A6E2-19DEFB9335B2}">
      <dgm:prSet/>
      <dgm:spPr/>
      <dgm:t>
        <a:bodyPr/>
        <a:lstStyle/>
        <a:p>
          <a:endParaRPr lang="es-EC" noProof="0"/>
        </a:p>
      </dgm:t>
    </dgm:pt>
    <dgm:pt modelId="{41567940-96C5-446F-AE52-7FEB5A630707}" type="sibTrans" cxnId="{130FF438-00E0-458E-A6E2-19DEFB9335B2}">
      <dgm:prSet/>
      <dgm:spPr/>
      <dgm:t>
        <a:bodyPr/>
        <a:lstStyle/>
        <a:p>
          <a:endParaRPr lang="es-EC" noProof="0"/>
        </a:p>
      </dgm:t>
    </dgm:pt>
    <dgm:pt modelId="{6BFA46A1-BF53-42F3-B1D1-50351A8FE8B8}">
      <dgm:prSet phldrT="[Texto]"/>
      <dgm:spPr/>
      <dgm:t>
        <a:bodyPr/>
        <a:lstStyle/>
        <a:p>
          <a:r>
            <a:rPr lang="es-EC" b="1" noProof="0" dirty="0" smtClean="0"/>
            <a:t>¿Y Ahora Qué?</a:t>
          </a:r>
        </a:p>
        <a:p>
          <a:r>
            <a:rPr lang="es-EC" b="1" noProof="0" dirty="0" smtClean="0"/>
            <a:t>(planificación)</a:t>
          </a:r>
          <a:endParaRPr lang="es-EC" noProof="0" dirty="0"/>
        </a:p>
      </dgm:t>
    </dgm:pt>
    <dgm:pt modelId="{01106EA5-3A21-4CB4-A264-C08F34BF58AF}" type="parTrans" cxnId="{EC2454BD-8FC6-40BA-A5A5-332C4D15E7D3}">
      <dgm:prSet/>
      <dgm:spPr/>
      <dgm:t>
        <a:bodyPr/>
        <a:lstStyle/>
        <a:p>
          <a:endParaRPr lang="es-EC" noProof="0"/>
        </a:p>
      </dgm:t>
    </dgm:pt>
    <dgm:pt modelId="{7D6406FE-8B13-47C2-81D0-99731D6B4230}" type="sibTrans" cxnId="{EC2454BD-8FC6-40BA-A5A5-332C4D15E7D3}">
      <dgm:prSet/>
      <dgm:spPr/>
      <dgm:t>
        <a:bodyPr/>
        <a:lstStyle/>
        <a:p>
          <a:endParaRPr lang="es-EC" noProof="0"/>
        </a:p>
      </dgm:t>
    </dgm:pt>
    <dgm:pt modelId="{15898012-1462-41FB-B500-E94BED42EA74}">
      <dgm:prSet phldrT="[Texto]"/>
      <dgm:spPr/>
      <dgm:t>
        <a:bodyPr/>
        <a:lstStyle/>
        <a:p>
          <a:r>
            <a:rPr lang="es-EC" b="1" noProof="0" dirty="0" smtClean="0"/>
            <a:t>¿Qué?</a:t>
          </a:r>
        </a:p>
        <a:p>
          <a:r>
            <a:rPr lang="es-EC" b="1" noProof="0" dirty="0" smtClean="0"/>
            <a:t>(evidencia)</a:t>
          </a:r>
          <a:endParaRPr lang="es-EC" noProof="0" dirty="0"/>
        </a:p>
      </dgm:t>
    </dgm:pt>
    <dgm:pt modelId="{C46C5DC8-51BA-445B-9598-9B2E2118EDFB}" type="parTrans" cxnId="{E900F281-BC1F-4BC8-9854-9EB2653E8AC1}">
      <dgm:prSet/>
      <dgm:spPr/>
      <dgm:t>
        <a:bodyPr/>
        <a:lstStyle/>
        <a:p>
          <a:endParaRPr lang="es-EC" noProof="0"/>
        </a:p>
      </dgm:t>
    </dgm:pt>
    <dgm:pt modelId="{C3E88319-4A45-4228-A128-D02F80A904C3}" type="sibTrans" cxnId="{E900F281-BC1F-4BC8-9854-9EB2653E8AC1}">
      <dgm:prSet/>
      <dgm:spPr/>
      <dgm:t>
        <a:bodyPr/>
        <a:lstStyle/>
        <a:p>
          <a:endParaRPr lang="es-EC" noProof="0"/>
        </a:p>
      </dgm:t>
    </dgm:pt>
    <dgm:pt modelId="{1A59028C-0515-43F9-BF5F-9AE7F0D83C19}" type="pres">
      <dgm:prSet presAssocID="{D949E208-4E34-4303-9AB2-9B1F74738DF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831D5AF-6984-4A8E-9784-C740EAF45DAA}" type="pres">
      <dgm:prSet presAssocID="{2D184944-3554-4F7D-8968-F1EE10C8A23B}" presName="dummy" presStyleCnt="0"/>
      <dgm:spPr/>
    </dgm:pt>
    <dgm:pt modelId="{27B0BD53-9709-493C-9DCF-4D7FDF1A3400}" type="pres">
      <dgm:prSet presAssocID="{2D184944-3554-4F7D-8968-F1EE10C8A23B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2D205AF-9645-40BD-ADF4-9A0A63DA7AEF}" type="pres">
      <dgm:prSet presAssocID="{41567940-96C5-446F-AE52-7FEB5A630707}" presName="sibTrans" presStyleLbl="node1" presStyleIdx="0" presStyleCnt="3"/>
      <dgm:spPr/>
      <dgm:t>
        <a:bodyPr/>
        <a:lstStyle/>
        <a:p>
          <a:endParaRPr lang="es-EC"/>
        </a:p>
      </dgm:t>
    </dgm:pt>
    <dgm:pt modelId="{AFCEDF75-0EA4-4719-B51F-71E4E8E0CA6F}" type="pres">
      <dgm:prSet presAssocID="{6BFA46A1-BF53-42F3-B1D1-50351A8FE8B8}" presName="dummy" presStyleCnt="0"/>
      <dgm:spPr/>
    </dgm:pt>
    <dgm:pt modelId="{639101A1-83C2-4602-8AEE-6C62761EBBE0}" type="pres">
      <dgm:prSet presAssocID="{6BFA46A1-BF53-42F3-B1D1-50351A8FE8B8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2C4FCD9-EB62-4563-92AC-010686946AD7}" type="pres">
      <dgm:prSet presAssocID="{7D6406FE-8B13-47C2-81D0-99731D6B4230}" presName="sibTrans" presStyleLbl="node1" presStyleIdx="1" presStyleCnt="3"/>
      <dgm:spPr/>
      <dgm:t>
        <a:bodyPr/>
        <a:lstStyle/>
        <a:p>
          <a:endParaRPr lang="es-EC"/>
        </a:p>
      </dgm:t>
    </dgm:pt>
    <dgm:pt modelId="{DD21A5FB-6349-4DEA-B8C0-8AE418ED87C4}" type="pres">
      <dgm:prSet presAssocID="{15898012-1462-41FB-B500-E94BED42EA74}" presName="dummy" presStyleCnt="0"/>
      <dgm:spPr/>
    </dgm:pt>
    <dgm:pt modelId="{7FEB4345-981E-422F-86FF-EF8D8E167CCB}" type="pres">
      <dgm:prSet presAssocID="{15898012-1462-41FB-B500-E94BED42EA74}" presName="node" presStyleLbl="revTx" presStyleIdx="2" presStyleCnt="3" custScaleX="13173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C647352-92D3-4F99-929E-2262B3B16D2E}" type="pres">
      <dgm:prSet presAssocID="{C3E88319-4A45-4228-A128-D02F80A904C3}" presName="sibTrans" presStyleLbl="node1" presStyleIdx="2" presStyleCnt="3"/>
      <dgm:spPr/>
      <dgm:t>
        <a:bodyPr/>
        <a:lstStyle/>
        <a:p>
          <a:endParaRPr lang="es-EC"/>
        </a:p>
      </dgm:t>
    </dgm:pt>
  </dgm:ptLst>
  <dgm:cxnLst>
    <dgm:cxn modelId="{AE1E41B1-E0D9-4569-A644-43DBB49B7556}" type="presOf" srcId="{15898012-1462-41FB-B500-E94BED42EA74}" destId="{7FEB4345-981E-422F-86FF-EF8D8E167CCB}" srcOrd="0" destOrd="0" presId="urn:microsoft.com/office/officeart/2005/8/layout/cycle1"/>
    <dgm:cxn modelId="{EC2454BD-8FC6-40BA-A5A5-332C4D15E7D3}" srcId="{D949E208-4E34-4303-9AB2-9B1F74738DF0}" destId="{6BFA46A1-BF53-42F3-B1D1-50351A8FE8B8}" srcOrd="1" destOrd="0" parTransId="{01106EA5-3A21-4CB4-A264-C08F34BF58AF}" sibTransId="{7D6406FE-8B13-47C2-81D0-99731D6B4230}"/>
    <dgm:cxn modelId="{6C47BF2A-BF4E-4266-9C10-7EED1C244984}" type="presOf" srcId="{41567940-96C5-446F-AE52-7FEB5A630707}" destId="{E2D205AF-9645-40BD-ADF4-9A0A63DA7AEF}" srcOrd="0" destOrd="0" presId="urn:microsoft.com/office/officeart/2005/8/layout/cycle1"/>
    <dgm:cxn modelId="{5ABFB7A4-4C19-4A12-8208-20DFF390872B}" type="presOf" srcId="{C3E88319-4A45-4228-A128-D02F80A904C3}" destId="{1C647352-92D3-4F99-929E-2262B3B16D2E}" srcOrd="0" destOrd="0" presId="urn:microsoft.com/office/officeart/2005/8/layout/cycle1"/>
    <dgm:cxn modelId="{130FF438-00E0-458E-A6E2-19DEFB9335B2}" srcId="{D949E208-4E34-4303-9AB2-9B1F74738DF0}" destId="{2D184944-3554-4F7D-8968-F1EE10C8A23B}" srcOrd="0" destOrd="0" parTransId="{F3967BB9-5CD0-4BF4-BE1D-A8CE698E7884}" sibTransId="{41567940-96C5-446F-AE52-7FEB5A630707}"/>
    <dgm:cxn modelId="{E900F281-BC1F-4BC8-9854-9EB2653E8AC1}" srcId="{D949E208-4E34-4303-9AB2-9B1F74738DF0}" destId="{15898012-1462-41FB-B500-E94BED42EA74}" srcOrd="2" destOrd="0" parTransId="{C46C5DC8-51BA-445B-9598-9B2E2118EDFB}" sibTransId="{C3E88319-4A45-4228-A128-D02F80A904C3}"/>
    <dgm:cxn modelId="{7C10A9FA-2238-4A5A-A256-CCEA1DEABF1C}" type="presOf" srcId="{2D184944-3554-4F7D-8968-F1EE10C8A23B}" destId="{27B0BD53-9709-493C-9DCF-4D7FDF1A3400}" srcOrd="0" destOrd="0" presId="urn:microsoft.com/office/officeart/2005/8/layout/cycle1"/>
    <dgm:cxn modelId="{F2126DC2-3C2A-449F-9652-331E2A71C338}" type="presOf" srcId="{6BFA46A1-BF53-42F3-B1D1-50351A8FE8B8}" destId="{639101A1-83C2-4602-8AEE-6C62761EBBE0}" srcOrd="0" destOrd="0" presId="urn:microsoft.com/office/officeart/2005/8/layout/cycle1"/>
    <dgm:cxn modelId="{50EB40AF-D942-43C8-A570-DA267BF4223B}" type="presOf" srcId="{7D6406FE-8B13-47C2-81D0-99731D6B4230}" destId="{42C4FCD9-EB62-4563-92AC-010686946AD7}" srcOrd="0" destOrd="0" presId="urn:microsoft.com/office/officeart/2005/8/layout/cycle1"/>
    <dgm:cxn modelId="{51A2F538-773B-46ED-BD30-0A3876535FEE}" type="presOf" srcId="{D949E208-4E34-4303-9AB2-9B1F74738DF0}" destId="{1A59028C-0515-43F9-BF5F-9AE7F0D83C19}" srcOrd="0" destOrd="0" presId="urn:microsoft.com/office/officeart/2005/8/layout/cycle1"/>
    <dgm:cxn modelId="{EF110B7B-AE4A-4BD5-BA23-E0E44632F098}" type="presParOf" srcId="{1A59028C-0515-43F9-BF5F-9AE7F0D83C19}" destId="{3831D5AF-6984-4A8E-9784-C740EAF45DAA}" srcOrd="0" destOrd="0" presId="urn:microsoft.com/office/officeart/2005/8/layout/cycle1"/>
    <dgm:cxn modelId="{0993A5F2-DD72-47B9-8120-4A496632ADAA}" type="presParOf" srcId="{1A59028C-0515-43F9-BF5F-9AE7F0D83C19}" destId="{27B0BD53-9709-493C-9DCF-4D7FDF1A3400}" srcOrd="1" destOrd="0" presId="urn:microsoft.com/office/officeart/2005/8/layout/cycle1"/>
    <dgm:cxn modelId="{D3FB3DB7-C252-467E-BCCD-DF4458BADC91}" type="presParOf" srcId="{1A59028C-0515-43F9-BF5F-9AE7F0D83C19}" destId="{E2D205AF-9645-40BD-ADF4-9A0A63DA7AEF}" srcOrd="2" destOrd="0" presId="urn:microsoft.com/office/officeart/2005/8/layout/cycle1"/>
    <dgm:cxn modelId="{8FDC1ABF-0A0E-483A-A180-6C16A3A71839}" type="presParOf" srcId="{1A59028C-0515-43F9-BF5F-9AE7F0D83C19}" destId="{AFCEDF75-0EA4-4719-B51F-71E4E8E0CA6F}" srcOrd="3" destOrd="0" presId="urn:microsoft.com/office/officeart/2005/8/layout/cycle1"/>
    <dgm:cxn modelId="{BB04D771-954C-472B-83A9-EF90BE53B7B5}" type="presParOf" srcId="{1A59028C-0515-43F9-BF5F-9AE7F0D83C19}" destId="{639101A1-83C2-4602-8AEE-6C62761EBBE0}" srcOrd="4" destOrd="0" presId="urn:microsoft.com/office/officeart/2005/8/layout/cycle1"/>
    <dgm:cxn modelId="{9073EA9A-D50D-4D0C-9C01-9CB4B5C1CA00}" type="presParOf" srcId="{1A59028C-0515-43F9-BF5F-9AE7F0D83C19}" destId="{42C4FCD9-EB62-4563-92AC-010686946AD7}" srcOrd="5" destOrd="0" presId="urn:microsoft.com/office/officeart/2005/8/layout/cycle1"/>
    <dgm:cxn modelId="{96E6A14F-39CA-4C93-896F-96D308BD571E}" type="presParOf" srcId="{1A59028C-0515-43F9-BF5F-9AE7F0D83C19}" destId="{DD21A5FB-6349-4DEA-B8C0-8AE418ED87C4}" srcOrd="6" destOrd="0" presId="urn:microsoft.com/office/officeart/2005/8/layout/cycle1"/>
    <dgm:cxn modelId="{0381B47C-1D86-4901-ABE0-3B39F27C3B09}" type="presParOf" srcId="{1A59028C-0515-43F9-BF5F-9AE7F0D83C19}" destId="{7FEB4345-981E-422F-86FF-EF8D8E167CCB}" srcOrd="7" destOrd="0" presId="urn:microsoft.com/office/officeart/2005/8/layout/cycle1"/>
    <dgm:cxn modelId="{BFB1B637-5211-4092-91B3-FAA1D450FF59}" type="presParOf" srcId="{1A59028C-0515-43F9-BF5F-9AE7F0D83C19}" destId="{1C647352-92D3-4F99-929E-2262B3B16D2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027C38-0D6D-410A-9113-9727E33B86C5}" type="doc">
      <dgm:prSet loTypeId="urn:microsoft.com/office/officeart/2005/8/layout/cycle5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F097B65-D813-420D-B2BA-142795195C26}">
      <dgm:prSet phldrT="[Text]" custT="1"/>
      <dgm:spPr/>
      <dgm:t>
        <a:bodyPr/>
        <a:lstStyle/>
        <a:p>
          <a:r>
            <a:rPr lang="es-EC" sz="2000" b="1" dirty="0" smtClean="0"/>
            <a:t>Relevancia, participación e impacto</a:t>
          </a:r>
          <a:endParaRPr lang="en-US" sz="2000" dirty="0"/>
        </a:p>
      </dgm:t>
    </dgm:pt>
    <dgm:pt modelId="{978A50E1-1408-48C1-B39E-84C8CB772D74}" type="parTrans" cxnId="{C37CE1CF-68FD-45D8-B21B-40CDEAB83EAA}">
      <dgm:prSet/>
      <dgm:spPr/>
      <dgm:t>
        <a:bodyPr/>
        <a:lstStyle/>
        <a:p>
          <a:endParaRPr lang="en-US"/>
        </a:p>
      </dgm:t>
    </dgm:pt>
    <dgm:pt modelId="{87724EF2-84FE-4001-B4D7-5CBBEE8457E0}" type="sibTrans" cxnId="{C37CE1CF-68FD-45D8-B21B-40CDEAB83EAA}">
      <dgm:prSet/>
      <dgm:spPr>
        <a:ln w="44450"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438D1FAE-9AFD-471B-A277-0D3E2AD7A873}">
      <dgm:prSet phldrT="[Text]" custT="1"/>
      <dgm:spPr/>
      <dgm:t>
        <a:bodyPr/>
        <a:lstStyle/>
        <a:p>
          <a:r>
            <a:rPr lang="es-EC" sz="2000" b="1" noProof="0" dirty="0" smtClean="0"/>
            <a:t>Calidad de la investigación</a:t>
          </a:r>
          <a:endParaRPr lang="es-EC" sz="2000" noProof="0" dirty="0"/>
        </a:p>
      </dgm:t>
    </dgm:pt>
    <dgm:pt modelId="{491B54FD-2349-4DD6-9835-BF29A42DB830}" type="parTrans" cxnId="{281C4E77-FCFB-4A39-89C6-E8776BF9E5BA}">
      <dgm:prSet/>
      <dgm:spPr/>
      <dgm:t>
        <a:bodyPr/>
        <a:lstStyle/>
        <a:p>
          <a:endParaRPr lang="en-US"/>
        </a:p>
      </dgm:t>
    </dgm:pt>
    <dgm:pt modelId="{FB0A0A64-B5E7-4BE2-99BC-92E58A7C7DC4}" type="sibTrans" cxnId="{281C4E77-FCFB-4A39-89C6-E8776BF9E5BA}">
      <dgm:prSet/>
      <dgm:spPr>
        <a:ln w="44450"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4866201C-7273-4D8D-B46F-CFD3E98935FA}">
      <dgm:prSet phldrT="[Text]" custT="1"/>
      <dgm:spPr/>
      <dgm:t>
        <a:bodyPr/>
        <a:lstStyle/>
        <a:p>
          <a:r>
            <a:rPr lang="es-EC" sz="2000" b="1" noProof="0" dirty="0" smtClean="0"/>
            <a:t>Aprendizaje y comunicaciones</a:t>
          </a:r>
          <a:endParaRPr lang="es-EC" sz="2000" noProof="0" dirty="0"/>
        </a:p>
      </dgm:t>
    </dgm:pt>
    <dgm:pt modelId="{73B9A002-1C0B-480F-B2CC-D9BD1675B96B}" type="parTrans" cxnId="{06E71D7D-DE71-4D30-A7E3-A61413FAC094}">
      <dgm:prSet/>
      <dgm:spPr/>
      <dgm:t>
        <a:bodyPr/>
        <a:lstStyle/>
        <a:p>
          <a:endParaRPr lang="en-US"/>
        </a:p>
      </dgm:t>
    </dgm:pt>
    <dgm:pt modelId="{D1239248-79AB-4F1A-BA9E-508911608967}" type="sibTrans" cxnId="{06E71D7D-DE71-4D30-A7E3-A61413FAC094}">
      <dgm:prSet/>
      <dgm:spPr>
        <a:ln w="44450"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88A91985-BDCF-475A-A155-D4A382D7F09D}" type="pres">
      <dgm:prSet presAssocID="{A8027C38-0D6D-410A-9113-9727E33B86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98DDA3-C931-4091-B200-3C636E92698E}" type="pres">
      <dgm:prSet presAssocID="{1F097B65-D813-420D-B2BA-142795195C26}" presName="node" presStyleLbl="node1" presStyleIdx="0" presStyleCnt="3" custScaleX="195183" custScaleY="130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D0B9B-A512-4DDB-89B8-3BB0530705E4}" type="pres">
      <dgm:prSet presAssocID="{1F097B65-D813-420D-B2BA-142795195C26}" presName="spNode" presStyleCnt="0"/>
      <dgm:spPr/>
    </dgm:pt>
    <dgm:pt modelId="{C17A3F03-3758-4A29-8C55-CF67CA47FE2E}" type="pres">
      <dgm:prSet presAssocID="{87724EF2-84FE-4001-B4D7-5CBBEE8457E0}" presName="sibTrans" presStyleLbl="sibTrans1D1" presStyleIdx="0" presStyleCnt="3"/>
      <dgm:spPr/>
      <dgm:t>
        <a:bodyPr/>
        <a:lstStyle/>
        <a:p>
          <a:endParaRPr lang="en-US"/>
        </a:p>
      </dgm:t>
    </dgm:pt>
    <dgm:pt modelId="{181628D8-6BCF-47D9-BCF8-3962E8614A58}" type="pres">
      <dgm:prSet presAssocID="{438D1FAE-9AFD-471B-A277-0D3E2AD7A873}" presName="node" presStyleLbl="node1" presStyleIdx="1" presStyleCnt="3" custScaleX="202365" custScaleY="134317" custRadScaleRad="117609" custRadScaleInc="-352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55A3B7-09CC-4085-A25E-3B76D51C2329}" type="pres">
      <dgm:prSet presAssocID="{438D1FAE-9AFD-471B-A277-0D3E2AD7A873}" presName="spNode" presStyleCnt="0"/>
      <dgm:spPr/>
    </dgm:pt>
    <dgm:pt modelId="{86EC517E-249D-4FFD-A11E-86487C73D24F}" type="pres">
      <dgm:prSet presAssocID="{FB0A0A64-B5E7-4BE2-99BC-92E58A7C7DC4}" presName="sibTrans" presStyleLbl="sibTrans1D1" presStyleIdx="1" presStyleCnt="3"/>
      <dgm:spPr/>
      <dgm:t>
        <a:bodyPr/>
        <a:lstStyle/>
        <a:p>
          <a:endParaRPr lang="en-US"/>
        </a:p>
      </dgm:t>
    </dgm:pt>
    <dgm:pt modelId="{8FF2F169-9F72-4E06-9D6B-5EC42009AAC8}" type="pres">
      <dgm:prSet presAssocID="{4866201C-7273-4D8D-B46F-CFD3E98935FA}" presName="node" presStyleLbl="node1" presStyleIdx="2" presStyleCnt="3" custScaleX="151361" custScaleY="145907" custRadScaleRad="124946" custRadScaleInc="345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EBB0E4-09DF-4081-941C-473759710117}" type="pres">
      <dgm:prSet presAssocID="{4866201C-7273-4D8D-B46F-CFD3E98935FA}" presName="spNode" presStyleCnt="0"/>
      <dgm:spPr/>
    </dgm:pt>
    <dgm:pt modelId="{C7B6BF4E-244A-4960-AAD7-BEF5FBF912E5}" type="pres">
      <dgm:prSet presAssocID="{D1239248-79AB-4F1A-BA9E-508911608967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B28F75B4-D58A-4DFF-B1DC-1DEE484D28FC}" type="presOf" srcId="{A8027C38-0D6D-410A-9113-9727E33B86C5}" destId="{88A91985-BDCF-475A-A155-D4A382D7F09D}" srcOrd="0" destOrd="0" presId="urn:microsoft.com/office/officeart/2005/8/layout/cycle5"/>
    <dgm:cxn modelId="{F9A6E3EB-A7C3-4C28-9F9E-678861CDA31C}" type="presOf" srcId="{FB0A0A64-B5E7-4BE2-99BC-92E58A7C7DC4}" destId="{86EC517E-249D-4FFD-A11E-86487C73D24F}" srcOrd="0" destOrd="0" presId="urn:microsoft.com/office/officeart/2005/8/layout/cycle5"/>
    <dgm:cxn modelId="{281C4E77-FCFB-4A39-89C6-E8776BF9E5BA}" srcId="{A8027C38-0D6D-410A-9113-9727E33B86C5}" destId="{438D1FAE-9AFD-471B-A277-0D3E2AD7A873}" srcOrd="1" destOrd="0" parTransId="{491B54FD-2349-4DD6-9835-BF29A42DB830}" sibTransId="{FB0A0A64-B5E7-4BE2-99BC-92E58A7C7DC4}"/>
    <dgm:cxn modelId="{C7365B84-DB33-4397-8890-AD50B7D71966}" type="presOf" srcId="{438D1FAE-9AFD-471B-A277-0D3E2AD7A873}" destId="{181628D8-6BCF-47D9-BCF8-3962E8614A58}" srcOrd="0" destOrd="0" presId="urn:microsoft.com/office/officeart/2005/8/layout/cycle5"/>
    <dgm:cxn modelId="{70ACD291-504D-41F8-B9E8-D7CE1E98FED3}" type="presOf" srcId="{D1239248-79AB-4F1A-BA9E-508911608967}" destId="{C7B6BF4E-244A-4960-AAD7-BEF5FBF912E5}" srcOrd="0" destOrd="0" presId="urn:microsoft.com/office/officeart/2005/8/layout/cycle5"/>
    <dgm:cxn modelId="{06E71D7D-DE71-4D30-A7E3-A61413FAC094}" srcId="{A8027C38-0D6D-410A-9113-9727E33B86C5}" destId="{4866201C-7273-4D8D-B46F-CFD3E98935FA}" srcOrd="2" destOrd="0" parTransId="{73B9A002-1C0B-480F-B2CC-D9BD1675B96B}" sibTransId="{D1239248-79AB-4F1A-BA9E-508911608967}"/>
    <dgm:cxn modelId="{5B05D90E-C840-4720-81EA-1B01DBF70CCD}" type="presOf" srcId="{1F097B65-D813-420D-B2BA-142795195C26}" destId="{DB98DDA3-C931-4091-B200-3C636E92698E}" srcOrd="0" destOrd="0" presId="urn:microsoft.com/office/officeart/2005/8/layout/cycle5"/>
    <dgm:cxn modelId="{C37CE1CF-68FD-45D8-B21B-40CDEAB83EAA}" srcId="{A8027C38-0D6D-410A-9113-9727E33B86C5}" destId="{1F097B65-D813-420D-B2BA-142795195C26}" srcOrd="0" destOrd="0" parTransId="{978A50E1-1408-48C1-B39E-84C8CB772D74}" sibTransId="{87724EF2-84FE-4001-B4D7-5CBBEE8457E0}"/>
    <dgm:cxn modelId="{DA27AC7B-D441-4705-92B0-97457A79265A}" type="presOf" srcId="{87724EF2-84FE-4001-B4D7-5CBBEE8457E0}" destId="{C17A3F03-3758-4A29-8C55-CF67CA47FE2E}" srcOrd="0" destOrd="0" presId="urn:microsoft.com/office/officeart/2005/8/layout/cycle5"/>
    <dgm:cxn modelId="{29492FA4-1B8B-4D4F-9228-B1D868D6E062}" type="presOf" srcId="{4866201C-7273-4D8D-B46F-CFD3E98935FA}" destId="{8FF2F169-9F72-4E06-9D6B-5EC42009AAC8}" srcOrd="0" destOrd="0" presId="urn:microsoft.com/office/officeart/2005/8/layout/cycle5"/>
    <dgm:cxn modelId="{32CD64F9-EC33-46A6-ADBE-7F31F5981E3C}" type="presParOf" srcId="{88A91985-BDCF-475A-A155-D4A382D7F09D}" destId="{DB98DDA3-C931-4091-B200-3C636E92698E}" srcOrd="0" destOrd="0" presId="urn:microsoft.com/office/officeart/2005/8/layout/cycle5"/>
    <dgm:cxn modelId="{D0F4762F-70CA-45E4-B389-D83015C81BD6}" type="presParOf" srcId="{88A91985-BDCF-475A-A155-D4A382D7F09D}" destId="{730D0B9B-A512-4DDB-89B8-3BB0530705E4}" srcOrd="1" destOrd="0" presId="urn:microsoft.com/office/officeart/2005/8/layout/cycle5"/>
    <dgm:cxn modelId="{30198920-62A4-459F-B202-17FC148313CA}" type="presParOf" srcId="{88A91985-BDCF-475A-A155-D4A382D7F09D}" destId="{C17A3F03-3758-4A29-8C55-CF67CA47FE2E}" srcOrd="2" destOrd="0" presId="urn:microsoft.com/office/officeart/2005/8/layout/cycle5"/>
    <dgm:cxn modelId="{79063CE7-743A-4F08-9530-CE4A379245FB}" type="presParOf" srcId="{88A91985-BDCF-475A-A155-D4A382D7F09D}" destId="{181628D8-6BCF-47D9-BCF8-3962E8614A58}" srcOrd="3" destOrd="0" presId="urn:microsoft.com/office/officeart/2005/8/layout/cycle5"/>
    <dgm:cxn modelId="{298D4C79-CDE8-44DD-B011-55498DA4D26D}" type="presParOf" srcId="{88A91985-BDCF-475A-A155-D4A382D7F09D}" destId="{4155A3B7-09CC-4085-A25E-3B76D51C2329}" srcOrd="4" destOrd="0" presId="urn:microsoft.com/office/officeart/2005/8/layout/cycle5"/>
    <dgm:cxn modelId="{0D6A42C1-5A09-4282-AD53-1AB700BAF767}" type="presParOf" srcId="{88A91985-BDCF-475A-A155-D4A382D7F09D}" destId="{86EC517E-249D-4FFD-A11E-86487C73D24F}" srcOrd="5" destOrd="0" presId="urn:microsoft.com/office/officeart/2005/8/layout/cycle5"/>
    <dgm:cxn modelId="{D0A3B019-D3A6-4AC3-B228-8B864AE9F806}" type="presParOf" srcId="{88A91985-BDCF-475A-A155-D4A382D7F09D}" destId="{8FF2F169-9F72-4E06-9D6B-5EC42009AAC8}" srcOrd="6" destOrd="0" presId="urn:microsoft.com/office/officeart/2005/8/layout/cycle5"/>
    <dgm:cxn modelId="{291849B1-8D95-445B-81AE-D70FB3301AFA}" type="presParOf" srcId="{88A91985-BDCF-475A-A155-D4A382D7F09D}" destId="{45EBB0E4-09DF-4081-941C-473759710117}" srcOrd="7" destOrd="0" presId="urn:microsoft.com/office/officeart/2005/8/layout/cycle5"/>
    <dgm:cxn modelId="{055916A2-5B1A-48DA-A522-3CCE28C32674}" type="presParOf" srcId="{88A91985-BDCF-475A-A155-D4A382D7F09D}" destId="{C7B6BF4E-244A-4960-AAD7-BEF5FBF912E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B42AA4-9EF3-4981-A265-04E36117BF62}" type="doc">
      <dgm:prSet loTypeId="urn:microsoft.com/office/officeart/2005/8/layout/matrix1" loCatId="matrix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7C75237-154F-4A0D-BFA8-A216DBE16510}">
      <dgm:prSet phldrT="[Text]" custT="1"/>
      <dgm:spPr/>
      <dgm:t>
        <a:bodyPr/>
        <a:lstStyle/>
        <a:p>
          <a:r>
            <a:rPr lang="es-EC" sz="1800" b="1" noProof="0" smtClean="0"/>
            <a:t>Tema (Ej. suelos, nutrición, mercados, semilla)</a:t>
          </a:r>
          <a:endParaRPr lang="es-EC" sz="1800" b="1" noProof="0"/>
        </a:p>
      </dgm:t>
    </dgm:pt>
    <dgm:pt modelId="{916375E0-C689-4AA4-82AE-5C6641AE6BBC}" type="parTrans" cxnId="{4CA64CFA-06E0-43A9-B3B9-7AACD96BC869}">
      <dgm:prSet/>
      <dgm:spPr/>
      <dgm:t>
        <a:bodyPr/>
        <a:lstStyle/>
        <a:p>
          <a:endParaRPr lang="es-EC" noProof="0"/>
        </a:p>
      </dgm:t>
    </dgm:pt>
    <dgm:pt modelId="{952BB32F-8A6C-49E1-9F99-B43C96615FB4}" type="sibTrans" cxnId="{4CA64CFA-06E0-43A9-B3B9-7AACD96BC869}">
      <dgm:prSet/>
      <dgm:spPr/>
      <dgm:t>
        <a:bodyPr/>
        <a:lstStyle/>
        <a:p>
          <a:endParaRPr lang="es-EC" noProof="0"/>
        </a:p>
      </dgm:t>
    </dgm:pt>
    <dgm:pt modelId="{78FAD2ED-072A-43CC-9FF0-1FABA05E8C32}">
      <dgm:prSet phldrT="[Text]" custT="1"/>
      <dgm:spPr/>
      <dgm:t>
        <a:bodyPr/>
        <a:lstStyle/>
        <a:p>
          <a:r>
            <a:rPr lang="es-EC" sz="1800" b="1" noProof="0" dirty="0" smtClean="0"/>
            <a:t>Diagnosis: </a:t>
          </a:r>
        </a:p>
      </dgm:t>
    </dgm:pt>
    <dgm:pt modelId="{3722356C-248B-48BE-ACDB-C08135289D79}" type="parTrans" cxnId="{DDEFED4D-E6B1-4BDE-A851-48B0EE67C2A2}">
      <dgm:prSet/>
      <dgm:spPr/>
      <dgm:t>
        <a:bodyPr/>
        <a:lstStyle/>
        <a:p>
          <a:endParaRPr lang="es-EC" noProof="0"/>
        </a:p>
      </dgm:t>
    </dgm:pt>
    <dgm:pt modelId="{7427ED49-68B2-4F53-97BF-1316088AA5E0}" type="sibTrans" cxnId="{DDEFED4D-E6B1-4BDE-A851-48B0EE67C2A2}">
      <dgm:prSet/>
      <dgm:spPr/>
      <dgm:t>
        <a:bodyPr/>
        <a:lstStyle/>
        <a:p>
          <a:endParaRPr lang="es-EC" noProof="0"/>
        </a:p>
      </dgm:t>
    </dgm:pt>
    <dgm:pt modelId="{E5404F52-FBDE-4CF4-9522-EFA21D26251B}">
      <dgm:prSet phldrT="[Text]" custT="1"/>
      <dgm:spPr/>
      <dgm:t>
        <a:bodyPr/>
        <a:lstStyle/>
        <a:p>
          <a:endParaRPr lang="es-EC" sz="1800" b="1" noProof="0" dirty="0" smtClean="0"/>
        </a:p>
        <a:p>
          <a:r>
            <a:rPr lang="es-EC" sz="1800" b="1" noProof="0" dirty="0" smtClean="0"/>
            <a:t>Principales Globales (ó caminos de cambio)</a:t>
          </a:r>
        </a:p>
      </dgm:t>
    </dgm:pt>
    <dgm:pt modelId="{4D46B6E5-CAAA-4C49-ADD9-E11A60F266CA}" type="parTrans" cxnId="{457C72C1-BB63-4D87-90CF-4E996842B99E}">
      <dgm:prSet/>
      <dgm:spPr/>
      <dgm:t>
        <a:bodyPr/>
        <a:lstStyle/>
        <a:p>
          <a:endParaRPr lang="es-EC" noProof="0"/>
        </a:p>
      </dgm:t>
    </dgm:pt>
    <dgm:pt modelId="{9E448430-1EA8-41A6-9222-B9318FE365A4}" type="sibTrans" cxnId="{457C72C1-BB63-4D87-90CF-4E996842B99E}">
      <dgm:prSet/>
      <dgm:spPr/>
      <dgm:t>
        <a:bodyPr/>
        <a:lstStyle/>
        <a:p>
          <a:endParaRPr lang="es-EC" noProof="0"/>
        </a:p>
      </dgm:t>
    </dgm:pt>
    <dgm:pt modelId="{8D59C86F-7222-4712-B2A1-FF8A5C663C94}">
      <dgm:prSet phldrT="[Text]" custT="1"/>
      <dgm:spPr/>
      <dgm:t>
        <a:bodyPr/>
        <a:lstStyle/>
        <a:p>
          <a:pPr algn="l"/>
          <a:r>
            <a:rPr lang="es-EC" sz="1800" b="1" noProof="0" smtClean="0"/>
            <a:t>                Escalamiento contextualizado</a:t>
          </a:r>
          <a:endParaRPr lang="es-EC" sz="1800" noProof="0" smtClean="0"/>
        </a:p>
        <a:p>
          <a:pPr algn="ctr"/>
          <a:r>
            <a:rPr lang="es-EC" sz="1800" noProof="0" smtClean="0"/>
            <a:t/>
          </a:r>
          <a:br>
            <a:rPr lang="es-EC" sz="1800" noProof="0" smtClean="0"/>
          </a:br>
          <a:endParaRPr lang="es-EC" sz="1800" noProof="0" smtClean="0"/>
        </a:p>
      </dgm:t>
    </dgm:pt>
    <dgm:pt modelId="{37B9A5FA-ED55-4A9D-ACB5-EFC2B95F98B1}" type="parTrans" cxnId="{EE990D5F-5A83-492C-AFCC-B6372DF6501D}">
      <dgm:prSet/>
      <dgm:spPr/>
      <dgm:t>
        <a:bodyPr/>
        <a:lstStyle/>
        <a:p>
          <a:endParaRPr lang="es-EC" noProof="0"/>
        </a:p>
      </dgm:t>
    </dgm:pt>
    <dgm:pt modelId="{708740A5-66C7-40DF-AFCC-07A5CD7E97EF}" type="sibTrans" cxnId="{EE990D5F-5A83-492C-AFCC-B6372DF6501D}">
      <dgm:prSet/>
      <dgm:spPr/>
      <dgm:t>
        <a:bodyPr/>
        <a:lstStyle/>
        <a:p>
          <a:endParaRPr lang="es-EC" noProof="0"/>
        </a:p>
      </dgm:t>
    </dgm:pt>
    <dgm:pt modelId="{B661D576-9A53-44B2-B4FD-9DF2A17C07A2}">
      <dgm:prSet custT="1"/>
      <dgm:spPr/>
      <dgm:t>
        <a:bodyPr/>
        <a:lstStyle/>
        <a:p>
          <a:r>
            <a:rPr lang="es-EC" sz="1800" b="1" noProof="0" smtClean="0"/>
            <a:t>		Adaptación local: (ó alcances e impactos en la población meta)</a:t>
          </a:r>
        </a:p>
        <a:p>
          <a:endParaRPr lang="es-EC" sz="1800" noProof="0" smtClean="0"/>
        </a:p>
        <a:p>
          <a:endParaRPr lang="es-EC" sz="1800" noProof="0"/>
        </a:p>
      </dgm:t>
    </dgm:pt>
    <dgm:pt modelId="{4B950296-52A3-4140-B128-F46DB5F87EF5}" type="parTrans" cxnId="{D79D6249-7519-4264-9458-4FCA9DB44C75}">
      <dgm:prSet/>
      <dgm:spPr/>
      <dgm:t>
        <a:bodyPr/>
        <a:lstStyle/>
        <a:p>
          <a:endParaRPr lang="es-EC" noProof="0"/>
        </a:p>
      </dgm:t>
    </dgm:pt>
    <dgm:pt modelId="{BE41BA6F-E25F-436E-AF34-7C447A72D145}" type="sibTrans" cxnId="{D79D6249-7519-4264-9458-4FCA9DB44C75}">
      <dgm:prSet/>
      <dgm:spPr/>
      <dgm:t>
        <a:bodyPr/>
        <a:lstStyle/>
        <a:p>
          <a:endParaRPr lang="es-EC" noProof="0"/>
        </a:p>
      </dgm:t>
    </dgm:pt>
    <dgm:pt modelId="{41F17D80-6CF4-40A7-9751-C051B2364796}" type="pres">
      <dgm:prSet presAssocID="{0AB42AA4-9EF3-4981-A265-04E36117BF6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4BB87F-F03E-4B15-885A-3FE7C77B7F2B}" type="pres">
      <dgm:prSet presAssocID="{0AB42AA4-9EF3-4981-A265-04E36117BF62}" presName="matrix" presStyleCnt="0"/>
      <dgm:spPr/>
    </dgm:pt>
    <dgm:pt modelId="{4F80F252-A889-4DD4-80FF-FE1E60436814}" type="pres">
      <dgm:prSet presAssocID="{0AB42AA4-9EF3-4981-A265-04E36117BF62}" presName="tile1" presStyleLbl="node1" presStyleIdx="0" presStyleCnt="4"/>
      <dgm:spPr/>
      <dgm:t>
        <a:bodyPr/>
        <a:lstStyle/>
        <a:p>
          <a:endParaRPr lang="en-US"/>
        </a:p>
      </dgm:t>
    </dgm:pt>
    <dgm:pt modelId="{FF8F9E17-F7E9-413D-B1A0-BD71CB1D6FCD}" type="pres">
      <dgm:prSet presAssocID="{0AB42AA4-9EF3-4981-A265-04E36117BF6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53336-C0D7-49D8-9153-6FFA5FC1D9E9}" type="pres">
      <dgm:prSet presAssocID="{0AB42AA4-9EF3-4981-A265-04E36117BF62}" presName="tile2" presStyleLbl="node1" presStyleIdx="1" presStyleCnt="4" custLinFactNeighborX="3922"/>
      <dgm:spPr/>
      <dgm:t>
        <a:bodyPr/>
        <a:lstStyle/>
        <a:p>
          <a:endParaRPr lang="en-US"/>
        </a:p>
      </dgm:t>
    </dgm:pt>
    <dgm:pt modelId="{42CA4455-6736-4CB5-91B8-86D717FCCC26}" type="pres">
      <dgm:prSet presAssocID="{0AB42AA4-9EF3-4981-A265-04E36117BF6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23E8F-61EB-4D2E-9BC2-55BFAAD213EB}" type="pres">
      <dgm:prSet presAssocID="{0AB42AA4-9EF3-4981-A265-04E36117BF62}" presName="tile3" presStyleLbl="node1" presStyleIdx="2" presStyleCnt="4"/>
      <dgm:spPr/>
      <dgm:t>
        <a:bodyPr/>
        <a:lstStyle/>
        <a:p>
          <a:endParaRPr lang="en-US"/>
        </a:p>
      </dgm:t>
    </dgm:pt>
    <dgm:pt modelId="{0331B78E-0CA5-4E6B-BA71-84066594BF4B}" type="pres">
      <dgm:prSet presAssocID="{0AB42AA4-9EF3-4981-A265-04E36117BF6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4ABB15-DC50-4D1D-9468-2D329C508168}" type="pres">
      <dgm:prSet presAssocID="{0AB42AA4-9EF3-4981-A265-04E36117BF62}" presName="tile4" presStyleLbl="node1" presStyleIdx="3" presStyleCnt="4" custLinFactNeighborY="0"/>
      <dgm:spPr/>
      <dgm:t>
        <a:bodyPr/>
        <a:lstStyle/>
        <a:p>
          <a:endParaRPr lang="en-US"/>
        </a:p>
      </dgm:t>
    </dgm:pt>
    <dgm:pt modelId="{0C1AB0BA-EBDD-44FF-9B6D-06F4ADBE69C8}" type="pres">
      <dgm:prSet presAssocID="{0AB42AA4-9EF3-4981-A265-04E36117BF6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47026-BD90-4188-A712-912C6082009B}" type="pres">
      <dgm:prSet presAssocID="{0AB42AA4-9EF3-4981-A265-04E36117BF62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49259C95-C5DA-455E-9C2B-76808C71E86D}" type="presOf" srcId="{8D59C86F-7222-4712-B2A1-FF8A5C663C94}" destId="{24823E8F-61EB-4D2E-9BC2-55BFAAD213EB}" srcOrd="0" destOrd="0" presId="urn:microsoft.com/office/officeart/2005/8/layout/matrix1"/>
    <dgm:cxn modelId="{EE990D5F-5A83-492C-AFCC-B6372DF6501D}" srcId="{D7C75237-154F-4A0D-BFA8-A216DBE16510}" destId="{8D59C86F-7222-4712-B2A1-FF8A5C663C94}" srcOrd="2" destOrd="0" parTransId="{37B9A5FA-ED55-4A9D-ACB5-EFC2B95F98B1}" sibTransId="{708740A5-66C7-40DF-AFCC-07A5CD7E97EF}"/>
    <dgm:cxn modelId="{FE448658-6BD0-47F1-B705-BECE3D24734C}" type="presOf" srcId="{E5404F52-FBDE-4CF4-9522-EFA21D26251B}" destId="{42CA4455-6736-4CB5-91B8-86D717FCCC26}" srcOrd="1" destOrd="0" presId="urn:microsoft.com/office/officeart/2005/8/layout/matrix1"/>
    <dgm:cxn modelId="{1630E556-0D30-4477-84E5-278093FC8DB7}" type="presOf" srcId="{78FAD2ED-072A-43CC-9FF0-1FABA05E8C32}" destId="{FF8F9E17-F7E9-413D-B1A0-BD71CB1D6FCD}" srcOrd="1" destOrd="0" presId="urn:microsoft.com/office/officeart/2005/8/layout/matrix1"/>
    <dgm:cxn modelId="{DDEFED4D-E6B1-4BDE-A851-48B0EE67C2A2}" srcId="{D7C75237-154F-4A0D-BFA8-A216DBE16510}" destId="{78FAD2ED-072A-43CC-9FF0-1FABA05E8C32}" srcOrd="0" destOrd="0" parTransId="{3722356C-248B-48BE-ACDB-C08135289D79}" sibTransId="{7427ED49-68B2-4F53-97BF-1316088AA5E0}"/>
    <dgm:cxn modelId="{9C7B1E47-871F-47A9-901F-7E6CD84C21F0}" type="presOf" srcId="{B661D576-9A53-44B2-B4FD-9DF2A17C07A2}" destId="{804ABB15-DC50-4D1D-9468-2D329C508168}" srcOrd="0" destOrd="0" presId="urn:microsoft.com/office/officeart/2005/8/layout/matrix1"/>
    <dgm:cxn modelId="{01FAED4E-ACF9-45C4-8348-EE081EF88ACD}" type="presOf" srcId="{8D59C86F-7222-4712-B2A1-FF8A5C663C94}" destId="{0331B78E-0CA5-4E6B-BA71-84066594BF4B}" srcOrd="1" destOrd="0" presId="urn:microsoft.com/office/officeart/2005/8/layout/matrix1"/>
    <dgm:cxn modelId="{6F66C6EE-036D-45E9-BA05-16007B4A6596}" type="presOf" srcId="{E5404F52-FBDE-4CF4-9522-EFA21D26251B}" destId="{DEE53336-C0D7-49D8-9153-6FFA5FC1D9E9}" srcOrd="0" destOrd="0" presId="urn:microsoft.com/office/officeart/2005/8/layout/matrix1"/>
    <dgm:cxn modelId="{989C6CE5-69FA-4928-8F6C-110BACBA9E2B}" type="presOf" srcId="{78FAD2ED-072A-43CC-9FF0-1FABA05E8C32}" destId="{4F80F252-A889-4DD4-80FF-FE1E60436814}" srcOrd="0" destOrd="0" presId="urn:microsoft.com/office/officeart/2005/8/layout/matrix1"/>
    <dgm:cxn modelId="{D6FA6DF0-E561-4E19-8722-EA5075869783}" type="presOf" srcId="{B661D576-9A53-44B2-B4FD-9DF2A17C07A2}" destId="{0C1AB0BA-EBDD-44FF-9B6D-06F4ADBE69C8}" srcOrd="1" destOrd="0" presId="urn:microsoft.com/office/officeart/2005/8/layout/matrix1"/>
    <dgm:cxn modelId="{B2668384-7431-4A0D-BAC6-4828B2EFA78F}" type="presOf" srcId="{0AB42AA4-9EF3-4981-A265-04E36117BF62}" destId="{41F17D80-6CF4-40A7-9751-C051B2364796}" srcOrd="0" destOrd="0" presId="urn:microsoft.com/office/officeart/2005/8/layout/matrix1"/>
    <dgm:cxn modelId="{D79D6249-7519-4264-9458-4FCA9DB44C75}" srcId="{D7C75237-154F-4A0D-BFA8-A216DBE16510}" destId="{B661D576-9A53-44B2-B4FD-9DF2A17C07A2}" srcOrd="3" destOrd="0" parTransId="{4B950296-52A3-4140-B128-F46DB5F87EF5}" sibTransId="{BE41BA6F-E25F-436E-AF34-7C447A72D145}"/>
    <dgm:cxn modelId="{457C72C1-BB63-4D87-90CF-4E996842B99E}" srcId="{D7C75237-154F-4A0D-BFA8-A216DBE16510}" destId="{E5404F52-FBDE-4CF4-9522-EFA21D26251B}" srcOrd="1" destOrd="0" parTransId="{4D46B6E5-CAAA-4C49-ADD9-E11A60F266CA}" sibTransId="{9E448430-1EA8-41A6-9222-B9318FE365A4}"/>
    <dgm:cxn modelId="{D3FD59C5-6A79-4A80-A201-763DFB93717C}" type="presOf" srcId="{D7C75237-154F-4A0D-BFA8-A216DBE16510}" destId="{DE047026-BD90-4188-A712-912C6082009B}" srcOrd="0" destOrd="0" presId="urn:microsoft.com/office/officeart/2005/8/layout/matrix1"/>
    <dgm:cxn modelId="{4CA64CFA-06E0-43A9-B3B9-7AACD96BC869}" srcId="{0AB42AA4-9EF3-4981-A265-04E36117BF62}" destId="{D7C75237-154F-4A0D-BFA8-A216DBE16510}" srcOrd="0" destOrd="0" parTransId="{916375E0-C689-4AA4-82AE-5C6641AE6BBC}" sibTransId="{952BB32F-8A6C-49E1-9F99-B43C96615FB4}"/>
    <dgm:cxn modelId="{ABE3F2B1-A22D-40F4-B244-6885894C5BAE}" type="presParOf" srcId="{41F17D80-6CF4-40A7-9751-C051B2364796}" destId="{1F4BB87F-F03E-4B15-885A-3FE7C77B7F2B}" srcOrd="0" destOrd="0" presId="urn:microsoft.com/office/officeart/2005/8/layout/matrix1"/>
    <dgm:cxn modelId="{6E6B54A3-9281-4257-95CA-D30CB786B122}" type="presParOf" srcId="{1F4BB87F-F03E-4B15-885A-3FE7C77B7F2B}" destId="{4F80F252-A889-4DD4-80FF-FE1E60436814}" srcOrd="0" destOrd="0" presId="urn:microsoft.com/office/officeart/2005/8/layout/matrix1"/>
    <dgm:cxn modelId="{99C46C57-3C66-41FA-A78F-FFA0168EED56}" type="presParOf" srcId="{1F4BB87F-F03E-4B15-885A-3FE7C77B7F2B}" destId="{FF8F9E17-F7E9-413D-B1A0-BD71CB1D6FCD}" srcOrd="1" destOrd="0" presId="urn:microsoft.com/office/officeart/2005/8/layout/matrix1"/>
    <dgm:cxn modelId="{E8E15D3C-588B-40AC-9ABE-9C308C9BF170}" type="presParOf" srcId="{1F4BB87F-F03E-4B15-885A-3FE7C77B7F2B}" destId="{DEE53336-C0D7-49D8-9153-6FFA5FC1D9E9}" srcOrd="2" destOrd="0" presId="urn:microsoft.com/office/officeart/2005/8/layout/matrix1"/>
    <dgm:cxn modelId="{AD20AD02-E6C9-4645-B647-2E1017847E01}" type="presParOf" srcId="{1F4BB87F-F03E-4B15-885A-3FE7C77B7F2B}" destId="{42CA4455-6736-4CB5-91B8-86D717FCCC26}" srcOrd="3" destOrd="0" presId="urn:microsoft.com/office/officeart/2005/8/layout/matrix1"/>
    <dgm:cxn modelId="{793E6839-4480-4C03-8AD9-A4C6EA1344DA}" type="presParOf" srcId="{1F4BB87F-F03E-4B15-885A-3FE7C77B7F2B}" destId="{24823E8F-61EB-4D2E-9BC2-55BFAAD213EB}" srcOrd="4" destOrd="0" presId="urn:microsoft.com/office/officeart/2005/8/layout/matrix1"/>
    <dgm:cxn modelId="{A2428FCD-F1BB-403C-9374-014DBDB3B575}" type="presParOf" srcId="{1F4BB87F-F03E-4B15-885A-3FE7C77B7F2B}" destId="{0331B78E-0CA5-4E6B-BA71-84066594BF4B}" srcOrd="5" destOrd="0" presId="urn:microsoft.com/office/officeart/2005/8/layout/matrix1"/>
    <dgm:cxn modelId="{AF06A258-94C4-4DD5-AA88-15DB17C64F04}" type="presParOf" srcId="{1F4BB87F-F03E-4B15-885A-3FE7C77B7F2B}" destId="{804ABB15-DC50-4D1D-9468-2D329C508168}" srcOrd="6" destOrd="0" presId="urn:microsoft.com/office/officeart/2005/8/layout/matrix1"/>
    <dgm:cxn modelId="{8BB680FF-A4D8-4B44-A478-ECAAAF4C1874}" type="presParOf" srcId="{1F4BB87F-F03E-4B15-885A-3FE7C77B7F2B}" destId="{0C1AB0BA-EBDD-44FF-9B6D-06F4ADBE69C8}" srcOrd="7" destOrd="0" presId="urn:microsoft.com/office/officeart/2005/8/layout/matrix1"/>
    <dgm:cxn modelId="{FF95D8F2-FDF4-4B2E-848C-D09788A97D17}" type="presParOf" srcId="{41F17D80-6CF4-40A7-9751-C051B2364796}" destId="{DE047026-BD90-4188-A712-912C6082009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B42AA4-9EF3-4981-A265-04E36117BF62}" type="doc">
      <dgm:prSet loTypeId="urn:microsoft.com/office/officeart/2005/8/layout/matrix1" loCatId="matrix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7C75237-154F-4A0D-BFA8-A216DBE16510}">
      <dgm:prSet phldrT="[Text]" custT="1"/>
      <dgm:spPr/>
      <dgm:t>
        <a:bodyPr/>
        <a:lstStyle/>
        <a:p>
          <a:r>
            <a:rPr lang="es-EC" sz="1800" b="1" noProof="0" dirty="0" smtClean="0"/>
            <a:t>nutrición</a:t>
          </a:r>
          <a:endParaRPr lang="es-EC" sz="1800" b="1" noProof="0" dirty="0"/>
        </a:p>
      </dgm:t>
    </dgm:pt>
    <dgm:pt modelId="{916375E0-C689-4AA4-82AE-5C6641AE6BBC}" type="parTrans" cxnId="{4CA64CFA-06E0-43A9-B3B9-7AACD96BC869}">
      <dgm:prSet/>
      <dgm:spPr/>
      <dgm:t>
        <a:bodyPr/>
        <a:lstStyle/>
        <a:p>
          <a:endParaRPr lang="es-EC" noProof="0"/>
        </a:p>
      </dgm:t>
    </dgm:pt>
    <dgm:pt modelId="{952BB32F-8A6C-49E1-9F99-B43C96615FB4}" type="sibTrans" cxnId="{4CA64CFA-06E0-43A9-B3B9-7AACD96BC869}">
      <dgm:prSet/>
      <dgm:spPr/>
      <dgm:t>
        <a:bodyPr/>
        <a:lstStyle/>
        <a:p>
          <a:endParaRPr lang="es-EC" noProof="0"/>
        </a:p>
      </dgm:t>
    </dgm:pt>
    <dgm:pt modelId="{78FAD2ED-072A-43CC-9FF0-1FABA05E8C32}">
      <dgm:prSet phldrT="[Text]" custT="1"/>
      <dgm:spPr/>
      <dgm:t>
        <a:bodyPr/>
        <a:lstStyle/>
        <a:p>
          <a:pPr algn="ctr"/>
          <a:endParaRPr lang="es-EC" sz="1800" b="1" u="sng" noProof="0" dirty="0" smtClean="0"/>
        </a:p>
        <a:p>
          <a:pPr algn="ctr"/>
          <a:endParaRPr lang="es-EC" sz="1800" b="1" u="sng" noProof="0" dirty="0" smtClean="0"/>
        </a:p>
        <a:p>
          <a:pPr algn="ctr"/>
          <a:endParaRPr lang="es-EC" sz="1800" b="1" u="sng" noProof="0" dirty="0" smtClean="0"/>
        </a:p>
        <a:p>
          <a:pPr algn="ctr"/>
          <a:r>
            <a:rPr lang="es-EC" sz="1800" b="1" u="sng" noProof="0" dirty="0" smtClean="0"/>
            <a:t>Diagnosis:</a:t>
          </a:r>
        </a:p>
        <a:p>
          <a:pPr algn="l"/>
          <a:r>
            <a:rPr lang="es-EC" sz="1800" b="1" noProof="0" dirty="0" smtClean="0"/>
            <a:t>-deficiencias en micro-nutrientes y grasas esenciales</a:t>
          </a:r>
        </a:p>
        <a:p>
          <a:pPr algn="l"/>
          <a:r>
            <a:rPr lang="es-EC" sz="1800" b="1" noProof="0" dirty="0" smtClean="0"/>
            <a:t>-falta de conocimiento de madres </a:t>
          </a:r>
          <a:r>
            <a:rPr lang="es-EC" sz="1800" b="1" noProof="0" dirty="0" err="1" smtClean="0"/>
            <a:t>jovenes</a:t>
          </a:r>
          <a:r>
            <a:rPr lang="es-EC" sz="1800" b="1" noProof="0" dirty="0" smtClean="0"/>
            <a:t> sobre la buena alimentación</a:t>
          </a:r>
        </a:p>
        <a:p>
          <a:pPr algn="l"/>
          <a:r>
            <a:rPr lang="es-EC" sz="1800" b="1" noProof="0" dirty="0" smtClean="0"/>
            <a:t>-falta de motivación de otros miembros de la familia alimentar mejor a los niños </a:t>
          </a:r>
        </a:p>
        <a:p>
          <a:pPr algn="l"/>
          <a:r>
            <a:rPr lang="en-US" sz="1800" b="1" noProof="0" dirty="0" smtClean="0"/>
            <a:t>-Hay mucho capital social en forma de </a:t>
          </a:r>
          <a:r>
            <a:rPr lang="en-US" sz="1800" b="1" noProof="0" dirty="0" err="1" smtClean="0"/>
            <a:t>clubes</a:t>
          </a:r>
          <a:r>
            <a:rPr lang="en-US" sz="1800" b="1" noProof="0" dirty="0" smtClean="0"/>
            <a:t> de </a:t>
          </a:r>
          <a:r>
            <a:rPr lang="en-US" sz="1800" b="1" noProof="0" dirty="0" err="1" smtClean="0"/>
            <a:t>madres</a:t>
          </a:r>
          <a:endParaRPr lang="es-EC" sz="1800" b="1" noProof="0" dirty="0" smtClean="0"/>
        </a:p>
      </dgm:t>
    </dgm:pt>
    <dgm:pt modelId="{3722356C-248B-48BE-ACDB-C08135289D79}" type="parTrans" cxnId="{DDEFED4D-E6B1-4BDE-A851-48B0EE67C2A2}">
      <dgm:prSet/>
      <dgm:spPr/>
      <dgm:t>
        <a:bodyPr/>
        <a:lstStyle/>
        <a:p>
          <a:endParaRPr lang="es-EC" noProof="0"/>
        </a:p>
      </dgm:t>
    </dgm:pt>
    <dgm:pt modelId="{7427ED49-68B2-4F53-97BF-1316088AA5E0}" type="sibTrans" cxnId="{DDEFED4D-E6B1-4BDE-A851-48B0EE67C2A2}">
      <dgm:prSet/>
      <dgm:spPr/>
      <dgm:t>
        <a:bodyPr/>
        <a:lstStyle/>
        <a:p>
          <a:endParaRPr lang="es-EC" noProof="0"/>
        </a:p>
      </dgm:t>
    </dgm:pt>
    <dgm:pt modelId="{E5404F52-FBDE-4CF4-9522-EFA21D26251B}">
      <dgm:prSet phldrT="[Text]" custT="1"/>
      <dgm:spPr/>
      <dgm:t>
        <a:bodyPr/>
        <a:lstStyle/>
        <a:p>
          <a:pPr algn="ctr"/>
          <a:endParaRPr lang="es-EC" sz="1800" b="1" noProof="0" dirty="0" smtClean="0"/>
        </a:p>
        <a:p>
          <a:pPr algn="ctr"/>
          <a:r>
            <a:rPr lang="es-EC" sz="1800" b="1" u="sng" noProof="0" dirty="0" smtClean="0"/>
            <a:t>Principales Globales (ó caminos de cambio):</a:t>
          </a:r>
        </a:p>
        <a:p>
          <a:pPr algn="r"/>
          <a:r>
            <a:rPr lang="es-EC" sz="1800" b="1" noProof="0" dirty="0" smtClean="0"/>
            <a:t>-Los primeros 1000 días son los más importantes</a:t>
          </a:r>
        </a:p>
        <a:p>
          <a:pPr algn="r"/>
          <a:r>
            <a:rPr lang="es-EC" sz="1800" b="1" noProof="0" dirty="0" smtClean="0"/>
            <a:t>-La producción es necesario pero no suficiente</a:t>
          </a:r>
        </a:p>
        <a:p>
          <a:pPr algn="r"/>
          <a:r>
            <a:rPr lang="es-EC" sz="1800" b="1" noProof="0" dirty="0" smtClean="0"/>
            <a:t>-importancias de la diversidad de la dieta</a:t>
          </a:r>
        </a:p>
      </dgm:t>
    </dgm:pt>
    <dgm:pt modelId="{4D46B6E5-CAAA-4C49-ADD9-E11A60F266CA}" type="parTrans" cxnId="{457C72C1-BB63-4D87-90CF-4E996842B99E}">
      <dgm:prSet/>
      <dgm:spPr/>
      <dgm:t>
        <a:bodyPr/>
        <a:lstStyle/>
        <a:p>
          <a:endParaRPr lang="es-EC" noProof="0"/>
        </a:p>
      </dgm:t>
    </dgm:pt>
    <dgm:pt modelId="{9E448430-1EA8-41A6-9222-B9318FE365A4}" type="sibTrans" cxnId="{457C72C1-BB63-4D87-90CF-4E996842B99E}">
      <dgm:prSet/>
      <dgm:spPr/>
      <dgm:t>
        <a:bodyPr/>
        <a:lstStyle/>
        <a:p>
          <a:endParaRPr lang="es-EC" noProof="0"/>
        </a:p>
      </dgm:t>
    </dgm:pt>
    <dgm:pt modelId="{8D59C86F-7222-4712-B2A1-FF8A5C663C94}">
      <dgm:prSet phldrT="[Text]" custT="1"/>
      <dgm:spPr/>
      <dgm:t>
        <a:bodyPr/>
        <a:lstStyle/>
        <a:p>
          <a:pPr algn="l"/>
          <a:r>
            <a:rPr lang="es-EC" sz="1800" b="1" u="none" noProof="0" dirty="0" smtClean="0"/>
            <a:t>               </a:t>
          </a:r>
          <a:r>
            <a:rPr lang="es-EC" sz="1800" b="1" u="sng" noProof="0" dirty="0" smtClean="0"/>
            <a:t> Escalamiento contextualizado:</a:t>
          </a:r>
        </a:p>
        <a:p>
          <a:pPr algn="l"/>
          <a:r>
            <a:rPr lang="es-EC" sz="1800" b="1" u="none" noProof="0" dirty="0" smtClean="0"/>
            <a:t>-centros de salud municipales están dando información y semilla de cultivos nutritivos a nuevas madres</a:t>
          </a:r>
        </a:p>
        <a:p>
          <a:pPr algn="l"/>
          <a:r>
            <a:rPr lang="es-EC" sz="1800" b="1" u="none" noProof="0" dirty="0" smtClean="0"/>
            <a:t>-5 otros </a:t>
          </a:r>
          <a:r>
            <a:rPr lang="es-EC" sz="1800" b="1" u="none" noProof="0" dirty="0" err="1" smtClean="0"/>
            <a:t>ONGs</a:t>
          </a:r>
          <a:r>
            <a:rPr lang="es-EC" sz="1800" b="1" u="none" noProof="0" dirty="0" smtClean="0"/>
            <a:t> están implementando </a:t>
          </a:r>
          <a:r>
            <a:rPr lang="es-EC" sz="1800" b="1" u="none" noProof="0" dirty="0" err="1" smtClean="0"/>
            <a:t>ECAs</a:t>
          </a:r>
          <a:r>
            <a:rPr lang="es-EC" sz="1800" b="1" u="none" noProof="0" dirty="0" smtClean="0"/>
            <a:t> de nutrición usando nuestra guía</a:t>
          </a:r>
        </a:p>
        <a:p>
          <a:pPr algn="l"/>
          <a:endParaRPr lang="es-EC" sz="1800" u="sng" noProof="0" dirty="0" smtClean="0"/>
        </a:p>
        <a:p>
          <a:pPr algn="ctr"/>
          <a:r>
            <a:rPr lang="es-EC" sz="1800" noProof="0" dirty="0" smtClean="0"/>
            <a:t/>
          </a:r>
          <a:br>
            <a:rPr lang="es-EC" sz="1800" noProof="0" dirty="0" smtClean="0"/>
          </a:br>
          <a:endParaRPr lang="es-EC" sz="1800" noProof="0" dirty="0" smtClean="0"/>
        </a:p>
      </dgm:t>
    </dgm:pt>
    <dgm:pt modelId="{37B9A5FA-ED55-4A9D-ACB5-EFC2B95F98B1}" type="parTrans" cxnId="{EE990D5F-5A83-492C-AFCC-B6372DF6501D}">
      <dgm:prSet/>
      <dgm:spPr/>
      <dgm:t>
        <a:bodyPr/>
        <a:lstStyle/>
        <a:p>
          <a:endParaRPr lang="es-EC" noProof="0"/>
        </a:p>
      </dgm:t>
    </dgm:pt>
    <dgm:pt modelId="{708740A5-66C7-40DF-AFCC-07A5CD7E97EF}" type="sibTrans" cxnId="{EE990D5F-5A83-492C-AFCC-B6372DF6501D}">
      <dgm:prSet/>
      <dgm:spPr/>
      <dgm:t>
        <a:bodyPr/>
        <a:lstStyle/>
        <a:p>
          <a:endParaRPr lang="es-EC" noProof="0"/>
        </a:p>
      </dgm:t>
    </dgm:pt>
    <dgm:pt modelId="{B661D576-9A53-44B2-B4FD-9DF2A17C07A2}">
      <dgm:prSet custT="1"/>
      <dgm:spPr/>
      <dgm:t>
        <a:bodyPr/>
        <a:lstStyle/>
        <a:p>
          <a:pPr algn="r"/>
          <a:r>
            <a:rPr lang="es-EC" sz="1800" b="1" noProof="0" dirty="0" smtClean="0"/>
            <a:t>		</a:t>
          </a:r>
          <a:r>
            <a:rPr lang="es-EC" sz="1800" b="1" u="sng" noProof="0" dirty="0" smtClean="0"/>
            <a:t>Adaptación local: (ó alcances e impactos en la población meta):</a:t>
          </a:r>
        </a:p>
        <a:p>
          <a:pPr algn="r"/>
          <a:r>
            <a:rPr lang="es-EC" sz="1800" b="1" noProof="0" dirty="0" smtClean="0"/>
            <a:t>-ha aumentado el consumo de lupino y quinua entre 200 familias con niños chiquitos  a través de </a:t>
          </a:r>
          <a:r>
            <a:rPr lang="es-EC" sz="1800" b="1" noProof="0" dirty="0" err="1" smtClean="0"/>
            <a:t>ECAs</a:t>
          </a:r>
          <a:r>
            <a:rPr lang="es-EC" sz="1800" b="1" noProof="0" dirty="0" smtClean="0"/>
            <a:t> sobre nutrición</a:t>
          </a:r>
        </a:p>
        <a:p>
          <a:pPr algn="ctr"/>
          <a:endParaRPr lang="es-EC" sz="1800" b="1" noProof="0" dirty="0" smtClean="0"/>
        </a:p>
        <a:p>
          <a:pPr algn="ctr"/>
          <a:endParaRPr lang="es-EC" sz="1800" noProof="0" dirty="0" smtClean="0"/>
        </a:p>
        <a:p>
          <a:pPr algn="ctr"/>
          <a:endParaRPr lang="es-EC" sz="1800" noProof="0" dirty="0"/>
        </a:p>
      </dgm:t>
    </dgm:pt>
    <dgm:pt modelId="{4B950296-52A3-4140-B128-F46DB5F87EF5}" type="parTrans" cxnId="{D79D6249-7519-4264-9458-4FCA9DB44C75}">
      <dgm:prSet/>
      <dgm:spPr/>
      <dgm:t>
        <a:bodyPr/>
        <a:lstStyle/>
        <a:p>
          <a:endParaRPr lang="es-EC" noProof="0"/>
        </a:p>
      </dgm:t>
    </dgm:pt>
    <dgm:pt modelId="{BE41BA6F-E25F-436E-AF34-7C447A72D145}" type="sibTrans" cxnId="{D79D6249-7519-4264-9458-4FCA9DB44C75}">
      <dgm:prSet/>
      <dgm:spPr/>
      <dgm:t>
        <a:bodyPr/>
        <a:lstStyle/>
        <a:p>
          <a:endParaRPr lang="es-EC" noProof="0"/>
        </a:p>
      </dgm:t>
    </dgm:pt>
    <dgm:pt modelId="{41F17D80-6CF4-40A7-9751-C051B2364796}" type="pres">
      <dgm:prSet presAssocID="{0AB42AA4-9EF3-4981-A265-04E36117BF6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4BB87F-F03E-4B15-885A-3FE7C77B7F2B}" type="pres">
      <dgm:prSet presAssocID="{0AB42AA4-9EF3-4981-A265-04E36117BF62}" presName="matrix" presStyleCnt="0"/>
      <dgm:spPr/>
    </dgm:pt>
    <dgm:pt modelId="{4F80F252-A889-4DD4-80FF-FE1E60436814}" type="pres">
      <dgm:prSet presAssocID="{0AB42AA4-9EF3-4981-A265-04E36117BF62}" presName="tile1" presStyleLbl="node1" presStyleIdx="0" presStyleCnt="4"/>
      <dgm:spPr/>
      <dgm:t>
        <a:bodyPr/>
        <a:lstStyle/>
        <a:p>
          <a:endParaRPr lang="en-US"/>
        </a:p>
      </dgm:t>
    </dgm:pt>
    <dgm:pt modelId="{FF8F9E17-F7E9-413D-B1A0-BD71CB1D6FCD}" type="pres">
      <dgm:prSet presAssocID="{0AB42AA4-9EF3-4981-A265-04E36117BF6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53336-C0D7-49D8-9153-6FFA5FC1D9E9}" type="pres">
      <dgm:prSet presAssocID="{0AB42AA4-9EF3-4981-A265-04E36117BF62}" presName="tile2" presStyleLbl="node1" presStyleIdx="1" presStyleCnt="4" custLinFactNeighborX="3922"/>
      <dgm:spPr/>
      <dgm:t>
        <a:bodyPr/>
        <a:lstStyle/>
        <a:p>
          <a:endParaRPr lang="en-US"/>
        </a:p>
      </dgm:t>
    </dgm:pt>
    <dgm:pt modelId="{42CA4455-6736-4CB5-91B8-86D717FCCC26}" type="pres">
      <dgm:prSet presAssocID="{0AB42AA4-9EF3-4981-A265-04E36117BF6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23E8F-61EB-4D2E-9BC2-55BFAAD213EB}" type="pres">
      <dgm:prSet presAssocID="{0AB42AA4-9EF3-4981-A265-04E36117BF62}" presName="tile3" presStyleLbl="node1" presStyleIdx="2" presStyleCnt="4"/>
      <dgm:spPr/>
      <dgm:t>
        <a:bodyPr/>
        <a:lstStyle/>
        <a:p>
          <a:endParaRPr lang="en-US"/>
        </a:p>
      </dgm:t>
    </dgm:pt>
    <dgm:pt modelId="{0331B78E-0CA5-4E6B-BA71-84066594BF4B}" type="pres">
      <dgm:prSet presAssocID="{0AB42AA4-9EF3-4981-A265-04E36117BF6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4ABB15-DC50-4D1D-9468-2D329C508168}" type="pres">
      <dgm:prSet presAssocID="{0AB42AA4-9EF3-4981-A265-04E36117BF62}" presName="tile4" presStyleLbl="node1" presStyleIdx="3" presStyleCnt="4" custLinFactNeighborY="0"/>
      <dgm:spPr/>
      <dgm:t>
        <a:bodyPr/>
        <a:lstStyle/>
        <a:p>
          <a:endParaRPr lang="en-US"/>
        </a:p>
      </dgm:t>
    </dgm:pt>
    <dgm:pt modelId="{0C1AB0BA-EBDD-44FF-9B6D-06F4ADBE69C8}" type="pres">
      <dgm:prSet presAssocID="{0AB42AA4-9EF3-4981-A265-04E36117BF6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47026-BD90-4188-A712-912C6082009B}" type="pres">
      <dgm:prSet presAssocID="{0AB42AA4-9EF3-4981-A265-04E36117BF62}" presName="centerTile" presStyleLbl="fgShp" presStyleIdx="0" presStyleCnt="1" custScaleX="65441" custScaleY="2393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8644EADD-CFF4-4AAD-A2D0-52F6E2CC0690}" type="presOf" srcId="{E5404F52-FBDE-4CF4-9522-EFA21D26251B}" destId="{DEE53336-C0D7-49D8-9153-6FFA5FC1D9E9}" srcOrd="0" destOrd="0" presId="urn:microsoft.com/office/officeart/2005/8/layout/matrix1"/>
    <dgm:cxn modelId="{EE990D5F-5A83-492C-AFCC-B6372DF6501D}" srcId="{D7C75237-154F-4A0D-BFA8-A216DBE16510}" destId="{8D59C86F-7222-4712-B2A1-FF8A5C663C94}" srcOrd="2" destOrd="0" parTransId="{37B9A5FA-ED55-4A9D-ACB5-EFC2B95F98B1}" sibTransId="{708740A5-66C7-40DF-AFCC-07A5CD7E97EF}"/>
    <dgm:cxn modelId="{FDE729EF-16EE-4F3F-BF3E-8971AD587A04}" type="presOf" srcId="{D7C75237-154F-4A0D-BFA8-A216DBE16510}" destId="{DE047026-BD90-4188-A712-912C6082009B}" srcOrd="0" destOrd="0" presId="urn:microsoft.com/office/officeart/2005/8/layout/matrix1"/>
    <dgm:cxn modelId="{718A51CE-EC8C-401C-8ABB-F39340B2B8C7}" type="presOf" srcId="{B661D576-9A53-44B2-B4FD-9DF2A17C07A2}" destId="{804ABB15-DC50-4D1D-9468-2D329C508168}" srcOrd="0" destOrd="0" presId="urn:microsoft.com/office/officeart/2005/8/layout/matrix1"/>
    <dgm:cxn modelId="{DDEFED4D-E6B1-4BDE-A851-48B0EE67C2A2}" srcId="{D7C75237-154F-4A0D-BFA8-A216DBE16510}" destId="{78FAD2ED-072A-43CC-9FF0-1FABA05E8C32}" srcOrd="0" destOrd="0" parTransId="{3722356C-248B-48BE-ACDB-C08135289D79}" sibTransId="{7427ED49-68B2-4F53-97BF-1316088AA5E0}"/>
    <dgm:cxn modelId="{27A74C60-7501-4542-9B83-031037998606}" type="presOf" srcId="{B661D576-9A53-44B2-B4FD-9DF2A17C07A2}" destId="{0C1AB0BA-EBDD-44FF-9B6D-06F4ADBE69C8}" srcOrd="1" destOrd="0" presId="urn:microsoft.com/office/officeart/2005/8/layout/matrix1"/>
    <dgm:cxn modelId="{A8CE5E32-E1DD-452D-908B-2AB52C015D1F}" type="presOf" srcId="{8D59C86F-7222-4712-B2A1-FF8A5C663C94}" destId="{24823E8F-61EB-4D2E-9BC2-55BFAAD213EB}" srcOrd="0" destOrd="0" presId="urn:microsoft.com/office/officeart/2005/8/layout/matrix1"/>
    <dgm:cxn modelId="{8735738B-1694-4872-9421-D01463133BF0}" type="presOf" srcId="{0AB42AA4-9EF3-4981-A265-04E36117BF62}" destId="{41F17D80-6CF4-40A7-9751-C051B2364796}" srcOrd="0" destOrd="0" presId="urn:microsoft.com/office/officeart/2005/8/layout/matrix1"/>
    <dgm:cxn modelId="{FB9D0A17-9E55-4421-A2FA-BE6EEE0C7173}" type="presOf" srcId="{8D59C86F-7222-4712-B2A1-FF8A5C663C94}" destId="{0331B78E-0CA5-4E6B-BA71-84066594BF4B}" srcOrd="1" destOrd="0" presId="urn:microsoft.com/office/officeart/2005/8/layout/matrix1"/>
    <dgm:cxn modelId="{AE9A0CA9-3F31-4FB5-A78A-8B2BB5C0899E}" type="presOf" srcId="{78FAD2ED-072A-43CC-9FF0-1FABA05E8C32}" destId="{FF8F9E17-F7E9-413D-B1A0-BD71CB1D6FCD}" srcOrd="1" destOrd="0" presId="urn:microsoft.com/office/officeart/2005/8/layout/matrix1"/>
    <dgm:cxn modelId="{7AC8DFE7-4E8E-4844-AE14-C1A804F0AA19}" type="presOf" srcId="{78FAD2ED-072A-43CC-9FF0-1FABA05E8C32}" destId="{4F80F252-A889-4DD4-80FF-FE1E60436814}" srcOrd="0" destOrd="0" presId="urn:microsoft.com/office/officeart/2005/8/layout/matrix1"/>
    <dgm:cxn modelId="{D79D6249-7519-4264-9458-4FCA9DB44C75}" srcId="{D7C75237-154F-4A0D-BFA8-A216DBE16510}" destId="{B661D576-9A53-44B2-B4FD-9DF2A17C07A2}" srcOrd="3" destOrd="0" parTransId="{4B950296-52A3-4140-B128-F46DB5F87EF5}" sibTransId="{BE41BA6F-E25F-436E-AF34-7C447A72D145}"/>
    <dgm:cxn modelId="{457C72C1-BB63-4D87-90CF-4E996842B99E}" srcId="{D7C75237-154F-4A0D-BFA8-A216DBE16510}" destId="{E5404F52-FBDE-4CF4-9522-EFA21D26251B}" srcOrd="1" destOrd="0" parTransId="{4D46B6E5-CAAA-4C49-ADD9-E11A60F266CA}" sibTransId="{9E448430-1EA8-41A6-9222-B9318FE365A4}"/>
    <dgm:cxn modelId="{CD40B9E7-34C2-485A-B835-3C0BC9D8F84A}" type="presOf" srcId="{E5404F52-FBDE-4CF4-9522-EFA21D26251B}" destId="{42CA4455-6736-4CB5-91B8-86D717FCCC26}" srcOrd="1" destOrd="0" presId="urn:microsoft.com/office/officeart/2005/8/layout/matrix1"/>
    <dgm:cxn modelId="{4CA64CFA-06E0-43A9-B3B9-7AACD96BC869}" srcId="{0AB42AA4-9EF3-4981-A265-04E36117BF62}" destId="{D7C75237-154F-4A0D-BFA8-A216DBE16510}" srcOrd="0" destOrd="0" parTransId="{916375E0-C689-4AA4-82AE-5C6641AE6BBC}" sibTransId="{952BB32F-8A6C-49E1-9F99-B43C96615FB4}"/>
    <dgm:cxn modelId="{01E70801-5010-475C-BCA4-BE36C9F41F21}" type="presParOf" srcId="{41F17D80-6CF4-40A7-9751-C051B2364796}" destId="{1F4BB87F-F03E-4B15-885A-3FE7C77B7F2B}" srcOrd="0" destOrd="0" presId="urn:microsoft.com/office/officeart/2005/8/layout/matrix1"/>
    <dgm:cxn modelId="{3325277C-748B-462B-A8D6-EC465B8C6E88}" type="presParOf" srcId="{1F4BB87F-F03E-4B15-885A-3FE7C77B7F2B}" destId="{4F80F252-A889-4DD4-80FF-FE1E60436814}" srcOrd="0" destOrd="0" presId="urn:microsoft.com/office/officeart/2005/8/layout/matrix1"/>
    <dgm:cxn modelId="{50F0BC35-0F4D-47FF-90EF-51719910A906}" type="presParOf" srcId="{1F4BB87F-F03E-4B15-885A-3FE7C77B7F2B}" destId="{FF8F9E17-F7E9-413D-B1A0-BD71CB1D6FCD}" srcOrd="1" destOrd="0" presId="urn:microsoft.com/office/officeart/2005/8/layout/matrix1"/>
    <dgm:cxn modelId="{B742D1DE-8261-4AF1-B3BD-4EBD4533ED34}" type="presParOf" srcId="{1F4BB87F-F03E-4B15-885A-3FE7C77B7F2B}" destId="{DEE53336-C0D7-49D8-9153-6FFA5FC1D9E9}" srcOrd="2" destOrd="0" presId="urn:microsoft.com/office/officeart/2005/8/layout/matrix1"/>
    <dgm:cxn modelId="{89858D0F-E73D-4EFE-B810-0CABD423B7AA}" type="presParOf" srcId="{1F4BB87F-F03E-4B15-885A-3FE7C77B7F2B}" destId="{42CA4455-6736-4CB5-91B8-86D717FCCC26}" srcOrd="3" destOrd="0" presId="urn:microsoft.com/office/officeart/2005/8/layout/matrix1"/>
    <dgm:cxn modelId="{7CA66D92-1F8D-4D0A-95E7-73C0C5985F39}" type="presParOf" srcId="{1F4BB87F-F03E-4B15-885A-3FE7C77B7F2B}" destId="{24823E8F-61EB-4D2E-9BC2-55BFAAD213EB}" srcOrd="4" destOrd="0" presId="urn:microsoft.com/office/officeart/2005/8/layout/matrix1"/>
    <dgm:cxn modelId="{E32CE2FC-FD5B-4BD3-B474-5F9FE64B2BB2}" type="presParOf" srcId="{1F4BB87F-F03E-4B15-885A-3FE7C77B7F2B}" destId="{0331B78E-0CA5-4E6B-BA71-84066594BF4B}" srcOrd="5" destOrd="0" presId="urn:microsoft.com/office/officeart/2005/8/layout/matrix1"/>
    <dgm:cxn modelId="{22BBA56A-18EE-4953-9625-3446D7331A9A}" type="presParOf" srcId="{1F4BB87F-F03E-4B15-885A-3FE7C77B7F2B}" destId="{804ABB15-DC50-4D1D-9468-2D329C508168}" srcOrd="6" destOrd="0" presId="urn:microsoft.com/office/officeart/2005/8/layout/matrix1"/>
    <dgm:cxn modelId="{F8E47789-4E6B-4EA5-95D4-BB112480B94D}" type="presParOf" srcId="{1F4BB87F-F03E-4B15-885A-3FE7C77B7F2B}" destId="{0C1AB0BA-EBDD-44FF-9B6D-06F4ADBE69C8}" srcOrd="7" destOrd="0" presId="urn:microsoft.com/office/officeart/2005/8/layout/matrix1"/>
    <dgm:cxn modelId="{0BD43888-30AA-431A-9732-025913BE56D3}" type="presParOf" srcId="{41F17D80-6CF4-40A7-9751-C051B2364796}" destId="{DE047026-BD90-4188-A712-912C6082009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B0BD53-9709-493C-9DCF-4D7FDF1A3400}">
      <dsp:nvSpPr>
        <dsp:cNvPr id="0" name=""/>
        <dsp:cNvSpPr/>
      </dsp:nvSpPr>
      <dsp:spPr>
        <a:xfrm>
          <a:off x="4861543" y="363958"/>
          <a:ext cx="1857422" cy="185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noProof="0" dirty="0" smtClean="0"/>
            <a:t>¿Y Qué?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noProof="0" dirty="0" smtClean="0"/>
            <a:t>(interpretación)</a:t>
          </a:r>
          <a:endParaRPr lang="es-EC" sz="2100" kern="1200" noProof="0" dirty="0"/>
        </a:p>
      </dsp:txBody>
      <dsp:txXfrm>
        <a:off x="4861543" y="363958"/>
        <a:ext cx="1857422" cy="1857422"/>
      </dsp:txXfrm>
    </dsp:sp>
    <dsp:sp modelId="{E2D205AF-9645-40BD-ADF4-9A0A63DA7AEF}">
      <dsp:nvSpPr>
        <dsp:cNvPr id="0" name=""/>
        <dsp:cNvSpPr/>
      </dsp:nvSpPr>
      <dsp:spPr>
        <a:xfrm>
          <a:off x="2033644" y="-1153"/>
          <a:ext cx="4390532" cy="4390532"/>
        </a:xfrm>
        <a:prstGeom prst="circularArrow">
          <a:avLst>
            <a:gd name="adj1" fmla="val 8250"/>
            <a:gd name="adj2" fmla="val 576207"/>
            <a:gd name="adj3" fmla="val 2963444"/>
            <a:gd name="adj4" fmla="val 51998"/>
            <a:gd name="adj5" fmla="val 962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101A1-83C2-4602-8AEE-6C62761EBBE0}">
      <dsp:nvSpPr>
        <dsp:cNvPr id="0" name=""/>
        <dsp:cNvSpPr/>
      </dsp:nvSpPr>
      <dsp:spPr>
        <a:xfrm>
          <a:off x="3300199" y="3068286"/>
          <a:ext cx="1857422" cy="185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noProof="0" dirty="0" smtClean="0"/>
            <a:t>¿Y Ahora Qué?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noProof="0" dirty="0" smtClean="0"/>
            <a:t>(planificación)</a:t>
          </a:r>
          <a:endParaRPr lang="es-EC" sz="2100" kern="1200" noProof="0" dirty="0"/>
        </a:p>
      </dsp:txBody>
      <dsp:txXfrm>
        <a:off x="3300199" y="3068286"/>
        <a:ext cx="1857422" cy="1857422"/>
      </dsp:txXfrm>
    </dsp:sp>
    <dsp:sp modelId="{42C4FCD9-EB62-4563-92AC-010686946AD7}">
      <dsp:nvSpPr>
        <dsp:cNvPr id="0" name=""/>
        <dsp:cNvSpPr/>
      </dsp:nvSpPr>
      <dsp:spPr>
        <a:xfrm>
          <a:off x="2033644" y="-1153"/>
          <a:ext cx="4390532" cy="4390532"/>
        </a:xfrm>
        <a:prstGeom prst="circularArrow">
          <a:avLst>
            <a:gd name="adj1" fmla="val 8250"/>
            <a:gd name="adj2" fmla="val 576207"/>
            <a:gd name="adj3" fmla="val 10171795"/>
            <a:gd name="adj4" fmla="val 7260349"/>
            <a:gd name="adj5" fmla="val 962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B4345-981E-422F-86FF-EF8D8E167CCB}">
      <dsp:nvSpPr>
        <dsp:cNvPr id="0" name=""/>
        <dsp:cNvSpPr/>
      </dsp:nvSpPr>
      <dsp:spPr>
        <a:xfrm>
          <a:off x="1444128" y="363958"/>
          <a:ext cx="2446876" cy="185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noProof="0" dirty="0" smtClean="0"/>
            <a:t>¿Qué?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b="1" kern="1200" noProof="0" dirty="0" smtClean="0"/>
            <a:t>(evidencia)</a:t>
          </a:r>
          <a:endParaRPr lang="es-EC" sz="2100" kern="1200" noProof="0" dirty="0"/>
        </a:p>
      </dsp:txBody>
      <dsp:txXfrm>
        <a:off x="1444128" y="363958"/>
        <a:ext cx="2446876" cy="1857422"/>
      </dsp:txXfrm>
    </dsp:sp>
    <dsp:sp modelId="{1C647352-92D3-4F99-929E-2262B3B16D2E}">
      <dsp:nvSpPr>
        <dsp:cNvPr id="0" name=""/>
        <dsp:cNvSpPr/>
      </dsp:nvSpPr>
      <dsp:spPr>
        <a:xfrm>
          <a:off x="2033644" y="-1153"/>
          <a:ext cx="4390532" cy="4390532"/>
        </a:xfrm>
        <a:prstGeom prst="circularArrow">
          <a:avLst>
            <a:gd name="adj1" fmla="val 8250"/>
            <a:gd name="adj2" fmla="val 576207"/>
            <a:gd name="adj3" fmla="val 16856337"/>
            <a:gd name="adj4" fmla="val 15551846"/>
            <a:gd name="adj5" fmla="val 962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BD072-F6FB-4A9C-98F9-57B4DEB90E46}" type="datetimeFigureOut">
              <a:rPr lang="es-EC" smtClean="0"/>
              <a:pPr/>
              <a:t>13/07/2015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C66A3-ADF3-47C7-92ED-A3F415F0AC1D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2A180-EB24-4726-879F-BD715DC24A16}" type="datetimeFigureOut">
              <a:rPr lang="es-EC" smtClean="0"/>
              <a:pPr/>
              <a:t>13/07/2015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BE5B2-0433-48FC-B380-8F878144965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 </a:t>
            </a:r>
            <a:r>
              <a:rPr lang="en-US" dirty="0" err="1" smtClean="0"/>
              <a:t>ojetivo</a:t>
            </a:r>
            <a:r>
              <a:rPr lang="en-US" dirty="0" smtClean="0"/>
              <a:t> de </a:t>
            </a:r>
            <a:r>
              <a:rPr lang="en-US" dirty="0" err="1" smtClean="0"/>
              <a:t>esta</a:t>
            </a:r>
            <a:r>
              <a:rPr lang="en-US" dirty="0" smtClean="0"/>
              <a:t> reunion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reflexionar</a:t>
            </a:r>
            <a:r>
              <a:rPr lang="en-US" dirty="0" smtClean="0"/>
              <a:t>. </a:t>
            </a:r>
            <a:r>
              <a:rPr lang="en-US" dirty="0" err="1" smtClean="0"/>
              <a:t>Borchur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pensar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poco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proyecto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siempre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podemos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mejorarlo</a:t>
            </a:r>
            <a:r>
              <a:rPr lang="en-US" baseline="0" dirty="0" smtClean="0"/>
              <a:t>.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E5B2-0433-48FC-B380-8F8781449657}" type="slidenum">
              <a:rPr lang="es-EC" smtClean="0"/>
              <a:pPr/>
              <a:t>1</a:t>
            </a:fld>
            <a:endParaRPr lang="es-EC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BCDA4-5F8B-4E72-A66C-3FC70E711CD0}" type="slidenum">
              <a:rPr lang="es-EC" smtClean="0"/>
              <a:pPr/>
              <a:t>5</a:t>
            </a:fld>
            <a:endParaRPr lang="es-EC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EXQuinoa</a:t>
            </a:r>
            <a:r>
              <a:rPr lang="en-US" dirty="0" smtClean="0"/>
              <a:t> that was buried but might survive; on the bottoms are the windbreaks they planted; last photo under intense management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BCDA4-5F8B-4E72-A66C-3FC70E711CD0}" type="slidenum">
              <a:rPr lang="es-EC" smtClean="0"/>
              <a:pPr/>
              <a:t>9</a:t>
            </a:fld>
            <a:endParaRPr lang="es-EC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BCDA4-5F8B-4E72-A66C-3FC70E711CD0}" type="slidenum">
              <a:rPr lang="es-EC" smtClean="0"/>
              <a:pPr/>
              <a:t>11</a:t>
            </a:fld>
            <a:endParaRPr lang="es-EC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0F36D-7453-41D3-8607-8F65F8C10A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7599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emf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emf"/><Relationship Id="rId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emf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02352"/>
            <a:ext cx="9144000" cy="175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432408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31044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6767" y="313267"/>
            <a:ext cx="18415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821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559050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5477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575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26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2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601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" y="4980557"/>
            <a:ext cx="9143391" cy="18774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7500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3646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ForGreenPPT_Template_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9357" y="2587249"/>
            <a:ext cx="3414601" cy="1036668"/>
          </a:xfrm>
        </p:spPr>
        <p:txBody>
          <a:bodyPr anchor="t" anchorCtr="0">
            <a:noAutofit/>
          </a:bodyPr>
          <a:lstStyle>
            <a:lvl1pPr indent="0" algn="l"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9357" y="3812383"/>
            <a:ext cx="3414601" cy="957468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subtitle/date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582" y="2972476"/>
            <a:ext cx="1817920" cy="900464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rot="16200000" flipH="1">
            <a:off x="1125882" y="3439108"/>
            <a:ext cx="2765914" cy="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2372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578655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92401"/>
            <a:ext cx="6400800" cy="1752600"/>
          </a:xfrm>
        </p:spPr>
        <p:txBody>
          <a:bodyPr>
            <a:normAutofit/>
          </a:bodyPr>
          <a:lstStyle>
            <a:lvl1pPr marL="457200" indent="-457200" algn="l">
              <a:buSzPct val="70000"/>
              <a:buFontTx/>
              <a:buBlip>
                <a:blip r:embed="rId3"/>
              </a:buBlip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7694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627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053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162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8730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ageForBrownPPT_Template_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582" y="3101402"/>
            <a:ext cx="1817920" cy="90046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669357" y="2587249"/>
            <a:ext cx="3330948" cy="964385"/>
          </a:xfrm>
        </p:spPr>
        <p:txBody>
          <a:bodyPr anchor="t" anchorCtr="0">
            <a:noAutofit/>
          </a:bodyPr>
          <a:lstStyle>
            <a:lvl1pPr indent="0" algn="l"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9356" y="3812383"/>
            <a:ext cx="3330949" cy="872427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subtitle/date style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 rot="16200000" flipH="1">
            <a:off x="1125882" y="3568034"/>
            <a:ext cx="2765914" cy="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902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609852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86332"/>
            <a:ext cx="6400800" cy="1752600"/>
          </a:xfrm>
        </p:spPr>
        <p:txBody>
          <a:bodyPr>
            <a:normAutofit/>
          </a:bodyPr>
          <a:lstStyle>
            <a:lvl1pPr marL="457200" indent="-457200" algn="l">
              <a:buSzPct val="70000"/>
              <a:buFontTx/>
              <a:buBlip>
                <a:blip r:embed="rId3"/>
              </a:buBlip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5643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001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343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4815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217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ForGoldPPT_Template_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9356" y="2558102"/>
            <a:ext cx="3414601" cy="1065816"/>
          </a:xfrm>
        </p:spPr>
        <p:txBody>
          <a:bodyPr anchor="t" anchorCtr="0">
            <a:noAutofit/>
          </a:bodyPr>
          <a:lstStyle>
            <a:lvl1pPr indent="0" algn="l"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9357" y="3812383"/>
            <a:ext cx="3414600" cy="994474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000" b="0" i="0" baseline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subtitle/date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582" y="2957266"/>
            <a:ext cx="1817920" cy="900464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16200000" flipH="1">
            <a:off x="1125882" y="3423898"/>
            <a:ext cx="2765914" cy="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89529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7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609852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76710"/>
            <a:ext cx="6400800" cy="1752600"/>
          </a:xfrm>
        </p:spPr>
        <p:txBody>
          <a:bodyPr>
            <a:normAutofit/>
          </a:bodyPr>
          <a:lstStyle>
            <a:lvl1pPr marL="457200" indent="-457200" algn="l">
              <a:buSzPct val="70000"/>
              <a:buFontTx/>
              <a:buBlip>
                <a:blip r:embed="rId3"/>
              </a:buBlip>
              <a:defRPr sz="3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70232" y="5939367"/>
            <a:ext cx="13589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3932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855"/>
            <a:ext cx="8229600" cy="976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764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855"/>
            <a:ext cx="8229600" cy="976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4891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704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181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9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5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1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781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2" r:id="rId4"/>
    <p:sldLayoutId id="2147483654" r:id="rId5"/>
    <p:sldLayoutId id="2147483655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217963"/>
            <a:ext cx="9143391" cy="64003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6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8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09" y="0"/>
            <a:ext cx="9143391" cy="203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716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230154"/>
            <a:ext cx="9143391" cy="6278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5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09" y="0"/>
            <a:ext cx="9143391" cy="203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350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224058"/>
            <a:ext cx="9143391" cy="6339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53855"/>
            <a:ext cx="8229600" cy="9664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3391" cy="203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090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jpeg"/><Relationship Id="rId3" Type="http://schemas.openxmlformats.org/officeDocument/2006/relationships/image" Target="../media/image51.wmf"/><Relationship Id="rId7" Type="http://schemas.openxmlformats.org/officeDocument/2006/relationships/image" Target="../media/image55.pn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11" Type="http://schemas.openxmlformats.org/officeDocument/2006/relationships/image" Target="../media/image59.jpeg"/><Relationship Id="rId5" Type="http://schemas.openxmlformats.org/officeDocument/2006/relationships/image" Target="../media/image53.png"/><Relationship Id="rId15" Type="http://schemas.openxmlformats.org/officeDocument/2006/relationships/image" Target="../media/image63.jpe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887095"/>
            <a:ext cx="7521762" cy="102417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CdP11</a:t>
            </a:r>
          </a:p>
          <a:p>
            <a:r>
              <a:rPr lang="en-US" dirty="0" smtClean="0"/>
              <a:t>Julio, 2015 Cusco, </a:t>
            </a:r>
            <a:r>
              <a:rPr lang="en-US" dirty="0" err="1" smtClean="0"/>
              <a:t>Perú</a:t>
            </a:r>
            <a:endParaRPr lang="en-US" dirty="0" smtClean="0"/>
          </a:p>
          <a:p>
            <a:r>
              <a:rPr lang="en-US" dirty="0" smtClean="0"/>
              <a:t>Andescdp.org</a:t>
            </a:r>
            <a:endParaRPr lang="en-US" dirty="0"/>
          </a:p>
        </p:txBody>
      </p:sp>
      <p:graphicFrame>
        <p:nvGraphicFramePr>
          <p:cNvPr id="11" name="10 Diagrama"/>
          <p:cNvGraphicFramePr/>
          <p:nvPr/>
        </p:nvGraphicFramePr>
        <p:xfrm>
          <a:off x="371305" y="984395"/>
          <a:ext cx="8163095" cy="4926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12 Llamada ovalada"/>
          <p:cNvSpPr/>
          <p:nvPr/>
        </p:nvSpPr>
        <p:spPr>
          <a:xfrm>
            <a:off x="5752999" y="9959"/>
            <a:ext cx="3537527" cy="1948872"/>
          </a:xfrm>
          <a:prstGeom prst="wedgeEllipseCallout">
            <a:avLst/>
          </a:prstGeom>
          <a:solidFill>
            <a:srgbClr val="7030A0">
              <a:alpha val="37000"/>
            </a:srgb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La generación de conocimiento en sí misma no es suficiente para la construcción de la capacidad de adaptación.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21607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Ejemplo: Valorando la agricultura familiar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6730" y="1117600"/>
            <a:ext cx="230727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C" b="1" dirty="0" smtClean="0"/>
              <a:t>¿Qué?: </a:t>
            </a:r>
            <a:r>
              <a:rPr lang="es-EC" dirty="0" smtClean="0"/>
              <a:t>Niños rurales están asistiendo escuela, pero muchos profesores son débiles y desvalora la vida rural, los niños no tienen tiempo aprender de sus padres.</a:t>
            </a:r>
          </a:p>
          <a:p>
            <a:pPr>
              <a:buNone/>
            </a:pPr>
            <a:endParaRPr lang="es-EC" b="1" dirty="0" smtClean="0"/>
          </a:p>
          <a:p>
            <a:pPr>
              <a:buNone/>
            </a:pPr>
            <a:endParaRPr lang="es-EC" dirty="0" smtClean="0"/>
          </a:p>
          <a:p>
            <a:endParaRPr lang="es-EC" dirty="0"/>
          </a:p>
        </p:txBody>
      </p:sp>
      <p:pic>
        <p:nvPicPr>
          <p:cNvPr id="17409" name="Picture 1" descr="C:\Users\Claire\Pictures\McKnight\2015-04-29 11.11.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91391"/>
            <a:ext cx="6059714" cy="4544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6730" y="1600199"/>
            <a:ext cx="2307270" cy="4528609"/>
          </a:xfrm>
        </p:spPr>
        <p:txBody>
          <a:bodyPr/>
          <a:lstStyle/>
          <a:p>
            <a:pPr>
              <a:buNone/>
            </a:pPr>
            <a:r>
              <a:rPr lang="es-EC" b="1" dirty="0" smtClean="0"/>
              <a:t>¿Y Qué?: </a:t>
            </a:r>
            <a:r>
              <a:rPr lang="es-EC" dirty="0" smtClean="0"/>
              <a:t>los niños no están valorando la agricultura y la cultura local.</a:t>
            </a:r>
          </a:p>
        </p:txBody>
      </p:sp>
      <p:pic>
        <p:nvPicPr>
          <p:cNvPr id="4" name="Picture 2" descr="http://andescdp.org/sites/default/files/styles/fotografia/public/Ni%C3%B1os%20a%20la%20escuela.jpg?itok=ueEAJV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428" y="1412611"/>
            <a:ext cx="6379530" cy="3593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riana\Desktop\videos\Prosuco\Fotos\20130426_10533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750" b="16775"/>
          <a:stretch/>
        </p:blipFill>
        <p:spPr bwMode="auto">
          <a:xfrm>
            <a:off x="675409" y="2010078"/>
            <a:ext cx="7793182" cy="37093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Título"/>
          <p:cNvSpPr txBox="1">
            <a:spLocks noGrp="1"/>
          </p:cNvSpPr>
          <p:nvPr>
            <p:ph type="title"/>
          </p:nvPr>
        </p:nvSpPr>
        <p:spPr>
          <a:xfrm>
            <a:off x="457200" y="467516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chemeClr val="tx2"/>
                </a:solidFill>
              </a:rPr>
              <a:t>¿Y ahora qué?: Feria de Recuperación de Conocimientos Locales en las escuelas </a:t>
            </a:r>
            <a:endParaRPr lang="es-EC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Mariana\Desktop\videos\Vecinos Mundiales\Fotos Frascilia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29" y="2479349"/>
            <a:ext cx="2550680" cy="43762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6807200" y="4325257"/>
            <a:ext cx="187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smtClean="0">
                <a:solidFill>
                  <a:schemeClr val="tx2"/>
                </a:solidFill>
              </a:rPr>
              <a:t>¿Qué?</a:t>
            </a:r>
            <a:endParaRPr lang="es-EC" sz="2000" b="1">
              <a:solidFill>
                <a:schemeClr val="tx2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705"/>
          </a:xfrm>
        </p:spPr>
        <p:txBody>
          <a:bodyPr/>
          <a:lstStyle/>
          <a:p>
            <a:r>
              <a:rPr lang="es-EC" dirty="0" smtClean="0"/>
              <a:t>Ejemplo genero</a:t>
            </a:r>
            <a:endParaRPr lang="es-EC" dirty="0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805542" y="856343"/>
          <a:ext cx="6756401" cy="1844062"/>
        </p:xfrm>
        <a:graphic>
          <a:graphicData uri="http://schemas.openxmlformats.org/drawingml/2006/table">
            <a:tbl>
              <a:tblPr/>
              <a:tblGrid>
                <a:gridCol w="965199"/>
                <a:gridCol w="1030352"/>
                <a:gridCol w="616119"/>
                <a:gridCol w="1249130"/>
                <a:gridCol w="1030352"/>
                <a:gridCol w="616119"/>
                <a:gridCol w="1249130"/>
              </a:tblGrid>
              <a:tr h="446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2013-2014**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2010-2012*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05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Region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Women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Women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892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Andes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952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736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243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1150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134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5528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457200" y="68296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¿Y </a:t>
            </a:r>
            <a:r>
              <a:rPr lang="en-US" sz="2000" b="1" dirty="0" err="1" smtClean="0">
                <a:solidFill>
                  <a:schemeClr val="tx2"/>
                </a:solidFill>
              </a:rPr>
              <a:t>Qué</a:t>
            </a:r>
            <a:r>
              <a:rPr lang="en-US" sz="2000" b="1" dirty="0" smtClean="0">
                <a:solidFill>
                  <a:schemeClr val="tx2"/>
                </a:solidFill>
              </a:rPr>
              <a:t>?</a:t>
            </a:r>
            <a:endParaRPr lang="es-EC" sz="20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C:\respaldos\Pictures\McKnight\2014-09-15 12.05.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9259"/>
          <a:stretch>
            <a:fillRect/>
          </a:stretch>
        </p:blipFill>
        <p:spPr bwMode="auto">
          <a:xfrm>
            <a:off x="3413411" y="-59345"/>
            <a:ext cx="5730589" cy="3470201"/>
          </a:xfrm>
          <a:prstGeom prst="rect">
            <a:avLst/>
          </a:prstGeom>
          <a:noFill/>
        </p:spPr>
      </p:pic>
      <p:pic>
        <p:nvPicPr>
          <p:cNvPr id="6" name="Picture 5" descr="C:\respaldos\Pictures\McKnight\2014-09-16 12.56.08.jpg"/>
          <p:cNvPicPr>
            <a:picLocks noChangeAspect="1" noChangeArrowheads="1"/>
          </p:cNvPicPr>
          <p:nvPr/>
        </p:nvPicPr>
        <p:blipFill>
          <a:blip r:embed="rId3"/>
          <a:srcRect t="14815"/>
          <a:stretch>
            <a:fillRect/>
          </a:stretch>
        </p:blipFill>
        <p:spPr bwMode="auto">
          <a:xfrm>
            <a:off x="-1" y="3410857"/>
            <a:ext cx="5395525" cy="3447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respaldos\Pictures\McKnight\2014-09-15 12.06.25.jpg"/>
          <p:cNvPicPr>
            <a:picLocks noChangeAspect="1" noChangeArrowheads="1"/>
          </p:cNvPicPr>
          <p:nvPr/>
        </p:nvPicPr>
        <p:blipFill>
          <a:blip r:embed="rId2"/>
          <a:srcRect l="5000" t="30476" r="16508" b="18988"/>
          <a:stretch>
            <a:fillRect/>
          </a:stretch>
        </p:blipFill>
        <p:spPr bwMode="auto">
          <a:xfrm>
            <a:off x="0" y="0"/>
            <a:ext cx="5159829" cy="2491542"/>
          </a:xfrm>
          <a:prstGeom prst="rect">
            <a:avLst/>
          </a:prstGeom>
          <a:noFill/>
        </p:spPr>
      </p:pic>
      <p:pic>
        <p:nvPicPr>
          <p:cNvPr id="5" name="Picture 2" descr="C:\respaldos\Pictures\McKnight\2014-09-16 13.08.23.jpg"/>
          <p:cNvPicPr>
            <a:picLocks noChangeAspect="1" noChangeArrowheads="1"/>
          </p:cNvPicPr>
          <p:nvPr/>
        </p:nvPicPr>
        <p:blipFill>
          <a:blip r:embed="rId3"/>
          <a:srcRect l="29846" t="10462" r="9231" b="7077"/>
          <a:stretch>
            <a:fillRect/>
          </a:stretch>
        </p:blipFill>
        <p:spPr bwMode="auto">
          <a:xfrm>
            <a:off x="5399314" y="864112"/>
            <a:ext cx="3744686" cy="38014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7" name="6 CuadroTexto"/>
          <p:cNvSpPr txBox="1"/>
          <p:nvPr/>
        </p:nvSpPr>
        <p:spPr>
          <a:xfrm>
            <a:off x="0" y="5226784"/>
            <a:ext cx="5680782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2000" b="1" dirty="0" smtClean="0">
                <a:solidFill>
                  <a:schemeClr val="tx2"/>
                </a:solidFill>
              </a:rPr>
              <a:t>¿Y Ahora Qué?:</a:t>
            </a:r>
          </a:p>
          <a:p>
            <a:r>
              <a:rPr lang="es-EC" sz="2000" b="1" dirty="0" smtClean="0">
                <a:solidFill>
                  <a:schemeClr val="tx2"/>
                </a:solidFill>
              </a:rPr>
              <a:t>Grupos de discusión por genero y plenarias mixtas</a:t>
            </a: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r>
              <a:rPr lang="es-EC" sz="2000" b="1" dirty="0" smtClean="0">
                <a:solidFill>
                  <a:schemeClr val="tx2"/>
                </a:solidFill>
              </a:rPr>
              <a:t>2 de los 13 (15%) proyectos actuales no tienen  mujeres trabajando en el campo</a:t>
            </a:r>
          </a:p>
        </p:txBody>
      </p:sp>
      <p:pic>
        <p:nvPicPr>
          <p:cNvPr id="8" name="Picture 4" descr="C:\respaldos\Pictures\McKnight\2014-09-15 12.16.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3771" y="2621958"/>
            <a:ext cx="3473101" cy="2604826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0" y="5101283"/>
            <a:ext cx="568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b="1" dirty="0" smtClean="0">
              <a:solidFill>
                <a:schemeClr val="tx2"/>
              </a:solidFill>
            </a:endParaRPr>
          </a:p>
          <a:p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53855"/>
            <a:ext cx="8468751" cy="976025"/>
          </a:xfrm>
        </p:spPr>
        <p:txBody>
          <a:bodyPr>
            <a:normAutofit/>
          </a:bodyPr>
          <a:lstStyle/>
          <a:p>
            <a:r>
              <a:rPr lang="en-US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suelos</a:t>
            </a:r>
            <a:r>
              <a:rPr lang="en-US" dirty="0" smtClean="0"/>
              <a:t>: Andes del Norte</a:t>
            </a:r>
            <a:endParaRPr lang="es-EC" dirty="0"/>
          </a:p>
        </p:txBody>
      </p:sp>
      <p:pic>
        <p:nvPicPr>
          <p:cNvPr id="4" name="Picture 4" descr="Macintosh HD:Users:markcaulfield:Pictures:iPhoto Library:Masters:2014:05:01:20140501-202056:DSC_1455.JPG"/>
          <p:cNvPicPr/>
          <p:nvPr/>
        </p:nvPicPr>
        <p:blipFill>
          <a:blip r:embed="rId2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  </a:ext>
            </a:extLst>
          </a:blip>
          <a:srcRect t="26736" b="14236"/>
          <a:stretch>
            <a:fillRect/>
          </a:stretch>
        </p:blipFill>
        <p:spPr bwMode="auto">
          <a:xfrm>
            <a:off x="4121833" y="1969476"/>
            <a:ext cx="5022167" cy="23915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Elipse"/>
          <p:cNvSpPr/>
          <p:nvPr/>
        </p:nvSpPr>
        <p:spPr>
          <a:xfrm>
            <a:off x="5816991" y="2293034"/>
            <a:ext cx="3108960" cy="130829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6" name="Picture 14" descr="Macintosh HD:Users:markcaulfield:Pictures:iPhoto Library:Masters:2014:05:01:20140501-202056:DSC_1451.JPG"/>
          <p:cNvPicPr/>
          <p:nvPr/>
        </p:nvPicPr>
        <p:blipFill>
          <a:blip r:embed="rId3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  </a:ext>
            </a:extLst>
          </a:blip>
          <a:srcRect/>
          <a:stretch>
            <a:fillRect/>
          </a:stretch>
        </p:blipFill>
        <p:spPr bwMode="auto">
          <a:xfrm>
            <a:off x="0" y="1638886"/>
            <a:ext cx="4065563" cy="2736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 rot="10800000">
            <a:off x="2778515" y="4375052"/>
            <a:ext cx="3720758" cy="248294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11015" y="1969476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¿</a:t>
            </a:r>
            <a:r>
              <a:rPr lang="en-US" b="1" dirty="0" err="1" smtClean="0"/>
              <a:t>Qué</a:t>
            </a:r>
            <a:r>
              <a:rPr lang="en-US" b="1" dirty="0" smtClean="0"/>
              <a:t>?</a:t>
            </a:r>
            <a:endParaRPr lang="es-EC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121833" y="1638886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¿Y </a:t>
            </a:r>
            <a:r>
              <a:rPr lang="en-US" b="1" dirty="0" err="1" smtClean="0"/>
              <a:t>Qué</a:t>
            </a:r>
            <a:r>
              <a:rPr lang="en-US" b="1" dirty="0" smtClean="0"/>
              <a:t>?</a:t>
            </a:r>
            <a:endParaRPr lang="es-EC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837172" y="5331655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¿Y </a:t>
            </a:r>
            <a:r>
              <a:rPr lang="en-US" b="1" dirty="0" err="1" smtClean="0"/>
              <a:t>Ahora</a:t>
            </a:r>
            <a:r>
              <a:rPr lang="en-US" b="1" dirty="0" smtClean="0"/>
              <a:t> </a:t>
            </a:r>
            <a:r>
              <a:rPr lang="en-US" b="1" dirty="0" err="1" smtClean="0"/>
              <a:t>Qué</a:t>
            </a:r>
            <a:r>
              <a:rPr lang="en-US" b="1" dirty="0" smtClean="0"/>
              <a:t>?</a:t>
            </a:r>
            <a:endParaRPr lang="es-EC" b="1" dirty="0"/>
          </a:p>
        </p:txBody>
      </p:sp>
      <p:sp>
        <p:nvSpPr>
          <p:cNvPr id="11" name="10 Flecha derecha"/>
          <p:cNvSpPr/>
          <p:nvPr/>
        </p:nvSpPr>
        <p:spPr>
          <a:xfrm>
            <a:off x="3868615" y="3601330"/>
            <a:ext cx="900333" cy="42203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Flecha curvada hacia la izquierda"/>
          <p:cNvSpPr/>
          <p:nvPr/>
        </p:nvSpPr>
        <p:spPr>
          <a:xfrm>
            <a:off x="6738425" y="4023360"/>
            <a:ext cx="907366" cy="130829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47540" y="377377"/>
            <a:ext cx="5129759" cy="606693"/>
          </a:xfrm>
        </p:spPr>
        <p:txBody>
          <a:bodyPr>
            <a:normAutofit fontScale="90000"/>
          </a:bodyPr>
          <a:lstStyle/>
          <a:p>
            <a:pPr algn="r"/>
            <a:r>
              <a:rPr lang="es-EC" smtClean="0"/>
              <a:t>Ejemplo, Suelos Andes del Sur</a:t>
            </a:r>
            <a:endParaRPr lang="es-EC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8952"/>
          <a:stretch>
            <a:fillRect/>
          </a:stretch>
        </p:blipFill>
        <p:spPr bwMode="auto">
          <a:xfrm>
            <a:off x="5177496" y="1353402"/>
            <a:ext cx="3516923" cy="259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416" y="4406972"/>
            <a:ext cx="3431981" cy="2571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16" y="4406972"/>
            <a:ext cx="3348112" cy="251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415"/>
          <a:stretch>
            <a:fillRect/>
          </a:stretch>
        </p:blipFill>
        <p:spPr bwMode="auto">
          <a:xfrm>
            <a:off x="647700" y="978069"/>
            <a:ext cx="3713237" cy="336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177496" y="984070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¿Y </a:t>
            </a:r>
            <a:r>
              <a:rPr lang="en-US" b="1" dirty="0" err="1" smtClean="0"/>
              <a:t>Qué</a:t>
            </a:r>
            <a:r>
              <a:rPr lang="en-US" b="1" dirty="0" smtClean="0"/>
              <a:t>?</a:t>
            </a:r>
            <a:endParaRPr lang="es-EC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4613397" y="4037640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¿Y </a:t>
            </a:r>
            <a:r>
              <a:rPr lang="en-US" b="1" dirty="0" err="1" smtClean="0"/>
              <a:t>Ahora</a:t>
            </a:r>
            <a:r>
              <a:rPr lang="en-US" b="1" dirty="0" smtClean="0"/>
              <a:t> </a:t>
            </a:r>
            <a:r>
              <a:rPr lang="en-US" b="1" dirty="0" err="1" smtClean="0"/>
              <a:t>Qué</a:t>
            </a:r>
            <a:r>
              <a:rPr lang="en-US" b="1" dirty="0" smtClean="0"/>
              <a:t>?</a:t>
            </a:r>
            <a:endParaRPr lang="es-EC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62958" y="602736"/>
            <a:ext cx="1436915" cy="375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¿</a:t>
            </a:r>
            <a:r>
              <a:rPr lang="en-US" b="1" dirty="0" err="1" smtClean="0"/>
              <a:t>Qué</a:t>
            </a:r>
            <a:r>
              <a:rPr lang="en-US" b="1" dirty="0" smtClean="0"/>
              <a:t>?</a:t>
            </a:r>
            <a:endParaRPr lang="es-EC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52046"/>
            <a:ext cx="5925136" cy="976025"/>
          </a:xfrm>
        </p:spPr>
        <p:txBody>
          <a:bodyPr/>
          <a:lstStyle/>
          <a:p>
            <a:r>
              <a:rPr lang="es-EC" smtClean="0">
                <a:solidFill>
                  <a:schemeClr val="tx2"/>
                </a:solidFill>
              </a:rPr>
              <a:t>Ejemplo pastos</a:t>
            </a:r>
            <a:endParaRPr lang="es-EC">
              <a:solidFill>
                <a:schemeClr val="tx2"/>
              </a:solidFill>
            </a:endParaRPr>
          </a:p>
        </p:txBody>
      </p:sp>
      <p:pic>
        <p:nvPicPr>
          <p:cNvPr id="4" name="Picture 2" descr="C:\Users\Claire\Dropbox\Documents\mcknight\photos\Jovenes pastoras Chopcca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057" y="1001038"/>
            <a:ext cx="3624850" cy="271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respaldos\Pictures\McKnight\CCRP LADERAS\P5150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5136" y="252046"/>
            <a:ext cx="3218864" cy="4291819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8135" y="1600144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smtClean="0"/>
              <a:t>¿Qué?</a:t>
            </a:r>
            <a:endParaRPr lang="es-EC" b="1"/>
          </a:p>
        </p:txBody>
      </p:sp>
      <p:sp>
        <p:nvSpPr>
          <p:cNvPr id="8" name="7 CuadroTexto"/>
          <p:cNvSpPr txBox="1"/>
          <p:nvPr/>
        </p:nvSpPr>
        <p:spPr>
          <a:xfrm>
            <a:off x="6895807" y="4543865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smtClean="0"/>
              <a:t>¿Y Qué?</a:t>
            </a:r>
            <a:endParaRPr lang="es-EC" b="1"/>
          </a:p>
        </p:txBody>
      </p:sp>
      <p:sp>
        <p:nvSpPr>
          <p:cNvPr id="9" name="8 CuadroTexto"/>
          <p:cNvSpPr txBox="1"/>
          <p:nvPr/>
        </p:nvSpPr>
        <p:spPr>
          <a:xfrm>
            <a:off x="1887323" y="5132439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¿Y Ahora Qué?</a:t>
            </a:r>
            <a:endParaRPr lang="es-EC" b="1" dirty="0"/>
          </a:p>
        </p:txBody>
      </p:sp>
      <p:pic>
        <p:nvPicPr>
          <p:cNvPr id="11" name="10 Imagen" descr="C:\Users\I.  Mountain\Pictures\UVt1 Runty-Mar 2014\IMG_4829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28233" r="21343"/>
          <a:stretch>
            <a:fillRect/>
          </a:stretch>
        </p:blipFill>
        <p:spPr bwMode="auto">
          <a:xfrm>
            <a:off x="3828665" y="3594227"/>
            <a:ext cx="2096471" cy="3263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CuadroTexto"/>
          <p:cNvSpPr txBox="1"/>
          <p:nvPr/>
        </p:nvSpPr>
        <p:spPr>
          <a:xfrm>
            <a:off x="-13287" y="4644570"/>
            <a:ext cx="242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¿Y </a:t>
            </a:r>
            <a:r>
              <a:rPr lang="en-US" sz="2400" b="1" dirty="0" err="1" smtClean="0"/>
              <a:t>Qué</a:t>
            </a:r>
            <a:r>
              <a:rPr lang="en-US" sz="2400" b="1" dirty="0" smtClean="0"/>
              <a:t>?</a:t>
            </a:r>
            <a:endParaRPr lang="es-EC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954465" y="657603"/>
            <a:ext cx="1941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¿</a:t>
            </a:r>
            <a:r>
              <a:rPr lang="en-US" sz="2400" b="1" dirty="0" err="1" smtClean="0"/>
              <a:t>Qué</a:t>
            </a:r>
            <a:r>
              <a:rPr lang="en-US" sz="2400" b="1" dirty="0" smtClean="0"/>
              <a:t>?</a:t>
            </a:r>
            <a:endParaRPr lang="es-EC" sz="2400" b="1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3534229" cy="1026935"/>
          </a:xfrm>
        </p:spPr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mercados</a:t>
            </a:r>
            <a:endParaRPr lang="es-EC" dirty="0"/>
          </a:p>
        </p:txBody>
      </p:sp>
      <p:pic>
        <p:nvPicPr>
          <p:cNvPr id="2053" name="Picture 5" descr="C:\respaldos\Pictures\McKnight\2014-06-21 08.59.16.jpg"/>
          <p:cNvPicPr>
            <a:picLocks noChangeAspect="1" noChangeArrowheads="1"/>
          </p:cNvPicPr>
          <p:nvPr/>
        </p:nvPicPr>
        <p:blipFill>
          <a:blip r:embed="rId3"/>
          <a:srcRect t="25436" b="17744"/>
          <a:stretch>
            <a:fillRect/>
          </a:stretch>
        </p:blipFill>
        <p:spPr bwMode="auto">
          <a:xfrm>
            <a:off x="34913" y="1119268"/>
            <a:ext cx="6644226" cy="2831463"/>
          </a:xfrm>
          <a:prstGeom prst="rect">
            <a:avLst/>
          </a:prstGeom>
          <a:noFill/>
        </p:spPr>
      </p:pic>
      <p:pic>
        <p:nvPicPr>
          <p:cNvPr id="8" name="Picture 6" descr="C:\respaldos\Pictures\McKnight\2014-06-21 09.28.06.jpg"/>
          <p:cNvPicPr>
            <a:picLocks noChangeAspect="1" noChangeArrowheads="1"/>
          </p:cNvPicPr>
          <p:nvPr/>
        </p:nvPicPr>
        <p:blipFill>
          <a:blip r:embed="rId4"/>
          <a:srcRect l="21231" t="8076" r="30029" b="27179"/>
          <a:stretch>
            <a:fillRect/>
          </a:stretch>
        </p:blipFill>
        <p:spPr bwMode="auto">
          <a:xfrm>
            <a:off x="5788856" y="3515385"/>
            <a:ext cx="3355144" cy="3342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respaldos\Pictures\McKnight\PA20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888" y="3621313"/>
            <a:ext cx="4163256" cy="3122442"/>
          </a:xfrm>
          <a:prstGeom prst="rect">
            <a:avLst/>
          </a:prstGeom>
          <a:noFill/>
        </p:spPr>
      </p:pic>
      <p:pic>
        <p:nvPicPr>
          <p:cNvPr id="5" name="Picture 3" descr="C:\respaldos\Pictures\McKnight\2014-06-20 09.44.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29711" y="3735559"/>
            <a:ext cx="2341831" cy="3122442"/>
          </a:xfrm>
          <a:prstGeom prst="rect">
            <a:avLst/>
          </a:prstGeom>
          <a:noFill/>
        </p:spPr>
      </p:pic>
      <p:pic>
        <p:nvPicPr>
          <p:cNvPr id="6" name="Picture 4" descr="C:\respaldos\Pictures\McKnight\2014-06-20 12.44.56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455557" y="0"/>
            <a:ext cx="2715985" cy="3621313"/>
          </a:xfrm>
          <a:prstGeom prst="rect">
            <a:avLst/>
          </a:prstGeom>
          <a:noFill/>
        </p:spPr>
      </p:pic>
      <p:pic>
        <p:nvPicPr>
          <p:cNvPr id="7" name="Picture 2" descr="C:\respaldos\Pictures\McKnight\2013-09-10 20.33.49.jpg"/>
          <p:cNvPicPr>
            <a:picLocks noChangeAspect="1" noChangeArrowheads="1"/>
          </p:cNvPicPr>
          <p:nvPr/>
        </p:nvPicPr>
        <p:blipFill>
          <a:blip r:embed="rId5"/>
          <a:srcRect t="29950"/>
          <a:stretch>
            <a:fillRect/>
          </a:stretch>
        </p:blipFill>
        <p:spPr bwMode="auto">
          <a:xfrm>
            <a:off x="0" y="590628"/>
            <a:ext cx="5263033" cy="2765062"/>
          </a:xfrm>
          <a:prstGeom prst="rect">
            <a:avLst/>
          </a:prstGeom>
          <a:noFill/>
        </p:spPr>
      </p:pic>
      <p:sp>
        <p:nvSpPr>
          <p:cNvPr id="8" name="7 Título"/>
          <p:cNvSpPr txBox="1">
            <a:spLocks noGrp="1"/>
          </p:cNvSpPr>
          <p:nvPr>
            <p:ph type="title"/>
          </p:nvPr>
        </p:nvSpPr>
        <p:spPr>
          <a:xfrm>
            <a:off x="-13287" y="5852"/>
            <a:ext cx="4149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¿Y Ahora Qué?</a:t>
            </a:r>
            <a:endParaRPr lang="es-EC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Picture 1" descr="C:\Users\Claire\Dropbox\CCRP I team\IMEP program documents\ToC Level 1\ToC_CCRP_boxes slid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13" y="0"/>
            <a:ext cx="9144713" cy="68580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017486" y="2235200"/>
            <a:ext cx="14224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Subvenciones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43314" y="3439886"/>
            <a:ext cx="1596572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Colaboración, aprendizajes y comunicaciones</a:t>
            </a:r>
          </a:p>
          <a:p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017486" y="5486400"/>
            <a:ext cx="14224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Apoyo al nivel de programa, región y proyecto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5943" y="5297714"/>
            <a:ext cx="1422400" cy="1077218"/>
          </a:xfrm>
          <a:prstGeom prst="rect">
            <a:avLst/>
          </a:prstGeom>
          <a:solidFill>
            <a:srgbClr val="86CD63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Diagnosis del sistema de investigación y desarrollo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95943" y="1819701"/>
            <a:ext cx="1422400" cy="830997"/>
          </a:xfrm>
          <a:prstGeom prst="rect">
            <a:avLst/>
          </a:prstGeom>
          <a:solidFill>
            <a:srgbClr val="86CD63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Diagnosis del sistema </a:t>
            </a:r>
            <a:r>
              <a:rPr lang="es-EC" sz="1600" b="1" dirty="0" err="1" smtClean="0">
                <a:solidFill>
                  <a:schemeClr val="bg1"/>
                </a:solidFill>
              </a:rPr>
              <a:t>agricola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904342" y="2065923"/>
            <a:ext cx="1886857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Intensificación Agroecológica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904342" y="5486400"/>
            <a:ext cx="1886857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Mejor capacidad de individuos e instituciones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904342" y="3686107"/>
            <a:ext cx="2075544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Mejor capacidad de individuos e instituciones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408056" y="1819701"/>
            <a:ext cx="2278744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Sistemas agrícolas que son mas </a:t>
            </a:r>
            <a:r>
              <a:rPr lang="es-EC" sz="1600" b="1" dirty="0" err="1" smtClean="0">
                <a:solidFill>
                  <a:schemeClr val="bg1"/>
                </a:solidFill>
              </a:rPr>
              <a:t>resilientes</a:t>
            </a:r>
            <a:r>
              <a:rPr lang="es-EC" sz="1600" b="1" dirty="0" smtClean="0">
                <a:solidFill>
                  <a:schemeClr val="bg1"/>
                </a:solidFill>
              </a:rPr>
              <a:t>, </a:t>
            </a:r>
            <a:r>
              <a:rPr lang="es-EC" sz="1600" b="1" dirty="0" err="1" smtClean="0">
                <a:solidFill>
                  <a:schemeClr val="bg1"/>
                </a:solidFill>
              </a:rPr>
              <a:t>multi</a:t>
            </a:r>
            <a:r>
              <a:rPr lang="es-EC" sz="1600" b="1" dirty="0" smtClean="0">
                <a:solidFill>
                  <a:schemeClr val="bg1"/>
                </a:solidFill>
              </a:rPr>
              <a:t>-funcional, sostenible y productivo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408056" y="3686107"/>
            <a:ext cx="2278744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Cambios en practicas y políticas que apoyen la intensificación agroecológica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408056" y="5297714"/>
            <a:ext cx="2278744" cy="107721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Un sistema de investigación y desarrollo que este mas inclusivo y efectivo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57200" y="274638"/>
            <a:ext cx="74530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chemeClr val="bg1">
                    <a:lumMod val="50000"/>
                  </a:schemeClr>
                </a:solidFill>
              </a:rPr>
              <a:t>Sobrevista de la Teoría de Cambio de la CCRP</a:t>
            </a:r>
            <a:endParaRPr lang="es-EC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" y="1152838"/>
            <a:ext cx="130628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>
                    <a:lumMod val="50000"/>
                  </a:schemeClr>
                </a:solidFill>
              </a:rPr>
              <a:t>La Necesidad</a:t>
            </a:r>
            <a:endParaRPr lang="es-EC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843314" y="906617"/>
            <a:ext cx="185782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>
                    <a:lumMod val="50000"/>
                  </a:schemeClr>
                </a:solidFill>
              </a:rPr>
              <a:t>La Respuesta de la CCRP</a:t>
            </a:r>
            <a:endParaRPr lang="es-EC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904342" y="1059017"/>
            <a:ext cx="207554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>
                    <a:lumMod val="50000"/>
                  </a:schemeClr>
                </a:solidFill>
              </a:rPr>
              <a:t>Senderos al cambio</a:t>
            </a:r>
            <a:endParaRPr lang="es-EC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408056" y="1152838"/>
            <a:ext cx="251823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bg1">
                    <a:lumMod val="50000"/>
                  </a:schemeClr>
                </a:solidFill>
              </a:rPr>
              <a:t>Alcances contextualizados</a:t>
            </a:r>
            <a:endParaRPr lang="es-EC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3207657" y="2650698"/>
            <a:ext cx="58057" cy="1035409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3360057" y="2803098"/>
            <a:ext cx="3258457" cy="2494616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3074" name="Picture 2" descr="C:\Users\Claire\Dropbox\CCRP I team\Mini case studies\Andes\Spanish\World Neighbors Boliv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1"/>
            <a:ext cx="9144000" cy="6857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andescdp.org/sites/default/files/folder_wikis/wiki_cdp10/foto_IMG_38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4846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236" y="0"/>
          <a:ext cx="9143999" cy="6461614"/>
        </p:xfrm>
        <a:graphic>
          <a:graphicData uri="http://schemas.openxmlformats.org/presentationml/2006/ole">
            <p:oleObj spid="_x0000_s1026" name="Acrobat Document" r:id="rId3" imgW="10695600" imgH="7558200" progId="AcroExch.Document.11">
              <p:embed/>
            </p:oleObj>
          </a:graphicData>
        </a:graphic>
      </p:graphicFrame>
      <p:sp>
        <p:nvSpPr>
          <p:cNvPr id="5" name="4 Elipse"/>
          <p:cNvSpPr/>
          <p:nvPr/>
        </p:nvSpPr>
        <p:spPr>
          <a:xfrm>
            <a:off x="0" y="1182255"/>
            <a:ext cx="4876800" cy="1293091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21673" y="498764"/>
            <a:ext cx="235527" cy="323272"/>
          </a:xfrm>
          <a:prstGeom prst="straightConnector1">
            <a:avLst/>
          </a:prstGeom>
          <a:ln w="38100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H="1">
            <a:off x="2854036" y="498764"/>
            <a:ext cx="544946" cy="323272"/>
          </a:xfrm>
          <a:prstGeom prst="straightConnector1">
            <a:avLst/>
          </a:prstGeom>
          <a:ln w="38100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lecha derecha"/>
          <p:cNvSpPr/>
          <p:nvPr/>
        </p:nvSpPr>
        <p:spPr>
          <a:xfrm>
            <a:off x="1094842" y="828321"/>
            <a:ext cx="3195782" cy="17549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Flecha derecha"/>
          <p:cNvSpPr/>
          <p:nvPr/>
        </p:nvSpPr>
        <p:spPr>
          <a:xfrm rot="10800000">
            <a:off x="4872181" y="3398981"/>
            <a:ext cx="2927928" cy="17549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5 CuadroTexto"/>
          <p:cNvSpPr txBox="1"/>
          <p:nvPr/>
        </p:nvSpPr>
        <p:spPr>
          <a:xfrm>
            <a:off x="708343" y="2583230"/>
            <a:ext cx="319578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/>
              <a:t>GLOBAL (teoría)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/>
              <a:t>Argumentando para un enfoque o hipótesis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/>
              <a:t>Aprovechando de las experiencias de otros </a:t>
            </a:r>
            <a:endParaRPr lang="es-EC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564909" y="1213624"/>
            <a:ext cx="33112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/>
              <a:t>LOCAL (practica)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/>
              <a:t>Describiendo</a:t>
            </a:r>
            <a:r>
              <a:rPr lang="es-EC" sz="2400" smtClean="0"/>
              <a:t>/  sistematizando </a:t>
            </a:r>
            <a:r>
              <a:rPr lang="es-EC" sz="2400" dirty="0" smtClean="0"/>
              <a:t>una experiencia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/>
              <a:t>La importancia del contexto local</a:t>
            </a:r>
          </a:p>
          <a:p>
            <a:endParaRPr lang="es-EC" sz="2400" dirty="0"/>
          </a:p>
        </p:txBody>
      </p:sp>
      <p:sp>
        <p:nvSpPr>
          <p:cNvPr id="8" name="7 Llamada ovalada"/>
          <p:cNvSpPr/>
          <p:nvPr/>
        </p:nvSpPr>
        <p:spPr>
          <a:xfrm>
            <a:off x="2027382" y="4426760"/>
            <a:ext cx="3537527" cy="1948872"/>
          </a:xfrm>
          <a:prstGeom prst="wedgeEllipseCallout">
            <a:avLst/>
          </a:prstGeom>
          <a:solidFill>
            <a:srgbClr val="7030A0">
              <a:alpha val="37000"/>
            </a:srgb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Ser parte del debate supone aprender de la evidencia de otros, y contribuir con nuestra evidencia.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gram Files (x86)\Microsoft Office\MEDIA\CAGCAT10\j0297185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689" y="1681558"/>
            <a:ext cx="1177711" cy="938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6803408" y="3443565"/>
            <a:ext cx="477671" cy="28987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TextBox 15"/>
          <p:cNvSpPr txBox="1"/>
          <p:nvPr/>
        </p:nvSpPr>
        <p:spPr>
          <a:xfrm>
            <a:off x="4855826" y="3313229"/>
            <a:ext cx="2149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Redes de innovación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smtClean="0"/>
              <a:t>Inspiración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smtClean="0"/>
              <a:t>Adaptación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smtClean="0"/>
              <a:t>Incidencia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262208" y="3250552"/>
            <a:ext cx="477671" cy="28987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Right Arrow 18"/>
          <p:cNvSpPr/>
          <p:nvPr/>
        </p:nvSpPr>
        <p:spPr>
          <a:xfrm>
            <a:off x="1534042" y="3349054"/>
            <a:ext cx="477671" cy="28987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" name="TextBox 2"/>
          <p:cNvSpPr txBox="1"/>
          <p:nvPr/>
        </p:nvSpPr>
        <p:spPr>
          <a:xfrm>
            <a:off x="2011714" y="1206258"/>
            <a:ext cx="745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400" b="1" dirty="0" smtClean="0"/>
              <a:t>+</a:t>
            </a:r>
            <a:endParaRPr lang="es-EC" sz="4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292555" y="1381357"/>
            <a:ext cx="745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400" b="1" dirty="0"/>
              <a:t>=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4" y="4644913"/>
            <a:ext cx="525992" cy="104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http://www.clker.com/cliparts/e/5/d/9/1194984539216837021man02.svg.h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82" y="5346874"/>
            <a:ext cx="563855" cy="1123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www.clker.com/cliparts/0/d/X/R/h/8/woman-stick-figure-m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18" y="3768038"/>
            <a:ext cx="637920" cy="1271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46" y="4513558"/>
            <a:ext cx="570414" cy="108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472" y="4644913"/>
            <a:ext cx="1921414" cy="136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C:\Program Files (x86)\Microsoft Office\MEDIA\CAGCAT10\j0297185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36" y="737018"/>
            <a:ext cx="1177711" cy="938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Program Files (x86)\Microsoft Office\MEDIA\CAGCAT10\j0297185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15" y="1850596"/>
            <a:ext cx="1177711" cy="938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Program Files (x86)\Microsoft Office\MEDIA\CAGCAT10\j0297185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10" y="912117"/>
            <a:ext cx="1177711" cy="938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AutoShape 2" descr="Image result for clip art scienti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4100" name="Picture 4" descr="Cartoon scientist - stock vecto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2361" y="788062"/>
            <a:ext cx="1327951" cy="1885104"/>
          </a:xfrm>
          <a:prstGeom prst="rect">
            <a:avLst/>
          </a:prstGeom>
          <a:noFill/>
        </p:spPr>
      </p:pic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300250" y="65843"/>
            <a:ext cx="8229600" cy="722220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¿Qué es una buena investigación? Dos paradigmas:</a:t>
            </a:r>
            <a:endParaRPr lang="es-EC" dirty="0"/>
          </a:p>
        </p:txBody>
      </p:sp>
      <p:sp>
        <p:nvSpPr>
          <p:cNvPr id="4102" name="AutoShape 6" descr="Image result for clipart pota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4104" name="Picture 8" descr="http://images.clipartpanda.com/potato-clip-art-potato-clipart-1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31752" y="1041867"/>
            <a:ext cx="2293827" cy="1869469"/>
          </a:xfrm>
          <a:prstGeom prst="rect">
            <a:avLst/>
          </a:prstGeom>
          <a:noFill/>
        </p:spPr>
      </p:pic>
      <p:pic>
        <p:nvPicPr>
          <p:cNvPr id="4106" name="Picture 10" descr="C:\Users\Claire\Dropbox\mcknight\photos\Flores de papa nativa (2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61310" y="2850056"/>
            <a:ext cx="1582690" cy="1187018"/>
          </a:xfrm>
          <a:prstGeom prst="rect">
            <a:avLst/>
          </a:prstGeom>
          <a:noFill/>
        </p:spPr>
      </p:pic>
      <p:pic>
        <p:nvPicPr>
          <p:cNvPr id="4108" name="Picture 12" descr="C:\Users\Claire\Dropbox\mcknight\photos\Papas nativas de la Comunidad Chopcca (2)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129052" y="4644913"/>
            <a:ext cx="2133156" cy="1599867"/>
          </a:xfrm>
          <a:prstGeom prst="rect">
            <a:avLst/>
          </a:prstGeom>
          <a:noFill/>
        </p:spPr>
      </p:pic>
      <p:pic>
        <p:nvPicPr>
          <p:cNvPr id="4110" name="Picture 14" descr="C:\Users\Claire\Dropbox\mcknight\photos\AGRECOL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283141" y="3921688"/>
            <a:ext cx="1928599" cy="1446449"/>
          </a:xfrm>
          <a:prstGeom prst="rect">
            <a:avLst/>
          </a:prstGeom>
          <a:noFill/>
        </p:spPr>
      </p:pic>
      <p:pic>
        <p:nvPicPr>
          <p:cNvPr id="4111" name="Picture 15" descr="C:\Users\Claire\Dropbox\CdP10\foto libro\1.JPG"/>
          <p:cNvPicPr>
            <a:picLocks noChangeAspect="1" noChangeArrowheads="1"/>
          </p:cNvPicPr>
          <p:nvPr/>
        </p:nvPicPr>
        <p:blipFill>
          <a:blip r:embed="rId14"/>
          <a:srcRect t="10526"/>
          <a:stretch>
            <a:fillRect/>
          </a:stretch>
        </p:blipFill>
        <p:spPr bwMode="auto">
          <a:xfrm>
            <a:off x="7561310" y="5231022"/>
            <a:ext cx="1363781" cy="1626978"/>
          </a:xfrm>
          <a:prstGeom prst="rect">
            <a:avLst/>
          </a:prstGeom>
          <a:noFill/>
        </p:spPr>
      </p:pic>
      <p:pic>
        <p:nvPicPr>
          <p:cNvPr id="4113" name="Picture 17" descr="http://andescdp.org/sites/default/files/styles/fotografia/public/4.jpg?itok=60M57Jps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011713" y="2911336"/>
            <a:ext cx="2353005" cy="1764754"/>
          </a:xfrm>
          <a:prstGeom prst="rect">
            <a:avLst/>
          </a:prstGeom>
          <a:noFill/>
        </p:spPr>
      </p:pic>
      <p:pic>
        <p:nvPicPr>
          <p:cNvPr id="32" name="Picture 4" descr="Cartoon scientist - stock vecto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16337" y="5517530"/>
            <a:ext cx="686812" cy="974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3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 smtClean="0"/>
              <a:t>Plan de fortalecimiento de capacidades </a:t>
            </a:r>
            <a:br>
              <a:rPr lang="es-EC" dirty="0" smtClean="0"/>
            </a:br>
            <a:r>
              <a:rPr lang="es-EC" dirty="0" smtClean="0"/>
              <a:t>2014-2018</a:t>
            </a:r>
            <a:endParaRPr lang="es-EC" dirty="0"/>
          </a:p>
        </p:txBody>
      </p:sp>
      <p:graphicFrame>
        <p:nvGraphicFramePr>
          <p:cNvPr id="4" name="Diagram 8"/>
          <p:cNvGraphicFramePr/>
          <p:nvPr/>
        </p:nvGraphicFramePr>
        <p:xfrm>
          <a:off x="206858" y="1491392"/>
          <a:ext cx="5612130" cy="3357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50" name="AutoShape 2"/>
          <p:cNvSpPr>
            <a:spLocks/>
          </p:cNvSpPr>
          <p:nvPr/>
        </p:nvSpPr>
        <p:spPr bwMode="auto">
          <a:xfrm>
            <a:off x="4243641" y="1491392"/>
            <a:ext cx="361950" cy="1106488"/>
          </a:xfrm>
          <a:prstGeom prst="rightBrace">
            <a:avLst>
              <a:gd name="adj1" fmla="val 2547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605591" y="1491392"/>
            <a:ext cx="3667552" cy="1106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Antes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(</a:t>
            </a:r>
            <a:r>
              <a:rPr kumimoji="0" lang="en-US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figuras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1&amp;2)</a:t>
            </a:r>
            <a:endParaRPr kumimoji="0" lang="es-EC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2014-2015: visitas de intercambio entre técnicos durante dinámicas participativas</a:t>
            </a:r>
            <a:endParaRPr kumimoji="0" lang="es-EC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CdP11: compartir experiencias y planificar próximos pasos</a:t>
            </a:r>
            <a:endParaRPr kumimoji="0" lang="es-EC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AutoShape 4"/>
          <p:cNvSpPr>
            <a:spLocks/>
          </p:cNvSpPr>
          <p:nvPr/>
        </p:nvSpPr>
        <p:spPr bwMode="auto">
          <a:xfrm rot="5400000">
            <a:off x="3902017" y="3414916"/>
            <a:ext cx="475489" cy="2551113"/>
          </a:xfrm>
          <a:prstGeom prst="rightBrace">
            <a:avLst>
              <a:gd name="adj1" fmla="val 3153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112820" y="5087076"/>
            <a:ext cx="5573979" cy="1226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s-EC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Nov 2014: Talleres por fase, línea de base **</a:t>
            </a:r>
          </a:p>
          <a:p>
            <a:pPr defTabSz="914400" fontAlgn="base">
              <a:spcBef>
                <a:spcPct val="0"/>
              </a:spcBef>
              <a:buFont typeface="Symbol" pitchFamily="18" charset="2"/>
              <a:buChar char="·"/>
            </a:pPr>
            <a:r>
              <a:rPr lang="es-EC" sz="1400" smtClean="0">
                <a:latin typeface="Calibri" pitchFamily="34" charset="0"/>
                <a:cs typeface="Arial" pitchFamily="34" charset="0"/>
              </a:rPr>
              <a:t>Grupos temáticos** con protocolos aliñados -- ¿cómo vamos?</a:t>
            </a:r>
            <a:endParaRPr kumimoji="0" lang="es-EC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s-EC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Cursos en línea: ODK, R, SIG **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s-EC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Uno a uno: reuniones de arranque, ER, SIG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lang="es-EC" sz="1400" smtClean="0">
                <a:latin typeface="Calibri" pitchFamily="34" charset="0"/>
                <a:cs typeface="Arial" pitchFamily="34" charset="0"/>
              </a:rPr>
              <a:t>Tipología</a:t>
            </a:r>
            <a:endParaRPr kumimoji="0" lang="es-EC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AutoShape 6"/>
          <p:cNvSpPr>
            <a:spLocks/>
          </p:cNvSpPr>
          <p:nvPr/>
        </p:nvSpPr>
        <p:spPr bwMode="auto">
          <a:xfrm rot="5400000">
            <a:off x="1018324" y="3800121"/>
            <a:ext cx="475489" cy="2098422"/>
          </a:xfrm>
          <a:prstGeom prst="rightBrace">
            <a:avLst>
              <a:gd name="adj1" fmla="val 3153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06857" y="5276087"/>
            <a:ext cx="2657348" cy="1037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2015: Taller de redacción mas didáctica **</a:t>
            </a: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Symbol" pitchFamily="18" charset="2"/>
              <a:buChar char="·"/>
              <a:tabLst/>
            </a:pPr>
            <a:r>
              <a:rPr lang="es-EC" sz="1400" dirty="0" smtClean="0">
                <a:latin typeface="Calibri" pitchFamily="34" charset="0"/>
                <a:cs typeface="Arial" pitchFamily="34" charset="0"/>
              </a:rPr>
              <a:t>Videos?? Comunicación por Agricultores?</a:t>
            </a:r>
            <a:endParaRPr kumimoji="0" lang="es-EC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Llamada ovalada"/>
          <p:cNvSpPr/>
          <p:nvPr/>
        </p:nvSpPr>
        <p:spPr>
          <a:xfrm>
            <a:off x="5818988" y="2662715"/>
            <a:ext cx="3537527" cy="1948872"/>
          </a:xfrm>
          <a:prstGeom prst="wedgeEllipseCallout">
            <a:avLst/>
          </a:prstGeom>
          <a:solidFill>
            <a:srgbClr val="7030A0">
              <a:alpha val="37000"/>
            </a:srgb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Hacer las cosas apropiadamente, y hacer las cosas apropiadas.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0" grpId="1" animBg="1"/>
      <p:bldP spid="2051" grpId="0" animBg="1"/>
      <p:bldP spid="2051" grpId="1" animBg="1"/>
      <p:bldP spid="2052" grpId="0" animBg="1"/>
      <p:bldP spid="2052" grpId="1" animBg="1"/>
      <p:bldP spid="2053" grpId="0" animBg="1"/>
      <p:bldP spid="2053" grpId="1" animBg="1"/>
      <p:bldP spid="2054" grpId="0" animBg="1"/>
      <p:bldP spid="2054" grpId="1" animBg="1"/>
      <p:bldP spid="2055" grpId="0" animBg="1"/>
      <p:bldP spid="2055" grpId="1" animBg="1"/>
      <p:bldP spid="11" grpId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2271827902"/>
              </p:ext>
            </p:extLst>
          </p:nvPr>
        </p:nvGraphicFramePr>
        <p:xfrm>
          <a:off x="304800" y="152400"/>
          <a:ext cx="86868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2656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2271827902"/>
              </p:ext>
            </p:extLst>
          </p:nvPr>
        </p:nvGraphicFramePr>
        <p:xfrm>
          <a:off x="304800" y="152400"/>
          <a:ext cx="86868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2656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5016</TotalTime>
  <Words>692</Words>
  <Application>Microsoft Office PowerPoint</Application>
  <PresentationFormat>Presentación en pantalla (4:3)</PresentationFormat>
  <Paragraphs>135</Paragraphs>
  <Slides>21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Office Theme</vt:lpstr>
      <vt:lpstr>1_Office Theme</vt:lpstr>
      <vt:lpstr>2_Office Theme</vt:lpstr>
      <vt:lpstr>3_Office Theme</vt:lpstr>
      <vt:lpstr>Acrobat Document</vt:lpstr>
      <vt:lpstr>Diapositiva 1</vt:lpstr>
      <vt:lpstr>Ejemplo: Valorando la agricultura familiar</vt:lpstr>
      <vt:lpstr>Diapositiva 3</vt:lpstr>
      <vt:lpstr>¿Y ahora qué?: Feria de Recuperación de Conocimientos Locales en las escuelas </vt:lpstr>
      <vt:lpstr>Ejemplo genero</vt:lpstr>
      <vt:lpstr>¿Y Qué?</vt:lpstr>
      <vt:lpstr>Diapositiva 7</vt:lpstr>
      <vt:lpstr>Ejemplo suelos: Andes del Norte</vt:lpstr>
      <vt:lpstr>Ejemplo, Suelos Andes del Sur</vt:lpstr>
      <vt:lpstr>Ejemplo pastos</vt:lpstr>
      <vt:lpstr>Ejemplo mercados</vt:lpstr>
      <vt:lpstr>¿Y Ahora Qué?</vt:lpstr>
      <vt:lpstr>Diapositiva 13</vt:lpstr>
      <vt:lpstr>Diapositiva 14</vt:lpstr>
      <vt:lpstr>Diapositiva 15</vt:lpstr>
      <vt:lpstr>Diapositiva 16</vt:lpstr>
      <vt:lpstr>Diapositiva 17</vt:lpstr>
      <vt:lpstr>¿Qué es una buena investigación? Dos paradigmas:</vt:lpstr>
      <vt:lpstr>Plan de fortalecimiento de capacidades  2014-2018</vt:lpstr>
      <vt:lpstr>Diapositiva 20</vt:lpstr>
      <vt:lpstr>Diapositiva 21</vt:lpstr>
    </vt:vector>
  </TitlesOfParts>
  <Company>Haberman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Swope</dc:creator>
  <cp:lastModifiedBy>Claire</cp:lastModifiedBy>
  <cp:revision>187</cp:revision>
  <dcterms:created xsi:type="dcterms:W3CDTF">2012-06-20T14:28:54Z</dcterms:created>
  <dcterms:modified xsi:type="dcterms:W3CDTF">2015-07-13T12:59:58Z</dcterms:modified>
</cp:coreProperties>
</file>