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Old Standard TT"/>
      <p:regular r:id="rId21"/>
      <p:bold r:id="rId22"/>
      <p: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OldStandardTT-bold.fntdata"/><Relationship Id="rId10" Type="http://schemas.openxmlformats.org/officeDocument/2006/relationships/slide" Target="slides/slide5.xml"/><Relationship Id="rId21" Type="http://schemas.openxmlformats.org/officeDocument/2006/relationships/font" Target="fonts/OldStandardTT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OldStandardTT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c6f90357f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c6f9035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6f90357f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6f90357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3b554bb1a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3b554bb1a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3b554bb1a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3b554bb1a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338026ccbd_0_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338026ccbd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338026ccbd_0_1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338026ccbd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338026ccbd_0_2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338026ccbd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c6f90357f_0_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c6f90357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6f90357f_0_1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6f90357f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3c341cb5e8_0_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3c341cb5e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3c341cb5e8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3c341cb5e8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c6f90357f_0_1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c6f90357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c6f90357f_0_3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c6f90357f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c6f90357f_0_3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c6f90357f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3b554bb1a9_1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3b554bb1a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100"/>
            <a:ext cx="9144000" cy="17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" name="Google Shape;12;p2"/>
          <p:cNvSpPr txBox="1"/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3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" name="Google Shape;17;p3"/>
          <p:cNvSpPr txBox="1"/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6864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039650"/>
            <a:ext cx="8520600" cy="21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perback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512700" y="1893300"/>
            <a:ext cx="8118600" cy="75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Experiencias en Bolivia 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Mariana Alem Zabalaga, María Rosa Yumbla Mantilla, Reinaldo Quispe, Eliseo Mamani, Quentin Struelens, Soraya Román, Melany Osorio</a:t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1087100" y="650000"/>
            <a:ext cx="7639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Old Standard TT"/>
                <a:ea typeface="Old Standard TT"/>
                <a:cs typeface="Old Standard TT"/>
                <a:sym typeface="Old Standard TT"/>
              </a:rPr>
              <a:t>ALRUA - Análisis a las Lógicas de Recomendaciones y Usos de Agrotóxicos</a:t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8125" y="2764275"/>
            <a:ext cx="655322" cy="5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8975" y="2764275"/>
            <a:ext cx="473445" cy="5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87950" y="2764275"/>
            <a:ext cx="942025" cy="5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45500" y="2764275"/>
            <a:ext cx="538300" cy="5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99325" y="2764275"/>
            <a:ext cx="538300" cy="5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53150" y="2740460"/>
            <a:ext cx="473450" cy="5621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490250" y="526350"/>
            <a:ext cx="6600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¿Cómo fue el proceso?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CdP 2018 permitió fondos y red de confianza</a:t>
            </a:r>
            <a:endParaRPr/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638" y="1305425"/>
            <a:ext cx="7724775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5075" y="2321526"/>
            <a:ext cx="7299251" cy="253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300"/>
              <a:t>Análisis a las Lógicas de Recomendaciones y Usos de Agrotóxicos</a:t>
            </a:r>
            <a:endParaRPr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3325" y="2539097"/>
            <a:ext cx="6945375" cy="21897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1408800" y="1146975"/>
            <a:ext cx="6326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>
                <a:latin typeface="Old Standard TT"/>
                <a:ea typeface="Old Standard TT"/>
                <a:cs typeface="Old Standard TT"/>
                <a:sym typeface="Old Standard TT"/>
              </a:rPr>
              <a:t>Evaluar si las recomendaciones de los minoristas son correctas</a:t>
            </a:r>
            <a:endParaRPr b="1" sz="17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cxnSp>
        <p:nvCxnSpPr>
          <p:cNvPr id="87" name="Google Shape;87;p16"/>
          <p:cNvCxnSpPr/>
          <p:nvPr/>
        </p:nvCxnSpPr>
        <p:spPr>
          <a:xfrm flipH="1">
            <a:off x="2619525" y="1525775"/>
            <a:ext cx="604800" cy="352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8" name="Google Shape;88;p16"/>
          <p:cNvCxnSpPr/>
          <p:nvPr/>
        </p:nvCxnSpPr>
        <p:spPr>
          <a:xfrm flipH="1">
            <a:off x="6732950" y="1585575"/>
            <a:ext cx="246000" cy="45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9" name="Google Shape;89;p16"/>
          <p:cNvSpPr txBox="1"/>
          <p:nvPr/>
        </p:nvSpPr>
        <p:spPr>
          <a:xfrm>
            <a:off x="1008075" y="1900738"/>
            <a:ext cx="3827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Old Standard TT"/>
                <a:ea typeface="Old Standard TT"/>
                <a:cs typeface="Old Standard TT"/>
                <a:sym typeface="Old Standard TT"/>
              </a:rPr>
              <a:t>¿Cómo</a:t>
            </a:r>
            <a:r>
              <a:rPr lang="es">
                <a:latin typeface="Old Standard TT"/>
                <a:ea typeface="Old Standard TT"/>
                <a:cs typeface="Old Standard TT"/>
                <a:sym typeface="Old Standard TT"/>
              </a:rPr>
              <a:t> obtener datos que representan la realidad? → Historias ficticias</a:t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4988700" y="19235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¿Qué referencias para evaluar?</a:t>
            </a:r>
            <a:endParaRPr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→ Fichas técnicas</a:t>
            </a:r>
            <a:endParaRPr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>
            <a:off x="311700" y="28677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Procedimiento</a:t>
            </a:r>
            <a:endParaRPr/>
          </a:p>
        </p:txBody>
      </p:sp>
      <p:sp>
        <p:nvSpPr>
          <p:cNvPr id="96" name="Google Shape;96;p17"/>
          <p:cNvSpPr txBox="1"/>
          <p:nvPr>
            <p:ph idx="1" type="body"/>
          </p:nvPr>
        </p:nvSpPr>
        <p:spPr>
          <a:xfrm>
            <a:off x="311700" y="899975"/>
            <a:ext cx="3999900" cy="43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s" sz="1600"/>
              <a:t>Elaboración de una metodología </a:t>
            </a:r>
            <a:r>
              <a:rPr lang="es" sz="1600"/>
              <a:t>que</a:t>
            </a:r>
            <a:r>
              <a:rPr lang="es" sz="1600"/>
              <a:t> se pueda aplicar para los tres países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s" sz="1600"/>
              <a:t>A nivel local selección de un cultivo local y un cultivo común Ejemplo Papa - Maíz (quinoa- maní - trigo)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s" sz="1600"/>
              <a:t>Elaboración de una herramienta conjunta para levantamiento de información 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s" sz="1600"/>
              <a:t>Levantamiento de información en campo, ajuste de herramienta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1600"/>
              </a:spcAft>
              <a:buSzPts val="1600"/>
              <a:buAutoNum type="arabicPeriod"/>
            </a:pPr>
            <a:r>
              <a:rPr lang="es" sz="1600"/>
              <a:t>Elaboración de informes</a:t>
            </a:r>
            <a:endParaRPr sz="1600"/>
          </a:p>
        </p:txBody>
      </p:sp>
      <p:pic>
        <p:nvPicPr>
          <p:cNvPr id="97" name="Google Shape;9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740050"/>
            <a:ext cx="4045389" cy="3938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5400"/>
              <a:t>Análisis datos y escritura </a:t>
            </a:r>
            <a:r>
              <a:rPr lang="es" sz="5400"/>
              <a:t>artículo (trabajo arduo y concentrado)</a:t>
            </a:r>
            <a:endParaRPr sz="5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311700" y="28677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Procedimiento</a:t>
            </a:r>
            <a:endParaRPr/>
          </a:p>
        </p:txBody>
      </p:sp>
      <p:sp>
        <p:nvSpPr>
          <p:cNvPr id="108" name="Google Shape;108;p19"/>
          <p:cNvSpPr txBox="1"/>
          <p:nvPr>
            <p:ph idx="1" type="body"/>
          </p:nvPr>
        </p:nvSpPr>
        <p:spPr>
          <a:xfrm>
            <a:off x="311700" y="899975"/>
            <a:ext cx="3999900" cy="43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s" sz="1600"/>
              <a:t>1489 encuestas 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s" sz="1600"/>
              <a:t>46 sitios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s" sz="1600"/>
              <a:t>11 cultivos + 20 plagas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1600"/>
              </a:spcAft>
              <a:buSzPts val="1600"/>
              <a:buAutoNum type="arabicPeriod"/>
            </a:pPr>
            <a:r>
              <a:rPr lang="es" sz="1600"/>
              <a:t>10 revistas y borradores</a:t>
            </a:r>
            <a:endParaRPr sz="1600"/>
          </a:p>
        </p:txBody>
      </p:sp>
      <p:pic>
        <p:nvPicPr>
          <p:cNvPr id="109" name="Google Shape;109;p19"/>
          <p:cNvPicPr preferRelativeResize="0"/>
          <p:nvPr/>
        </p:nvPicPr>
        <p:blipFill rotWithShape="1">
          <a:blip r:embed="rId3">
            <a:alphaModFix/>
          </a:blip>
          <a:srcRect b="0" l="0" r="0" t="4196"/>
          <a:stretch/>
        </p:blipFill>
        <p:spPr>
          <a:xfrm>
            <a:off x="4198200" y="552050"/>
            <a:ext cx="4527601" cy="306920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9"/>
          <p:cNvSpPr txBox="1"/>
          <p:nvPr/>
        </p:nvSpPr>
        <p:spPr>
          <a:xfrm>
            <a:off x="5344225" y="3851650"/>
            <a:ext cx="2418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latin typeface="Old Standard TT"/>
                <a:ea typeface="Old Standard TT"/>
                <a:cs typeface="Old Standard TT"/>
                <a:sym typeface="Old Standard TT"/>
              </a:rPr>
              <a:t>¿Y ahora qué ?</a:t>
            </a:r>
            <a:endParaRPr sz="24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>
            <p:ph type="title"/>
          </p:nvPr>
        </p:nvSpPr>
        <p:spPr>
          <a:xfrm>
            <a:off x="512700" y="1543050"/>
            <a:ext cx="8118600" cy="187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Después</a:t>
            </a:r>
            <a:r>
              <a:rPr lang="es"/>
              <a:t> de publicar </a:t>
            </a:r>
            <a:r>
              <a:rPr lang="es"/>
              <a:t>el artículo (</a:t>
            </a:r>
            <a:r>
              <a:rPr lang="es"/>
              <a:t>celebración🍾 y </a:t>
            </a:r>
            <a:r>
              <a:rPr lang="es"/>
              <a:t>trabajo síntesis)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>
            <a:off x="311700" y="28677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Procedimiento</a:t>
            </a:r>
            <a:endParaRPr/>
          </a:p>
        </p:txBody>
      </p:sp>
      <p:sp>
        <p:nvSpPr>
          <p:cNvPr id="121" name="Google Shape;121;p21"/>
          <p:cNvSpPr txBox="1"/>
          <p:nvPr>
            <p:ph idx="1" type="body"/>
          </p:nvPr>
        </p:nvSpPr>
        <p:spPr>
          <a:xfrm>
            <a:off x="311700" y="1002100"/>
            <a:ext cx="8202300" cy="39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s" sz="1600"/>
              <a:t>Una persona </a:t>
            </a:r>
            <a:r>
              <a:rPr lang="es" sz="1600"/>
              <a:t>qué</a:t>
            </a:r>
            <a:r>
              <a:rPr lang="es" sz="1600"/>
              <a:t> impulsa la escritura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s" sz="1600"/>
              <a:t>Ideas sobre tipo de documentos a escribir. A quién va dirigido etc.</a:t>
            </a:r>
            <a:endParaRPr sz="1600"/>
          </a:p>
          <a:p>
            <a:pPr indent="-330200" lvl="1" marL="914400" rtl="0" algn="l">
              <a:spcBef>
                <a:spcPts val="1600"/>
              </a:spcBef>
              <a:spcAft>
                <a:spcPts val="0"/>
              </a:spcAft>
              <a:buSzPts val="1600"/>
              <a:buAutoNum type="alphaLcPeriod"/>
            </a:pPr>
            <a:r>
              <a:rPr lang="es" sz="1600"/>
              <a:t>Un borrador de dos textos (uno a nivel técnico y otro para agricultorxs)</a:t>
            </a:r>
            <a:endParaRPr sz="1600"/>
          </a:p>
          <a:p>
            <a:pPr indent="-330200" lvl="1" marL="914400" rtl="0" algn="l">
              <a:spcBef>
                <a:spcPts val="1600"/>
              </a:spcBef>
              <a:spcAft>
                <a:spcPts val="0"/>
              </a:spcAft>
              <a:buSzPts val="1600"/>
              <a:buAutoNum type="alphaLcPeriod"/>
            </a:pPr>
            <a:r>
              <a:rPr lang="es" sz="1600"/>
              <a:t>Luego vimos la necesidad de otro para incidir en políticas públicas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s" sz="1600"/>
              <a:t>Revisión de los posibles análisis y resultados para Bolivia 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es" sz="1600"/>
              <a:t>Situar el artículo en el contexto nacional y incluir testimonios que explican los resultados al nivel nacional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1600"/>
              </a:spcAft>
              <a:buSzPts val="1600"/>
              <a:buAutoNum type="arabicPeriod"/>
            </a:pPr>
            <a:r>
              <a:rPr lang="es" sz="1600"/>
              <a:t>División de partes y reuniones para compartir adelantos </a:t>
            </a:r>
            <a:endParaRPr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/>
          <p:nvPr/>
        </p:nvSpPr>
        <p:spPr>
          <a:xfrm>
            <a:off x="5655125" y="932800"/>
            <a:ext cx="265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Old Standard TT"/>
                <a:ea typeface="Old Standard TT"/>
                <a:cs typeface="Old Standard TT"/>
                <a:sym typeface="Old Standard TT"/>
              </a:rPr>
              <a:t>Lo Nacional - Local </a:t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27" name="Google Shape;127;p22"/>
          <p:cNvSpPr txBox="1"/>
          <p:nvPr>
            <p:ph type="title"/>
          </p:nvPr>
        </p:nvSpPr>
        <p:spPr>
          <a:xfrm>
            <a:off x="265500" y="159600"/>
            <a:ext cx="4045200" cy="133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Global</a:t>
            </a:r>
            <a:endParaRPr/>
          </a:p>
        </p:txBody>
      </p:sp>
      <p:sp>
        <p:nvSpPr>
          <p:cNvPr id="128" name="Google Shape;128;p22"/>
          <p:cNvSpPr txBox="1"/>
          <p:nvPr>
            <p:ph idx="1" type="subTitle"/>
          </p:nvPr>
        </p:nvSpPr>
        <p:spPr>
          <a:xfrm>
            <a:off x="265500" y="1964350"/>
            <a:ext cx="4045200" cy="216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/>
              <a:t>No existían recomendaciones al nivel Andino para cultivos menores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2"/>
          <p:cNvSpPr txBox="1"/>
          <p:nvPr>
            <p:ph idx="2" type="body"/>
          </p:nvPr>
        </p:nvSpPr>
        <p:spPr>
          <a:xfrm>
            <a:off x="4939500" y="1917850"/>
            <a:ext cx="3837000" cy="250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Análisis de la base de datos del SENASAG que comprobó esta hipótesis al nivel nacional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Descubrimos que las dosis están en cantidad / ha y no mochila</a:t>
            </a:r>
            <a:endParaRPr/>
          </a:p>
        </p:txBody>
      </p:sp>
      <p:sp>
        <p:nvSpPr>
          <p:cNvPr id="130" name="Google Shape;130;p22"/>
          <p:cNvSpPr txBox="1"/>
          <p:nvPr>
            <p:ph type="title"/>
          </p:nvPr>
        </p:nvSpPr>
        <p:spPr>
          <a:xfrm>
            <a:off x="4835400" y="159600"/>
            <a:ext cx="4045200" cy="133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Nacional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3"/>
          <p:cNvPicPr preferRelativeResize="0"/>
          <p:nvPr/>
        </p:nvPicPr>
        <p:blipFill rotWithShape="1">
          <a:blip r:embed="rId3">
            <a:alphaModFix/>
          </a:blip>
          <a:srcRect b="44348" l="0" r="0" t="0"/>
          <a:stretch/>
        </p:blipFill>
        <p:spPr>
          <a:xfrm>
            <a:off x="1215675" y="860375"/>
            <a:ext cx="6587300" cy="3679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3"/>
          <p:cNvPicPr preferRelativeResize="0"/>
          <p:nvPr/>
        </p:nvPicPr>
        <p:blipFill rotWithShape="1">
          <a:blip r:embed="rId3">
            <a:alphaModFix/>
          </a:blip>
          <a:srcRect b="0" l="0" r="0" t="94568"/>
          <a:stretch/>
        </p:blipFill>
        <p:spPr>
          <a:xfrm>
            <a:off x="1215675" y="4595925"/>
            <a:ext cx="6587300" cy="35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3"/>
          <p:cNvSpPr txBox="1"/>
          <p:nvPr/>
        </p:nvSpPr>
        <p:spPr>
          <a:xfrm>
            <a:off x="1669300" y="223275"/>
            <a:ext cx="5874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600">
                <a:latin typeface="Old Standard TT"/>
                <a:ea typeface="Old Standard TT"/>
                <a:cs typeface="Old Standard TT"/>
                <a:sym typeface="Old Standard TT"/>
              </a:rPr>
              <a:t>Análisis</a:t>
            </a:r>
            <a:r>
              <a:rPr b="1" lang="es" sz="1600">
                <a:latin typeface="Old Standard TT"/>
                <a:ea typeface="Old Standard TT"/>
                <a:cs typeface="Old Standard TT"/>
                <a:sym typeface="Old Standard TT"/>
              </a:rPr>
              <a:t> del Gran </a:t>
            </a:r>
            <a:r>
              <a:rPr b="1" lang="es" sz="1600">
                <a:latin typeface="Old Standard TT"/>
                <a:ea typeface="Old Standard TT"/>
                <a:cs typeface="Old Standard TT"/>
                <a:sym typeface="Old Standard TT"/>
              </a:rPr>
              <a:t>Paititi</a:t>
            </a:r>
            <a:endParaRPr b="1" sz="16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/>
          <p:nvPr>
            <p:ph type="title"/>
          </p:nvPr>
        </p:nvSpPr>
        <p:spPr>
          <a:xfrm>
            <a:off x="220275" y="421450"/>
            <a:ext cx="4045200" cy="91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Reflexiones</a:t>
            </a:r>
            <a:endParaRPr/>
          </a:p>
        </p:txBody>
      </p:sp>
      <p:sp>
        <p:nvSpPr>
          <p:cNvPr id="143" name="Google Shape;143;p24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Aprender en conjunto de los datos y procesamiento en </a:t>
            </a:r>
            <a:r>
              <a:rPr lang="es"/>
              <a:t>Bolivia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Como pasar de escala local a global y luego a escala local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Más lejos </a:t>
            </a:r>
            <a:r>
              <a:rPr lang="es"/>
              <a:t>qué</a:t>
            </a:r>
            <a:r>
              <a:rPr lang="es"/>
              <a:t> </a:t>
            </a:r>
            <a:r>
              <a:rPr lang="es"/>
              <a:t>el artículo</a:t>
            </a:r>
            <a:r>
              <a:rPr lang="es"/>
              <a:t> incidencia del tema a </a:t>
            </a:r>
            <a:r>
              <a:rPr lang="es"/>
              <a:t>escala</a:t>
            </a:r>
            <a:r>
              <a:rPr lang="es"/>
              <a:t> local 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1600"/>
              </a:spcAft>
              <a:buSzPts val="1800"/>
              <a:buChar char="●"/>
            </a:pPr>
            <a:r>
              <a:rPr lang="es"/>
              <a:t>Influenciar</a:t>
            </a:r>
            <a:r>
              <a:rPr lang="es"/>
              <a:t> a realizar lo mismo a escala país</a:t>
            </a:r>
            <a:endParaRPr/>
          </a:p>
        </p:txBody>
      </p:sp>
      <p:pic>
        <p:nvPicPr>
          <p:cNvPr id="145" name="Google Shape;145;p24"/>
          <p:cNvPicPr preferRelativeResize="0"/>
          <p:nvPr/>
        </p:nvPicPr>
        <p:blipFill rotWithShape="1">
          <a:blip r:embed="rId3">
            <a:alphaModFix/>
          </a:blip>
          <a:srcRect b="4552" l="0" r="0" t="0"/>
          <a:stretch/>
        </p:blipFill>
        <p:spPr>
          <a:xfrm>
            <a:off x="24300" y="1683650"/>
            <a:ext cx="4527600" cy="243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/>
          <p:nvPr>
            <p:ph type="title"/>
          </p:nvPr>
        </p:nvSpPr>
        <p:spPr>
          <a:xfrm>
            <a:off x="490250" y="526350"/>
            <a:ext cx="6755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¿Y luego ?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/>
          <p:nvPr>
            <p:ph idx="1" type="body"/>
          </p:nvPr>
        </p:nvSpPr>
        <p:spPr>
          <a:xfrm>
            <a:off x="311700" y="1171675"/>
            <a:ext cx="26934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s" sz="1800"/>
              <a:t>Informe Bolívia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s" sz="1800"/>
              <a:t>Folleto agricultores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s" sz="1800"/>
              <a:t>Policy brief</a:t>
            </a:r>
            <a:endParaRPr b="1"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/>
          </a:p>
        </p:txBody>
      </p:sp>
      <p:sp>
        <p:nvSpPr>
          <p:cNvPr id="156" name="Google Shape;156;p26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Edición tres documentos</a:t>
            </a:r>
            <a:endParaRPr/>
          </a:p>
        </p:txBody>
      </p:sp>
      <p:sp>
        <p:nvSpPr>
          <p:cNvPr id="157" name="Google Shape;157;p26"/>
          <p:cNvSpPr txBox="1"/>
          <p:nvPr>
            <p:ph idx="1" type="body"/>
          </p:nvPr>
        </p:nvSpPr>
        <p:spPr>
          <a:xfrm>
            <a:off x="3826625" y="1171675"/>
            <a:ext cx="51525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1800"/>
              <a:t>Medios de difusión:</a:t>
            </a:r>
            <a:endParaRPr b="1" sz="1800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b="1" lang="es" sz="1800"/>
              <a:t>Cuñas radiales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s" sz="1800"/>
              <a:t>Presentaciones públicas</a:t>
            </a:r>
            <a:endParaRPr b="1"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s" sz="1800"/>
              <a:t>Con autoridades locales, instituciones interesadas</a:t>
            </a:r>
            <a:endParaRPr b="1" sz="18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/>
          <p:nvPr>
            <p:ph type="title"/>
          </p:nvPr>
        </p:nvSpPr>
        <p:spPr>
          <a:xfrm>
            <a:off x="490250" y="526350"/>
            <a:ext cx="78843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5300"/>
              <a:t>Para conversar con l@s participantes:</a:t>
            </a:r>
            <a:endParaRPr sz="5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100"/>
              <a:t>1. Compartir experiencias de llevar investigaciones a procesos de incidencia</a:t>
            </a:r>
            <a:endParaRPr sz="3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100"/>
              <a:t>2. Sugerencias para tomar en cuenta en nuestra estrategia de difusión/incidencia</a:t>
            </a:r>
            <a:endParaRPr sz="3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