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1" r:id="rId3"/>
    <p:sldId id="268" r:id="rId4"/>
    <p:sldId id="266" r:id="rId5"/>
    <p:sldId id="264" r:id="rId6"/>
    <p:sldId id="269" r:id="rId7"/>
    <p:sldId id="270" r:id="rId8"/>
    <p:sldId id="267" r:id="rId9"/>
    <p:sldId id="265" r:id="rId10"/>
    <p:sldId id="262" r:id="rId11"/>
  </p:sldIdLst>
  <p:sldSz cx="12192000" cy="6858000"/>
  <p:notesSz cx="6858000" cy="9144000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898"/>
    <p:restoredTop sz="95878"/>
  </p:normalViewPr>
  <p:slideViewPr>
    <p:cSldViewPr snapToGrid="0" snapToObjects="1">
      <p:cViewPr varScale="1">
        <p:scale>
          <a:sx n="112" d="100"/>
          <a:sy n="112" d="100"/>
        </p:scale>
        <p:origin x="48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3D17B6F-C53A-5C44-935E-0E788CA019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E51C2BA-055D-FC4E-AAA4-BD03C66F44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27752FD-E4AE-E14C-A5D0-A1968A606F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DC6D9-110B-CD4C-996A-3E01D31F385D}" type="datetimeFigureOut">
              <a:rPr lang="es-EC" smtClean="0"/>
              <a:t>15/7/22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E5C490B-05BF-3E46-9103-00CB60D724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80FEDFA-9570-2B45-BCCF-E3CA22CFE8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2A536-1F10-2A43-8DA1-6B101BF02858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0621166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12F88AB-4C93-0748-8E95-2331E7ECBB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55AD225-B03E-D441-B0ED-21D15CD428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B2E8DD8-DE11-D241-BEAB-5FA90839C8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DC6D9-110B-CD4C-996A-3E01D31F385D}" type="datetimeFigureOut">
              <a:rPr lang="es-EC" smtClean="0"/>
              <a:t>15/7/22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7500D3A-02A0-EA40-AE52-0BD6EA09FD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1F65D15-6C2E-8F40-9B1D-E66C059922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2A536-1F10-2A43-8DA1-6B101BF02858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736401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651D68E-44F4-AC47-A95A-9FDEEBCA5E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69E3B2C-2B65-C84B-A4F6-69DBE73535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D3C7948-10DC-7A4F-870A-6B1DA2B63B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DC6D9-110B-CD4C-996A-3E01D31F385D}" type="datetimeFigureOut">
              <a:rPr lang="es-EC" smtClean="0"/>
              <a:t>15/7/22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CE8E37B-421E-EE4A-A575-068221224E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4A9E27D-2ED5-0B40-ADB7-EEB8EA42C7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2A536-1F10-2A43-8DA1-6B101BF02858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3452357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34D523-3281-8148-A568-2BC2B6A90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AC562B7-AA91-5B4E-8412-2DC474A1B5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835093D-5D94-7448-95C5-BD4205D664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C2BD7DB-98AC-9B45-B294-A669323A4A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DC6D9-110B-CD4C-996A-3E01D31F385D}" type="datetimeFigureOut">
              <a:rPr lang="es-EC" smtClean="0"/>
              <a:t>15/7/22</a:t>
            </a:fld>
            <a:endParaRPr lang="es-EC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729ECA7-7A2E-3348-8EBB-0CEBFA0568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72D7EC0-ED8E-E54F-839C-9D696A5A24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2A536-1F10-2A43-8DA1-6B101BF02858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7002365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A0DD17-B597-564A-A35B-A6C0A6DD4B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63EEC14-16E0-474D-B2FB-5E59986B70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A41F8E6-D70E-3346-B661-B6C35CA8CD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3739B16F-CF58-3445-B75D-0749E6936DB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9AB179F-E606-7449-A3E5-CB9852089CE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9106BD5C-2797-7542-A3B6-77F3A9AFD1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DC6D9-110B-CD4C-996A-3E01D31F385D}" type="datetimeFigureOut">
              <a:rPr lang="es-EC" smtClean="0"/>
              <a:t>15/7/22</a:t>
            </a:fld>
            <a:endParaRPr lang="es-EC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18DA427B-847B-0B45-9CEC-02C38601D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930FDB79-F983-AA43-9A95-C3B5424B12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2A536-1F10-2A43-8DA1-6B101BF02858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5188997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E19E188-5CF9-3445-9E12-BC619963D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09E1D890-B525-D74C-A043-415DA3D99A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DC6D9-110B-CD4C-996A-3E01D31F385D}" type="datetimeFigureOut">
              <a:rPr lang="es-EC" smtClean="0"/>
              <a:t>15/7/22</a:t>
            </a:fld>
            <a:endParaRPr lang="es-EC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FE25389B-99CA-E841-BBB4-DA4146AC9B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61B9D358-9A20-8842-8DB6-D06D82E31E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2A536-1F10-2A43-8DA1-6B101BF02858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803073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45610889-7716-3345-8E3D-449EED7B6A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DC6D9-110B-CD4C-996A-3E01D31F385D}" type="datetimeFigureOut">
              <a:rPr lang="es-EC" smtClean="0"/>
              <a:t>15/7/22</a:t>
            </a:fld>
            <a:endParaRPr lang="es-EC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3039A05B-9727-434A-9924-2C2D9482D9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0179D43-129C-9F4A-9CB6-B8813F25DD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2A536-1F10-2A43-8DA1-6B101BF02858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0737669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EEEC52-566D-8143-9A04-6E68DBE931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DB56C0B-7EE4-7B44-ADA8-D3721483A0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2A6D1BB-AD63-6245-B44D-24630E608E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245A12D-4937-0E42-A621-F37B8E6F5B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DC6D9-110B-CD4C-996A-3E01D31F385D}" type="datetimeFigureOut">
              <a:rPr lang="es-EC" smtClean="0"/>
              <a:t>15/7/22</a:t>
            </a:fld>
            <a:endParaRPr lang="es-EC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58023F9-F6B0-5D48-A44B-18117EB38B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6D4739C-1B24-F84C-9D2F-C07296743A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2A536-1F10-2A43-8DA1-6B101BF02858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9116347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829890A-AB39-1F48-8579-026106F9A2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D46B4F36-AE0F-CA4E-8027-32D2FBA1059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C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6BB47E9-F94F-6E4A-9E7A-8EFFEA5EB6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B8F646E-8CA1-FC49-8A0C-1F807A589E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DC6D9-110B-CD4C-996A-3E01D31F385D}" type="datetimeFigureOut">
              <a:rPr lang="es-EC" smtClean="0"/>
              <a:t>15/7/22</a:t>
            </a:fld>
            <a:endParaRPr lang="es-EC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8D4F048-A673-6545-88E4-C467CB06B8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AA6E6EB-FAAD-F542-8119-FE31C8B701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2A536-1F10-2A43-8DA1-6B101BF02858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7692879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DDDC196-5B8F-1D49-8EFA-7F765BE317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2FE94EC-80E4-4E41-B9CE-CBF0D643BC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5E8D8E4-7FEF-D649-8FEC-A8A0BE3D21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DC6D9-110B-CD4C-996A-3E01D31F385D}" type="datetimeFigureOut">
              <a:rPr lang="es-EC" smtClean="0"/>
              <a:t>15/7/22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8463BC3-9F07-2447-B4BA-AD4052AD92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3DBF7E9-4346-CC47-B9A3-C8197256F1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2A536-1F10-2A43-8DA1-6B101BF02858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3532341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24BD807-62C1-E240-A7B8-EB6B9EDA9E4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C85608B-EDED-6444-AAE0-32BB29AE82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3752BED-7B4F-254E-9A06-6921149A71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DC6D9-110B-CD4C-996A-3E01D31F385D}" type="datetimeFigureOut">
              <a:rPr lang="es-EC" smtClean="0"/>
              <a:t>15/7/22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0A6503D-FE22-EF4B-A4EC-F7D5D9B121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4AA57C6-43FE-714B-A040-4AFB9507CB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2A536-1F10-2A43-8DA1-6B101BF02858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2963372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03383908-4487-0F4C-9CC5-1C56693C17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07665AB-F9E7-9F46-BB1A-CA48138343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81F8439-B9A6-DF4B-B13D-AAC050D771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ADC6D9-110B-CD4C-996A-3E01D31F385D}" type="datetimeFigureOut">
              <a:rPr lang="es-EC" smtClean="0"/>
              <a:t>15/7/22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B77F3E1-CF69-B241-9409-CDD99A1CB9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2817856-1174-AD43-926D-2BC7E9F26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52A536-1F10-2A43-8DA1-6B101BF02858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8149277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C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5F1ACA4-4E31-0E49-B293-141A0DC297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744133"/>
            <a:ext cx="9144000" cy="1765829"/>
          </a:xfrm>
        </p:spPr>
        <p:txBody>
          <a:bodyPr>
            <a:normAutofit fontScale="90000"/>
          </a:bodyPr>
          <a:lstStyle/>
          <a:p>
            <a:r>
              <a:rPr lang="es-EC" dirty="0"/>
              <a:t>Promoviendo voces locales y acompañando organizaciones</a:t>
            </a:r>
            <a:r>
              <a:rPr lang="es-EC" dirty="0">
                <a:effectLst/>
              </a:rPr>
              <a:t> </a:t>
            </a:r>
            <a:endParaRPr lang="es-EC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CDBAD33-2502-E244-A629-EDCD1DE4A9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33334" y="4368799"/>
            <a:ext cx="3081867" cy="558800"/>
          </a:xfrm>
        </p:spPr>
        <p:txBody>
          <a:bodyPr/>
          <a:lstStyle/>
          <a:p>
            <a:r>
              <a:rPr lang="es-EC" dirty="0"/>
              <a:t>Sergio Larrea Macías</a:t>
            </a: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EFD6C4B3-A9D5-DA4B-964C-B2F05F92AC65}"/>
              </a:ext>
            </a:extLst>
          </p:cNvPr>
          <p:cNvCxnSpPr>
            <a:cxnSpLocks/>
          </p:cNvCxnSpPr>
          <p:nvPr/>
        </p:nvCxnSpPr>
        <p:spPr>
          <a:xfrm>
            <a:off x="2005067" y="3509963"/>
            <a:ext cx="8231463" cy="0"/>
          </a:xfrm>
          <a:prstGeom prst="line">
            <a:avLst/>
          </a:prstGeom>
          <a:ln w="57150">
            <a:solidFill>
              <a:srgbClr val="E1060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49426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1E09C77-EDD9-1140-A5C1-9BF7E133B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C" dirty="0"/>
              <a:t>Apoyo a organizaciones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6E9E094-668E-3B4F-AE98-83DD79E2AF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C" dirty="0"/>
              <a:t>Fortalecimiento de organizaciones, contribuye a la sostenibilidad de los procesos en el largo plazo</a:t>
            </a:r>
          </a:p>
          <a:p>
            <a:r>
              <a:rPr lang="es-EC" dirty="0"/>
              <a:t>Mi apoyo es en función de la demanda y de las relaciones de confianza</a:t>
            </a:r>
          </a:p>
          <a:p>
            <a:r>
              <a:rPr lang="es-EC" dirty="0"/>
              <a:t>Es desde la perspectiva de la facilitación de procesos de intercambio entre personas, organizaciones</a:t>
            </a:r>
          </a:p>
          <a:p>
            <a:r>
              <a:rPr lang="es-EC" dirty="0"/>
              <a:t>Apoyo en facilitación de procesos</a:t>
            </a:r>
          </a:p>
          <a:p>
            <a:r>
              <a:rPr lang="es-EC" dirty="0"/>
              <a:t>Se puede eventualmente en coordinación con ER contar con otras asesorías</a:t>
            </a: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02AF85A2-E6BA-B846-B5CD-1C4F0204CE1B}"/>
              </a:ext>
            </a:extLst>
          </p:cNvPr>
          <p:cNvCxnSpPr>
            <a:cxnSpLocks/>
          </p:cNvCxnSpPr>
          <p:nvPr/>
        </p:nvCxnSpPr>
        <p:spPr>
          <a:xfrm>
            <a:off x="3443844" y="1524000"/>
            <a:ext cx="5296395" cy="0"/>
          </a:xfrm>
          <a:prstGeom prst="line">
            <a:avLst/>
          </a:prstGeom>
          <a:ln w="57150">
            <a:solidFill>
              <a:srgbClr val="E1060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9897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F28720A-FD8F-2E4B-9761-4E346166CF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s-EC" dirty="0"/>
              <a:t>Apoyo a organizaciones e Investigadores Principales:</a:t>
            </a:r>
          </a:p>
          <a:p>
            <a:pPr marL="0" indent="0">
              <a:buNone/>
            </a:pPr>
            <a:endParaRPr lang="es-EC" dirty="0"/>
          </a:p>
          <a:p>
            <a:pPr lvl="1"/>
            <a:r>
              <a:rPr lang="es-EC" dirty="0"/>
              <a:t>AMIGO: facilitación de espacio de coordinación</a:t>
            </a:r>
          </a:p>
          <a:p>
            <a:pPr lvl="1"/>
            <a:r>
              <a:rPr lang="es-EC" dirty="0"/>
              <a:t>YANAPAI: facilitación de TdC organizacional</a:t>
            </a:r>
          </a:p>
          <a:p>
            <a:pPr lvl="1"/>
            <a:endParaRPr lang="es-EC" dirty="0"/>
          </a:p>
          <a:p>
            <a:r>
              <a:rPr lang="es-EC" dirty="0"/>
              <a:t>Intercambio entre Investigadores Principales sobre temas organizacionales:</a:t>
            </a:r>
          </a:p>
          <a:p>
            <a:pPr marL="0" indent="0">
              <a:buNone/>
            </a:pPr>
            <a:endParaRPr lang="es-EC" dirty="0"/>
          </a:p>
          <a:p>
            <a:pPr lvl="1"/>
            <a:r>
              <a:rPr lang="es-EC" dirty="0"/>
              <a:t>Espacio virtual bimensual</a:t>
            </a:r>
          </a:p>
          <a:p>
            <a:pPr lvl="1"/>
            <a:r>
              <a:rPr lang="es-EC" dirty="0"/>
              <a:t>Espacio presencial en CdP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407B28B1-8FAB-AB45-8482-7F28509793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pPr algn="ctr"/>
            <a:r>
              <a:rPr lang="es-EC" dirty="0"/>
              <a:t>Apoyo a las organizaciones</a:t>
            </a:r>
          </a:p>
        </p:txBody>
      </p: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C7ACCD4E-AE5F-444A-9B98-865B464CD823}"/>
              </a:ext>
            </a:extLst>
          </p:cNvPr>
          <p:cNvCxnSpPr>
            <a:cxnSpLocks/>
          </p:cNvCxnSpPr>
          <p:nvPr/>
        </p:nvCxnSpPr>
        <p:spPr>
          <a:xfrm>
            <a:off x="3064933" y="1500250"/>
            <a:ext cx="6096000" cy="0"/>
          </a:xfrm>
          <a:prstGeom prst="line">
            <a:avLst/>
          </a:prstGeom>
          <a:ln w="57150">
            <a:solidFill>
              <a:srgbClr val="E1060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50157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E0321B3-EE64-BC4C-8BA2-D791D88E89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C" dirty="0"/>
              <a:t>Temas de intercambio entre IP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2E3E16C-7AF2-814E-B41F-2A7A77BBC9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s-ES_tradnl" dirty="0"/>
              <a:t>¿Neo-colonización o </a:t>
            </a:r>
            <a:r>
              <a:rPr lang="es-ES_tradnl" dirty="0" err="1"/>
              <a:t>co</a:t>
            </a:r>
            <a:r>
              <a:rPr lang="es-ES_tradnl" dirty="0"/>
              <a:t>-construcción del conocimiento? </a:t>
            </a:r>
            <a:endParaRPr lang="es-EC" dirty="0"/>
          </a:p>
          <a:p>
            <a:pPr lvl="0"/>
            <a:r>
              <a:rPr lang="es-ES_tradnl" dirty="0"/>
              <a:t>Redes e interacciones para la incidencia</a:t>
            </a:r>
            <a:endParaRPr lang="es-EC" dirty="0"/>
          </a:p>
          <a:p>
            <a:r>
              <a:rPr lang="es-ES" dirty="0"/>
              <a:t>Comunicación y diálogo en nuestras organizaciones</a:t>
            </a:r>
            <a:endParaRPr lang="es-EC" dirty="0"/>
          </a:p>
          <a:p>
            <a:r>
              <a:rPr lang="es-ES_tradnl" dirty="0"/>
              <a:t>¿Cómo manejar un proyecto de investigación en una organización de desarrollo? </a:t>
            </a:r>
            <a:endParaRPr lang="es-EC" dirty="0"/>
          </a:p>
          <a:p>
            <a:pPr lvl="0"/>
            <a:r>
              <a:rPr lang="es-ES_tradnl" dirty="0"/>
              <a:t>Liderazgo y empoderamiento </a:t>
            </a:r>
            <a:endParaRPr lang="es-EC" dirty="0"/>
          </a:p>
          <a:p>
            <a:pPr lvl="0"/>
            <a:r>
              <a:rPr lang="es-ES_tradnl" dirty="0"/>
              <a:t>¿Escribir, vale la pena? </a:t>
            </a:r>
            <a:endParaRPr lang="es-EC" dirty="0"/>
          </a:p>
          <a:p>
            <a:pPr lvl="0"/>
            <a:r>
              <a:rPr lang="es-ES_tradnl" dirty="0"/>
              <a:t>Interacciones de Equipos técnicos de </a:t>
            </a:r>
            <a:r>
              <a:rPr lang="es-ES_tradnl" dirty="0" err="1"/>
              <a:t>ONGs</a:t>
            </a:r>
            <a:r>
              <a:rPr lang="es-ES_tradnl" dirty="0"/>
              <a:t> con equipos de empresas y asociaciones</a:t>
            </a:r>
            <a:endParaRPr lang="es-EC" dirty="0"/>
          </a:p>
          <a:p>
            <a:pPr lvl="0"/>
            <a:r>
              <a:rPr lang="es-ES_tradnl" dirty="0"/>
              <a:t>Cambio generacional y de transición en las organizaciones</a:t>
            </a:r>
            <a:endParaRPr lang="es-EC" dirty="0"/>
          </a:p>
          <a:p>
            <a:endParaRPr lang="es-EC" dirty="0"/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581394D6-DA40-FA4F-9B35-C8AEAD04A239}"/>
              </a:ext>
            </a:extLst>
          </p:cNvPr>
          <p:cNvCxnSpPr>
            <a:cxnSpLocks/>
          </p:cNvCxnSpPr>
          <p:nvPr/>
        </p:nvCxnSpPr>
        <p:spPr>
          <a:xfrm>
            <a:off x="2743200" y="1500250"/>
            <a:ext cx="6874933" cy="0"/>
          </a:xfrm>
          <a:prstGeom prst="line">
            <a:avLst/>
          </a:prstGeom>
          <a:ln w="57150">
            <a:solidFill>
              <a:srgbClr val="E1060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14809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D47BA33-5E25-AA4A-B4C6-34BE606AD5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C" dirty="0"/>
              <a:t>Promoviendo voces locales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480AD1B-1827-7243-A1CA-9FB54AFB0F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_tradnl" dirty="0"/>
              <a:t>Acompañar a personas para que expresen su potencial:</a:t>
            </a:r>
          </a:p>
          <a:p>
            <a:endParaRPr lang="es-ES_tradnl" dirty="0"/>
          </a:p>
          <a:p>
            <a:pPr lvl="1"/>
            <a:r>
              <a:rPr lang="es-ES_tradnl" dirty="0"/>
              <a:t>en el ámbito de su influencia, </a:t>
            </a:r>
          </a:p>
          <a:p>
            <a:pPr lvl="1"/>
            <a:r>
              <a:rPr lang="es-ES_tradnl" dirty="0"/>
              <a:t>que puedan expandir su área de influencia, </a:t>
            </a:r>
          </a:p>
          <a:p>
            <a:pPr lvl="1"/>
            <a:r>
              <a:rPr lang="es-ES_tradnl" dirty="0"/>
              <a:t>que puedan adquirir nuevas habilidades y profundizar algunas que ya tienen</a:t>
            </a:r>
          </a:p>
          <a:p>
            <a:pPr lvl="1"/>
            <a:endParaRPr lang="es-ES_tradnl" dirty="0"/>
          </a:p>
          <a:p>
            <a:pPr marL="0" indent="0">
              <a:buNone/>
            </a:pPr>
            <a:endParaRPr lang="es-EC" dirty="0"/>
          </a:p>
          <a:p>
            <a:endParaRPr lang="es-EC" dirty="0"/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A0C1D10D-8511-3949-86CD-AF1B3C870BB1}"/>
              </a:ext>
            </a:extLst>
          </p:cNvPr>
          <p:cNvCxnSpPr>
            <a:cxnSpLocks/>
          </p:cNvCxnSpPr>
          <p:nvPr/>
        </p:nvCxnSpPr>
        <p:spPr>
          <a:xfrm>
            <a:off x="3063834" y="1500250"/>
            <a:ext cx="6115792" cy="0"/>
          </a:xfrm>
          <a:prstGeom prst="line">
            <a:avLst/>
          </a:prstGeom>
          <a:ln w="57150">
            <a:solidFill>
              <a:srgbClr val="E1060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16217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2771CA4-F990-054C-A301-6ECF5C736A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C" dirty="0"/>
              <a:t>Facilitar un espacio común de reflexión y aprendizaje:</a:t>
            </a:r>
          </a:p>
          <a:p>
            <a:pPr lvl="1"/>
            <a:r>
              <a:rPr lang="es-ES_tradnl" dirty="0"/>
              <a:t>Reflexión sobre mi historia personal.</a:t>
            </a:r>
            <a:endParaRPr lang="es-EC" dirty="0"/>
          </a:p>
          <a:p>
            <a:pPr lvl="1"/>
            <a:r>
              <a:rPr lang="es-ES_tradnl" dirty="0"/>
              <a:t>Reflexión sobre la transición agroecológica en mi territorio.</a:t>
            </a:r>
            <a:endParaRPr lang="es-EC" dirty="0"/>
          </a:p>
          <a:p>
            <a:pPr lvl="1"/>
            <a:r>
              <a:rPr lang="es-ES_tradnl" dirty="0"/>
              <a:t>Expresando mi voz.</a:t>
            </a:r>
            <a:endParaRPr lang="es-EC" dirty="0"/>
          </a:p>
          <a:p>
            <a:pPr lvl="1"/>
            <a:r>
              <a:rPr lang="es-ES_tradnl" dirty="0"/>
              <a:t>Representatividad e innovación</a:t>
            </a:r>
            <a:endParaRPr lang="es-EC" dirty="0"/>
          </a:p>
          <a:p>
            <a:pPr lvl="1"/>
            <a:r>
              <a:rPr lang="es-ES_tradnl" dirty="0"/>
              <a:t>Reforzamiento en capacidades digitales</a:t>
            </a:r>
            <a:endParaRPr lang="es-EC" dirty="0"/>
          </a:p>
          <a:p>
            <a:pPr lvl="1"/>
            <a:r>
              <a:rPr lang="es-ES_tradnl" dirty="0"/>
              <a:t>Asistencia a eventos clave</a:t>
            </a:r>
            <a:endParaRPr lang="es-EC" dirty="0"/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1C5D0E28-9DD9-894A-B050-0136C6CFFB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pPr algn="ctr"/>
            <a:r>
              <a:rPr lang="es-EC" dirty="0"/>
              <a:t>Promoviendo voces locales</a:t>
            </a:r>
          </a:p>
        </p:txBody>
      </p: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FE21DD13-8F37-C049-B466-1E953213F35B}"/>
              </a:ext>
            </a:extLst>
          </p:cNvPr>
          <p:cNvCxnSpPr>
            <a:cxnSpLocks/>
          </p:cNvCxnSpPr>
          <p:nvPr/>
        </p:nvCxnSpPr>
        <p:spPr>
          <a:xfrm>
            <a:off x="3063834" y="1500250"/>
            <a:ext cx="6115792" cy="0"/>
          </a:xfrm>
          <a:prstGeom prst="line">
            <a:avLst/>
          </a:prstGeom>
          <a:ln w="57150">
            <a:solidFill>
              <a:srgbClr val="E1060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65222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62C4997-63C3-E443-8C08-1E77035049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C" dirty="0"/>
              <a:t>Primera ronda de conversación con algunos Investigadores Principales para tener nombres y tener ideas sobre como avanzar (SwissAid, Agrecol, CIZA-UNALM, Ekorural, Yanapai)</a:t>
            </a:r>
          </a:p>
          <a:p>
            <a:pPr marL="0" indent="0">
              <a:buNone/>
            </a:pPr>
            <a:endParaRPr lang="es-EC" dirty="0"/>
          </a:p>
          <a:p>
            <a:r>
              <a:rPr lang="es-EC" dirty="0"/>
              <a:t>Los siguientes pasos:</a:t>
            </a:r>
          </a:p>
          <a:p>
            <a:pPr lvl="1"/>
            <a:r>
              <a:rPr lang="es-EC" dirty="0"/>
              <a:t>Septiembre: un primer encuentro presencial</a:t>
            </a:r>
          </a:p>
          <a:p>
            <a:endParaRPr lang="es-EC" dirty="0"/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0EAEB4A2-647C-6143-BA81-F1EBD89027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pPr algn="ctr"/>
            <a:r>
              <a:rPr lang="es-EC" dirty="0"/>
              <a:t>Promoviendo voces locales</a:t>
            </a:r>
          </a:p>
        </p:txBody>
      </p: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E4AD3525-75D3-C547-A9D6-85CDEF05C56D}"/>
              </a:ext>
            </a:extLst>
          </p:cNvPr>
          <p:cNvCxnSpPr>
            <a:cxnSpLocks/>
          </p:cNvCxnSpPr>
          <p:nvPr/>
        </p:nvCxnSpPr>
        <p:spPr>
          <a:xfrm>
            <a:off x="3063834" y="1500250"/>
            <a:ext cx="6115792" cy="0"/>
          </a:xfrm>
          <a:prstGeom prst="line">
            <a:avLst/>
          </a:prstGeom>
          <a:ln w="57150">
            <a:solidFill>
              <a:srgbClr val="E1060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06057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AD379D-8AF7-964E-AA74-AFCB65F2AE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C" dirty="0"/>
              <a:t>Retos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499242B-60DF-5A46-9D0D-C17DD65089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C" dirty="0"/>
              <a:t>Respetar procesos internos de cada organización y los procesos locales</a:t>
            </a:r>
          </a:p>
          <a:p>
            <a:r>
              <a:rPr lang="es-EC" dirty="0"/>
              <a:t>La relación entre voz individual y procesos organizativos</a:t>
            </a: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05EAEEA5-B6E3-8042-89F7-683CAC9FFB8D}"/>
              </a:ext>
            </a:extLst>
          </p:cNvPr>
          <p:cNvCxnSpPr>
            <a:cxnSpLocks/>
          </p:cNvCxnSpPr>
          <p:nvPr/>
        </p:nvCxnSpPr>
        <p:spPr>
          <a:xfrm>
            <a:off x="5350933" y="1500250"/>
            <a:ext cx="1591734" cy="0"/>
          </a:xfrm>
          <a:prstGeom prst="line">
            <a:avLst/>
          </a:prstGeom>
          <a:ln w="57150">
            <a:solidFill>
              <a:srgbClr val="E1060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84674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56B12F-DB97-714E-937D-D03D72E6B8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C" dirty="0"/>
              <a:t>Facilitación de procesos de diálogo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673954C-9948-284A-AD54-C4359920E2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428067" cy="4351338"/>
          </a:xfrm>
        </p:spPr>
        <p:txBody>
          <a:bodyPr>
            <a:normAutofit/>
          </a:bodyPr>
          <a:lstStyle/>
          <a:p>
            <a:r>
              <a:rPr lang="es-EC" dirty="0"/>
              <a:t>Facilitación de talleres de arranque:</a:t>
            </a:r>
          </a:p>
          <a:p>
            <a:pPr lvl="1"/>
            <a:r>
              <a:rPr lang="es-EC" dirty="0"/>
              <a:t>Aliados, Ecuador</a:t>
            </a:r>
          </a:p>
          <a:p>
            <a:pPr lvl="1"/>
            <a:r>
              <a:rPr lang="es-EC" dirty="0"/>
              <a:t>SwissAid-IEE, Ecuador</a:t>
            </a:r>
          </a:p>
          <a:p>
            <a:pPr lvl="1"/>
            <a:r>
              <a:rPr lang="es-EC" dirty="0"/>
              <a:t>Eclosio-Diaconia, Perú</a:t>
            </a:r>
          </a:p>
          <a:p>
            <a:pPr lvl="1"/>
            <a:r>
              <a:rPr lang="es-EC" dirty="0"/>
              <a:t>CIP</a:t>
            </a:r>
          </a:p>
          <a:p>
            <a:pPr lvl="1"/>
            <a:r>
              <a:rPr lang="es-EC" dirty="0"/>
              <a:t>INIAP-IICA</a:t>
            </a:r>
          </a:p>
          <a:p>
            <a:pPr lvl="1"/>
            <a:r>
              <a:rPr lang="es-EC" dirty="0"/>
              <a:t>PROINPA</a:t>
            </a:r>
          </a:p>
          <a:p>
            <a:pPr lvl="1"/>
            <a:r>
              <a:rPr lang="es-EC" dirty="0"/>
              <a:t>PROSUCO</a:t>
            </a:r>
          </a:p>
          <a:p>
            <a:pPr lvl="1"/>
            <a:r>
              <a:rPr lang="es-EC" dirty="0"/>
              <a:t>AMIGO</a:t>
            </a:r>
          </a:p>
          <a:p>
            <a:pPr lvl="1"/>
            <a:endParaRPr lang="es-EC" dirty="0"/>
          </a:p>
          <a:p>
            <a:endParaRPr lang="es-EC" dirty="0"/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2797D571-4DA2-F646-8DD3-A711C984D480}"/>
              </a:ext>
            </a:extLst>
          </p:cNvPr>
          <p:cNvCxnSpPr>
            <a:cxnSpLocks/>
          </p:cNvCxnSpPr>
          <p:nvPr/>
        </p:nvCxnSpPr>
        <p:spPr>
          <a:xfrm>
            <a:off x="2201333" y="1500250"/>
            <a:ext cx="7907867" cy="0"/>
          </a:xfrm>
          <a:prstGeom prst="line">
            <a:avLst/>
          </a:prstGeom>
          <a:ln w="57150">
            <a:solidFill>
              <a:srgbClr val="E1060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7" name="Marcador de contenido 2">
            <a:extLst>
              <a:ext uri="{FF2B5EF4-FFF2-40B4-BE49-F238E27FC236}">
                <a16:creationId xmlns:a16="http://schemas.microsoft.com/office/drawing/2014/main" id="{AC3330C6-C58F-104D-8D4A-0F2D4D287EA3}"/>
              </a:ext>
            </a:extLst>
          </p:cNvPr>
          <p:cNvSpPr txBox="1">
            <a:spLocks/>
          </p:cNvSpPr>
          <p:nvPr/>
        </p:nvSpPr>
        <p:spPr>
          <a:xfrm>
            <a:off x="6375400" y="1825625"/>
            <a:ext cx="4428067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C" dirty="0"/>
              <a:t>Facilitación de encuentros de encuentros:</a:t>
            </a:r>
          </a:p>
          <a:p>
            <a:pPr lvl="1"/>
            <a:r>
              <a:rPr lang="es-EC" dirty="0"/>
              <a:t>SAL</a:t>
            </a:r>
          </a:p>
          <a:p>
            <a:pPr lvl="1"/>
            <a:r>
              <a:rPr lang="es-EC" dirty="0"/>
              <a:t>Agrobiodiversidad y semillas</a:t>
            </a:r>
          </a:p>
          <a:p>
            <a:pPr lvl="1"/>
            <a:r>
              <a:rPr lang="es-EC" dirty="0"/>
              <a:t>Incidencia, Manuel Ruiz</a:t>
            </a:r>
          </a:p>
          <a:p>
            <a:pPr lvl="1"/>
            <a:endParaRPr lang="es-EC" dirty="0"/>
          </a:p>
          <a:p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3900604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ECF3C44-5A95-0747-AC49-11D56356D7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6954" y="2908831"/>
            <a:ext cx="10515600" cy="10668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S_tradnl" dirty="0"/>
              <a:t>¿</a:t>
            </a:r>
            <a:r>
              <a:rPr lang="es-EC" dirty="0"/>
              <a:t>Cómo creen ustedes que esta iniciativa puede ayudarles mejor?</a:t>
            </a:r>
          </a:p>
          <a:p>
            <a:pPr marL="0" indent="0" algn="ctr">
              <a:buNone/>
            </a:pPr>
            <a:r>
              <a:rPr lang="es-EC" dirty="0"/>
              <a:t>Sugerencias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B3FE7ED7-4DD4-E440-AE87-480FFDF593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pPr algn="ctr"/>
            <a:r>
              <a:rPr lang="es-EC" dirty="0"/>
              <a:t>Pregunta a la CdP</a:t>
            </a:r>
          </a:p>
        </p:txBody>
      </p: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45D5C0EB-7AFE-534F-BC1D-415F7056E206}"/>
              </a:ext>
            </a:extLst>
          </p:cNvPr>
          <p:cNvCxnSpPr>
            <a:cxnSpLocks/>
          </p:cNvCxnSpPr>
          <p:nvPr/>
        </p:nvCxnSpPr>
        <p:spPr>
          <a:xfrm>
            <a:off x="4131733" y="1500250"/>
            <a:ext cx="4064000" cy="0"/>
          </a:xfrm>
          <a:prstGeom prst="line">
            <a:avLst/>
          </a:prstGeom>
          <a:ln w="57150">
            <a:solidFill>
              <a:srgbClr val="E1060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744401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2338</TotalTime>
  <Words>373</Words>
  <Application>Microsoft Macintosh PowerPoint</Application>
  <PresentationFormat>Panorámica</PresentationFormat>
  <Paragraphs>67</Paragraphs>
  <Slides>10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Tema de Office</vt:lpstr>
      <vt:lpstr>Promoviendo voces locales y acompañando organizaciones </vt:lpstr>
      <vt:lpstr>Apoyo a organizaciones</vt:lpstr>
      <vt:lpstr>Apoyo a las organizaciones</vt:lpstr>
      <vt:lpstr>Temas de intercambio entre IP</vt:lpstr>
      <vt:lpstr>Promoviendo voces locales</vt:lpstr>
      <vt:lpstr>Promoviendo voces locales</vt:lpstr>
      <vt:lpstr>Promoviendo voces locales</vt:lpstr>
      <vt:lpstr>Retos</vt:lpstr>
      <vt:lpstr>Facilitación de procesos de diálogo</vt:lpstr>
      <vt:lpstr>Pregunta a la CdP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Promoviendo voces locales y acompañando organizaciones </dc:title>
  <dc:creator>Sergio Larrea</dc:creator>
  <cp:lastModifiedBy>Sergio Larrea</cp:lastModifiedBy>
  <cp:revision>7</cp:revision>
  <dcterms:created xsi:type="dcterms:W3CDTF">2022-07-10T03:07:53Z</dcterms:created>
  <dcterms:modified xsi:type="dcterms:W3CDTF">2022-07-15T19:31:45Z</dcterms:modified>
</cp:coreProperties>
</file>