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27" r:id="rId3"/>
    <p:sldId id="328" r:id="rId4"/>
    <p:sldId id="329" r:id="rId5"/>
    <p:sldId id="330" r:id="rId6"/>
    <p:sldId id="331" r:id="rId7"/>
    <p:sldId id="332" r:id="rId8"/>
    <p:sldId id="318" r:id="rId9"/>
    <p:sldId id="325" r:id="rId10"/>
    <p:sldId id="326" r:id="rId11"/>
    <p:sldId id="322" r:id="rId12"/>
    <p:sldId id="315" r:id="rId13"/>
    <p:sldId id="263" r:id="rId14"/>
    <p:sldId id="314" r:id="rId15"/>
    <p:sldId id="284" r:id="rId16"/>
    <p:sldId id="307" r:id="rId17"/>
    <p:sldId id="312" r:id="rId18"/>
    <p:sldId id="316" r:id="rId19"/>
    <p:sldId id="308" r:id="rId20"/>
    <p:sldId id="317" r:id="rId21"/>
    <p:sldId id="309" r:id="rId22"/>
    <p:sldId id="293" r:id="rId23"/>
    <p:sldId id="324" r:id="rId24"/>
    <p:sldId id="286" r:id="rId25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24" autoAdjust="0"/>
  </p:normalViewPr>
  <p:slideViewPr>
    <p:cSldViewPr>
      <p:cViewPr>
        <p:scale>
          <a:sx n="60" d="100"/>
          <a:sy n="60" d="100"/>
        </p:scale>
        <p:origin x="-1338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IM%202011\PUNAS-AGUA\caracterizaci&#243;n\cuencas%20comparadas%20cobertu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MX"/>
  <c:chart>
    <c:title>
      <c:tx>
        <c:rich>
          <a:bodyPr/>
          <a:lstStyle/>
          <a:p>
            <a:pPr>
              <a:defRPr sz="1400"/>
            </a:pPr>
            <a:r>
              <a:rPr lang="es-PE" sz="1400"/>
              <a:t>% Cobertura terrestre</a:t>
            </a:r>
            <a:r>
              <a:rPr lang="es-PE" sz="1400" baseline="0"/>
              <a:t> comparada por tipo</a:t>
            </a:r>
            <a:endParaRPr lang="es-PE" sz="140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pablo!$B$1</c:f>
              <c:strCache>
                <c:ptCount val="1"/>
                <c:pt idx="0">
                  <c:v>Pocco</c:v>
                </c:pt>
              </c:strCache>
            </c:strRef>
          </c:tx>
          <c:dLbls>
            <c:showVal val="1"/>
          </c:dLbls>
          <c:cat>
            <c:strRef>
              <c:f>pablo!$A$2:$A$4</c:f>
              <c:strCache>
                <c:ptCount val="3"/>
                <c:pt idx="0">
                  <c:v>pasto</c:v>
                </c:pt>
                <c:pt idx="1">
                  <c:v>roca/suelo desnudo</c:v>
                </c:pt>
                <c:pt idx="2">
                  <c:v>bofedal/ pasto húmedo</c:v>
                </c:pt>
              </c:strCache>
            </c:strRef>
          </c:cat>
          <c:val>
            <c:numRef>
              <c:f>pablo!$C$2:$C$4</c:f>
              <c:numCache>
                <c:formatCode>0</c:formatCode>
                <c:ptCount val="3"/>
                <c:pt idx="0">
                  <c:v>53.348729792147807</c:v>
                </c:pt>
                <c:pt idx="1">
                  <c:v>33.25635103926097</c:v>
                </c:pt>
                <c:pt idx="2">
                  <c:v>13.394919168591219</c:v>
                </c:pt>
              </c:numCache>
            </c:numRef>
          </c:val>
        </c:ser>
        <c:ser>
          <c:idx val="1"/>
          <c:order val="1"/>
          <c:tx>
            <c:strRef>
              <c:f>pablo!$D$1</c:f>
              <c:strCache>
                <c:ptCount val="1"/>
                <c:pt idx="0">
                  <c:v>Matoc</c:v>
                </c:pt>
              </c:strCache>
            </c:strRef>
          </c:tx>
          <c:dLbls>
            <c:dLbl>
              <c:idx val="1"/>
              <c:layout>
                <c:manualLayout>
                  <c:x val="1.5948963317384407E-2"/>
                  <c:y val="8.487556272013438E-17"/>
                </c:manualLayout>
              </c:layout>
              <c:showVal val="1"/>
            </c:dLbl>
            <c:dLbl>
              <c:idx val="2"/>
              <c:layout>
                <c:manualLayout>
                  <c:x val="1.5948963317384407E-2"/>
                  <c:y val="8.487556272013438E-17"/>
                </c:manualLayout>
              </c:layout>
              <c:showVal val="1"/>
            </c:dLbl>
            <c:showVal val="1"/>
          </c:dLbls>
          <c:cat>
            <c:strRef>
              <c:f>pablo!$A$2:$A$4</c:f>
              <c:strCache>
                <c:ptCount val="3"/>
                <c:pt idx="0">
                  <c:v>pasto</c:v>
                </c:pt>
                <c:pt idx="1">
                  <c:v>roca/suelo desnudo</c:v>
                </c:pt>
                <c:pt idx="2">
                  <c:v>bofedal/ pasto húmedo</c:v>
                </c:pt>
              </c:strCache>
            </c:strRef>
          </c:cat>
          <c:val>
            <c:numRef>
              <c:f>pablo!$E$2:$E$4</c:f>
              <c:numCache>
                <c:formatCode>0</c:formatCode>
                <c:ptCount val="3"/>
                <c:pt idx="0">
                  <c:v>79.166666666666657</c:v>
                </c:pt>
                <c:pt idx="1">
                  <c:v>12.916666666666675</c:v>
                </c:pt>
                <c:pt idx="2">
                  <c:v>7.9166666666666687</c:v>
                </c:pt>
              </c:numCache>
            </c:numRef>
          </c:val>
        </c:ser>
        <c:shape val="box"/>
        <c:axId val="136648192"/>
        <c:axId val="136649728"/>
        <c:axId val="0"/>
      </c:bar3DChart>
      <c:catAx>
        <c:axId val="136648192"/>
        <c:scaling>
          <c:orientation val="minMax"/>
        </c:scaling>
        <c:axPos val="b"/>
        <c:majorTickMark val="none"/>
        <c:tickLblPos val="nextTo"/>
        <c:crossAx val="136649728"/>
        <c:crosses val="autoZero"/>
        <c:auto val="1"/>
        <c:lblAlgn val="ctr"/>
        <c:lblOffset val="100"/>
      </c:catAx>
      <c:valAx>
        <c:axId val="136649728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36648192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bg1"/>
    </a:solidFill>
  </c:spPr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D4F512-A8BF-A340-8249-07F6518C15B7}" type="doc">
      <dgm:prSet loTypeId="urn:microsoft.com/office/officeart/2009/layout/CirclePicture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7BBE9B74-6C98-A249-AB18-FF8A572A7560}">
      <dgm:prSet phldrT="[Text]" custT="1"/>
      <dgm:spPr/>
      <dgm:t>
        <a:bodyPr/>
        <a:lstStyle/>
        <a:p>
          <a:r>
            <a:rPr lang="es-ES_tradnl" sz="1400" dirty="0" smtClean="0"/>
            <a:t>Territorio Mancomunidad: inversión pública</a:t>
          </a:r>
          <a:endParaRPr lang="es-ES_tradnl" sz="1400" dirty="0"/>
        </a:p>
      </dgm:t>
    </dgm:pt>
    <dgm:pt modelId="{4912B18D-E6E5-1642-B8FD-2C4EF70C3D5E}" type="parTrans" cxnId="{C4F250EF-CD30-744B-BBD2-CE26A7EA00D2}">
      <dgm:prSet/>
      <dgm:spPr/>
      <dgm:t>
        <a:bodyPr/>
        <a:lstStyle/>
        <a:p>
          <a:endParaRPr lang="es-ES_tradnl"/>
        </a:p>
      </dgm:t>
    </dgm:pt>
    <dgm:pt modelId="{DA6155A8-5EEE-9B49-A8C4-B860D4A7D053}" type="sibTrans" cxnId="{C4F250EF-CD30-744B-BBD2-CE26A7EA00D2}">
      <dgm:prSet/>
      <dgm:spPr/>
      <dgm:t>
        <a:bodyPr/>
        <a:lstStyle/>
        <a:p>
          <a:endParaRPr lang="es-ES_tradnl"/>
        </a:p>
      </dgm:t>
    </dgm:pt>
    <dgm:pt modelId="{07E24655-4013-F549-97B4-F300C2FDB030}">
      <dgm:prSet phldrT="[Text]" custT="1"/>
      <dgm:spPr/>
      <dgm:t>
        <a:bodyPr/>
        <a:lstStyle/>
        <a:p>
          <a:r>
            <a:rPr lang="es-ES_tradnl" sz="1400" b="1" dirty="0" smtClean="0"/>
            <a:t>Cuenca </a:t>
          </a:r>
          <a:r>
            <a:rPr lang="es-ES_tradnl" sz="1400" dirty="0" smtClean="0"/>
            <a:t>Río Negro (Comunidad Piloto Canrey Chico: pastizal Nativo)</a:t>
          </a:r>
          <a:endParaRPr lang="es-ES_tradnl" sz="1400" dirty="0"/>
        </a:p>
      </dgm:t>
    </dgm:pt>
    <dgm:pt modelId="{B5A76106-0BDC-2F4A-B769-13A8D5F94413}" type="parTrans" cxnId="{81BC581D-6C5D-344A-AEF0-E50F639DDE9F}">
      <dgm:prSet/>
      <dgm:spPr/>
      <dgm:t>
        <a:bodyPr/>
        <a:lstStyle/>
        <a:p>
          <a:endParaRPr lang="es-ES_tradnl"/>
        </a:p>
      </dgm:t>
    </dgm:pt>
    <dgm:pt modelId="{7E39E697-4DD5-3645-AACD-A1B227B6F929}" type="sibTrans" cxnId="{81BC581D-6C5D-344A-AEF0-E50F639DDE9F}">
      <dgm:prSet/>
      <dgm:spPr/>
      <dgm:t>
        <a:bodyPr/>
        <a:lstStyle/>
        <a:p>
          <a:endParaRPr lang="es-ES_tradnl"/>
        </a:p>
      </dgm:t>
    </dgm:pt>
    <dgm:pt modelId="{03C918D7-5A47-A14B-AF30-312ABF8311FB}">
      <dgm:prSet phldrT="[Text]" custT="1"/>
      <dgm:spPr/>
      <dgm:t>
        <a:bodyPr/>
        <a:lstStyle/>
        <a:p>
          <a:r>
            <a:rPr lang="es-ES_tradnl" sz="1400" dirty="0" smtClean="0"/>
            <a:t>Micro-Cuencas Pareadas (</a:t>
          </a:r>
          <a:r>
            <a:rPr lang="es-ES_tradnl" sz="1400" b="1" dirty="0" smtClean="0"/>
            <a:t>ecosistema </a:t>
          </a:r>
          <a:r>
            <a:rPr lang="es-ES_tradnl" sz="1400" dirty="0" smtClean="0"/>
            <a:t>Puna)</a:t>
          </a:r>
          <a:endParaRPr lang="es-ES_tradnl" sz="1400" dirty="0"/>
        </a:p>
      </dgm:t>
    </dgm:pt>
    <dgm:pt modelId="{95909B96-C668-DA43-A9E7-A603B70663DD}" type="parTrans" cxnId="{E9BEB0DC-BD98-3949-880A-7B7043401359}">
      <dgm:prSet/>
      <dgm:spPr/>
      <dgm:t>
        <a:bodyPr/>
        <a:lstStyle/>
        <a:p>
          <a:endParaRPr lang="es-ES_tradnl"/>
        </a:p>
      </dgm:t>
    </dgm:pt>
    <dgm:pt modelId="{5529219B-68AD-634A-ADF4-E6B0D25F2C8A}" type="sibTrans" cxnId="{E9BEB0DC-BD98-3949-880A-7B7043401359}">
      <dgm:prSet/>
      <dgm:spPr/>
      <dgm:t>
        <a:bodyPr/>
        <a:lstStyle/>
        <a:p>
          <a:endParaRPr lang="es-ES_tradnl"/>
        </a:p>
      </dgm:t>
    </dgm:pt>
    <dgm:pt modelId="{27DA78C2-9108-0A46-AFF0-7D4D2B9963B8}">
      <dgm:prSet phldrT="[Text]" custT="1"/>
      <dgm:spPr/>
      <dgm:t>
        <a:bodyPr/>
        <a:lstStyle/>
        <a:p>
          <a:r>
            <a:rPr lang="es-ES_tradnl" sz="1400" dirty="0" smtClean="0"/>
            <a:t>Área de réplica: </a:t>
          </a:r>
          <a:r>
            <a:rPr lang="es-ES_tradnl" sz="1400" b="1" dirty="0" smtClean="0"/>
            <a:t>sistema de producción comunal</a:t>
          </a:r>
          <a:endParaRPr lang="es-ES_tradnl" sz="1400" b="1" dirty="0"/>
        </a:p>
      </dgm:t>
    </dgm:pt>
    <dgm:pt modelId="{CA152853-5747-7E49-926F-AFF1823E75C2}" type="parTrans" cxnId="{79AABDCD-B7E1-7243-A01A-A69AEE748894}">
      <dgm:prSet/>
      <dgm:spPr/>
      <dgm:t>
        <a:bodyPr/>
        <a:lstStyle/>
        <a:p>
          <a:endParaRPr lang="es-ES_tradnl"/>
        </a:p>
      </dgm:t>
    </dgm:pt>
    <dgm:pt modelId="{E4BD7AD3-6A03-E74D-A618-2CE7A3DC9851}" type="sibTrans" cxnId="{79AABDCD-B7E1-7243-A01A-A69AEE748894}">
      <dgm:prSet/>
      <dgm:spPr/>
      <dgm:t>
        <a:bodyPr/>
        <a:lstStyle/>
        <a:p>
          <a:endParaRPr lang="es-ES_tradnl"/>
        </a:p>
      </dgm:t>
    </dgm:pt>
    <dgm:pt modelId="{0C6796EC-D544-DB4D-A055-88EB55B87A5B}">
      <dgm:prSet phldrT="[Text]" custT="1"/>
      <dgm:spPr/>
      <dgm:t>
        <a:bodyPr/>
        <a:lstStyle/>
        <a:p>
          <a:pPr algn="l"/>
          <a:r>
            <a:rPr lang="es-ES_tradnl" sz="1050" dirty="0" err="1" smtClean="0"/>
            <a:t>Cuecna</a:t>
          </a:r>
          <a:r>
            <a:rPr lang="es-ES_tradnl" sz="1050" dirty="0" smtClean="0"/>
            <a:t> Río Pativilca (Comunidad Piloto Huasta/Bosques Nativos)</a:t>
          </a:r>
          <a:endParaRPr lang="es-ES_tradnl" sz="1050" dirty="0"/>
        </a:p>
      </dgm:t>
    </dgm:pt>
    <dgm:pt modelId="{28F25FFD-BBAA-A440-888D-631EA360C3C0}" type="parTrans" cxnId="{C51BEC42-BB03-9D48-81CE-278F6D3F0EC9}">
      <dgm:prSet/>
      <dgm:spPr/>
      <dgm:t>
        <a:bodyPr/>
        <a:lstStyle/>
        <a:p>
          <a:endParaRPr lang="es-ES_tradnl"/>
        </a:p>
      </dgm:t>
    </dgm:pt>
    <dgm:pt modelId="{E9A634DE-8B3F-274D-AD0D-EF7F3A4A261D}" type="sibTrans" cxnId="{C51BEC42-BB03-9D48-81CE-278F6D3F0EC9}">
      <dgm:prSet/>
      <dgm:spPr/>
      <dgm:t>
        <a:bodyPr/>
        <a:lstStyle/>
        <a:p>
          <a:endParaRPr lang="es-ES_tradnl"/>
        </a:p>
      </dgm:t>
    </dgm:pt>
    <dgm:pt modelId="{66E4DA17-A502-AC4B-AB04-54274546DA4B}">
      <dgm:prSet custT="1"/>
      <dgm:spPr/>
      <dgm:t>
        <a:bodyPr/>
        <a:lstStyle/>
        <a:p>
          <a:r>
            <a:rPr lang="es-ES_tradnl" sz="1400" b="1" dirty="0" smtClean="0"/>
            <a:t>Parcelas</a:t>
          </a:r>
          <a:r>
            <a:rPr lang="es-ES_tradnl" sz="1400" dirty="0" smtClean="0"/>
            <a:t> de investigación (</a:t>
          </a:r>
          <a:r>
            <a:rPr lang="es-ES_tradnl" sz="1400" b="1" dirty="0" smtClean="0"/>
            <a:t>sitios</a:t>
          </a:r>
          <a:r>
            <a:rPr lang="es-ES_tradnl" sz="1400" dirty="0" smtClean="0"/>
            <a:t> puna húmeda/puna seca)</a:t>
          </a:r>
          <a:endParaRPr lang="es-ES_tradnl" sz="1400" dirty="0"/>
        </a:p>
      </dgm:t>
    </dgm:pt>
    <dgm:pt modelId="{84A9B584-D1FB-B54F-844A-B00555FBE144}" type="parTrans" cxnId="{1DE0E5DB-AEAA-7948-A2FA-B7DC897CEA82}">
      <dgm:prSet/>
      <dgm:spPr/>
      <dgm:t>
        <a:bodyPr/>
        <a:lstStyle/>
        <a:p>
          <a:endParaRPr lang="es-ES_tradnl"/>
        </a:p>
      </dgm:t>
    </dgm:pt>
    <dgm:pt modelId="{859A99E7-1EC2-CD4C-B75D-482ABBFEDA51}" type="sibTrans" cxnId="{1DE0E5DB-AEAA-7948-A2FA-B7DC897CEA82}">
      <dgm:prSet/>
      <dgm:spPr/>
      <dgm:t>
        <a:bodyPr/>
        <a:lstStyle/>
        <a:p>
          <a:endParaRPr lang="es-ES_tradnl"/>
        </a:p>
      </dgm:t>
    </dgm:pt>
    <dgm:pt modelId="{21D988D1-22C7-6340-9616-4996EC149D75}">
      <dgm:prSet phldrT="[Text]"/>
      <dgm:spPr/>
      <dgm:t>
        <a:bodyPr/>
        <a:lstStyle/>
        <a:p>
          <a:r>
            <a:rPr lang="es-ES_tradnl" dirty="0" smtClean="0">
              <a:solidFill>
                <a:schemeClr val="bg1"/>
              </a:solidFill>
            </a:rPr>
            <a:t>.</a:t>
          </a:r>
          <a:endParaRPr lang="es-ES_tradnl" dirty="0">
            <a:solidFill>
              <a:schemeClr val="bg1"/>
            </a:solidFill>
          </a:endParaRPr>
        </a:p>
      </dgm:t>
    </dgm:pt>
    <dgm:pt modelId="{21846693-0A0E-D349-9C74-1E0DDBFAD51B}" type="sibTrans" cxnId="{96BB6A7A-0CB1-794F-838C-469234165B16}">
      <dgm:prSet/>
      <dgm:spPr/>
      <dgm:t>
        <a:bodyPr/>
        <a:lstStyle/>
        <a:p>
          <a:endParaRPr lang="es-ES_tradnl"/>
        </a:p>
      </dgm:t>
    </dgm:pt>
    <dgm:pt modelId="{CA851AE8-4E9B-2C4D-8607-70BEF391C5C8}" type="parTrans" cxnId="{96BB6A7A-0CB1-794F-838C-469234165B16}">
      <dgm:prSet/>
      <dgm:spPr/>
      <dgm:t>
        <a:bodyPr/>
        <a:lstStyle/>
        <a:p>
          <a:endParaRPr lang="es-ES_tradnl"/>
        </a:p>
      </dgm:t>
    </dgm:pt>
    <dgm:pt modelId="{1F0207E2-20AE-8C41-913B-C44F41D9D5B9}" type="pres">
      <dgm:prSet presAssocID="{F5D4F512-A8BF-A340-8249-07F6518C15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BFCDA185-DAC9-A04F-8260-926BEBE251EA}" type="pres">
      <dgm:prSet presAssocID="{7BBE9B74-6C98-A249-AB18-FF8A572A7560}" presName="hierRoot1" presStyleCnt="0"/>
      <dgm:spPr/>
    </dgm:pt>
    <dgm:pt modelId="{02E26B45-790C-8F47-BE93-BD94DE2C4B49}" type="pres">
      <dgm:prSet presAssocID="{7BBE9B74-6C98-A249-AB18-FF8A572A7560}" presName="composite" presStyleCnt="0"/>
      <dgm:spPr/>
    </dgm:pt>
    <dgm:pt modelId="{41B68516-50B8-BF4A-88F4-B21CE7721ABE}" type="pres">
      <dgm:prSet presAssocID="{7BBE9B74-6C98-A249-AB18-FF8A572A7560}" presName="image" presStyleLbl="node0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6000" b="-6000"/>
          </a:stretch>
        </a:blipFill>
      </dgm:spPr>
    </dgm:pt>
    <dgm:pt modelId="{38872C05-6D74-6044-9C1D-5C69B8FD6386}" type="pres">
      <dgm:prSet presAssocID="{7BBE9B74-6C98-A249-AB18-FF8A572A7560}" presName="text" presStyleLbl="revTx" presStyleIdx="0" presStyleCnt="7" custScaleX="148621" custLinFactNeighborX="23491" custLinFactNeighborY="-1855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56041406-8664-E843-A841-65902AFCC147}" type="pres">
      <dgm:prSet presAssocID="{7BBE9B74-6C98-A249-AB18-FF8A572A7560}" presName="hierChild2" presStyleCnt="0"/>
      <dgm:spPr/>
    </dgm:pt>
    <dgm:pt modelId="{48142917-4217-FD48-98DB-74929E233A88}" type="pres">
      <dgm:prSet presAssocID="{B5A76106-0BDC-2F4A-B769-13A8D5F94413}" presName="Name10" presStyleLbl="parChTrans1D2" presStyleIdx="0" presStyleCnt="2"/>
      <dgm:spPr/>
      <dgm:t>
        <a:bodyPr/>
        <a:lstStyle/>
        <a:p>
          <a:endParaRPr lang="es-MX"/>
        </a:p>
      </dgm:t>
    </dgm:pt>
    <dgm:pt modelId="{0E14CE3C-D736-B947-BBF5-7B20AFF5F0FF}" type="pres">
      <dgm:prSet presAssocID="{07E24655-4013-F549-97B4-F300C2FDB030}" presName="hierRoot2" presStyleCnt="0"/>
      <dgm:spPr/>
    </dgm:pt>
    <dgm:pt modelId="{CAC130AC-7C39-D342-AEBF-8E19CBB8D725}" type="pres">
      <dgm:prSet presAssocID="{07E24655-4013-F549-97B4-F300C2FDB030}" presName="composite2" presStyleCnt="0"/>
      <dgm:spPr/>
    </dgm:pt>
    <dgm:pt modelId="{9CB7459B-1620-AB4A-B54C-C2995D06A351}" type="pres">
      <dgm:prSet presAssocID="{07E24655-4013-F549-97B4-F300C2FDB030}" presName="image2" presStyleLbl="node2" presStyleIdx="0" presStyleCnt="2"/>
      <dgm:spPr/>
    </dgm:pt>
    <dgm:pt modelId="{813995AE-80E8-CE4F-AB44-040A4750501F}" type="pres">
      <dgm:prSet presAssocID="{07E24655-4013-F549-97B4-F300C2FDB030}" presName="text2" presStyleLbl="revTx" presStyleIdx="1" presStyleCnt="7" custScaleX="244294" custLinFactNeighborX="75418" custLinFactNeighborY="-1855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765B8B61-6C65-E648-AA6B-C01563124C3A}" type="pres">
      <dgm:prSet presAssocID="{07E24655-4013-F549-97B4-F300C2FDB030}" presName="hierChild3" presStyleCnt="0"/>
      <dgm:spPr/>
    </dgm:pt>
    <dgm:pt modelId="{9FB8F4DA-CFCF-5D48-ABA0-6B853C20F4FF}" type="pres">
      <dgm:prSet presAssocID="{95909B96-C668-DA43-A9E7-A603B70663DD}" presName="Name17" presStyleLbl="parChTrans1D3" presStyleIdx="0" presStyleCnt="4"/>
      <dgm:spPr/>
      <dgm:t>
        <a:bodyPr/>
        <a:lstStyle/>
        <a:p>
          <a:endParaRPr lang="es-MX"/>
        </a:p>
      </dgm:t>
    </dgm:pt>
    <dgm:pt modelId="{093A2731-85DC-994A-BB8E-A0ED2D429B17}" type="pres">
      <dgm:prSet presAssocID="{03C918D7-5A47-A14B-AF30-312ABF8311FB}" presName="hierRoot3" presStyleCnt="0"/>
      <dgm:spPr/>
    </dgm:pt>
    <dgm:pt modelId="{1D85F575-3912-2A40-9683-DC4F89A7EFA8}" type="pres">
      <dgm:prSet presAssocID="{03C918D7-5A47-A14B-AF30-312ABF8311FB}" presName="composite3" presStyleCnt="0"/>
      <dgm:spPr/>
    </dgm:pt>
    <dgm:pt modelId="{113F0EDA-067F-4943-A992-765C02B7E4BF}" type="pres">
      <dgm:prSet presAssocID="{03C918D7-5A47-A14B-AF30-312ABF8311FB}" presName="image3" presStyleLbl="node3" presStyleIdx="0" presStyleCnt="4"/>
      <dgm:spPr/>
    </dgm:pt>
    <dgm:pt modelId="{21E44769-5800-3A42-A210-EF15E6E25D9E}" type="pres">
      <dgm:prSet presAssocID="{03C918D7-5A47-A14B-AF30-312ABF8311FB}" presName="text3" presStyleLbl="revTx" presStyleIdx="2" presStyleCnt="7" custScaleX="117481" custLinFactNeighborX="9870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4F674C03-08D3-8245-8C54-6EA9CEC76942}" type="pres">
      <dgm:prSet presAssocID="{03C918D7-5A47-A14B-AF30-312ABF8311FB}" presName="hierChild4" presStyleCnt="0"/>
      <dgm:spPr/>
    </dgm:pt>
    <dgm:pt modelId="{EA5A420E-C691-AE4D-96B4-EAAEACF82C8B}" type="pres">
      <dgm:prSet presAssocID="{84A9B584-D1FB-B54F-844A-B00555FBE144}" presName="Name17" presStyleLbl="parChTrans1D3" presStyleIdx="1" presStyleCnt="4"/>
      <dgm:spPr/>
      <dgm:t>
        <a:bodyPr/>
        <a:lstStyle/>
        <a:p>
          <a:endParaRPr lang="es-MX"/>
        </a:p>
      </dgm:t>
    </dgm:pt>
    <dgm:pt modelId="{EE8CABBE-CC17-8943-BCDF-571617D9B1D2}" type="pres">
      <dgm:prSet presAssocID="{66E4DA17-A502-AC4B-AB04-54274546DA4B}" presName="hierRoot3" presStyleCnt="0"/>
      <dgm:spPr/>
    </dgm:pt>
    <dgm:pt modelId="{0B86006E-EF14-8A43-8E11-03075EF0DBAB}" type="pres">
      <dgm:prSet presAssocID="{66E4DA17-A502-AC4B-AB04-54274546DA4B}" presName="composite3" presStyleCnt="0"/>
      <dgm:spPr/>
    </dgm:pt>
    <dgm:pt modelId="{78240BBF-061B-5E4F-B31D-CFBE66C374BB}" type="pres">
      <dgm:prSet presAssocID="{66E4DA17-A502-AC4B-AB04-54274546DA4B}" presName="image3" presStyleLbl="node3" presStyleIdx="1" presStyleCnt="4"/>
      <dgm:spPr/>
    </dgm:pt>
    <dgm:pt modelId="{E0806138-7FDC-AE4A-B989-353DA12F26EB}" type="pres">
      <dgm:prSet presAssocID="{66E4DA17-A502-AC4B-AB04-54274546DA4B}" presName="text3" presStyleLbl="revTx" presStyleIdx="3" presStyleCnt="7" custScaleX="127939" custLinFactNeighborX="17853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A0BD39A3-EAD2-C342-9D9D-9377616747CD}" type="pres">
      <dgm:prSet presAssocID="{66E4DA17-A502-AC4B-AB04-54274546DA4B}" presName="hierChild4" presStyleCnt="0"/>
      <dgm:spPr/>
    </dgm:pt>
    <dgm:pt modelId="{7169EE1A-7AA8-5542-A1ED-9A780056C586}" type="pres">
      <dgm:prSet presAssocID="{CA152853-5747-7E49-926F-AFF1823E75C2}" presName="Name17" presStyleLbl="parChTrans1D3" presStyleIdx="2" presStyleCnt="4"/>
      <dgm:spPr/>
      <dgm:t>
        <a:bodyPr/>
        <a:lstStyle/>
        <a:p>
          <a:endParaRPr lang="es-MX"/>
        </a:p>
      </dgm:t>
    </dgm:pt>
    <dgm:pt modelId="{BC9B6124-3E5D-3D48-9FE0-2D7BF65FCBE2}" type="pres">
      <dgm:prSet presAssocID="{27DA78C2-9108-0A46-AFF0-7D4D2B9963B8}" presName="hierRoot3" presStyleCnt="0"/>
      <dgm:spPr/>
    </dgm:pt>
    <dgm:pt modelId="{7CF0FCCC-0F88-FD48-AC0F-A3094243EB9B}" type="pres">
      <dgm:prSet presAssocID="{27DA78C2-9108-0A46-AFF0-7D4D2B9963B8}" presName="composite3" presStyleCnt="0"/>
      <dgm:spPr/>
    </dgm:pt>
    <dgm:pt modelId="{FABD7204-FE38-3D47-B7F1-FAB780952238}" type="pres">
      <dgm:prSet presAssocID="{27DA78C2-9108-0A46-AFF0-7D4D2B9963B8}" presName="image3" presStyleLbl="node3" presStyleIdx="2" presStyleCnt="4"/>
      <dgm:spPr/>
    </dgm:pt>
    <dgm:pt modelId="{2AA3AF68-78EC-FE4A-A7AA-DE4E8E2B01AD}" type="pres">
      <dgm:prSet presAssocID="{27DA78C2-9108-0A46-AFF0-7D4D2B9963B8}" presName="text3" presStyleLbl="revTx" presStyleIdx="4" presStyleCnt="7" custScaleY="145557">
        <dgm:presLayoutVars>
          <dgm:chPref val="3"/>
        </dgm:presLayoutVars>
      </dgm:prSet>
      <dgm:spPr/>
      <dgm:t>
        <a:bodyPr/>
        <a:lstStyle/>
        <a:p>
          <a:endParaRPr lang="es-ES_tradnl"/>
        </a:p>
      </dgm:t>
    </dgm:pt>
    <dgm:pt modelId="{CD6778EB-81EF-DA4E-9220-0ADA1B7792CA}" type="pres">
      <dgm:prSet presAssocID="{27DA78C2-9108-0A46-AFF0-7D4D2B9963B8}" presName="hierChild4" presStyleCnt="0"/>
      <dgm:spPr/>
    </dgm:pt>
    <dgm:pt modelId="{2AF2A8F2-7D30-5844-8782-254EBAF7DEA3}" type="pres">
      <dgm:prSet presAssocID="{28F25FFD-BBAA-A440-888D-631EA360C3C0}" presName="Name10" presStyleLbl="parChTrans1D2" presStyleIdx="1" presStyleCnt="2"/>
      <dgm:spPr/>
      <dgm:t>
        <a:bodyPr/>
        <a:lstStyle/>
        <a:p>
          <a:endParaRPr lang="es-MX"/>
        </a:p>
      </dgm:t>
    </dgm:pt>
    <dgm:pt modelId="{6E85A05E-AD79-3D43-8B5F-725FAD54884B}" type="pres">
      <dgm:prSet presAssocID="{0C6796EC-D544-DB4D-A055-88EB55B87A5B}" presName="hierRoot2" presStyleCnt="0"/>
      <dgm:spPr/>
    </dgm:pt>
    <dgm:pt modelId="{2A20658A-2959-DF4B-89EF-9396C01EF2E6}" type="pres">
      <dgm:prSet presAssocID="{0C6796EC-D544-DB4D-A055-88EB55B87A5B}" presName="composite2" presStyleCnt="0"/>
      <dgm:spPr/>
    </dgm:pt>
    <dgm:pt modelId="{B9AA5A88-BE11-0A43-992E-0A2CC307D644}" type="pres">
      <dgm:prSet presAssocID="{0C6796EC-D544-DB4D-A055-88EB55B87A5B}" presName="image2" presStyleLbl="node2" presStyleIdx="1" presStyleCnt="2"/>
      <dgm:spPr/>
    </dgm:pt>
    <dgm:pt modelId="{E35BE3AC-8BD4-4540-884C-C9FB86C6879C}" type="pres">
      <dgm:prSet presAssocID="{0C6796EC-D544-DB4D-A055-88EB55B87A5B}" presName="text2" presStyleLbl="revTx" presStyleIdx="5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7604C80-A46A-2A4D-83C3-9842FBB0BCDD}" type="pres">
      <dgm:prSet presAssocID="{0C6796EC-D544-DB4D-A055-88EB55B87A5B}" presName="hierChild3" presStyleCnt="0"/>
      <dgm:spPr/>
    </dgm:pt>
    <dgm:pt modelId="{FEA708BB-8876-C94D-AFD1-EE87F9A74407}" type="pres">
      <dgm:prSet presAssocID="{CA851AE8-4E9B-2C4D-8607-70BEF391C5C8}" presName="Name17" presStyleLbl="parChTrans1D3" presStyleIdx="3" presStyleCnt="4"/>
      <dgm:spPr/>
      <dgm:t>
        <a:bodyPr/>
        <a:lstStyle/>
        <a:p>
          <a:endParaRPr lang="es-MX"/>
        </a:p>
      </dgm:t>
    </dgm:pt>
    <dgm:pt modelId="{86537072-5BD2-D54D-BC1C-60E7ACDDE811}" type="pres">
      <dgm:prSet presAssocID="{21D988D1-22C7-6340-9616-4996EC149D75}" presName="hierRoot3" presStyleCnt="0"/>
      <dgm:spPr/>
    </dgm:pt>
    <dgm:pt modelId="{F162A4EB-B1C6-8444-A19D-B443B6EF174E}" type="pres">
      <dgm:prSet presAssocID="{21D988D1-22C7-6340-9616-4996EC149D75}" presName="composite3" presStyleCnt="0"/>
      <dgm:spPr/>
    </dgm:pt>
    <dgm:pt modelId="{44CD547F-B750-9840-86F1-AC6AE2113C29}" type="pres">
      <dgm:prSet presAssocID="{21D988D1-22C7-6340-9616-4996EC149D75}" presName="image3" presStyleLbl="node3" presStyleIdx="3" presStyleCnt="4"/>
      <dgm:spPr/>
    </dgm:pt>
    <dgm:pt modelId="{2C6E2AE6-DCAB-4043-8118-ABE0B1754877}" type="pres">
      <dgm:prSet presAssocID="{21D988D1-22C7-6340-9616-4996EC149D75}" presName="text3" presStyleLbl="revTx" presStyleIdx="6" presStyleCnt="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C65E98A-0C3F-1C4D-8AB6-4D0DB50F69E0}" type="pres">
      <dgm:prSet presAssocID="{21D988D1-22C7-6340-9616-4996EC149D75}" presName="hierChild4" presStyleCnt="0"/>
      <dgm:spPr/>
    </dgm:pt>
  </dgm:ptLst>
  <dgm:cxnLst>
    <dgm:cxn modelId="{C51BEC42-BB03-9D48-81CE-278F6D3F0EC9}" srcId="{7BBE9B74-6C98-A249-AB18-FF8A572A7560}" destId="{0C6796EC-D544-DB4D-A055-88EB55B87A5B}" srcOrd="1" destOrd="0" parTransId="{28F25FFD-BBAA-A440-888D-631EA360C3C0}" sibTransId="{E9A634DE-8B3F-274D-AD0D-EF7F3A4A261D}"/>
    <dgm:cxn modelId="{C4F250EF-CD30-744B-BBD2-CE26A7EA00D2}" srcId="{F5D4F512-A8BF-A340-8249-07F6518C15B7}" destId="{7BBE9B74-6C98-A249-AB18-FF8A572A7560}" srcOrd="0" destOrd="0" parTransId="{4912B18D-E6E5-1642-B8FD-2C4EF70C3D5E}" sibTransId="{DA6155A8-5EEE-9B49-A8C4-B860D4A7D053}"/>
    <dgm:cxn modelId="{CAB58208-0C64-41AC-B40A-893E60294A5F}" type="presOf" srcId="{07E24655-4013-F549-97B4-F300C2FDB030}" destId="{813995AE-80E8-CE4F-AB44-040A4750501F}" srcOrd="0" destOrd="0" presId="urn:microsoft.com/office/officeart/2009/layout/CirclePictureHierarchy"/>
    <dgm:cxn modelId="{1DE0E5DB-AEAA-7948-A2FA-B7DC897CEA82}" srcId="{07E24655-4013-F549-97B4-F300C2FDB030}" destId="{66E4DA17-A502-AC4B-AB04-54274546DA4B}" srcOrd="1" destOrd="0" parTransId="{84A9B584-D1FB-B54F-844A-B00555FBE144}" sibTransId="{859A99E7-1EC2-CD4C-B75D-482ABBFEDA51}"/>
    <dgm:cxn modelId="{06255E37-6E56-4CD8-8EAD-DEA999D8594B}" type="presOf" srcId="{03C918D7-5A47-A14B-AF30-312ABF8311FB}" destId="{21E44769-5800-3A42-A210-EF15E6E25D9E}" srcOrd="0" destOrd="0" presId="urn:microsoft.com/office/officeart/2009/layout/CirclePictureHierarchy"/>
    <dgm:cxn modelId="{EA78E19B-D82C-4D01-8F8E-ECA70586F10E}" type="presOf" srcId="{84A9B584-D1FB-B54F-844A-B00555FBE144}" destId="{EA5A420E-C691-AE4D-96B4-EAAEACF82C8B}" srcOrd="0" destOrd="0" presId="urn:microsoft.com/office/officeart/2009/layout/CirclePictureHierarchy"/>
    <dgm:cxn modelId="{2957D328-6DA3-4CED-838D-507CB60D761B}" type="presOf" srcId="{66E4DA17-A502-AC4B-AB04-54274546DA4B}" destId="{E0806138-7FDC-AE4A-B989-353DA12F26EB}" srcOrd="0" destOrd="0" presId="urn:microsoft.com/office/officeart/2009/layout/CirclePictureHierarchy"/>
    <dgm:cxn modelId="{81BC581D-6C5D-344A-AEF0-E50F639DDE9F}" srcId="{7BBE9B74-6C98-A249-AB18-FF8A572A7560}" destId="{07E24655-4013-F549-97B4-F300C2FDB030}" srcOrd="0" destOrd="0" parTransId="{B5A76106-0BDC-2F4A-B769-13A8D5F94413}" sibTransId="{7E39E697-4DD5-3645-AACD-A1B227B6F929}"/>
    <dgm:cxn modelId="{4CED13B8-9654-49E9-BEBF-FA7383FD0813}" type="presOf" srcId="{21D988D1-22C7-6340-9616-4996EC149D75}" destId="{2C6E2AE6-DCAB-4043-8118-ABE0B1754877}" srcOrd="0" destOrd="0" presId="urn:microsoft.com/office/officeart/2009/layout/CirclePictureHierarchy"/>
    <dgm:cxn modelId="{66573B08-7D4C-4BD6-A88D-4B2A16742466}" type="presOf" srcId="{0C6796EC-D544-DB4D-A055-88EB55B87A5B}" destId="{E35BE3AC-8BD4-4540-884C-C9FB86C6879C}" srcOrd="0" destOrd="0" presId="urn:microsoft.com/office/officeart/2009/layout/CirclePictureHierarchy"/>
    <dgm:cxn modelId="{7A7A5A94-2CFA-434B-BBBA-C1E093213873}" type="presOf" srcId="{CA152853-5747-7E49-926F-AFF1823E75C2}" destId="{7169EE1A-7AA8-5542-A1ED-9A780056C586}" srcOrd="0" destOrd="0" presId="urn:microsoft.com/office/officeart/2009/layout/CirclePictureHierarchy"/>
    <dgm:cxn modelId="{D04EB8EC-EE1D-48CA-B30D-398E082C7782}" type="presOf" srcId="{CA851AE8-4E9B-2C4D-8607-70BEF391C5C8}" destId="{FEA708BB-8876-C94D-AFD1-EE87F9A74407}" srcOrd="0" destOrd="0" presId="urn:microsoft.com/office/officeart/2009/layout/CirclePictureHierarchy"/>
    <dgm:cxn modelId="{AE555EC2-A474-4458-B142-1B3837DA3B38}" type="presOf" srcId="{B5A76106-0BDC-2F4A-B769-13A8D5F94413}" destId="{48142917-4217-FD48-98DB-74929E233A88}" srcOrd="0" destOrd="0" presId="urn:microsoft.com/office/officeart/2009/layout/CirclePictureHierarchy"/>
    <dgm:cxn modelId="{32D1F065-9D47-445F-82E8-75C277348B46}" type="presOf" srcId="{F5D4F512-A8BF-A340-8249-07F6518C15B7}" destId="{1F0207E2-20AE-8C41-913B-C44F41D9D5B9}" srcOrd="0" destOrd="0" presId="urn:microsoft.com/office/officeart/2009/layout/CirclePictureHierarchy"/>
    <dgm:cxn modelId="{C21DE6B3-A7AB-41BB-BD25-A52F8E059A04}" type="presOf" srcId="{28F25FFD-BBAA-A440-888D-631EA360C3C0}" destId="{2AF2A8F2-7D30-5844-8782-254EBAF7DEA3}" srcOrd="0" destOrd="0" presId="urn:microsoft.com/office/officeart/2009/layout/CirclePictureHierarchy"/>
    <dgm:cxn modelId="{E9BEB0DC-BD98-3949-880A-7B7043401359}" srcId="{07E24655-4013-F549-97B4-F300C2FDB030}" destId="{03C918D7-5A47-A14B-AF30-312ABF8311FB}" srcOrd="0" destOrd="0" parTransId="{95909B96-C668-DA43-A9E7-A603B70663DD}" sibTransId="{5529219B-68AD-634A-ADF4-E6B0D25F2C8A}"/>
    <dgm:cxn modelId="{96BB6A7A-0CB1-794F-838C-469234165B16}" srcId="{0C6796EC-D544-DB4D-A055-88EB55B87A5B}" destId="{21D988D1-22C7-6340-9616-4996EC149D75}" srcOrd="0" destOrd="0" parTransId="{CA851AE8-4E9B-2C4D-8607-70BEF391C5C8}" sibTransId="{21846693-0A0E-D349-9C74-1E0DDBFAD51B}"/>
    <dgm:cxn modelId="{AA8BFF7E-1619-43DA-A237-2A3213FCD5F9}" type="presOf" srcId="{95909B96-C668-DA43-A9E7-A603B70663DD}" destId="{9FB8F4DA-CFCF-5D48-ABA0-6B853C20F4FF}" srcOrd="0" destOrd="0" presId="urn:microsoft.com/office/officeart/2009/layout/CirclePictureHierarchy"/>
    <dgm:cxn modelId="{79AABDCD-B7E1-7243-A01A-A69AEE748894}" srcId="{07E24655-4013-F549-97B4-F300C2FDB030}" destId="{27DA78C2-9108-0A46-AFF0-7D4D2B9963B8}" srcOrd="2" destOrd="0" parTransId="{CA152853-5747-7E49-926F-AFF1823E75C2}" sibTransId="{E4BD7AD3-6A03-E74D-A618-2CE7A3DC9851}"/>
    <dgm:cxn modelId="{F77C5322-B4F5-462B-A9A1-F51F34420DB3}" type="presOf" srcId="{7BBE9B74-6C98-A249-AB18-FF8A572A7560}" destId="{38872C05-6D74-6044-9C1D-5C69B8FD6386}" srcOrd="0" destOrd="0" presId="urn:microsoft.com/office/officeart/2009/layout/CirclePictureHierarchy"/>
    <dgm:cxn modelId="{2EAD4E4E-036B-4B7A-9AA4-4018791DA63D}" type="presOf" srcId="{27DA78C2-9108-0A46-AFF0-7D4D2B9963B8}" destId="{2AA3AF68-78EC-FE4A-A7AA-DE4E8E2B01AD}" srcOrd="0" destOrd="0" presId="urn:microsoft.com/office/officeart/2009/layout/CirclePictureHierarchy"/>
    <dgm:cxn modelId="{9065BAEB-202B-4482-BD73-45F281A1742A}" type="presParOf" srcId="{1F0207E2-20AE-8C41-913B-C44F41D9D5B9}" destId="{BFCDA185-DAC9-A04F-8260-926BEBE251EA}" srcOrd="0" destOrd="0" presId="urn:microsoft.com/office/officeart/2009/layout/CirclePictureHierarchy"/>
    <dgm:cxn modelId="{8A068807-75C2-4853-A164-7AF2DFA84E6C}" type="presParOf" srcId="{BFCDA185-DAC9-A04F-8260-926BEBE251EA}" destId="{02E26B45-790C-8F47-BE93-BD94DE2C4B49}" srcOrd="0" destOrd="0" presId="urn:microsoft.com/office/officeart/2009/layout/CirclePictureHierarchy"/>
    <dgm:cxn modelId="{1CD8A7EA-9F7B-4CDE-BE0F-30C20EC143E1}" type="presParOf" srcId="{02E26B45-790C-8F47-BE93-BD94DE2C4B49}" destId="{41B68516-50B8-BF4A-88F4-B21CE7721ABE}" srcOrd="0" destOrd="0" presId="urn:microsoft.com/office/officeart/2009/layout/CirclePictureHierarchy"/>
    <dgm:cxn modelId="{6062E877-C3E7-4D38-B236-5B8D0DC4E44D}" type="presParOf" srcId="{02E26B45-790C-8F47-BE93-BD94DE2C4B49}" destId="{38872C05-6D74-6044-9C1D-5C69B8FD6386}" srcOrd="1" destOrd="0" presId="urn:microsoft.com/office/officeart/2009/layout/CirclePictureHierarchy"/>
    <dgm:cxn modelId="{180EB64C-4316-48A5-A75F-DD189E7413D1}" type="presParOf" srcId="{BFCDA185-DAC9-A04F-8260-926BEBE251EA}" destId="{56041406-8664-E843-A841-65902AFCC147}" srcOrd="1" destOrd="0" presId="urn:microsoft.com/office/officeart/2009/layout/CirclePictureHierarchy"/>
    <dgm:cxn modelId="{93044E30-6B88-4191-BED1-1D0E96C2D3FF}" type="presParOf" srcId="{56041406-8664-E843-A841-65902AFCC147}" destId="{48142917-4217-FD48-98DB-74929E233A88}" srcOrd="0" destOrd="0" presId="urn:microsoft.com/office/officeart/2009/layout/CirclePictureHierarchy"/>
    <dgm:cxn modelId="{70F33DFF-FD28-4377-9B45-CAE00436006F}" type="presParOf" srcId="{56041406-8664-E843-A841-65902AFCC147}" destId="{0E14CE3C-D736-B947-BBF5-7B20AFF5F0FF}" srcOrd="1" destOrd="0" presId="urn:microsoft.com/office/officeart/2009/layout/CirclePictureHierarchy"/>
    <dgm:cxn modelId="{64175184-C634-4917-9EA7-DC0E77375901}" type="presParOf" srcId="{0E14CE3C-D736-B947-BBF5-7B20AFF5F0FF}" destId="{CAC130AC-7C39-D342-AEBF-8E19CBB8D725}" srcOrd="0" destOrd="0" presId="urn:microsoft.com/office/officeart/2009/layout/CirclePictureHierarchy"/>
    <dgm:cxn modelId="{0183331B-BB05-424A-8DEE-62FAF3152238}" type="presParOf" srcId="{CAC130AC-7C39-D342-AEBF-8E19CBB8D725}" destId="{9CB7459B-1620-AB4A-B54C-C2995D06A351}" srcOrd="0" destOrd="0" presId="urn:microsoft.com/office/officeart/2009/layout/CirclePictureHierarchy"/>
    <dgm:cxn modelId="{CC1B7CE8-E753-4373-98D6-C857E14B692B}" type="presParOf" srcId="{CAC130AC-7C39-D342-AEBF-8E19CBB8D725}" destId="{813995AE-80E8-CE4F-AB44-040A4750501F}" srcOrd="1" destOrd="0" presId="urn:microsoft.com/office/officeart/2009/layout/CirclePictureHierarchy"/>
    <dgm:cxn modelId="{A4EBCD60-FB9D-496B-A341-D07FCCAB1826}" type="presParOf" srcId="{0E14CE3C-D736-B947-BBF5-7B20AFF5F0FF}" destId="{765B8B61-6C65-E648-AA6B-C01563124C3A}" srcOrd="1" destOrd="0" presId="urn:microsoft.com/office/officeart/2009/layout/CirclePictureHierarchy"/>
    <dgm:cxn modelId="{91920984-B6EB-41C9-B182-A7BCACA4A7DD}" type="presParOf" srcId="{765B8B61-6C65-E648-AA6B-C01563124C3A}" destId="{9FB8F4DA-CFCF-5D48-ABA0-6B853C20F4FF}" srcOrd="0" destOrd="0" presId="urn:microsoft.com/office/officeart/2009/layout/CirclePictureHierarchy"/>
    <dgm:cxn modelId="{EFAC7B57-D270-4C2E-B6E5-ADFD9A6D98A1}" type="presParOf" srcId="{765B8B61-6C65-E648-AA6B-C01563124C3A}" destId="{093A2731-85DC-994A-BB8E-A0ED2D429B17}" srcOrd="1" destOrd="0" presId="urn:microsoft.com/office/officeart/2009/layout/CirclePictureHierarchy"/>
    <dgm:cxn modelId="{CEA92C90-4920-4BD1-BA3C-691081C92AA6}" type="presParOf" srcId="{093A2731-85DC-994A-BB8E-A0ED2D429B17}" destId="{1D85F575-3912-2A40-9683-DC4F89A7EFA8}" srcOrd="0" destOrd="0" presId="urn:microsoft.com/office/officeart/2009/layout/CirclePictureHierarchy"/>
    <dgm:cxn modelId="{4200E0F8-693D-4D22-9011-7DE9B2D79ED9}" type="presParOf" srcId="{1D85F575-3912-2A40-9683-DC4F89A7EFA8}" destId="{113F0EDA-067F-4943-A992-765C02B7E4BF}" srcOrd="0" destOrd="0" presId="urn:microsoft.com/office/officeart/2009/layout/CirclePictureHierarchy"/>
    <dgm:cxn modelId="{80AB0AC2-1CAA-46AD-893E-3D4CB629BEBF}" type="presParOf" srcId="{1D85F575-3912-2A40-9683-DC4F89A7EFA8}" destId="{21E44769-5800-3A42-A210-EF15E6E25D9E}" srcOrd="1" destOrd="0" presId="urn:microsoft.com/office/officeart/2009/layout/CirclePictureHierarchy"/>
    <dgm:cxn modelId="{63955C34-60BB-464B-A8E3-647CCE409B4D}" type="presParOf" srcId="{093A2731-85DC-994A-BB8E-A0ED2D429B17}" destId="{4F674C03-08D3-8245-8C54-6EA9CEC76942}" srcOrd="1" destOrd="0" presId="urn:microsoft.com/office/officeart/2009/layout/CirclePictureHierarchy"/>
    <dgm:cxn modelId="{5A8990FA-D0FB-446E-9DA1-9340FB509116}" type="presParOf" srcId="{765B8B61-6C65-E648-AA6B-C01563124C3A}" destId="{EA5A420E-C691-AE4D-96B4-EAAEACF82C8B}" srcOrd="2" destOrd="0" presId="urn:microsoft.com/office/officeart/2009/layout/CirclePictureHierarchy"/>
    <dgm:cxn modelId="{872B705E-7BAA-4684-8ADC-948E2A59B6DD}" type="presParOf" srcId="{765B8B61-6C65-E648-AA6B-C01563124C3A}" destId="{EE8CABBE-CC17-8943-BCDF-571617D9B1D2}" srcOrd="3" destOrd="0" presId="urn:microsoft.com/office/officeart/2009/layout/CirclePictureHierarchy"/>
    <dgm:cxn modelId="{BF0EED4B-67EC-4FF6-9E4B-6297E3CCFB64}" type="presParOf" srcId="{EE8CABBE-CC17-8943-BCDF-571617D9B1D2}" destId="{0B86006E-EF14-8A43-8E11-03075EF0DBAB}" srcOrd="0" destOrd="0" presId="urn:microsoft.com/office/officeart/2009/layout/CirclePictureHierarchy"/>
    <dgm:cxn modelId="{79A3AA3A-A4D8-4124-B592-8B4B63635F3E}" type="presParOf" srcId="{0B86006E-EF14-8A43-8E11-03075EF0DBAB}" destId="{78240BBF-061B-5E4F-B31D-CFBE66C374BB}" srcOrd="0" destOrd="0" presId="urn:microsoft.com/office/officeart/2009/layout/CirclePictureHierarchy"/>
    <dgm:cxn modelId="{F4C926A4-0F5C-45D3-AB15-AD1193C2865C}" type="presParOf" srcId="{0B86006E-EF14-8A43-8E11-03075EF0DBAB}" destId="{E0806138-7FDC-AE4A-B989-353DA12F26EB}" srcOrd="1" destOrd="0" presId="urn:microsoft.com/office/officeart/2009/layout/CirclePictureHierarchy"/>
    <dgm:cxn modelId="{9E6A4030-18AA-4E4F-AD45-B333034F4B27}" type="presParOf" srcId="{EE8CABBE-CC17-8943-BCDF-571617D9B1D2}" destId="{A0BD39A3-EAD2-C342-9D9D-9377616747CD}" srcOrd="1" destOrd="0" presId="urn:microsoft.com/office/officeart/2009/layout/CirclePictureHierarchy"/>
    <dgm:cxn modelId="{5652B30F-E056-4177-98D1-5CD29F9F9F1B}" type="presParOf" srcId="{765B8B61-6C65-E648-AA6B-C01563124C3A}" destId="{7169EE1A-7AA8-5542-A1ED-9A780056C586}" srcOrd="4" destOrd="0" presId="urn:microsoft.com/office/officeart/2009/layout/CirclePictureHierarchy"/>
    <dgm:cxn modelId="{39CD67E7-57E5-4535-B338-9E4817650C34}" type="presParOf" srcId="{765B8B61-6C65-E648-AA6B-C01563124C3A}" destId="{BC9B6124-3E5D-3D48-9FE0-2D7BF65FCBE2}" srcOrd="5" destOrd="0" presId="urn:microsoft.com/office/officeart/2009/layout/CirclePictureHierarchy"/>
    <dgm:cxn modelId="{8F9E1914-0C50-42FC-9E00-9F791F09F6BB}" type="presParOf" srcId="{BC9B6124-3E5D-3D48-9FE0-2D7BF65FCBE2}" destId="{7CF0FCCC-0F88-FD48-AC0F-A3094243EB9B}" srcOrd="0" destOrd="0" presId="urn:microsoft.com/office/officeart/2009/layout/CirclePictureHierarchy"/>
    <dgm:cxn modelId="{48653F25-B4CC-42D1-8DFB-E34641ADF2C3}" type="presParOf" srcId="{7CF0FCCC-0F88-FD48-AC0F-A3094243EB9B}" destId="{FABD7204-FE38-3D47-B7F1-FAB780952238}" srcOrd="0" destOrd="0" presId="urn:microsoft.com/office/officeart/2009/layout/CirclePictureHierarchy"/>
    <dgm:cxn modelId="{7C0CB080-ED74-4D51-9E0B-0459E338BC25}" type="presParOf" srcId="{7CF0FCCC-0F88-FD48-AC0F-A3094243EB9B}" destId="{2AA3AF68-78EC-FE4A-A7AA-DE4E8E2B01AD}" srcOrd="1" destOrd="0" presId="urn:microsoft.com/office/officeart/2009/layout/CirclePictureHierarchy"/>
    <dgm:cxn modelId="{9A414918-4D9F-4C73-8059-1B92CFB9CCCD}" type="presParOf" srcId="{BC9B6124-3E5D-3D48-9FE0-2D7BF65FCBE2}" destId="{CD6778EB-81EF-DA4E-9220-0ADA1B7792CA}" srcOrd="1" destOrd="0" presId="urn:microsoft.com/office/officeart/2009/layout/CirclePictureHierarchy"/>
    <dgm:cxn modelId="{60CF2044-CC55-4B15-8400-E80657230936}" type="presParOf" srcId="{56041406-8664-E843-A841-65902AFCC147}" destId="{2AF2A8F2-7D30-5844-8782-254EBAF7DEA3}" srcOrd="2" destOrd="0" presId="urn:microsoft.com/office/officeart/2009/layout/CirclePictureHierarchy"/>
    <dgm:cxn modelId="{04F4D522-CBE3-44D0-A233-F6ECB07D1E6F}" type="presParOf" srcId="{56041406-8664-E843-A841-65902AFCC147}" destId="{6E85A05E-AD79-3D43-8B5F-725FAD54884B}" srcOrd="3" destOrd="0" presId="urn:microsoft.com/office/officeart/2009/layout/CirclePictureHierarchy"/>
    <dgm:cxn modelId="{9749F84F-DEC9-4175-ADEE-FB0887977EEF}" type="presParOf" srcId="{6E85A05E-AD79-3D43-8B5F-725FAD54884B}" destId="{2A20658A-2959-DF4B-89EF-9396C01EF2E6}" srcOrd="0" destOrd="0" presId="urn:microsoft.com/office/officeart/2009/layout/CirclePictureHierarchy"/>
    <dgm:cxn modelId="{00D61139-2B8F-425F-9C02-44D5DB5001ED}" type="presParOf" srcId="{2A20658A-2959-DF4B-89EF-9396C01EF2E6}" destId="{B9AA5A88-BE11-0A43-992E-0A2CC307D644}" srcOrd="0" destOrd="0" presId="urn:microsoft.com/office/officeart/2009/layout/CirclePictureHierarchy"/>
    <dgm:cxn modelId="{13370D41-1873-4FE4-9E02-2BB24A4C37D0}" type="presParOf" srcId="{2A20658A-2959-DF4B-89EF-9396C01EF2E6}" destId="{E35BE3AC-8BD4-4540-884C-C9FB86C6879C}" srcOrd="1" destOrd="0" presId="urn:microsoft.com/office/officeart/2009/layout/CirclePictureHierarchy"/>
    <dgm:cxn modelId="{C7B8B9A6-76A5-4225-AD83-81F9ADB3336E}" type="presParOf" srcId="{6E85A05E-AD79-3D43-8B5F-725FAD54884B}" destId="{B7604C80-A46A-2A4D-83C3-9842FBB0BCDD}" srcOrd="1" destOrd="0" presId="urn:microsoft.com/office/officeart/2009/layout/CirclePictureHierarchy"/>
    <dgm:cxn modelId="{6F3E7BB2-08BA-45E0-8931-36867E51F4FC}" type="presParOf" srcId="{B7604C80-A46A-2A4D-83C3-9842FBB0BCDD}" destId="{FEA708BB-8876-C94D-AFD1-EE87F9A74407}" srcOrd="0" destOrd="0" presId="urn:microsoft.com/office/officeart/2009/layout/CirclePictureHierarchy"/>
    <dgm:cxn modelId="{E149EA47-D08C-406F-BF00-BC03D9C1C136}" type="presParOf" srcId="{B7604C80-A46A-2A4D-83C3-9842FBB0BCDD}" destId="{86537072-5BD2-D54D-BC1C-60E7ACDDE811}" srcOrd="1" destOrd="0" presId="urn:microsoft.com/office/officeart/2009/layout/CirclePictureHierarchy"/>
    <dgm:cxn modelId="{B262875A-961B-4D72-9005-D70EDB43B512}" type="presParOf" srcId="{86537072-5BD2-D54D-BC1C-60E7ACDDE811}" destId="{F162A4EB-B1C6-8444-A19D-B443B6EF174E}" srcOrd="0" destOrd="0" presId="urn:microsoft.com/office/officeart/2009/layout/CirclePictureHierarchy"/>
    <dgm:cxn modelId="{11279176-CB64-47F0-B55A-DA3A40FCB9C0}" type="presParOf" srcId="{F162A4EB-B1C6-8444-A19D-B443B6EF174E}" destId="{44CD547F-B750-9840-86F1-AC6AE2113C29}" srcOrd="0" destOrd="0" presId="urn:microsoft.com/office/officeart/2009/layout/CirclePictureHierarchy"/>
    <dgm:cxn modelId="{8B76EC23-B2CF-4262-9ECA-C08AFE10E721}" type="presParOf" srcId="{F162A4EB-B1C6-8444-A19D-B443B6EF174E}" destId="{2C6E2AE6-DCAB-4043-8118-ABE0B1754877}" srcOrd="1" destOrd="0" presId="urn:microsoft.com/office/officeart/2009/layout/CirclePictureHierarchy"/>
    <dgm:cxn modelId="{40B7BF25-8F05-4F4D-8B6F-4F166C71B671}" type="presParOf" srcId="{86537072-5BD2-D54D-BC1C-60E7ACDDE811}" destId="{9C65E98A-0C3F-1C4D-8AB6-4D0DB50F69E0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A708BB-8876-C94D-AFD1-EE87F9A74407}">
      <dsp:nvSpPr>
        <dsp:cNvPr id="0" name=""/>
        <dsp:cNvSpPr/>
      </dsp:nvSpPr>
      <dsp:spPr>
        <a:xfrm>
          <a:off x="6864887" y="3515037"/>
          <a:ext cx="91440" cy="2394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41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F2A8F2-7D30-5844-8782-254EBAF7DEA3}">
      <dsp:nvSpPr>
        <dsp:cNvPr id="0" name=""/>
        <dsp:cNvSpPr/>
      </dsp:nvSpPr>
      <dsp:spPr>
        <a:xfrm>
          <a:off x="4395951" y="2515588"/>
          <a:ext cx="2514655" cy="239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655"/>
              </a:lnTo>
              <a:lnTo>
                <a:pt x="2514655" y="120655"/>
              </a:lnTo>
              <a:lnTo>
                <a:pt x="2514655" y="23941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9EE1A-7AA8-5542-A1ED-9A780056C586}">
      <dsp:nvSpPr>
        <dsp:cNvPr id="0" name=""/>
        <dsp:cNvSpPr/>
      </dsp:nvSpPr>
      <dsp:spPr>
        <a:xfrm>
          <a:off x="2220928" y="3515037"/>
          <a:ext cx="2599575" cy="412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781"/>
              </a:lnTo>
              <a:lnTo>
                <a:pt x="2599575" y="293781"/>
              </a:lnTo>
              <a:lnTo>
                <a:pt x="2599575" y="41253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A420E-C691-AE4D-96B4-EAAEACF82C8B}">
      <dsp:nvSpPr>
        <dsp:cNvPr id="0" name=""/>
        <dsp:cNvSpPr/>
      </dsp:nvSpPr>
      <dsp:spPr>
        <a:xfrm>
          <a:off x="2220928" y="3515037"/>
          <a:ext cx="350212" cy="239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655"/>
              </a:lnTo>
              <a:lnTo>
                <a:pt x="350212" y="120655"/>
              </a:lnTo>
              <a:lnTo>
                <a:pt x="350212" y="23941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8F4DA-CFCF-5D48-ABA0-6B853C20F4FF}">
      <dsp:nvSpPr>
        <dsp:cNvPr id="0" name=""/>
        <dsp:cNvSpPr/>
      </dsp:nvSpPr>
      <dsp:spPr>
        <a:xfrm>
          <a:off x="381389" y="3515037"/>
          <a:ext cx="1839538" cy="239411"/>
        </a:xfrm>
        <a:custGeom>
          <a:avLst/>
          <a:gdLst/>
          <a:ahLst/>
          <a:cxnLst/>
          <a:rect l="0" t="0" r="0" b="0"/>
          <a:pathLst>
            <a:path>
              <a:moveTo>
                <a:pt x="1839538" y="0"/>
              </a:moveTo>
              <a:lnTo>
                <a:pt x="1839538" y="120655"/>
              </a:lnTo>
              <a:lnTo>
                <a:pt x="0" y="120655"/>
              </a:lnTo>
              <a:lnTo>
                <a:pt x="0" y="23941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42917-4217-FD48-98DB-74929E233A88}">
      <dsp:nvSpPr>
        <dsp:cNvPr id="0" name=""/>
        <dsp:cNvSpPr/>
      </dsp:nvSpPr>
      <dsp:spPr>
        <a:xfrm>
          <a:off x="2220928" y="2515588"/>
          <a:ext cx="2175023" cy="239411"/>
        </a:xfrm>
        <a:custGeom>
          <a:avLst/>
          <a:gdLst/>
          <a:ahLst/>
          <a:cxnLst/>
          <a:rect l="0" t="0" r="0" b="0"/>
          <a:pathLst>
            <a:path>
              <a:moveTo>
                <a:pt x="2175023" y="0"/>
              </a:moveTo>
              <a:lnTo>
                <a:pt x="2175023" y="120655"/>
              </a:lnTo>
              <a:lnTo>
                <a:pt x="0" y="120655"/>
              </a:lnTo>
              <a:lnTo>
                <a:pt x="0" y="23941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68516-50B8-BF4A-88F4-B21CE7721ABE}">
      <dsp:nvSpPr>
        <dsp:cNvPr id="0" name=""/>
        <dsp:cNvSpPr/>
      </dsp:nvSpPr>
      <dsp:spPr>
        <a:xfrm>
          <a:off x="4015932" y="1755550"/>
          <a:ext cx="760037" cy="7600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872C05-6D74-6044-9C1D-5C69B8FD6386}">
      <dsp:nvSpPr>
        <dsp:cNvPr id="0" name=""/>
        <dsp:cNvSpPr/>
      </dsp:nvSpPr>
      <dsp:spPr>
        <a:xfrm>
          <a:off x="4766627" y="1739551"/>
          <a:ext cx="1694363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Territorio Mancomunidad: inversión pública</a:t>
          </a:r>
          <a:endParaRPr lang="es-ES_tradnl" sz="1400" kern="1200" dirty="0"/>
        </a:p>
      </dsp:txBody>
      <dsp:txXfrm>
        <a:off x="4766627" y="1739551"/>
        <a:ext cx="1694363" cy="760037"/>
      </dsp:txXfrm>
    </dsp:sp>
    <dsp:sp modelId="{9CB7459B-1620-AB4A-B54C-C2995D06A351}">
      <dsp:nvSpPr>
        <dsp:cNvPr id="0" name=""/>
        <dsp:cNvSpPr/>
      </dsp:nvSpPr>
      <dsp:spPr>
        <a:xfrm>
          <a:off x="1840909" y="2755000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3995AE-80E8-CE4F-AB44-040A4750501F}">
      <dsp:nvSpPr>
        <dsp:cNvPr id="0" name=""/>
        <dsp:cNvSpPr/>
      </dsp:nvSpPr>
      <dsp:spPr>
        <a:xfrm>
          <a:off x="2638238" y="2739001"/>
          <a:ext cx="2785089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Cuenca </a:t>
          </a:r>
          <a:r>
            <a:rPr lang="es-ES_tradnl" sz="1400" kern="1200" dirty="0" smtClean="0"/>
            <a:t>Río Negro (Comunidad Piloto Canrey Chico: pastizal Nativo)</a:t>
          </a:r>
          <a:endParaRPr lang="es-ES_tradnl" sz="1400" kern="1200" dirty="0"/>
        </a:p>
      </dsp:txBody>
      <dsp:txXfrm>
        <a:off x="2638238" y="2739001"/>
        <a:ext cx="2785089" cy="760037"/>
      </dsp:txXfrm>
    </dsp:sp>
    <dsp:sp modelId="{113F0EDA-067F-4943-A992-765C02B7E4BF}">
      <dsp:nvSpPr>
        <dsp:cNvPr id="0" name=""/>
        <dsp:cNvSpPr/>
      </dsp:nvSpPr>
      <dsp:spPr>
        <a:xfrm>
          <a:off x="1371" y="3754449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E44769-5800-3A42-A210-EF15E6E25D9E}">
      <dsp:nvSpPr>
        <dsp:cNvPr id="0" name=""/>
        <dsp:cNvSpPr/>
      </dsp:nvSpPr>
      <dsp:spPr>
        <a:xfrm>
          <a:off x="774285" y="3752549"/>
          <a:ext cx="1339349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Micro-Cuencas Pareadas (</a:t>
          </a:r>
          <a:r>
            <a:rPr lang="es-ES_tradnl" sz="1400" b="1" kern="1200" dirty="0" smtClean="0"/>
            <a:t>ecosistema </a:t>
          </a:r>
          <a:r>
            <a:rPr lang="es-ES_tradnl" sz="1400" kern="1200" dirty="0" smtClean="0"/>
            <a:t>Puna)</a:t>
          </a:r>
          <a:endParaRPr lang="es-ES_tradnl" sz="1400" kern="1200" dirty="0"/>
        </a:p>
      </dsp:txBody>
      <dsp:txXfrm>
        <a:off x="774285" y="3752549"/>
        <a:ext cx="1339349" cy="760037"/>
      </dsp:txXfrm>
    </dsp:sp>
    <dsp:sp modelId="{78240BBF-061B-5E4F-B31D-CFBE66C374BB}">
      <dsp:nvSpPr>
        <dsp:cNvPr id="0" name=""/>
        <dsp:cNvSpPr/>
      </dsp:nvSpPr>
      <dsp:spPr>
        <a:xfrm>
          <a:off x="2191121" y="3754449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806138-7FDC-AE4A-B989-353DA12F26EB}">
      <dsp:nvSpPr>
        <dsp:cNvPr id="0" name=""/>
        <dsp:cNvSpPr/>
      </dsp:nvSpPr>
      <dsp:spPr>
        <a:xfrm>
          <a:off x="2995433" y="3752549"/>
          <a:ext cx="1458576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Parcelas</a:t>
          </a:r>
          <a:r>
            <a:rPr lang="es-ES_tradnl" sz="1400" kern="1200" dirty="0" smtClean="0"/>
            <a:t> de investigación (</a:t>
          </a:r>
          <a:r>
            <a:rPr lang="es-ES_tradnl" sz="1400" b="1" kern="1200" dirty="0" smtClean="0"/>
            <a:t>sitios</a:t>
          </a:r>
          <a:r>
            <a:rPr lang="es-ES_tradnl" sz="1400" kern="1200" dirty="0" smtClean="0"/>
            <a:t> puna húmeda/puna seca)</a:t>
          </a:r>
          <a:endParaRPr lang="es-ES_tradnl" sz="1400" kern="1200" dirty="0"/>
        </a:p>
      </dsp:txBody>
      <dsp:txXfrm>
        <a:off x="2995433" y="3752549"/>
        <a:ext cx="1458576" cy="760037"/>
      </dsp:txXfrm>
    </dsp:sp>
    <dsp:sp modelId="{FABD7204-FE38-3D47-B7F1-FAB780952238}">
      <dsp:nvSpPr>
        <dsp:cNvPr id="0" name=""/>
        <dsp:cNvSpPr/>
      </dsp:nvSpPr>
      <dsp:spPr>
        <a:xfrm>
          <a:off x="4440485" y="3927574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A3AF68-78EC-FE4A-A7AA-DE4E8E2B01AD}">
      <dsp:nvSpPr>
        <dsp:cNvPr id="0" name=""/>
        <dsp:cNvSpPr/>
      </dsp:nvSpPr>
      <dsp:spPr>
        <a:xfrm>
          <a:off x="5200522" y="3752549"/>
          <a:ext cx="1140056" cy="1106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Área de réplica: </a:t>
          </a:r>
          <a:r>
            <a:rPr lang="es-ES_tradnl" sz="1400" b="1" kern="1200" dirty="0" smtClean="0"/>
            <a:t>sistema de producción comunal</a:t>
          </a:r>
          <a:endParaRPr lang="es-ES_tradnl" sz="1400" b="1" kern="1200" dirty="0"/>
        </a:p>
      </dsp:txBody>
      <dsp:txXfrm>
        <a:off x="5200522" y="3752549"/>
        <a:ext cx="1140056" cy="1106288"/>
      </dsp:txXfrm>
    </dsp:sp>
    <dsp:sp modelId="{B9AA5A88-BE11-0A43-992E-0A2CC307D644}">
      <dsp:nvSpPr>
        <dsp:cNvPr id="0" name=""/>
        <dsp:cNvSpPr/>
      </dsp:nvSpPr>
      <dsp:spPr>
        <a:xfrm>
          <a:off x="6530588" y="2755000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5BE3AC-8BD4-4540-884C-C9FB86C6879C}">
      <dsp:nvSpPr>
        <dsp:cNvPr id="0" name=""/>
        <dsp:cNvSpPr/>
      </dsp:nvSpPr>
      <dsp:spPr>
        <a:xfrm>
          <a:off x="7290626" y="2753099"/>
          <a:ext cx="1140056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50" kern="1200" dirty="0" err="1" smtClean="0"/>
            <a:t>Cuecna</a:t>
          </a:r>
          <a:r>
            <a:rPr lang="es-ES_tradnl" sz="1050" kern="1200" dirty="0" smtClean="0"/>
            <a:t> Río Pativilca (Comunidad Piloto Huasta/Bosques Nativos)</a:t>
          </a:r>
          <a:endParaRPr lang="es-ES_tradnl" sz="1050" kern="1200" dirty="0"/>
        </a:p>
      </dsp:txBody>
      <dsp:txXfrm>
        <a:off x="7290626" y="2753099"/>
        <a:ext cx="1140056" cy="760037"/>
      </dsp:txXfrm>
    </dsp:sp>
    <dsp:sp modelId="{44CD547F-B750-9840-86F1-AC6AE2113C29}">
      <dsp:nvSpPr>
        <dsp:cNvPr id="0" name=""/>
        <dsp:cNvSpPr/>
      </dsp:nvSpPr>
      <dsp:spPr>
        <a:xfrm>
          <a:off x="6530588" y="3754449"/>
          <a:ext cx="760037" cy="760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6E2AE6-DCAB-4043-8118-ABE0B1754877}">
      <dsp:nvSpPr>
        <dsp:cNvPr id="0" name=""/>
        <dsp:cNvSpPr/>
      </dsp:nvSpPr>
      <dsp:spPr>
        <a:xfrm>
          <a:off x="7290626" y="3752549"/>
          <a:ext cx="1140056" cy="76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smtClean="0">
              <a:solidFill>
                <a:schemeClr val="bg1"/>
              </a:solidFill>
            </a:rPr>
            <a:t>.</a:t>
          </a:r>
          <a:endParaRPr lang="es-ES_tradnl" sz="3500" kern="1200" dirty="0">
            <a:solidFill>
              <a:schemeClr val="bg1"/>
            </a:solidFill>
          </a:endParaRPr>
        </a:p>
      </dsp:txBody>
      <dsp:txXfrm>
        <a:off x="7290626" y="3752549"/>
        <a:ext cx="1140056" cy="760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729F44-EA12-49B1-9500-B8E0E5CA01C6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5ED83C-DF86-4C62-9933-E61A4E2616A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90486-7ED2-4D28-8229-DBE155C0419C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65D3-7236-48F2-A0D9-3D8642AD92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2BDF3-2D93-456A-AFB8-0D928419B129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397D0-EAD8-4E1A-9895-1BAF056A215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2537F-27C1-4696-8BB0-579DAA2651EC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EC7B-0E6E-409C-A32B-58584AD2D5B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0B031-3402-4A2B-B608-87FDE72529E4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D32DD-4F17-4D65-A815-99D24FC0F25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FF5D0-1746-43AA-8EEA-547D435A9B41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D767B-ED0D-4D72-8591-EBDECBD8F81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D8551-BC10-4237-AB18-A4F34A4810DA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D55DA-6759-4B8E-97EF-45CC44A2786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6D9A4-88CA-4953-B1A9-793E998968CB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9756-1852-4625-8C5A-92A1FDBF01A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25AFD-69B9-4124-8424-9AFE59B33F56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238A2-C1C9-450E-B3B8-0127D0B389F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EED45-10FE-4320-AF08-4C4FE32D55A9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1B35E-4E81-45EB-B615-832E1058E63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0047E-E16B-4E2E-8294-6F4E14AACB8A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6F617-F022-4558-B888-D33E800CFF6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402B4-25B9-47A1-B570-4AE1B2262601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A5A55-3C27-4758-8337-06B8D22EC74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C5CCBD-E3FF-46F9-B03A-C7008DDA5B85}" type="datetimeFigureOut">
              <a:rPr lang="es-MX"/>
              <a:pPr>
                <a:defRPr/>
              </a:pPr>
              <a:t>16/07/2012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8691A7-E5CF-46CA-A3D1-E417292E0D8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323528" y="3640956"/>
            <a:ext cx="84969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“Promoviendo la Seguridad Hidrológica del Sistema Agrario Andino a Través de la Conservación de Ecosistemas de Puna Húmeda del Norte Peruano”</a:t>
            </a:r>
          </a:p>
          <a:p>
            <a:pPr algn="ctr">
              <a:defRPr/>
            </a:pPr>
            <a:endParaRPr lang="es-MX" sz="2400" i="1" dirty="0" smtClean="0">
              <a:latin typeface="Calibri" pitchFamily="34" charset="0"/>
            </a:endParaRPr>
          </a:p>
          <a:p>
            <a:pPr algn="ctr">
              <a:defRPr/>
            </a:pPr>
            <a:r>
              <a:rPr 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Cuenca, 2012</a:t>
            </a:r>
            <a:endParaRPr lang="es-MX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s-MX" sz="2400" dirty="0">
              <a:latin typeface="+mn-lt"/>
            </a:endParaRPr>
          </a:p>
        </p:txBody>
      </p:sp>
      <p:pic>
        <p:nvPicPr>
          <p:cNvPr id="205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063" y="567913"/>
            <a:ext cx="10287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01564" y="613231"/>
            <a:ext cx="37465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 dirty="0">
                <a:latin typeface="Calibri" pitchFamily="34" charset="0"/>
                <a:cs typeface="Times New Roman" pitchFamily="18" charset="0"/>
              </a:rPr>
              <a:t>UNIVERSIDAD  NACIONAL AGRARIA </a:t>
            </a:r>
          </a:p>
          <a:p>
            <a:r>
              <a:rPr lang="es-ES" b="1" dirty="0">
                <a:latin typeface="Calibri" pitchFamily="34" charset="0"/>
                <a:cs typeface="Times New Roman" pitchFamily="18" charset="0"/>
              </a:rPr>
              <a:t>LA MOLINA</a:t>
            </a:r>
            <a:r>
              <a:rPr lang="es-ES" dirty="0">
                <a:latin typeface="Calibri" pitchFamily="34" charset="0"/>
              </a:rPr>
              <a:t> </a:t>
            </a:r>
          </a:p>
        </p:txBody>
      </p:sp>
      <p:pic>
        <p:nvPicPr>
          <p:cNvPr id="2054" name="Picture 8" descr="Logo TMI_Español_Nuevo 2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3478" y="685240"/>
            <a:ext cx="2941436" cy="7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7467" t="13407" r="45491" b="25563"/>
          <a:stretch>
            <a:fillRect/>
          </a:stretch>
        </p:blipFill>
        <p:spPr bwMode="auto">
          <a:xfrm>
            <a:off x="3779912" y="1045279"/>
            <a:ext cx="1584176" cy="1155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611560" y="282970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PROYECTO PUNAS - AGUA</a:t>
            </a:r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2103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latin typeface="+mn-lt"/>
              </a:rPr>
              <a:t>I. Preguntas de Investigación del Proyecto “Punas-agua”</a:t>
            </a:r>
            <a:endParaRPr lang="es-ES_tradnl" sz="2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855" y="1170032"/>
            <a:ext cx="80916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Tema: </a:t>
            </a:r>
            <a:r>
              <a:rPr lang="es-ES_tradnl" b="1" dirty="0" smtClean="0"/>
              <a:t>   Relación </a:t>
            </a:r>
            <a:r>
              <a:rPr lang="es-ES_tradnl" b="1" dirty="0"/>
              <a:t>entre la puna y los sistemas de producción agrícola en </a:t>
            </a:r>
            <a:endParaRPr lang="es-ES_tradnl" b="1" dirty="0" smtClean="0"/>
          </a:p>
          <a:p>
            <a:r>
              <a:rPr lang="es-ES_tradnl" b="1" dirty="0" smtClean="0"/>
              <a:t>               los </a:t>
            </a:r>
            <a:r>
              <a:rPr lang="es-ES_tradnl" b="1" dirty="0"/>
              <a:t>paisajes de alta montaña</a:t>
            </a:r>
            <a:r>
              <a:rPr lang="es-ES_tradnl" b="1" dirty="0" smtClean="0"/>
              <a:t>.</a:t>
            </a:r>
            <a:br>
              <a:rPr lang="es-ES_tradnl" b="1" dirty="0" smtClean="0"/>
            </a:br>
            <a:endParaRPr lang="es-ES_tradnl" b="1" dirty="0"/>
          </a:p>
          <a:p>
            <a:pPr marL="285750" indent="-285750">
              <a:buFont typeface="Arial"/>
              <a:buChar char="•"/>
            </a:pPr>
            <a:r>
              <a:rPr lang="es-ES_tradnl" sz="1600" dirty="0"/>
              <a:t> </a:t>
            </a:r>
            <a:r>
              <a:rPr lang="es-ES" dirty="0" smtClean="0"/>
              <a:t>¿Cómo los sistemas de pastoreo y uso de la tierra afectan el estado de salud de los ecosistemas?</a:t>
            </a:r>
            <a:br>
              <a:rPr lang="es-ES" dirty="0" smtClean="0"/>
            </a:br>
            <a:endParaRPr lang="es-ES" dirty="0" smtClean="0"/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¿Cuáles son los flujos de agua, nutrientes y energía entre puna y valle?</a:t>
            </a:r>
            <a:br>
              <a:rPr lang="es-ES_tradnl" dirty="0" smtClean="0"/>
            </a:br>
            <a:endParaRPr lang="es-ES_tradnl" dirty="0" smtClean="0"/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¿</a:t>
            </a:r>
            <a:r>
              <a:rPr lang="es-ES_tradnl" dirty="0"/>
              <a:t>Cómo inciden las prácticas de manejo  de suelos en la mejora de la retención hídrica del pastizal</a:t>
            </a:r>
            <a:r>
              <a:rPr lang="es-ES_tradnl" dirty="0" smtClean="0"/>
              <a:t>?</a:t>
            </a:r>
            <a:br>
              <a:rPr lang="es-ES_tradnl" dirty="0" smtClean="0"/>
            </a:br>
            <a:endParaRPr lang="es-ES_tradnl" dirty="0" smtClean="0"/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¿</a:t>
            </a:r>
            <a:r>
              <a:rPr lang="es-ES" dirty="0"/>
              <a:t>Cómo el sitio ecológico afecta la capacidad de infiltración y retención hídrica del suelo</a:t>
            </a:r>
            <a:r>
              <a:rPr lang="es-ES" dirty="0" smtClean="0"/>
              <a:t>?</a:t>
            </a:r>
            <a:r>
              <a:rPr lang="es-ES" dirty="0"/>
              <a:t/>
            </a:r>
            <a:br>
              <a:rPr lang="es-ES" dirty="0"/>
            </a:br>
            <a:endParaRPr lang="es-ES_tradnl" dirty="0" smtClean="0"/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¿</a:t>
            </a:r>
            <a:r>
              <a:rPr lang="es-ES_tradnl" dirty="0"/>
              <a:t>Cuál es la relación mutua entre los servicios ecológicos que provee la puna y los sistemas de producción agrícola</a:t>
            </a:r>
            <a:r>
              <a:rPr lang="es-ES_tradnl" dirty="0" smtClean="0"/>
              <a:t>?</a:t>
            </a:r>
            <a:br>
              <a:rPr lang="es-ES_tradnl" dirty="0" smtClean="0"/>
            </a:br>
            <a:endParaRPr lang="es-ES_tradnl" dirty="0" smtClean="0"/>
          </a:p>
          <a:p>
            <a:pPr marL="285750" indent="-285750">
              <a:buFont typeface="Arial"/>
              <a:buChar char="•"/>
            </a:pPr>
            <a:r>
              <a:rPr lang="es-ES_tradnl" dirty="0" smtClean="0"/>
              <a:t>¿</a:t>
            </a:r>
            <a:r>
              <a:rPr lang="es-ES_tradnl" dirty="0"/>
              <a:t>Qué factores y condiciones sociales inciden en los procesos ecológicos</a:t>
            </a:r>
            <a:r>
              <a:rPr lang="es-ES_tradnl" dirty="0" smtClean="0"/>
              <a:t>?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24353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993343197"/>
              </p:ext>
            </p:extLst>
          </p:nvPr>
        </p:nvGraphicFramePr>
        <p:xfrm>
          <a:off x="340425" y="130941"/>
          <a:ext cx="8432054" cy="661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5486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latin typeface="+mn-lt"/>
              </a:rPr>
              <a:t>II. Proyecto Punas - Agua: Escalas de Intervención</a:t>
            </a:r>
            <a:endParaRPr lang="es-ES_tradnl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37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 descr="Descripción: D:\Documents and Settings\Mere\Mis documentos\investigaciones\000 INTITUTO MONTANA\MANCOMUNIDAD TRES CUENCAS\MMTC mapa con zonas piloto I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416824" cy="4968552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46296" y="5445224"/>
            <a:ext cx="778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 smtClean="0">
                <a:latin typeface="+mn-lt"/>
              </a:rPr>
              <a:t>En la escala del espacio de gobierno: alianza de 10 municipios (19 comunidades) mancomunados para la gestión sostenible del ecosistema puna en tres cabeceras de cuenca</a:t>
            </a:r>
            <a:endParaRPr lang="es-ES_tradnl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71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37321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 smtClean="0">
                <a:latin typeface="+mn-lt"/>
              </a:rPr>
              <a:t>En la escala mayor de la cuenca del rio negro (zona agrícola y puna) estudiamos la dinámica hidrológica y los sistemas productivos campesinos.</a:t>
            </a:r>
            <a:endParaRPr lang="es-ES_tradnl" sz="2400" dirty="0">
              <a:latin typeface="+mn-lt"/>
            </a:endParaRPr>
          </a:p>
        </p:txBody>
      </p:sp>
      <p:pic>
        <p:nvPicPr>
          <p:cNvPr id="4" name="Picture 3" descr="pH water  sampl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6" r="14262"/>
          <a:stretch>
            <a:fillRect/>
          </a:stretch>
        </p:blipFill>
        <p:spPr>
          <a:xfrm>
            <a:off x="611560" y="476672"/>
            <a:ext cx="792716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199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40331"/>
            <a:ext cx="4355976" cy="43570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5566" y="332656"/>
            <a:ext cx="7986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u="sng" dirty="0" smtClean="0">
                <a:latin typeface="+mn-lt"/>
              </a:rPr>
              <a:t>Escala del ecosistema puna</a:t>
            </a:r>
            <a:endParaRPr lang="es-ES_tradnl" sz="2400" b="1" dirty="0" smtClean="0">
              <a:latin typeface="+mn-lt"/>
            </a:endParaRPr>
          </a:p>
          <a:p>
            <a:pPr algn="just"/>
            <a:endParaRPr lang="es-ES_tradnl" sz="2200" dirty="0" smtClean="0">
              <a:latin typeface="+mn-lt"/>
            </a:endParaRPr>
          </a:p>
          <a:p>
            <a:pPr algn="just"/>
            <a:r>
              <a:rPr lang="es-ES_tradnl" sz="2200" dirty="0" smtClean="0">
                <a:latin typeface="+mn-lt"/>
              </a:rPr>
              <a:t>Las cuencas pareadas de </a:t>
            </a:r>
            <a:r>
              <a:rPr lang="es-ES_tradnl" sz="2200" dirty="0" err="1" smtClean="0">
                <a:latin typeface="+mn-lt"/>
              </a:rPr>
              <a:t>P</a:t>
            </a:r>
            <a:r>
              <a:rPr lang="es-ES_tradnl" sz="2200" dirty="0" err="1" smtClean="0">
                <a:latin typeface="+mn-lt"/>
              </a:rPr>
              <a:t>occo</a:t>
            </a:r>
            <a:r>
              <a:rPr lang="es-ES_tradnl" sz="2200" dirty="0" smtClean="0">
                <a:latin typeface="+mn-lt"/>
              </a:rPr>
              <a:t> y  </a:t>
            </a:r>
            <a:r>
              <a:rPr lang="es-ES_tradnl" sz="2200" dirty="0" err="1" smtClean="0">
                <a:latin typeface="+mn-lt"/>
              </a:rPr>
              <a:t>Tumsho</a:t>
            </a:r>
            <a:r>
              <a:rPr lang="es-ES_tradnl" sz="2200" dirty="0" smtClean="0">
                <a:latin typeface="+mn-lt"/>
              </a:rPr>
              <a:t> o </a:t>
            </a:r>
            <a:r>
              <a:rPr lang="es-ES_tradnl" sz="2200" dirty="0" err="1" smtClean="0">
                <a:latin typeface="+mn-lt"/>
              </a:rPr>
              <a:t>M</a:t>
            </a:r>
            <a:r>
              <a:rPr lang="es-ES_tradnl" sz="2200" dirty="0" err="1" smtClean="0">
                <a:latin typeface="+mn-lt"/>
              </a:rPr>
              <a:t>atocc</a:t>
            </a:r>
            <a:r>
              <a:rPr lang="es-ES_tradnl" sz="2200" dirty="0" smtClean="0">
                <a:latin typeface="+mn-lt"/>
              </a:rPr>
              <a:t> </a:t>
            </a:r>
            <a:r>
              <a:rPr lang="es-ES_tradnl" sz="2200" dirty="0" smtClean="0">
                <a:latin typeface="+mn-lt"/>
              </a:rPr>
              <a:t>representan condiciones contrastantes de uso del pastizal (condición buena y mala) en iguales condiciones de suelo, clima y topografía.</a:t>
            </a:r>
            <a:endParaRPr lang="es-ES_tradnl" sz="2200" dirty="0">
              <a:latin typeface="+mn-lt"/>
            </a:endParaRPr>
          </a:p>
        </p:txBody>
      </p:sp>
      <p:graphicFrame>
        <p:nvGraphicFramePr>
          <p:cNvPr id="8" name="Gráfico 51"/>
          <p:cNvGraphicFramePr/>
          <p:nvPr>
            <p:extLst>
              <p:ext uri="{D42A27DB-BD31-4B8C-83A1-F6EECF244321}">
                <p14:modId xmlns:p14="http://schemas.microsoft.com/office/powerpoint/2010/main" xmlns="" val="2354100631"/>
              </p:ext>
            </p:extLst>
          </p:nvPr>
        </p:nvGraphicFramePr>
        <p:xfrm>
          <a:off x="4435627" y="2420888"/>
          <a:ext cx="4708373" cy="2938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815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0" y="3794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E" sz="2400" b="1" u="sng" dirty="0" smtClean="0">
                <a:latin typeface="Calibri" pitchFamily="34" charset="0"/>
              </a:rPr>
              <a:t>Escala Parcelas de Investigación</a:t>
            </a:r>
            <a:endParaRPr lang="es-PE" sz="2400" b="1" u="sng" dirty="0">
              <a:latin typeface="Calibri" pitchFamily="34" charset="0"/>
            </a:endParaRPr>
          </a:p>
        </p:txBody>
      </p:sp>
      <p:pic>
        <p:nvPicPr>
          <p:cNvPr id="717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858" y="1412875"/>
            <a:ext cx="585787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 l="-182" t="25391" r="45641" b="10634"/>
          <a:stretch>
            <a:fillRect/>
          </a:stretch>
        </p:blipFill>
        <p:spPr bwMode="auto">
          <a:xfrm>
            <a:off x="6428862" y="1196752"/>
            <a:ext cx="223106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l="35399" t="12392" r="7178" b="10634"/>
          <a:stretch>
            <a:fillRect/>
          </a:stretch>
        </p:blipFill>
        <p:spPr bwMode="auto">
          <a:xfrm>
            <a:off x="6504695" y="3779748"/>
            <a:ext cx="217176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>
            <a:spLocks noChangeArrowheads="1"/>
          </p:cNvSpPr>
          <p:nvPr/>
        </p:nvSpPr>
        <p:spPr bwMode="auto">
          <a:xfrm>
            <a:off x="6588224" y="5651956"/>
            <a:ext cx="2088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>
                <a:latin typeface="+mn-lt"/>
                <a:cs typeface="Arial" pitchFamily="34" charset="0"/>
              </a:rPr>
              <a:t>Pajonal húmedo</a:t>
            </a:r>
          </a:p>
        </p:txBody>
      </p:sp>
      <p:sp>
        <p:nvSpPr>
          <p:cNvPr id="11" name="10 CuadroTexto"/>
          <p:cNvSpPr txBox="1">
            <a:spLocks noChangeArrowheads="1"/>
          </p:cNvSpPr>
          <p:nvPr/>
        </p:nvSpPr>
        <p:spPr bwMode="auto">
          <a:xfrm>
            <a:off x="6660232" y="3234878"/>
            <a:ext cx="2000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latin typeface="+mn-lt"/>
                <a:cs typeface="Arial" pitchFamily="34" charset="0"/>
              </a:rPr>
              <a:t>Pajonal seco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365104"/>
            <a:ext cx="48245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691680" y="6156593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Influencia del Pastoreo Diferido con Llamas y Vacunos Sobre la Función Hídrica y la Condición del Pastizal</a:t>
            </a:r>
            <a:endParaRPr lang="es-MX" sz="1600" dirty="0"/>
          </a:p>
        </p:txBody>
      </p:sp>
      <p:pic>
        <p:nvPicPr>
          <p:cNvPr id="5" name="Picture 4" descr="C:\Users\Juancarlos\Documents\Juanca\Doctorado\Tesis doctoral\Ensayo 1. Productividad\Fotos Ensayo 1\IMG_07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484782"/>
            <a:ext cx="2445183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Juancarlos\Documents\Juanca\Doctorado\Tesis doctoral\Ensayo 1. Productividad\Fotos Ensayo 1\IMG_06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0828" y="1484784"/>
            <a:ext cx="244454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379413"/>
            <a:ext cx="84249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E" sz="2800" b="1" dirty="0" smtClean="0">
                <a:latin typeface="Calibri" pitchFamily="34" charset="0"/>
              </a:rPr>
              <a:t>III. Estrategias de Manejo y Prácticas de Conservación de Pastizales</a:t>
            </a:r>
            <a:endParaRPr lang="es-PE" sz="2800" b="1" dirty="0">
              <a:latin typeface="Calibri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366742" y="3420289"/>
            <a:ext cx="6373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Dinámica de la Productividad Primaria, Captura y Almacenamiento de Carbono en Pastizales </a:t>
            </a:r>
            <a:r>
              <a:rPr lang="es-MX" sz="1600" dirty="0" err="1" smtClean="0"/>
              <a:t>Altoandinos</a:t>
            </a:r>
            <a:endParaRPr lang="es-MX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G:\Fotos_diversos\FOTOS_tesis_IM\Fotos 17-20 Oct. Instalacion de experimentos\IMG_0735.JPG"/>
          <p:cNvPicPr/>
          <p:nvPr/>
        </p:nvPicPr>
        <p:blipFill>
          <a:blip r:embed="rId2" cstate="print"/>
          <a:srcRect t="20459"/>
          <a:stretch>
            <a:fillRect/>
          </a:stretch>
        </p:blipFill>
        <p:spPr bwMode="auto">
          <a:xfrm>
            <a:off x="1403647" y="404665"/>
            <a:ext cx="3744417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G:\Fotos_diversos\FOTOS_tesis_IM\Fotos 17-20 Oct. Instalacion de experimentos\IMG_08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 flipV="1">
            <a:off x="5148064" y="404665"/>
            <a:ext cx="2880320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899592" y="2564904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dirty="0" smtClean="0"/>
              <a:t>Influencia de Sistemas de Pastoreo y Prácticas de Conservación de Suelos en las Relaciones Hidrológicas de los Pastizales Alto Andinos </a:t>
            </a:r>
            <a:br>
              <a:rPr lang="es-MX" sz="1600" dirty="0" smtClean="0"/>
            </a:br>
            <a:endParaRPr lang="es-MX" sz="1600" dirty="0"/>
          </a:p>
        </p:txBody>
      </p:sp>
      <p:sp>
        <p:nvSpPr>
          <p:cNvPr id="5" name="4 Rectángulo"/>
          <p:cNvSpPr/>
          <p:nvPr/>
        </p:nvSpPr>
        <p:spPr>
          <a:xfrm>
            <a:off x="1043608" y="5868561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Influencia de la Revegetación con Especies Nativas y la Incorporación de Materia Orgánica en la Recuperación de Pastizales Degradados</a:t>
            </a:r>
            <a:endParaRPr lang="es-MX" sz="16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l="14568" t="7683" r="35970" b="12587"/>
          <a:stretch>
            <a:fillRect/>
          </a:stretch>
        </p:blipFill>
        <p:spPr bwMode="auto">
          <a:xfrm>
            <a:off x="2483768" y="3717032"/>
            <a:ext cx="20162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 l="7178" t="5707" r="21941" b="10634"/>
          <a:stretch>
            <a:fillRect/>
          </a:stretch>
        </p:blipFill>
        <p:spPr bwMode="auto">
          <a:xfrm>
            <a:off x="4499992" y="3717032"/>
            <a:ext cx="226853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Juancarlos\Documents\Juanca\Doctorado\Tesis doctoral\Ensayo 1. Productividad\Fotos Ensayo 1\Foto 5. Temperatura del suel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054" y="3861048"/>
            <a:ext cx="331294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C:\Users\Juancarlos\Documents\Juanca\Doctorado\Tesis doctoral\Ensayo 1. Productividad\Fotos Ensayo 1\IMG_0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861048"/>
            <a:ext cx="338437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Users\Juancarlos\Documents\Juanca\Doctorado\Tesis doctoral\Ensayo 1. Productividad\Fotos Ensayo 1\Foto 2. Bioma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268760"/>
            <a:ext cx="3312368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RAUL\Downloads\IMG_1416.JPG"/>
          <p:cNvPicPr>
            <a:picLocks noChangeAspect="1" noChangeArrowheads="1"/>
          </p:cNvPicPr>
          <p:nvPr/>
        </p:nvPicPr>
        <p:blipFill>
          <a:blip r:embed="rId5" cstate="print"/>
          <a:srcRect l="4326" t="8001" r="4326"/>
          <a:stretch>
            <a:fillRect/>
          </a:stretch>
        </p:blipFill>
        <p:spPr bwMode="auto">
          <a:xfrm>
            <a:off x="4644008" y="1268760"/>
            <a:ext cx="3384376" cy="2520280"/>
          </a:xfrm>
          <a:prstGeom prst="rect">
            <a:avLst/>
          </a:prstGeom>
          <a:noFill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3794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E" sz="2400" b="1" u="sng" dirty="0" smtClean="0">
                <a:latin typeface="Calibri" pitchFamily="34" charset="0"/>
              </a:rPr>
              <a:t>Investigación con Enfoque Participativo en Pastizales</a:t>
            </a:r>
            <a:endParaRPr lang="es-PE" sz="2400" b="1" u="sng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539750" y="2184400"/>
            <a:ext cx="8135938" cy="15700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>
                <a:ea typeface="Calibri" pitchFamily="34" charset="0"/>
                <a:cs typeface="Times New Roman" pitchFamily="18" charset="0"/>
              </a:rPr>
              <a:t>Influencia de la Revegetación con Especies Nativas y la Incorporación de Materia Orgánica en la Recuperación de Pastizales Degradados</a:t>
            </a:r>
            <a:endParaRPr lang="es-MX" sz="32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0" y="3754438"/>
            <a:ext cx="9144000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2400" i="1" dirty="0">
                <a:latin typeface="Calibri" pitchFamily="34" charset="0"/>
              </a:rPr>
              <a:t>Raúl </a:t>
            </a:r>
            <a:r>
              <a:rPr lang="es-MX" sz="2400" i="1" dirty="0" err="1">
                <a:latin typeface="Calibri" pitchFamily="34" charset="0"/>
              </a:rPr>
              <a:t>Tácuna</a:t>
            </a:r>
            <a:r>
              <a:rPr lang="es-MX" sz="2400" i="1" dirty="0">
                <a:latin typeface="Calibri" pitchFamily="34" charset="0"/>
              </a:rPr>
              <a:t>; Enrique Flores y Lucrecia Aguirre</a:t>
            </a:r>
          </a:p>
          <a:p>
            <a:pPr algn="ctr">
              <a:defRPr/>
            </a:pPr>
            <a:endParaRPr lang="es-MX" sz="2400" dirty="0">
              <a:latin typeface="Calibri" pitchFamily="34" charset="0"/>
            </a:endParaRPr>
          </a:p>
          <a:p>
            <a:pPr algn="ctr">
              <a:defRPr/>
            </a:pPr>
            <a:endParaRPr lang="es-MX" sz="2400" dirty="0">
              <a:latin typeface="Calibri" pitchFamily="34" charset="0"/>
            </a:endParaRPr>
          </a:p>
          <a:p>
            <a:pPr algn="ctr">
              <a:defRPr/>
            </a:pPr>
            <a:endParaRPr lang="es-MX" sz="2400" dirty="0">
              <a:latin typeface="Calibri" pitchFamily="34" charset="0"/>
            </a:endParaRPr>
          </a:p>
          <a:p>
            <a:pPr algn="ctr">
              <a:defRPr/>
            </a:pPr>
            <a:endParaRPr lang="es-MX" sz="2400" dirty="0">
              <a:latin typeface="Calibri" pitchFamily="34" charset="0"/>
            </a:endParaRPr>
          </a:p>
          <a:p>
            <a:pPr algn="ctr">
              <a:defRPr/>
            </a:pPr>
            <a:r>
              <a:rPr lang="es-MX" sz="2600" dirty="0" smtClean="0">
                <a:latin typeface="+mn-lt"/>
              </a:rPr>
              <a:t>“Proyecto Punas – Agua”</a:t>
            </a:r>
            <a:endParaRPr lang="es-MX" sz="2600" dirty="0">
              <a:latin typeface="+mn-lt"/>
            </a:endParaRPr>
          </a:p>
        </p:txBody>
      </p:sp>
      <p:pic>
        <p:nvPicPr>
          <p:cNvPr id="205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063" y="431825"/>
            <a:ext cx="10287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01763" y="549300"/>
            <a:ext cx="37465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b="1">
                <a:latin typeface="Calibri" pitchFamily="34" charset="0"/>
                <a:cs typeface="Times New Roman" pitchFamily="18" charset="0"/>
              </a:rPr>
              <a:t>UNIVERSIDAD  NACIONAL AGRARIA </a:t>
            </a:r>
          </a:p>
          <a:p>
            <a:r>
              <a:rPr lang="es-ES" sz="2400" b="1">
                <a:latin typeface="Calibri" pitchFamily="34" charset="0"/>
                <a:cs typeface="Times New Roman" pitchFamily="18" charset="0"/>
              </a:rPr>
              <a:t>LA MOLINA</a:t>
            </a:r>
            <a:r>
              <a:rPr lang="es-ES" sz="2400">
                <a:latin typeface="Calibri" pitchFamily="34" charset="0"/>
              </a:rPr>
              <a:t> </a:t>
            </a:r>
          </a:p>
        </p:txBody>
      </p:sp>
      <p:pic>
        <p:nvPicPr>
          <p:cNvPr id="2054" name="Picture 8" descr="Logo TMI_Español_Nuevo 2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598512"/>
            <a:ext cx="27400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357438" y="1412875"/>
            <a:ext cx="1277937" cy="3698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s-MX" b="1" dirty="0"/>
              <a:t>PASTIZALES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356100" y="1425575"/>
            <a:ext cx="1511300" cy="9239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MX" dirty="0"/>
              <a:t>Rol Ecológico o Funciones </a:t>
            </a:r>
            <a:r>
              <a:rPr lang="es-MX" dirty="0" err="1"/>
              <a:t>ecosistémicas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6156325" y="981075"/>
            <a:ext cx="280828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b="1" dirty="0">
                <a:solidFill>
                  <a:srgbClr val="FF0000"/>
                </a:solidFill>
                <a:latin typeface="+mn-lt"/>
              </a:rPr>
              <a:t>Regulación del flujo hídrico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156325" y="1546225"/>
            <a:ext cx="21605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dirty="0">
                <a:latin typeface="+mn-lt"/>
              </a:rPr>
              <a:t>Flujo de energía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156325" y="2195513"/>
            <a:ext cx="24479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s-MX" dirty="0">
                <a:latin typeface="+mn-lt"/>
              </a:rPr>
              <a:t>Ciclo de nutrientes</a:t>
            </a:r>
          </a:p>
        </p:txBody>
      </p:sp>
      <p:pic>
        <p:nvPicPr>
          <p:cNvPr id="4103" name="Picture 6"/>
          <p:cNvPicPr>
            <a:picLocks noChangeAspect="1" noChangeArrowheads="1"/>
          </p:cNvPicPr>
          <p:nvPr/>
        </p:nvPicPr>
        <p:blipFill>
          <a:blip r:embed="rId2" cstate="print"/>
          <a:srcRect l="18338" t="30835" r="25043" b="10634"/>
          <a:stretch>
            <a:fillRect/>
          </a:stretch>
        </p:blipFill>
        <p:spPr bwMode="auto">
          <a:xfrm>
            <a:off x="395288" y="908050"/>
            <a:ext cx="18415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Flecha derecha"/>
          <p:cNvSpPr/>
          <p:nvPr/>
        </p:nvSpPr>
        <p:spPr>
          <a:xfrm>
            <a:off x="3708400" y="1484313"/>
            <a:ext cx="576263" cy="215900"/>
          </a:xfrm>
          <a:prstGeom prst="rightArrow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4" name="13 Abrir llave"/>
          <p:cNvSpPr/>
          <p:nvPr/>
        </p:nvSpPr>
        <p:spPr>
          <a:xfrm>
            <a:off x="5867400" y="981075"/>
            <a:ext cx="433388" cy="17272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pic>
        <p:nvPicPr>
          <p:cNvPr id="4106" name="Picture 5"/>
          <p:cNvPicPr>
            <a:picLocks noChangeAspect="1" noChangeArrowheads="1"/>
          </p:cNvPicPr>
          <p:nvPr/>
        </p:nvPicPr>
        <p:blipFill>
          <a:blip r:embed="rId3" cstate="print"/>
          <a:srcRect l="17513" t="6683" r="12036" b="12587"/>
          <a:stretch>
            <a:fillRect/>
          </a:stretch>
        </p:blipFill>
        <p:spPr bwMode="auto">
          <a:xfrm>
            <a:off x="2341563" y="3448050"/>
            <a:ext cx="388620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15 Rectángulo"/>
          <p:cNvSpPr>
            <a:spLocks noChangeArrowheads="1"/>
          </p:cNvSpPr>
          <p:nvPr/>
        </p:nvSpPr>
        <p:spPr bwMode="auto">
          <a:xfrm>
            <a:off x="323850" y="3573463"/>
            <a:ext cx="1368425" cy="15700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" indent="-85725" algn="just">
              <a:buFontTx/>
              <a:buChar char="-"/>
            </a:pPr>
            <a:r>
              <a:rPr lang="es-MX" sz="1200" b="1">
                <a:latin typeface="Calibri" pitchFamily="34" charset="0"/>
              </a:rPr>
              <a:t> Sobrepastoreo.</a:t>
            </a:r>
          </a:p>
          <a:p>
            <a:pPr marL="85725" indent="-85725" algn="just">
              <a:buFontTx/>
              <a:buChar char="-"/>
            </a:pPr>
            <a:r>
              <a:rPr lang="es-MX" sz="1200" b="1">
                <a:latin typeface="Calibri" pitchFamily="34" charset="0"/>
              </a:rPr>
              <a:t> Quema no controlada.</a:t>
            </a:r>
          </a:p>
          <a:p>
            <a:pPr marL="85725" indent="-85725" algn="just">
              <a:buFontTx/>
              <a:buChar char="-"/>
            </a:pPr>
            <a:r>
              <a:rPr lang="es-MX" sz="1200" b="1">
                <a:latin typeface="Calibri" pitchFamily="34" charset="0"/>
              </a:rPr>
              <a:t> Frecuencia de pastoreo excesiva.</a:t>
            </a:r>
          </a:p>
          <a:p>
            <a:pPr marL="85725" indent="-85725" algn="just">
              <a:buFontTx/>
              <a:buChar char="-"/>
            </a:pPr>
            <a:r>
              <a:rPr lang="es-MX" sz="1200" b="1">
                <a:latin typeface="Calibri" pitchFamily="34" charset="0"/>
              </a:rPr>
              <a:t> Uso inapropiado de los suelos.</a:t>
            </a:r>
            <a:endParaRPr lang="es-MX" sz="1400"/>
          </a:p>
        </p:txBody>
      </p:sp>
      <p:sp>
        <p:nvSpPr>
          <p:cNvPr id="17" name="16 Flecha doblada hacia arriba"/>
          <p:cNvSpPr/>
          <p:nvPr/>
        </p:nvSpPr>
        <p:spPr>
          <a:xfrm rot="5400000">
            <a:off x="1438275" y="2889250"/>
            <a:ext cx="1730375" cy="936625"/>
          </a:xfrm>
          <a:prstGeom prst="bentUpArrow">
            <a:avLst>
              <a:gd name="adj1" fmla="val 25000"/>
              <a:gd name="adj2" fmla="val 23542"/>
              <a:gd name="adj3" fmla="val 3958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chemeClr val="tx1"/>
                </a:solidFill>
              </a:rPr>
              <a:t>DEGRADACIÓN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23850" y="3068638"/>
            <a:ext cx="1368425" cy="307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1400" b="1" dirty="0">
                <a:latin typeface="Calibri" pitchFamily="34" charset="0"/>
              </a:rPr>
              <a:t>Malas prácticas</a:t>
            </a:r>
            <a:endParaRPr lang="es-MX" sz="1400" dirty="0"/>
          </a:p>
        </p:txBody>
      </p:sp>
      <p:grpSp>
        <p:nvGrpSpPr>
          <p:cNvPr id="7" name="29 Grupo"/>
          <p:cNvGrpSpPr>
            <a:grpSpLocks/>
          </p:cNvGrpSpPr>
          <p:nvPr/>
        </p:nvGrpSpPr>
        <p:grpSpPr bwMode="auto">
          <a:xfrm>
            <a:off x="3563938" y="3573463"/>
            <a:ext cx="1584325" cy="338137"/>
            <a:chOff x="7956615" y="689434"/>
            <a:chExt cx="1584176" cy="338554"/>
          </a:xfrm>
        </p:grpSpPr>
        <p:sp>
          <p:nvSpPr>
            <p:cNvPr id="19" name="18 CuadroTexto"/>
            <p:cNvSpPr txBox="1"/>
            <p:nvPr/>
          </p:nvSpPr>
          <p:spPr>
            <a:xfrm>
              <a:off x="7956615" y="689434"/>
              <a:ext cx="1584176" cy="33855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r">
                <a:defRPr/>
              </a:pPr>
              <a:r>
                <a:rPr lang="es-MX" sz="1600" b="1" dirty="0"/>
                <a:t>Compactación</a:t>
              </a:r>
            </a:p>
          </p:txBody>
        </p:sp>
        <p:cxnSp>
          <p:nvCxnSpPr>
            <p:cNvPr id="23" name="22 Conector recto de flecha"/>
            <p:cNvCxnSpPr/>
            <p:nvPr/>
          </p:nvCxnSpPr>
          <p:spPr>
            <a:xfrm flipV="1">
              <a:off x="8101063" y="760959"/>
              <a:ext cx="0" cy="21616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32 Grupo"/>
          <p:cNvGrpSpPr>
            <a:grpSpLocks/>
          </p:cNvGrpSpPr>
          <p:nvPr/>
        </p:nvGrpSpPr>
        <p:grpSpPr bwMode="auto">
          <a:xfrm>
            <a:off x="4572000" y="6237288"/>
            <a:ext cx="1584325" cy="338137"/>
            <a:chOff x="6804248" y="3789040"/>
            <a:chExt cx="1584176" cy="338554"/>
          </a:xfrm>
        </p:grpSpPr>
        <p:sp>
          <p:nvSpPr>
            <p:cNvPr id="20" name="19 CuadroTexto"/>
            <p:cNvSpPr txBox="1"/>
            <p:nvPr/>
          </p:nvSpPr>
          <p:spPr>
            <a:xfrm>
              <a:off x="6804248" y="3789040"/>
              <a:ext cx="1584176" cy="33855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1600" b="1" dirty="0"/>
                <a:t>       Escorrentía</a:t>
              </a:r>
            </a:p>
          </p:txBody>
        </p:sp>
        <p:cxnSp>
          <p:nvCxnSpPr>
            <p:cNvPr id="24" name="23 Conector recto de flecha"/>
            <p:cNvCxnSpPr/>
            <p:nvPr/>
          </p:nvCxnSpPr>
          <p:spPr>
            <a:xfrm flipV="1">
              <a:off x="6948697" y="3860565"/>
              <a:ext cx="0" cy="21616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34 Grupo"/>
          <p:cNvGrpSpPr>
            <a:grpSpLocks/>
          </p:cNvGrpSpPr>
          <p:nvPr/>
        </p:nvGrpSpPr>
        <p:grpSpPr bwMode="auto">
          <a:xfrm>
            <a:off x="2484438" y="6237288"/>
            <a:ext cx="1584325" cy="338137"/>
            <a:chOff x="5868629" y="6888222"/>
            <a:chExt cx="1584176" cy="338554"/>
          </a:xfrm>
        </p:grpSpPr>
        <p:sp>
          <p:nvSpPr>
            <p:cNvPr id="21" name="20 CuadroTexto"/>
            <p:cNvSpPr txBox="1"/>
            <p:nvPr/>
          </p:nvSpPr>
          <p:spPr>
            <a:xfrm>
              <a:off x="5868629" y="6888222"/>
              <a:ext cx="1584176" cy="33855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1600" b="1" dirty="0"/>
                <a:t>       Infiltración</a:t>
              </a:r>
            </a:p>
          </p:txBody>
        </p:sp>
        <p:cxnSp>
          <p:nvCxnSpPr>
            <p:cNvPr id="26" name="25 Conector recto de flecha"/>
            <p:cNvCxnSpPr/>
            <p:nvPr/>
          </p:nvCxnSpPr>
          <p:spPr>
            <a:xfrm>
              <a:off x="6084509" y="6959747"/>
              <a:ext cx="0" cy="21616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35 CuadroTexto"/>
          <p:cNvSpPr txBox="1"/>
          <p:nvPr/>
        </p:nvSpPr>
        <p:spPr>
          <a:xfrm>
            <a:off x="6732588" y="3860800"/>
            <a:ext cx="1584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dirty="0">
                <a:latin typeface="+mn-lt"/>
              </a:rPr>
              <a:t>Productividad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6732588" y="5589588"/>
            <a:ext cx="2087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dirty="0">
                <a:latin typeface="+mn-lt"/>
              </a:rPr>
              <a:t>Economía - Ingresos</a:t>
            </a:r>
          </a:p>
        </p:txBody>
      </p:sp>
      <p:sp>
        <p:nvSpPr>
          <p:cNvPr id="38" name="2 CuadroTexto"/>
          <p:cNvSpPr txBox="1">
            <a:spLocks noChangeArrowheads="1"/>
          </p:cNvSpPr>
          <p:nvPr/>
        </p:nvSpPr>
        <p:spPr bwMode="auto">
          <a:xfrm>
            <a:off x="0" y="260350"/>
            <a:ext cx="9144000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I. Introducción</a:t>
            </a:r>
            <a:endParaRPr lang="es-MX" sz="2800" b="1" dirty="0">
              <a:solidFill>
                <a:schemeClr val="tx1"/>
              </a:solidFill>
            </a:endParaRPr>
          </a:p>
        </p:txBody>
      </p:sp>
      <p:sp>
        <p:nvSpPr>
          <p:cNvPr id="40" name="39 Abrir llave"/>
          <p:cNvSpPr/>
          <p:nvPr/>
        </p:nvSpPr>
        <p:spPr>
          <a:xfrm>
            <a:off x="6300788" y="4076700"/>
            <a:ext cx="431800" cy="172878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cxnSp>
        <p:nvCxnSpPr>
          <p:cNvPr id="28" name="27 Conector recto"/>
          <p:cNvCxnSpPr>
            <a:stCxn id="18" idx="2"/>
            <a:endCxn id="4107" idx="0"/>
          </p:cNvCxnSpPr>
          <p:nvPr/>
        </p:nvCxnSpPr>
        <p:spPr>
          <a:xfrm flipH="1">
            <a:off x="1008063" y="3376613"/>
            <a:ext cx="0" cy="1968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2 CuadroTexto"/>
          <p:cNvSpPr txBox="1">
            <a:spLocks noChangeArrowheads="1"/>
          </p:cNvSpPr>
          <p:nvPr/>
        </p:nvSpPr>
        <p:spPr bwMode="auto">
          <a:xfrm>
            <a:off x="0" y="344488"/>
            <a:ext cx="9144000" cy="7080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73050" indent="-2730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4000" b="1" dirty="0" smtClean="0">
                <a:solidFill>
                  <a:schemeClr val="tx1"/>
                </a:solidFill>
              </a:rPr>
              <a:t>1</a:t>
            </a:r>
            <a:r>
              <a:rPr lang="es-MX" sz="4000" b="1" dirty="0" smtClean="0">
                <a:solidFill>
                  <a:schemeClr val="tx1"/>
                </a:solidFill>
              </a:rPr>
              <a:t>. </a:t>
            </a:r>
            <a:r>
              <a:rPr lang="es-MX" sz="3600" b="1" dirty="0" smtClean="0">
                <a:solidFill>
                  <a:schemeClr val="tx1"/>
                </a:solidFill>
              </a:rPr>
              <a:t>Objetivos Específicos</a:t>
            </a:r>
            <a:endParaRPr lang="es-MX" sz="4000" b="1" dirty="0">
              <a:solidFill>
                <a:schemeClr val="tx1"/>
              </a:solidFill>
            </a:endParaRPr>
          </a:p>
        </p:txBody>
      </p: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2" cstate="print"/>
          <a:srcRect l="7178" t="15909" r="7527" b="9636"/>
          <a:stretch>
            <a:fillRect/>
          </a:stretch>
        </p:blipFill>
        <p:spPr bwMode="auto">
          <a:xfrm>
            <a:off x="2771800" y="3765772"/>
            <a:ext cx="4104456" cy="268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6 Rectángulo"/>
          <p:cNvSpPr>
            <a:spLocks noChangeArrowheads="1"/>
          </p:cNvSpPr>
          <p:nvPr/>
        </p:nvSpPr>
        <p:spPr bwMode="auto">
          <a:xfrm>
            <a:off x="684461" y="1484784"/>
            <a:ext cx="763195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algn="just">
              <a:buFont typeface="Arial" charset="0"/>
              <a:buChar char="•"/>
            </a:pPr>
            <a:r>
              <a:rPr lang="es-PE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Evaluar el efecto de la adición de </a:t>
            </a:r>
            <a:r>
              <a:rPr lang="es-PE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materia orgánica </a:t>
            </a:r>
            <a:r>
              <a:rPr lang="es-PE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sobre la dinámica de la revegetación.</a:t>
            </a:r>
          </a:p>
          <a:p>
            <a:pPr marL="355600" indent="-355600" algn="just">
              <a:buFont typeface="Arial" charset="0"/>
              <a:buChar char="•"/>
            </a:pPr>
            <a:endParaRPr lang="es-MX" sz="2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55600" indent="-355600" algn="just">
              <a:buFont typeface="Arial" charset="0"/>
              <a:buChar char="•"/>
            </a:pPr>
            <a:r>
              <a:rPr lang="es-PE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Estimar </a:t>
            </a:r>
            <a:r>
              <a:rPr lang="es-PE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la respuesta hidrológica de la revegetación de praderas degradadas con especies claves.</a:t>
            </a:r>
          </a:p>
          <a:p>
            <a:pPr marL="355600" indent="-355600" algn="just">
              <a:buFont typeface="Arial" charset="0"/>
              <a:buChar char="•"/>
            </a:pPr>
            <a:endParaRPr lang="es-PE" sz="2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34963"/>
            <a:ext cx="9144000" cy="6461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2</a:t>
            </a:r>
            <a:r>
              <a:rPr lang="es-ES" sz="3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s-ES" sz="36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Metodología </a:t>
            </a:r>
            <a:endParaRPr lang="es-E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0" y="1177925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E" sz="2800" b="1">
                <a:solidFill>
                  <a:srgbClr val="00B050"/>
                </a:solidFill>
                <a:latin typeface="Calibri" pitchFamily="34" charset="0"/>
              </a:rPr>
              <a:t> Tratamientos y Diseño Experimental</a:t>
            </a:r>
          </a:p>
        </p:txBody>
      </p:sp>
      <p:sp>
        <p:nvSpPr>
          <p:cNvPr id="4" name="8 Rectángulo"/>
          <p:cNvSpPr>
            <a:spLocks noChangeArrowheads="1"/>
          </p:cNvSpPr>
          <p:nvPr/>
        </p:nvSpPr>
        <p:spPr bwMode="auto">
          <a:xfrm>
            <a:off x="755650" y="1962150"/>
            <a:ext cx="756126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s-MX" sz="2200" dirty="0">
                <a:latin typeface="+mn-lt"/>
              </a:rPr>
              <a:t>Cuatro tratamientos resultado de la combinación </a:t>
            </a:r>
            <a:r>
              <a:rPr lang="es-MX" sz="2200" dirty="0" smtClean="0">
                <a:latin typeface="+mn-lt"/>
              </a:rPr>
              <a:t>factorial de dos </a:t>
            </a:r>
            <a:r>
              <a:rPr lang="es-MX" sz="2200" dirty="0">
                <a:latin typeface="+mn-lt"/>
              </a:rPr>
              <a:t>especies de gramíneas </a:t>
            </a:r>
            <a:r>
              <a:rPr lang="es-MX" sz="2200" i="1" dirty="0" err="1">
                <a:latin typeface="+mn-lt"/>
              </a:rPr>
              <a:t>Calamagrostis</a:t>
            </a:r>
            <a:r>
              <a:rPr lang="es-MX" sz="2200" i="1" dirty="0">
                <a:latin typeface="+mn-lt"/>
              </a:rPr>
              <a:t> </a:t>
            </a:r>
            <a:r>
              <a:rPr lang="es-MX" sz="2200" i="1" dirty="0" err="1">
                <a:latin typeface="+mn-lt"/>
              </a:rPr>
              <a:t>macrophylla</a:t>
            </a:r>
            <a:r>
              <a:rPr lang="es-MX" sz="2200" dirty="0">
                <a:latin typeface="+mn-lt"/>
              </a:rPr>
              <a:t> (Cama) y </a:t>
            </a:r>
            <a:r>
              <a:rPr lang="es-MX" sz="2200" i="1" dirty="0" err="1">
                <a:latin typeface="+mn-lt"/>
              </a:rPr>
              <a:t>Festuca</a:t>
            </a:r>
            <a:r>
              <a:rPr lang="es-MX" sz="2200" i="1" dirty="0">
                <a:latin typeface="+mn-lt"/>
              </a:rPr>
              <a:t> </a:t>
            </a:r>
            <a:r>
              <a:rPr lang="es-MX" sz="2200" i="1" dirty="0" err="1">
                <a:latin typeface="+mn-lt"/>
              </a:rPr>
              <a:t>humilior</a:t>
            </a:r>
            <a:r>
              <a:rPr lang="es-MX" sz="2200" i="1" dirty="0">
                <a:latin typeface="+mn-lt"/>
              </a:rPr>
              <a:t> </a:t>
            </a:r>
            <a:r>
              <a:rPr lang="es-MX" sz="2200" dirty="0">
                <a:latin typeface="+mn-lt"/>
              </a:rPr>
              <a:t>(</a:t>
            </a:r>
            <a:r>
              <a:rPr lang="es-MX" sz="2200" dirty="0" err="1">
                <a:latin typeface="+mn-lt"/>
              </a:rPr>
              <a:t>Fehu</a:t>
            </a:r>
            <a:r>
              <a:rPr lang="es-MX" sz="2200" dirty="0">
                <a:latin typeface="+mn-lt"/>
              </a:rPr>
              <a:t>) </a:t>
            </a:r>
            <a:r>
              <a:rPr lang="es-MX" sz="2200" dirty="0" smtClean="0">
                <a:latin typeface="+mn-lt"/>
              </a:rPr>
              <a:t>y </a:t>
            </a:r>
            <a:r>
              <a:rPr lang="es-MX" sz="2200" dirty="0">
                <a:latin typeface="+mn-lt"/>
              </a:rPr>
              <a:t>dos niveles de adición de materia orgánica en la forma de estiércol y orina de </a:t>
            </a:r>
            <a:r>
              <a:rPr lang="es-MX" sz="2200" dirty="0" smtClean="0">
                <a:latin typeface="+mn-lt"/>
              </a:rPr>
              <a:t>ovino (con y sin). </a:t>
            </a:r>
            <a:endParaRPr lang="es-MX" sz="2200" dirty="0">
              <a:latin typeface="+mn-lt"/>
            </a:endParaRPr>
          </a:p>
        </p:txBody>
      </p:sp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2" cstate="print"/>
          <a:srcRect l="26384" t="16536" r="34715" b="25499"/>
          <a:stretch>
            <a:fillRect/>
          </a:stretch>
        </p:blipFill>
        <p:spPr bwMode="auto">
          <a:xfrm>
            <a:off x="4716462" y="3645024"/>
            <a:ext cx="2533507" cy="237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4"/>
          <p:cNvPicPr>
            <a:picLocks noChangeAspect="1" noChangeArrowheads="1"/>
          </p:cNvPicPr>
          <p:nvPr/>
        </p:nvPicPr>
        <p:blipFill>
          <a:blip r:embed="rId3" cstate="print"/>
          <a:srcRect l="7178" t="5707" r="21941" b="10634"/>
          <a:stretch>
            <a:fillRect/>
          </a:stretch>
        </p:blipFill>
        <p:spPr bwMode="auto">
          <a:xfrm>
            <a:off x="1885637" y="3645024"/>
            <a:ext cx="268636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0" y="38484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E" sz="2800" b="1" dirty="0">
                <a:solidFill>
                  <a:srgbClr val="00B050"/>
                </a:solidFill>
                <a:latin typeface="Calibri" pitchFamily="34" charset="0"/>
              </a:rPr>
              <a:t> Matriz de Parámetros y Monitoreo </a:t>
            </a:r>
          </a:p>
        </p:txBody>
      </p:sp>
      <p:pic>
        <p:nvPicPr>
          <p:cNvPr id="5125" name="1 Imagen" descr="G:\Fotos_diversos\FOTOS_tesis_IM\Fotos enero 2011\IMG_1445.JPG"/>
          <p:cNvPicPr>
            <a:picLocks noChangeAspect="1" noChangeArrowheads="1"/>
          </p:cNvPicPr>
          <p:nvPr/>
        </p:nvPicPr>
        <p:blipFill>
          <a:blip r:embed="rId2" cstate="print"/>
          <a:srcRect t="15292"/>
          <a:stretch>
            <a:fillRect/>
          </a:stretch>
        </p:blipFill>
        <p:spPr bwMode="auto">
          <a:xfrm>
            <a:off x="4572000" y="3501008"/>
            <a:ext cx="168030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4 Imagen" descr="G:\Fotos_diversos\FOTOS_tesis_IM\Fotos 2-5 dic. trebol\activ. campo\IMG_1323.JPG"/>
          <p:cNvPicPr>
            <a:picLocks noChangeAspect="1" noChangeArrowheads="1"/>
          </p:cNvPicPr>
          <p:nvPr/>
        </p:nvPicPr>
        <p:blipFill>
          <a:blip r:embed="rId3" cstate="print"/>
          <a:srcRect l="26530" r="8174" b="7512"/>
          <a:stretch>
            <a:fillRect/>
          </a:stretch>
        </p:blipFill>
        <p:spPr bwMode="auto">
          <a:xfrm>
            <a:off x="2555776" y="5157192"/>
            <a:ext cx="1368152" cy="136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6 Imagen" descr="G:\Fotos_diversos\FOTOS_tesis_IM\Fotos enero 2011\IMG_1617.JPG"/>
          <p:cNvPicPr>
            <a:picLocks noChangeAspect="1" noChangeArrowheads="1"/>
          </p:cNvPicPr>
          <p:nvPr/>
        </p:nvPicPr>
        <p:blipFill>
          <a:blip r:embed="rId4" cstate="print"/>
          <a:srcRect l="10391"/>
          <a:stretch>
            <a:fillRect/>
          </a:stretch>
        </p:blipFill>
        <p:spPr bwMode="auto">
          <a:xfrm>
            <a:off x="2555776" y="3501008"/>
            <a:ext cx="18570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1 Imagen" descr="G:\Fotos_diversos\FOTOS\FOTOS_HUMEDAD_SUELO\IMG_1747.JPG"/>
          <p:cNvPicPr>
            <a:picLocks noChangeAspect="1" noChangeArrowheads="1"/>
          </p:cNvPicPr>
          <p:nvPr/>
        </p:nvPicPr>
        <p:blipFill>
          <a:blip r:embed="rId5" cstate="print"/>
          <a:srcRect l="14320" t="11430" r="5528" b="48134"/>
          <a:stretch>
            <a:fillRect/>
          </a:stretch>
        </p:blipFill>
        <p:spPr bwMode="auto">
          <a:xfrm>
            <a:off x="3998976" y="5362465"/>
            <a:ext cx="2301216" cy="116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 l="10235" t="51797" r="20586" b="26547"/>
          <a:stretch>
            <a:fillRect/>
          </a:stretch>
        </p:blipFill>
        <p:spPr bwMode="auto">
          <a:xfrm>
            <a:off x="611560" y="1052736"/>
            <a:ext cx="80648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C:\Users\LUP\Documents\Desktop\Seminario Punas agua\Folleto divulg. final 15nov\Fotos\IMG_0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557338"/>
            <a:ext cx="3953526" cy="381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334963"/>
            <a:ext cx="9144000" cy="6461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3. Resultados y Discusión</a:t>
            </a:r>
          </a:p>
        </p:txBody>
      </p:sp>
      <p:pic>
        <p:nvPicPr>
          <p:cNvPr id="5" name="Picture 7" descr="E:\IMG_14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40016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16 Grupo"/>
          <p:cNvGrpSpPr>
            <a:grpSpLocks/>
          </p:cNvGrpSpPr>
          <p:nvPr/>
        </p:nvGrpSpPr>
        <p:grpSpPr bwMode="auto">
          <a:xfrm>
            <a:off x="3995936" y="4149080"/>
            <a:ext cx="2160240" cy="2520826"/>
            <a:chOff x="1331913" y="3789363"/>
            <a:chExt cx="1944687" cy="2841625"/>
          </a:xfrm>
        </p:grpSpPr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913" y="3789363"/>
              <a:ext cx="1944687" cy="284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7 Elipse"/>
            <p:cNvSpPr/>
            <p:nvPr/>
          </p:nvSpPr>
          <p:spPr>
            <a:xfrm>
              <a:off x="1692911" y="4941507"/>
              <a:ext cx="1222691" cy="3593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s-MX"/>
            </a:p>
          </p:txBody>
        </p:sp>
        <p:sp>
          <p:nvSpPr>
            <p:cNvPr id="9" name="8 Elipse"/>
            <p:cNvSpPr/>
            <p:nvPr/>
          </p:nvSpPr>
          <p:spPr>
            <a:xfrm>
              <a:off x="2051143" y="6307926"/>
              <a:ext cx="432921" cy="145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s-MX"/>
            </a:p>
          </p:txBody>
        </p:sp>
        <p:cxnSp>
          <p:nvCxnSpPr>
            <p:cNvPr id="10" name="9 Conector recto"/>
            <p:cNvCxnSpPr>
              <a:stCxn id="8" idx="6"/>
              <a:endCxn id="9" idx="6"/>
            </p:cNvCxnSpPr>
            <p:nvPr/>
          </p:nvCxnSpPr>
          <p:spPr>
            <a:xfrm flipH="1">
              <a:off x="2484064" y="5121169"/>
              <a:ext cx="431538" cy="126093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>
              <a:stCxn id="8" idx="2"/>
              <a:endCxn id="9" idx="2"/>
            </p:cNvCxnSpPr>
            <p:nvPr/>
          </p:nvCxnSpPr>
          <p:spPr>
            <a:xfrm>
              <a:off x="1692911" y="5121169"/>
              <a:ext cx="358232" cy="126093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3059447" y="5084907"/>
              <a:ext cx="0" cy="1297192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2268295" y="5084907"/>
              <a:ext cx="936382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2268295" y="6382099"/>
              <a:ext cx="1008305" cy="0"/>
            </a:xfrm>
            <a:prstGeom prst="line">
              <a:avLst/>
            </a:prstGeom>
            <a:ln w="1905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5496" t="27562" r="15325" b="27157"/>
          <a:stretch>
            <a:fillRect/>
          </a:stretch>
        </p:blipFill>
        <p:spPr bwMode="auto">
          <a:xfrm>
            <a:off x="467544" y="908720"/>
            <a:ext cx="8208912" cy="302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231775"/>
            <a:ext cx="9144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3.1 </a:t>
            </a:r>
            <a:r>
              <a:rPr lang="es-MX" sz="2400" b="1" dirty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Efecto de la adición de materia orgánica </a:t>
            </a:r>
            <a:r>
              <a:rPr lang="es-PE" sz="2400" b="1" dirty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s-PE" sz="2400" dirty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050" t="34453" r="15878" b="20267"/>
          <a:stretch>
            <a:fillRect/>
          </a:stretch>
        </p:blipFill>
        <p:spPr bwMode="auto">
          <a:xfrm>
            <a:off x="179512" y="692696"/>
            <a:ext cx="8748464" cy="327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4 Imagen" descr="G:\Fotos_diversos\FOTOS_tesis_IM\Fotos 2-5 dic. trebol\activ. campo\IMG_1323.JPG"/>
          <p:cNvPicPr>
            <a:picLocks noChangeAspect="1" noChangeArrowheads="1"/>
          </p:cNvPicPr>
          <p:nvPr/>
        </p:nvPicPr>
        <p:blipFill>
          <a:blip r:embed="rId3" cstate="print"/>
          <a:srcRect l="26530" r="15739" b="7512"/>
          <a:stretch>
            <a:fillRect/>
          </a:stretch>
        </p:blipFill>
        <p:spPr bwMode="auto">
          <a:xfrm>
            <a:off x="2411760" y="4221088"/>
            <a:ext cx="1944216" cy="229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E:\DCIM\111___08\IMG_4176.JPG"/>
          <p:cNvPicPr>
            <a:picLocks noChangeAspect="1" noChangeArrowheads="1"/>
          </p:cNvPicPr>
          <p:nvPr/>
        </p:nvPicPr>
        <p:blipFill>
          <a:blip r:embed="rId4" cstate="print"/>
          <a:srcRect l="12601" t="26250" r="18800" b="8652"/>
          <a:stretch>
            <a:fillRect/>
          </a:stretch>
        </p:blipFill>
        <p:spPr bwMode="auto">
          <a:xfrm>
            <a:off x="4731548" y="4221089"/>
            <a:ext cx="178466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7" descr="F:\Folleto divulgativo\Folleto divulg. final 15nov\Fotos\IMG_4086.JPG"/>
          <p:cNvPicPr>
            <a:picLocks noChangeAspect="1" noChangeArrowheads="1"/>
          </p:cNvPicPr>
          <p:nvPr/>
        </p:nvPicPr>
        <p:blipFill>
          <a:blip r:embed="rId2" cstate="print"/>
          <a:srcRect l="20863" t="11151" r="11414"/>
          <a:stretch>
            <a:fillRect/>
          </a:stretch>
        </p:blipFill>
        <p:spPr bwMode="auto">
          <a:xfrm>
            <a:off x="3491880" y="4437112"/>
            <a:ext cx="2232025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3.2 </a:t>
            </a:r>
            <a:r>
              <a:rPr lang="es-PE" sz="2400" b="1" dirty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Respuesta Hidrológica a la Revegetación </a:t>
            </a:r>
            <a:endParaRPr lang="es-PE" sz="3600" dirty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1895" t="35063" r="13392" b="16704"/>
          <a:stretch>
            <a:fillRect/>
          </a:stretch>
        </p:blipFill>
        <p:spPr bwMode="auto">
          <a:xfrm>
            <a:off x="395536" y="1124744"/>
            <a:ext cx="8424936" cy="305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1622" t="37031" r="13664" b="13751"/>
          <a:stretch>
            <a:fillRect/>
          </a:stretch>
        </p:blipFill>
        <p:spPr bwMode="auto">
          <a:xfrm>
            <a:off x="179512" y="620688"/>
            <a:ext cx="8748464" cy="324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E:\DCIM\111___08\IMG_4326.JPG"/>
          <p:cNvPicPr>
            <a:picLocks noChangeAspect="1" noChangeArrowheads="1"/>
          </p:cNvPicPr>
          <p:nvPr/>
        </p:nvPicPr>
        <p:blipFill>
          <a:blip r:embed="rId3" cstate="print"/>
          <a:srcRect l="7475" t="13651" r="17712" b="19151"/>
          <a:stretch>
            <a:fillRect/>
          </a:stretch>
        </p:blipFill>
        <p:spPr bwMode="auto">
          <a:xfrm>
            <a:off x="3419872" y="4149080"/>
            <a:ext cx="2520950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2137" t="26578" r="25287" b="21251"/>
          <a:stretch>
            <a:fillRect/>
          </a:stretch>
        </p:blipFill>
        <p:spPr bwMode="auto">
          <a:xfrm>
            <a:off x="1187624" y="1156579"/>
            <a:ext cx="6912768" cy="385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 l="17513" t="6683" r="15359" b="12587"/>
          <a:stretch>
            <a:fillRect/>
          </a:stretch>
        </p:blipFill>
        <p:spPr bwMode="auto">
          <a:xfrm>
            <a:off x="2924622" y="5229200"/>
            <a:ext cx="1503362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 cstate="print"/>
          <a:srcRect l="45020" t="32281" r="21439" b="13579"/>
          <a:stretch>
            <a:fillRect/>
          </a:stretch>
        </p:blipFill>
        <p:spPr bwMode="auto">
          <a:xfrm>
            <a:off x="4788024" y="5229200"/>
            <a:ext cx="1512888" cy="131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40481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3.3 Mejora Ecológica del Pastizal </a:t>
            </a:r>
            <a:endParaRPr lang="es-PE" sz="3600" dirty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333375"/>
            <a:ext cx="9144000" cy="6461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4. Conclusiones</a:t>
            </a:r>
            <a:endParaRPr lang="es-MX" sz="3600" dirty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27584" y="1299532"/>
            <a:ext cx="75608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just">
              <a:buFont typeface="Arial" pitchFamily="34" charset="0"/>
              <a:buChar char="•"/>
            </a:pPr>
            <a:r>
              <a:rPr lang="es-MX" sz="2400" dirty="0" smtClean="0">
                <a:latin typeface="+mn-lt"/>
              </a:rPr>
              <a:t>Es posible manejar el componente animal al pastoreo para maximizar el efecto que estos tienen sobre el ciclo y disponibilidad de nutrientes para un adecuado crecimiento y establecimiento de los esquejes. </a:t>
            </a:r>
            <a:endParaRPr lang="es-MX" sz="2400" dirty="0" smtClean="0">
              <a:latin typeface="+mn-lt"/>
            </a:endParaRPr>
          </a:p>
          <a:p>
            <a:pPr marL="173038" indent="-173038" algn="just">
              <a:buFont typeface="Arial" pitchFamily="34" charset="0"/>
              <a:buChar char="•"/>
            </a:pPr>
            <a:endParaRPr lang="es-MX" sz="2400" dirty="0" smtClean="0">
              <a:latin typeface="+mn-lt"/>
            </a:endParaRPr>
          </a:p>
          <a:p>
            <a:pPr marL="173038" indent="-173038" algn="just">
              <a:buFont typeface="Arial" pitchFamily="34" charset="0"/>
              <a:buChar char="•"/>
            </a:pPr>
            <a:r>
              <a:rPr lang="es-MX" sz="2400" dirty="0" smtClean="0">
                <a:latin typeface="+mn-lt"/>
              </a:rPr>
              <a:t>La </a:t>
            </a:r>
            <a:r>
              <a:rPr lang="es-MX" sz="2400" dirty="0" smtClean="0">
                <a:latin typeface="+mn-lt"/>
              </a:rPr>
              <a:t>revegetación con </a:t>
            </a:r>
            <a:r>
              <a:rPr lang="es-MX" sz="2400" dirty="0" smtClean="0">
                <a:latin typeface="+mn-lt"/>
              </a:rPr>
              <a:t>esquejes de especies </a:t>
            </a:r>
            <a:r>
              <a:rPr lang="es-MX" sz="2400" dirty="0" smtClean="0">
                <a:latin typeface="+mn-lt"/>
              </a:rPr>
              <a:t>nativas mejoró </a:t>
            </a:r>
            <a:r>
              <a:rPr lang="es-MX" sz="2400" dirty="0" smtClean="0">
                <a:latin typeface="+mn-lt"/>
              </a:rPr>
              <a:t>la infiltración </a:t>
            </a:r>
            <a:r>
              <a:rPr lang="es-MX" sz="2400" dirty="0" smtClean="0">
                <a:latin typeface="+mn-lt"/>
              </a:rPr>
              <a:t>y contenido de humedad del suelo </a:t>
            </a:r>
            <a:r>
              <a:rPr lang="es-MX" sz="2400" dirty="0" smtClean="0">
                <a:latin typeface="+mn-lt"/>
              </a:rPr>
              <a:t>de </a:t>
            </a:r>
            <a:r>
              <a:rPr lang="es-MX" sz="2400" dirty="0" smtClean="0">
                <a:latin typeface="+mn-lt"/>
              </a:rPr>
              <a:t>pastizales </a:t>
            </a:r>
            <a:r>
              <a:rPr lang="es-MX" sz="2400" dirty="0" smtClean="0">
                <a:latin typeface="+mn-lt"/>
              </a:rPr>
              <a:t>degradados, respuesta que fue mejorada </a:t>
            </a:r>
            <a:r>
              <a:rPr lang="es-MX" sz="2400" dirty="0" smtClean="0">
                <a:latin typeface="+mn-lt"/>
              </a:rPr>
              <a:t>con la adición de heces y orina de ganado </a:t>
            </a:r>
            <a:r>
              <a:rPr lang="es-MX" sz="2400" dirty="0" smtClean="0">
                <a:latin typeface="+mn-lt"/>
              </a:rPr>
              <a:t>ovino.</a:t>
            </a:r>
          </a:p>
          <a:p>
            <a:pPr marL="173038" indent="-173038" algn="just"/>
            <a:endParaRPr lang="es-MX" sz="2400" dirty="0" smtClean="0">
              <a:latin typeface="+mn-lt"/>
            </a:endParaRPr>
          </a:p>
          <a:p>
            <a:pPr marL="173038" indent="-173038" algn="just">
              <a:buFont typeface="Arial" pitchFamily="34" charset="0"/>
              <a:buChar char="•"/>
            </a:pPr>
            <a:r>
              <a:rPr lang="es-MX" sz="2400" dirty="0" smtClean="0">
                <a:latin typeface="+mn-lt"/>
              </a:rPr>
              <a:t>Es posible mejorar el estatus ecológico de pastizales pobres en el corto plazo, utilizando material vegetativo y adicionando la materia orgánica.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9605" t="12422" r="28334" b="8219"/>
          <a:stretch>
            <a:fillRect/>
          </a:stretch>
        </p:blipFill>
        <p:spPr bwMode="auto">
          <a:xfrm>
            <a:off x="395536" y="1340768"/>
            <a:ext cx="4861672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251520" y="332656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+mn-lt"/>
              </a:rPr>
              <a:t>IV. Escalamiento a nivel de comunidad campesina Cordillera Blanca</a:t>
            </a:r>
          </a:p>
          <a:p>
            <a:pPr algn="ctr"/>
            <a:r>
              <a:rPr lang="es-MX" sz="2400" b="1" dirty="0" smtClean="0">
                <a:latin typeface="+mn-lt"/>
              </a:rPr>
              <a:t>Caso: Área Experimental </a:t>
            </a:r>
            <a:r>
              <a:rPr lang="es-MX" sz="2400" b="1" dirty="0" err="1" smtClean="0">
                <a:latin typeface="+mn-lt"/>
              </a:rPr>
              <a:t>Runti</a:t>
            </a:r>
            <a:endParaRPr lang="es-MX" sz="2400" b="1" dirty="0">
              <a:latin typeface="+mn-lt"/>
            </a:endParaRPr>
          </a:p>
        </p:txBody>
      </p:sp>
      <p:pic>
        <p:nvPicPr>
          <p:cNvPr id="2051" name="Picture 3" descr="C:\Users\RAUL\Desktop\Escritorio23mayo\Fotos_diagnostic_Runti\P1000444.JPG"/>
          <p:cNvPicPr>
            <a:picLocks noChangeAspect="1" noChangeArrowheads="1"/>
          </p:cNvPicPr>
          <p:nvPr/>
        </p:nvPicPr>
        <p:blipFill>
          <a:blip r:embed="rId3" cstate="print"/>
          <a:srcRect t="18445" r="11030"/>
          <a:stretch>
            <a:fillRect/>
          </a:stretch>
        </p:blipFill>
        <p:spPr bwMode="auto">
          <a:xfrm>
            <a:off x="5364088" y="1340768"/>
            <a:ext cx="3456384" cy="2376264"/>
          </a:xfrm>
          <a:prstGeom prst="rect">
            <a:avLst/>
          </a:prstGeom>
          <a:noFill/>
        </p:spPr>
      </p:pic>
      <p:pic>
        <p:nvPicPr>
          <p:cNvPr id="2052" name="Picture 4" descr="E:\DCIM\100_PANA\P1000655.JPG"/>
          <p:cNvPicPr>
            <a:picLocks noChangeAspect="1" noChangeArrowheads="1"/>
          </p:cNvPicPr>
          <p:nvPr/>
        </p:nvPicPr>
        <p:blipFill>
          <a:blip r:embed="rId4" cstate="print"/>
          <a:srcRect t="27695" b="11338"/>
          <a:stretch>
            <a:fillRect/>
          </a:stretch>
        </p:blipFill>
        <p:spPr bwMode="auto">
          <a:xfrm>
            <a:off x="5364088" y="3816424"/>
            <a:ext cx="3456384" cy="263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RAUL\RAUL\Ciclo 2011-II\Canrey Ensayos pastoreo\Fotos Face\1.JPG"/>
          <p:cNvPicPr>
            <a:picLocks noChangeAspect="1" noChangeArrowheads="1"/>
          </p:cNvPicPr>
          <p:nvPr/>
        </p:nvPicPr>
        <p:blipFill>
          <a:blip r:embed="rId2" cstate="print"/>
          <a:srcRect r="106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653413" y="5805264"/>
            <a:ext cx="225734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4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Gracias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79512" y="6145559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Área Experimental </a:t>
            </a:r>
            <a:r>
              <a:rPr lang="es-MX" sz="1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Sillacancha</a:t>
            </a:r>
            <a:r>
              <a:rPr lang="es-MX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Huaraz (Perú)</a:t>
            </a:r>
            <a:endParaRPr lang="es-MX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643</Words>
  <Application>Microsoft Office PowerPoint</Application>
  <PresentationFormat>Presentación en pantalla (4:3)</PresentationFormat>
  <Paragraphs>88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RAUL</dc:creator>
  <cp:lastModifiedBy>RAUL</cp:lastModifiedBy>
  <cp:revision>328</cp:revision>
  <dcterms:created xsi:type="dcterms:W3CDTF">2011-10-21T02:20:35Z</dcterms:created>
  <dcterms:modified xsi:type="dcterms:W3CDTF">2012-07-17T03:36:04Z</dcterms:modified>
</cp:coreProperties>
</file>