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4"/>
  </p:sldMasterIdLst>
  <p:notesMasterIdLst>
    <p:notesMasterId r:id="rId23"/>
  </p:notesMasterIdLst>
  <p:handoutMasterIdLst>
    <p:handoutMasterId r:id="rId24"/>
  </p:handoutMasterIdLst>
  <p:sldIdLst>
    <p:sldId id="698" r:id="rId5"/>
    <p:sldId id="706" r:id="rId6"/>
    <p:sldId id="715" r:id="rId7"/>
    <p:sldId id="716" r:id="rId8"/>
    <p:sldId id="717" r:id="rId9"/>
    <p:sldId id="718" r:id="rId10"/>
    <p:sldId id="722" r:id="rId11"/>
    <p:sldId id="721" r:id="rId12"/>
    <p:sldId id="723" r:id="rId13"/>
    <p:sldId id="724" r:id="rId14"/>
    <p:sldId id="727" r:id="rId15"/>
    <p:sldId id="712" r:id="rId16"/>
    <p:sldId id="725" r:id="rId17"/>
    <p:sldId id="726" r:id="rId18"/>
    <p:sldId id="728" r:id="rId19"/>
    <p:sldId id="256" r:id="rId20"/>
    <p:sldId id="729" r:id="rId21"/>
    <p:sldId id="730" r:id="rId2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llantyne, Peter (ILRI)" initials="" lastIdx="13" clrIdx="0"/>
  <p:cmAuthor id="2" name="LeBorgne, Ewen" initials="" lastIdx="20" clrIdx="1"/>
  <p:cmAuthor id="3" name="Hack, Bernhard (ILRI)" initials="" lastIdx="6" clrIdx="2"/>
  <p:cmAuthor id="4" name="Victor, Michael (ILRI)" initials="" lastIdx="5" clrIdx="3"/>
  <p:cmAuthor id="5" name="Ferrari, Mireille (ILRI)" initials="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27"/>
  </p:normalViewPr>
  <p:slideViewPr>
    <p:cSldViewPr snapToGrid="0" snapToObjects="1">
      <p:cViewPr varScale="1">
        <p:scale>
          <a:sx n="40" d="100"/>
          <a:sy n="40" d="100"/>
        </p:scale>
        <p:origin x="64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5F9D455-E20F-1143-865E-3F66D2B04C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750" cy="512763"/>
          </a:xfrm>
          <a:prstGeom prst="rect">
            <a:avLst/>
          </a:prstGeom>
        </p:spPr>
        <p:txBody>
          <a:bodyPr vert="horz" lIns="97219" tIns="48610" rIns="97219" bIns="48610" rtlCol="0"/>
          <a:lstStyle>
            <a:lvl1pPr algn="l" eaLnBrk="1" hangingPunct="1">
              <a:defRPr sz="1300">
                <a:latin typeface="Arial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A70D17-C1D5-8045-850C-F66CD3D70AF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9750" cy="512763"/>
          </a:xfrm>
          <a:prstGeom prst="rect">
            <a:avLst/>
          </a:prstGeom>
        </p:spPr>
        <p:txBody>
          <a:bodyPr vert="horz" wrap="square" lIns="97219" tIns="48610" rIns="97219" bIns="4861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04347779-37AA-D947-AAF6-7E9E7DB5D0DE}" type="datetimeFigureOut">
              <a:rPr lang="en-US"/>
              <a:pPr>
                <a:defRPr/>
              </a:pPr>
              <a:t>6/24/2021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B1FB55-ECEA-5A49-ABA1-7D7195A66C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0263"/>
            <a:ext cx="3079750" cy="512762"/>
          </a:xfrm>
          <a:prstGeom prst="rect">
            <a:avLst/>
          </a:prstGeom>
        </p:spPr>
        <p:txBody>
          <a:bodyPr vert="horz" lIns="97219" tIns="48610" rIns="97219" bIns="48610" rtlCol="0" anchor="b"/>
          <a:lstStyle>
            <a:lvl1pPr algn="l" eaLnBrk="1" hangingPunct="1">
              <a:defRPr sz="1300">
                <a:latin typeface="Arial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7A7BE0-DD17-5D44-B911-B8340A1CAFC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9720263"/>
            <a:ext cx="3079750" cy="512762"/>
          </a:xfrm>
          <a:prstGeom prst="rect">
            <a:avLst/>
          </a:prstGeom>
        </p:spPr>
        <p:txBody>
          <a:bodyPr vert="horz" wrap="square" lIns="97219" tIns="48610" rIns="97219" bIns="4861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3257A9F1-99FB-DB4B-BD3D-40FBB7E245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36B57CD-3699-B446-887D-14FAEE9434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750" cy="512763"/>
          </a:xfrm>
          <a:prstGeom prst="rect">
            <a:avLst/>
          </a:prstGeom>
        </p:spPr>
        <p:txBody>
          <a:bodyPr vert="horz" lIns="97219" tIns="48610" rIns="97219" bIns="4861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C7B7FF-70BD-C743-84C4-C232CDF413A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9750" cy="512763"/>
          </a:xfrm>
          <a:prstGeom prst="rect">
            <a:avLst/>
          </a:prstGeom>
        </p:spPr>
        <p:txBody>
          <a:bodyPr vert="horz" wrap="square" lIns="97219" tIns="48610" rIns="97219" bIns="4861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496B698-5046-3948-9288-F49EAC66328B}" type="datetimeFigureOut">
              <a:rPr lang="en-GB"/>
              <a:pPr>
                <a:defRPr/>
              </a:pPr>
              <a:t>24/06/2021</a:t>
            </a:fld>
            <a:endParaRPr lang="en-GB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30467B5-C785-3442-9EB3-C25751C63B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6763"/>
            <a:ext cx="6821487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7219" tIns="48610" rIns="97219" bIns="4861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3245AF0-049D-6843-BCDE-857D7D9B7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4837" cy="4605338"/>
          </a:xfrm>
          <a:prstGeom prst="rect">
            <a:avLst/>
          </a:prstGeom>
        </p:spPr>
        <p:txBody>
          <a:bodyPr vert="horz" lIns="97219" tIns="48610" rIns="97219" bIns="4861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415AEE-B83F-FF4A-9B4F-D43EDE35AA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9750" cy="512762"/>
          </a:xfrm>
          <a:prstGeom prst="rect">
            <a:avLst/>
          </a:prstGeom>
        </p:spPr>
        <p:txBody>
          <a:bodyPr vert="horz" lIns="97219" tIns="48610" rIns="97219" bIns="4861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06ACBC-B154-C64C-8D46-85A4FCCABB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2725" y="9720263"/>
            <a:ext cx="3079750" cy="512762"/>
          </a:xfrm>
          <a:prstGeom prst="rect">
            <a:avLst/>
          </a:prstGeom>
        </p:spPr>
        <p:txBody>
          <a:bodyPr vert="horz" wrap="square" lIns="97219" tIns="48610" rIns="97219" bIns="4861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8ACC6E4-9882-8C47-A496-56DAC1B282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>
            <a:extLst>
              <a:ext uri="{FF2B5EF4-FFF2-40B4-BE49-F238E27FC236}">
                <a16:creationId xmlns:a16="http://schemas.microsoft.com/office/drawing/2014/main" id="{D25563B9-0159-024A-AD2F-23CF5138E9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8" name="Notes Placeholder 2">
            <a:extLst>
              <a:ext uri="{FF2B5EF4-FFF2-40B4-BE49-F238E27FC236}">
                <a16:creationId xmlns:a16="http://schemas.microsoft.com/office/drawing/2014/main" id="{2AF3F4A4-15DF-3E4B-9541-44C1F0EF8D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KE" altLang="en-KE"/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11FED1E8-989D-A74F-86EA-62E8223E45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D01CC4C-12AA-4A46-8A38-3357CDFDA867}" type="slidenum">
              <a:rPr lang="en-GB" altLang="en-KE" smtClean="0">
                <a:latin typeface="Calibri" panose="020F0502020204030204" pitchFamily="34" charset="0"/>
              </a:rPr>
              <a:pPr/>
              <a:t>1</a:t>
            </a:fld>
            <a:endParaRPr lang="en-GB" altLang="en-KE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>
            <a:extLst>
              <a:ext uri="{FF2B5EF4-FFF2-40B4-BE49-F238E27FC236}">
                <a16:creationId xmlns:a16="http://schemas.microsoft.com/office/drawing/2014/main" id="{C263954A-2299-BA49-95D4-E8C04234B5B1}"/>
              </a:ext>
            </a:extLst>
          </p:cNvPr>
          <p:cNvGrpSpPr>
            <a:grpSpLocks/>
          </p:cNvGrpSpPr>
          <p:nvPr/>
        </p:nvGrpSpPr>
        <p:grpSpPr bwMode="auto">
          <a:xfrm>
            <a:off x="0" y="6813550"/>
            <a:ext cx="12192000" cy="50800"/>
            <a:chOff x="0" y="6813551"/>
            <a:chExt cx="12192000" cy="508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08966A6-F4B1-2A4E-BCF7-4A0ED13CD4F3}"/>
                </a:ext>
              </a:extLst>
            </p:cNvPr>
            <p:cNvSpPr/>
            <p:nvPr/>
          </p:nvSpPr>
          <p:spPr>
            <a:xfrm rot="5400000">
              <a:off x="9545638" y="5954713"/>
              <a:ext cx="50800" cy="1768475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46EB4FE-CA6F-FA4A-A64E-AE97A87DC205}"/>
                </a:ext>
              </a:extLst>
            </p:cNvPr>
            <p:cNvSpPr/>
            <p:nvPr/>
          </p:nvSpPr>
          <p:spPr>
            <a:xfrm rot="5400000">
              <a:off x="11282363" y="5954713"/>
              <a:ext cx="50800" cy="1768475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5BB8223-AA0B-9548-B594-7267CE0B187A}"/>
                </a:ext>
              </a:extLst>
            </p:cNvPr>
            <p:cNvSpPr/>
            <p:nvPr/>
          </p:nvSpPr>
          <p:spPr>
            <a:xfrm rot="5400000">
              <a:off x="7807326" y="5954713"/>
              <a:ext cx="50800" cy="1768475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7A91E66-86E5-E846-9D4D-B6D0C419371F}"/>
                </a:ext>
              </a:extLst>
            </p:cNvPr>
            <p:cNvSpPr/>
            <p:nvPr/>
          </p:nvSpPr>
          <p:spPr>
            <a:xfrm rot="5400000">
              <a:off x="6070601" y="5954713"/>
              <a:ext cx="50800" cy="1768475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943BE3D-9E3C-8F41-B650-38F814366134}"/>
                </a:ext>
              </a:extLst>
            </p:cNvPr>
            <p:cNvSpPr/>
            <p:nvPr/>
          </p:nvSpPr>
          <p:spPr>
            <a:xfrm rot="5400000">
              <a:off x="4333876" y="5954713"/>
              <a:ext cx="50800" cy="1768475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A37F4F4-B8BE-3C4F-8BF9-1CE5001E4BE8}"/>
                </a:ext>
              </a:extLst>
            </p:cNvPr>
            <p:cNvSpPr/>
            <p:nvPr/>
          </p:nvSpPr>
          <p:spPr>
            <a:xfrm rot="5400000">
              <a:off x="2596357" y="5953919"/>
              <a:ext cx="50800" cy="177006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E11B8E-8E1C-814E-8B1B-E8B14A122774}"/>
                </a:ext>
              </a:extLst>
            </p:cNvPr>
            <p:cNvSpPr/>
            <p:nvPr/>
          </p:nvSpPr>
          <p:spPr>
            <a:xfrm rot="5400000">
              <a:off x="858838" y="5954713"/>
              <a:ext cx="50800" cy="1768475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sp>
        <p:nvSpPr>
          <p:cNvPr id="12" name="TextBox 9">
            <a:extLst>
              <a:ext uri="{FF2B5EF4-FFF2-40B4-BE49-F238E27FC236}">
                <a16:creationId xmlns:a16="http://schemas.microsoft.com/office/drawing/2014/main" id="{05C3ECAE-6AA4-EC4F-81B2-FD31224B3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88525" y="1744663"/>
            <a:ext cx="16795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KE" sz="1000" i="1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Better lives through livestock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7C76D6E1-23CD-7943-AC38-FA212503C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85788" y="3043238"/>
            <a:ext cx="10113962" cy="7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2">
            <a:extLst>
              <a:ext uri="{FF2B5EF4-FFF2-40B4-BE49-F238E27FC236}">
                <a16:creationId xmlns:a16="http://schemas.microsoft.com/office/drawing/2014/main" id="{417D4FD1-42F9-3A4A-AA57-53223C7CF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5753100"/>
            <a:ext cx="135413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85590" y="1630891"/>
            <a:ext cx="10688137" cy="139034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712C3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15" descr="Map&#10;&#10;Description automatically generated">
            <a:extLst>
              <a:ext uri="{FF2B5EF4-FFF2-40B4-BE49-F238E27FC236}">
                <a16:creationId xmlns:a16="http://schemas.microsoft.com/office/drawing/2014/main" id="{FD67BD51-5A47-5242-8079-0409A324630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634" y="-99195"/>
            <a:ext cx="2956232" cy="209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91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E8AAAE71-6966-984D-939C-3DE2CB26C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913" y="1246188"/>
            <a:ext cx="16795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KE" sz="1000" i="1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Better lives through livestock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EA446260-BB98-7A48-9BB1-5024BF35BCEC}"/>
              </a:ext>
            </a:extLst>
          </p:cNvPr>
          <p:cNvGrpSpPr>
            <a:grpSpLocks/>
          </p:cNvGrpSpPr>
          <p:nvPr/>
        </p:nvGrpSpPr>
        <p:grpSpPr bwMode="auto">
          <a:xfrm>
            <a:off x="0" y="6813550"/>
            <a:ext cx="12192000" cy="50800"/>
            <a:chOff x="0" y="6813551"/>
            <a:chExt cx="12192000" cy="508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9E2A312-72A6-8645-85C5-5EBC1328AB78}"/>
                </a:ext>
              </a:extLst>
            </p:cNvPr>
            <p:cNvSpPr/>
            <p:nvPr/>
          </p:nvSpPr>
          <p:spPr>
            <a:xfrm rot="5400000">
              <a:off x="9545638" y="5954713"/>
              <a:ext cx="50800" cy="1768475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0E92363-8635-3C4C-A2F6-CA9F9C69EF1C}"/>
                </a:ext>
              </a:extLst>
            </p:cNvPr>
            <p:cNvSpPr/>
            <p:nvPr/>
          </p:nvSpPr>
          <p:spPr>
            <a:xfrm rot="5400000">
              <a:off x="11282363" y="5954713"/>
              <a:ext cx="50800" cy="1768475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FC258CB-5757-8D47-AB57-0BD229602154}"/>
                </a:ext>
              </a:extLst>
            </p:cNvPr>
            <p:cNvSpPr/>
            <p:nvPr/>
          </p:nvSpPr>
          <p:spPr>
            <a:xfrm rot="5400000">
              <a:off x="7807326" y="5954713"/>
              <a:ext cx="50800" cy="1768475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B708E28-CA18-5D4E-887C-D21719A7D79D}"/>
                </a:ext>
              </a:extLst>
            </p:cNvPr>
            <p:cNvSpPr/>
            <p:nvPr/>
          </p:nvSpPr>
          <p:spPr>
            <a:xfrm rot="5400000">
              <a:off x="6070601" y="5954713"/>
              <a:ext cx="50800" cy="1768475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6DD1515-3A2D-AE43-AB5C-B3A0DF18AEA9}"/>
                </a:ext>
              </a:extLst>
            </p:cNvPr>
            <p:cNvSpPr/>
            <p:nvPr/>
          </p:nvSpPr>
          <p:spPr>
            <a:xfrm rot="5400000">
              <a:off x="4333876" y="5954713"/>
              <a:ext cx="50800" cy="1768475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8E91A9-A022-594F-94BC-2AD52B75A7A3}"/>
                </a:ext>
              </a:extLst>
            </p:cNvPr>
            <p:cNvSpPr/>
            <p:nvPr/>
          </p:nvSpPr>
          <p:spPr>
            <a:xfrm rot="5400000">
              <a:off x="2596357" y="5953919"/>
              <a:ext cx="50800" cy="177006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247F472-163E-2745-B7AD-783EC289124B}"/>
                </a:ext>
              </a:extLst>
            </p:cNvPr>
            <p:cNvSpPr/>
            <p:nvPr/>
          </p:nvSpPr>
          <p:spPr>
            <a:xfrm rot="5400000">
              <a:off x="858838" y="5954713"/>
              <a:ext cx="50800" cy="1768475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pic>
        <p:nvPicPr>
          <p:cNvPr id="13" name="Picture 10">
            <a:extLst>
              <a:ext uri="{FF2B5EF4-FFF2-40B4-BE49-F238E27FC236}">
                <a16:creationId xmlns:a16="http://schemas.microsoft.com/office/drawing/2014/main" id="{EF02C66B-623C-0548-A7CD-2E30C59D5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85788" y="3043238"/>
            <a:ext cx="10113962" cy="7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>
            <a:extLst>
              <a:ext uri="{FF2B5EF4-FFF2-40B4-BE49-F238E27FC236}">
                <a16:creationId xmlns:a16="http://schemas.microsoft.com/office/drawing/2014/main" id="{0F53DA01-FBFF-E44A-B075-0E36664DA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5753100"/>
            <a:ext cx="135413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2">
            <a:extLst>
              <a:ext uri="{FF2B5EF4-FFF2-40B4-BE49-F238E27FC236}">
                <a16:creationId xmlns:a16="http://schemas.microsoft.com/office/drawing/2014/main" id="{DAB45DE1-CEF4-A145-BA81-DF9D40936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638" y="250825"/>
            <a:ext cx="1765300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85590" y="1630891"/>
            <a:ext cx="10688137" cy="139034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712C3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462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FA1489B6-F0A8-8545-8C8B-E9F3A4D37E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913" y="1246188"/>
            <a:ext cx="16795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KE" sz="1000" i="1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Better lives through livestock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D515404E-A9AA-3A44-8A88-A801FBAD0159}"/>
              </a:ext>
            </a:extLst>
          </p:cNvPr>
          <p:cNvGrpSpPr>
            <a:grpSpLocks/>
          </p:cNvGrpSpPr>
          <p:nvPr/>
        </p:nvGrpSpPr>
        <p:grpSpPr bwMode="auto">
          <a:xfrm>
            <a:off x="0" y="6813550"/>
            <a:ext cx="12192000" cy="50800"/>
            <a:chOff x="0" y="6813551"/>
            <a:chExt cx="12192000" cy="508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1882129-2DA5-FB4D-B57C-95BF0BB83DFF}"/>
                </a:ext>
              </a:extLst>
            </p:cNvPr>
            <p:cNvSpPr/>
            <p:nvPr/>
          </p:nvSpPr>
          <p:spPr>
            <a:xfrm rot="5400000">
              <a:off x="9545638" y="5954713"/>
              <a:ext cx="50800" cy="1768475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07B5F1E-91D4-CC41-B9FF-D38FD07A0561}"/>
                </a:ext>
              </a:extLst>
            </p:cNvPr>
            <p:cNvSpPr/>
            <p:nvPr/>
          </p:nvSpPr>
          <p:spPr>
            <a:xfrm rot="5400000">
              <a:off x="11282363" y="5954713"/>
              <a:ext cx="50800" cy="1768475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C00AC6A-6267-5740-8FDE-D63AC999A95E}"/>
                </a:ext>
              </a:extLst>
            </p:cNvPr>
            <p:cNvSpPr/>
            <p:nvPr/>
          </p:nvSpPr>
          <p:spPr>
            <a:xfrm rot="5400000">
              <a:off x="7807326" y="5954713"/>
              <a:ext cx="50800" cy="1768475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4761E21-19CB-FA46-9AFE-A8ACFC7F2C18}"/>
                </a:ext>
              </a:extLst>
            </p:cNvPr>
            <p:cNvSpPr/>
            <p:nvPr/>
          </p:nvSpPr>
          <p:spPr>
            <a:xfrm rot="5400000">
              <a:off x="6070601" y="5954713"/>
              <a:ext cx="50800" cy="1768475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056C2DA-6E9C-0542-AD7A-6E1EEC63D107}"/>
                </a:ext>
              </a:extLst>
            </p:cNvPr>
            <p:cNvSpPr/>
            <p:nvPr/>
          </p:nvSpPr>
          <p:spPr>
            <a:xfrm rot="5400000">
              <a:off x="4333876" y="5954713"/>
              <a:ext cx="50800" cy="1768475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63BB242-1400-6A4F-A615-402A70BDD8BC}"/>
                </a:ext>
              </a:extLst>
            </p:cNvPr>
            <p:cNvSpPr/>
            <p:nvPr/>
          </p:nvSpPr>
          <p:spPr>
            <a:xfrm rot="5400000">
              <a:off x="2596357" y="5953919"/>
              <a:ext cx="50800" cy="177006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4ED1D9-55A4-A94A-B840-F92D3B68A510}"/>
                </a:ext>
              </a:extLst>
            </p:cNvPr>
            <p:cNvSpPr/>
            <p:nvPr/>
          </p:nvSpPr>
          <p:spPr>
            <a:xfrm rot="5400000">
              <a:off x="858838" y="5954713"/>
              <a:ext cx="50800" cy="1768475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pic>
        <p:nvPicPr>
          <p:cNvPr id="13" name="Picture 10">
            <a:extLst>
              <a:ext uri="{FF2B5EF4-FFF2-40B4-BE49-F238E27FC236}">
                <a16:creationId xmlns:a16="http://schemas.microsoft.com/office/drawing/2014/main" id="{C0B3593E-1324-D64A-AE61-94E67B896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85788" y="3043238"/>
            <a:ext cx="10113962" cy="7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>
            <a:extLst>
              <a:ext uri="{FF2B5EF4-FFF2-40B4-BE49-F238E27FC236}">
                <a16:creationId xmlns:a16="http://schemas.microsoft.com/office/drawing/2014/main" id="{AFFEA4E6-917F-6B41-90A8-C3B7C33A8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5753100"/>
            <a:ext cx="135413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2">
            <a:extLst>
              <a:ext uri="{FF2B5EF4-FFF2-40B4-BE49-F238E27FC236}">
                <a16:creationId xmlns:a16="http://schemas.microsoft.com/office/drawing/2014/main" id="{8DCA5D2A-FD7F-F84C-8C02-78C0E3F2B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234950"/>
            <a:ext cx="77628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85590" y="1630891"/>
            <a:ext cx="10688137" cy="139034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712C3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66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05744F90-F626-2043-9D25-B0D16F87F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913" y="1246188"/>
            <a:ext cx="16795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KE" sz="1000" i="1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Better lives through livestock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C92437D1-B9DD-CC43-B9FC-7B08A9052230}"/>
              </a:ext>
            </a:extLst>
          </p:cNvPr>
          <p:cNvGrpSpPr>
            <a:grpSpLocks/>
          </p:cNvGrpSpPr>
          <p:nvPr/>
        </p:nvGrpSpPr>
        <p:grpSpPr bwMode="auto">
          <a:xfrm>
            <a:off x="0" y="6813550"/>
            <a:ext cx="12192000" cy="50800"/>
            <a:chOff x="0" y="6813551"/>
            <a:chExt cx="12192000" cy="508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9481EB3-52AC-3642-BB15-27957B7B3B36}"/>
                </a:ext>
              </a:extLst>
            </p:cNvPr>
            <p:cNvSpPr/>
            <p:nvPr/>
          </p:nvSpPr>
          <p:spPr>
            <a:xfrm rot="5400000">
              <a:off x="9545638" y="5954713"/>
              <a:ext cx="50800" cy="1768475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5A8205E-42BB-9541-BA05-813040AE2D1F}"/>
                </a:ext>
              </a:extLst>
            </p:cNvPr>
            <p:cNvSpPr/>
            <p:nvPr/>
          </p:nvSpPr>
          <p:spPr>
            <a:xfrm rot="5400000">
              <a:off x="11282363" y="5954713"/>
              <a:ext cx="50800" cy="1768475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86C4E9C-3814-4841-B945-01EDE3A66693}"/>
                </a:ext>
              </a:extLst>
            </p:cNvPr>
            <p:cNvSpPr/>
            <p:nvPr/>
          </p:nvSpPr>
          <p:spPr>
            <a:xfrm rot="5400000">
              <a:off x="7807326" y="5954713"/>
              <a:ext cx="50800" cy="1768475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69B3F08-3815-8D47-8B51-EB8A2AA3B479}"/>
                </a:ext>
              </a:extLst>
            </p:cNvPr>
            <p:cNvSpPr/>
            <p:nvPr/>
          </p:nvSpPr>
          <p:spPr>
            <a:xfrm rot="5400000">
              <a:off x="6070601" y="5954713"/>
              <a:ext cx="50800" cy="1768475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A1BAB05-AE2E-D64B-B03F-E59F7FA8E185}"/>
                </a:ext>
              </a:extLst>
            </p:cNvPr>
            <p:cNvSpPr/>
            <p:nvPr/>
          </p:nvSpPr>
          <p:spPr>
            <a:xfrm rot="5400000">
              <a:off x="4333876" y="5954713"/>
              <a:ext cx="50800" cy="1768475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C1CDF31-EBD2-A84E-9F68-CC7B970C9E7A}"/>
                </a:ext>
              </a:extLst>
            </p:cNvPr>
            <p:cNvSpPr/>
            <p:nvPr/>
          </p:nvSpPr>
          <p:spPr>
            <a:xfrm rot="5400000">
              <a:off x="2596357" y="5953919"/>
              <a:ext cx="50800" cy="177006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28DA97-246A-BA40-8EE3-31109206F617}"/>
                </a:ext>
              </a:extLst>
            </p:cNvPr>
            <p:cNvSpPr/>
            <p:nvPr/>
          </p:nvSpPr>
          <p:spPr>
            <a:xfrm rot="5400000">
              <a:off x="858838" y="5954713"/>
              <a:ext cx="50800" cy="1768475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pic>
        <p:nvPicPr>
          <p:cNvPr id="13" name="Picture 10">
            <a:extLst>
              <a:ext uri="{FF2B5EF4-FFF2-40B4-BE49-F238E27FC236}">
                <a16:creationId xmlns:a16="http://schemas.microsoft.com/office/drawing/2014/main" id="{A5EEB8FD-AC8C-674C-BF45-1AD0F6A28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85788" y="3043238"/>
            <a:ext cx="10113962" cy="7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>
            <a:extLst>
              <a:ext uri="{FF2B5EF4-FFF2-40B4-BE49-F238E27FC236}">
                <a16:creationId xmlns:a16="http://schemas.microsoft.com/office/drawing/2014/main" id="{2E96D582-2110-4344-BD06-7DE5F2A41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5753100"/>
            <a:ext cx="135413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2">
            <a:extLst>
              <a:ext uri="{FF2B5EF4-FFF2-40B4-BE49-F238E27FC236}">
                <a16:creationId xmlns:a16="http://schemas.microsoft.com/office/drawing/2014/main" id="{93B8064C-142E-2C42-B00B-B9A12FBE2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8938" y="436563"/>
            <a:ext cx="1025525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85590" y="1630891"/>
            <a:ext cx="10688137" cy="139034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69303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545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B3FB62F2-3D23-7543-BD48-C9EA55182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913" y="1246188"/>
            <a:ext cx="16795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KE" sz="1000" i="1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Better lives through livestock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1BE4DCAF-34C2-1C42-AEA5-8B9B0BA56ABB}"/>
              </a:ext>
            </a:extLst>
          </p:cNvPr>
          <p:cNvGrpSpPr>
            <a:grpSpLocks/>
          </p:cNvGrpSpPr>
          <p:nvPr/>
        </p:nvGrpSpPr>
        <p:grpSpPr bwMode="auto">
          <a:xfrm>
            <a:off x="0" y="6813550"/>
            <a:ext cx="12192000" cy="50800"/>
            <a:chOff x="0" y="6813551"/>
            <a:chExt cx="12192000" cy="508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3D84BB6-BDEA-F84F-B099-EF0F4C1C7DB6}"/>
                </a:ext>
              </a:extLst>
            </p:cNvPr>
            <p:cNvSpPr/>
            <p:nvPr/>
          </p:nvSpPr>
          <p:spPr>
            <a:xfrm rot="5400000">
              <a:off x="9545638" y="5954713"/>
              <a:ext cx="50800" cy="1768475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88F5FF2-0905-E347-A597-2BCBC936178A}"/>
                </a:ext>
              </a:extLst>
            </p:cNvPr>
            <p:cNvSpPr/>
            <p:nvPr/>
          </p:nvSpPr>
          <p:spPr>
            <a:xfrm rot="5400000">
              <a:off x="11282363" y="5954713"/>
              <a:ext cx="50800" cy="1768475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C68B338-14AA-F449-96BF-04D62B2E1CC1}"/>
                </a:ext>
              </a:extLst>
            </p:cNvPr>
            <p:cNvSpPr/>
            <p:nvPr/>
          </p:nvSpPr>
          <p:spPr>
            <a:xfrm rot="5400000">
              <a:off x="7807326" y="5954713"/>
              <a:ext cx="50800" cy="1768475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DD175FF-8B38-7F4C-A262-3F5382B93A95}"/>
                </a:ext>
              </a:extLst>
            </p:cNvPr>
            <p:cNvSpPr/>
            <p:nvPr/>
          </p:nvSpPr>
          <p:spPr>
            <a:xfrm rot="5400000">
              <a:off x="6070601" y="5954713"/>
              <a:ext cx="50800" cy="1768475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D5E158-0765-FB49-9488-3E3826084B25}"/>
                </a:ext>
              </a:extLst>
            </p:cNvPr>
            <p:cNvSpPr/>
            <p:nvPr/>
          </p:nvSpPr>
          <p:spPr>
            <a:xfrm rot="5400000">
              <a:off x="4333876" y="5954713"/>
              <a:ext cx="50800" cy="1768475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A8E4676-1000-6549-8523-15BCC91346AD}"/>
                </a:ext>
              </a:extLst>
            </p:cNvPr>
            <p:cNvSpPr/>
            <p:nvPr/>
          </p:nvSpPr>
          <p:spPr>
            <a:xfrm rot="5400000">
              <a:off x="2596357" y="5953919"/>
              <a:ext cx="50800" cy="177006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9AEF2F3-5627-C74C-9382-F16134947054}"/>
                </a:ext>
              </a:extLst>
            </p:cNvPr>
            <p:cNvSpPr/>
            <p:nvPr/>
          </p:nvSpPr>
          <p:spPr>
            <a:xfrm rot="5400000">
              <a:off x="858838" y="5954713"/>
              <a:ext cx="50800" cy="1768475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pic>
        <p:nvPicPr>
          <p:cNvPr id="13" name="Picture 10">
            <a:extLst>
              <a:ext uri="{FF2B5EF4-FFF2-40B4-BE49-F238E27FC236}">
                <a16:creationId xmlns:a16="http://schemas.microsoft.com/office/drawing/2014/main" id="{63A86BB6-65A5-7740-A134-1669A9E9A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85788" y="3043238"/>
            <a:ext cx="10113962" cy="7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>
            <a:extLst>
              <a:ext uri="{FF2B5EF4-FFF2-40B4-BE49-F238E27FC236}">
                <a16:creationId xmlns:a16="http://schemas.microsoft.com/office/drawing/2014/main" id="{C5A811E7-A47F-B241-A160-A607EE52D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5753100"/>
            <a:ext cx="135413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2">
            <a:extLst>
              <a:ext uri="{FF2B5EF4-FFF2-40B4-BE49-F238E27FC236}">
                <a16:creationId xmlns:a16="http://schemas.microsoft.com/office/drawing/2014/main" id="{8B55E6FD-7B8A-F440-9F87-5980588DB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0" y="373063"/>
            <a:ext cx="101282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85590" y="1630891"/>
            <a:ext cx="10688137" cy="139034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69303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301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BE4FE409-FAF8-6F4D-97C8-2AE5E4750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913" y="1246188"/>
            <a:ext cx="16795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KE" sz="1000" i="1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Better lives through livestock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1D56FECE-01C4-D541-8DB1-E42AD326066E}"/>
              </a:ext>
            </a:extLst>
          </p:cNvPr>
          <p:cNvGrpSpPr>
            <a:grpSpLocks/>
          </p:cNvGrpSpPr>
          <p:nvPr/>
        </p:nvGrpSpPr>
        <p:grpSpPr bwMode="auto">
          <a:xfrm>
            <a:off x="0" y="6813550"/>
            <a:ext cx="12192000" cy="50800"/>
            <a:chOff x="0" y="6813551"/>
            <a:chExt cx="12192000" cy="508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5FD74FF-2BE5-C545-BFF4-B4736D4C04AC}"/>
                </a:ext>
              </a:extLst>
            </p:cNvPr>
            <p:cNvSpPr/>
            <p:nvPr/>
          </p:nvSpPr>
          <p:spPr>
            <a:xfrm rot="5400000">
              <a:off x="9545638" y="5954713"/>
              <a:ext cx="50800" cy="1768475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6EFE5C9-D9A6-2949-A2D5-9094D00FADB7}"/>
                </a:ext>
              </a:extLst>
            </p:cNvPr>
            <p:cNvSpPr/>
            <p:nvPr/>
          </p:nvSpPr>
          <p:spPr>
            <a:xfrm rot="5400000">
              <a:off x="11282363" y="5954713"/>
              <a:ext cx="50800" cy="1768475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FE00573-4EC4-7540-9308-65CD03A73B60}"/>
                </a:ext>
              </a:extLst>
            </p:cNvPr>
            <p:cNvSpPr/>
            <p:nvPr/>
          </p:nvSpPr>
          <p:spPr>
            <a:xfrm rot="5400000">
              <a:off x="7807326" y="5954713"/>
              <a:ext cx="50800" cy="1768475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1D9F60-FB7B-6E45-9A16-66FBBAA5F4D5}"/>
                </a:ext>
              </a:extLst>
            </p:cNvPr>
            <p:cNvSpPr/>
            <p:nvPr/>
          </p:nvSpPr>
          <p:spPr>
            <a:xfrm rot="5400000">
              <a:off x="6070601" y="5954713"/>
              <a:ext cx="50800" cy="1768475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CC5F371-18CC-644B-9731-973A51043041}"/>
                </a:ext>
              </a:extLst>
            </p:cNvPr>
            <p:cNvSpPr/>
            <p:nvPr/>
          </p:nvSpPr>
          <p:spPr>
            <a:xfrm rot="5400000">
              <a:off x="4333876" y="5954713"/>
              <a:ext cx="50800" cy="1768475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7584E38-FCE6-D34D-BD81-B2C22AD5A1CD}"/>
                </a:ext>
              </a:extLst>
            </p:cNvPr>
            <p:cNvSpPr/>
            <p:nvPr/>
          </p:nvSpPr>
          <p:spPr>
            <a:xfrm rot="5400000">
              <a:off x="2596357" y="5953919"/>
              <a:ext cx="50800" cy="177006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C0F7CB3-B3F6-D543-B30E-8895468B7252}"/>
                </a:ext>
              </a:extLst>
            </p:cNvPr>
            <p:cNvSpPr/>
            <p:nvPr/>
          </p:nvSpPr>
          <p:spPr>
            <a:xfrm rot="5400000">
              <a:off x="858838" y="5954713"/>
              <a:ext cx="50800" cy="1768475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pic>
        <p:nvPicPr>
          <p:cNvPr id="13" name="Picture 10">
            <a:extLst>
              <a:ext uri="{FF2B5EF4-FFF2-40B4-BE49-F238E27FC236}">
                <a16:creationId xmlns:a16="http://schemas.microsoft.com/office/drawing/2014/main" id="{130E518A-A162-3848-ABC9-AD7B4225E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85788" y="3043238"/>
            <a:ext cx="10113962" cy="7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>
            <a:extLst>
              <a:ext uri="{FF2B5EF4-FFF2-40B4-BE49-F238E27FC236}">
                <a16:creationId xmlns:a16="http://schemas.microsoft.com/office/drawing/2014/main" id="{C3271B97-CD70-EE40-9284-E186D6FE1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5753100"/>
            <a:ext cx="135413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2">
            <a:extLst>
              <a:ext uri="{FF2B5EF4-FFF2-40B4-BE49-F238E27FC236}">
                <a16:creationId xmlns:a16="http://schemas.microsoft.com/office/drawing/2014/main" id="{A7C00EAC-4D19-AF45-B816-85E5BE578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7988" y="390525"/>
            <a:ext cx="8985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85590" y="1630891"/>
            <a:ext cx="10688137" cy="139034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69303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405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andard n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94998332-1027-1B43-828E-42D842F7D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1900" y="125413"/>
            <a:ext cx="6413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1FEDC722-3714-FC4F-994F-785F669A5585}" type="slidenum">
              <a:rPr lang="en-GB" altLang="en-KE" sz="1200">
                <a:solidFill>
                  <a:srgbClr val="76212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 eaLnBrk="1" hangingPunct="1"/>
              <a:t>‹#›</a:t>
            </a:fld>
            <a:endParaRPr lang="en-GB" altLang="en-KE" sz="1200" dirty="0">
              <a:solidFill>
                <a:srgbClr val="76212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0E580650-7AB0-B449-96A8-DFCCA1131579}"/>
              </a:ext>
            </a:extLst>
          </p:cNvPr>
          <p:cNvGrpSpPr>
            <a:grpSpLocks/>
          </p:cNvGrpSpPr>
          <p:nvPr/>
        </p:nvGrpSpPr>
        <p:grpSpPr bwMode="auto">
          <a:xfrm>
            <a:off x="0" y="6813550"/>
            <a:ext cx="12192000" cy="50800"/>
            <a:chOff x="0" y="6813551"/>
            <a:chExt cx="12192000" cy="508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79ADA3-D3B1-EF44-B760-ACF7ED1DF884}"/>
                </a:ext>
              </a:extLst>
            </p:cNvPr>
            <p:cNvSpPr/>
            <p:nvPr/>
          </p:nvSpPr>
          <p:spPr>
            <a:xfrm rot="5400000">
              <a:off x="9545638" y="5954713"/>
              <a:ext cx="50800" cy="1768475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036C7B-1FCD-3942-B000-A88352D0C425}"/>
                </a:ext>
              </a:extLst>
            </p:cNvPr>
            <p:cNvSpPr/>
            <p:nvPr/>
          </p:nvSpPr>
          <p:spPr>
            <a:xfrm rot="5400000">
              <a:off x="11282363" y="5954713"/>
              <a:ext cx="50800" cy="1768475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751301B-D709-6C4E-BE57-F32E515A277E}"/>
                </a:ext>
              </a:extLst>
            </p:cNvPr>
            <p:cNvSpPr/>
            <p:nvPr/>
          </p:nvSpPr>
          <p:spPr>
            <a:xfrm rot="5400000">
              <a:off x="7807326" y="5954713"/>
              <a:ext cx="50800" cy="1768475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C5B653D-2E9D-6342-B322-AFF6D764DD14}"/>
                </a:ext>
              </a:extLst>
            </p:cNvPr>
            <p:cNvSpPr/>
            <p:nvPr/>
          </p:nvSpPr>
          <p:spPr>
            <a:xfrm rot="5400000">
              <a:off x="6070601" y="5954713"/>
              <a:ext cx="50800" cy="1768475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A01107-285E-1D48-A6DB-516B675270D3}"/>
                </a:ext>
              </a:extLst>
            </p:cNvPr>
            <p:cNvSpPr/>
            <p:nvPr/>
          </p:nvSpPr>
          <p:spPr>
            <a:xfrm rot="5400000">
              <a:off x="4333876" y="5954713"/>
              <a:ext cx="50800" cy="1768475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4C2657-3415-6A4C-922E-8F43831F6E69}"/>
                </a:ext>
              </a:extLst>
            </p:cNvPr>
            <p:cNvSpPr/>
            <p:nvPr/>
          </p:nvSpPr>
          <p:spPr>
            <a:xfrm rot="5400000">
              <a:off x="2596357" y="5953919"/>
              <a:ext cx="50800" cy="177006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B37AB6E-70F0-AB49-B20C-E738CF332B33}"/>
                </a:ext>
              </a:extLst>
            </p:cNvPr>
            <p:cNvSpPr/>
            <p:nvPr/>
          </p:nvSpPr>
          <p:spPr>
            <a:xfrm rot="5400000">
              <a:off x="858838" y="5954713"/>
              <a:ext cx="50800" cy="1768475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pic>
        <p:nvPicPr>
          <p:cNvPr id="14" name="Picture 10">
            <a:extLst>
              <a:ext uri="{FF2B5EF4-FFF2-40B4-BE49-F238E27FC236}">
                <a16:creationId xmlns:a16="http://schemas.microsoft.com/office/drawing/2014/main" id="{4D7B3629-C448-BA43-870B-89F43EB8E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413" y="6105525"/>
            <a:ext cx="11604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1">
            <a:extLst>
              <a:ext uri="{FF2B5EF4-FFF2-40B4-BE49-F238E27FC236}">
                <a16:creationId xmlns:a16="http://schemas.microsoft.com/office/drawing/2014/main" id="{7FA58149-9B90-7A41-8D3F-CBFC45704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16013"/>
            <a:ext cx="14605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965" y="427831"/>
            <a:ext cx="10972800" cy="677955"/>
          </a:xfrm>
          <a:prstGeom prst="rect">
            <a:avLst/>
          </a:prstGeom>
        </p:spPr>
        <p:txBody>
          <a:bodyPr/>
          <a:lstStyle>
            <a:lvl1pPr marL="0" marR="0" indent="0" algn="l" defTabSz="91441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sz="3600">
                <a:solidFill>
                  <a:srgbClr val="68262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609600" y="1601969"/>
            <a:ext cx="10972800" cy="4572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marL="742960" indent="-28575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Arial" panose="020B0604020202020204" pitchFamily="34" charset="0"/>
              <a:buChar char="•"/>
              <a:defRPr sz="2600"/>
            </a:lvl2pPr>
            <a:lvl3pPr marL="1143014" indent="-22860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Courier New" panose="02070309020205020404" pitchFamily="49" charset="0"/>
              <a:buChar char="o"/>
              <a:defRPr sz="22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8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an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1B70EB63-6C52-1F4D-9360-FD2278EBC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1900" y="125413"/>
            <a:ext cx="6413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B0162140-2925-614F-BEC8-1B2BCD619AC2}" type="slidenum">
              <a:rPr lang="en-GB" altLang="en-KE" sz="1200">
                <a:solidFill>
                  <a:srgbClr val="76212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 eaLnBrk="1" hangingPunct="1"/>
              <a:t>‹#›</a:t>
            </a:fld>
            <a:endParaRPr lang="en-GB" altLang="en-KE" sz="1200" dirty="0">
              <a:solidFill>
                <a:srgbClr val="76212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E2D38A6B-0C24-5C43-B8DC-2ADC87098F3C}"/>
              </a:ext>
            </a:extLst>
          </p:cNvPr>
          <p:cNvGrpSpPr>
            <a:grpSpLocks/>
          </p:cNvGrpSpPr>
          <p:nvPr/>
        </p:nvGrpSpPr>
        <p:grpSpPr bwMode="auto">
          <a:xfrm>
            <a:off x="0" y="2782888"/>
            <a:ext cx="12192000" cy="50800"/>
            <a:chOff x="0" y="6813551"/>
            <a:chExt cx="12192000" cy="508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70266FA-5A5A-A34C-B544-B097193BF59B}"/>
                </a:ext>
              </a:extLst>
            </p:cNvPr>
            <p:cNvSpPr/>
            <p:nvPr/>
          </p:nvSpPr>
          <p:spPr>
            <a:xfrm rot="5400000">
              <a:off x="9545638" y="5954713"/>
              <a:ext cx="50800" cy="1768475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F2D1029-CF93-7247-AE34-B15F824D9F59}"/>
                </a:ext>
              </a:extLst>
            </p:cNvPr>
            <p:cNvSpPr/>
            <p:nvPr/>
          </p:nvSpPr>
          <p:spPr>
            <a:xfrm rot="5400000">
              <a:off x="11282363" y="5954713"/>
              <a:ext cx="50800" cy="1768475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A0C59A3-DFAF-4347-AADB-90D6518D567A}"/>
                </a:ext>
              </a:extLst>
            </p:cNvPr>
            <p:cNvSpPr/>
            <p:nvPr/>
          </p:nvSpPr>
          <p:spPr>
            <a:xfrm rot="5400000">
              <a:off x="7807326" y="5954713"/>
              <a:ext cx="50800" cy="1768475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2B8BC26-AA82-C242-A969-500DE8255293}"/>
                </a:ext>
              </a:extLst>
            </p:cNvPr>
            <p:cNvSpPr/>
            <p:nvPr/>
          </p:nvSpPr>
          <p:spPr>
            <a:xfrm rot="5400000">
              <a:off x="6070601" y="5954713"/>
              <a:ext cx="50800" cy="1768475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5701007-3BF4-1A4F-A37C-1A793CD18B8C}"/>
                </a:ext>
              </a:extLst>
            </p:cNvPr>
            <p:cNvSpPr/>
            <p:nvPr/>
          </p:nvSpPr>
          <p:spPr>
            <a:xfrm rot="5400000">
              <a:off x="4333876" y="5954713"/>
              <a:ext cx="50800" cy="1768475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BBD23B6-197C-9D4B-86A0-CA83F74E8907}"/>
                </a:ext>
              </a:extLst>
            </p:cNvPr>
            <p:cNvSpPr/>
            <p:nvPr/>
          </p:nvSpPr>
          <p:spPr>
            <a:xfrm rot="5400000">
              <a:off x="2596357" y="5953919"/>
              <a:ext cx="50800" cy="177006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434E7A4-A7EA-CD46-8E0F-DC88838B682D}"/>
                </a:ext>
              </a:extLst>
            </p:cNvPr>
            <p:cNvSpPr/>
            <p:nvPr/>
          </p:nvSpPr>
          <p:spPr>
            <a:xfrm rot="5400000">
              <a:off x="858838" y="5954713"/>
              <a:ext cx="50800" cy="1768475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pic>
        <p:nvPicPr>
          <p:cNvPr id="14" name="Picture 10">
            <a:extLst>
              <a:ext uri="{FF2B5EF4-FFF2-40B4-BE49-F238E27FC236}">
                <a16:creationId xmlns:a16="http://schemas.microsoft.com/office/drawing/2014/main" id="{20CDF1BF-4DC6-504F-B328-BD0AA35E6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413" y="6105525"/>
            <a:ext cx="11604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1">
            <a:extLst>
              <a:ext uri="{FF2B5EF4-FFF2-40B4-BE49-F238E27FC236}">
                <a16:creationId xmlns:a16="http://schemas.microsoft.com/office/drawing/2014/main" id="{48A157B9-9C9F-8045-B8DF-684FD2757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3" y="3798888"/>
            <a:ext cx="1460500" cy="4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066795" y="3120247"/>
            <a:ext cx="10247633" cy="677955"/>
          </a:xfrm>
          <a:prstGeom prst="rect">
            <a:avLst/>
          </a:prstGeom>
        </p:spPr>
        <p:txBody>
          <a:bodyPr/>
          <a:lstStyle>
            <a:lvl1pPr marL="0" marR="0" indent="0" algn="l" defTabSz="91441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sz="3600">
                <a:solidFill>
                  <a:srgbClr val="68262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7" name="Content Placeholder 9"/>
          <p:cNvSpPr>
            <a:spLocks noGrp="1"/>
          </p:cNvSpPr>
          <p:nvPr>
            <p:ph sz="quarter" idx="10"/>
          </p:nvPr>
        </p:nvSpPr>
        <p:spPr>
          <a:xfrm>
            <a:off x="1076430" y="3951845"/>
            <a:ext cx="10247633" cy="255208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marL="742960" indent="-28575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Arial" panose="020B0604020202020204" pitchFamily="34" charset="0"/>
              <a:buChar char="•"/>
              <a:defRPr sz="2600"/>
            </a:lvl2pPr>
            <a:lvl3pPr marL="1143014" indent="-22860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Courier New" panose="02070309020205020404" pitchFamily="49" charset="0"/>
              <a:buChar char="o"/>
              <a:defRPr sz="22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27813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06582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ight image slan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9D4D9171-689E-F946-B535-2F2A6786C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1900" y="125413"/>
            <a:ext cx="6413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7D01CF64-9A4C-EE48-93B8-7C698ED83858}" type="slidenum">
              <a:rPr lang="en-GB" altLang="en-KE" sz="1200">
                <a:solidFill>
                  <a:srgbClr val="76212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 eaLnBrk="1" hangingPunct="1"/>
              <a:t>‹#›</a:t>
            </a:fld>
            <a:endParaRPr lang="en-GB" altLang="en-KE" sz="1200" dirty="0">
              <a:solidFill>
                <a:srgbClr val="76212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CC3BEA5E-7378-B04C-957C-11AA8770A790}"/>
              </a:ext>
            </a:extLst>
          </p:cNvPr>
          <p:cNvGrpSpPr>
            <a:grpSpLocks/>
          </p:cNvGrpSpPr>
          <p:nvPr/>
        </p:nvGrpSpPr>
        <p:grpSpPr bwMode="auto">
          <a:xfrm>
            <a:off x="0" y="6813550"/>
            <a:ext cx="12192000" cy="50800"/>
            <a:chOff x="0" y="6813551"/>
            <a:chExt cx="12192000" cy="508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C4781EC-6B8B-7E48-B742-9577A9BC7936}"/>
                </a:ext>
              </a:extLst>
            </p:cNvPr>
            <p:cNvSpPr/>
            <p:nvPr/>
          </p:nvSpPr>
          <p:spPr>
            <a:xfrm rot="5400000">
              <a:off x="9545638" y="5954713"/>
              <a:ext cx="50800" cy="1768475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0CEBB53-5194-F346-9AAD-D81901EC1AB8}"/>
                </a:ext>
              </a:extLst>
            </p:cNvPr>
            <p:cNvSpPr/>
            <p:nvPr/>
          </p:nvSpPr>
          <p:spPr>
            <a:xfrm rot="5400000">
              <a:off x="11282363" y="5954713"/>
              <a:ext cx="50800" cy="1768475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5F88FA9-40B5-A54B-B501-008E530E72C8}"/>
                </a:ext>
              </a:extLst>
            </p:cNvPr>
            <p:cNvSpPr/>
            <p:nvPr/>
          </p:nvSpPr>
          <p:spPr>
            <a:xfrm rot="5400000">
              <a:off x="7807326" y="5954713"/>
              <a:ext cx="50800" cy="1768475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FC38E16-8B7D-DD41-A81B-52F127084646}"/>
                </a:ext>
              </a:extLst>
            </p:cNvPr>
            <p:cNvSpPr/>
            <p:nvPr/>
          </p:nvSpPr>
          <p:spPr>
            <a:xfrm rot="5400000">
              <a:off x="6070601" y="5954713"/>
              <a:ext cx="50800" cy="1768475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124BD9D-BBC3-0340-BA9B-FFD1A42F1C5B}"/>
                </a:ext>
              </a:extLst>
            </p:cNvPr>
            <p:cNvSpPr/>
            <p:nvPr/>
          </p:nvSpPr>
          <p:spPr>
            <a:xfrm rot="5400000">
              <a:off x="4333876" y="5954713"/>
              <a:ext cx="50800" cy="1768475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968A088-B673-2649-B06B-93300DE4386E}"/>
                </a:ext>
              </a:extLst>
            </p:cNvPr>
            <p:cNvSpPr/>
            <p:nvPr/>
          </p:nvSpPr>
          <p:spPr>
            <a:xfrm rot="5400000">
              <a:off x="2596357" y="5953919"/>
              <a:ext cx="50800" cy="177006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BAB1250-1BEF-F641-860C-6B7A218516B4}"/>
                </a:ext>
              </a:extLst>
            </p:cNvPr>
            <p:cNvSpPr/>
            <p:nvPr/>
          </p:nvSpPr>
          <p:spPr>
            <a:xfrm rot="5400000">
              <a:off x="858838" y="5954713"/>
              <a:ext cx="50800" cy="1768475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pic>
        <p:nvPicPr>
          <p:cNvPr id="16" name="Picture 10">
            <a:extLst>
              <a:ext uri="{FF2B5EF4-FFF2-40B4-BE49-F238E27FC236}">
                <a16:creationId xmlns:a16="http://schemas.microsoft.com/office/drawing/2014/main" id="{2420AE24-C916-8346-8C68-184C75157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6105525"/>
            <a:ext cx="1160463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1">
            <a:extLst>
              <a:ext uri="{FF2B5EF4-FFF2-40B4-BE49-F238E27FC236}">
                <a16:creationId xmlns:a16="http://schemas.microsoft.com/office/drawing/2014/main" id="{75548CAA-FC40-6546-A60C-77AF0501B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16013"/>
            <a:ext cx="14605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847771" y="25399"/>
            <a:ext cx="4344229" cy="6813551"/>
          </a:xfrm>
          <a:custGeom>
            <a:avLst/>
            <a:gdLst>
              <a:gd name="connsiteX0" fmla="*/ 0 w 3867150"/>
              <a:gd name="connsiteY0" fmla="*/ 0 h 6858000"/>
              <a:gd name="connsiteX1" fmla="*/ 3867150 w 3867150"/>
              <a:gd name="connsiteY1" fmla="*/ 0 h 6858000"/>
              <a:gd name="connsiteX2" fmla="*/ 3867150 w 3867150"/>
              <a:gd name="connsiteY2" fmla="*/ 6858000 h 6858000"/>
              <a:gd name="connsiteX3" fmla="*/ 0 w 3867150"/>
              <a:gd name="connsiteY3" fmla="*/ 6858000 h 6858000"/>
              <a:gd name="connsiteX4" fmla="*/ 0 w 3867150"/>
              <a:gd name="connsiteY4" fmla="*/ 0 h 6858000"/>
              <a:gd name="connsiteX0" fmla="*/ 1121134 w 3867150"/>
              <a:gd name="connsiteY0" fmla="*/ 0 h 6858000"/>
              <a:gd name="connsiteX1" fmla="*/ 3867150 w 3867150"/>
              <a:gd name="connsiteY1" fmla="*/ 0 h 6858000"/>
              <a:gd name="connsiteX2" fmla="*/ 3867150 w 3867150"/>
              <a:gd name="connsiteY2" fmla="*/ 6858000 h 6858000"/>
              <a:gd name="connsiteX3" fmla="*/ 0 w 3867150"/>
              <a:gd name="connsiteY3" fmla="*/ 6858000 h 6858000"/>
              <a:gd name="connsiteX4" fmla="*/ 1121134 w 3867150"/>
              <a:gd name="connsiteY4" fmla="*/ 0 h 6858000"/>
              <a:gd name="connsiteX0" fmla="*/ 1598213 w 4344229"/>
              <a:gd name="connsiteY0" fmla="*/ 0 h 6858000"/>
              <a:gd name="connsiteX1" fmla="*/ 4344229 w 4344229"/>
              <a:gd name="connsiteY1" fmla="*/ 0 h 6858000"/>
              <a:gd name="connsiteX2" fmla="*/ 4344229 w 4344229"/>
              <a:gd name="connsiteY2" fmla="*/ 6858000 h 6858000"/>
              <a:gd name="connsiteX3" fmla="*/ 0 w 4344229"/>
              <a:gd name="connsiteY3" fmla="*/ 6858000 h 6858000"/>
              <a:gd name="connsiteX4" fmla="*/ 1598213 w 4344229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4229" h="6858000">
                <a:moveTo>
                  <a:pt x="1598213" y="0"/>
                </a:moveTo>
                <a:lnTo>
                  <a:pt x="4344229" y="0"/>
                </a:lnTo>
                <a:lnTo>
                  <a:pt x="4344229" y="6858000"/>
                </a:lnTo>
                <a:lnTo>
                  <a:pt x="0" y="6858000"/>
                </a:lnTo>
                <a:lnTo>
                  <a:pt x="1598213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99965" y="427831"/>
            <a:ext cx="8102600" cy="677955"/>
          </a:xfrm>
          <a:prstGeom prst="rect">
            <a:avLst/>
          </a:prstGeom>
        </p:spPr>
        <p:txBody>
          <a:bodyPr/>
          <a:lstStyle>
            <a:lvl1pPr marL="0" marR="0" indent="0" algn="l" defTabSz="91441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sz="3600">
                <a:solidFill>
                  <a:srgbClr val="68262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3" name="Content Placeholder 9"/>
          <p:cNvSpPr>
            <a:spLocks noGrp="1"/>
          </p:cNvSpPr>
          <p:nvPr>
            <p:ph sz="quarter" idx="11"/>
          </p:nvPr>
        </p:nvSpPr>
        <p:spPr>
          <a:xfrm>
            <a:off x="609600" y="1342716"/>
            <a:ext cx="7238170" cy="4572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marL="742960" indent="-28575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Arial" panose="020B0604020202020204" pitchFamily="34" charset="0"/>
              <a:buChar char="•"/>
              <a:defRPr sz="2600"/>
            </a:lvl2pPr>
            <a:lvl3pPr marL="1143014" indent="-22860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Courier New" panose="02070309020205020404" pitchFamily="49" charset="0"/>
              <a:buChar char="o"/>
              <a:defRPr sz="22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553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 images slan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9AED0717-E388-A24D-9C87-0737C34DA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1900" y="125413"/>
            <a:ext cx="6413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975D7C7C-EDCD-AF4B-B43C-3E276DCB5118}" type="slidenum">
              <a:rPr lang="en-GB" altLang="en-KE" sz="1200">
                <a:solidFill>
                  <a:srgbClr val="76212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 eaLnBrk="1" hangingPunct="1"/>
              <a:t>‹#›</a:t>
            </a:fld>
            <a:endParaRPr lang="en-GB" altLang="en-KE" sz="1200" dirty="0">
              <a:solidFill>
                <a:srgbClr val="76212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31E0B94A-1B68-A747-8E53-2664AB77313A}"/>
              </a:ext>
            </a:extLst>
          </p:cNvPr>
          <p:cNvGrpSpPr>
            <a:grpSpLocks/>
          </p:cNvGrpSpPr>
          <p:nvPr/>
        </p:nvGrpSpPr>
        <p:grpSpPr bwMode="auto">
          <a:xfrm>
            <a:off x="0" y="6813550"/>
            <a:ext cx="12192000" cy="50800"/>
            <a:chOff x="0" y="6813551"/>
            <a:chExt cx="12192000" cy="508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AE202D7-6DF8-8243-B1AC-E2B9AABB6273}"/>
                </a:ext>
              </a:extLst>
            </p:cNvPr>
            <p:cNvSpPr/>
            <p:nvPr/>
          </p:nvSpPr>
          <p:spPr>
            <a:xfrm rot="5400000">
              <a:off x="9545638" y="5954713"/>
              <a:ext cx="50800" cy="1768475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88FE68-EFB2-2E4D-8B01-EDEE46E603C2}"/>
                </a:ext>
              </a:extLst>
            </p:cNvPr>
            <p:cNvSpPr/>
            <p:nvPr/>
          </p:nvSpPr>
          <p:spPr>
            <a:xfrm rot="5400000">
              <a:off x="11282363" y="5954713"/>
              <a:ext cx="50800" cy="1768475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A95FEA-5382-C04A-BEBC-6995E35501C7}"/>
                </a:ext>
              </a:extLst>
            </p:cNvPr>
            <p:cNvSpPr/>
            <p:nvPr/>
          </p:nvSpPr>
          <p:spPr>
            <a:xfrm rot="5400000">
              <a:off x="7807326" y="5954713"/>
              <a:ext cx="50800" cy="1768475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06BC148-9A5C-3746-A5A4-22D1476D92D0}"/>
                </a:ext>
              </a:extLst>
            </p:cNvPr>
            <p:cNvSpPr/>
            <p:nvPr/>
          </p:nvSpPr>
          <p:spPr>
            <a:xfrm rot="5400000">
              <a:off x="6070601" y="5954713"/>
              <a:ext cx="50800" cy="1768475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2B960A2-ED69-BD40-BBC7-7AA1A93FDFD9}"/>
                </a:ext>
              </a:extLst>
            </p:cNvPr>
            <p:cNvSpPr/>
            <p:nvPr/>
          </p:nvSpPr>
          <p:spPr>
            <a:xfrm rot="5400000">
              <a:off x="4333876" y="5954713"/>
              <a:ext cx="50800" cy="1768475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0BCA38D-B8F3-0248-B7FB-DF10716BDECC}"/>
                </a:ext>
              </a:extLst>
            </p:cNvPr>
            <p:cNvSpPr/>
            <p:nvPr/>
          </p:nvSpPr>
          <p:spPr>
            <a:xfrm rot="5400000">
              <a:off x="2596357" y="5953919"/>
              <a:ext cx="50800" cy="177006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9C3A6F3-F8D1-A847-92EA-138A6EC57B4B}"/>
                </a:ext>
              </a:extLst>
            </p:cNvPr>
            <p:cNvSpPr/>
            <p:nvPr/>
          </p:nvSpPr>
          <p:spPr>
            <a:xfrm rot="5400000">
              <a:off x="858838" y="5954713"/>
              <a:ext cx="50800" cy="1768475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pic>
        <p:nvPicPr>
          <p:cNvPr id="18" name="Picture 10">
            <a:extLst>
              <a:ext uri="{FF2B5EF4-FFF2-40B4-BE49-F238E27FC236}">
                <a16:creationId xmlns:a16="http://schemas.microsoft.com/office/drawing/2014/main" id="{B27C7EDA-1AFC-7641-86E5-E2227A470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413" y="6105525"/>
            <a:ext cx="11604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>
            <a:extLst>
              <a:ext uri="{FF2B5EF4-FFF2-40B4-BE49-F238E27FC236}">
                <a16:creationId xmlns:a16="http://schemas.microsoft.com/office/drawing/2014/main" id="{B60D95F1-EAFA-CB40-BBBD-16AC9C245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108075"/>
            <a:ext cx="1460500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455928" y="427831"/>
            <a:ext cx="8102600" cy="677955"/>
          </a:xfrm>
          <a:prstGeom prst="rect">
            <a:avLst/>
          </a:prstGeom>
        </p:spPr>
        <p:txBody>
          <a:bodyPr/>
          <a:lstStyle>
            <a:lvl1pPr marL="0" marR="0" indent="0" algn="l" defTabSz="91441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sz="3600">
                <a:solidFill>
                  <a:srgbClr val="68262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3" name="Content Placeholder 9"/>
          <p:cNvSpPr>
            <a:spLocks noGrp="1"/>
          </p:cNvSpPr>
          <p:nvPr>
            <p:ph sz="quarter" idx="11"/>
          </p:nvPr>
        </p:nvSpPr>
        <p:spPr>
          <a:xfrm>
            <a:off x="3455928" y="1342716"/>
            <a:ext cx="8102600" cy="4572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marL="742960" indent="-28575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Arial" panose="020B0604020202020204" pitchFamily="34" charset="0"/>
              <a:buChar char="•"/>
              <a:defRPr sz="2600"/>
            </a:lvl2pPr>
            <a:lvl3pPr marL="1143014" indent="-22860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Courier New" panose="02070309020205020404" pitchFamily="49" charset="0"/>
              <a:buChar char="o"/>
              <a:defRPr sz="22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2949575" cy="4064000"/>
          </a:xfrm>
          <a:custGeom>
            <a:avLst/>
            <a:gdLst>
              <a:gd name="connsiteX0" fmla="*/ 0 w 2949575"/>
              <a:gd name="connsiteY0" fmla="*/ 0 h 4064000"/>
              <a:gd name="connsiteX1" fmla="*/ 2949575 w 2949575"/>
              <a:gd name="connsiteY1" fmla="*/ 0 h 4064000"/>
              <a:gd name="connsiteX2" fmla="*/ 2949575 w 2949575"/>
              <a:gd name="connsiteY2" fmla="*/ 4064000 h 4064000"/>
              <a:gd name="connsiteX3" fmla="*/ 0 w 2949575"/>
              <a:gd name="connsiteY3" fmla="*/ 4064000 h 4064000"/>
              <a:gd name="connsiteX4" fmla="*/ 0 w 2949575"/>
              <a:gd name="connsiteY4" fmla="*/ 0 h 4064000"/>
              <a:gd name="connsiteX0" fmla="*/ 0 w 2949575"/>
              <a:gd name="connsiteY0" fmla="*/ 0 h 4064000"/>
              <a:gd name="connsiteX1" fmla="*/ 2323933 w 2949575"/>
              <a:gd name="connsiteY1" fmla="*/ 0 h 4064000"/>
              <a:gd name="connsiteX2" fmla="*/ 2949575 w 2949575"/>
              <a:gd name="connsiteY2" fmla="*/ 4064000 h 4064000"/>
              <a:gd name="connsiteX3" fmla="*/ 0 w 2949575"/>
              <a:gd name="connsiteY3" fmla="*/ 4064000 h 4064000"/>
              <a:gd name="connsiteX4" fmla="*/ 0 w 2949575"/>
              <a:gd name="connsiteY4" fmla="*/ 0 h 40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9575" h="4064000">
                <a:moveTo>
                  <a:pt x="0" y="0"/>
                </a:moveTo>
                <a:lnTo>
                  <a:pt x="2323933" y="0"/>
                </a:lnTo>
                <a:lnTo>
                  <a:pt x="2949575" y="4064000"/>
                </a:lnTo>
                <a:lnTo>
                  <a:pt x="0" y="4064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4111100"/>
            <a:ext cx="3458339" cy="2702450"/>
          </a:xfrm>
          <a:custGeom>
            <a:avLst/>
            <a:gdLst>
              <a:gd name="connsiteX0" fmla="*/ 0 w 2949575"/>
              <a:gd name="connsiteY0" fmla="*/ 0 h 2740025"/>
              <a:gd name="connsiteX1" fmla="*/ 2949575 w 2949575"/>
              <a:gd name="connsiteY1" fmla="*/ 0 h 2740025"/>
              <a:gd name="connsiteX2" fmla="*/ 2949575 w 2949575"/>
              <a:gd name="connsiteY2" fmla="*/ 2740025 h 2740025"/>
              <a:gd name="connsiteX3" fmla="*/ 0 w 2949575"/>
              <a:gd name="connsiteY3" fmla="*/ 2740025 h 2740025"/>
              <a:gd name="connsiteX4" fmla="*/ 0 w 2949575"/>
              <a:gd name="connsiteY4" fmla="*/ 0 h 2740025"/>
              <a:gd name="connsiteX0" fmla="*/ 0 w 3458339"/>
              <a:gd name="connsiteY0" fmla="*/ 0 h 2740025"/>
              <a:gd name="connsiteX1" fmla="*/ 2949575 w 3458339"/>
              <a:gd name="connsiteY1" fmla="*/ 0 h 2740025"/>
              <a:gd name="connsiteX2" fmla="*/ 3458339 w 3458339"/>
              <a:gd name="connsiteY2" fmla="*/ 2740025 h 2740025"/>
              <a:gd name="connsiteX3" fmla="*/ 0 w 3458339"/>
              <a:gd name="connsiteY3" fmla="*/ 2740025 h 2740025"/>
              <a:gd name="connsiteX4" fmla="*/ 0 w 3458339"/>
              <a:gd name="connsiteY4" fmla="*/ 0 h 2740025"/>
              <a:gd name="connsiteX0" fmla="*/ 0 w 3458339"/>
              <a:gd name="connsiteY0" fmla="*/ 6988 h 2747013"/>
              <a:gd name="connsiteX1" fmla="*/ 2949575 w 3458339"/>
              <a:gd name="connsiteY1" fmla="*/ 0 h 2747013"/>
              <a:gd name="connsiteX2" fmla="*/ 3458339 w 3458339"/>
              <a:gd name="connsiteY2" fmla="*/ 2747013 h 2747013"/>
              <a:gd name="connsiteX3" fmla="*/ 0 w 3458339"/>
              <a:gd name="connsiteY3" fmla="*/ 2747013 h 2747013"/>
              <a:gd name="connsiteX4" fmla="*/ 0 w 3458339"/>
              <a:gd name="connsiteY4" fmla="*/ 6988 h 2747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8339" h="2747013">
                <a:moveTo>
                  <a:pt x="0" y="6988"/>
                </a:moveTo>
                <a:lnTo>
                  <a:pt x="2949575" y="0"/>
                </a:lnTo>
                <a:lnTo>
                  <a:pt x="3458339" y="2747013"/>
                </a:lnTo>
                <a:lnTo>
                  <a:pt x="0" y="2747013"/>
                </a:lnTo>
                <a:lnTo>
                  <a:pt x="0" y="6988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24420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FORM CONTENT with graphics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378DE12B-4CBF-994B-82AE-EA1FB2B7D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1900" y="125413"/>
            <a:ext cx="6413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0B57A632-FDA3-4B4C-8B50-BAE14AF84F87}" type="slidenum">
              <a:rPr lang="en-GB" altLang="en-KE" sz="1200">
                <a:solidFill>
                  <a:srgbClr val="76212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 eaLnBrk="1" hangingPunct="1"/>
              <a:t>‹#›</a:t>
            </a:fld>
            <a:endParaRPr lang="en-GB" altLang="en-KE" sz="1200" dirty="0">
              <a:solidFill>
                <a:srgbClr val="76212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230B2DF8-3595-5648-8E38-120E1654FF3C}"/>
              </a:ext>
            </a:extLst>
          </p:cNvPr>
          <p:cNvGrpSpPr>
            <a:grpSpLocks/>
          </p:cNvGrpSpPr>
          <p:nvPr/>
        </p:nvGrpSpPr>
        <p:grpSpPr bwMode="auto">
          <a:xfrm>
            <a:off x="0" y="6813550"/>
            <a:ext cx="12192000" cy="50800"/>
            <a:chOff x="0" y="6813551"/>
            <a:chExt cx="12192000" cy="508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10B86EF-39E5-DD4A-A1A7-07FDFE0AA62F}"/>
                </a:ext>
              </a:extLst>
            </p:cNvPr>
            <p:cNvSpPr/>
            <p:nvPr/>
          </p:nvSpPr>
          <p:spPr>
            <a:xfrm rot="5400000">
              <a:off x="9545638" y="5954713"/>
              <a:ext cx="50800" cy="1768475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1D33737-D9A1-B54F-B705-772F87BFD2E5}"/>
                </a:ext>
              </a:extLst>
            </p:cNvPr>
            <p:cNvSpPr/>
            <p:nvPr/>
          </p:nvSpPr>
          <p:spPr>
            <a:xfrm rot="5400000">
              <a:off x="11282363" y="5954713"/>
              <a:ext cx="50800" cy="1768475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1678A18-EB4A-384C-A3B2-2CCE70D73C34}"/>
                </a:ext>
              </a:extLst>
            </p:cNvPr>
            <p:cNvSpPr/>
            <p:nvPr/>
          </p:nvSpPr>
          <p:spPr>
            <a:xfrm rot="5400000">
              <a:off x="7807326" y="5954713"/>
              <a:ext cx="50800" cy="1768475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C3DF071-7A91-134A-A85E-643D0396237F}"/>
                </a:ext>
              </a:extLst>
            </p:cNvPr>
            <p:cNvSpPr/>
            <p:nvPr/>
          </p:nvSpPr>
          <p:spPr>
            <a:xfrm rot="5400000">
              <a:off x="6070601" y="5954713"/>
              <a:ext cx="50800" cy="1768475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1249CE4-403D-EF49-8418-6A3C1F7F8258}"/>
                </a:ext>
              </a:extLst>
            </p:cNvPr>
            <p:cNvSpPr/>
            <p:nvPr/>
          </p:nvSpPr>
          <p:spPr>
            <a:xfrm rot="5400000">
              <a:off x="4333876" y="5954713"/>
              <a:ext cx="50800" cy="1768475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DDADE1-C66D-324F-B0D7-F401D6B4DEE7}"/>
                </a:ext>
              </a:extLst>
            </p:cNvPr>
            <p:cNvSpPr/>
            <p:nvPr/>
          </p:nvSpPr>
          <p:spPr>
            <a:xfrm rot="5400000">
              <a:off x="2596357" y="5953919"/>
              <a:ext cx="50800" cy="177006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0C89FFE-0C00-3943-9CCF-A34C8BD99B6A}"/>
                </a:ext>
              </a:extLst>
            </p:cNvPr>
            <p:cNvSpPr/>
            <p:nvPr/>
          </p:nvSpPr>
          <p:spPr>
            <a:xfrm rot="5400000">
              <a:off x="858838" y="5954713"/>
              <a:ext cx="50800" cy="1768475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pic>
        <p:nvPicPr>
          <p:cNvPr id="14" name="Picture 10">
            <a:extLst>
              <a:ext uri="{FF2B5EF4-FFF2-40B4-BE49-F238E27FC236}">
                <a16:creationId xmlns:a16="http://schemas.microsoft.com/office/drawing/2014/main" id="{859F9847-F04C-A248-B470-F6CEE1BBA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413" y="6105525"/>
            <a:ext cx="11604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1">
            <a:extLst>
              <a:ext uri="{FF2B5EF4-FFF2-40B4-BE49-F238E27FC236}">
                <a16:creationId xmlns:a16="http://schemas.microsoft.com/office/drawing/2014/main" id="{92D2E8E1-DFF9-8B41-81E3-C2608E248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525" y="1450975"/>
            <a:ext cx="1460500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ontent Placeholder 9"/>
          <p:cNvSpPr>
            <a:spLocks noGrp="1"/>
          </p:cNvSpPr>
          <p:nvPr>
            <p:ph sz="quarter" idx="11"/>
          </p:nvPr>
        </p:nvSpPr>
        <p:spPr>
          <a:xfrm>
            <a:off x="3195734" y="1519491"/>
            <a:ext cx="8102600" cy="4572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marL="742960" indent="-28575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Arial" panose="020B0604020202020204" pitchFamily="34" charset="0"/>
              <a:buChar char="•"/>
              <a:defRPr sz="2600"/>
            </a:lvl2pPr>
            <a:lvl3pPr marL="1143014" indent="-22860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Courier New" panose="02070309020205020404" pitchFamily="49" charset="0"/>
              <a:buChar char="o"/>
              <a:defRPr sz="22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3195734" y="768055"/>
            <a:ext cx="8102600" cy="677955"/>
          </a:xfrm>
          <a:prstGeom prst="rect">
            <a:avLst/>
          </a:prstGeom>
        </p:spPr>
        <p:txBody>
          <a:bodyPr/>
          <a:lstStyle>
            <a:lvl1pPr marL="0" marR="0" indent="0" algn="l" defTabSz="91441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sz="3600">
                <a:solidFill>
                  <a:srgbClr val="68262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85D1CC82-B7AA-9342-B9BF-E79D0B70C1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2" y="703952"/>
            <a:ext cx="2697512" cy="567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168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FORM CONTENT with graphics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2BD84074-2DAA-B64E-97C0-BD6B5538FD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1900" y="125413"/>
            <a:ext cx="6413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32697A5E-3BD4-604F-8028-126C42C6146C}" type="slidenum">
              <a:rPr lang="en-GB" altLang="en-KE" sz="1200">
                <a:solidFill>
                  <a:srgbClr val="76212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 eaLnBrk="1" hangingPunct="1"/>
              <a:t>‹#›</a:t>
            </a:fld>
            <a:endParaRPr lang="en-GB" altLang="en-KE" sz="1200" dirty="0">
              <a:solidFill>
                <a:srgbClr val="76212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47521801-130B-B24F-9B74-DF44CF76510A}"/>
              </a:ext>
            </a:extLst>
          </p:cNvPr>
          <p:cNvGrpSpPr>
            <a:grpSpLocks/>
          </p:cNvGrpSpPr>
          <p:nvPr/>
        </p:nvGrpSpPr>
        <p:grpSpPr bwMode="auto">
          <a:xfrm>
            <a:off x="0" y="6813550"/>
            <a:ext cx="12192000" cy="50800"/>
            <a:chOff x="0" y="6813551"/>
            <a:chExt cx="12192000" cy="508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B63729E-E97C-864B-8487-3E84C43A59D6}"/>
                </a:ext>
              </a:extLst>
            </p:cNvPr>
            <p:cNvSpPr/>
            <p:nvPr/>
          </p:nvSpPr>
          <p:spPr>
            <a:xfrm rot="5400000">
              <a:off x="9545638" y="5954713"/>
              <a:ext cx="50800" cy="1768475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7DA0A20-D8E7-5649-8C65-A9A079F7B4F8}"/>
                </a:ext>
              </a:extLst>
            </p:cNvPr>
            <p:cNvSpPr/>
            <p:nvPr/>
          </p:nvSpPr>
          <p:spPr>
            <a:xfrm rot="5400000">
              <a:off x="11282363" y="5954713"/>
              <a:ext cx="50800" cy="1768475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7237F2C-5139-FA43-A715-18BA83887B48}"/>
                </a:ext>
              </a:extLst>
            </p:cNvPr>
            <p:cNvSpPr/>
            <p:nvPr/>
          </p:nvSpPr>
          <p:spPr>
            <a:xfrm rot="5400000">
              <a:off x="7807326" y="5954713"/>
              <a:ext cx="50800" cy="1768475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07BDF69-C1D4-FD48-B769-10ED41AC6B9A}"/>
                </a:ext>
              </a:extLst>
            </p:cNvPr>
            <p:cNvSpPr/>
            <p:nvPr/>
          </p:nvSpPr>
          <p:spPr>
            <a:xfrm rot="5400000">
              <a:off x="6070601" y="5954713"/>
              <a:ext cx="50800" cy="1768475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02DAE2C-8209-5845-A41A-795EED20A2E1}"/>
                </a:ext>
              </a:extLst>
            </p:cNvPr>
            <p:cNvSpPr/>
            <p:nvPr/>
          </p:nvSpPr>
          <p:spPr>
            <a:xfrm rot="5400000">
              <a:off x="4333876" y="5954713"/>
              <a:ext cx="50800" cy="1768475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2589B1B-BD2E-3947-B3DA-E571D143D79B}"/>
                </a:ext>
              </a:extLst>
            </p:cNvPr>
            <p:cNvSpPr/>
            <p:nvPr/>
          </p:nvSpPr>
          <p:spPr>
            <a:xfrm rot="5400000">
              <a:off x="2596357" y="5953919"/>
              <a:ext cx="50800" cy="177006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8CC38A3-5668-D34E-8AB0-DBF3FA4405FE}"/>
                </a:ext>
              </a:extLst>
            </p:cNvPr>
            <p:cNvSpPr/>
            <p:nvPr/>
          </p:nvSpPr>
          <p:spPr>
            <a:xfrm rot="5400000">
              <a:off x="858838" y="5954713"/>
              <a:ext cx="50800" cy="1768475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pic>
        <p:nvPicPr>
          <p:cNvPr id="14" name="Picture 10">
            <a:extLst>
              <a:ext uri="{FF2B5EF4-FFF2-40B4-BE49-F238E27FC236}">
                <a16:creationId xmlns:a16="http://schemas.microsoft.com/office/drawing/2014/main" id="{8B1908BF-FC3C-8945-9403-DD85FDBA3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413" y="6105525"/>
            <a:ext cx="11604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1">
            <a:extLst>
              <a:ext uri="{FF2B5EF4-FFF2-40B4-BE49-F238E27FC236}">
                <a16:creationId xmlns:a16="http://schemas.microsoft.com/office/drawing/2014/main" id="{3AC944AE-3DA6-6D46-9896-8C9A5B5DC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38" y="1460500"/>
            <a:ext cx="1460500" cy="4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ontent Placeholder 9"/>
          <p:cNvSpPr>
            <a:spLocks noGrp="1"/>
          </p:cNvSpPr>
          <p:nvPr>
            <p:ph sz="quarter" idx="11"/>
          </p:nvPr>
        </p:nvSpPr>
        <p:spPr>
          <a:xfrm>
            <a:off x="682992" y="1519491"/>
            <a:ext cx="8102600" cy="4572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marL="742960" indent="-28575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Arial" panose="020B0604020202020204" pitchFamily="34" charset="0"/>
              <a:buChar char="•"/>
              <a:defRPr sz="2600"/>
            </a:lvl2pPr>
            <a:lvl3pPr marL="1143014" indent="-22860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Courier New" panose="02070309020205020404" pitchFamily="49" charset="0"/>
              <a:buChar char="o"/>
              <a:defRPr sz="22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682992" y="768055"/>
            <a:ext cx="8102600" cy="677955"/>
          </a:xfrm>
          <a:prstGeom prst="rect">
            <a:avLst/>
          </a:prstGeom>
        </p:spPr>
        <p:txBody>
          <a:bodyPr/>
          <a:lstStyle>
            <a:lvl1pPr marL="0" marR="0" indent="0" algn="l" defTabSz="91441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sz="3600">
                <a:solidFill>
                  <a:srgbClr val="712C3D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C862EEA-28BB-6E4B-9707-1FFF86A719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805" y="137301"/>
            <a:ext cx="2679445" cy="563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75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ictures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2A799ECC-9C25-9146-AD4B-9DD0F48D3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1900" y="125413"/>
            <a:ext cx="6413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03F2B6CA-1276-1047-9AA8-00148647CFFB}" type="slidenum">
              <a:rPr lang="en-GB" altLang="en-KE" sz="1200">
                <a:solidFill>
                  <a:srgbClr val="76212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 eaLnBrk="1" hangingPunct="1"/>
              <a:t>‹#›</a:t>
            </a:fld>
            <a:endParaRPr lang="en-GB" altLang="en-KE" sz="1200" dirty="0">
              <a:solidFill>
                <a:srgbClr val="76212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E5531CC3-CC6E-1843-B82E-9AEC564D71F1}"/>
              </a:ext>
            </a:extLst>
          </p:cNvPr>
          <p:cNvGrpSpPr>
            <a:grpSpLocks/>
          </p:cNvGrpSpPr>
          <p:nvPr/>
        </p:nvGrpSpPr>
        <p:grpSpPr bwMode="auto">
          <a:xfrm>
            <a:off x="0" y="6813550"/>
            <a:ext cx="12192000" cy="50800"/>
            <a:chOff x="0" y="6813551"/>
            <a:chExt cx="12192000" cy="508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E775DC-D560-C348-8BA0-0DD9CCE0553A}"/>
                </a:ext>
              </a:extLst>
            </p:cNvPr>
            <p:cNvSpPr/>
            <p:nvPr/>
          </p:nvSpPr>
          <p:spPr>
            <a:xfrm rot="5400000">
              <a:off x="9545638" y="5954713"/>
              <a:ext cx="50800" cy="1768475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AC00026-2EF9-CD48-8AC1-5BCFF3D776CE}"/>
                </a:ext>
              </a:extLst>
            </p:cNvPr>
            <p:cNvSpPr/>
            <p:nvPr/>
          </p:nvSpPr>
          <p:spPr>
            <a:xfrm rot="5400000">
              <a:off x="11282363" y="5954713"/>
              <a:ext cx="50800" cy="1768475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8AB4B9E-72D8-CE40-836E-2062E356E0BA}"/>
                </a:ext>
              </a:extLst>
            </p:cNvPr>
            <p:cNvSpPr/>
            <p:nvPr/>
          </p:nvSpPr>
          <p:spPr>
            <a:xfrm rot="5400000">
              <a:off x="7807326" y="5954713"/>
              <a:ext cx="50800" cy="1768475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666A9B4-D7F0-1047-8242-B36B9D41D920}"/>
                </a:ext>
              </a:extLst>
            </p:cNvPr>
            <p:cNvSpPr/>
            <p:nvPr/>
          </p:nvSpPr>
          <p:spPr>
            <a:xfrm rot="5400000">
              <a:off x="6070601" y="5954713"/>
              <a:ext cx="50800" cy="1768475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9076A48-E503-3146-8777-D1FD43FBCDDA}"/>
                </a:ext>
              </a:extLst>
            </p:cNvPr>
            <p:cNvSpPr/>
            <p:nvPr/>
          </p:nvSpPr>
          <p:spPr>
            <a:xfrm rot="5400000">
              <a:off x="4333876" y="5954713"/>
              <a:ext cx="50800" cy="1768475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66B05F-F902-894D-A53B-C2A45B57715A}"/>
                </a:ext>
              </a:extLst>
            </p:cNvPr>
            <p:cNvSpPr/>
            <p:nvPr/>
          </p:nvSpPr>
          <p:spPr>
            <a:xfrm rot="5400000">
              <a:off x="2596357" y="5953919"/>
              <a:ext cx="50800" cy="177006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BBDB311-E09B-9C46-8413-2A2AF94A4409}"/>
                </a:ext>
              </a:extLst>
            </p:cNvPr>
            <p:cNvSpPr/>
            <p:nvPr/>
          </p:nvSpPr>
          <p:spPr>
            <a:xfrm rot="5400000">
              <a:off x="858838" y="5954713"/>
              <a:ext cx="50800" cy="1768475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pic>
        <p:nvPicPr>
          <p:cNvPr id="17" name="Picture 10">
            <a:extLst>
              <a:ext uri="{FF2B5EF4-FFF2-40B4-BE49-F238E27FC236}">
                <a16:creationId xmlns:a16="http://schemas.microsoft.com/office/drawing/2014/main" id="{C73892EC-ECFE-E64C-9F0E-E3D58BDAC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6105525"/>
            <a:ext cx="1160463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>
            <a:extLst>
              <a:ext uri="{FF2B5EF4-FFF2-40B4-BE49-F238E27FC236}">
                <a16:creationId xmlns:a16="http://schemas.microsoft.com/office/drawing/2014/main" id="{7E435D17-FBA8-6847-9179-E46B6896A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16013"/>
            <a:ext cx="14605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609600" y="1342716"/>
            <a:ext cx="8102600" cy="4572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marL="742960" indent="-28575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Arial" panose="020B0604020202020204" pitchFamily="34" charset="0"/>
              <a:buChar char="•"/>
              <a:defRPr sz="2600"/>
            </a:lvl2pPr>
            <a:lvl3pPr marL="1143014" indent="-22860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Courier New" panose="02070309020205020404" pitchFamily="49" charset="0"/>
              <a:buChar char="o"/>
              <a:defRPr sz="22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9245600" y="6350"/>
            <a:ext cx="2946400" cy="44437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9245600" y="4515995"/>
            <a:ext cx="2946400" cy="229755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599965" y="427831"/>
            <a:ext cx="8102600" cy="677955"/>
          </a:xfrm>
          <a:prstGeom prst="rect">
            <a:avLst/>
          </a:prstGeom>
        </p:spPr>
        <p:txBody>
          <a:bodyPr/>
          <a:lstStyle>
            <a:lvl1pPr marL="0" marR="0" indent="0" algn="l" defTabSz="91441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sz="3600">
                <a:solidFill>
                  <a:srgbClr val="712C3D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42089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FORM with color line at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1E01E3-DA2F-F84F-B28E-CEC6442C5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1900" y="125413"/>
            <a:ext cx="6413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7B3DA183-37CA-BF44-8637-45CBBA3DC114}" type="slidenum">
              <a:rPr lang="en-GB" altLang="en-KE" sz="1200">
                <a:solidFill>
                  <a:srgbClr val="76212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 eaLnBrk="1" hangingPunct="1"/>
              <a:t>‹#›</a:t>
            </a:fld>
            <a:endParaRPr lang="en-GB" altLang="en-KE" sz="1200" dirty="0">
              <a:solidFill>
                <a:srgbClr val="76212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C33C2A3-7CBD-9240-B355-C689A2AD8416}"/>
              </a:ext>
            </a:extLst>
          </p:cNvPr>
          <p:cNvGrpSpPr>
            <a:grpSpLocks/>
          </p:cNvGrpSpPr>
          <p:nvPr/>
        </p:nvGrpSpPr>
        <p:grpSpPr bwMode="auto">
          <a:xfrm>
            <a:off x="0" y="6813550"/>
            <a:ext cx="12192000" cy="50800"/>
            <a:chOff x="0" y="6813551"/>
            <a:chExt cx="12192000" cy="508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E4DD567-14E9-9747-86F7-8B1314CCA655}"/>
                </a:ext>
              </a:extLst>
            </p:cNvPr>
            <p:cNvSpPr/>
            <p:nvPr/>
          </p:nvSpPr>
          <p:spPr>
            <a:xfrm rot="5400000">
              <a:off x="9545638" y="5954713"/>
              <a:ext cx="50800" cy="1768475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FBA9970-245A-FC41-A9E9-6D32C80E8984}"/>
                </a:ext>
              </a:extLst>
            </p:cNvPr>
            <p:cNvSpPr/>
            <p:nvPr/>
          </p:nvSpPr>
          <p:spPr>
            <a:xfrm rot="5400000">
              <a:off x="11282363" y="5954713"/>
              <a:ext cx="50800" cy="1768475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E42D156-9061-0346-B096-73F642F8016D}"/>
                </a:ext>
              </a:extLst>
            </p:cNvPr>
            <p:cNvSpPr/>
            <p:nvPr/>
          </p:nvSpPr>
          <p:spPr>
            <a:xfrm rot="5400000">
              <a:off x="7807326" y="5954713"/>
              <a:ext cx="50800" cy="1768475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E90A061-5C63-6943-A8C7-890687DEADC8}"/>
                </a:ext>
              </a:extLst>
            </p:cNvPr>
            <p:cNvSpPr/>
            <p:nvPr/>
          </p:nvSpPr>
          <p:spPr>
            <a:xfrm rot="5400000">
              <a:off x="6070601" y="5954713"/>
              <a:ext cx="50800" cy="1768475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B98C101-62C4-5A44-83D3-59E8FF8A34BA}"/>
                </a:ext>
              </a:extLst>
            </p:cNvPr>
            <p:cNvSpPr/>
            <p:nvPr/>
          </p:nvSpPr>
          <p:spPr>
            <a:xfrm rot="5400000">
              <a:off x="4333876" y="5954713"/>
              <a:ext cx="50800" cy="1768475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1F2EF99-67C2-FC47-9CC2-5CB1CE880B84}"/>
                </a:ext>
              </a:extLst>
            </p:cNvPr>
            <p:cNvSpPr/>
            <p:nvPr/>
          </p:nvSpPr>
          <p:spPr>
            <a:xfrm rot="5400000">
              <a:off x="2596357" y="5953919"/>
              <a:ext cx="50800" cy="177006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F848E36-C604-F644-A2CA-513C2E15212E}"/>
                </a:ext>
              </a:extLst>
            </p:cNvPr>
            <p:cNvSpPr/>
            <p:nvPr/>
          </p:nvSpPr>
          <p:spPr>
            <a:xfrm rot="5400000">
              <a:off x="858838" y="5954713"/>
              <a:ext cx="50800" cy="1768475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A3FFBDF1-8AB4-3E4D-8DFD-F7244FD3A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413" y="6105525"/>
            <a:ext cx="11604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888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FORM layout logo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8E1ED0-3FF6-A64D-BC40-D8206D83A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1900" y="125413"/>
            <a:ext cx="6413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431F65F4-0E3D-0546-8139-6B6AC2549528}" type="slidenum">
              <a:rPr lang="en-GB" altLang="en-KE" sz="1200">
                <a:solidFill>
                  <a:srgbClr val="76212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 eaLnBrk="1" hangingPunct="1"/>
              <a:t>‹#›</a:t>
            </a:fld>
            <a:endParaRPr lang="en-GB" altLang="en-KE" sz="1200" dirty="0">
              <a:solidFill>
                <a:srgbClr val="76212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B3B51D-58A8-8242-BA9C-178E95133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413" y="6105525"/>
            <a:ext cx="11604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9194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FORM layout logo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A34211-2653-3A4F-BEB3-59B9B7148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1900" y="125413"/>
            <a:ext cx="6413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E1E722F4-5A2C-8646-A701-E423F44131BB}" type="slidenum">
              <a:rPr lang="en-GB" altLang="en-KE" sz="1200">
                <a:solidFill>
                  <a:srgbClr val="76212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 eaLnBrk="1" hangingPunct="1"/>
              <a:t>‹#›</a:t>
            </a:fld>
            <a:endParaRPr lang="en-GB" altLang="en-KE" sz="1200" dirty="0">
              <a:solidFill>
                <a:srgbClr val="76212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8E215A-560C-BA4A-9508-913D464E4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6105525"/>
            <a:ext cx="1160463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514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AAE99088-1C21-7A49-9186-E6FBC87C6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5186363"/>
            <a:ext cx="11377613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00595" y="322325"/>
            <a:ext cx="11376551" cy="47825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22498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FO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06293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F3396E7A-5B48-1A45-96DD-EF1264B7F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0" y="1717675"/>
            <a:ext cx="12888913" cy="299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5039200-6EAB-1B4A-A969-C543EB302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413" y="6105525"/>
            <a:ext cx="11604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213784" y="2911254"/>
            <a:ext cx="982609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14728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0710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0"/>
            <a:ext cx="10972800" cy="1143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sz="3600">
                <a:solidFill>
                  <a:schemeClr val="bg1"/>
                </a:solidFill>
              </a:defRPr>
            </a:lvl1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Minimum 0f 30 point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and maximum of 2 lines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609600" y="1676400"/>
            <a:ext cx="10972800" cy="4572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200000"/>
              </a:lnSpc>
              <a:spcBef>
                <a:spcPts val="0"/>
              </a:spcBef>
              <a:spcAft>
                <a:spcPts val="1200"/>
              </a:spcAft>
              <a:buNone/>
              <a:defRPr sz="3000"/>
            </a:lvl1pPr>
            <a:lvl2pPr marL="742950" indent="-285750">
              <a:lnSpc>
                <a:spcPct val="100000"/>
              </a:lnSpc>
              <a:buFont typeface="Wingdings" pitchFamily="2" charset="2"/>
              <a:buChar char="q"/>
              <a:defRPr sz="2600"/>
            </a:lvl2pPr>
            <a:lvl3pPr>
              <a:defRPr sz="2200"/>
            </a:lvl3pPr>
            <a:lvl4pPr>
              <a:defRPr/>
            </a:lvl4pPr>
          </a:lstStyle>
          <a:p>
            <a:pPr lvl="0"/>
            <a:r>
              <a:rPr lang="en-US" dirty="0"/>
              <a:t>Main point 6 point smaller than slide title</a:t>
            </a:r>
          </a:p>
          <a:p>
            <a:pPr lvl="1"/>
            <a:r>
              <a:rPr lang="en-US" dirty="0"/>
              <a:t>Bullet points 4 point less than main point</a:t>
            </a:r>
          </a:p>
          <a:p>
            <a:pPr lvl="1"/>
            <a:r>
              <a:rPr lang="en-US" dirty="0"/>
              <a:t>Font type is Calibri</a:t>
            </a:r>
          </a:p>
          <a:p>
            <a:pPr lvl="2"/>
            <a:r>
              <a:rPr lang="en-US" dirty="0"/>
              <a:t>It is advised in one slide maximum 6 bullets</a:t>
            </a:r>
          </a:p>
          <a:p>
            <a:pPr lvl="3"/>
            <a:r>
              <a:rPr lang="en-US" dirty="0"/>
              <a:t>We recommend you use images on slides</a:t>
            </a:r>
          </a:p>
          <a:p>
            <a:pPr lvl="3"/>
            <a:r>
              <a:rPr lang="en-US" dirty="0"/>
              <a:t>You can change partner logos on front page</a:t>
            </a:r>
          </a:p>
          <a:p>
            <a:pPr lvl="4"/>
            <a:r>
              <a:rPr lang="en-US" dirty="0"/>
              <a:t>You have to duplicate this slide for more inside pages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550" y="6348735"/>
            <a:ext cx="484849" cy="433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9" descr="D:\Publications\LOGO's\ILRI-logo-small.jp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601" y="6400800"/>
            <a:ext cx="49594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70705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A40B4-2602-4DA6-90D5-D3E99159C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FB531-8EA9-43A1-B3C7-A3E58FC5E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908800" cy="2971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83488-9247-4B92-B225-7C1719236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3FB2-9FB7-4726-BB7A-1FD87C92375B}" type="datetimeFigureOut">
              <a:rPr lang="en-GB" smtClean="0"/>
              <a:t>30/06/2021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B84E3-F51B-45C0-8D54-A54633CA5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69EED6-686E-44CC-8141-8A5FA4EC6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B9A20-DC39-4CD3-B40F-C1D9BA7231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8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5696" r:id="rId1"/>
    <p:sldLayoutId id="2147485697" r:id="rId2"/>
    <p:sldLayoutId id="2147485698" r:id="rId3"/>
    <p:sldLayoutId id="2147485699" r:id="rId4"/>
    <p:sldLayoutId id="2147485700" r:id="rId5"/>
    <p:sldLayoutId id="2147485701" r:id="rId6"/>
    <p:sldLayoutId id="2147485702" r:id="rId7"/>
    <p:sldLayoutId id="2147485703" r:id="rId8"/>
    <p:sldLayoutId id="2147485704" r:id="rId9"/>
    <p:sldLayoutId id="2147485705" r:id="rId10"/>
    <p:sldLayoutId id="2147485706" r:id="rId11"/>
    <p:sldLayoutId id="2147485707" r:id="rId12"/>
    <p:sldLayoutId id="2147485708" r:id="rId13"/>
    <p:sldLayoutId id="2147485709" r:id="rId14"/>
    <p:sldLayoutId id="2147485710" r:id="rId15"/>
    <p:sldLayoutId id="2147485711" r:id="rId16"/>
    <p:sldLayoutId id="2147485712" r:id="rId17"/>
    <p:sldLayoutId id="2147485695" r:id="rId18"/>
    <p:sldLayoutId id="2147485713" r:id="rId19"/>
    <p:sldLayoutId id="2147485714" r:id="rId20"/>
    <p:sldLayoutId id="2147485715" r:id="rId21"/>
    <p:sldLayoutId id="2147485716" r:id="rId2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MS PGothic" charset="0"/>
        </a:defRPr>
      </a:lvl5pPr>
      <a:lvl6pPr marL="457206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11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17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23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32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4.png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2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751BA7-23F3-4E4F-8A93-B04B4B8452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788" y="1795793"/>
            <a:ext cx="11263312" cy="139065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s-ES" dirty="0"/>
              <a:t>RHoMIS: actualizaciones sobre su desarrollo y el uso para evaluar el progreso hacia los objetivos de EA</a:t>
            </a:r>
            <a:br>
              <a:rPr lang="en-GB" dirty="0"/>
            </a:br>
            <a:endParaRPr lang="en-US" dirty="0"/>
          </a:p>
        </p:txBody>
      </p:sp>
      <p:sp>
        <p:nvSpPr>
          <p:cNvPr id="23554" name="Subtitle 2">
            <a:extLst>
              <a:ext uri="{FF2B5EF4-FFF2-40B4-BE49-F238E27FC236}">
                <a16:creationId xmlns:a16="http://schemas.microsoft.com/office/drawing/2014/main" id="{862B3D89-D228-C441-AC2A-53BC584D2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600" y="3513138"/>
            <a:ext cx="6357938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altLang="en-KE" i="1" dirty="0">
                <a:solidFill>
                  <a:srgbClr val="292929"/>
                </a:solidFill>
                <a:latin typeface="Calibri" panose="020F0502020204030204" pitchFamily="34" charset="0"/>
              </a:rPr>
              <a:t>Mark van Wijk and James Hammond</a:t>
            </a:r>
            <a:endParaRPr lang="en-GB" altLang="en-KE" i="1" dirty="0">
              <a:solidFill>
                <a:srgbClr val="292929"/>
              </a:solidFill>
              <a:latin typeface="Calibri" panose="020F0502020204030204" pitchFamily="34" charset="0"/>
            </a:endParaRPr>
          </a:p>
        </p:txBody>
      </p:sp>
      <p:sp>
        <p:nvSpPr>
          <p:cNvPr id="23555" name="Subtitle 2">
            <a:extLst>
              <a:ext uri="{FF2B5EF4-FFF2-40B4-BE49-F238E27FC236}">
                <a16:creationId xmlns:a16="http://schemas.microsoft.com/office/drawing/2014/main" id="{2487E3FA-17F2-0648-A202-AF4ED3882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600" y="4125913"/>
            <a:ext cx="50577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altLang="en-KE" sz="1600" dirty="0">
                <a:solidFill>
                  <a:srgbClr val="292929"/>
                </a:solidFill>
                <a:latin typeface="Calibri" panose="020F0502020204030204" pitchFamily="34" charset="0"/>
              </a:rPr>
              <a:t>McKnight </a:t>
            </a:r>
            <a:r>
              <a:rPr lang="en-US" altLang="en-KE" sz="1600" dirty="0" err="1">
                <a:solidFill>
                  <a:srgbClr val="292929"/>
                </a:solidFill>
                <a:latin typeface="Calibri" panose="020F0502020204030204" pitchFamily="34" charset="0"/>
              </a:rPr>
              <a:t>CdP</a:t>
            </a:r>
            <a:r>
              <a:rPr lang="en-US" altLang="en-KE" sz="1600" dirty="0">
                <a:solidFill>
                  <a:srgbClr val="292929"/>
                </a:solidFill>
                <a:latin typeface="Calibri" panose="020F0502020204030204" pitchFamily="34" charset="0"/>
              </a:rPr>
              <a:t>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5">
            <a:extLst>
              <a:ext uri="{FF2B5EF4-FFF2-40B4-BE49-F238E27FC236}">
                <a16:creationId xmlns:a16="http://schemas.microsoft.com/office/drawing/2014/main" id="{C61B0A57-3B6E-C244-95C7-8CE3C96BD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876551" y="427038"/>
            <a:ext cx="9496424" cy="679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r>
              <a:rPr lang="en-US" sz="3200" dirty="0"/>
              <a:t>RHoMIS - (Rural Household Multiple Indicator Survey)</a:t>
            </a:r>
            <a:endParaRPr lang="en-US" altLang="en-KE" sz="3200" dirty="0">
              <a:solidFill>
                <a:srgbClr val="712C3D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84CA52-F67A-1E4E-B3B1-F19896819F7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55988" y="1343025"/>
            <a:ext cx="8102600" cy="4572000"/>
          </a:xfrm>
        </p:spPr>
        <p:txBody>
          <a:bodyPr/>
          <a:lstStyle/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ES" dirty="0">
                <a:solidFill>
                  <a:srgbClr val="000000"/>
                </a:solidFill>
              </a:rPr>
              <a:t>Armonizar indicadores</a:t>
            </a: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ES" dirty="0">
                <a:solidFill>
                  <a:srgbClr val="000000"/>
                </a:solidFill>
              </a:rPr>
              <a:t>Estandarizar la colección de información</a:t>
            </a: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ES" dirty="0">
                <a:solidFill>
                  <a:srgbClr val="000000"/>
                </a:solidFill>
              </a:rPr>
              <a:t>Recopile datos de manera eficiente</a:t>
            </a: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ES" dirty="0">
                <a:solidFill>
                  <a:srgbClr val="000000"/>
                </a:solidFill>
              </a:rPr>
              <a:t>Flexibilidad y adaptabilidad: una herramienta que se puede utilizar en muchas ubicaciones y entornos de proyectos.</a:t>
            </a: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ES" dirty="0">
                <a:solidFill>
                  <a:srgbClr val="000000"/>
                </a:solidFill>
              </a:rPr>
              <a:t>Agile data en lugar de </a:t>
            </a:r>
            <a:r>
              <a:rPr lang="es-ES" dirty="0" err="1">
                <a:solidFill>
                  <a:srgbClr val="000000"/>
                </a:solidFill>
              </a:rPr>
              <a:t>big</a:t>
            </a:r>
            <a:r>
              <a:rPr lang="es-ES" dirty="0">
                <a:solidFill>
                  <a:srgbClr val="000000"/>
                </a:solidFill>
              </a:rPr>
              <a:t> data</a:t>
            </a: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ES" dirty="0">
                <a:solidFill>
                  <a:srgbClr val="000000"/>
                </a:solidFill>
              </a:rPr>
              <a:t>Cree bibliotecas de códigos de encuestas y análisis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3" name="Picture Placeholder 12" descr="A picture containing person, holding, hand, monitor&#10;&#10;Description automatically generated">
            <a:extLst>
              <a:ext uri="{FF2B5EF4-FFF2-40B4-BE49-F238E27FC236}">
                <a16:creationId xmlns:a16="http://schemas.microsoft.com/office/drawing/2014/main" id="{BC2452A8-4397-034E-A12C-A2779F02A9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/>
          <a:srcRect/>
          <a:stretch>
            <a:fillRect/>
          </a:stretch>
        </p:blipFill>
        <p:spPr/>
      </p:pic>
      <p:pic>
        <p:nvPicPr>
          <p:cNvPr id="17" name="Picture Placeholder 16" descr="A green plant in a garden&#10;&#10;Description automatically generated">
            <a:extLst>
              <a:ext uri="{FF2B5EF4-FFF2-40B4-BE49-F238E27FC236}">
                <a16:creationId xmlns:a16="http://schemas.microsoft.com/office/drawing/2014/main" id="{2A99A82E-C166-6F40-9383-D4323D0D46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hqprint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4">
            <a:extLst>
              <a:ext uri="{FF2B5EF4-FFF2-40B4-BE49-F238E27FC236}">
                <a16:creationId xmlns:a16="http://schemas.microsoft.com/office/drawing/2014/main" id="{99C5C1CC-6403-7D41-BFEB-2ED4CDD1AD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0075" y="322263"/>
            <a:ext cx="10972800" cy="679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r>
              <a:rPr lang="en-US" dirty="0"/>
              <a:t>RHoMIS – el ‘</a:t>
            </a:r>
            <a:r>
              <a:rPr lang="en-US" dirty="0" err="1"/>
              <a:t>nucleo</a:t>
            </a:r>
            <a:r>
              <a:rPr lang="en-US" dirty="0"/>
              <a:t>’</a:t>
            </a:r>
            <a:endParaRPr lang="en-US" altLang="en-KE" dirty="0">
              <a:solidFill>
                <a:srgbClr val="712C3D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3A4EAE-43AF-4854-AEE4-B1D476242AA8}"/>
              </a:ext>
            </a:extLst>
          </p:cNvPr>
          <p:cNvGrpSpPr/>
          <p:nvPr/>
        </p:nvGrpSpPr>
        <p:grpSpPr>
          <a:xfrm>
            <a:off x="2259968" y="1250663"/>
            <a:ext cx="6972993" cy="5287780"/>
            <a:chOff x="1221743" y="1250663"/>
            <a:chExt cx="6972993" cy="528778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FE1AF6A-3FDD-4DED-9420-57676CE2C5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21743" y="1250663"/>
              <a:ext cx="6972993" cy="518011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D03E5A6-6F04-426C-8B80-0190FCE34DE3}"/>
                </a:ext>
              </a:extLst>
            </p:cNvPr>
            <p:cNvSpPr/>
            <p:nvPr/>
          </p:nvSpPr>
          <p:spPr>
            <a:xfrm>
              <a:off x="1221743" y="5788935"/>
              <a:ext cx="434714" cy="7495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620610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4">
            <a:extLst>
              <a:ext uri="{FF2B5EF4-FFF2-40B4-BE49-F238E27FC236}">
                <a16:creationId xmlns:a16="http://schemas.microsoft.com/office/drawing/2014/main" id="{99C5C1CC-6403-7D41-BFEB-2ED4CDD1AD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0075" y="322263"/>
            <a:ext cx="10972800" cy="679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r>
              <a:rPr lang="en-US" dirty="0"/>
              <a:t>RHoMIS – Optional Modules</a:t>
            </a:r>
            <a:endParaRPr lang="en-US" altLang="en-KE" dirty="0">
              <a:solidFill>
                <a:srgbClr val="712C3D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F76207-8D9E-46A8-8E0C-320108CB3E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0287" y="1271663"/>
            <a:ext cx="4961744" cy="5405344"/>
          </a:xfrm>
          <a:prstGeom prst="rect">
            <a:avLst/>
          </a:prstGeom>
        </p:spPr>
      </p:pic>
      <p:sp>
        <p:nvSpPr>
          <p:cNvPr id="9" name="CustomShape 10">
            <a:extLst>
              <a:ext uri="{FF2B5EF4-FFF2-40B4-BE49-F238E27FC236}">
                <a16:creationId xmlns:a16="http://schemas.microsoft.com/office/drawing/2014/main" id="{E533C687-2C3F-41FB-B650-9515500DBF11}"/>
              </a:ext>
            </a:extLst>
          </p:cNvPr>
          <p:cNvSpPr/>
          <p:nvPr/>
        </p:nvSpPr>
        <p:spPr>
          <a:xfrm>
            <a:off x="7958547" y="5013176"/>
            <a:ext cx="1656184" cy="985082"/>
          </a:xfrm>
          <a:prstGeom prst="rect">
            <a:avLst/>
          </a:prstGeom>
          <a:noFill/>
          <a:ln w="19080">
            <a:solidFill>
              <a:srgbClr val="C00000"/>
            </a:solidFill>
            <a:custDash>
              <a:ds d="0" sp="0"/>
              <a:ds d="0" sp="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128" tIns="50942" rIns="90128" bIns="50942"/>
          <a:lstStyle/>
          <a:p>
            <a:pPr>
              <a:lnSpc>
                <a:spcPct val="93000"/>
              </a:lnSpc>
            </a:pPr>
            <a:r>
              <a:rPr lang="en-GB" sz="163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roid Sans Fallback"/>
              </a:rPr>
              <a:t>+ Bespoke user-defined questions and indicators</a:t>
            </a:r>
            <a:endParaRPr lang="en-GB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2578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0ECAE63-5F7F-4317-AE01-3C18E5068364}"/>
              </a:ext>
            </a:extLst>
          </p:cNvPr>
          <p:cNvSpPr/>
          <p:nvPr/>
        </p:nvSpPr>
        <p:spPr>
          <a:xfrm>
            <a:off x="8571852" y="6496288"/>
            <a:ext cx="17411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www.rhomis.org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A9AA80-0AE1-4E6F-9A07-7ED7B8EAD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4157" y="4329937"/>
            <a:ext cx="4410744" cy="252806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276DB43-5779-4D33-BE17-0C16282AC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0925" y="4662264"/>
            <a:ext cx="2753544" cy="1143000"/>
          </a:xfrm>
        </p:spPr>
        <p:txBody>
          <a:bodyPr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&gt;36,000 households in 33 countries</a:t>
            </a:r>
          </a:p>
        </p:txBody>
      </p:sp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5E59EB8C-E39F-4A71-8976-865C6FC31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333" y="40642"/>
            <a:ext cx="6192688" cy="43594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1A499E-900E-41B0-8434-4C0AB52FA22C}"/>
              </a:ext>
            </a:extLst>
          </p:cNvPr>
          <p:cNvSpPr/>
          <p:nvPr/>
        </p:nvSpPr>
        <p:spPr>
          <a:xfrm>
            <a:off x="485775" y="1009650"/>
            <a:ext cx="16764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6111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1A499E-900E-41B0-8434-4C0AB52FA22C}"/>
              </a:ext>
            </a:extLst>
          </p:cNvPr>
          <p:cNvSpPr/>
          <p:nvPr/>
        </p:nvSpPr>
        <p:spPr>
          <a:xfrm>
            <a:off x="485775" y="1009650"/>
            <a:ext cx="16764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C7EACE-A912-44FA-932B-DC2F9602B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204" y="0"/>
            <a:ext cx="7989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98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093812"/>
            <a:ext cx="9144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639616" y="116632"/>
            <a:ext cx="5904656" cy="5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000" dirty="0" err="1"/>
              <a:t>Trabajando</a:t>
            </a:r>
            <a:r>
              <a:rPr lang="en-US" sz="3000" dirty="0"/>
              <a:t> </a:t>
            </a:r>
            <a:r>
              <a:rPr lang="en-US" sz="3000" dirty="0" err="1"/>
              <a:t>juntos</a:t>
            </a:r>
            <a:r>
              <a:rPr lang="en-US" sz="3000" dirty="0"/>
              <a:t> con ONGs</a:t>
            </a:r>
            <a:endParaRPr lang="en-GB" sz="30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45700" y="6235700"/>
            <a:ext cx="406400" cy="406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F82B48-7FB1-4D43-93D7-A57518089715}"/>
              </a:ext>
            </a:extLst>
          </p:cNvPr>
          <p:cNvSpPr txBox="1"/>
          <p:nvPr/>
        </p:nvSpPr>
        <p:spPr bwMode="auto">
          <a:xfrm>
            <a:off x="3942080" y="1442720"/>
            <a:ext cx="7548880" cy="280076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latin typeface="+mn-lt"/>
              </a:rPr>
              <a:t>SNV: </a:t>
            </a:r>
            <a:r>
              <a:rPr lang="en-US" sz="3200" dirty="0" err="1">
                <a:latin typeface="+mn-lt"/>
              </a:rPr>
              <a:t>nuevas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aplicaciones</a:t>
            </a:r>
            <a:r>
              <a:rPr lang="en-US" sz="3200" dirty="0">
                <a:latin typeface="+mn-lt"/>
              </a:rPr>
              <a:t> in 2021 en Burkina Faso y Kenya: </a:t>
            </a:r>
            <a:r>
              <a:rPr lang="en-US" sz="3200" dirty="0" err="1">
                <a:latin typeface="+mn-lt"/>
              </a:rPr>
              <a:t>charactisacion</a:t>
            </a:r>
            <a:r>
              <a:rPr lang="en-US" sz="3200" dirty="0">
                <a:latin typeface="+mn-lt"/>
              </a:rPr>
              <a:t> de las fincas y </a:t>
            </a:r>
            <a:r>
              <a:rPr lang="en-US" sz="3200" dirty="0" err="1">
                <a:latin typeface="+mn-lt"/>
              </a:rPr>
              <a:t>hogares</a:t>
            </a:r>
            <a:r>
              <a:rPr lang="en-US" sz="3200" dirty="0">
                <a:latin typeface="+mn-lt"/>
              </a:rPr>
              <a:t> </a:t>
            </a:r>
          </a:p>
          <a:p>
            <a:pPr algn="l"/>
            <a:endParaRPr lang="en-US" sz="2000" dirty="0">
              <a:latin typeface="+mn-lt"/>
            </a:endParaRPr>
          </a:p>
          <a:p>
            <a:pPr algn="l"/>
            <a:endParaRPr lang="en-US" sz="2000" dirty="0">
              <a:latin typeface="+mn-lt"/>
            </a:endParaRPr>
          </a:p>
          <a:p>
            <a:pPr algn="l"/>
            <a:endParaRPr lang="en-US" sz="2000" dirty="0">
              <a:latin typeface="+mn-lt"/>
            </a:endParaRPr>
          </a:p>
          <a:p>
            <a:pPr algn="l"/>
            <a:endParaRPr lang="en-GB" sz="2000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CB3B61-DB60-4E79-9F13-6CF0EC60B466}"/>
              </a:ext>
            </a:extLst>
          </p:cNvPr>
          <p:cNvSpPr txBox="1"/>
          <p:nvPr/>
        </p:nvSpPr>
        <p:spPr bwMode="auto">
          <a:xfrm>
            <a:off x="4163934" y="1735223"/>
            <a:ext cx="7548880" cy="329320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latin typeface="+mn-lt"/>
              </a:rPr>
              <a:t>DAHARI: en los Comoros una </a:t>
            </a:r>
            <a:r>
              <a:rPr lang="en-US" sz="3200" dirty="0" err="1">
                <a:latin typeface="+mn-lt"/>
              </a:rPr>
              <a:t>evaluacion</a:t>
            </a:r>
            <a:r>
              <a:rPr lang="en-US" sz="3200" dirty="0">
                <a:latin typeface="+mn-lt"/>
              </a:rPr>
              <a:t> complete de sus </a:t>
            </a:r>
            <a:r>
              <a:rPr lang="en-US" sz="3200" dirty="0" err="1">
                <a:latin typeface="+mn-lt"/>
              </a:rPr>
              <a:t>intervenciones</a:t>
            </a:r>
            <a:r>
              <a:rPr lang="en-US" sz="3200" dirty="0">
                <a:latin typeface="+mn-lt"/>
              </a:rPr>
              <a:t> para </a:t>
            </a:r>
            <a:r>
              <a:rPr lang="en-US" sz="3200" dirty="0" err="1">
                <a:latin typeface="+mn-lt"/>
              </a:rPr>
              <a:t>mejorar</a:t>
            </a:r>
            <a:r>
              <a:rPr lang="en-US" sz="3200" dirty="0">
                <a:latin typeface="+mn-lt"/>
              </a:rPr>
              <a:t> la </a:t>
            </a:r>
            <a:r>
              <a:rPr lang="en-US" sz="3200" dirty="0" err="1">
                <a:latin typeface="+mn-lt"/>
              </a:rPr>
              <a:t>sostenabilidad</a:t>
            </a:r>
            <a:r>
              <a:rPr lang="en-US" sz="3200" dirty="0">
                <a:latin typeface="+mn-lt"/>
              </a:rPr>
              <a:t> de lo </a:t>
            </a:r>
            <a:r>
              <a:rPr lang="en-US" sz="3200" dirty="0" err="1">
                <a:latin typeface="+mn-lt"/>
              </a:rPr>
              <a:t>systemas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productivos</a:t>
            </a:r>
            <a:r>
              <a:rPr lang="en-US" sz="3200" dirty="0">
                <a:latin typeface="+mn-lt"/>
              </a:rPr>
              <a:t> (baseline 2018; </a:t>
            </a:r>
            <a:r>
              <a:rPr lang="en-US" sz="3200" dirty="0" err="1">
                <a:latin typeface="+mn-lt"/>
              </a:rPr>
              <a:t>endline</a:t>
            </a:r>
            <a:r>
              <a:rPr lang="en-US" sz="3200" dirty="0">
                <a:latin typeface="+mn-lt"/>
              </a:rPr>
              <a:t> 2021)</a:t>
            </a:r>
          </a:p>
          <a:p>
            <a:pPr algn="l"/>
            <a:endParaRPr lang="en-US" sz="2000" dirty="0">
              <a:latin typeface="+mn-lt"/>
            </a:endParaRPr>
          </a:p>
          <a:p>
            <a:pPr algn="l"/>
            <a:endParaRPr lang="en-US" sz="2000" dirty="0">
              <a:latin typeface="+mn-lt"/>
            </a:endParaRPr>
          </a:p>
          <a:p>
            <a:pPr algn="l"/>
            <a:endParaRPr lang="en-US" sz="2000" dirty="0">
              <a:latin typeface="+mn-lt"/>
            </a:endParaRPr>
          </a:p>
          <a:p>
            <a:pPr algn="l"/>
            <a:endParaRPr lang="en-GB" sz="2000" dirty="0"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2AB81D-3DFD-40D8-802E-7D84E9404FDB}"/>
              </a:ext>
            </a:extLst>
          </p:cNvPr>
          <p:cNvSpPr txBox="1"/>
          <p:nvPr/>
        </p:nvSpPr>
        <p:spPr bwMode="auto">
          <a:xfrm>
            <a:off x="4412027" y="2036477"/>
            <a:ext cx="7548880" cy="526297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+mn-lt"/>
              </a:rPr>
              <a:t>OneAcre</a:t>
            </a:r>
            <a:r>
              <a:rPr lang="en-US" sz="3200" dirty="0">
                <a:latin typeface="+mn-lt"/>
              </a:rPr>
              <a:t> Fund: </a:t>
            </a:r>
            <a:r>
              <a:rPr lang="en-US" sz="3200" dirty="0" err="1">
                <a:latin typeface="+mn-lt"/>
              </a:rPr>
              <a:t>juntos</a:t>
            </a:r>
            <a:r>
              <a:rPr lang="en-US" sz="3200" dirty="0">
                <a:latin typeface="+mn-lt"/>
              </a:rPr>
              <a:t> con IITA </a:t>
            </a:r>
            <a:r>
              <a:rPr lang="en-US" sz="3200" dirty="0" err="1">
                <a:latin typeface="+mn-lt"/>
              </a:rPr>
              <a:t>entrevistamos</a:t>
            </a:r>
            <a:r>
              <a:rPr lang="en-US" sz="3200" dirty="0">
                <a:latin typeface="+mn-lt"/>
              </a:rPr>
              <a:t> mas que 3000 </a:t>
            </a:r>
            <a:r>
              <a:rPr lang="en-US" sz="3200" dirty="0" err="1">
                <a:latin typeface="+mn-lt"/>
              </a:rPr>
              <a:t>hogares</a:t>
            </a:r>
            <a:r>
              <a:rPr lang="en-US" sz="3200" dirty="0">
                <a:latin typeface="+mn-lt"/>
              </a:rPr>
              <a:t> en Rwanda, y </a:t>
            </a:r>
            <a:r>
              <a:rPr lang="en-US" sz="3200" dirty="0" err="1">
                <a:latin typeface="+mn-lt"/>
              </a:rPr>
              <a:t>desarrollamos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une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typologia</a:t>
            </a:r>
            <a:r>
              <a:rPr lang="en-US" sz="3200" dirty="0">
                <a:latin typeface="+mn-lt"/>
              </a:rPr>
              <a:t> de las fincas para que 1AF </a:t>
            </a:r>
            <a:r>
              <a:rPr lang="en-US" sz="3200" dirty="0" err="1">
                <a:latin typeface="+mn-lt"/>
              </a:rPr>
              <a:t>puede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mejorar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su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outscaling</a:t>
            </a:r>
            <a:r>
              <a:rPr lang="en-US" sz="3200" dirty="0">
                <a:latin typeface="+mn-lt"/>
              </a:rPr>
              <a:t> de sus </a:t>
            </a:r>
            <a:r>
              <a:rPr lang="en-US" sz="3200" dirty="0" err="1">
                <a:latin typeface="+mn-lt"/>
              </a:rPr>
              <a:t>intervenciones</a:t>
            </a:r>
            <a:r>
              <a:rPr lang="en-US" sz="3200" dirty="0">
                <a:latin typeface="+mn-lt"/>
              </a:rPr>
              <a:t>; </a:t>
            </a:r>
            <a:r>
              <a:rPr lang="en-US" sz="3200" dirty="0" err="1">
                <a:latin typeface="+mn-lt"/>
              </a:rPr>
              <a:t>ahora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estan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usando</a:t>
            </a:r>
            <a:r>
              <a:rPr lang="en-US" sz="3200" dirty="0">
                <a:latin typeface="+mn-lt"/>
              </a:rPr>
              <a:t> la </a:t>
            </a:r>
            <a:r>
              <a:rPr lang="en-US" sz="3200" dirty="0" err="1">
                <a:latin typeface="+mn-lt"/>
              </a:rPr>
              <a:t>typologia</a:t>
            </a:r>
            <a:r>
              <a:rPr lang="en-US" sz="3200" dirty="0">
                <a:latin typeface="+mn-lt"/>
              </a:rPr>
              <a:t> en sus </a:t>
            </a:r>
            <a:r>
              <a:rPr lang="en-US" sz="3200" dirty="0" err="1">
                <a:latin typeface="+mn-lt"/>
              </a:rPr>
              <a:t>interaciones</a:t>
            </a:r>
            <a:r>
              <a:rPr lang="en-US" sz="3200" dirty="0">
                <a:latin typeface="+mn-lt"/>
              </a:rPr>
              <a:t> con mas que 40,000 </a:t>
            </a:r>
            <a:r>
              <a:rPr lang="en-US" sz="3200" dirty="0" err="1">
                <a:latin typeface="+mn-lt"/>
              </a:rPr>
              <a:t>productores</a:t>
            </a:r>
            <a:endParaRPr lang="en-US" sz="3200" dirty="0">
              <a:latin typeface="+mn-lt"/>
            </a:endParaRPr>
          </a:p>
          <a:p>
            <a:pPr algn="l"/>
            <a:endParaRPr lang="en-US" sz="2000" dirty="0">
              <a:latin typeface="+mn-lt"/>
            </a:endParaRPr>
          </a:p>
          <a:p>
            <a:pPr algn="l"/>
            <a:endParaRPr lang="en-US" sz="2000" dirty="0">
              <a:latin typeface="+mn-lt"/>
            </a:endParaRPr>
          </a:p>
          <a:p>
            <a:pPr algn="l"/>
            <a:endParaRPr lang="en-US" sz="2000" dirty="0">
              <a:latin typeface="+mn-lt"/>
            </a:endParaRPr>
          </a:p>
          <a:p>
            <a:pPr algn="l"/>
            <a:endParaRPr lang="en-GB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6732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888"/>
    </mc:Choice>
    <mc:Fallback xmlns="">
      <p:transition spd="slow" advTm="878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5">
            <a:extLst>
              <a:ext uri="{FF2B5EF4-FFF2-40B4-BE49-F238E27FC236}">
                <a16:creationId xmlns:a16="http://schemas.microsoft.com/office/drawing/2014/main" id="{C61B0A57-3B6E-C244-95C7-8CE3C96BD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876551" y="427038"/>
            <a:ext cx="9496424" cy="679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r>
              <a:rPr lang="en-US" sz="3200" dirty="0"/>
              <a:t>4 puntos de RHoMIS</a:t>
            </a:r>
            <a:endParaRPr lang="en-US" altLang="en-KE" sz="3200" dirty="0">
              <a:solidFill>
                <a:srgbClr val="712C3D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84CA52-F67A-1E4E-B3B1-F19896819F7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55988" y="1343025"/>
            <a:ext cx="8102600" cy="4572000"/>
          </a:xfrm>
        </p:spPr>
        <p:txBody>
          <a:bodyPr/>
          <a:lstStyle/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GB" dirty="0" err="1">
                <a:solidFill>
                  <a:srgbClr val="000000"/>
                </a:solidFill>
              </a:rPr>
              <a:t>Evaluacion</a:t>
            </a:r>
            <a:r>
              <a:rPr lang="en-GB" dirty="0">
                <a:solidFill>
                  <a:srgbClr val="000000"/>
                </a:solidFill>
              </a:rPr>
              <a:t> de las </a:t>
            </a:r>
            <a:r>
              <a:rPr lang="en-GB" dirty="0" err="1">
                <a:solidFill>
                  <a:srgbClr val="000000"/>
                </a:solidFill>
              </a:rPr>
              <a:t>aplicaciones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en</a:t>
            </a:r>
            <a:r>
              <a:rPr lang="en-GB" dirty="0">
                <a:solidFill>
                  <a:srgbClr val="000000"/>
                </a:solidFill>
              </a:rPr>
              <a:t> Ecuador y Bolivia</a:t>
            </a: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dirty="0" err="1">
                <a:solidFill>
                  <a:srgbClr val="000000"/>
                </a:solidFill>
              </a:rPr>
              <a:t>Evaluacion</a:t>
            </a:r>
            <a:r>
              <a:rPr lang="en-US" dirty="0">
                <a:solidFill>
                  <a:srgbClr val="000000"/>
                </a:solidFill>
              </a:rPr>
              <a:t> de </a:t>
            </a:r>
            <a:r>
              <a:rPr lang="en-US" dirty="0" err="1">
                <a:solidFill>
                  <a:srgbClr val="000000"/>
                </a:solidFill>
              </a:rPr>
              <a:t>sostenabilidad</a:t>
            </a:r>
            <a:r>
              <a:rPr lang="en-US" dirty="0">
                <a:solidFill>
                  <a:srgbClr val="000000"/>
                </a:solidFill>
              </a:rPr>
              <a:t> de los systems </a:t>
            </a:r>
            <a:r>
              <a:rPr lang="en-US" dirty="0" err="1">
                <a:solidFill>
                  <a:srgbClr val="000000"/>
                </a:solidFill>
              </a:rPr>
              <a:t>usando</a:t>
            </a:r>
            <a:r>
              <a:rPr lang="en-US" dirty="0">
                <a:solidFill>
                  <a:srgbClr val="000000"/>
                </a:solidFill>
              </a:rPr>
              <a:t> multiple </a:t>
            </a:r>
            <a:r>
              <a:rPr lang="en-US" dirty="0" err="1">
                <a:solidFill>
                  <a:srgbClr val="000000"/>
                </a:solidFill>
              </a:rPr>
              <a:t>indicadores</a:t>
            </a:r>
            <a:endParaRPr lang="en-US" dirty="0">
              <a:solidFill>
                <a:srgbClr val="000000"/>
              </a:solidFill>
            </a:endParaRP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dirty="0">
                <a:solidFill>
                  <a:srgbClr val="000000"/>
                </a:solidFill>
              </a:rPr>
              <a:t>RHoMIS v2</a:t>
            </a: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dirty="0">
                <a:solidFill>
                  <a:srgbClr val="000000"/>
                </a:solidFill>
              </a:rPr>
              <a:t>Como </a:t>
            </a:r>
            <a:r>
              <a:rPr lang="en-US" dirty="0" err="1">
                <a:solidFill>
                  <a:srgbClr val="000000"/>
                </a:solidFill>
              </a:rPr>
              <a:t>avanzar</a:t>
            </a:r>
            <a:r>
              <a:rPr lang="en-US" dirty="0">
                <a:solidFill>
                  <a:srgbClr val="000000"/>
                </a:solidFill>
              </a:rPr>
              <a:t>?</a:t>
            </a: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3" name="Picture Placeholder 12" descr="A picture containing person, holding, hand, monitor&#10;&#10;Description automatically generated">
            <a:extLst>
              <a:ext uri="{FF2B5EF4-FFF2-40B4-BE49-F238E27FC236}">
                <a16:creationId xmlns:a16="http://schemas.microsoft.com/office/drawing/2014/main" id="{BC2452A8-4397-034E-A12C-A2779F02A9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/>
          <a:srcRect/>
          <a:stretch>
            <a:fillRect/>
          </a:stretch>
        </p:blipFill>
        <p:spPr/>
      </p:pic>
      <p:pic>
        <p:nvPicPr>
          <p:cNvPr id="17" name="Picture Placeholder 16" descr="A green plant in a garden&#10;&#10;Description automatically generated">
            <a:extLst>
              <a:ext uri="{FF2B5EF4-FFF2-40B4-BE49-F238E27FC236}">
                <a16:creationId xmlns:a16="http://schemas.microsoft.com/office/drawing/2014/main" id="{2A99A82E-C166-6F40-9383-D4323D0D46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hqprint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93067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5">
            <a:extLst>
              <a:ext uri="{FF2B5EF4-FFF2-40B4-BE49-F238E27FC236}">
                <a16:creationId xmlns:a16="http://schemas.microsoft.com/office/drawing/2014/main" id="{C61B0A57-3B6E-C244-95C7-8CE3C96BD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876551" y="427038"/>
            <a:ext cx="9496424" cy="679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r>
              <a:rPr lang="en-US" sz="3200" dirty="0" err="1"/>
              <a:t>Evaluacion</a:t>
            </a:r>
            <a:r>
              <a:rPr lang="en-US" sz="3200" dirty="0"/>
              <a:t> de RHoMIS</a:t>
            </a:r>
            <a:endParaRPr lang="en-US" altLang="en-KE" sz="3200" dirty="0">
              <a:solidFill>
                <a:srgbClr val="712C3D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84CA52-F67A-1E4E-B3B1-F19896819F7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55988" y="1226062"/>
            <a:ext cx="8102600" cy="4572000"/>
          </a:xfrm>
        </p:spPr>
        <p:txBody>
          <a:bodyPr/>
          <a:lstStyle/>
          <a:p>
            <a:pPr marL="457207" lvl="1" indent="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None/>
              <a:defRPr/>
            </a:pPr>
            <a:r>
              <a:rPr lang="en-GB" dirty="0">
                <a:solidFill>
                  <a:srgbClr val="000000"/>
                </a:solidFill>
              </a:rPr>
              <a:t>Israel </a:t>
            </a:r>
            <a:r>
              <a:rPr lang="en-GB" dirty="0" err="1">
                <a:solidFill>
                  <a:srgbClr val="000000"/>
                </a:solidFill>
              </a:rPr>
              <a:t>sobre</a:t>
            </a:r>
            <a:r>
              <a:rPr lang="en-GB" dirty="0">
                <a:solidFill>
                  <a:srgbClr val="000000"/>
                </a:solidFill>
              </a:rPr>
              <a:t> la </a:t>
            </a:r>
            <a:r>
              <a:rPr lang="en-GB" dirty="0" err="1">
                <a:solidFill>
                  <a:srgbClr val="000000"/>
                </a:solidFill>
              </a:rPr>
              <a:t>aplicacion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en</a:t>
            </a:r>
            <a:r>
              <a:rPr lang="en-GB" dirty="0">
                <a:solidFill>
                  <a:srgbClr val="000000"/>
                </a:solidFill>
              </a:rPr>
              <a:t> Ecuador: </a:t>
            </a: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dirty="0">
                <a:solidFill>
                  <a:srgbClr val="000000"/>
                </a:solidFill>
              </a:rPr>
              <a:t>Como </a:t>
            </a:r>
            <a:r>
              <a:rPr lang="en-US" dirty="0" err="1">
                <a:solidFill>
                  <a:srgbClr val="000000"/>
                </a:solidFill>
              </a:rPr>
              <a:t>usaste</a:t>
            </a:r>
            <a:r>
              <a:rPr lang="en-US" dirty="0">
                <a:solidFill>
                  <a:srgbClr val="000000"/>
                </a:solidFill>
              </a:rPr>
              <a:t> la </a:t>
            </a:r>
            <a:r>
              <a:rPr lang="en-US" dirty="0" err="1">
                <a:solidFill>
                  <a:srgbClr val="000000"/>
                </a:solidFill>
              </a:rPr>
              <a:t>informacion</a:t>
            </a:r>
            <a:r>
              <a:rPr lang="en-US" dirty="0">
                <a:solidFill>
                  <a:srgbClr val="000000"/>
                </a:solidFill>
              </a:rPr>
              <a:t> de RHoMIS:</a:t>
            </a:r>
          </a:p>
          <a:p>
            <a:pPr lvl="2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GB" dirty="0" err="1">
                <a:solidFill>
                  <a:srgbClr val="000000"/>
                </a:solidFill>
              </a:rPr>
              <a:t>identificar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practicas</a:t>
            </a:r>
            <a:r>
              <a:rPr lang="en-GB" dirty="0">
                <a:solidFill>
                  <a:srgbClr val="000000"/>
                </a:solidFill>
              </a:rPr>
              <a:t> de usar </a:t>
            </a:r>
            <a:r>
              <a:rPr lang="en-GB" dirty="0" err="1">
                <a:solidFill>
                  <a:srgbClr val="000000"/>
                </a:solidFill>
              </a:rPr>
              <a:t>semillas</a:t>
            </a:r>
            <a:r>
              <a:rPr lang="en-GB" dirty="0">
                <a:solidFill>
                  <a:srgbClr val="000000"/>
                </a:solidFill>
              </a:rPr>
              <a:t> de papas</a:t>
            </a:r>
          </a:p>
          <a:p>
            <a:pPr lvl="2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GB" dirty="0">
                <a:solidFill>
                  <a:srgbClr val="000000"/>
                </a:solidFill>
              </a:rPr>
              <a:t>Ver las </a:t>
            </a:r>
            <a:r>
              <a:rPr lang="en-GB" dirty="0" err="1">
                <a:solidFill>
                  <a:srgbClr val="000000"/>
                </a:solidFill>
              </a:rPr>
              <a:t>percepciones</a:t>
            </a:r>
            <a:r>
              <a:rPr lang="en-GB" dirty="0">
                <a:solidFill>
                  <a:srgbClr val="000000"/>
                </a:solidFill>
              </a:rPr>
              <a:t> de los </a:t>
            </a:r>
            <a:r>
              <a:rPr lang="en-GB" dirty="0" err="1">
                <a:solidFill>
                  <a:srgbClr val="000000"/>
                </a:solidFill>
              </a:rPr>
              <a:t>productores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sobre</a:t>
            </a:r>
            <a:r>
              <a:rPr lang="en-GB" dirty="0">
                <a:solidFill>
                  <a:srgbClr val="000000"/>
                </a:solidFill>
              </a:rPr>
              <a:t> la </a:t>
            </a:r>
            <a:r>
              <a:rPr lang="en-GB" dirty="0" err="1">
                <a:solidFill>
                  <a:srgbClr val="000000"/>
                </a:solidFill>
              </a:rPr>
              <a:t>degeneracion</a:t>
            </a:r>
            <a:r>
              <a:rPr lang="en-GB" dirty="0">
                <a:solidFill>
                  <a:srgbClr val="000000"/>
                </a:solidFill>
              </a:rPr>
              <a:t> de las </a:t>
            </a:r>
            <a:r>
              <a:rPr lang="en-GB" dirty="0" err="1">
                <a:solidFill>
                  <a:srgbClr val="000000"/>
                </a:solidFill>
              </a:rPr>
              <a:t>semillas</a:t>
            </a:r>
            <a:endParaRPr lang="en-US" dirty="0">
              <a:solidFill>
                <a:srgbClr val="000000"/>
              </a:solidFill>
            </a:endParaRP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dirty="0">
                <a:solidFill>
                  <a:srgbClr val="000000"/>
                </a:solidFill>
              </a:rPr>
              <a:t>Punto </a:t>
            </a:r>
            <a:r>
              <a:rPr lang="en-US" dirty="0" err="1">
                <a:solidFill>
                  <a:srgbClr val="000000"/>
                </a:solidFill>
              </a:rPr>
              <a:t>positivos</a:t>
            </a:r>
            <a:r>
              <a:rPr lang="en-US" dirty="0">
                <a:solidFill>
                  <a:srgbClr val="000000"/>
                </a:solidFill>
              </a:rPr>
              <a:t> de RHoMIS</a:t>
            </a:r>
          </a:p>
          <a:p>
            <a:pPr lvl="2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dirty="0">
                <a:solidFill>
                  <a:srgbClr val="000000"/>
                </a:solidFill>
              </a:rPr>
              <a:t>Flexible, usar </a:t>
            </a:r>
            <a:r>
              <a:rPr lang="en-US" dirty="0" err="1">
                <a:solidFill>
                  <a:srgbClr val="000000"/>
                </a:solidFill>
              </a:rPr>
              <a:t>datos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facil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buen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apoyo</a:t>
            </a:r>
            <a:r>
              <a:rPr lang="en-US" dirty="0">
                <a:solidFill>
                  <a:srgbClr val="000000"/>
                </a:solidFill>
              </a:rPr>
              <a:t> del </a:t>
            </a:r>
            <a:r>
              <a:rPr lang="en-US" dirty="0" err="1">
                <a:solidFill>
                  <a:srgbClr val="000000"/>
                </a:solidFill>
              </a:rPr>
              <a:t>equipo</a:t>
            </a:r>
            <a:r>
              <a:rPr lang="en-US" dirty="0">
                <a:solidFill>
                  <a:srgbClr val="000000"/>
                </a:solidFill>
              </a:rPr>
              <a:t> de RHoMIS</a:t>
            </a: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dirty="0">
                <a:solidFill>
                  <a:srgbClr val="000000"/>
                </a:solidFill>
              </a:rPr>
              <a:t>Puntos </a:t>
            </a:r>
            <a:r>
              <a:rPr lang="en-US" dirty="0" err="1">
                <a:solidFill>
                  <a:srgbClr val="000000"/>
                </a:solidFill>
              </a:rPr>
              <a:t>negativos</a:t>
            </a:r>
            <a:r>
              <a:rPr lang="en-US" dirty="0">
                <a:solidFill>
                  <a:srgbClr val="000000"/>
                </a:solidFill>
              </a:rPr>
              <a:t> de RHoMIS</a:t>
            </a:r>
          </a:p>
          <a:p>
            <a:pPr lvl="2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dirty="0">
                <a:solidFill>
                  <a:srgbClr val="000000"/>
                </a:solidFill>
              </a:rPr>
              <a:t>Los </a:t>
            </a:r>
            <a:r>
              <a:rPr lang="en-US" dirty="0" err="1">
                <a:solidFill>
                  <a:srgbClr val="000000"/>
                </a:solidFill>
              </a:rPr>
              <a:t>productores</a:t>
            </a:r>
            <a:r>
              <a:rPr lang="en-US" dirty="0">
                <a:solidFill>
                  <a:srgbClr val="000000"/>
                </a:solidFill>
              </a:rPr>
              <a:t> se </a:t>
            </a:r>
            <a:r>
              <a:rPr lang="en-US" dirty="0" err="1">
                <a:solidFill>
                  <a:srgbClr val="000000"/>
                </a:solidFill>
              </a:rPr>
              <a:t>cansaron</a:t>
            </a:r>
            <a:r>
              <a:rPr lang="en-US" dirty="0">
                <a:solidFill>
                  <a:srgbClr val="000000"/>
                </a:solidFill>
              </a:rPr>
              <a:t> al final de </a:t>
            </a:r>
            <a:r>
              <a:rPr lang="en-US" dirty="0" err="1">
                <a:solidFill>
                  <a:srgbClr val="000000"/>
                </a:solidFill>
              </a:rPr>
              <a:t>entrevista</a:t>
            </a:r>
            <a:endParaRPr lang="en-US" dirty="0">
              <a:solidFill>
                <a:srgbClr val="000000"/>
              </a:solidFill>
            </a:endParaRPr>
          </a:p>
          <a:p>
            <a:pPr lvl="2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dirty="0">
                <a:solidFill>
                  <a:srgbClr val="000000"/>
                </a:solidFill>
              </a:rPr>
              <a:t>No </a:t>
            </a:r>
            <a:r>
              <a:rPr lang="en-US" dirty="0" err="1">
                <a:solidFill>
                  <a:srgbClr val="000000"/>
                </a:solidFill>
              </a:rPr>
              <a:t>todo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puedes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preguntar</a:t>
            </a:r>
            <a:r>
              <a:rPr lang="en-US" dirty="0">
                <a:solidFill>
                  <a:srgbClr val="000000"/>
                </a:solidFill>
              </a:rPr>
              <a:t> en una </a:t>
            </a:r>
            <a:r>
              <a:rPr lang="en-US" dirty="0" err="1">
                <a:solidFill>
                  <a:srgbClr val="000000"/>
                </a:solidFill>
              </a:rPr>
              <a:t>entrevista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asi</a:t>
            </a:r>
            <a:r>
              <a:rPr lang="en-US" dirty="0">
                <a:solidFill>
                  <a:srgbClr val="000000"/>
                </a:solidFill>
              </a:rPr>
              <a:t>, la </a:t>
            </a:r>
            <a:r>
              <a:rPr lang="en-US" dirty="0" err="1">
                <a:solidFill>
                  <a:srgbClr val="000000"/>
                </a:solidFill>
              </a:rPr>
              <a:t>informacion</a:t>
            </a:r>
            <a:r>
              <a:rPr lang="en-US" dirty="0">
                <a:solidFill>
                  <a:srgbClr val="000000"/>
                </a:solidFill>
              </a:rPr>
              <a:t> de </a:t>
            </a:r>
            <a:r>
              <a:rPr lang="en-US" dirty="0" err="1">
                <a:solidFill>
                  <a:srgbClr val="000000"/>
                </a:solidFill>
              </a:rPr>
              <a:t>algunas</a:t>
            </a:r>
            <a:r>
              <a:rPr lang="en-US" dirty="0">
                <a:solidFill>
                  <a:srgbClr val="000000"/>
                </a:solidFill>
              </a:rPr>
              <a:t> variables </a:t>
            </a:r>
            <a:r>
              <a:rPr lang="en-US" dirty="0" err="1">
                <a:solidFill>
                  <a:srgbClr val="000000"/>
                </a:solidFill>
              </a:rPr>
              <a:t>probablemente</a:t>
            </a:r>
            <a:r>
              <a:rPr lang="en-US" dirty="0">
                <a:solidFill>
                  <a:srgbClr val="000000"/>
                </a:solidFill>
              </a:rPr>
              <a:t> no son </a:t>
            </a:r>
            <a:r>
              <a:rPr lang="en-US" dirty="0" err="1">
                <a:solidFill>
                  <a:srgbClr val="000000"/>
                </a:solidFill>
              </a:rPr>
              <a:t>robustos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3" name="Picture Placeholder 12" descr="A picture containing person, holding, hand, monitor&#10;&#10;Description automatically generated">
            <a:extLst>
              <a:ext uri="{FF2B5EF4-FFF2-40B4-BE49-F238E27FC236}">
                <a16:creationId xmlns:a16="http://schemas.microsoft.com/office/drawing/2014/main" id="{BC2452A8-4397-034E-A12C-A2779F02A9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/>
          <a:srcRect/>
          <a:stretch>
            <a:fillRect/>
          </a:stretch>
        </p:blipFill>
        <p:spPr/>
      </p:pic>
      <p:pic>
        <p:nvPicPr>
          <p:cNvPr id="17" name="Picture Placeholder 16" descr="A green plant in a garden&#10;&#10;Description automatically generated">
            <a:extLst>
              <a:ext uri="{FF2B5EF4-FFF2-40B4-BE49-F238E27FC236}">
                <a16:creationId xmlns:a16="http://schemas.microsoft.com/office/drawing/2014/main" id="{2A99A82E-C166-6F40-9383-D4323D0D46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hqprint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98023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5">
            <a:extLst>
              <a:ext uri="{FF2B5EF4-FFF2-40B4-BE49-F238E27FC236}">
                <a16:creationId xmlns:a16="http://schemas.microsoft.com/office/drawing/2014/main" id="{C61B0A57-3B6E-C244-95C7-8CE3C96BD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876551" y="427038"/>
            <a:ext cx="9496424" cy="679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r>
              <a:rPr lang="en-US" sz="3200" dirty="0" err="1"/>
              <a:t>Evaluacion</a:t>
            </a:r>
            <a:r>
              <a:rPr lang="en-US" sz="3200" dirty="0"/>
              <a:t> de RHoMIS</a:t>
            </a:r>
            <a:endParaRPr lang="en-US" altLang="en-KE" sz="3200" dirty="0">
              <a:solidFill>
                <a:srgbClr val="712C3D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84CA52-F67A-1E4E-B3B1-F19896819F7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55987" y="1183530"/>
            <a:ext cx="8569435" cy="4572000"/>
          </a:xfrm>
        </p:spPr>
        <p:txBody>
          <a:bodyPr/>
          <a:lstStyle/>
          <a:p>
            <a:pPr marL="457207" lvl="1" indent="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None/>
              <a:defRPr/>
            </a:pPr>
            <a:r>
              <a:rPr lang="en-GB" dirty="0">
                <a:solidFill>
                  <a:srgbClr val="000000"/>
                </a:solidFill>
              </a:rPr>
              <a:t>Walter Fuentes </a:t>
            </a:r>
            <a:r>
              <a:rPr lang="en-GB" dirty="0" err="1">
                <a:solidFill>
                  <a:srgbClr val="000000"/>
                </a:solidFill>
              </a:rPr>
              <a:t>sobre</a:t>
            </a:r>
            <a:r>
              <a:rPr lang="en-GB" dirty="0">
                <a:solidFill>
                  <a:srgbClr val="000000"/>
                </a:solidFill>
              </a:rPr>
              <a:t> la </a:t>
            </a:r>
            <a:r>
              <a:rPr lang="en-GB" dirty="0" err="1">
                <a:solidFill>
                  <a:srgbClr val="000000"/>
                </a:solidFill>
              </a:rPr>
              <a:t>aplicacion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en</a:t>
            </a:r>
            <a:r>
              <a:rPr lang="en-GB" dirty="0">
                <a:solidFill>
                  <a:srgbClr val="000000"/>
                </a:solidFill>
              </a:rPr>
              <a:t> Bolivia: </a:t>
            </a: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dirty="0">
                <a:solidFill>
                  <a:srgbClr val="000000"/>
                </a:solidFill>
              </a:rPr>
              <a:t>Como </a:t>
            </a:r>
            <a:r>
              <a:rPr lang="en-US" dirty="0" err="1">
                <a:solidFill>
                  <a:srgbClr val="000000"/>
                </a:solidFill>
              </a:rPr>
              <a:t>usaste</a:t>
            </a:r>
            <a:r>
              <a:rPr lang="en-US" dirty="0">
                <a:solidFill>
                  <a:srgbClr val="000000"/>
                </a:solidFill>
              </a:rPr>
              <a:t> la </a:t>
            </a:r>
            <a:r>
              <a:rPr lang="en-US" dirty="0" err="1">
                <a:solidFill>
                  <a:srgbClr val="000000"/>
                </a:solidFill>
              </a:rPr>
              <a:t>informacion</a:t>
            </a:r>
            <a:r>
              <a:rPr lang="en-US" dirty="0">
                <a:solidFill>
                  <a:srgbClr val="000000"/>
                </a:solidFill>
              </a:rPr>
              <a:t> de RHoMIS:</a:t>
            </a:r>
          </a:p>
          <a:p>
            <a:pPr lvl="2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ES" dirty="0">
                <a:solidFill>
                  <a:srgbClr val="000000"/>
                </a:solidFill>
              </a:rPr>
              <a:t>nos permitió medir el efecto de nuestras intervenciones relacionadas con las prácticas agrícolas que permiten bajar la incidencia de aflatoxinas en maní y micotoxinas en maíz. </a:t>
            </a: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dirty="0">
                <a:solidFill>
                  <a:srgbClr val="000000"/>
                </a:solidFill>
              </a:rPr>
              <a:t>Punto </a:t>
            </a:r>
            <a:r>
              <a:rPr lang="en-US" dirty="0" err="1">
                <a:solidFill>
                  <a:srgbClr val="000000"/>
                </a:solidFill>
              </a:rPr>
              <a:t>positivos</a:t>
            </a:r>
            <a:r>
              <a:rPr lang="en-US" dirty="0">
                <a:solidFill>
                  <a:srgbClr val="000000"/>
                </a:solidFill>
              </a:rPr>
              <a:t> de RHoMIS</a:t>
            </a:r>
          </a:p>
          <a:p>
            <a:pPr lvl="2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BO" dirty="0"/>
              <a:t>El uso de </a:t>
            </a:r>
            <a:r>
              <a:rPr lang="es-BO" dirty="0" err="1"/>
              <a:t>Rhomis</a:t>
            </a:r>
            <a:r>
              <a:rPr lang="es-BO" dirty="0"/>
              <a:t>, para nosotros fue muy importante; resulto en </a:t>
            </a:r>
            <a:r>
              <a:rPr lang="es-ES" dirty="0"/>
              <a:t>una base de bastante versatilidad y la verdad no tuve dificultades en el manejo</a:t>
            </a: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dirty="0">
                <a:solidFill>
                  <a:srgbClr val="000000"/>
                </a:solidFill>
              </a:rPr>
              <a:t>Puntos </a:t>
            </a:r>
            <a:r>
              <a:rPr lang="en-US" dirty="0" err="1">
                <a:solidFill>
                  <a:srgbClr val="000000"/>
                </a:solidFill>
              </a:rPr>
              <a:t>negativos</a:t>
            </a:r>
            <a:r>
              <a:rPr lang="en-US" dirty="0">
                <a:solidFill>
                  <a:srgbClr val="000000"/>
                </a:solidFill>
              </a:rPr>
              <a:t> de RHoMIS</a:t>
            </a:r>
          </a:p>
          <a:p>
            <a:pPr lvl="2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ES" dirty="0">
                <a:solidFill>
                  <a:srgbClr val="000000"/>
                </a:solidFill>
              </a:rPr>
              <a:t>Obtienes tanta información, que su manejo debe ser muy cuidadoso para no perderte en el análisis. Lamentablemente no pudimos hacer mayor aprovechamiento de la base por limitaciones de tiempo y habilidades estadísticas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3" name="Picture Placeholder 12" descr="A picture containing person, holding, hand, monitor&#10;&#10;Description automatically generated">
            <a:extLst>
              <a:ext uri="{FF2B5EF4-FFF2-40B4-BE49-F238E27FC236}">
                <a16:creationId xmlns:a16="http://schemas.microsoft.com/office/drawing/2014/main" id="{BC2452A8-4397-034E-A12C-A2779F02A9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/>
          <a:srcRect/>
          <a:stretch>
            <a:fillRect/>
          </a:stretch>
        </p:blipFill>
        <p:spPr/>
      </p:pic>
      <p:pic>
        <p:nvPicPr>
          <p:cNvPr id="17" name="Picture Placeholder 16" descr="A green plant in a garden&#10;&#10;Description automatically generated">
            <a:extLst>
              <a:ext uri="{FF2B5EF4-FFF2-40B4-BE49-F238E27FC236}">
                <a16:creationId xmlns:a16="http://schemas.microsoft.com/office/drawing/2014/main" id="{2A99A82E-C166-6F40-9383-D4323D0D46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hqprint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81044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5">
            <a:extLst>
              <a:ext uri="{FF2B5EF4-FFF2-40B4-BE49-F238E27FC236}">
                <a16:creationId xmlns:a16="http://schemas.microsoft.com/office/drawing/2014/main" id="{C61B0A57-3B6E-C244-95C7-8CE3C96BD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876551" y="40958"/>
            <a:ext cx="9496424" cy="679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r>
              <a:rPr lang="es-ES" sz="3200" dirty="0"/>
              <a:t>Evaluación de sostenibilidad de los sistemas usando múltiple indicadores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84CA52-F67A-1E4E-B3B1-F19896819F7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55987" y="1432560"/>
            <a:ext cx="8569435" cy="4322970"/>
          </a:xfrm>
        </p:spPr>
        <p:txBody>
          <a:bodyPr/>
          <a:lstStyle/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dirty="0">
                <a:solidFill>
                  <a:srgbClr val="000000"/>
                </a:solidFill>
              </a:rPr>
              <a:t>Eso queremos usar como la base para evaluar </a:t>
            </a:r>
            <a:r>
              <a:rPr lang="en-US" dirty="0" err="1">
                <a:solidFill>
                  <a:srgbClr val="000000"/>
                </a:solidFill>
              </a:rPr>
              <a:t>progreso</a:t>
            </a:r>
            <a:r>
              <a:rPr lang="en-US" dirty="0">
                <a:solidFill>
                  <a:srgbClr val="000000"/>
                </a:solidFill>
              </a:rPr>
              <a:t> a AE</a:t>
            </a: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dirty="0" err="1">
                <a:solidFill>
                  <a:srgbClr val="000000"/>
                </a:solidFill>
              </a:rPr>
              <a:t>Ya</a:t>
            </a:r>
            <a:r>
              <a:rPr lang="en-US" dirty="0">
                <a:solidFill>
                  <a:srgbClr val="000000"/>
                </a:solidFill>
              </a:rPr>
              <a:t> temenos un gran </a:t>
            </a:r>
            <a:r>
              <a:rPr lang="en-US" dirty="0" err="1">
                <a:solidFill>
                  <a:srgbClr val="000000"/>
                </a:solidFill>
              </a:rPr>
              <a:t>seleccion</a:t>
            </a:r>
            <a:r>
              <a:rPr lang="en-US" dirty="0">
                <a:solidFill>
                  <a:srgbClr val="000000"/>
                </a:solidFill>
              </a:rPr>
              <a:t> de </a:t>
            </a:r>
            <a:r>
              <a:rPr lang="en-US" dirty="0" err="1">
                <a:solidFill>
                  <a:srgbClr val="000000"/>
                </a:solidFill>
              </a:rPr>
              <a:t>indicadores</a:t>
            </a:r>
            <a:endParaRPr lang="en-US" dirty="0">
              <a:solidFill>
                <a:srgbClr val="000000"/>
              </a:solidFill>
            </a:endParaRP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dirty="0">
                <a:solidFill>
                  <a:srgbClr val="000000"/>
                </a:solidFill>
              </a:rPr>
              <a:t>Como 80-90% del TAPE – FAO (el </a:t>
            </a:r>
            <a:r>
              <a:rPr lang="en-US" dirty="0" err="1">
                <a:solidFill>
                  <a:srgbClr val="000000"/>
                </a:solidFill>
              </a:rPr>
              <a:t>marco</a:t>
            </a:r>
            <a:r>
              <a:rPr lang="en-US" dirty="0">
                <a:solidFill>
                  <a:srgbClr val="000000"/>
                </a:solidFill>
              </a:rPr>
              <a:t> de FAO para </a:t>
            </a:r>
            <a:r>
              <a:rPr lang="en-US" dirty="0" err="1">
                <a:solidFill>
                  <a:srgbClr val="000000"/>
                </a:solidFill>
              </a:rPr>
              <a:t>evaluar</a:t>
            </a:r>
            <a:r>
              <a:rPr lang="en-US" dirty="0">
                <a:solidFill>
                  <a:srgbClr val="000000"/>
                </a:solidFill>
              </a:rPr>
              <a:t> AE(I)) </a:t>
            </a:r>
            <a:r>
              <a:rPr lang="en-US" dirty="0" err="1">
                <a:solidFill>
                  <a:srgbClr val="000000"/>
                </a:solidFill>
              </a:rPr>
              <a:t>tenemos</a:t>
            </a:r>
            <a:r>
              <a:rPr lang="en-US" dirty="0">
                <a:solidFill>
                  <a:srgbClr val="000000"/>
                </a:solidFill>
              </a:rPr>
              <a:t> en </a:t>
            </a:r>
            <a:r>
              <a:rPr lang="en-US" dirty="0" err="1">
                <a:solidFill>
                  <a:srgbClr val="000000"/>
                </a:solidFill>
              </a:rPr>
              <a:t>nuestro</a:t>
            </a:r>
            <a:r>
              <a:rPr lang="en-US" dirty="0">
                <a:solidFill>
                  <a:srgbClr val="000000"/>
                </a:solidFill>
              </a:rPr>
              <a:t> systema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3" name="Picture Placeholder 12" descr="A picture containing person, holding, hand, monitor&#10;&#10;Description automatically generated">
            <a:extLst>
              <a:ext uri="{FF2B5EF4-FFF2-40B4-BE49-F238E27FC236}">
                <a16:creationId xmlns:a16="http://schemas.microsoft.com/office/drawing/2014/main" id="{BC2452A8-4397-034E-A12C-A2779F02A9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/>
          <a:srcRect/>
          <a:stretch>
            <a:fillRect/>
          </a:stretch>
        </p:blipFill>
        <p:spPr/>
      </p:pic>
      <p:pic>
        <p:nvPicPr>
          <p:cNvPr id="17" name="Picture Placeholder 16" descr="A green plant in a garden&#10;&#10;Description automatically generated">
            <a:extLst>
              <a:ext uri="{FF2B5EF4-FFF2-40B4-BE49-F238E27FC236}">
                <a16:creationId xmlns:a16="http://schemas.microsoft.com/office/drawing/2014/main" id="{2A99A82E-C166-6F40-9383-D4323D0D46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hqprint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934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RHoMIS – SIAF link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9052" y="1176870"/>
            <a:ext cx="8129397" cy="5132451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45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13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446"/>
    </mc:Choice>
    <mc:Fallback xmlns="">
      <p:transition spd="slow" advTm="574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9B661-4D1B-44D3-A91E-0217BFB40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552" y="803926"/>
            <a:ext cx="7886700" cy="994172"/>
          </a:xfrm>
        </p:spPr>
        <p:txBody>
          <a:bodyPr>
            <a:normAutofit/>
          </a:bodyPr>
          <a:lstStyle/>
          <a:p>
            <a:r>
              <a:rPr lang="en-GB" sz="3600" dirty="0"/>
              <a:t>Indicators of Sustainable Intensification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E67D711-497B-4C8C-B8EB-6653E7A87742}"/>
              </a:ext>
            </a:extLst>
          </p:cNvPr>
          <p:cNvGrpSpPr/>
          <p:nvPr/>
        </p:nvGrpSpPr>
        <p:grpSpPr>
          <a:xfrm>
            <a:off x="2921824" y="5029055"/>
            <a:ext cx="6521776" cy="921848"/>
            <a:chOff x="1803155" y="5532119"/>
            <a:chExt cx="8695701" cy="122913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C437202-9F0B-423E-B1F8-9DC56C5572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2" t="20133" r="76559" b="62626"/>
            <a:stretch/>
          </p:blipFill>
          <p:spPr>
            <a:xfrm>
              <a:off x="3383297" y="5532119"/>
              <a:ext cx="1387405" cy="118244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055223D-62DF-4C84-9263-F79500BFF5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723" r="76601" b="80036"/>
            <a:stretch/>
          </p:blipFill>
          <p:spPr>
            <a:xfrm>
              <a:off x="1803155" y="5578808"/>
              <a:ext cx="1387405" cy="118244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DA47D1D-A7EB-493D-9990-8A5ECEC957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8235" r="76601" b="49284"/>
            <a:stretch/>
          </p:blipFill>
          <p:spPr>
            <a:xfrm>
              <a:off x="4902831" y="5706886"/>
              <a:ext cx="1387405" cy="85598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B05DDD3-67CF-4560-8A60-912A5B6BCA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1294" r="76601" b="31678"/>
            <a:stretch/>
          </p:blipFill>
          <p:spPr>
            <a:xfrm>
              <a:off x="6422365" y="5578808"/>
              <a:ext cx="1387405" cy="116773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33C563D-C7C8-4193-AD33-0DAB5D5C30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68741" r="76601" b="18222"/>
            <a:stretch/>
          </p:blipFill>
          <p:spPr>
            <a:xfrm>
              <a:off x="7766908" y="5706886"/>
              <a:ext cx="1387405" cy="89408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5B990A1-B7DF-4A3E-A1FC-DBEEF7C0EE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81549" r="76601" b="2571"/>
            <a:stretch/>
          </p:blipFill>
          <p:spPr>
            <a:xfrm>
              <a:off x="9111451" y="5578808"/>
              <a:ext cx="1387405" cy="1089061"/>
            </a:xfrm>
            <a:prstGeom prst="rect">
              <a:avLst/>
            </a:prstGeom>
          </p:spPr>
        </p:pic>
      </p:grpSp>
      <p:pic>
        <p:nvPicPr>
          <p:cNvPr id="28" name="Picture 27" descr="A screenshot of a cell phone&#10;&#10;Description automatically generated">
            <a:extLst>
              <a:ext uri="{FF2B5EF4-FFF2-40B4-BE49-F238E27FC236}">
                <a16:creationId xmlns:a16="http://schemas.microsoft.com/office/drawing/2014/main" id="{0EB656B9-30F4-4230-8101-5EE9ACF3B0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691" y="1554697"/>
            <a:ext cx="2975222" cy="29752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E17AA8-16A5-4CB2-A712-19A3BA34047B}"/>
              </a:ext>
            </a:extLst>
          </p:cNvPr>
          <p:cNvSpPr txBox="1"/>
          <p:nvPr/>
        </p:nvSpPr>
        <p:spPr>
          <a:xfrm>
            <a:off x="2904023" y="4541907"/>
            <a:ext cx="10405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Abadi" panose="020B0604020202020204" pitchFamily="34" charset="0"/>
              </a:rPr>
              <a:t>Agricultural Production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83B2D6-4485-4006-845A-CFFDB8EFD969}"/>
              </a:ext>
            </a:extLst>
          </p:cNvPr>
          <p:cNvSpPr txBox="1"/>
          <p:nvPr/>
        </p:nvSpPr>
        <p:spPr>
          <a:xfrm>
            <a:off x="5311926" y="4648575"/>
            <a:ext cx="9448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Abadi" panose="020B0604020202020204" pitchFamily="34" charset="0"/>
              </a:rPr>
              <a:t>Environment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426170-1700-4387-8E1E-BB867BEE07E9}"/>
              </a:ext>
            </a:extLst>
          </p:cNvPr>
          <p:cNvSpPr txBox="1"/>
          <p:nvPr/>
        </p:nvSpPr>
        <p:spPr>
          <a:xfrm>
            <a:off x="4301727" y="4652529"/>
            <a:ext cx="9448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Abadi" panose="020B0604020202020204" pitchFamily="34" charset="0"/>
              </a:rPr>
              <a:t>Economics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A77662-3DC4-4CEA-93C1-711FCC56FAA4}"/>
              </a:ext>
            </a:extLst>
          </p:cNvPr>
          <p:cNvSpPr txBox="1"/>
          <p:nvPr/>
        </p:nvSpPr>
        <p:spPr>
          <a:xfrm>
            <a:off x="6350621" y="4652529"/>
            <a:ext cx="10405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Abadi" panose="020B0604020202020204" pitchFamily="34" charset="0"/>
              </a:rPr>
              <a:t>Human Welfare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567608-E478-4DAD-9124-85FFAC04E7D0}"/>
              </a:ext>
            </a:extLst>
          </p:cNvPr>
          <p:cNvSpPr txBox="1"/>
          <p:nvPr/>
        </p:nvSpPr>
        <p:spPr>
          <a:xfrm>
            <a:off x="7680177" y="4648574"/>
            <a:ext cx="11798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Abadi" panose="020B0604020202020204" pitchFamily="34" charset="0"/>
              </a:rPr>
              <a:t>Social and Society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4146DC-371A-4761-9577-EC72A68288AA}"/>
              </a:ext>
            </a:extLst>
          </p:cNvPr>
          <p:cNvSpPr txBox="1"/>
          <p:nvPr/>
        </p:nvSpPr>
        <p:spPr>
          <a:xfrm>
            <a:off x="5222903" y="1661557"/>
            <a:ext cx="4407767" cy="269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27 indicators quantified across 5 sustainability domains from 880 household interviews</a:t>
            </a:r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Indicators re-scaled according to locally defined thresholds</a:t>
            </a:r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Medians and IQRs plotted, allowing for disaggregated analysis (see figure)</a:t>
            </a:r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Indicators can be aggregated across domains</a:t>
            </a:r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Households can be aggregated, for example along a spectrum of agricultural intensification (production per unit of land and per unit of livestock)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35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45700" y="5778500"/>
            <a:ext cx="406400" cy="40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F64C26-9FF4-4298-A277-9F7C72520F62}"/>
              </a:ext>
            </a:extLst>
          </p:cNvPr>
          <p:cNvSpPr txBox="1"/>
          <p:nvPr/>
        </p:nvSpPr>
        <p:spPr bwMode="auto">
          <a:xfrm>
            <a:off x="7680177" y="6297194"/>
            <a:ext cx="43834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Hammond et al. Ag Systems, accepted</a:t>
            </a:r>
            <a:endParaRPr lang="en-GB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6665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970"/>
    </mc:Choice>
    <mc:Fallback xmlns="">
      <p:transition spd="slow" advTm="769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9B661-4D1B-44D3-A91E-0217BFB40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609146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GB" sz="3600" dirty="0"/>
              <a:t>Indicators along an Intensification Gradient</a:t>
            </a:r>
          </a:p>
        </p:txBody>
      </p:sp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B7F7D4F7-AD58-41F5-B5B6-6511226B72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669" y="1443225"/>
            <a:ext cx="2538000" cy="2538000"/>
          </a:xfrm>
          <a:prstGeom prst="rect">
            <a:avLst/>
          </a:prstGeom>
        </p:spPr>
      </p:pic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E3812A0A-8F02-48DE-91DE-616EA0A6A8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168" y="1443225"/>
            <a:ext cx="2538000" cy="2538000"/>
          </a:xfrm>
          <a:prstGeom prst="rect">
            <a:avLst/>
          </a:prstGeom>
        </p:spPr>
      </p:pic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5CCC41E8-BF9D-4FA0-AF02-8092C86A4B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168" y="1443225"/>
            <a:ext cx="2538000" cy="253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091906-1C68-4EE6-BAE6-4043F3FF300C}"/>
              </a:ext>
            </a:extLst>
          </p:cNvPr>
          <p:cNvSpPr txBox="1"/>
          <p:nvPr/>
        </p:nvSpPr>
        <p:spPr>
          <a:xfrm>
            <a:off x="1899407" y="3964370"/>
            <a:ext cx="8393186" cy="715581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schemeClr val="accent1">
                    <a:lumMod val="75000"/>
                  </a:schemeClr>
                </a:solidFill>
              </a:rPr>
              <a:t>Mean number of introduced technologies still in use:</a:t>
            </a:r>
          </a:p>
          <a:p>
            <a:endParaRPr lang="en-GB" sz="135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1350" dirty="0">
                <a:solidFill>
                  <a:schemeClr val="accent1">
                    <a:lumMod val="75000"/>
                  </a:schemeClr>
                </a:solidFill>
              </a:rPr>
              <a:t>	       2.3			        2.5			          3.0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F2D82CC-EAA5-45A6-B0A2-A2A5456EFE08}"/>
              </a:ext>
            </a:extLst>
          </p:cNvPr>
          <p:cNvGrpSpPr/>
          <p:nvPr/>
        </p:nvGrpSpPr>
        <p:grpSpPr>
          <a:xfrm>
            <a:off x="1899407" y="4815305"/>
            <a:ext cx="8645974" cy="1024565"/>
            <a:chOff x="492154" y="5428997"/>
            <a:chExt cx="11527965" cy="13660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E64C955-88D7-4588-B42F-15C888B4A220}"/>
                </a:ext>
              </a:extLst>
            </p:cNvPr>
            <p:cNvGrpSpPr/>
            <p:nvPr/>
          </p:nvGrpSpPr>
          <p:grpSpPr>
            <a:xfrm>
              <a:off x="492154" y="5428997"/>
              <a:ext cx="11527965" cy="1315051"/>
              <a:chOff x="500543" y="5470942"/>
              <a:chExt cx="11527965" cy="131505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4631708-B346-4C45-BAE5-EC482B25511D}"/>
                  </a:ext>
                </a:extLst>
              </p:cNvPr>
              <p:cNvSpPr txBox="1"/>
              <p:nvPr/>
            </p:nvSpPr>
            <p:spPr>
              <a:xfrm>
                <a:off x="500543" y="5470942"/>
                <a:ext cx="11190914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350" dirty="0"/>
                  <a:t>Most popular technologies (and % of households using them): </a:t>
                </a:r>
              </a:p>
              <a:p>
                <a:r>
                  <a:rPr lang="en-GB" sz="1350" dirty="0"/>
                  <a:t>	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05D2544-A477-42C7-BD41-FBD7F71FEA6C}"/>
                  </a:ext>
                </a:extLst>
              </p:cNvPr>
              <p:cNvSpPr txBox="1"/>
              <p:nvPr/>
            </p:nvSpPr>
            <p:spPr>
              <a:xfrm>
                <a:off x="629828" y="5831885"/>
                <a:ext cx="3531765" cy="954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350" dirty="0"/>
                  <a:t>Improved crop varieties (58%)</a:t>
                </a:r>
              </a:p>
              <a:p>
                <a:r>
                  <a:rPr lang="en-GB" sz="1350" dirty="0"/>
                  <a:t>Fodder trees (55%)</a:t>
                </a:r>
              </a:p>
              <a:p>
                <a:r>
                  <a:rPr lang="en-GB" sz="1350" dirty="0"/>
                  <a:t>Cultivated Forage (35%)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7766B73-7BF9-43B6-8587-183895607022}"/>
                  </a:ext>
                </a:extLst>
              </p:cNvPr>
              <p:cNvSpPr txBox="1"/>
              <p:nvPr/>
            </p:nvSpPr>
            <p:spPr>
              <a:xfrm>
                <a:off x="4498644" y="5831884"/>
                <a:ext cx="353176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350" dirty="0"/>
                  <a:t>Improved crop varieties (70%)</a:t>
                </a:r>
              </a:p>
              <a:p>
                <a:r>
                  <a:rPr lang="en-GB" sz="1350" dirty="0"/>
                  <a:t>Fodder trees (68%)</a:t>
                </a:r>
              </a:p>
              <a:p>
                <a:r>
                  <a:rPr lang="en-GB" sz="1350" dirty="0"/>
                  <a:t>Cultivated Forage (52%)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AA3742A-FAF8-4D8E-BCBA-96BBC645F29A}"/>
                  </a:ext>
                </a:extLst>
              </p:cNvPr>
              <p:cNvSpPr txBox="1"/>
              <p:nvPr/>
            </p:nvSpPr>
            <p:spPr>
              <a:xfrm>
                <a:off x="8496743" y="5829199"/>
                <a:ext cx="353176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350" dirty="0"/>
                  <a:t>Improved crop varieties (75%)</a:t>
                </a:r>
              </a:p>
              <a:p>
                <a:r>
                  <a:rPr lang="en-GB" sz="1350" dirty="0"/>
                  <a:t>Fodder trees (59%)</a:t>
                </a:r>
              </a:p>
              <a:p>
                <a:r>
                  <a:rPr lang="en-GB" sz="1350" dirty="0"/>
                  <a:t>Cultivated Forage (46%) 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2E0143-443C-4C55-89D3-40CC687F6794}"/>
                </a:ext>
              </a:extLst>
            </p:cNvPr>
            <p:cNvSpPr txBox="1"/>
            <p:nvPr/>
          </p:nvSpPr>
          <p:spPr>
            <a:xfrm>
              <a:off x="2617365" y="5511568"/>
              <a:ext cx="246308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1350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331AF7A-C9D9-44DA-9367-D160913CEEE2}"/>
                </a:ext>
              </a:extLst>
            </p:cNvPr>
            <p:cNvSpPr/>
            <p:nvPr/>
          </p:nvSpPr>
          <p:spPr>
            <a:xfrm>
              <a:off x="492154" y="5428997"/>
              <a:ext cx="11207692" cy="136608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45700" y="5605780"/>
            <a:ext cx="406400" cy="406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4FB7CB4-9D73-4150-AF73-25469B37FD38}"/>
              </a:ext>
            </a:extLst>
          </p:cNvPr>
          <p:cNvSpPr txBox="1"/>
          <p:nvPr/>
        </p:nvSpPr>
        <p:spPr bwMode="auto">
          <a:xfrm>
            <a:off x="7680177" y="6297194"/>
            <a:ext cx="43834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Hammond et al. Ag Systems, accepted</a:t>
            </a:r>
            <a:endParaRPr lang="en-GB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5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639"/>
    </mc:Choice>
    <mc:Fallback xmlns="">
      <p:transition spd="slow" advTm="786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5">
            <a:extLst>
              <a:ext uri="{FF2B5EF4-FFF2-40B4-BE49-F238E27FC236}">
                <a16:creationId xmlns:a16="http://schemas.microsoft.com/office/drawing/2014/main" id="{C61B0A57-3B6E-C244-95C7-8CE3C96BD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17056" y="40958"/>
            <a:ext cx="9496424" cy="679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r>
              <a:rPr lang="es-ES" sz="3200" dirty="0"/>
              <a:t>Ese tipo de evaluación queremos aplicar en una manera flexible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84CA52-F67A-1E4E-B3B1-F19896819F7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55987" y="1432560"/>
            <a:ext cx="8569435" cy="4322970"/>
          </a:xfrm>
        </p:spPr>
        <p:txBody>
          <a:bodyPr/>
          <a:lstStyle/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dirty="0" err="1">
                <a:solidFill>
                  <a:srgbClr val="000000"/>
                </a:solidFill>
              </a:rPr>
              <a:t>Cada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usario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puede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eligir</a:t>
            </a:r>
            <a:r>
              <a:rPr lang="en-US" dirty="0">
                <a:solidFill>
                  <a:srgbClr val="000000"/>
                </a:solidFill>
              </a:rPr>
              <a:t> los </a:t>
            </a:r>
            <a:r>
              <a:rPr lang="en-US" dirty="0" err="1">
                <a:solidFill>
                  <a:srgbClr val="000000"/>
                </a:solidFill>
              </a:rPr>
              <a:t>indicadores</a:t>
            </a:r>
            <a:r>
              <a:rPr lang="en-US" dirty="0">
                <a:solidFill>
                  <a:srgbClr val="000000"/>
                </a:solidFill>
              </a:rPr>
              <a:t> que le </a:t>
            </a:r>
            <a:r>
              <a:rPr lang="en-US" dirty="0" err="1">
                <a:solidFill>
                  <a:srgbClr val="000000"/>
                </a:solidFill>
              </a:rPr>
              <a:t>interesa</a:t>
            </a:r>
            <a:endParaRPr lang="en-US" dirty="0">
              <a:solidFill>
                <a:srgbClr val="000000"/>
              </a:solidFill>
            </a:endParaRP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GB" dirty="0">
                <a:solidFill>
                  <a:srgbClr val="000000"/>
                </a:solidFill>
              </a:rPr>
              <a:t>Usar las </a:t>
            </a:r>
            <a:r>
              <a:rPr lang="en-GB" dirty="0" err="1">
                <a:solidFill>
                  <a:srgbClr val="000000"/>
                </a:solidFill>
              </a:rPr>
              <a:t>preguntas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predifinidas</a:t>
            </a:r>
            <a:r>
              <a:rPr lang="en-GB" dirty="0">
                <a:solidFill>
                  <a:srgbClr val="000000"/>
                </a:solidFill>
              </a:rPr>
              <a:t> (no </a:t>
            </a:r>
            <a:r>
              <a:rPr lang="en-GB" dirty="0" err="1">
                <a:solidFill>
                  <a:srgbClr val="000000"/>
                </a:solidFill>
              </a:rPr>
              <a:t>reinventar</a:t>
            </a:r>
            <a:r>
              <a:rPr lang="en-GB" dirty="0">
                <a:solidFill>
                  <a:srgbClr val="000000"/>
                </a:solidFill>
              </a:rPr>
              <a:t> la </a:t>
            </a:r>
            <a:r>
              <a:rPr lang="en-GB" dirty="0" err="1">
                <a:solidFill>
                  <a:srgbClr val="000000"/>
                </a:solidFill>
              </a:rPr>
              <a:t>rueda</a:t>
            </a:r>
            <a:r>
              <a:rPr lang="en-GB" dirty="0">
                <a:solidFill>
                  <a:srgbClr val="000000"/>
                </a:solidFill>
              </a:rPr>
              <a:t>) </a:t>
            </a: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GB" dirty="0" err="1">
                <a:solidFill>
                  <a:srgbClr val="000000"/>
                </a:solidFill>
              </a:rPr>
              <a:t>Procesar</a:t>
            </a:r>
            <a:r>
              <a:rPr lang="en-GB" dirty="0">
                <a:solidFill>
                  <a:srgbClr val="000000"/>
                </a:solidFill>
              </a:rPr>
              <a:t> los </a:t>
            </a:r>
            <a:r>
              <a:rPr lang="en-GB" dirty="0" err="1">
                <a:solidFill>
                  <a:srgbClr val="000000"/>
                </a:solidFill>
              </a:rPr>
              <a:t>datos</a:t>
            </a:r>
            <a:r>
              <a:rPr lang="en-GB" dirty="0">
                <a:solidFill>
                  <a:srgbClr val="000000"/>
                </a:solidFill>
              </a:rPr>
              <a:t> y los </a:t>
            </a:r>
            <a:r>
              <a:rPr lang="en-GB" dirty="0" err="1">
                <a:solidFill>
                  <a:srgbClr val="000000"/>
                </a:solidFill>
              </a:rPr>
              <a:t>indicadores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ya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esta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arreglado</a:t>
            </a:r>
            <a:r>
              <a:rPr lang="en-GB" dirty="0">
                <a:solidFill>
                  <a:srgbClr val="000000"/>
                </a:solidFill>
              </a:rPr>
              <a:t> (</a:t>
            </a:r>
            <a:r>
              <a:rPr lang="en-GB" dirty="0" err="1">
                <a:solidFill>
                  <a:srgbClr val="000000"/>
                </a:solidFill>
              </a:rPr>
              <a:t>otra</a:t>
            </a:r>
            <a:r>
              <a:rPr lang="en-GB" dirty="0">
                <a:solidFill>
                  <a:srgbClr val="000000"/>
                </a:solidFill>
              </a:rPr>
              <a:t> vez, no </a:t>
            </a:r>
            <a:r>
              <a:rPr lang="en-GB" dirty="0" err="1">
                <a:solidFill>
                  <a:srgbClr val="000000"/>
                </a:solidFill>
              </a:rPr>
              <a:t>reinventar</a:t>
            </a:r>
            <a:r>
              <a:rPr lang="en-GB" dirty="0">
                <a:solidFill>
                  <a:srgbClr val="000000"/>
                </a:solidFill>
              </a:rPr>
              <a:t> la </a:t>
            </a:r>
            <a:r>
              <a:rPr lang="en-GB" dirty="0" err="1">
                <a:solidFill>
                  <a:srgbClr val="000000"/>
                </a:solidFill>
              </a:rPr>
              <a:t>rueda</a:t>
            </a:r>
            <a:r>
              <a:rPr lang="en-GB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13" name="Picture Placeholder 12" descr="A picture containing person, holding, hand, monitor&#10;&#10;Description automatically generated">
            <a:extLst>
              <a:ext uri="{FF2B5EF4-FFF2-40B4-BE49-F238E27FC236}">
                <a16:creationId xmlns:a16="http://schemas.microsoft.com/office/drawing/2014/main" id="{BC2452A8-4397-034E-A12C-A2779F02A9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/>
          <a:srcRect/>
          <a:stretch>
            <a:fillRect/>
          </a:stretch>
        </p:blipFill>
        <p:spPr/>
      </p:pic>
      <p:pic>
        <p:nvPicPr>
          <p:cNvPr id="17" name="Picture Placeholder 16" descr="A green plant in a garden&#10;&#10;Description automatically generated">
            <a:extLst>
              <a:ext uri="{FF2B5EF4-FFF2-40B4-BE49-F238E27FC236}">
                <a16:creationId xmlns:a16="http://schemas.microsoft.com/office/drawing/2014/main" id="{2A99A82E-C166-6F40-9383-D4323D0D46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hqprint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47668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783771" y="1670180"/>
            <a:ext cx="1145697" cy="11736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Online Survey Module Library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2833880" y="1674491"/>
            <a:ext cx="1145697" cy="11736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Survey Builder Web-app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4883989" y="1670180"/>
            <a:ext cx="1145697" cy="11736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ODK Central Server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5729082" y="3524811"/>
            <a:ext cx="1418340" cy="97864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 lake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6251670" y="4943284"/>
            <a:ext cx="1330554" cy="97864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 processing scripts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9" name="Google Shape;89;p1"/>
          <p:cNvCxnSpPr>
            <a:stCxn id="85" idx="2"/>
            <a:endCxn id="87" idx="1"/>
          </p:cNvCxnSpPr>
          <p:nvPr/>
        </p:nvCxnSpPr>
        <p:spPr>
          <a:xfrm rot="-5400000" flipH="1">
            <a:off x="3984829" y="2270079"/>
            <a:ext cx="1166100" cy="2322300"/>
          </a:xfrm>
          <a:prstGeom prst="bentConnector2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90" name="Google Shape;90;p1"/>
          <p:cNvSpPr txBox="1"/>
          <p:nvPr/>
        </p:nvSpPr>
        <p:spPr>
          <a:xfrm>
            <a:off x="3419960" y="3671268"/>
            <a:ext cx="141834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Meta-data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8636867" y="3401898"/>
            <a:ext cx="1418340" cy="97864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Global level outputs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8636867" y="5114525"/>
            <a:ext cx="1418340" cy="97864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Project level outputs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9644944" y="1767702"/>
            <a:ext cx="1418340" cy="97864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Query and download interface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4" name="Google Shape;94;p1"/>
          <p:cNvCxnSpPr>
            <a:stCxn id="84" idx="3"/>
            <a:endCxn id="85" idx="1"/>
          </p:cNvCxnSpPr>
          <p:nvPr/>
        </p:nvCxnSpPr>
        <p:spPr>
          <a:xfrm>
            <a:off x="1929468" y="2257024"/>
            <a:ext cx="904500" cy="4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5" name="Google Shape;95;p1"/>
          <p:cNvCxnSpPr>
            <a:stCxn id="85" idx="3"/>
            <a:endCxn id="86" idx="1"/>
          </p:cNvCxnSpPr>
          <p:nvPr/>
        </p:nvCxnSpPr>
        <p:spPr>
          <a:xfrm rot="10800000" flipH="1">
            <a:off x="3979577" y="2257135"/>
            <a:ext cx="904500" cy="4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6" name="Google Shape;96;p1"/>
          <p:cNvCxnSpPr>
            <a:stCxn id="86" idx="3"/>
            <a:endCxn id="87" idx="0"/>
          </p:cNvCxnSpPr>
          <p:nvPr/>
        </p:nvCxnSpPr>
        <p:spPr>
          <a:xfrm>
            <a:off x="6029686" y="2257024"/>
            <a:ext cx="408600" cy="1267800"/>
          </a:xfrm>
          <a:prstGeom prst="bentConnector2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7" name="Google Shape;97;p1"/>
          <p:cNvCxnSpPr>
            <a:stCxn id="87" idx="2"/>
            <a:endCxn id="88" idx="0"/>
          </p:cNvCxnSpPr>
          <p:nvPr/>
        </p:nvCxnSpPr>
        <p:spPr>
          <a:xfrm rot="-5400000" flipH="1">
            <a:off x="6457752" y="4483955"/>
            <a:ext cx="439800" cy="478800"/>
          </a:xfrm>
          <a:prstGeom prst="bentConnector3">
            <a:avLst>
              <a:gd name="adj1" fmla="val 51910"/>
            </a:avLst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98" name="Google Shape;98;p1"/>
          <p:cNvCxnSpPr>
            <a:stCxn id="88" idx="3"/>
            <a:endCxn id="92" idx="1"/>
          </p:cNvCxnSpPr>
          <p:nvPr/>
        </p:nvCxnSpPr>
        <p:spPr>
          <a:xfrm>
            <a:off x="7582224" y="5432606"/>
            <a:ext cx="1054500" cy="171300"/>
          </a:xfrm>
          <a:prstGeom prst="bentConnector3">
            <a:avLst>
              <a:gd name="adj1" fmla="val 50007"/>
            </a:avLst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9" name="Google Shape;99;p1"/>
          <p:cNvCxnSpPr>
            <a:stCxn id="88" idx="3"/>
            <a:endCxn id="91" idx="1"/>
          </p:cNvCxnSpPr>
          <p:nvPr/>
        </p:nvCxnSpPr>
        <p:spPr>
          <a:xfrm rot="10800000" flipH="1">
            <a:off x="7582224" y="3891206"/>
            <a:ext cx="1054500" cy="1541400"/>
          </a:xfrm>
          <a:prstGeom prst="bentConnector3">
            <a:avLst>
              <a:gd name="adj1" fmla="val 50007"/>
            </a:avLst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0" name="Google Shape;100;p1"/>
          <p:cNvCxnSpPr>
            <a:stCxn id="93" idx="1"/>
            <a:endCxn id="91" idx="0"/>
          </p:cNvCxnSpPr>
          <p:nvPr/>
        </p:nvCxnSpPr>
        <p:spPr>
          <a:xfrm flipH="1">
            <a:off x="9346144" y="2257024"/>
            <a:ext cx="298800" cy="1144800"/>
          </a:xfrm>
          <a:prstGeom prst="bentConnector2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09" name="Google Shape;109;p1"/>
          <p:cNvSpPr txBox="1"/>
          <p:nvPr/>
        </p:nvSpPr>
        <p:spPr>
          <a:xfrm>
            <a:off x="302200" y="167350"/>
            <a:ext cx="76539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RHoMIS v2: Main Steps</a:t>
            </a:r>
            <a:endParaRPr sz="3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7BF5A7-ABD5-41ED-B988-6ED47423038E}"/>
              </a:ext>
            </a:extLst>
          </p:cNvPr>
          <p:cNvSpPr txBox="1"/>
          <p:nvPr/>
        </p:nvSpPr>
        <p:spPr bwMode="auto">
          <a:xfrm>
            <a:off x="839800" y="4625425"/>
            <a:ext cx="3139777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Module consists of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latin typeface="+mn-lt"/>
              </a:rPr>
              <a:t>Set of survey questions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latin typeface="+mn-lt"/>
              </a:rPr>
              <a:t>Associated R code quantifying the indicator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latin typeface="+mn-lt"/>
              </a:rPr>
              <a:t>Meta data and ontology</a:t>
            </a:r>
            <a:endParaRPr lang="en-GB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5">
            <a:extLst>
              <a:ext uri="{FF2B5EF4-FFF2-40B4-BE49-F238E27FC236}">
                <a16:creationId xmlns:a16="http://schemas.microsoft.com/office/drawing/2014/main" id="{C61B0A57-3B6E-C244-95C7-8CE3C96BD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17056" y="169294"/>
            <a:ext cx="9496424" cy="679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r>
              <a:rPr lang="es-ES" sz="3200" dirty="0"/>
              <a:t>Como avanzar?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84CA52-F67A-1E4E-B3B1-F19896819F7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55987" y="1432560"/>
            <a:ext cx="8569435" cy="4322970"/>
          </a:xfrm>
        </p:spPr>
        <p:txBody>
          <a:bodyPr/>
          <a:lstStyle/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dirty="0">
                <a:solidFill>
                  <a:srgbClr val="000000"/>
                </a:solidFill>
              </a:rPr>
              <a:t>Un Proyecto </a:t>
            </a:r>
            <a:r>
              <a:rPr lang="en-US" dirty="0" err="1">
                <a:solidFill>
                  <a:srgbClr val="000000"/>
                </a:solidFill>
              </a:rPr>
              <a:t>piloto</a:t>
            </a:r>
            <a:r>
              <a:rPr lang="en-US" dirty="0">
                <a:solidFill>
                  <a:srgbClr val="000000"/>
                </a:solidFill>
              </a:rPr>
              <a:t> que </a:t>
            </a:r>
            <a:r>
              <a:rPr lang="en-US" dirty="0" err="1">
                <a:solidFill>
                  <a:srgbClr val="000000"/>
                </a:solidFill>
              </a:rPr>
              <a:t>quiere</a:t>
            </a:r>
            <a:r>
              <a:rPr lang="en-US" dirty="0">
                <a:solidFill>
                  <a:srgbClr val="000000"/>
                </a:solidFill>
              </a:rPr>
              <a:t> usar RHoMIS v2 y (una </a:t>
            </a:r>
            <a:r>
              <a:rPr lang="en-US" dirty="0" err="1">
                <a:solidFill>
                  <a:srgbClr val="000000"/>
                </a:solidFill>
              </a:rPr>
              <a:t>seleccion</a:t>
            </a:r>
            <a:r>
              <a:rPr lang="en-US" dirty="0">
                <a:solidFill>
                  <a:srgbClr val="000000"/>
                </a:solidFill>
              </a:rPr>
              <a:t> de) los </a:t>
            </a:r>
            <a:r>
              <a:rPr lang="en-US" dirty="0" err="1">
                <a:solidFill>
                  <a:srgbClr val="000000"/>
                </a:solidFill>
              </a:rPr>
              <a:t>indicadores</a:t>
            </a:r>
            <a:r>
              <a:rPr lang="en-US" dirty="0">
                <a:solidFill>
                  <a:srgbClr val="000000"/>
                </a:solidFill>
              </a:rPr>
              <a:t> de TAPE?</a:t>
            </a: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dirty="0" err="1">
                <a:solidFill>
                  <a:srgbClr val="000000"/>
                </a:solidFill>
              </a:rPr>
              <a:t>Eso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podemos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discutir</a:t>
            </a:r>
            <a:r>
              <a:rPr lang="en-US" dirty="0">
                <a:solidFill>
                  <a:srgbClr val="000000"/>
                </a:solidFill>
              </a:rPr>
              <a:t> en el </a:t>
            </a:r>
            <a:r>
              <a:rPr lang="en-US" dirty="0" err="1">
                <a:solidFill>
                  <a:srgbClr val="000000"/>
                </a:solidFill>
              </a:rPr>
              <a:t>espacio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abierto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GB" dirty="0">
                <a:solidFill>
                  <a:srgbClr val="000000"/>
                </a:solidFill>
              </a:rPr>
              <a:t>Estamos </a:t>
            </a:r>
            <a:r>
              <a:rPr lang="en-GB" dirty="0" err="1">
                <a:solidFill>
                  <a:srgbClr val="000000"/>
                </a:solidFill>
              </a:rPr>
              <a:t>pensando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apliciones</a:t>
            </a:r>
            <a:r>
              <a:rPr lang="en-GB" dirty="0">
                <a:solidFill>
                  <a:srgbClr val="000000"/>
                </a:solidFill>
              </a:rPr>
              <a:t> con la UDLA (Universidad de las Americas) </a:t>
            </a:r>
            <a:r>
              <a:rPr lang="en-GB" dirty="0" err="1">
                <a:solidFill>
                  <a:srgbClr val="000000"/>
                </a:solidFill>
              </a:rPr>
              <a:t>aqui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en</a:t>
            </a:r>
            <a:r>
              <a:rPr lang="en-GB" dirty="0">
                <a:solidFill>
                  <a:srgbClr val="000000"/>
                </a:solidFill>
              </a:rPr>
              <a:t> Ecuador</a:t>
            </a:r>
          </a:p>
          <a:p>
            <a:pPr lvl="1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GB" dirty="0" err="1">
                <a:solidFill>
                  <a:srgbClr val="000000"/>
                </a:solidFill>
              </a:rPr>
              <a:t>Seguir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hablar</a:t>
            </a:r>
            <a:r>
              <a:rPr lang="en-GB" dirty="0">
                <a:solidFill>
                  <a:srgbClr val="000000"/>
                </a:solidFill>
              </a:rPr>
              <a:t> con el </a:t>
            </a:r>
            <a:r>
              <a:rPr lang="en-GB" dirty="0" err="1">
                <a:solidFill>
                  <a:srgbClr val="000000"/>
                </a:solidFill>
              </a:rPr>
              <a:t>grupo</a:t>
            </a:r>
            <a:r>
              <a:rPr lang="en-GB" dirty="0">
                <a:solidFill>
                  <a:srgbClr val="000000"/>
                </a:solidFill>
              </a:rPr>
              <a:t> de Ernesto </a:t>
            </a:r>
            <a:r>
              <a:rPr lang="en-GB" dirty="0" err="1">
                <a:solidFill>
                  <a:srgbClr val="000000"/>
                </a:solidFill>
              </a:rPr>
              <a:t>sobre</a:t>
            </a:r>
            <a:r>
              <a:rPr lang="en-GB" dirty="0">
                <a:solidFill>
                  <a:srgbClr val="000000"/>
                </a:solidFill>
              </a:rPr>
              <a:t> las </a:t>
            </a:r>
            <a:r>
              <a:rPr lang="en-GB" dirty="0" err="1">
                <a:solidFill>
                  <a:srgbClr val="000000"/>
                </a:solidFill>
              </a:rPr>
              <a:t>posibilidades</a:t>
            </a:r>
            <a:r>
              <a:rPr lang="en-GB" dirty="0">
                <a:solidFill>
                  <a:srgbClr val="000000"/>
                </a:solidFill>
              </a:rPr>
              <a:t> de </a:t>
            </a:r>
            <a:r>
              <a:rPr lang="en-GB" dirty="0" err="1">
                <a:solidFill>
                  <a:srgbClr val="000000"/>
                </a:solidFill>
              </a:rPr>
              <a:t>colaborar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3" name="Picture Placeholder 12" descr="A picture containing person, holding, hand, monitor&#10;&#10;Description automatically generated">
            <a:extLst>
              <a:ext uri="{FF2B5EF4-FFF2-40B4-BE49-F238E27FC236}">
                <a16:creationId xmlns:a16="http://schemas.microsoft.com/office/drawing/2014/main" id="{BC2452A8-4397-034E-A12C-A2779F02A9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/>
          <a:srcRect/>
          <a:stretch>
            <a:fillRect/>
          </a:stretch>
        </p:blipFill>
        <p:spPr/>
      </p:pic>
      <p:pic>
        <p:nvPicPr>
          <p:cNvPr id="17" name="Picture Placeholder 16" descr="A green plant in a garden&#10;&#10;Description automatically generated">
            <a:extLst>
              <a:ext uri="{FF2B5EF4-FFF2-40B4-BE49-F238E27FC236}">
                <a16:creationId xmlns:a16="http://schemas.microsoft.com/office/drawing/2014/main" id="{2A99A82E-C166-6F40-9383-D4323D0D46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hqprint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64431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5">
            <a:extLst>
              <a:ext uri="{FF2B5EF4-FFF2-40B4-BE49-F238E27FC236}">
                <a16:creationId xmlns:a16="http://schemas.microsoft.com/office/drawing/2014/main" id="{C61B0A57-3B6E-C244-95C7-8CE3C96BD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695576" y="3089275"/>
            <a:ext cx="9496424" cy="679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/>
            <a:r>
              <a:rPr lang="es-ES" sz="4400" dirty="0"/>
              <a:t>Gracias!</a:t>
            </a:r>
          </a:p>
        </p:txBody>
      </p:sp>
      <p:pic>
        <p:nvPicPr>
          <p:cNvPr id="13" name="Picture Placeholder 12" descr="A picture containing person, holding, hand, monitor&#10;&#10;Description automatically generated">
            <a:extLst>
              <a:ext uri="{FF2B5EF4-FFF2-40B4-BE49-F238E27FC236}">
                <a16:creationId xmlns:a16="http://schemas.microsoft.com/office/drawing/2014/main" id="{BC2452A8-4397-034E-A12C-A2779F02A9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/>
          <a:srcRect/>
          <a:stretch>
            <a:fillRect/>
          </a:stretch>
        </p:blipFill>
        <p:spPr/>
      </p:pic>
      <p:pic>
        <p:nvPicPr>
          <p:cNvPr id="17" name="Picture Placeholder 16" descr="A green plant in a garden&#10;&#10;Description automatically generated">
            <a:extLst>
              <a:ext uri="{FF2B5EF4-FFF2-40B4-BE49-F238E27FC236}">
                <a16:creationId xmlns:a16="http://schemas.microsoft.com/office/drawing/2014/main" id="{2A99A82E-C166-6F40-9383-D4323D0D46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hqprint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9417034"/>
      </p:ext>
    </p:extLst>
  </p:cSld>
  <p:clrMapOvr>
    <a:masterClrMapping/>
  </p:clrMapOvr>
</p:sld>
</file>

<file path=ppt/theme/theme1.xml><?xml version="1.0" encoding="utf-8"?>
<a:theme xmlns:a="http://schemas.openxmlformats.org/drawingml/2006/main" name="ilri_powerpoint_template_apr2013">
  <a:themeElements>
    <a:clrScheme name="Custom 3">
      <a:dk1>
        <a:srgbClr val="000000"/>
      </a:dk1>
      <a:lt1>
        <a:srgbClr val="FFFFFF"/>
      </a:lt1>
      <a:dk2>
        <a:srgbClr val="3D4859"/>
      </a:dk2>
      <a:lt2>
        <a:srgbClr val="FEFBE4"/>
      </a:lt2>
      <a:accent1>
        <a:srgbClr val="69303D"/>
      </a:accent1>
      <a:accent2>
        <a:srgbClr val="B65033"/>
      </a:accent2>
      <a:accent3>
        <a:srgbClr val="ECA041"/>
      </a:accent3>
      <a:accent4>
        <a:srgbClr val="444D63"/>
      </a:accent4>
      <a:accent5>
        <a:srgbClr val="8298A8"/>
      </a:accent5>
      <a:accent6>
        <a:srgbClr val="A3A470"/>
      </a:accent6>
      <a:hlink>
        <a:srgbClr val="762123"/>
      </a:hlink>
      <a:folHlink>
        <a:srgbClr val="BD7B8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defRPr sz="2000" dirty="0" smtClean="0">
            <a:solidFill>
              <a:srgbClr val="FFFFFF"/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LRIPPT_jan2021" id="{2A8622FF-198F-A146-B5D7-2D1D6993CE90}" vid="{DBC8DBA3-5D79-334A-BB02-CB4B0A71B6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9151CC3285AB44A726E4FF20DF659B" ma:contentTypeVersion="12" ma:contentTypeDescription="Create a new document." ma:contentTypeScope="" ma:versionID="61e66a5077acdc65f8548716c7a62fa3">
  <xsd:schema xmlns:xsd="http://www.w3.org/2001/XMLSchema" xmlns:xs="http://www.w3.org/2001/XMLSchema" xmlns:p="http://schemas.microsoft.com/office/2006/metadata/properties" xmlns:ns2="9f5e9607-a28b-487e-b093-da60e75ee109" xmlns:ns3="d8ada133-6b60-4b4f-b9cb-7718ee96dc55" targetNamespace="http://schemas.microsoft.com/office/2006/metadata/properties" ma:root="true" ma:fieldsID="63ca966046bec4c7b34d6e1ad562576c" ns2:_="" ns3:_="">
    <xsd:import namespace="9f5e9607-a28b-487e-b093-da60e75ee109"/>
    <xsd:import namespace="d8ada133-6b60-4b4f-b9cb-7718ee96dc5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5e9607-a28b-487e-b093-da60e75ee10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ada133-6b60-4b4f-b9cb-7718ee96dc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EDDCB8-33C0-4213-93E7-2DEABCFEB00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EF2A85-305E-4872-962A-A2756340EEC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2A19951-81B1-42CD-8B0C-7606DC69F4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5e9607-a28b-487e-b093-da60e75ee109"/>
    <ds:schemaRef ds:uri="d8ada133-6b60-4b4f-b9cb-7718ee96dc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ILRIPPT_jan2021</Template>
  <TotalTime>11563</TotalTime>
  <Words>810</Words>
  <Application>Microsoft Office PowerPoint</Application>
  <PresentationFormat>Widescreen</PresentationFormat>
  <Paragraphs>106</Paragraphs>
  <Slides>18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Abadi</vt:lpstr>
      <vt:lpstr>Arial</vt:lpstr>
      <vt:lpstr>Calibri</vt:lpstr>
      <vt:lpstr>Calibri Light</vt:lpstr>
      <vt:lpstr>Courier New</vt:lpstr>
      <vt:lpstr>Wingdings</vt:lpstr>
      <vt:lpstr>ilri_powerpoint_template_apr2013</vt:lpstr>
      <vt:lpstr>RHoMIS: actualizaciones sobre su desarrollo y el uso para evaluar el progreso hacia los objetivos de EA </vt:lpstr>
      <vt:lpstr>RHoMIS - (Rural Household Multiple Indicator Survey)</vt:lpstr>
      <vt:lpstr>RHoMIS – el ‘nucleo’</vt:lpstr>
      <vt:lpstr>RHoMIS – Optional Modules</vt:lpstr>
      <vt:lpstr>&gt;36,000 households in 33 countries</vt:lpstr>
      <vt:lpstr>PowerPoint Presentation</vt:lpstr>
      <vt:lpstr>PowerPoint Presentation</vt:lpstr>
      <vt:lpstr>4 puntos de RHoMIS</vt:lpstr>
      <vt:lpstr>Evaluacion de RHoMIS</vt:lpstr>
      <vt:lpstr>Evaluacion de RHoMIS</vt:lpstr>
      <vt:lpstr>Evaluación de sostenibilidad de los sistemas usando múltiple indicadores</vt:lpstr>
      <vt:lpstr>RHoMIS – SIAF link</vt:lpstr>
      <vt:lpstr>Indicators of Sustainable Intensification </vt:lpstr>
      <vt:lpstr>Indicators along an Intensification Gradient</vt:lpstr>
      <vt:lpstr>Ese tipo de evaluación queremos aplicar en una manera flexible</vt:lpstr>
      <vt:lpstr>PowerPoint Presentation</vt:lpstr>
      <vt:lpstr>Como avanzar?</vt:lpstr>
      <vt:lpstr>Gracias!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Rough workplan WP5 Socioeconomic studies of interventions, impact  assessment and transformation potential</dc:title>
  <dc:creator>Van Wijk, Mark (ILRI)</dc:creator>
  <cp:lastModifiedBy>Van Wijk, Mark (ILRI)</cp:lastModifiedBy>
  <cp:revision>21</cp:revision>
  <dcterms:created xsi:type="dcterms:W3CDTF">2021-05-17T12:41:28Z</dcterms:created>
  <dcterms:modified xsi:type="dcterms:W3CDTF">2021-07-02T13:23:35Z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0x010100289151CC3285AB44A726E4FF20DF659B</vt:lpwstr>
  </property>
  <property fmtid="{D5CDD505-2E9C-101B-9397-08002B2CF9AE}" pid="3" name="MSIP_Label_80c4d10e-bd94-4e7c-b4a1-fe20ff6d8abe_Enabled">
    <vt:lpwstr>true</vt:lpwstr>
  </property>
  <property fmtid="{D5CDD505-2E9C-101B-9397-08002B2CF9AE}" pid="4" name="MSIP_Label_80c4d10e-bd94-4e7c-b4a1-fe20ff6d8abe_SetDate">
    <vt:lpwstr>2021-01-26T07:19:47Z</vt:lpwstr>
  </property>
  <property fmtid="{D5CDD505-2E9C-101B-9397-08002B2CF9AE}" pid="5" name="MSIP_Label_80c4d10e-bd94-4e7c-b4a1-fe20ff6d8abe_Method">
    <vt:lpwstr>Standard</vt:lpwstr>
  </property>
  <property fmtid="{D5CDD505-2E9C-101B-9397-08002B2CF9AE}" pid="6" name="MSIP_Label_80c4d10e-bd94-4e7c-b4a1-fe20ff6d8abe_Name">
    <vt:lpwstr>80c4d10e-bd94-4e7c-b4a1-fe20ff6d8abe</vt:lpwstr>
  </property>
  <property fmtid="{D5CDD505-2E9C-101B-9397-08002B2CF9AE}" pid="7" name="MSIP_Label_80c4d10e-bd94-4e7c-b4a1-fe20ff6d8abe_SiteId">
    <vt:lpwstr>6afa0e00-fa14-40b7-8a2e-22a7f8c357d5</vt:lpwstr>
  </property>
  <property fmtid="{D5CDD505-2E9C-101B-9397-08002B2CF9AE}" pid="8" name="MSIP_Label_80c4d10e-bd94-4e7c-b4a1-fe20ff6d8abe_ActionId">
    <vt:lpwstr>cbbe11e2-0fe5-494a-8c83-7dfdfd3148c5</vt:lpwstr>
  </property>
  <property fmtid="{D5CDD505-2E9C-101B-9397-08002B2CF9AE}" pid="9" name="MSIP_Label_80c4d10e-bd94-4e7c-b4a1-fe20ff6d8abe_ContentBits">
    <vt:lpwstr>0</vt:lpwstr>
  </property>
</Properties>
</file>