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278" r:id="rId6"/>
    <p:sldId id="402" r:id="rId7"/>
    <p:sldId id="675" r:id="rId8"/>
    <p:sldId id="676" r:id="rId9"/>
    <p:sldId id="673" r:id="rId10"/>
    <p:sldId id="720" r:id="rId11"/>
    <p:sldId id="721" r:id="rId12"/>
    <p:sldId id="719" r:id="rId13"/>
    <p:sldId id="696" r:id="rId14"/>
    <p:sldId id="712" r:id="rId15"/>
    <p:sldId id="717" r:id="rId16"/>
    <p:sldId id="718" r:id="rId17"/>
    <p:sldId id="644" r:id="rId18"/>
    <p:sldId id="704" r:id="rId19"/>
    <p:sldId id="706" r:id="rId20"/>
    <p:sldId id="705" r:id="rId21"/>
    <p:sldId id="707" r:id="rId22"/>
    <p:sldId id="708" r:id="rId23"/>
    <p:sldId id="710" r:id="rId24"/>
    <p:sldId id="709" r:id="rId25"/>
    <p:sldId id="722" r:id="rId26"/>
    <p:sldId id="723" r:id="rId27"/>
    <p:sldId id="724" r:id="rId28"/>
    <p:sldId id="725" r:id="rId29"/>
    <p:sldId id="713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72201E"/>
    <a:srgbClr val="682622"/>
    <a:srgbClr val="6332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79589" autoAdjust="0"/>
  </p:normalViewPr>
  <p:slideViewPr>
    <p:cSldViewPr>
      <p:cViewPr varScale="1">
        <p:scale>
          <a:sx n="100" d="100"/>
          <a:sy n="100" d="100"/>
        </p:scale>
        <p:origin x="2536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06B2F7-862C-4C3D-96CC-88B8C4D87854}" type="datetimeFigureOut">
              <a:rPr lang="en-US" smtClean="0"/>
              <a:pPr/>
              <a:t>11/7/25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52C94-81DE-4A41-A470-17428C6BBA9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67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F8DE27D-6EC4-412D-86AE-46F9D566106C}" type="datetimeFigureOut">
              <a:rPr lang="en-US"/>
              <a:pPr>
                <a:defRPr/>
              </a:pPr>
              <a:t>11/7/25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DCA8AAB-0694-4B78-8FC8-3950FAED070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11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B67D74BA-9241-4FDF-9233-D13516D928C5}" type="slidenum">
              <a:rPr lang="en-US" smtClean="0"/>
              <a:pPr eaLnBrk="1" hangingPunct="1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25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81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CA8AAB-0694-4B78-8FC8-3950FAED0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018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16D8C.9C905A10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hyperlink" Target="https://www.cgiar.org/funders" TargetMode="External"/><Relationship Id="rId4" Type="http://schemas.openxmlformats.org/officeDocument/2006/relationships/hyperlink" Target="http://www.cgiar.org/about-us/our-funders" TargetMode="Externa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3500438"/>
          </a:xfrm>
          <a:prstGeom prst="rect">
            <a:avLst/>
          </a:prstGeom>
          <a:solidFill>
            <a:srgbClr val="6826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76200"/>
            <a:ext cx="8153400" cy="1445419"/>
          </a:xfrm>
          <a:prstGeom prst="rect">
            <a:avLst/>
          </a:prstGeom>
        </p:spPr>
        <p:txBody>
          <a:bodyPr/>
          <a:lstStyle>
            <a:lvl1pPr marL="0" indent="0" algn="ctr" eaLnBrk="1" hangingPunct="1">
              <a:lnSpc>
                <a:spcPts val="32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algn="ctr" eaLnBrk="1" hangingPunct="1">
              <a:lnSpc>
                <a:spcPts val="3200"/>
              </a:lnSpc>
            </a:pPr>
            <a:r>
              <a:rPr lang="en-US" sz="3000" dirty="0">
                <a:solidFill>
                  <a:srgbClr val="FFFFFF"/>
                </a:solidFill>
              </a:rPr>
              <a:t>Minimum 0f 30 point</a:t>
            </a:r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 and maximum 3 lines title</a:t>
            </a:r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Remove or change the pictures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6300" y="1524000"/>
            <a:ext cx="7620000" cy="8397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Authors minimum 18 points in italics</a:t>
            </a:r>
            <a:br>
              <a:rPr lang="en-US" dirty="0"/>
            </a:br>
            <a:r>
              <a:rPr lang="en-US" dirty="0"/>
              <a:t>with a maximum of two lines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876300" y="2438400"/>
            <a:ext cx="7620000" cy="985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Event</a:t>
            </a:r>
            <a:br>
              <a:rPr lang="en-US" dirty="0"/>
            </a:br>
            <a:r>
              <a:rPr lang="en-US" dirty="0"/>
              <a:t>Location 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60069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chemeClr val="bg1"/>
                </a:solidFill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Minimum 0f 30 point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and maximum of 2 lines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457200" y="1676400"/>
            <a:ext cx="82296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200000"/>
              </a:lnSpc>
              <a:spcBef>
                <a:spcPts val="0"/>
              </a:spcBef>
              <a:spcAft>
                <a:spcPts val="1200"/>
              </a:spcAft>
              <a:buNone/>
              <a:defRPr sz="3000"/>
            </a:lvl1pPr>
            <a:lvl2pPr marL="742950" indent="-285750">
              <a:lnSpc>
                <a:spcPct val="100000"/>
              </a:lnSpc>
              <a:buFont typeface="Wingdings" pitchFamily="2" charset="2"/>
              <a:buChar char="q"/>
              <a:defRPr sz="2600"/>
            </a:lvl2pPr>
            <a:lvl3pPr>
              <a:defRPr sz="2200"/>
            </a:lvl3pPr>
            <a:lvl4pPr>
              <a:defRPr/>
            </a:lvl4pPr>
          </a:lstStyle>
          <a:p>
            <a:pPr lvl="0"/>
            <a:r>
              <a:rPr lang="en-US" dirty="0"/>
              <a:t>Main point 6 point smaller than slide title</a:t>
            </a:r>
          </a:p>
          <a:p>
            <a:pPr lvl="1"/>
            <a:r>
              <a:rPr lang="en-US" dirty="0"/>
              <a:t>Bullet points 4 point less than main point</a:t>
            </a:r>
          </a:p>
          <a:p>
            <a:pPr lvl="1"/>
            <a:r>
              <a:rPr lang="en-US" dirty="0"/>
              <a:t>Font type is Calibri</a:t>
            </a:r>
          </a:p>
          <a:p>
            <a:pPr lvl="2"/>
            <a:r>
              <a:rPr lang="en-US" dirty="0"/>
              <a:t>It is advised in one slide maximum 6 bullets</a:t>
            </a:r>
          </a:p>
          <a:p>
            <a:pPr lvl="3"/>
            <a:r>
              <a:rPr lang="en-US" dirty="0"/>
              <a:t>We recommend you use images on slides</a:t>
            </a:r>
          </a:p>
          <a:p>
            <a:pPr lvl="3"/>
            <a:r>
              <a:rPr lang="en-US" dirty="0"/>
              <a:t>You can change partner logos on front page</a:t>
            </a:r>
          </a:p>
          <a:p>
            <a:pPr lvl="4"/>
            <a:r>
              <a:rPr lang="en-US" dirty="0"/>
              <a:t>You have to duplicate this slide for more inside pages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12" y="6348734"/>
            <a:ext cx="363637" cy="4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37195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61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/separato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485900" y="2209800"/>
            <a:ext cx="6172200" cy="31242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rgbClr val="68262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Separator Page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Minimum 0f 30 point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6332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and maximum of 2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29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/map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228600"/>
            <a:ext cx="8610600" cy="8382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Use map and figures as big as possible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12" y="6348734"/>
            <a:ext cx="363637" cy="4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37195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261938" y="1295400"/>
            <a:ext cx="8577262" cy="4953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on the icon to add map</a:t>
            </a:r>
          </a:p>
        </p:txBody>
      </p:sp>
    </p:spTree>
    <p:extLst>
      <p:ext uri="{BB962C8B-B14F-4D97-AF65-F5344CB8AC3E}">
        <p14:creationId xmlns:p14="http://schemas.microsoft.com/office/powerpoint/2010/main" val="209142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384800" y="1219200"/>
            <a:ext cx="3759200" cy="56388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chemeClr val="bg1"/>
                </a:solidFill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Minimum 0f 30 point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and maximum of 2 lines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15938" y="1295400"/>
            <a:ext cx="4284662" cy="4953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12" y="6348734"/>
            <a:ext cx="363637" cy="4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37195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4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12" y="6348734"/>
            <a:ext cx="363637" cy="4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9" descr="D:\Publications\LOGO's\ILRI-logo-small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37195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63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re info and addres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827345" y="6550968"/>
            <a:ext cx="6096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0500"/>
              </a:buClr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  <a:t>This presentation is licensed for use under the Creative Commons Attribution 4.0 International Licence.</a:t>
            </a:r>
            <a:endParaRPr lang="en-US" sz="1000" dirty="0">
              <a:latin typeface="+mn-lt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660" y="2302888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Clr>
                <a:srgbClr val="5F0500"/>
              </a:buClr>
              <a:defRPr/>
            </a:pPr>
            <a:r>
              <a:rPr lang="en-US" sz="3200" i="1" dirty="0">
                <a:ea typeface="Verdana" pitchFamily="34" charset="0"/>
                <a:cs typeface="Verdana" pitchFamily="34" charset="0"/>
              </a:rPr>
              <a:t>better lives through livestock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95660" y="3149024"/>
            <a:ext cx="45720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>
                <a:srgbClr val="5F0500"/>
              </a:buClr>
            </a:pPr>
            <a:r>
              <a:rPr lang="en-US" sz="3200" dirty="0">
                <a:solidFill>
                  <a:srgbClr val="762123"/>
                </a:solidFill>
              </a:rPr>
              <a:t>ilri.org</a:t>
            </a:r>
          </a:p>
        </p:txBody>
      </p:sp>
      <p:pic>
        <p:nvPicPr>
          <p:cNvPr id="7" name="Picture 6" descr="cc-by 88x31.png"/>
          <p:cNvPicPr/>
          <p:nvPr userDrawn="1"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0605" y="6569511"/>
            <a:ext cx="586740" cy="2076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6">
            <a:hlinkClick r:id="rId4"/>
          </p:cNvPr>
          <p:cNvSpPr txBox="1">
            <a:spLocks noChangeArrowheads="1"/>
          </p:cNvSpPr>
          <p:nvPr userDrawn="1"/>
        </p:nvSpPr>
        <p:spPr bwMode="auto">
          <a:xfrm>
            <a:off x="1248053" y="3992625"/>
            <a:ext cx="65010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0500"/>
              </a:buClr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  <a:t>ILRI thanks all donors and organizations which globally support its work through their contributions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Arial" charset="0"/>
              </a:rPr>
              <a:t>to the</a:t>
            </a:r>
            <a:r>
              <a:rPr lang="en-US" sz="1200" b="1" kern="1200" dirty="0">
                <a:solidFill>
                  <a:srgbClr val="72201E"/>
                </a:solidFill>
                <a:effectLst/>
                <a:latin typeface="+mn-lt"/>
                <a:ea typeface="+mn-ea"/>
                <a:cs typeface="Arial" charset="0"/>
              </a:rPr>
              <a:t> </a:t>
            </a:r>
            <a:r>
              <a:rPr lang="en-US" sz="1200" b="1" kern="1200" dirty="0">
                <a:solidFill>
                  <a:srgbClr val="72201E"/>
                </a:solidFill>
                <a:effectLst/>
                <a:latin typeface="+mn-lt"/>
                <a:ea typeface="+mn-ea"/>
                <a:cs typeface="Arial" charset="0"/>
                <a:hlinkClick r:id="rId5"/>
              </a:rPr>
              <a:t>CGIAR Trust Fund</a:t>
            </a:r>
            <a:endParaRPr lang="en-US" sz="1200" b="1" dirty="0">
              <a:solidFill>
                <a:srgbClr val="72201E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053" y="4838762"/>
            <a:ext cx="6501384" cy="151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9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54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A40B4-2602-4DA6-90D5-D3E99159C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FB531-8EA9-43A1-B3C7-A3E58FC5E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5181600" cy="2971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83488-9247-4B92-B225-7C171923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3FB2-9FB7-4726-BB7A-1FD87C92375B}" type="datetimeFigureOut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B84E3-F51B-45C0-8D54-A54633CA5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9EED6-686E-44CC-8141-8A5FA4EC6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9A20-DC39-4CD3-B40F-C1D9BA7231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2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6826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1" r:id="rId2"/>
    <p:sldLayoutId id="2147483707" r:id="rId3"/>
    <p:sldLayoutId id="2147483704" r:id="rId4"/>
    <p:sldLayoutId id="2147483705" r:id="rId5"/>
    <p:sldLayoutId id="2147483712" r:id="rId6"/>
    <p:sldLayoutId id="2147483708" r:id="rId7"/>
    <p:sldLayoutId id="2147483713" r:id="rId8"/>
    <p:sldLayoutId id="2147483714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tif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3.png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3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7.m4a"/><Relationship Id="rId7" Type="http://schemas.openxmlformats.org/officeDocument/2006/relationships/image" Target="../media/image22.png"/><Relationship Id="rId2" Type="http://schemas.microsoft.com/office/2007/relationships/media" Target="../media/media7.m4a"/><Relationship Id="rId1" Type="http://schemas.openxmlformats.org/officeDocument/2006/relationships/tags" Target="../tags/tag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3.png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13.pn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3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13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13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13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13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13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9" descr="P:\Logos\c\cgiar\cgiar_Logo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7210" y="5880944"/>
            <a:ext cx="669409" cy="79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A RHoMIS update: activities of the last year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76300" y="1797125"/>
            <a:ext cx="7620000" cy="839787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Mark van Wijk, James Hammond, Mark Caulfield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McKnight annual meeting</a:t>
            </a:r>
          </a:p>
          <a:p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of July 2020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62"/>
          <a:stretch/>
        </p:blipFill>
        <p:spPr>
          <a:xfrm>
            <a:off x="6377065" y="3619223"/>
            <a:ext cx="2659431" cy="20892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9BC9656-6831-4322-A54F-F510E6363FD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0204" y="5889624"/>
            <a:ext cx="803781" cy="8037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BD0EA5-25CC-4100-AAB2-D9165519D77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24738" y="3605436"/>
            <a:ext cx="2803446" cy="210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9411EC-2396-4EF9-A763-2C243E53642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5780359"/>
            <a:ext cx="2555776" cy="1022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E3D109-8DC6-47CF-809E-E5CD6CDF8722}"/>
              </a:ext>
            </a:extLst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67749" y="3605436"/>
            <a:ext cx="2975400" cy="2102989"/>
          </a:xfrm>
          <a:prstGeom prst="rect">
            <a:avLst/>
          </a:prstGeom>
          <a:ln>
            <a:noFill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73"/>
    </mc:Choice>
    <mc:Fallback xmlns="">
      <p:transition spd="slow" advTm="36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1143000"/>
          </a:xfrm>
        </p:spPr>
        <p:txBody>
          <a:bodyPr/>
          <a:lstStyle/>
          <a:p>
            <a:r>
              <a:rPr lang="en-US" dirty="0"/>
              <a:t>What is RHoMIS?</a:t>
            </a:r>
            <a:br>
              <a:rPr lang="en-US" dirty="0"/>
            </a:br>
            <a:r>
              <a:rPr lang="en-US" dirty="0"/>
              <a:t>Rural Household Multi-Indicator Survey</a:t>
            </a:r>
            <a:br>
              <a:rPr lang="en-US" dirty="0"/>
            </a:br>
            <a:endParaRPr lang="es-MX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060848"/>
            <a:ext cx="4022725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EABFEB-E9DC-40B6-80F3-780C76DE5923}"/>
              </a:ext>
            </a:extLst>
          </p:cNvPr>
          <p:cNvSpPr/>
          <p:nvPr/>
        </p:nvSpPr>
        <p:spPr>
          <a:xfrm>
            <a:off x="-216024" y="1412776"/>
            <a:ext cx="53640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>
                <a:solidFill>
                  <a:prstClr val="black"/>
                </a:solidFill>
              </a:rPr>
              <a:t>A system for designing farm household surveys and compiling the data</a:t>
            </a:r>
          </a:p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To reduce burden of survey design and reporting in Ag4Dev</a:t>
            </a:r>
          </a:p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To produce standardised and harmonised data</a:t>
            </a:r>
          </a:p>
          <a:p>
            <a:pPr lvl="1">
              <a:spcBef>
                <a:spcPts val="6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Flexible </a:t>
            </a:r>
            <a:r>
              <a:rPr lang="en-GB" sz="2400" i="1" dirty="0"/>
              <a:t>whilst</a:t>
            </a:r>
            <a:r>
              <a:rPr lang="en-GB" sz="2400" dirty="0"/>
              <a:t> standardised: can be tailored to local context and research needs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F5E373-B314-458A-8D23-E3C09D6067F2}"/>
              </a:ext>
            </a:extLst>
          </p:cNvPr>
          <p:cNvSpPr txBox="1"/>
          <p:nvPr/>
        </p:nvSpPr>
        <p:spPr bwMode="auto">
          <a:xfrm>
            <a:off x="6156176" y="6369031"/>
            <a:ext cx="3168352" cy="46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GB" dirty="0"/>
              <a:t>Hammond et al Ag Sys 2017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91EC3F-06E0-4937-88E1-26CB4F650A96}"/>
              </a:ext>
            </a:extLst>
          </p:cNvPr>
          <p:cNvSpPr/>
          <p:nvPr/>
        </p:nvSpPr>
        <p:spPr>
          <a:xfrm>
            <a:off x="1691680" y="5267191"/>
            <a:ext cx="6912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</a:rPr>
              <a:t> RHoMIS Consists of: </a:t>
            </a:r>
          </a:p>
          <a:p>
            <a:pPr lvl="2">
              <a:spcBef>
                <a:spcPts val="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</a:rPr>
              <a:t> questionnaire modules</a:t>
            </a:r>
          </a:p>
          <a:p>
            <a:pPr lvl="2">
              <a:spcBef>
                <a:spcPts val="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</a:rPr>
              <a:t> data processing and analysis code</a:t>
            </a:r>
          </a:p>
          <a:p>
            <a:pPr lvl="2">
              <a:spcBef>
                <a:spcPts val="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</a:rPr>
              <a:t> digital infrastructure 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7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459"/>
    </mc:Choice>
    <mc:Fallback xmlns="">
      <p:transition spd="slow" advTm="93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89596842-CCBB-47D0-9876-65BAA2FAD7A1}"/>
              </a:ext>
            </a:extLst>
          </p:cNvPr>
          <p:cNvSpPr/>
          <p:nvPr/>
        </p:nvSpPr>
        <p:spPr>
          <a:xfrm>
            <a:off x="496800" y="5827610"/>
            <a:ext cx="1447201" cy="68054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ODK software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7704AFB-F25E-42A0-95D8-CF7B9011D786}"/>
              </a:ext>
            </a:extLst>
          </p:cNvPr>
          <p:cNvSpPr/>
          <p:nvPr/>
        </p:nvSpPr>
        <p:spPr>
          <a:xfrm>
            <a:off x="65366" y="1631793"/>
            <a:ext cx="1731604" cy="777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Modules &amp; translation</a:t>
            </a:r>
          </a:p>
        </p:txBody>
      </p:sp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1340634" y="2952757"/>
            <a:ext cx="2160000" cy="54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3175" b="1" dirty="0">
                <a:solidFill>
                  <a:srgbClr val="000000"/>
                </a:solidFill>
              </a:rPr>
              <a:t>Website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1259632" y="1196312"/>
            <a:ext cx="2592000" cy="86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 dirty="0">
                <a:solidFill>
                  <a:srgbClr val="000000"/>
                </a:solidFill>
              </a:rPr>
              <a:t>Survey design phase</a:t>
            </a: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155520" y="145801"/>
            <a:ext cx="305280" cy="30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0001" y="4884841"/>
            <a:ext cx="1139040" cy="113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9158" name="AutoShape 5"/>
          <p:cNvSpPr>
            <a:spLocks noChangeArrowheads="1"/>
          </p:cNvSpPr>
          <p:nvPr/>
        </p:nvSpPr>
        <p:spPr bwMode="auto">
          <a:xfrm>
            <a:off x="1116001" y="3568681"/>
            <a:ext cx="792000" cy="2095200"/>
          </a:xfrm>
          <a:prstGeom prst="curvedRightArrow">
            <a:avLst>
              <a:gd name="adj1" fmla="val 25009"/>
              <a:gd name="adj2" fmla="val 50019"/>
              <a:gd name="adj3" fmla="val 25000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59" name="AutoShape 6"/>
          <p:cNvSpPr>
            <a:spLocks noChangeArrowheads="1"/>
          </p:cNvSpPr>
          <p:nvPr/>
        </p:nvSpPr>
        <p:spPr bwMode="auto">
          <a:xfrm rot="-5400000">
            <a:off x="2477521" y="4145401"/>
            <a:ext cx="2088000" cy="804960"/>
          </a:xfrm>
          <a:prstGeom prst="curvedUpArrow">
            <a:avLst>
              <a:gd name="adj1" fmla="val 25014"/>
              <a:gd name="adj2" fmla="val 50017"/>
              <a:gd name="adj3" fmla="val 25000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0" name="AutoShape 7"/>
          <p:cNvSpPr>
            <a:spLocks noChangeArrowheads="1"/>
          </p:cNvSpPr>
          <p:nvPr/>
        </p:nvSpPr>
        <p:spPr bwMode="auto">
          <a:xfrm>
            <a:off x="2408401" y="2002484"/>
            <a:ext cx="295200" cy="777600"/>
          </a:xfrm>
          <a:prstGeom prst="downArrow">
            <a:avLst>
              <a:gd name="adj1" fmla="val 50000"/>
              <a:gd name="adj2" fmla="val 49878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1" name="AutoShape 8"/>
          <p:cNvSpPr>
            <a:spLocks noChangeArrowheads="1"/>
          </p:cNvSpPr>
          <p:nvPr/>
        </p:nvSpPr>
        <p:spPr bwMode="auto">
          <a:xfrm>
            <a:off x="3348001" y="3077641"/>
            <a:ext cx="1800000" cy="282240"/>
          </a:xfrm>
          <a:prstGeom prst="rightArrow">
            <a:avLst>
              <a:gd name="adj1" fmla="val 50000"/>
              <a:gd name="adj2" fmla="val 49839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2" name="Text Box 9"/>
          <p:cNvSpPr txBox="1">
            <a:spLocks noChangeArrowheads="1"/>
          </p:cNvSpPr>
          <p:nvPr/>
        </p:nvSpPr>
        <p:spPr bwMode="auto">
          <a:xfrm>
            <a:off x="5220000" y="3004937"/>
            <a:ext cx="3816495" cy="47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 dirty="0">
                <a:solidFill>
                  <a:srgbClr val="000000"/>
                </a:solidFill>
              </a:rPr>
              <a:t>Library of analysis code</a:t>
            </a:r>
          </a:p>
        </p:txBody>
      </p:sp>
      <p:sp>
        <p:nvSpPr>
          <p:cNvPr id="49163" name="AutoShape 10"/>
          <p:cNvSpPr>
            <a:spLocks noChangeArrowheads="1"/>
          </p:cNvSpPr>
          <p:nvPr/>
        </p:nvSpPr>
        <p:spPr bwMode="auto">
          <a:xfrm>
            <a:off x="6868801" y="3772014"/>
            <a:ext cx="295200" cy="1013467"/>
          </a:xfrm>
          <a:prstGeom prst="downArrow">
            <a:avLst>
              <a:gd name="adj1" fmla="val 50000"/>
              <a:gd name="adj2" fmla="val 49878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5" name="Text Box 12"/>
          <p:cNvSpPr txBox="1">
            <a:spLocks noChangeArrowheads="1"/>
          </p:cNvSpPr>
          <p:nvPr/>
        </p:nvSpPr>
        <p:spPr bwMode="auto">
          <a:xfrm>
            <a:off x="-301008" y="4053167"/>
            <a:ext cx="1788982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 dirty="0">
                <a:solidFill>
                  <a:srgbClr val="000000"/>
                </a:solidFill>
              </a:rPr>
              <a:t>Survey template</a:t>
            </a:r>
          </a:p>
        </p:txBody>
      </p:sp>
      <p:sp>
        <p:nvSpPr>
          <p:cNvPr id="49166" name="Text Box 13"/>
          <p:cNvSpPr txBox="1">
            <a:spLocks noChangeArrowheads="1"/>
          </p:cNvSpPr>
          <p:nvPr/>
        </p:nvSpPr>
        <p:spPr bwMode="auto">
          <a:xfrm>
            <a:off x="3788641" y="4075398"/>
            <a:ext cx="15912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 dirty="0">
                <a:solidFill>
                  <a:srgbClr val="000000"/>
                </a:solidFill>
              </a:rPr>
              <a:t>Completed surveys</a:t>
            </a:r>
          </a:p>
        </p:txBody>
      </p:sp>
      <p:sp>
        <p:nvSpPr>
          <p:cNvPr id="49167" name="Text Box 14"/>
          <p:cNvSpPr txBox="1">
            <a:spLocks noChangeArrowheads="1"/>
          </p:cNvSpPr>
          <p:nvPr/>
        </p:nvSpPr>
        <p:spPr bwMode="auto">
          <a:xfrm>
            <a:off x="3291841" y="2602946"/>
            <a:ext cx="2088000" cy="47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>
                <a:solidFill>
                  <a:srgbClr val="000000"/>
                </a:solidFill>
              </a:rPr>
              <a:t>Database</a:t>
            </a:r>
          </a:p>
        </p:txBody>
      </p:sp>
      <p:sp>
        <p:nvSpPr>
          <p:cNvPr id="49168" name="Text Box 15"/>
          <p:cNvSpPr txBox="1">
            <a:spLocks noChangeArrowheads="1"/>
          </p:cNvSpPr>
          <p:nvPr/>
        </p:nvSpPr>
        <p:spPr bwMode="auto">
          <a:xfrm>
            <a:off x="1836001" y="6095881"/>
            <a:ext cx="13680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>
                <a:solidFill>
                  <a:srgbClr val="000000"/>
                </a:solidFill>
              </a:rPr>
              <a:t>Interview farmer</a:t>
            </a:r>
          </a:p>
        </p:txBody>
      </p:sp>
      <p:sp>
        <p:nvSpPr>
          <p:cNvPr id="49169" name="Text Box 16"/>
          <p:cNvSpPr txBox="1">
            <a:spLocks noChangeArrowheads="1"/>
          </p:cNvSpPr>
          <p:nvPr/>
        </p:nvSpPr>
        <p:spPr bwMode="auto">
          <a:xfrm>
            <a:off x="84032" y="-27384"/>
            <a:ext cx="9096480" cy="60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3000"/>
              </a:lnSpc>
              <a:buClrTx/>
              <a:buFontTx/>
              <a:buNone/>
            </a:pPr>
            <a:r>
              <a:rPr lang="en-GB" sz="3600" dirty="0">
                <a:latin typeface="+mj-lt"/>
              </a:rPr>
              <a:t>How does it work? </a:t>
            </a:r>
          </a:p>
        </p:txBody>
      </p:sp>
      <p:sp>
        <p:nvSpPr>
          <p:cNvPr id="49170" name="Text Box 17"/>
          <p:cNvSpPr txBox="1">
            <a:spLocks noChangeArrowheads="1"/>
          </p:cNvSpPr>
          <p:nvPr/>
        </p:nvSpPr>
        <p:spPr bwMode="auto">
          <a:xfrm>
            <a:off x="7084801" y="4007881"/>
            <a:ext cx="15912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 dirty="0">
                <a:solidFill>
                  <a:srgbClr val="000000"/>
                </a:solidFill>
              </a:rPr>
              <a:t>Reporting of results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89F75C1-0B2F-4B88-A9A1-6AB1B96857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9241" y="4982107"/>
            <a:ext cx="1597259" cy="146395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A3F64C7B-8CAD-4E16-99E9-58EEFDD01835}"/>
              </a:ext>
            </a:extLst>
          </p:cNvPr>
          <p:cNvSpPr/>
          <p:nvPr/>
        </p:nvSpPr>
        <p:spPr>
          <a:xfrm>
            <a:off x="7625286" y="2203839"/>
            <a:ext cx="1411209" cy="68054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Written in 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CA8763F-1BBD-49F8-97E8-73E08F3546BC}"/>
              </a:ext>
            </a:extLst>
          </p:cNvPr>
          <p:cNvSpPr/>
          <p:nvPr/>
        </p:nvSpPr>
        <p:spPr>
          <a:xfrm>
            <a:off x="4325253" y="1613304"/>
            <a:ext cx="2088000" cy="94554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Partitioned and Global databases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96578"/>
      </p:ext>
    </p:extLst>
  </p:cSld>
  <p:clrMapOvr>
    <a:masterClrMapping/>
  </p:clrMapOvr>
  <p:transition spd="med" advTm="806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1143000"/>
          </a:xfrm>
        </p:spPr>
        <p:txBody>
          <a:bodyPr/>
          <a:lstStyle/>
          <a:p>
            <a:r>
              <a:rPr lang="en-US" dirty="0"/>
              <a:t>Survey Content: Core Modules</a:t>
            </a:r>
            <a:endParaRPr lang="es-MX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85B83E2-EE86-46AE-934B-0EDBB5CE8479}"/>
              </a:ext>
            </a:extLst>
          </p:cNvPr>
          <p:cNvGrpSpPr/>
          <p:nvPr/>
        </p:nvGrpSpPr>
        <p:grpSpPr>
          <a:xfrm>
            <a:off x="1221743" y="1250663"/>
            <a:ext cx="6972993" cy="5287780"/>
            <a:chOff x="1221743" y="1250663"/>
            <a:chExt cx="6972993" cy="528778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E7B8236-B8FE-4CB6-9DC1-61D378D8BC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21743" y="1250663"/>
              <a:ext cx="6972993" cy="5180117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41B091B-F9BA-4597-9D6F-EF7D55930C11}"/>
                </a:ext>
              </a:extLst>
            </p:cNvPr>
            <p:cNvSpPr/>
            <p:nvPr/>
          </p:nvSpPr>
          <p:spPr>
            <a:xfrm>
              <a:off x="1221743" y="5788935"/>
              <a:ext cx="434714" cy="7495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8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330"/>
    </mc:Choice>
    <mc:Fallback xmlns="">
      <p:transition spd="slow" advTm="59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A5E11-FF5E-4975-B5BD-F1899C31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Survey Content: Optional Modules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97E23-6C46-4AD4-A5E9-E09A963394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712" y="1271663"/>
            <a:ext cx="4961744" cy="5405344"/>
          </a:xfrm>
          <a:prstGeom prst="rect">
            <a:avLst/>
          </a:prstGeom>
        </p:spPr>
      </p:pic>
      <p:sp>
        <p:nvSpPr>
          <p:cNvPr id="5" name="CustomShape 10">
            <a:extLst>
              <a:ext uri="{FF2B5EF4-FFF2-40B4-BE49-F238E27FC236}">
                <a16:creationId xmlns:a16="http://schemas.microsoft.com/office/drawing/2014/main" id="{7F75DEDC-7A16-4F1D-852B-50A539882DE6}"/>
              </a:ext>
            </a:extLst>
          </p:cNvPr>
          <p:cNvSpPr/>
          <p:nvPr/>
        </p:nvSpPr>
        <p:spPr>
          <a:xfrm>
            <a:off x="7167972" y="5013176"/>
            <a:ext cx="1656184" cy="985082"/>
          </a:xfrm>
          <a:prstGeom prst="rect">
            <a:avLst/>
          </a:prstGeom>
          <a:noFill/>
          <a:ln w="19080">
            <a:solidFill>
              <a:srgbClr val="C00000"/>
            </a:solidFill>
            <a:custDash>
              <a:ds d="0" sp="0"/>
              <a:ds d="0" sp="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128" tIns="50942" rIns="90128" bIns="50942"/>
          <a:lstStyle/>
          <a:p>
            <a:pPr>
              <a:lnSpc>
                <a:spcPct val="93000"/>
              </a:lnSpc>
            </a:pPr>
            <a:r>
              <a:rPr lang="en-GB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roid Sans Fallback"/>
              </a:rPr>
              <a:t>+ Bespoke user-defined questions and indicators</a:t>
            </a:r>
            <a:endParaRPr lang="en-GB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3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06"/>
    </mc:Choice>
    <mc:Fallback xmlns="">
      <p:transition spd="slow" advTm="685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Uptake since 2015 and the RHoMIS Database</a:t>
            </a:r>
            <a:br>
              <a:rPr lang="en-GB" dirty="0"/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56A048-26CD-458A-9096-C95922FC5E2F}"/>
              </a:ext>
            </a:extLst>
          </p:cNvPr>
          <p:cNvSpPr/>
          <p:nvPr/>
        </p:nvSpPr>
        <p:spPr>
          <a:xfrm>
            <a:off x="719064" y="5171995"/>
            <a:ext cx="8424936" cy="129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Arial"/>
                <a:ea typeface="Droid Sans Fallback"/>
                <a:cs typeface="Arial" charset="0"/>
              </a:rPr>
              <a:t>More than </a:t>
            </a:r>
            <a:r>
              <a:rPr lang="en-GB" sz="2800" dirty="0">
                <a:solidFill>
                  <a:srgbClr val="000000"/>
                </a:solidFill>
                <a:latin typeface="Arial"/>
                <a:ea typeface="Droid Sans Fallback"/>
              </a:rPr>
              <a:t>32</a:t>
            </a:r>
            <a:r>
              <a:rPr lang="en-GB" sz="2800" dirty="0">
                <a:solidFill>
                  <a:srgbClr val="000000"/>
                </a:solidFill>
                <a:latin typeface="Arial"/>
                <a:ea typeface="Droid Sans Fallback"/>
                <a:cs typeface="Arial" charset="0"/>
              </a:rPr>
              <a:t>,000 interviews i</a:t>
            </a:r>
            <a:r>
              <a:rPr lang="en-GB" sz="2800" dirty="0">
                <a:solidFill>
                  <a:srgbClr val="000000"/>
                </a:solidFill>
                <a:latin typeface="Arial"/>
                <a:cs typeface="Arial" charset="0"/>
              </a:rPr>
              <a:t>n 33 countries</a:t>
            </a:r>
          </a:p>
          <a:p>
            <a:pPr marL="285750" indent="-28575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Arial"/>
                <a:cs typeface="Arial" charset="0"/>
              </a:rPr>
              <a:t>Used by Research Organisations, Major Donors, and NGOs</a:t>
            </a:r>
            <a:endParaRPr lang="en-GB" sz="2800" dirty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F78A8F-B1F1-47A1-B64D-8DFF686F52C2}"/>
              </a:ext>
            </a:extLst>
          </p:cNvPr>
          <p:cNvSpPr/>
          <p:nvPr/>
        </p:nvSpPr>
        <p:spPr>
          <a:xfrm>
            <a:off x="6973706" y="4688741"/>
            <a:ext cx="1741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www.rhomis.org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223460"/>
            <a:ext cx="8316416" cy="400574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96"/>
    </mc:Choice>
    <mc:Fallback xmlns="">
      <p:transition spd="slow" advTm="30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127315"/>
            <a:ext cx="7668344" cy="4533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556792"/>
            <a:ext cx="7308304" cy="51164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overall outputs, besides a series of more locally focused studies: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60" y="2357188"/>
            <a:ext cx="6732240" cy="438418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862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217"/>
    </mc:Choice>
    <mc:Fallback xmlns="">
      <p:transition spd="slow" advTm="161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93812"/>
            <a:ext cx="9144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1115616" y="116632"/>
            <a:ext cx="5904656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000" dirty="0" err="1">
                <a:solidFill>
                  <a:schemeClr val="bg1"/>
                </a:solidFill>
              </a:rPr>
              <a:t>Trabajando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dirty="0" err="1">
                <a:solidFill>
                  <a:schemeClr val="bg1"/>
                </a:solidFill>
              </a:rPr>
              <a:t>juntos</a:t>
            </a:r>
            <a:r>
              <a:rPr lang="en-US" sz="3000" dirty="0">
                <a:solidFill>
                  <a:schemeClr val="bg1"/>
                </a:solidFill>
              </a:rPr>
              <a:t> con ONGs</a:t>
            </a:r>
            <a:endParaRPr lang="en-GB" sz="3000" dirty="0">
              <a:solidFill>
                <a:schemeClr val="bg1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2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88"/>
    </mc:Choice>
    <mc:Fallback xmlns="">
      <p:transition spd="slow" advTm="87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1143000"/>
          </a:xfrm>
        </p:spPr>
        <p:txBody>
          <a:bodyPr/>
          <a:lstStyle/>
          <a:p>
            <a:r>
              <a:rPr lang="en-US" dirty="0"/>
              <a:t>Biggest change in 2020: </a:t>
            </a:r>
            <a:br>
              <a:rPr lang="en-US" dirty="0"/>
            </a:br>
            <a:r>
              <a:rPr lang="en-US" dirty="0"/>
              <a:t>from RHoMIS to a RHoMIS family of tools</a:t>
            </a:r>
            <a:br>
              <a:rPr lang="en-US" dirty="0"/>
            </a:br>
            <a:r>
              <a:rPr lang="en-US" dirty="0"/>
              <a:t>Rural Household Multi-Indicator Survey</a:t>
            </a:r>
            <a:br>
              <a:rPr lang="en-US" dirty="0"/>
            </a:br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EABFEB-E9DC-40B6-80F3-780C76DE5923}"/>
              </a:ext>
            </a:extLst>
          </p:cNvPr>
          <p:cNvSpPr/>
          <p:nvPr/>
        </p:nvSpPr>
        <p:spPr>
          <a:xfrm>
            <a:off x="-216024" y="1412776"/>
            <a:ext cx="867645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mini-RHoMIS: much shorted than the normal RHoMIS, but data fit seamlessly in the same system</a:t>
            </a:r>
            <a:endParaRPr lang="en-GB" sz="2400" dirty="0">
              <a:solidFill>
                <a:prstClr val="black"/>
              </a:solidFill>
            </a:endParaRPr>
          </a:p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RHoMIS-COVID  module: currently applied in 8 different countries</a:t>
            </a:r>
          </a:p>
          <a:p>
            <a:pPr lvl="1">
              <a:spcBef>
                <a:spcPts val="12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RHoMIS-SIAF: integral </a:t>
            </a:r>
            <a:r>
              <a:rPr lang="en-GB" sz="2400" dirty="0" err="1"/>
              <a:t>multi-indicator</a:t>
            </a:r>
            <a:r>
              <a:rPr lang="en-GB" sz="2400" dirty="0"/>
              <a:t> evaluation</a:t>
            </a:r>
          </a:p>
          <a:p>
            <a:pPr lvl="1">
              <a:spcBef>
                <a:spcPts val="6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GB" sz="2400" dirty="0"/>
              <a:t> </a:t>
            </a:r>
            <a:r>
              <a:rPr lang="en-US" sz="2400" dirty="0"/>
              <a:t>RHoMIS-DIY: </a:t>
            </a:r>
            <a:r>
              <a:rPr lang="en-US" sz="2400" dirty="0" err="1"/>
              <a:t>hace</a:t>
            </a:r>
            <a:r>
              <a:rPr lang="en-US" sz="2400" dirty="0"/>
              <a:t> </a:t>
            </a:r>
            <a:r>
              <a:rPr lang="en-US" sz="2400" dirty="0" err="1"/>
              <a:t>tu</a:t>
            </a:r>
            <a:r>
              <a:rPr lang="en-US" sz="2400" dirty="0"/>
              <a:t> </a:t>
            </a:r>
            <a:r>
              <a:rPr lang="en-US" sz="2400" dirty="0" err="1"/>
              <a:t>mismo</a:t>
            </a:r>
            <a:r>
              <a:rPr lang="en-US" sz="2400" dirty="0"/>
              <a:t>!</a:t>
            </a:r>
          </a:p>
          <a:p>
            <a:pPr lvl="1">
              <a:spcBef>
                <a:spcPts val="600"/>
              </a:spcBef>
              <a:buClr>
                <a:srgbClr val="72201E"/>
              </a:buClr>
              <a:buFont typeface="Calibri" pitchFamily="34" charset="0"/>
              <a:buChar char="•"/>
            </a:pPr>
            <a:r>
              <a:rPr lang="en-US" sz="2400" dirty="0"/>
              <a:t> </a:t>
            </a:r>
            <a:r>
              <a:rPr lang="en-GB" sz="2400" dirty="0"/>
              <a:t>With S4D (Statistics for Development) and the University of Bristol we have explored options for a Graphical User Interface (GUI) for building RHoMIS surveys and linking to the database and data processing procedures.</a:t>
            </a:r>
            <a:endParaRPr lang="en-US" sz="2400" dirty="0"/>
          </a:p>
          <a:p>
            <a:pPr lvl="1">
              <a:spcBef>
                <a:spcPts val="600"/>
              </a:spcBef>
              <a:buClr>
                <a:srgbClr val="72201E"/>
              </a:buClr>
              <a:buFont typeface="Calibri" pitchFamily="34" charset="0"/>
              <a:buChar char="•"/>
            </a:pPr>
            <a:endParaRPr lang="en-GB" sz="24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668"/>
    </mc:Choice>
    <mc:Fallback xmlns="">
      <p:transition spd="slow" advTm="207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8AD9F-E8D4-4748-B846-87F729D9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Making Use of the Data:</a:t>
            </a:r>
            <a:br>
              <a:rPr lang="en-GB" dirty="0"/>
            </a:br>
            <a:r>
              <a:rPr lang="en-GB" dirty="0"/>
              <a:t>A few highlights</a:t>
            </a:r>
          </a:p>
        </p:txBody>
      </p:sp>
      <p:pic>
        <p:nvPicPr>
          <p:cNvPr id="5" name="Content Placeholder 4" descr="A close up of a plant&#10;&#10;Description automatically generated">
            <a:extLst>
              <a:ext uri="{FF2B5EF4-FFF2-40B4-BE49-F238E27FC236}">
                <a16:creationId xmlns:a16="http://schemas.microsoft.com/office/drawing/2014/main" id="{D3269779-B9C5-4CEE-9B03-DD6F46C8761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97270"/>
            <a:ext cx="3250704" cy="4334271"/>
          </a:xfrm>
        </p:spPr>
      </p:pic>
      <p:pic>
        <p:nvPicPr>
          <p:cNvPr id="7" name="Picture 6" descr="A picture containing ground, outdoor, grass&#10;&#10;Description automatically generated">
            <a:extLst>
              <a:ext uri="{FF2B5EF4-FFF2-40B4-BE49-F238E27FC236}">
                <a16:creationId xmlns:a16="http://schemas.microsoft.com/office/drawing/2014/main" id="{F4BD6AB0-4BD6-4216-901C-D8EA4F17EB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2070" y="1340768"/>
            <a:ext cx="2942946" cy="2736304"/>
          </a:xfrm>
          <a:prstGeom prst="rect">
            <a:avLst/>
          </a:prstGeom>
        </p:spPr>
      </p:pic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BE6E554B-DC2D-4307-925F-AAA3D243CCB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2225" y="3777181"/>
            <a:ext cx="3856239" cy="289217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4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87"/>
    </mc:Choice>
    <mc:Fallback xmlns="">
      <p:transition spd="slow" advTm="8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RHoMIS – SIAF link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51" y="1176869"/>
            <a:ext cx="8129397" cy="513245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3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46"/>
    </mc:Choice>
    <mc:Fallback xmlns="">
      <p:transition spd="slow" advTm="57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B661-4D1B-44D3-A91E-0217BFB40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261126"/>
            <a:ext cx="7886700" cy="994172"/>
          </a:xfrm>
        </p:spPr>
        <p:txBody>
          <a:bodyPr>
            <a:normAutofit/>
          </a:bodyPr>
          <a:lstStyle/>
          <a:p>
            <a:r>
              <a:rPr lang="en-GB" sz="3600" dirty="0"/>
              <a:t>Indicators of Sustainable Intensification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67D711-497B-4C8C-B8EB-6653E7A87742}"/>
              </a:ext>
            </a:extLst>
          </p:cNvPr>
          <p:cNvGrpSpPr/>
          <p:nvPr/>
        </p:nvGrpSpPr>
        <p:grpSpPr>
          <a:xfrm>
            <a:off x="1397824" y="5486255"/>
            <a:ext cx="6521776" cy="921848"/>
            <a:chOff x="1803155" y="5532119"/>
            <a:chExt cx="8695701" cy="122913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C437202-9F0B-423E-B1F8-9DC56C557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" t="20133" r="76559" b="62626"/>
            <a:stretch/>
          </p:blipFill>
          <p:spPr>
            <a:xfrm>
              <a:off x="3383297" y="5532119"/>
              <a:ext cx="1387405" cy="11824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055223D-62DF-4C84-9263-F79500BFF5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723" r="76601" b="80036"/>
            <a:stretch/>
          </p:blipFill>
          <p:spPr>
            <a:xfrm>
              <a:off x="1803155" y="5578808"/>
              <a:ext cx="1387405" cy="118244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DA47D1D-A7EB-493D-9990-8A5ECEC957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8235" r="76601" b="49284"/>
            <a:stretch/>
          </p:blipFill>
          <p:spPr>
            <a:xfrm>
              <a:off x="4902831" y="5706886"/>
              <a:ext cx="1387405" cy="85598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B05DDD3-67CF-4560-8A60-912A5B6BCA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1294" r="76601" b="31678"/>
            <a:stretch/>
          </p:blipFill>
          <p:spPr>
            <a:xfrm>
              <a:off x="6422365" y="5578808"/>
              <a:ext cx="1387405" cy="116773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33C563D-C7C8-4193-AD33-0DAB5D5C3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8741" r="76601" b="18222"/>
            <a:stretch/>
          </p:blipFill>
          <p:spPr>
            <a:xfrm>
              <a:off x="7766908" y="5706886"/>
              <a:ext cx="1387405" cy="8940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5B990A1-B7DF-4A3E-A1FC-DBEEF7C0EE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1549" r="76601" b="2571"/>
            <a:stretch/>
          </p:blipFill>
          <p:spPr>
            <a:xfrm>
              <a:off x="9111451" y="5578808"/>
              <a:ext cx="1387405" cy="1089061"/>
            </a:xfrm>
            <a:prstGeom prst="rect">
              <a:avLst/>
            </a:prstGeom>
          </p:spPr>
        </p:pic>
      </p:grpSp>
      <p:pic>
        <p:nvPicPr>
          <p:cNvPr id="28" name="Picture 27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B656B9-30F4-4230-8101-5EE9ACF3B0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691" y="2011897"/>
            <a:ext cx="2975222" cy="2975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E17AA8-16A5-4CB2-A712-19A3BA34047B}"/>
              </a:ext>
            </a:extLst>
          </p:cNvPr>
          <p:cNvSpPr txBox="1"/>
          <p:nvPr/>
        </p:nvSpPr>
        <p:spPr>
          <a:xfrm>
            <a:off x="1380022" y="4999107"/>
            <a:ext cx="10405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Agricultural Production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83B2D6-4485-4006-845A-CFFDB8EFD969}"/>
              </a:ext>
            </a:extLst>
          </p:cNvPr>
          <p:cNvSpPr txBox="1"/>
          <p:nvPr/>
        </p:nvSpPr>
        <p:spPr>
          <a:xfrm>
            <a:off x="3787926" y="5105775"/>
            <a:ext cx="9448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Environment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426170-1700-4387-8E1E-BB867BEE07E9}"/>
              </a:ext>
            </a:extLst>
          </p:cNvPr>
          <p:cNvSpPr txBox="1"/>
          <p:nvPr/>
        </p:nvSpPr>
        <p:spPr>
          <a:xfrm>
            <a:off x="2777727" y="5109729"/>
            <a:ext cx="9448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Economics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A77662-3DC4-4CEA-93C1-711FCC56FAA4}"/>
              </a:ext>
            </a:extLst>
          </p:cNvPr>
          <p:cNvSpPr txBox="1"/>
          <p:nvPr/>
        </p:nvSpPr>
        <p:spPr>
          <a:xfrm>
            <a:off x="4826621" y="5109729"/>
            <a:ext cx="10405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Human Welfare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567608-E478-4DAD-9124-85FFAC04E7D0}"/>
              </a:ext>
            </a:extLst>
          </p:cNvPr>
          <p:cNvSpPr txBox="1"/>
          <p:nvPr/>
        </p:nvSpPr>
        <p:spPr>
          <a:xfrm>
            <a:off x="6156176" y="5105774"/>
            <a:ext cx="1179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Abadi" panose="020B0604020202020204" pitchFamily="34" charset="0"/>
              </a:rPr>
              <a:t>Social and Society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4146DC-371A-4761-9577-EC72A68288AA}"/>
              </a:ext>
            </a:extLst>
          </p:cNvPr>
          <p:cNvSpPr txBox="1"/>
          <p:nvPr/>
        </p:nvSpPr>
        <p:spPr>
          <a:xfrm>
            <a:off x="3698902" y="2118756"/>
            <a:ext cx="4407767" cy="269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27 indicators quantified across 5 sustainability domains from 880 household interviews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Indicators re-scaled according to locally defined thresholds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Medians and IQRs plotted, allowing for disaggregated analysis (see figure)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Indicators can be aggregated across domains</a:t>
            </a:r>
          </a:p>
          <a:p>
            <a:pPr marL="214313" indent="-214313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Households can be aggregated, for example along a spectrum of agricultural intensification (production per unit of land and per unit of livestock)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35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970"/>
    </mc:Choice>
    <mc:Fallback xmlns="">
      <p:transition spd="slow" advTm="76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B661-4D1B-44D3-A91E-0217BFB40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9066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GB" sz="3600" dirty="0"/>
              <a:t>Indicators along an Intensification Gradient</a:t>
            </a:r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7F7D4F7-AD58-41F5-B5B6-6511226B72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669" y="2073145"/>
            <a:ext cx="2538000" cy="2538000"/>
          </a:xfrm>
          <a:prstGeom prst="rect">
            <a:avLst/>
          </a:prstGeom>
        </p:spPr>
      </p:pic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3812A0A-8F02-48DE-91DE-616EA0A6A8E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4168" y="2073145"/>
            <a:ext cx="2538000" cy="2538000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5CCC41E8-BF9D-4FA0-AF02-8092C86A4BB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2073145"/>
            <a:ext cx="2538000" cy="253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091906-1C68-4EE6-BAE6-4043F3FF300C}"/>
              </a:ext>
            </a:extLst>
          </p:cNvPr>
          <p:cNvSpPr txBox="1"/>
          <p:nvPr/>
        </p:nvSpPr>
        <p:spPr>
          <a:xfrm>
            <a:off x="375407" y="4594289"/>
            <a:ext cx="8393186" cy="71558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chemeClr val="accent1">
                    <a:lumMod val="75000"/>
                  </a:schemeClr>
                </a:solidFill>
              </a:rPr>
              <a:t>Mean number of introduced technologies still in use:</a:t>
            </a:r>
          </a:p>
          <a:p>
            <a:endParaRPr lang="en-GB" sz="135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350" dirty="0">
                <a:solidFill>
                  <a:schemeClr val="accent1">
                    <a:lumMod val="75000"/>
                  </a:schemeClr>
                </a:solidFill>
              </a:rPr>
              <a:t>	       2.3			        2.5			          3.0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F2D82CC-EAA5-45A6-B0A2-A2A5456EFE08}"/>
              </a:ext>
            </a:extLst>
          </p:cNvPr>
          <p:cNvGrpSpPr/>
          <p:nvPr/>
        </p:nvGrpSpPr>
        <p:grpSpPr>
          <a:xfrm>
            <a:off x="375407" y="5445224"/>
            <a:ext cx="8645974" cy="1024565"/>
            <a:chOff x="492154" y="5428997"/>
            <a:chExt cx="11527965" cy="13660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E64C955-88D7-4588-B42F-15C888B4A220}"/>
                </a:ext>
              </a:extLst>
            </p:cNvPr>
            <p:cNvGrpSpPr/>
            <p:nvPr/>
          </p:nvGrpSpPr>
          <p:grpSpPr>
            <a:xfrm>
              <a:off x="492154" y="5428997"/>
              <a:ext cx="11527965" cy="1315051"/>
              <a:chOff x="500543" y="5470942"/>
              <a:chExt cx="11527965" cy="131505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4631708-B346-4C45-BAE5-EC482B25511D}"/>
                  </a:ext>
                </a:extLst>
              </p:cNvPr>
              <p:cNvSpPr txBox="1"/>
              <p:nvPr/>
            </p:nvSpPr>
            <p:spPr>
              <a:xfrm>
                <a:off x="500543" y="5470942"/>
                <a:ext cx="11190914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Most popular technologies (and % of households using them): </a:t>
                </a:r>
              </a:p>
              <a:p>
                <a:r>
                  <a:rPr lang="en-GB" sz="1350" dirty="0"/>
                  <a:t>	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5D2544-A477-42C7-BD41-FBD7F71FEA6C}"/>
                  </a:ext>
                </a:extLst>
              </p:cNvPr>
              <p:cNvSpPr txBox="1"/>
              <p:nvPr/>
            </p:nvSpPr>
            <p:spPr>
              <a:xfrm>
                <a:off x="629828" y="5831885"/>
                <a:ext cx="3531765" cy="954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Improved crop varieties (58%)</a:t>
                </a:r>
              </a:p>
              <a:p>
                <a:r>
                  <a:rPr lang="en-GB" sz="1350" dirty="0"/>
                  <a:t>Fodder trees (55%)</a:t>
                </a:r>
              </a:p>
              <a:p>
                <a:r>
                  <a:rPr lang="en-GB" sz="1350" dirty="0"/>
                  <a:t>Cultivated Forage (35%)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766B73-7BF9-43B6-8587-183895607022}"/>
                  </a:ext>
                </a:extLst>
              </p:cNvPr>
              <p:cNvSpPr txBox="1"/>
              <p:nvPr/>
            </p:nvSpPr>
            <p:spPr>
              <a:xfrm>
                <a:off x="4498644" y="5831884"/>
                <a:ext cx="353176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Improved crop varieties (70%)</a:t>
                </a:r>
              </a:p>
              <a:p>
                <a:r>
                  <a:rPr lang="en-GB" sz="1350" dirty="0"/>
                  <a:t>Fodder trees (68%)</a:t>
                </a:r>
              </a:p>
              <a:p>
                <a:r>
                  <a:rPr lang="en-GB" sz="1350" dirty="0"/>
                  <a:t>Cultivated Forage (52%)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A3742A-FAF8-4D8E-BCBA-96BBC645F29A}"/>
                  </a:ext>
                </a:extLst>
              </p:cNvPr>
              <p:cNvSpPr txBox="1"/>
              <p:nvPr/>
            </p:nvSpPr>
            <p:spPr>
              <a:xfrm>
                <a:off x="8496743" y="5829199"/>
                <a:ext cx="353176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50" dirty="0"/>
                  <a:t>Improved crop varieties (75%)</a:t>
                </a:r>
              </a:p>
              <a:p>
                <a:r>
                  <a:rPr lang="en-GB" sz="1350" dirty="0"/>
                  <a:t>Fodder trees (59%)</a:t>
                </a:r>
              </a:p>
              <a:p>
                <a:r>
                  <a:rPr lang="en-GB" sz="1350" dirty="0"/>
                  <a:t>Cultivated Forage (46%) 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2E0143-443C-4C55-89D3-40CC687F6794}"/>
                </a:ext>
              </a:extLst>
            </p:cNvPr>
            <p:cNvSpPr txBox="1"/>
            <p:nvPr/>
          </p:nvSpPr>
          <p:spPr>
            <a:xfrm>
              <a:off x="2617365" y="5511568"/>
              <a:ext cx="24630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135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331AF7A-C9D9-44DA-9367-D160913CEEE2}"/>
                </a:ext>
              </a:extLst>
            </p:cNvPr>
            <p:cNvSpPr/>
            <p:nvPr/>
          </p:nvSpPr>
          <p:spPr>
            <a:xfrm>
              <a:off x="492154" y="5428997"/>
              <a:ext cx="11207692" cy="136608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639"/>
    </mc:Choice>
    <mc:Fallback xmlns="">
      <p:transition spd="slow" advTm="78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/>
              <a:t>Aplicaciones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McKnight CCRP - Andes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445911" y="1484784"/>
            <a:ext cx="8014521" cy="247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US" sz="3200" dirty="0"/>
              <a:t>1. Peru (lead: Steve Vanek/Fonte)</a:t>
            </a:r>
            <a:endParaRPr lang="en-GB" sz="3200" dirty="0"/>
          </a:p>
          <a:p>
            <a:pPr lvl="0"/>
            <a:r>
              <a:rPr lang="en-US" sz="3200" dirty="0"/>
              <a:t>2. Ecuador (lead: Israel </a:t>
            </a:r>
            <a:r>
              <a:rPr lang="en-US" sz="3200" dirty="0" err="1"/>
              <a:t>Navarrette</a:t>
            </a:r>
            <a:r>
              <a:rPr lang="en-US" sz="3200" dirty="0"/>
              <a:t>)</a:t>
            </a:r>
            <a:endParaRPr lang="en-GB" sz="3200" dirty="0"/>
          </a:p>
          <a:p>
            <a:pPr lvl="0"/>
            <a:r>
              <a:rPr lang="en-US" sz="3200" dirty="0"/>
              <a:t>3. Bolivia (lead Miguel Florido/Walter Fuentes). </a:t>
            </a:r>
          </a:p>
          <a:p>
            <a:pPr lvl="0"/>
            <a:r>
              <a:rPr lang="en-US" sz="3200" dirty="0"/>
              <a:t>4. Ecuador (lead Aida Imbaquingo)</a:t>
            </a:r>
            <a:endParaRPr lang="en-GB" sz="3200" dirty="0"/>
          </a:p>
          <a:p>
            <a:pPr algn="ctr">
              <a:lnSpc>
                <a:spcPts val="3200"/>
              </a:lnSpc>
            </a:pPr>
            <a:endParaRPr lang="en-GB" sz="3000" dirty="0">
              <a:solidFill>
                <a:srgbClr val="FFFFFF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34"/>
    </mc:Choice>
    <mc:Fallback xmlns="">
      <p:transition spd="slow" advTm="19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/>
              <a:t>Aplicaciones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McKnight CCRP - Andes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445911" y="1484784"/>
            <a:ext cx="80145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US" sz="3200" dirty="0"/>
              <a:t>1. Peru (lead: Steve Vanek &amp; Steve Fonte)</a:t>
            </a:r>
            <a:endParaRPr lang="en-GB" sz="3200" dirty="0"/>
          </a:p>
        </p:txBody>
      </p:sp>
      <p:pic>
        <p:nvPicPr>
          <p:cNvPr id="4" name="Picture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9793" y="2512944"/>
            <a:ext cx="3246755" cy="21780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 bwMode="auto">
          <a:xfrm>
            <a:off x="2987824" y="4797152"/>
            <a:ext cx="295232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000" dirty="0"/>
              <a:t>171 </a:t>
            </a:r>
            <a:r>
              <a:rPr lang="en-US" sz="3000" dirty="0" err="1"/>
              <a:t>hogares</a:t>
            </a:r>
            <a:endParaRPr lang="en-GB" sz="3000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7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86"/>
    </mc:Choice>
    <mc:Fallback xmlns="">
      <p:transition spd="slow" advTm="94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6246" y="-27384"/>
            <a:ext cx="5285143" cy="760628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2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8"/>
    </mc:Choice>
    <mc:Fallback xmlns="">
      <p:transition spd="slow" advTm="4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/>
              <a:t>Aplicaciones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McKnight CCRP - Andes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445911" y="1484784"/>
            <a:ext cx="80145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US" sz="3200" dirty="0"/>
              <a:t>2. Ecuador (lead: Israel </a:t>
            </a:r>
            <a:r>
              <a:rPr lang="en-US" sz="3200" dirty="0" err="1"/>
              <a:t>Navarrette</a:t>
            </a:r>
            <a:r>
              <a:rPr lang="en-US" sz="3200" dirty="0"/>
              <a:t>)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987824" y="4797152"/>
            <a:ext cx="295232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000" dirty="0"/>
              <a:t>266 </a:t>
            </a:r>
            <a:r>
              <a:rPr lang="en-US" sz="3000" dirty="0" err="1"/>
              <a:t>hogares</a:t>
            </a:r>
            <a:endParaRPr lang="en-GB" sz="3000" dirty="0"/>
          </a:p>
        </p:txBody>
      </p:sp>
      <p:pic>
        <p:nvPicPr>
          <p:cNvPr id="5" name="Picture 4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0802" y="2226628"/>
            <a:ext cx="3922395" cy="240474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3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40"/>
    </mc:Choice>
    <mc:Fallback xmlns="">
      <p:transition spd="slow" advTm="12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3425" y="15875"/>
            <a:ext cx="5137150" cy="68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2"/>
    </mc:Choice>
    <mc:Fallback xmlns="">
      <p:transition spd="slow" advTm="8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/>
              <a:t>Aplicaciones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McKnight CCRP - Andes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445911" y="1484784"/>
            <a:ext cx="8014521" cy="99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US" sz="3200" dirty="0"/>
              <a:t>3. Bolivia (lead Miguel Florido/Walter Fuentes). </a:t>
            </a:r>
          </a:p>
          <a:p>
            <a:pPr algn="ctr">
              <a:lnSpc>
                <a:spcPts val="3200"/>
              </a:lnSpc>
            </a:pPr>
            <a:endParaRPr lang="en-GB" sz="3000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9900" y="2310447"/>
            <a:ext cx="3124200" cy="22371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 bwMode="auto">
          <a:xfrm>
            <a:off x="2987824" y="4797152"/>
            <a:ext cx="295232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000" dirty="0"/>
              <a:t>134 </a:t>
            </a:r>
            <a:r>
              <a:rPr lang="en-US" sz="3000" dirty="0" err="1"/>
              <a:t>hogares</a:t>
            </a:r>
            <a:endParaRPr lang="en-GB" sz="3000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5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65"/>
    </mc:Choice>
    <mc:Fallback xmlns="">
      <p:transition spd="slow" advTm="108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/>
              <a:t>Aplicaciones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McKnight CCRP – Andes</a:t>
            </a:r>
            <a:br>
              <a:rPr lang="en-GB" dirty="0"/>
            </a:br>
            <a:r>
              <a:rPr lang="en-GB" dirty="0" err="1"/>
              <a:t>Aflatoxines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mani</a:t>
            </a:r>
            <a:endParaRPr lang="en-GB" dirty="0"/>
          </a:p>
        </p:txBody>
      </p:sp>
      <p:pic>
        <p:nvPicPr>
          <p:cNvPr id="6" name="Picture 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68760"/>
            <a:ext cx="3300730" cy="244094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5304" y="1268760"/>
            <a:ext cx="3300730" cy="244094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3712" y="1268760"/>
            <a:ext cx="3300730" cy="244094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17" y="3937061"/>
            <a:ext cx="3300730" cy="24409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2040" y="4485596"/>
            <a:ext cx="5403267" cy="134387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4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35"/>
    </mc:Choice>
    <mc:Fallback xmlns="">
      <p:transition spd="slow" advTm="8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A173-9498-49FC-B1F9-F12C2CAC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11" y="-101601"/>
            <a:ext cx="8229600" cy="1143000"/>
          </a:xfrm>
        </p:spPr>
        <p:txBody>
          <a:bodyPr/>
          <a:lstStyle/>
          <a:p>
            <a:r>
              <a:rPr lang="en-GB" dirty="0" err="1"/>
              <a:t>Aplicaciones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McKnight CCRP – Andes</a:t>
            </a:r>
            <a:br>
              <a:rPr lang="en-GB" dirty="0"/>
            </a:br>
            <a:r>
              <a:rPr lang="en-GB" dirty="0" err="1"/>
              <a:t>Mycotoxinas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maiz</a:t>
            </a:r>
            <a:endParaRPr lang="en-GB" dirty="0"/>
          </a:p>
        </p:txBody>
      </p:sp>
      <p:pic>
        <p:nvPicPr>
          <p:cNvPr id="13" name="Picture 12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6" y="1268760"/>
            <a:ext cx="3300730" cy="244094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5304" y="1268760"/>
            <a:ext cx="3300730" cy="2440940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3308" y="1268760"/>
            <a:ext cx="3300730" cy="2440940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454" y="3937061"/>
            <a:ext cx="3300730" cy="24409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184" y="4365104"/>
            <a:ext cx="5403267" cy="134387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36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0"/>
    </mc:Choice>
    <mc:Fallback xmlns="">
      <p:transition spd="slow" advTm="5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444599"/>
            <a:ext cx="8172400" cy="50807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467544" y="-105008"/>
            <a:ext cx="856895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Rural household characteristics and livelihood strategies interact to influence farm intensification patterns in the rural Andes 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</a:rPr>
              <a:t>Mark Caulfield, James Hammond, Steven Fonte, Miguel Angel Florido, Walter Fuentes, </a:t>
            </a:r>
            <a:r>
              <a:rPr lang="en-GB" sz="1600" dirty="0" err="1">
                <a:solidFill>
                  <a:schemeClr val="bg1"/>
                </a:solidFill>
              </a:rPr>
              <a:t>Katherin</a:t>
            </a:r>
            <a:r>
              <a:rPr lang="en-GB" sz="1600" dirty="0">
                <a:solidFill>
                  <a:schemeClr val="bg1"/>
                </a:solidFill>
              </a:rPr>
              <a:t> Paola Meza </a:t>
            </a:r>
            <a:r>
              <a:rPr lang="en-GB" sz="1600" dirty="0" err="1">
                <a:solidFill>
                  <a:schemeClr val="bg1"/>
                </a:solidFill>
              </a:rPr>
              <a:t>Retamozo</a:t>
            </a:r>
            <a:r>
              <a:rPr lang="en-GB" sz="1600" dirty="0">
                <a:solidFill>
                  <a:schemeClr val="bg1"/>
                </a:solidFill>
              </a:rPr>
              <a:t>, Israel </a:t>
            </a:r>
            <a:r>
              <a:rPr lang="en-GB" sz="1600" dirty="0" err="1">
                <a:solidFill>
                  <a:schemeClr val="bg1"/>
                </a:solidFill>
              </a:rPr>
              <a:t>Navarette</a:t>
            </a:r>
            <a:r>
              <a:rPr lang="en-GB" sz="1600" dirty="0">
                <a:solidFill>
                  <a:schemeClr val="bg1"/>
                </a:solidFill>
              </a:rPr>
              <a:t>, Steven Vanek, Mark van Wijk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8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0"/>
    </mc:Choice>
    <mc:Fallback xmlns="">
      <p:transition spd="slow" advTm="1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0728"/>
            <a:ext cx="9144000" cy="587654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8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412"/>
    </mc:Choice>
    <mc:Fallback xmlns="">
      <p:transition spd="slow" advTm="107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9305"/>
            <a:ext cx="9144000" cy="557939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9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418"/>
    </mc:Choice>
    <mc:Fallback xmlns="">
      <p:transition spd="slow" advTm="88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66131"/>
            <a:ext cx="9144000" cy="3925738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2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85"/>
    </mc:Choice>
    <mc:Fallback xmlns="">
      <p:transition spd="slow" advTm="66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mute="1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07504" y="1124744"/>
            <a:ext cx="9036496" cy="4572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000" dirty="0"/>
              <a:t>Objective 1. Embed the RHoMIS-SIAF work into the indicator thinking for AEI, and evaluate similarities and differences with FAO’s TAPE approach.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Objective 2. Apply the updated RHoMIS-SIAF work, to be called RHoMIS-AEIA (AEI Assessment), to the RHoMIS data collected over the last 2 years in Bolivia, Peru and Ecuador.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Objective 3. Evaluate AEI interventions promoted in the different projects in Bolivia, Peru and Ecuador that have used the RHoMIS approach.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Objective 4. Special focus of the evaluation described in Objective 3 will be on pathways towards food security and diverse diets, and how AEI can contribute to improving the diets of the rural poor in Andean production systems.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Objective 5. Using the results of the previous objectives we will critically evaluate the framework developed, and contrast it with other multiple-indicator assessment frameworks available, and specifically FAO’s TAPE approach.</a:t>
            </a:r>
            <a:endParaRPr lang="en-US" sz="2000" dirty="0"/>
          </a:p>
          <a:p>
            <a:pPr>
              <a:lnSpc>
                <a:spcPct val="100000"/>
              </a:lnSpc>
            </a:pPr>
            <a:endParaRPr lang="en-GB" sz="20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5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668"/>
    </mc:Choice>
    <mc:Fallback xmlns="">
      <p:transition spd="slow" advTm="139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8|39.5|22.3"/>
</p:tagLst>
</file>

<file path=ppt/theme/theme1.xml><?xml version="1.0" encoding="utf-8"?>
<a:theme xmlns:a="http://schemas.openxmlformats.org/drawingml/2006/main" name="ilri_powerpoint_template_Feb2013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212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lnSpc>
            <a:spcPts val="3200"/>
          </a:lnSpc>
          <a:defRPr sz="3000" dirty="0" smtClean="0">
            <a:solidFill>
              <a:srgbClr val="FFFF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D2096D3E-47B4-AF47-B4E4-31C16F070017}" vid="{7A25EF99-4AB2-1F44-BC04-7C9CFBD880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9151CC3285AB44A726E4FF20DF659B" ma:contentTypeVersion="7" ma:contentTypeDescription="Create a new document." ma:contentTypeScope="" ma:versionID="8da4ceea328417e8a1e8a9a25c280777">
  <xsd:schema xmlns:xsd="http://www.w3.org/2001/XMLSchema" xmlns:xs="http://www.w3.org/2001/XMLSchema" xmlns:p="http://schemas.microsoft.com/office/2006/metadata/properties" xmlns:ns2="9f5e9607-a28b-487e-b093-da60e75ee109" xmlns:ns3="d8ada133-6b60-4b4f-b9cb-7718ee96dc55" targetNamespace="http://schemas.microsoft.com/office/2006/metadata/properties" ma:root="true" ma:fieldsID="36bff838105914c094d3c3cb630c1287" ns2:_="" ns3:_="">
    <xsd:import namespace="9f5e9607-a28b-487e-b093-da60e75ee109"/>
    <xsd:import namespace="d8ada133-6b60-4b4f-b9cb-7718ee96dc5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5e9607-a28b-487e-b093-da60e75ee10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da133-6b60-4b4f-b9cb-7718ee96dc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f5e9607-a28b-487e-b093-da60e75ee109">
      <UserInfo>
        <DisplayName>Sartie, Alieu (ILRI)</DisplayName>
        <AccountId>1789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1CD35EB-1807-41F5-81C5-B552202E57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5e9607-a28b-487e-b093-da60e75ee109"/>
    <ds:schemaRef ds:uri="d8ada133-6b60-4b4f-b9cb-7718ee96dc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3D44FD-ABE2-45CA-990B-E55889CCA8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D979DA-C907-47EF-9F2B-3EEC14230EED}">
  <ds:schemaRefs>
    <ds:schemaRef ds:uri="http://purl.org/dc/terms/"/>
    <ds:schemaRef ds:uri="d8ada133-6b60-4b4f-b9cb-7718ee96dc55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9f5e9607-a28b-487e-b093-da60e75ee109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CHS_JHammond</Template>
  <TotalTime>12340</TotalTime>
  <Words>804</Words>
  <Application>Microsoft Macintosh PowerPoint</Application>
  <PresentationFormat>Presentación en pantalla (4:3)</PresentationFormat>
  <Paragraphs>99</Paragraphs>
  <Slides>26</Slides>
  <Notes>3</Notes>
  <HiddenSlides>0</HiddenSlides>
  <MMClips>26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3" baseType="lpstr">
      <vt:lpstr>Abadi</vt:lpstr>
      <vt:lpstr>Arial</vt:lpstr>
      <vt:lpstr>Calibri</vt:lpstr>
      <vt:lpstr>Times New Roman</vt:lpstr>
      <vt:lpstr>Verdana</vt:lpstr>
      <vt:lpstr>Wingdings</vt:lpstr>
      <vt:lpstr>ilri_powerpoint_template_Feb2013</vt:lpstr>
      <vt:lpstr>Presentación de PowerPoint</vt:lpstr>
      <vt:lpstr>What is RHoMIS? Rural Household Multi-Indicator Survey </vt:lpstr>
      <vt:lpstr>Presentación de PowerPoint</vt:lpstr>
      <vt:lpstr>Survey Content: Core Modules</vt:lpstr>
      <vt:lpstr>Survey Content: Optional Modules</vt:lpstr>
      <vt:lpstr>Uptake since 2015 and the RHoMIS Database </vt:lpstr>
      <vt:lpstr>Key overall outputs, besides a series of more locally focused studies:</vt:lpstr>
      <vt:lpstr>Presentación de PowerPoint</vt:lpstr>
      <vt:lpstr>Biggest change in 2020:  from RHoMIS to a RHoMIS family of tools Rural Household Multi-Indicator Survey </vt:lpstr>
      <vt:lpstr>Making Use of the Data: A few highlights</vt:lpstr>
      <vt:lpstr>RHoMIS – SIAF link</vt:lpstr>
      <vt:lpstr>Indicators of Sustainable Intensification </vt:lpstr>
      <vt:lpstr>Indicators along an Intensification Gradient</vt:lpstr>
      <vt:lpstr>Aplicaciones en McKnight CCRP - Andes</vt:lpstr>
      <vt:lpstr>Aplicaciones en McKnight CCRP - Andes</vt:lpstr>
      <vt:lpstr>Presentación de PowerPoint</vt:lpstr>
      <vt:lpstr>Aplicaciones en McKnight CCRP - Andes</vt:lpstr>
      <vt:lpstr>Presentación de PowerPoint</vt:lpstr>
      <vt:lpstr>Aplicaciones en McKnight CCRP - Andes</vt:lpstr>
      <vt:lpstr>Aplicaciones en McKnight CCRP – Andes Aflatoxines en mani</vt:lpstr>
      <vt:lpstr>Aplicaciones en McKnight CCRP – Andes Mycotoxinas en maiz</vt:lpstr>
      <vt:lpstr>Presentación de PowerPoint</vt:lpstr>
      <vt:lpstr>Presentación de PowerPoint</vt:lpstr>
      <vt:lpstr>Presentación de PowerPoint</vt:lpstr>
      <vt:lpstr>Presentación de PowerPoint</vt:lpstr>
      <vt:lpstr>Phase II?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Hammond</dc:creator>
  <cp:lastModifiedBy>Manu Calle</cp:lastModifiedBy>
  <cp:revision>125</cp:revision>
  <dcterms:created xsi:type="dcterms:W3CDTF">2018-11-16T16:02:26Z</dcterms:created>
  <dcterms:modified xsi:type="dcterms:W3CDTF">2025-11-07T14:37:46Z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0x010100289151CC3285AB44A726E4FF20DF659B</vt:lpwstr>
  </property>
</Properties>
</file>