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3" r:id="rId3"/>
    <p:sldId id="272" r:id="rId4"/>
    <p:sldId id="262" r:id="rId5"/>
    <p:sldId id="263" r:id="rId6"/>
    <p:sldId id="264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3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5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8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0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3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0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1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0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5670-A5CB-4F98-9717-FED137FC9E7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AB638-2840-469E-A630-D616CC759A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1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967" y="139960"/>
            <a:ext cx="9144000" cy="1781978"/>
          </a:xfrm>
        </p:spPr>
        <p:txBody>
          <a:bodyPr>
            <a:normAutofit/>
          </a:bodyPr>
          <a:lstStyle/>
          <a:p>
            <a:r>
              <a:rPr lang="es-ES_tradnl" sz="4800" b="1" dirty="0"/>
              <a:t>Las visiones a futuro de la Agroecología en los Andes</a:t>
            </a:r>
            <a:endParaRPr lang="en-US" sz="4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4158601" cy="210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7696" y="2452089"/>
            <a:ext cx="6255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err="1"/>
              <a:t>Nombre</a:t>
            </a:r>
            <a:r>
              <a:rPr lang="en-US" sz="3200" i="1" dirty="0"/>
              <a:t> del </a:t>
            </a:r>
            <a:r>
              <a:rPr lang="en-US" sz="3200" i="1" dirty="0" err="1" smtClean="0"/>
              <a:t>grupo</a:t>
            </a:r>
            <a:r>
              <a:rPr lang="en-US" sz="3200" i="1" dirty="0" smtClean="0"/>
              <a:t>: </a:t>
            </a:r>
            <a:r>
              <a:rPr lang="en-US" sz="3200" i="1" dirty="0" err="1" smtClean="0"/>
              <a:t>Chiritos</a:t>
            </a:r>
            <a:r>
              <a:rPr lang="en-US" sz="3200" i="1" dirty="0" smtClean="0"/>
              <a:t> y </a:t>
            </a:r>
            <a:r>
              <a:rPr lang="en-US" sz="3200" i="1" dirty="0" err="1" smtClean="0"/>
              <a:t>yarinas</a:t>
            </a:r>
            <a:endParaRPr lang="en-US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204402" y="3079718"/>
            <a:ext cx="451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Zona</a:t>
            </a:r>
            <a:r>
              <a:rPr lang="en-US" sz="3200" i="1" dirty="0" smtClean="0"/>
              <a:t>: </a:t>
            </a:r>
            <a:r>
              <a:rPr lang="en-US" sz="3200" i="1" dirty="0" err="1" smtClean="0"/>
              <a:t>Altiplano</a:t>
            </a:r>
            <a:r>
              <a:rPr lang="en-US" sz="3200" i="1" dirty="0" smtClean="0"/>
              <a:t> de Bolivia</a:t>
            </a:r>
            <a:r>
              <a:rPr lang="en-US" sz="3600" i="1" dirty="0" smtClean="0"/>
              <a:t> </a:t>
            </a:r>
            <a:endParaRPr lang="en-US" sz="3600" i="1" dirty="0"/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6515" y="4883829"/>
            <a:ext cx="4231313" cy="207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5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 algn="ctr"/>
            <a:r>
              <a:rPr lang="es-EC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Chiritos</a:t>
            </a:r>
            <a:r>
              <a:rPr lang="es-EC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y </a:t>
            </a:r>
            <a:r>
              <a:rPr lang="es-EC" dirty="0" err="1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Yarinas</a:t>
            </a:r>
            <a:r>
              <a:rPr lang="es-EC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: Saberes y Visiones</a:t>
            </a:r>
            <a:endParaRPr lang="es-EC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 smtClean="0"/>
              <a:t>Altiplano</a:t>
            </a:r>
            <a:r>
              <a:rPr lang="en-US" b="1" dirty="0" smtClean="0"/>
              <a:t> de Bolivia</a:t>
            </a:r>
          </a:p>
          <a:p>
            <a:r>
              <a:rPr lang="en-US" i="1" dirty="0" smtClean="0"/>
              <a:t>Sonia Laura </a:t>
            </a:r>
            <a:r>
              <a:rPr lang="en-US" i="1" dirty="0"/>
              <a:t>- </a:t>
            </a:r>
            <a:r>
              <a:rPr lang="en-US" i="1" dirty="0" err="1"/>
              <a:t>Prosuco</a:t>
            </a:r>
            <a:endParaRPr lang="en-US" i="1" dirty="0" smtClean="0"/>
          </a:p>
          <a:p>
            <a:r>
              <a:rPr lang="en-US" i="1" dirty="0" smtClean="0"/>
              <a:t>María Quispe - </a:t>
            </a:r>
            <a:r>
              <a:rPr lang="en-US" i="1" dirty="0" err="1" smtClean="0"/>
              <a:t>Prosuco</a:t>
            </a:r>
            <a:endParaRPr lang="en-US" i="1" dirty="0" smtClean="0"/>
          </a:p>
          <a:p>
            <a:r>
              <a:rPr lang="en-US" i="1" dirty="0" smtClean="0"/>
              <a:t>Claudia Pozo – </a:t>
            </a:r>
            <a:r>
              <a:rPr lang="en-US" i="1" dirty="0" err="1" smtClean="0"/>
              <a:t>Becaria</a:t>
            </a:r>
            <a:r>
              <a:rPr lang="en-US" i="1" dirty="0" smtClean="0"/>
              <a:t> </a:t>
            </a:r>
            <a:r>
              <a:rPr lang="en-US" i="1" dirty="0" err="1" smtClean="0"/>
              <a:t>Flacso</a:t>
            </a:r>
            <a:endParaRPr lang="en-US" i="1" dirty="0" smtClean="0"/>
          </a:p>
          <a:p>
            <a:r>
              <a:rPr lang="en-US" i="1" dirty="0" err="1" smtClean="0"/>
              <a:t>Magali</a:t>
            </a:r>
            <a:r>
              <a:rPr lang="en-US" i="1" dirty="0" smtClean="0"/>
              <a:t> - UMSA</a:t>
            </a:r>
          </a:p>
          <a:p>
            <a:r>
              <a:rPr lang="en-US" i="1" dirty="0" smtClean="0"/>
              <a:t>Alejandro Bonifacio </a:t>
            </a:r>
            <a:r>
              <a:rPr lang="en-US" i="1" dirty="0"/>
              <a:t>- </a:t>
            </a:r>
            <a:r>
              <a:rPr lang="en-US" i="1" dirty="0" err="1"/>
              <a:t>Proinpa</a:t>
            </a:r>
            <a:endParaRPr lang="en-US" i="1" dirty="0" smtClean="0"/>
          </a:p>
          <a:p>
            <a:r>
              <a:rPr lang="en-US" i="1" dirty="0" err="1" smtClean="0"/>
              <a:t>Reinaldo</a:t>
            </a:r>
            <a:r>
              <a:rPr lang="en-US" i="1" dirty="0" smtClean="0"/>
              <a:t> Quispe - </a:t>
            </a:r>
            <a:r>
              <a:rPr lang="en-US" i="1" dirty="0" err="1" smtClean="0"/>
              <a:t>Proinpa</a:t>
            </a:r>
            <a:endParaRPr lang="en-US" i="1" dirty="0" smtClean="0"/>
          </a:p>
          <a:p>
            <a:r>
              <a:rPr lang="en-US" i="1" dirty="0" smtClean="0"/>
              <a:t>Alexandra Flores - Agrecol</a:t>
            </a:r>
          </a:p>
          <a:p>
            <a:r>
              <a:rPr lang="en-US" i="1" dirty="0" smtClean="0"/>
              <a:t>Mariana Alem - Agrecol</a:t>
            </a:r>
            <a:endParaRPr lang="en-US" i="1" dirty="0"/>
          </a:p>
        </p:txBody>
      </p:sp>
      <p:pic>
        <p:nvPicPr>
          <p:cNvPr id="8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9"/>
          <a:stretch/>
        </p:blipFill>
        <p:spPr>
          <a:xfrm rot="16200000">
            <a:off x="6263032" y="683364"/>
            <a:ext cx="5192968" cy="641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80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Considerando la zona elegida y los casos, identifiquen una visión de cómo les gustaría ver este territorio agroecológico.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256" y="1638066"/>
            <a:ext cx="7377752" cy="4950328"/>
          </a:xfrm>
        </p:spPr>
        <p:txBody>
          <a:bodyPr numCol="1">
            <a:normAutofit fontScale="92500" lnSpcReduction="10000"/>
          </a:bodyPr>
          <a:lstStyle/>
          <a:p>
            <a:pPr fontAlgn="base"/>
            <a:r>
              <a:rPr lang="en-US" dirty="0" smtClean="0"/>
              <a:t>Mayor </a:t>
            </a:r>
            <a:r>
              <a:rPr lang="en-US" dirty="0" err="1" smtClean="0"/>
              <a:t>potencial</a:t>
            </a:r>
            <a:r>
              <a:rPr lang="en-US" dirty="0" smtClean="0"/>
              <a:t> de </a:t>
            </a:r>
            <a:r>
              <a:rPr lang="en-US" dirty="0" err="1" smtClean="0"/>
              <a:t>diversificación</a:t>
            </a:r>
            <a:r>
              <a:rPr lang="en-US" dirty="0" smtClean="0"/>
              <a:t>: </a:t>
            </a:r>
            <a:r>
              <a:rPr lang="en-US" dirty="0" err="1" smtClean="0"/>
              <a:t>cobertura</a:t>
            </a:r>
            <a:r>
              <a:rPr lang="en-US" dirty="0" smtClean="0"/>
              <a:t>, </a:t>
            </a:r>
            <a:r>
              <a:rPr lang="en-US" dirty="0" err="1" smtClean="0"/>
              <a:t>variedades</a:t>
            </a:r>
            <a:r>
              <a:rPr lang="en-US" dirty="0" smtClean="0"/>
              <a:t>, </a:t>
            </a:r>
            <a:r>
              <a:rPr lang="en-US" dirty="0" err="1" smtClean="0"/>
              <a:t>agrobiodiversidad</a:t>
            </a:r>
            <a:r>
              <a:rPr lang="en-US" dirty="0" smtClean="0"/>
              <a:t>, </a:t>
            </a:r>
            <a:r>
              <a:rPr lang="en-US" dirty="0" err="1" smtClean="0"/>
              <a:t>manejo</a:t>
            </a:r>
            <a:r>
              <a:rPr lang="en-US" dirty="0" smtClean="0"/>
              <a:t> integral de </a:t>
            </a:r>
            <a:r>
              <a:rPr lang="en-US" dirty="0" err="1" smtClean="0"/>
              <a:t>actividades</a:t>
            </a:r>
            <a:r>
              <a:rPr lang="en-US" dirty="0" smtClean="0"/>
              <a:t> </a:t>
            </a:r>
            <a:r>
              <a:rPr lang="en-US" dirty="0" err="1" smtClean="0"/>
              <a:t>productivas</a:t>
            </a:r>
            <a:endParaRPr lang="en-US" dirty="0" smtClean="0"/>
          </a:p>
          <a:p>
            <a:pPr fontAlgn="base"/>
            <a:r>
              <a:rPr lang="en-US" dirty="0" smtClean="0"/>
              <a:t>“</a:t>
            </a:r>
            <a:r>
              <a:rPr lang="en-US" dirty="0" err="1" smtClean="0"/>
              <a:t>Poseedores</a:t>
            </a:r>
            <a:r>
              <a:rPr lang="en-US" dirty="0" smtClean="0"/>
              <a:t>” de </a:t>
            </a:r>
            <a:r>
              <a:rPr lang="en-US" dirty="0" err="1" smtClean="0"/>
              <a:t>semillas</a:t>
            </a:r>
            <a:r>
              <a:rPr lang="en-US" dirty="0"/>
              <a:t> </a:t>
            </a:r>
            <a:r>
              <a:rPr lang="en-US" dirty="0" smtClean="0"/>
              <a:t>y </a:t>
            </a:r>
            <a:r>
              <a:rPr lang="en-US" dirty="0" err="1" smtClean="0"/>
              <a:t>agrobiodiversidad</a:t>
            </a:r>
            <a:endParaRPr lang="en-US" dirty="0" smtClean="0"/>
          </a:p>
          <a:p>
            <a:pPr fontAlgn="base"/>
            <a:r>
              <a:rPr lang="en-US" dirty="0" err="1" smtClean="0"/>
              <a:t>Visi</a:t>
            </a:r>
            <a:r>
              <a:rPr lang="en-US" dirty="0" err="1" smtClean="0"/>
              <a:t>ón</a:t>
            </a:r>
            <a:r>
              <a:rPr lang="en-US" dirty="0" smtClean="0"/>
              <a:t> circular – </a:t>
            </a:r>
            <a:r>
              <a:rPr lang="en-US" dirty="0" err="1" smtClean="0"/>
              <a:t>almacenamiento</a:t>
            </a:r>
            <a:r>
              <a:rPr lang="en-US" dirty="0" smtClean="0"/>
              <a:t> de </a:t>
            </a:r>
            <a:r>
              <a:rPr lang="en-US" dirty="0" err="1" smtClean="0"/>
              <a:t>agua</a:t>
            </a:r>
            <a:r>
              <a:rPr lang="en-US" dirty="0" smtClean="0"/>
              <a:t> de </a:t>
            </a:r>
            <a:r>
              <a:rPr lang="en-US" dirty="0" err="1" smtClean="0"/>
              <a:t>lluvia</a:t>
            </a:r>
            <a:r>
              <a:rPr lang="en-US" dirty="0" smtClean="0"/>
              <a:t> para </a:t>
            </a:r>
            <a:r>
              <a:rPr lang="en-US" dirty="0" err="1" smtClean="0"/>
              <a:t>consumo</a:t>
            </a:r>
            <a:r>
              <a:rPr lang="en-US" dirty="0" smtClean="0"/>
              <a:t> y para </a:t>
            </a:r>
            <a:r>
              <a:rPr lang="en-US" dirty="0" err="1" smtClean="0"/>
              <a:t>actividades</a:t>
            </a:r>
            <a:r>
              <a:rPr lang="en-US" dirty="0" smtClean="0"/>
              <a:t> </a:t>
            </a:r>
            <a:r>
              <a:rPr lang="en-US" dirty="0" err="1" smtClean="0"/>
              <a:t>agrícolas</a:t>
            </a:r>
            <a:r>
              <a:rPr lang="en-US" dirty="0" smtClean="0"/>
              <a:t> – </a:t>
            </a:r>
            <a:r>
              <a:rPr lang="en-US" dirty="0" err="1" smtClean="0"/>
              <a:t>mejoramiento</a:t>
            </a:r>
            <a:r>
              <a:rPr lang="en-US" dirty="0" smtClean="0"/>
              <a:t> de </a:t>
            </a:r>
            <a:r>
              <a:rPr lang="en-US" dirty="0" err="1" smtClean="0"/>
              <a:t>manejo</a:t>
            </a:r>
            <a:r>
              <a:rPr lang="en-US" dirty="0" smtClean="0"/>
              <a:t> del </a:t>
            </a:r>
            <a:r>
              <a:rPr lang="en-US" dirty="0" err="1" smtClean="0"/>
              <a:t>agua</a:t>
            </a:r>
            <a:endParaRPr lang="en-US" dirty="0" smtClean="0"/>
          </a:p>
          <a:p>
            <a:pPr fontAlgn="base"/>
            <a:r>
              <a:rPr lang="en-US" dirty="0" err="1" smtClean="0"/>
              <a:t>Planificación</a:t>
            </a:r>
            <a:r>
              <a:rPr lang="en-US" dirty="0" smtClean="0"/>
              <a:t> y </a:t>
            </a:r>
            <a:r>
              <a:rPr lang="en-US" dirty="0" err="1" smtClean="0"/>
              <a:t>manejo</a:t>
            </a:r>
            <a:r>
              <a:rPr lang="en-US" dirty="0" smtClean="0"/>
              <a:t> del </a:t>
            </a:r>
            <a:r>
              <a:rPr lang="en-US" dirty="0" err="1" smtClean="0"/>
              <a:t>paisaje</a:t>
            </a:r>
            <a:r>
              <a:rPr lang="en-US" dirty="0" smtClean="0"/>
              <a:t> con </a:t>
            </a:r>
            <a:r>
              <a:rPr lang="en-US" dirty="0" err="1" smtClean="0"/>
              <a:t>innovaciones</a:t>
            </a:r>
            <a:r>
              <a:rPr lang="en-US" dirty="0" smtClean="0"/>
              <a:t> </a:t>
            </a:r>
            <a:r>
              <a:rPr lang="en-US" dirty="0" err="1" smtClean="0"/>
              <a:t>tecnológicas</a:t>
            </a:r>
            <a:r>
              <a:rPr lang="en-US" dirty="0" smtClean="0"/>
              <a:t> que </a:t>
            </a:r>
            <a:r>
              <a:rPr lang="en-US" dirty="0" err="1" smtClean="0"/>
              <a:t>mejoren</a:t>
            </a:r>
            <a:r>
              <a:rPr lang="en-US" dirty="0" smtClean="0"/>
              <a:t> las </a:t>
            </a:r>
            <a:r>
              <a:rPr lang="en-US" dirty="0" err="1" smtClean="0"/>
              <a:t>condiciones</a:t>
            </a:r>
            <a:endParaRPr lang="en-US" dirty="0" smtClean="0"/>
          </a:p>
          <a:p>
            <a:pPr fontAlgn="base"/>
            <a:r>
              <a:rPr lang="en-US" dirty="0" err="1" smtClean="0"/>
              <a:t>Concurrencia</a:t>
            </a:r>
            <a:r>
              <a:rPr lang="en-US" dirty="0" smtClean="0"/>
              <a:t> de </a:t>
            </a:r>
            <a:r>
              <a:rPr lang="en-US" dirty="0" err="1" smtClean="0"/>
              <a:t>actores</a:t>
            </a:r>
            <a:r>
              <a:rPr lang="en-US" dirty="0" smtClean="0"/>
              <a:t> </a:t>
            </a:r>
            <a:r>
              <a:rPr lang="en-US" dirty="0" err="1" smtClean="0"/>
              <a:t>centrales</a:t>
            </a:r>
            <a:r>
              <a:rPr lang="en-US" dirty="0" smtClean="0"/>
              <a:t>, </a:t>
            </a:r>
            <a:r>
              <a:rPr lang="en-US" dirty="0" err="1" smtClean="0"/>
              <a:t>municipales</a:t>
            </a:r>
            <a:r>
              <a:rPr lang="en-US" dirty="0" smtClean="0"/>
              <a:t>, </a:t>
            </a:r>
            <a:r>
              <a:rPr lang="en-US" dirty="0" err="1" smtClean="0"/>
              <a:t>comunales</a:t>
            </a:r>
            <a:r>
              <a:rPr lang="en-US" dirty="0" smtClean="0"/>
              <a:t> para </a:t>
            </a:r>
            <a:r>
              <a:rPr lang="en-US" dirty="0" err="1" smtClean="0"/>
              <a:t>soluciones</a:t>
            </a:r>
            <a:r>
              <a:rPr lang="en-US" dirty="0" smtClean="0"/>
              <a:t> </a:t>
            </a:r>
            <a:r>
              <a:rPr lang="en-US" dirty="0" err="1" smtClean="0"/>
              <a:t>integrales</a:t>
            </a:r>
            <a:endParaRPr lang="en-US" dirty="0"/>
          </a:p>
          <a:p>
            <a:pPr fontAlgn="base"/>
            <a:r>
              <a:rPr lang="en-US" dirty="0" err="1" smtClean="0"/>
              <a:t>Trabajo</a:t>
            </a:r>
            <a:r>
              <a:rPr lang="en-US" dirty="0" smtClean="0"/>
              <a:t> </a:t>
            </a:r>
            <a:r>
              <a:rPr lang="en-US" dirty="0" err="1" smtClean="0"/>
              <a:t>comunal</a:t>
            </a:r>
            <a:r>
              <a:rPr lang="en-US" dirty="0" smtClean="0"/>
              <a:t>, </a:t>
            </a:r>
            <a:r>
              <a:rPr lang="en-US" dirty="0" err="1" smtClean="0"/>
              <a:t>recuperación</a:t>
            </a:r>
            <a:r>
              <a:rPr lang="en-US" dirty="0" smtClean="0"/>
              <a:t> de </a:t>
            </a:r>
            <a:r>
              <a:rPr lang="en-US" dirty="0" err="1" smtClean="0"/>
              <a:t>saberes</a:t>
            </a:r>
            <a:r>
              <a:rPr lang="en-US" dirty="0" smtClean="0"/>
              <a:t> </a:t>
            </a:r>
            <a:r>
              <a:rPr lang="en-US" dirty="0" err="1" smtClean="0"/>
              <a:t>tradicionales</a:t>
            </a:r>
            <a:endParaRPr lang="en-U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375" y="1323833"/>
            <a:ext cx="4150625" cy="553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2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365125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139" y="2376306"/>
            <a:ext cx="3878589" cy="3437642"/>
          </a:xfrm>
        </p:spPr>
        <p:txBody>
          <a:bodyPr>
            <a:normAutofit/>
          </a:bodyPr>
          <a:lstStyle/>
          <a:p>
            <a:pPr fontAlgn="base"/>
            <a:r>
              <a:rPr lang="en-US" dirty="0" err="1" smtClean="0"/>
              <a:t>Gobernanza</a:t>
            </a:r>
            <a:endParaRPr lang="en-US" dirty="0" smtClean="0"/>
          </a:p>
          <a:p>
            <a:pPr fontAlgn="base"/>
            <a:r>
              <a:rPr lang="en-US" dirty="0" err="1" smtClean="0"/>
              <a:t>Cohesión</a:t>
            </a:r>
            <a:r>
              <a:rPr lang="en-US" dirty="0" smtClean="0"/>
              <a:t> social</a:t>
            </a:r>
            <a:endParaRPr lang="es-ES" dirty="0" smtClean="0"/>
          </a:p>
          <a:p>
            <a:pPr fontAlgn="base"/>
            <a:r>
              <a:rPr lang="es-ES" dirty="0" smtClean="0"/>
              <a:t>Visión compartida</a:t>
            </a:r>
          </a:p>
          <a:p>
            <a:pPr fontAlgn="base"/>
            <a:r>
              <a:rPr lang="es-ES" dirty="0" smtClean="0"/>
              <a:t>Innovaciones tecnológicas contextualizadas</a:t>
            </a:r>
            <a:endParaRPr lang="es-ES" dirty="0" smtClean="0"/>
          </a:p>
          <a:p>
            <a:pPr fontAlgn="base"/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49" y="1648134"/>
            <a:ext cx="6944750" cy="520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8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193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2800" dirty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8068" y="1037063"/>
            <a:ext cx="2129050" cy="5653491"/>
          </a:xfrm>
          <a:prstGeom prst="rect">
            <a:avLst/>
          </a:prstGeom>
        </p:spPr>
      </p:pic>
      <p:pic>
        <p:nvPicPr>
          <p:cNvPr id="6" name="Marcador de conteni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68" y="1037063"/>
            <a:ext cx="4240117" cy="565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68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036" y="1825623"/>
            <a:ext cx="5240740" cy="4793541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fontAlgn="base"/>
            <a:endParaRPr lang="es-ES" sz="1100" dirty="0" smtClean="0"/>
          </a:p>
          <a:p>
            <a:pPr fontAlgn="base"/>
            <a:r>
              <a:rPr lang="es-ES" dirty="0" smtClean="0"/>
              <a:t>Humildad </a:t>
            </a:r>
            <a:r>
              <a:rPr lang="es-ES" dirty="0"/>
              <a:t>- </a:t>
            </a:r>
            <a:r>
              <a:rPr lang="es-ES" dirty="0" smtClean="0"/>
              <a:t>respeto de todos y hacia todos los participantes de los sistemas productivos; Poder conversar en términos horizontales primordialmente escuchando y respetando</a:t>
            </a:r>
            <a:endParaRPr lang="es-ES" dirty="0" smtClean="0"/>
          </a:p>
          <a:p>
            <a:pPr fontAlgn="base"/>
            <a:r>
              <a:rPr lang="es-ES" dirty="0" smtClean="0"/>
              <a:t>Solidaridad – Valor unidireccional de dar</a:t>
            </a:r>
          </a:p>
          <a:p>
            <a:pPr fontAlgn="base"/>
            <a:r>
              <a:rPr lang="es-ES" dirty="0" smtClean="0"/>
              <a:t>Equidad – promover la participación democrática respetuosa e inclusiva genero-generacional</a:t>
            </a:r>
          </a:p>
          <a:p>
            <a:pPr fontAlgn="base"/>
            <a:r>
              <a:rPr lang="es-ES" dirty="0" smtClean="0"/>
              <a:t>Diálogo de saberes – transmisión oral en la práctica – “poseedores del conocimiento y de la diversidad”</a:t>
            </a:r>
          </a:p>
          <a:p>
            <a:pPr fontAlgn="base"/>
            <a:r>
              <a:rPr lang="es-ES" dirty="0" smtClean="0"/>
              <a:t>Soberanía – La propia comunidad proyecta y lidera su trabajo y sus redes de trabajo – autodeterminación, autonomía. Organizarse y definirse en función a su contexto, condiciones y cosmovisión</a:t>
            </a:r>
            <a:endParaRPr lang="es-ES" dirty="0"/>
          </a:p>
        </p:txBody>
      </p:sp>
      <p:pic>
        <p:nvPicPr>
          <p:cNvPr id="7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9"/>
          <a:stretch/>
        </p:blipFill>
        <p:spPr>
          <a:xfrm rot="16200000">
            <a:off x="6539484" y="1285093"/>
            <a:ext cx="4770753" cy="589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54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036" y="1825623"/>
            <a:ext cx="5240740" cy="4793541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fontAlgn="base"/>
            <a:endParaRPr lang="es-ES" sz="1100" dirty="0" smtClean="0"/>
          </a:p>
          <a:p>
            <a:pPr fontAlgn="base"/>
            <a:r>
              <a:rPr lang="es-ES" dirty="0" smtClean="0"/>
              <a:t>Humildad </a:t>
            </a:r>
            <a:r>
              <a:rPr lang="es-ES" dirty="0"/>
              <a:t>- </a:t>
            </a:r>
            <a:r>
              <a:rPr lang="es-ES" dirty="0" smtClean="0"/>
              <a:t>respeto de todos y hacia todos los participantes de los sistemas productivos; Poder conversar en términos horizontales primordialmente escuchando y respetando</a:t>
            </a:r>
            <a:endParaRPr lang="es-ES" dirty="0" smtClean="0"/>
          </a:p>
          <a:p>
            <a:pPr fontAlgn="base"/>
            <a:r>
              <a:rPr lang="es-ES" dirty="0" smtClean="0"/>
              <a:t>Solidaridad – Valor unidireccional de dar</a:t>
            </a:r>
          </a:p>
          <a:p>
            <a:pPr fontAlgn="base"/>
            <a:r>
              <a:rPr lang="es-ES" dirty="0" smtClean="0"/>
              <a:t>Equidad – promover la participación democrática respetuosa e inclusiva genero-generacional</a:t>
            </a:r>
          </a:p>
          <a:p>
            <a:pPr fontAlgn="base"/>
            <a:r>
              <a:rPr lang="es-ES" dirty="0" smtClean="0"/>
              <a:t>Diálogo de saberes – transmisión oral en la práctica – “poseedores del conocimiento y de la diversidad”</a:t>
            </a:r>
          </a:p>
          <a:p>
            <a:pPr fontAlgn="base"/>
            <a:r>
              <a:rPr lang="es-ES" dirty="0" smtClean="0"/>
              <a:t>Soberanía – La propia comunidad proyecta y lidera su trabajo y sus redes de trabajo – autodeterminación, autonomía. Organizarse y definirse en función a su contexto, condiciones y cosmovisión</a:t>
            </a:r>
            <a:endParaRPr lang="es-E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469041" y="1825623"/>
            <a:ext cx="4993943" cy="47935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endParaRPr lang="es-ES" sz="1100" dirty="0" smtClean="0"/>
          </a:p>
          <a:p>
            <a:pPr marL="0" indent="0" fontAlgn="base">
              <a:buNone/>
            </a:pPr>
            <a:r>
              <a:rPr lang="es-ES" sz="3200" dirty="0" smtClean="0"/>
              <a:t>Principios desde la cosmovisión andina</a:t>
            </a:r>
          </a:p>
          <a:p>
            <a:pPr fontAlgn="base"/>
            <a:r>
              <a:rPr lang="es-ES" sz="3200" dirty="0" smtClean="0"/>
              <a:t>Reciprocidad </a:t>
            </a:r>
            <a:r>
              <a:rPr lang="es-ES" sz="3200" dirty="0"/>
              <a:t>va en 2 direcciones: dar y recibir con corresponsabilidad</a:t>
            </a:r>
          </a:p>
          <a:p>
            <a:pPr fontAlgn="base"/>
            <a:r>
              <a:rPr lang="es-ES" sz="3200" dirty="0" smtClean="0"/>
              <a:t>Complementariedad – nos necesitamos</a:t>
            </a:r>
            <a:endParaRPr lang="es-ES" sz="3200" dirty="0"/>
          </a:p>
          <a:p>
            <a:pPr fontAlgn="base"/>
            <a:r>
              <a:rPr lang="es-ES" sz="3200" dirty="0"/>
              <a:t>Sustentabilidad – sistemas productivos que integran a la madre tierra como un ser que debe ser manejado con respeto</a:t>
            </a:r>
          </a:p>
          <a:p>
            <a:pPr fontAlgn="base"/>
            <a:r>
              <a:rPr lang="es-ES" sz="3200" dirty="0"/>
              <a:t>Equidad – que todos participen en el marco de sus roles y sus responsabilidades – (el </a:t>
            </a:r>
            <a:r>
              <a:rPr lang="es-ES" sz="3200" dirty="0" err="1"/>
              <a:t>Muyu</a:t>
            </a:r>
            <a:r>
              <a:rPr lang="es-ES" sz="3200" dirty="0"/>
              <a:t>) rotación turno en ser representante</a:t>
            </a:r>
          </a:p>
          <a:p>
            <a:pPr fontAlgn="base"/>
            <a:r>
              <a:rPr lang="es-ES" sz="3200" dirty="0"/>
              <a:t>Valores de la cosmovisión andina: </a:t>
            </a:r>
            <a:r>
              <a:rPr lang="es-ES" sz="3200" dirty="0" err="1"/>
              <a:t>Ayni</a:t>
            </a:r>
            <a:r>
              <a:rPr lang="es-ES" sz="3200" dirty="0"/>
              <a:t>, </a:t>
            </a:r>
            <a:r>
              <a:rPr lang="es-ES" sz="3200" dirty="0" err="1"/>
              <a:t>Minka</a:t>
            </a:r>
            <a:r>
              <a:rPr lang="es-ES" sz="3200" dirty="0"/>
              <a:t>, </a:t>
            </a:r>
            <a:r>
              <a:rPr lang="es-ES" sz="3200" dirty="0" err="1"/>
              <a:t>Umaraq´ha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028599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510</Words>
  <Application>Microsoft Office PowerPoint</Application>
  <PresentationFormat>Panorámica</PresentationFormat>
  <Paragraphs>47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Las visiones a futuro de la Agroecología en los Andes</vt:lpstr>
      <vt:lpstr>Chiritos y Yarinas: Saberes y Visiones</vt:lpstr>
      <vt:lpstr>Considerando la zona elegida y los casos, identifiquen una visión de cómo les gustaría ver este territorio agroecológico. </vt:lpstr>
      <vt:lpstr>Aparte de un campesinado con tierra, ¿qué factores hacen falta para que haya agroecología en este territorio o que las agroecologías existentes se mantengan y se fortalezcan? ¿Cómo interrelacionan estos factores? </vt:lpstr>
      <vt:lpstr>¿Qué principios ayudan a realizar esta visión? </vt:lpstr>
      <vt:lpstr>¿Cómo podrían fortalecerse los principios de humildad, solidaridad, equidad, diálogo de saberes, soberanía, entre otros? </vt:lpstr>
      <vt:lpstr>¿Cómo podrían fortalecerse los principios de humildad, solidaridad, equidad, diálogo de saberes, soberanía, entre otros? </vt:lpstr>
    </vt:vector>
  </TitlesOfParts>
  <Company>University of Vermont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en grupo</dc:title>
  <dc:creator>G</dc:creator>
  <cp:lastModifiedBy>Usuario de Windows</cp:lastModifiedBy>
  <cp:revision>30</cp:revision>
  <dcterms:created xsi:type="dcterms:W3CDTF">2020-07-03T21:40:43Z</dcterms:created>
  <dcterms:modified xsi:type="dcterms:W3CDTF">2020-07-08T00:37:46Z</dcterms:modified>
</cp:coreProperties>
</file>