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-84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098" y="1920815"/>
            <a:ext cx="3149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chemeClr val="accent6">
                    <a:lumMod val="50000"/>
                  </a:schemeClr>
                </a:solidFill>
              </a:rPr>
              <a:t>Los </a:t>
            </a:r>
            <a:r>
              <a:rPr lang="en-US" sz="4000" b="1" i="1" dirty="0" err="1" smtClean="0">
                <a:solidFill>
                  <a:schemeClr val="accent6">
                    <a:lumMod val="50000"/>
                  </a:schemeClr>
                </a:solidFill>
              </a:rPr>
              <a:t>resilientes</a:t>
            </a:r>
            <a:endParaRPr lang="en-US" sz="4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574" y="2902398"/>
            <a:ext cx="5944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Zona: </a:t>
            </a:r>
            <a:r>
              <a:rPr lang="en-US" sz="3600" i="1" dirty="0" err="1" smtClean="0"/>
              <a:t>Altiplano</a:t>
            </a:r>
            <a:r>
              <a:rPr lang="en-US" sz="3600" i="1" dirty="0" smtClean="0"/>
              <a:t> Central, Bolivia</a:t>
            </a:r>
            <a:endParaRPr lang="en-US" sz="3600" i="1" dirty="0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15D0EBBD-F992-7A4B-BB15-9A0CE748D2D3}"/>
              </a:ext>
            </a:extLst>
          </p:cNvPr>
          <p:cNvSpPr txBox="1"/>
          <p:nvPr/>
        </p:nvSpPr>
        <p:spPr>
          <a:xfrm>
            <a:off x="763655" y="3572062"/>
            <a:ext cx="104780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/>
              <a:t>Participantes</a:t>
            </a:r>
            <a:r>
              <a:rPr lang="en-US" sz="3200" i="1" dirty="0" smtClean="0"/>
              <a:t>: Edwin Yucra, Walter Fuentes, German </a:t>
            </a:r>
            <a:r>
              <a:rPr lang="en-US" sz="3200" i="1" dirty="0" err="1" smtClean="0"/>
              <a:t>Jarro</a:t>
            </a:r>
            <a:r>
              <a:rPr lang="en-US" sz="3200" i="1" dirty="0" smtClean="0"/>
              <a:t>, </a:t>
            </a:r>
            <a:r>
              <a:rPr lang="en-US" sz="3200" i="1" dirty="0" err="1" smtClean="0"/>
              <a:t>Roly</a:t>
            </a:r>
            <a:r>
              <a:rPr lang="en-US" sz="3200" i="1" dirty="0" smtClean="0"/>
              <a:t> Cota, Roxana Villegas, Marlene Mamani y Eliseo Mamani   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2" y="63944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90452" y="2062519"/>
            <a:ext cx="54120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La zona central del altiplano boliviano es </a:t>
            </a:r>
            <a:r>
              <a:rPr lang="es-ES" sz="2800" dirty="0" smtClean="0"/>
              <a:t>agroecológica, con suelos fértiles y cobertura, aprovechamiento de la diversidad de semillas nativas, uso de </a:t>
            </a:r>
            <a:r>
              <a:rPr lang="es-ES" sz="2800" dirty="0" err="1" smtClean="0"/>
              <a:t>bioinsumos</a:t>
            </a:r>
            <a:r>
              <a:rPr lang="es-ES" sz="2800" dirty="0" smtClean="0"/>
              <a:t> para el manejo de plagas, manejo de agua, y con saberes locales fortalecidos para la seguridad y soberanía alimentaria.</a:t>
            </a:r>
            <a:endParaRPr lang="es-ES" sz="28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057" y="2252581"/>
            <a:ext cx="5276271" cy="43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27" y="1959427"/>
            <a:ext cx="6054102" cy="4351338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dirty="0" err="1"/>
              <a:t>Tener</a:t>
            </a:r>
            <a:r>
              <a:rPr lang="en-US" dirty="0"/>
              <a:t> un 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 smtClean="0"/>
              <a:t>sistémico</a:t>
            </a:r>
            <a:r>
              <a:rPr lang="en-US" dirty="0" smtClean="0"/>
              <a:t> integral del </a:t>
            </a:r>
            <a:r>
              <a:rPr lang="en-US" dirty="0" err="1" smtClean="0"/>
              <a:t>territorio</a:t>
            </a:r>
            <a:endParaRPr lang="en-US" dirty="0"/>
          </a:p>
          <a:p>
            <a:pPr lvl="0" fontAlgn="base"/>
            <a:r>
              <a:rPr lang="en-US" dirty="0" err="1" smtClean="0"/>
              <a:t>Recuperación</a:t>
            </a:r>
            <a:r>
              <a:rPr lang="en-US" dirty="0" smtClean="0"/>
              <a:t> de </a:t>
            </a:r>
            <a:r>
              <a:rPr lang="en-US" dirty="0" err="1" smtClean="0"/>
              <a:t>saberes</a:t>
            </a:r>
            <a:r>
              <a:rPr lang="en-US" dirty="0" smtClean="0"/>
              <a:t> locales y </a:t>
            </a:r>
            <a:r>
              <a:rPr lang="en-US" dirty="0" err="1" smtClean="0"/>
              <a:t>procesos</a:t>
            </a:r>
            <a:r>
              <a:rPr lang="en-US" dirty="0" smtClean="0"/>
              <a:t> de </a:t>
            </a:r>
            <a:r>
              <a:rPr lang="en-US" dirty="0" err="1" smtClean="0"/>
              <a:t>transmisión</a:t>
            </a:r>
            <a:r>
              <a:rPr lang="en-US" dirty="0" smtClean="0"/>
              <a:t> </a:t>
            </a:r>
            <a:r>
              <a:rPr lang="en-US" dirty="0" err="1" smtClean="0"/>
              <a:t>intergeneracional</a:t>
            </a:r>
            <a:endParaRPr lang="en-US" dirty="0" smtClean="0"/>
          </a:p>
          <a:p>
            <a:pPr lvl="0" fontAlgn="base"/>
            <a:r>
              <a:rPr lang="en-US" dirty="0" err="1" smtClean="0"/>
              <a:t>Revalorización</a:t>
            </a:r>
            <a:r>
              <a:rPr lang="en-US" dirty="0" smtClean="0"/>
              <a:t> de la </a:t>
            </a:r>
            <a:r>
              <a:rPr lang="en-US" dirty="0" err="1" smtClean="0"/>
              <a:t>diversidad</a:t>
            </a:r>
            <a:r>
              <a:rPr lang="en-US" dirty="0" smtClean="0"/>
              <a:t> </a:t>
            </a:r>
            <a:r>
              <a:rPr lang="en-US" dirty="0" err="1" smtClean="0"/>
              <a:t>genética</a:t>
            </a:r>
            <a:r>
              <a:rPr lang="en-US" dirty="0" smtClean="0"/>
              <a:t> local</a:t>
            </a:r>
          </a:p>
          <a:p>
            <a:pPr lvl="0" fontAlgn="base"/>
            <a:r>
              <a:rPr lang="en-US" dirty="0" err="1" smtClean="0"/>
              <a:t>Aprovechamiento</a:t>
            </a:r>
            <a:r>
              <a:rPr lang="en-US" dirty="0" smtClean="0"/>
              <a:t> </a:t>
            </a:r>
            <a:r>
              <a:rPr lang="en-US" dirty="0" err="1" smtClean="0"/>
              <a:t>sostenible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r>
              <a:rPr lang="en-US" dirty="0" smtClean="0"/>
              <a:t> locales (</a:t>
            </a:r>
            <a:r>
              <a:rPr lang="en-US" dirty="0" err="1" smtClean="0"/>
              <a:t>insumos</a:t>
            </a:r>
            <a:r>
              <a:rPr lang="en-US" dirty="0" smtClean="0"/>
              <a:t>)</a:t>
            </a:r>
          </a:p>
          <a:p>
            <a:pPr lvl="0" fontAlgn="base"/>
            <a:r>
              <a:rPr lang="en-US" dirty="0" err="1" smtClean="0"/>
              <a:t>Promover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y </a:t>
            </a:r>
            <a:r>
              <a:rPr lang="en-US" dirty="0" err="1" smtClean="0"/>
              <a:t>comercialización</a:t>
            </a:r>
            <a:r>
              <a:rPr lang="en-US" dirty="0" smtClean="0"/>
              <a:t> de </a:t>
            </a:r>
            <a:r>
              <a:rPr lang="en-US" dirty="0" err="1" smtClean="0"/>
              <a:t>alimentos</a:t>
            </a:r>
            <a:r>
              <a:rPr lang="en-US" dirty="0" smtClean="0"/>
              <a:t> </a:t>
            </a:r>
            <a:r>
              <a:rPr lang="en-US" dirty="0" err="1" smtClean="0"/>
              <a:t>saludables</a:t>
            </a:r>
            <a:endParaRPr lang="en-US" dirty="0" smtClean="0"/>
          </a:p>
          <a:p>
            <a:pPr lvl="0" fontAlgn="base"/>
            <a:endParaRPr lang="en-US" dirty="0" smtClean="0"/>
          </a:p>
          <a:p>
            <a:pPr lvl="0" fontAlgn="base"/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429" y="1959427"/>
            <a:ext cx="5361348" cy="402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7835" y="1512116"/>
            <a:ext cx="6072051" cy="4351338"/>
          </a:xfrm>
        </p:spPr>
        <p:txBody>
          <a:bodyPr>
            <a:normAutofit/>
          </a:bodyPr>
          <a:lstStyle/>
          <a:p>
            <a:pPr lvl="0" fontAlgn="base"/>
            <a:r>
              <a:rPr lang="en-US" dirty="0" err="1" smtClean="0"/>
              <a:t>Diversidad</a:t>
            </a:r>
            <a:r>
              <a:rPr lang="en-US" dirty="0" smtClean="0"/>
              <a:t> (</a:t>
            </a:r>
            <a:r>
              <a:rPr lang="en-US" dirty="0" err="1" smtClean="0"/>
              <a:t>especies</a:t>
            </a:r>
            <a:r>
              <a:rPr lang="en-US" dirty="0" smtClean="0"/>
              <a:t> </a:t>
            </a:r>
            <a:r>
              <a:rPr lang="en-US" dirty="0" err="1" smtClean="0"/>
              <a:t>cultivadas</a:t>
            </a:r>
            <a:r>
              <a:rPr lang="en-US" dirty="0" smtClean="0"/>
              <a:t>, </a:t>
            </a:r>
            <a:r>
              <a:rPr lang="en-US" dirty="0" err="1" smtClean="0"/>
              <a:t>silvestres</a:t>
            </a:r>
            <a:r>
              <a:rPr lang="en-US" dirty="0"/>
              <a:t>)</a:t>
            </a:r>
          </a:p>
          <a:p>
            <a:pPr lvl="0" fontAlgn="base"/>
            <a:r>
              <a:rPr lang="en-US" dirty="0" err="1" smtClean="0"/>
              <a:t>Reciprocidad</a:t>
            </a:r>
            <a:r>
              <a:rPr lang="en-US" dirty="0" smtClean="0"/>
              <a:t>, </a:t>
            </a:r>
            <a:r>
              <a:rPr lang="en-US" dirty="0" err="1" smtClean="0"/>
              <a:t>complementariedad</a:t>
            </a:r>
            <a:endParaRPr lang="en-US" dirty="0"/>
          </a:p>
          <a:p>
            <a:pPr lvl="0" fontAlgn="base"/>
            <a:r>
              <a:rPr lang="en-US" dirty="0" err="1" smtClean="0"/>
              <a:t>Conciencia</a:t>
            </a:r>
            <a:r>
              <a:rPr lang="en-US" dirty="0" smtClean="0"/>
              <a:t> de la </a:t>
            </a:r>
            <a:r>
              <a:rPr lang="en-US" dirty="0" err="1" smtClean="0"/>
              <a:t>producción</a:t>
            </a:r>
            <a:r>
              <a:rPr lang="en-US" dirty="0" smtClean="0"/>
              <a:t> de </a:t>
            </a:r>
            <a:r>
              <a:rPr lang="en-US" dirty="0" err="1" smtClean="0"/>
              <a:t>alimentos</a:t>
            </a:r>
            <a:r>
              <a:rPr lang="en-US" dirty="0" smtClean="0"/>
              <a:t> </a:t>
            </a:r>
            <a:r>
              <a:rPr lang="en-US" dirty="0" err="1" smtClean="0"/>
              <a:t>ecológicos</a:t>
            </a:r>
            <a:endParaRPr lang="en-US" dirty="0" smtClean="0"/>
          </a:p>
          <a:p>
            <a:pPr lvl="0" fontAlgn="base"/>
            <a:r>
              <a:rPr lang="en-US" dirty="0" err="1" smtClean="0"/>
              <a:t>Uso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endParaRPr lang="en-US" dirty="0" smtClean="0"/>
          </a:p>
          <a:p>
            <a:pPr lvl="0" fontAlgn="base"/>
            <a:r>
              <a:rPr lang="en-US" dirty="0" err="1" smtClean="0"/>
              <a:t>Creación</a:t>
            </a:r>
            <a:r>
              <a:rPr lang="en-US" dirty="0" smtClean="0"/>
              <a:t> e </a:t>
            </a:r>
            <a:r>
              <a:rPr lang="en-US" dirty="0" err="1" smtClean="0"/>
              <a:t>intercambio</a:t>
            </a:r>
            <a:r>
              <a:rPr lang="en-US" dirty="0" smtClean="0"/>
              <a:t> de </a:t>
            </a:r>
            <a:r>
              <a:rPr lang="en-US" dirty="0" err="1" smtClean="0"/>
              <a:t>conocimientos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874" y="1595406"/>
            <a:ext cx="5043765" cy="37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760" y="1726777"/>
            <a:ext cx="6803571" cy="4351338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en-US" dirty="0" err="1" smtClean="0"/>
              <a:t>Acciones</a:t>
            </a:r>
            <a:r>
              <a:rPr lang="en-US" dirty="0" smtClean="0"/>
              <a:t> </a:t>
            </a:r>
            <a:r>
              <a:rPr lang="en-US" dirty="0" err="1" smtClean="0"/>
              <a:t>conjuntas</a:t>
            </a:r>
            <a:r>
              <a:rPr lang="en-US" dirty="0" smtClean="0"/>
              <a:t> y de </a:t>
            </a:r>
            <a:r>
              <a:rPr lang="en-US" dirty="0" err="1" smtClean="0"/>
              <a:t>complementariedad</a:t>
            </a:r>
            <a:endParaRPr lang="en-US" dirty="0" smtClean="0"/>
          </a:p>
          <a:p>
            <a:pPr lvl="0" fontAlgn="base"/>
            <a:r>
              <a:rPr lang="en-US" dirty="0" err="1" smtClean="0"/>
              <a:t>Cambio</a:t>
            </a:r>
            <a:r>
              <a:rPr lang="en-US" dirty="0" smtClean="0"/>
              <a:t> de </a:t>
            </a:r>
            <a:r>
              <a:rPr lang="en-US" dirty="0" err="1" smtClean="0"/>
              <a:t>actitud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actores</a:t>
            </a:r>
            <a:r>
              <a:rPr lang="en-US" dirty="0" smtClean="0"/>
              <a:t> locales e </a:t>
            </a:r>
            <a:r>
              <a:rPr lang="en-US" dirty="0" err="1" smtClean="0"/>
              <a:t>institucionales</a:t>
            </a:r>
            <a:endParaRPr lang="en-US" dirty="0" smtClean="0"/>
          </a:p>
          <a:p>
            <a:pPr lvl="0" fontAlgn="base"/>
            <a:r>
              <a:rPr lang="en-US" dirty="0" err="1" smtClean="0"/>
              <a:t>Inclusión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actores</a:t>
            </a:r>
            <a:r>
              <a:rPr lang="en-US" dirty="0" smtClean="0"/>
              <a:t> locales (</a:t>
            </a:r>
            <a:r>
              <a:rPr lang="en-US" dirty="0" err="1" smtClean="0"/>
              <a:t>mujeres</a:t>
            </a:r>
            <a:r>
              <a:rPr lang="en-US" dirty="0" smtClean="0"/>
              <a:t>, hombres, </a:t>
            </a:r>
            <a:r>
              <a:rPr lang="en-US" dirty="0" err="1" smtClean="0"/>
              <a:t>ancianos</a:t>
            </a:r>
            <a:r>
              <a:rPr lang="en-US" dirty="0" smtClean="0"/>
              <a:t>, </a:t>
            </a:r>
            <a:r>
              <a:rPr lang="en-US" dirty="0" err="1" smtClean="0"/>
              <a:t>niños</a:t>
            </a:r>
            <a:r>
              <a:rPr lang="en-US" dirty="0" smtClean="0"/>
              <a:t>, </a:t>
            </a:r>
            <a:r>
              <a:rPr lang="en-US" dirty="0" err="1" smtClean="0"/>
              <a:t>jovenes</a:t>
            </a:r>
            <a:r>
              <a:rPr lang="en-US" dirty="0" smtClean="0"/>
              <a:t>)</a:t>
            </a:r>
          </a:p>
          <a:p>
            <a:pPr lvl="0" fontAlgn="base"/>
            <a:r>
              <a:rPr lang="en-US" dirty="0" err="1" smtClean="0"/>
              <a:t>Favorecer</a:t>
            </a:r>
            <a:r>
              <a:rPr lang="en-US" dirty="0" smtClean="0"/>
              <a:t> el </a:t>
            </a:r>
            <a:r>
              <a:rPr lang="en-US" dirty="0" err="1" smtClean="0"/>
              <a:t>intercambio</a:t>
            </a:r>
            <a:r>
              <a:rPr lang="en-US" dirty="0" smtClean="0"/>
              <a:t> de </a:t>
            </a:r>
            <a:r>
              <a:rPr lang="en-US" dirty="0" err="1" smtClean="0"/>
              <a:t>conocimientos</a:t>
            </a:r>
            <a:r>
              <a:rPr lang="en-US" dirty="0" smtClean="0"/>
              <a:t> locales y </a:t>
            </a:r>
            <a:r>
              <a:rPr lang="en-US" dirty="0" err="1" smtClean="0"/>
              <a:t>técnicos</a:t>
            </a:r>
            <a:r>
              <a:rPr lang="en-US" dirty="0" smtClean="0"/>
              <a:t> para un </a:t>
            </a:r>
            <a:r>
              <a:rPr lang="en-US" dirty="0" err="1" smtClean="0"/>
              <a:t>diálogo</a:t>
            </a:r>
            <a:r>
              <a:rPr lang="en-US" dirty="0" smtClean="0"/>
              <a:t> de </a:t>
            </a:r>
            <a:r>
              <a:rPr lang="en-US" dirty="0" err="1" smtClean="0"/>
              <a:t>saberes</a:t>
            </a:r>
            <a:endParaRPr lang="en-US" dirty="0" smtClean="0"/>
          </a:p>
          <a:p>
            <a:pPr lvl="0" fontAlgn="base"/>
            <a:r>
              <a:rPr lang="en-US" dirty="0" err="1" smtClean="0"/>
              <a:t>Fortalecer</a:t>
            </a:r>
            <a:r>
              <a:rPr lang="en-US" dirty="0"/>
              <a:t> </a:t>
            </a:r>
            <a:r>
              <a:rPr lang="en-US" dirty="0" smtClean="0"/>
              <a:t>las </a:t>
            </a:r>
            <a:r>
              <a:rPr lang="en-US" dirty="0" err="1" smtClean="0"/>
              <a:t>formas</a:t>
            </a:r>
            <a:r>
              <a:rPr lang="en-US" dirty="0" smtClean="0"/>
              <a:t> de </a:t>
            </a:r>
            <a:r>
              <a:rPr lang="en-US" dirty="0" err="1" smtClean="0"/>
              <a:t>gobernanza</a:t>
            </a:r>
            <a:r>
              <a:rPr lang="en-US" dirty="0" smtClean="0"/>
              <a:t>, </a:t>
            </a:r>
            <a:r>
              <a:rPr lang="en-US" dirty="0" err="1" smtClean="0"/>
              <a:t>participativa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sistemas</a:t>
            </a:r>
            <a:r>
              <a:rPr lang="en-US" dirty="0" smtClean="0"/>
              <a:t> </a:t>
            </a:r>
            <a:r>
              <a:rPr lang="en-US" dirty="0" err="1" smtClean="0"/>
              <a:t>agroproductivos</a:t>
            </a:r>
            <a:r>
              <a:rPr lang="en-US" dirty="0" smtClean="0"/>
              <a:t> para que </a:t>
            </a:r>
            <a:r>
              <a:rPr lang="en-US" dirty="0" err="1" smtClean="0"/>
              <a:t>sean</a:t>
            </a:r>
            <a:r>
              <a:rPr lang="en-US" dirty="0" smtClean="0"/>
              <a:t> </a:t>
            </a:r>
            <a:r>
              <a:rPr lang="en-US" dirty="0" err="1" smtClean="0"/>
              <a:t>sostenibles</a:t>
            </a:r>
            <a:r>
              <a:rPr lang="en-US" dirty="0" smtClean="0"/>
              <a:t>.</a:t>
            </a:r>
          </a:p>
          <a:p>
            <a:pPr lvl="0" fontAlgn="base"/>
            <a:endParaRPr lang="en-US" dirty="0" smtClean="0"/>
          </a:p>
          <a:p>
            <a:pPr lvl="0" fontAlgn="base"/>
            <a:endParaRPr lang="en-US" dirty="0" smtClean="0"/>
          </a:p>
          <a:p>
            <a:pPr marL="0" lvl="0" indent="0" fontAlgn="base">
              <a:buNone/>
            </a:pP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"/>
          <a:stretch/>
        </p:blipFill>
        <p:spPr>
          <a:xfrm>
            <a:off x="7396394" y="2364376"/>
            <a:ext cx="4630143" cy="347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1956</TotalTime>
  <Words>300</Words>
  <Application>Microsoft Macintosh PowerPoint</Application>
  <PresentationFormat>Personalizado</PresentationFormat>
  <Paragraphs>25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Office Theme</vt:lpstr>
      <vt:lpstr>Las visiones a futuro de la Agroecología en los Andes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Jasmin Jalil</cp:lastModifiedBy>
  <cp:revision>27</cp:revision>
  <dcterms:created xsi:type="dcterms:W3CDTF">2020-07-03T21:40:43Z</dcterms:created>
  <dcterms:modified xsi:type="dcterms:W3CDTF">2020-07-08T03:32:53Z</dcterms:modified>
</cp:coreProperties>
</file>