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0" r:id="rId3"/>
    <p:sldId id="261" r:id="rId4"/>
    <p:sldId id="262" r:id="rId5"/>
    <p:sldId id="27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3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5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8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2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0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3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4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0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1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0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0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1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967" y="139960"/>
            <a:ext cx="9144000" cy="1781978"/>
          </a:xfrm>
        </p:spPr>
        <p:txBody>
          <a:bodyPr>
            <a:normAutofit/>
          </a:bodyPr>
          <a:lstStyle/>
          <a:p>
            <a:r>
              <a:rPr lang="es-ES_tradnl" sz="5400" b="1" dirty="0"/>
              <a:t>Las visiones a futuro de la Agroecología en los Andes</a:t>
            </a:r>
            <a:endParaRPr lang="en-US" sz="4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-2126162" y="4840975"/>
            <a:ext cx="6388988" cy="2123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798" y="4840975"/>
            <a:ext cx="6377171" cy="211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607" y="4848215"/>
            <a:ext cx="4158601" cy="21023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40227" y="2866872"/>
            <a:ext cx="6037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i="1" dirty="0" err="1"/>
              <a:t>Zona</a:t>
            </a:r>
            <a:r>
              <a:rPr lang="en-US" sz="3600" i="1" dirty="0" smtClean="0"/>
              <a:t>: </a:t>
            </a:r>
            <a:r>
              <a:rPr lang="en-US" sz="3600" i="1" dirty="0" err="1" smtClean="0"/>
              <a:t>Altiplano</a:t>
            </a:r>
            <a:r>
              <a:rPr lang="en-US" sz="3600" i="1" dirty="0" smtClean="0"/>
              <a:t> Central Bolivia  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168415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 algn="ctr"/>
            <a:r>
              <a:rPr lang="es-EC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Nombre de </a:t>
            </a:r>
            <a:r>
              <a:rPr lang="es-EC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participantes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82464"/>
            <a:ext cx="10515600" cy="4351338"/>
          </a:xfrm>
        </p:spPr>
        <p:txBody>
          <a:bodyPr>
            <a:normAutofit/>
          </a:bodyPr>
          <a:lstStyle/>
          <a:p>
            <a:pPr marL="514350" indent="-514350" fontAlgn="base">
              <a:buAutoNum type="arabicPeriod"/>
            </a:pPr>
            <a:r>
              <a:rPr lang="en-US" i="1" dirty="0" err="1" smtClean="0"/>
              <a:t>Jere</a:t>
            </a:r>
            <a:r>
              <a:rPr lang="en-US" i="1" dirty="0" smtClean="0"/>
              <a:t> Gilles – Universidad Missouri/UMSA</a:t>
            </a:r>
          </a:p>
          <a:p>
            <a:pPr marL="514350" indent="-514350" fontAlgn="base">
              <a:buAutoNum type="arabicPeriod"/>
            </a:pPr>
            <a:r>
              <a:rPr lang="en-US" i="1" dirty="0" err="1" smtClean="0"/>
              <a:t>Aymara</a:t>
            </a:r>
            <a:r>
              <a:rPr lang="en-US" i="1" dirty="0" smtClean="0"/>
              <a:t> </a:t>
            </a:r>
            <a:r>
              <a:rPr lang="en-US" i="1" dirty="0" err="1" smtClean="0"/>
              <a:t>Poma</a:t>
            </a:r>
            <a:r>
              <a:rPr lang="en-US" i="1" dirty="0" smtClean="0"/>
              <a:t> - UMSA</a:t>
            </a:r>
          </a:p>
          <a:p>
            <a:pPr marL="514350" indent="-514350" fontAlgn="base">
              <a:buAutoNum type="arabicPeriod"/>
            </a:pPr>
            <a:r>
              <a:rPr lang="en-US" i="1" dirty="0" smtClean="0"/>
              <a:t>María Omonte – Agrecol Andes</a:t>
            </a:r>
          </a:p>
          <a:p>
            <a:pPr marL="514350" indent="-514350" fontAlgn="base">
              <a:buAutoNum type="arabicPeriod"/>
            </a:pPr>
            <a:r>
              <a:rPr lang="en-US" i="1" dirty="0" err="1" smtClean="0"/>
              <a:t>Eleodoro</a:t>
            </a:r>
            <a:r>
              <a:rPr lang="en-US" i="1" dirty="0" smtClean="0"/>
              <a:t> </a:t>
            </a:r>
            <a:r>
              <a:rPr lang="en-US" i="1" dirty="0" err="1"/>
              <a:t>Baldiviezo</a:t>
            </a:r>
            <a:r>
              <a:rPr lang="en-US" i="1" dirty="0"/>
              <a:t> </a:t>
            </a:r>
            <a:r>
              <a:rPr lang="en-US" i="1" dirty="0" smtClean="0"/>
              <a:t>- PROSUCO</a:t>
            </a:r>
          </a:p>
          <a:p>
            <a:pPr marL="514350" indent="-514350" fontAlgn="base">
              <a:buAutoNum type="arabicPeriod"/>
            </a:pPr>
            <a:r>
              <a:rPr lang="en-US" i="1" dirty="0" smtClean="0"/>
              <a:t>Georgina </a:t>
            </a:r>
            <a:r>
              <a:rPr lang="en-US" i="1" dirty="0" err="1"/>
              <a:t>Catacora</a:t>
            </a:r>
            <a:r>
              <a:rPr lang="en-US" i="1" dirty="0"/>
              <a:t> V. </a:t>
            </a:r>
            <a:r>
              <a:rPr lang="en-US" i="1" dirty="0" smtClean="0"/>
              <a:t>- CLACSO</a:t>
            </a:r>
            <a:endParaRPr lang="en-US" i="1" dirty="0"/>
          </a:p>
          <a:p>
            <a:pPr marL="514350" indent="-514350" fontAlgn="base">
              <a:buAutoNum type="arabicPeriod"/>
            </a:pPr>
            <a:r>
              <a:rPr lang="en-US" i="1" dirty="0" smtClean="0"/>
              <a:t>Roxana </a:t>
            </a:r>
            <a:r>
              <a:rPr lang="en-US" i="1" dirty="0" err="1" smtClean="0"/>
              <a:t>Castellón</a:t>
            </a:r>
            <a:r>
              <a:rPr lang="en-US" i="1" dirty="0" smtClean="0"/>
              <a:t> – Agrecol Andes</a:t>
            </a:r>
            <a:endParaRPr lang="en-US" i="1" dirty="0"/>
          </a:p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39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/>
            <a:r>
              <a:rPr lang="es-EC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Considerando la zona elegida y los casos, identifiquen una visión de cómo les gustaría ver este territorio agroecológico. 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82464"/>
            <a:ext cx="10515600" cy="4351338"/>
          </a:xfrm>
        </p:spPr>
        <p:txBody>
          <a:bodyPr>
            <a:normAutofit/>
          </a:bodyPr>
          <a:lstStyle/>
          <a:p>
            <a:pPr fontAlgn="base">
              <a:lnSpc>
                <a:spcPct val="200000"/>
              </a:lnSpc>
            </a:pPr>
            <a:r>
              <a:rPr lang="en-US" b="1" i="1" dirty="0" err="1" smtClean="0"/>
              <a:t>Una</a:t>
            </a:r>
            <a:r>
              <a:rPr lang="en-US" b="1" i="1" dirty="0" smtClean="0"/>
              <a:t> </a:t>
            </a:r>
            <a:r>
              <a:rPr lang="en-US" b="1" i="1" dirty="0" err="1" smtClean="0"/>
              <a:t>gestión</a:t>
            </a:r>
            <a:r>
              <a:rPr lang="en-US" b="1" i="1" dirty="0" smtClean="0"/>
              <a:t> </a:t>
            </a:r>
            <a:r>
              <a:rPr lang="en-US" b="1" i="1" dirty="0" err="1" smtClean="0"/>
              <a:t>agroecológica</a:t>
            </a:r>
            <a:r>
              <a:rPr lang="en-US" b="1" i="1" dirty="0" smtClean="0"/>
              <a:t> del </a:t>
            </a:r>
            <a:r>
              <a:rPr lang="en-US" b="1" i="1" dirty="0" err="1" smtClean="0"/>
              <a:t>territorio</a:t>
            </a:r>
            <a:r>
              <a:rPr lang="en-US" b="1" i="1" dirty="0" smtClean="0"/>
              <a:t> en </a:t>
            </a:r>
            <a:r>
              <a:rPr lang="en-US" b="1" i="1" dirty="0" err="1" smtClean="0"/>
              <a:t>zonas</a:t>
            </a:r>
            <a:r>
              <a:rPr lang="en-US" b="1" i="1" dirty="0" smtClean="0"/>
              <a:t> </a:t>
            </a:r>
            <a:r>
              <a:rPr lang="en-US" b="1" i="1" dirty="0" err="1" smtClean="0"/>
              <a:t>áridas</a:t>
            </a:r>
            <a:r>
              <a:rPr lang="en-US" b="1" i="1" dirty="0" smtClean="0"/>
              <a:t>, con el </a:t>
            </a:r>
            <a:r>
              <a:rPr lang="en-US" b="1" i="1" dirty="0" err="1" smtClean="0"/>
              <a:t>compromiso</a:t>
            </a:r>
            <a:r>
              <a:rPr lang="en-US" b="1" i="1" dirty="0" smtClean="0"/>
              <a:t> y la </a:t>
            </a:r>
            <a:r>
              <a:rPr lang="en-US" b="1" i="1" dirty="0" err="1" smtClean="0"/>
              <a:t>acción</a:t>
            </a:r>
            <a:r>
              <a:rPr lang="en-US" b="1" i="1" dirty="0" smtClean="0"/>
              <a:t> </a:t>
            </a:r>
            <a:r>
              <a:rPr lang="en-US" b="1" i="1" dirty="0" err="1" smtClean="0"/>
              <a:t>participativa</a:t>
            </a:r>
            <a:r>
              <a:rPr lang="en-US" b="1" i="1" dirty="0" smtClean="0"/>
              <a:t> de </a:t>
            </a:r>
            <a:r>
              <a:rPr lang="en-US" b="1" i="1" dirty="0" err="1" smtClean="0"/>
              <a:t>las</a:t>
            </a:r>
            <a:r>
              <a:rPr lang="en-US" b="1" i="1" dirty="0" smtClean="0"/>
              <a:t> </a:t>
            </a:r>
            <a:r>
              <a:rPr lang="en-US" b="1" i="1" dirty="0" err="1" smtClean="0"/>
              <a:t>familias</a:t>
            </a:r>
            <a:r>
              <a:rPr lang="en-US" b="1" i="1" dirty="0" smtClean="0"/>
              <a:t> y </a:t>
            </a:r>
            <a:r>
              <a:rPr lang="en-US" b="1" i="1" dirty="0" err="1" smtClean="0"/>
              <a:t>sus</a:t>
            </a:r>
            <a:r>
              <a:rPr lang="en-US" b="1" i="1" dirty="0" smtClean="0"/>
              <a:t> </a:t>
            </a:r>
            <a:r>
              <a:rPr lang="en-US" b="1" i="1" dirty="0" err="1" smtClean="0"/>
              <a:t>organizaciones</a:t>
            </a:r>
            <a:r>
              <a:rPr lang="en-US" b="1" i="1" dirty="0" smtClean="0"/>
              <a:t> </a:t>
            </a:r>
            <a:r>
              <a:rPr lang="en-US" b="1" i="1" dirty="0" err="1" smtClean="0"/>
              <a:t>sociales</a:t>
            </a:r>
            <a:r>
              <a:rPr lang="en-US" b="1" i="1" dirty="0" smtClean="0"/>
              <a:t>, a </a:t>
            </a:r>
            <a:r>
              <a:rPr lang="en-US" b="1" i="1" dirty="0" err="1" smtClean="0"/>
              <a:t>través</a:t>
            </a:r>
            <a:r>
              <a:rPr lang="en-US" b="1" i="1" dirty="0" smtClean="0"/>
              <a:t> del </a:t>
            </a:r>
            <a:r>
              <a:rPr lang="en-US" b="1" i="1" dirty="0" err="1" smtClean="0"/>
              <a:t>fortalecimiento</a:t>
            </a:r>
            <a:r>
              <a:rPr lang="en-US" b="1" i="1" dirty="0" smtClean="0"/>
              <a:t> y  </a:t>
            </a:r>
            <a:r>
              <a:rPr lang="en-US" b="1" i="1" dirty="0" err="1" smtClean="0"/>
              <a:t>construcción</a:t>
            </a:r>
            <a:r>
              <a:rPr lang="en-US" b="1" i="1" dirty="0" smtClean="0"/>
              <a:t> del </a:t>
            </a:r>
            <a:r>
              <a:rPr lang="en-US" b="1" i="1" dirty="0" err="1" smtClean="0"/>
              <a:t>conocimiento</a:t>
            </a:r>
            <a:r>
              <a:rPr lang="en-US" b="1" i="1" dirty="0" smtClean="0"/>
              <a:t>.</a:t>
            </a:r>
          </a:p>
          <a:p>
            <a:pPr fontAlgn="base"/>
            <a:endParaRPr lang="en-US" b="1" i="1" dirty="0" smtClean="0"/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46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7" y="365125"/>
            <a:ext cx="10515600" cy="1325563"/>
          </a:xfrm>
        </p:spPr>
        <p:txBody>
          <a:bodyPr>
            <a:noAutofit/>
          </a:bodyPr>
          <a:lstStyle/>
          <a:p>
            <a:pPr lvl="0"/>
            <a:r>
              <a:rPr lang="es-BO" sz="2800" b="1" dirty="0">
                <a:solidFill>
                  <a:schemeClr val="accent6">
                    <a:lumMod val="50000"/>
                  </a:schemeClr>
                </a:solidFill>
              </a:rPr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327" y="1855694"/>
            <a:ext cx="10515600" cy="4800771"/>
          </a:xfrm>
        </p:spPr>
        <p:txBody>
          <a:bodyPr>
            <a:normAutofit/>
          </a:bodyPr>
          <a:lstStyle/>
          <a:p>
            <a:pPr fontAlgn="base"/>
            <a:r>
              <a:rPr lang="en-US" b="1" i="1" dirty="0" smtClean="0"/>
              <a:t>FACTORES ECOLÓGICO PRODUCTIVOS:</a:t>
            </a:r>
          </a:p>
          <a:p>
            <a:pPr fontAlgn="base"/>
            <a:endParaRPr lang="en-US" b="1" i="1" dirty="0" smtClean="0"/>
          </a:p>
          <a:p>
            <a:pPr fontAlgn="base"/>
            <a:r>
              <a:rPr lang="en-US" dirty="0" smtClean="0"/>
              <a:t>Mayor </a:t>
            </a:r>
            <a:r>
              <a:rPr lang="en-US" dirty="0" err="1"/>
              <a:t>cobertura</a:t>
            </a:r>
            <a:r>
              <a:rPr lang="en-US" dirty="0"/>
              <a:t> </a:t>
            </a:r>
            <a:r>
              <a:rPr lang="en-US" dirty="0" err="1"/>
              <a:t>posible</a:t>
            </a:r>
            <a:r>
              <a:rPr lang="en-US" dirty="0"/>
              <a:t> en los </a:t>
            </a:r>
            <a:r>
              <a:rPr lang="en-US" dirty="0" err="1"/>
              <a:t>suelos</a:t>
            </a:r>
            <a:r>
              <a:rPr lang="en-US" dirty="0"/>
              <a:t>: </a:t>
            </a:r>
            <a:r>
              <a:rPr lang="en-US" dirty="0" err="1"/>
              <a:t>crianza</a:t>
            </a:r>
            <a:r>
              <a:rPr lang="en-US" dirty="0"/>
              <a:t> de </a:t>
            </a:r>
            <a:r>
              <a:rPr lang="en-US" dirty="0" err="1"/>
              <a:t>ganado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crucial, y </a:t>
            </a:r>
            <a:r>
              <a:rPr lang="en-US" dirty="0" err="1"/>
              <a:t>sistemas</a:t>
            </a:r>
            <a:r>
              <a:rPr lang="en-US" dirty="0"/>
              <a:t> </a:t>
            </a:r>
            <a:r>
              <a:rPr lang="en-US" dirty="0" err="1"/>
              <a:t>agrosilvopastoriles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nutrientes</a:t>
            </a:r>
            <a:r>
              <a:rPr lang="en-US" dirty="0"/>
              <a:t> para el </a:t>
            </a:r>
            <a:r>
              <a:rPr lang="en-US" dirty="0" err="1"/>
              <a:t>suelo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Uso</a:t>
            </a:r>
            <a:r>
              <a:rPr lang="en-US" dirty="0"/>
              <a:t> </a:t>
            </a:r>
            <a:r>
              <a:rPr lang="en-US" dirty="0" err="1"/>
              <a:t>eficiente</a:t>
            </a:r>
            <a:r>
              <a:rPr lang="en-US" dirty="0"/>
              <a:t> del </a:t>
            </a:r>
            <a:r>
              <a:rPr lang="en-US" dirty="0" err="1"/>
              <a:t>agua</a:t>
            </a:r>
            <a:r>
              <a:rPr lang="en-US" dirty="0"/>
              <a:t> (</a:t>
            </a:r>
            <a:r>
              <a:rPr lang="en-US" dirty="0" err="1"/>
              <a:t>exceso</a:t>
            </a:r>
            <a:r>
              <a:rPr lang="en-US" dirty="0"/>
              <a:t> en </a:t>
            </a:r>
            <a:r>
              <a:rPr lang="en-US" dirty="0" err="1"/>
              <a:t>época</a:t>
            </a:r>
            <a:r>
              <a:rPr lang="en-US" dirty="0"/>
              <a:t> de </a:t>
            </a:r>
            <a:r>
              <a:rPr lang="en-US" dirty="0" err="1"/>
              <a:t>lluvias</a:t>
            </a:r>
            <a:r>
              <a:rPr lang="en-US" dirty="0"/>
              <a:t> y </a:t>
            </a:r>
            <a:r>
              <a:rPr lang="en-US" dirty="0" err="1"/>
              <a:t>escacez</a:t>
            </a:r>
            <a:r>
              <a:rPr lang="en-US" dirty="0"/>
              <a:t> en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meses</a:t>
            </a:r>
            <a:r>
              <a:rPr lang="en-US" dirty="0"/>
              <a:t>) y </a:t>
            </a:r>
            <a:r>
              <a:rPr lang="en-US" dirty="0" err="1"/>
              <a:t>riego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Mayor </a:t>
            </a:r>
            <a:r>
              <a:rPr lang="en-US" dirty="0" err="1"/>
              <a:t>biodiversidad</a:t>
            </a:r>
            <a:r>
              <a:rPr lang="en-US" dirty="0"/>
              <a:t>, mayor </a:t>
            </a:r>
            <a:r>
              <a:rPr lang="en-US" dirty="0" err="1"/>
              <a:t>resguardo</a:t>
            </a:r>
            <a:r>
              <a:rPr lang="en-US" dirty="0"/>
              <a:t> de </a:t>
            </a:r>
            <a:r>
              <a:rPr lang="en-US" dirty="0" err="1"/>
              <a:t>semillas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Manejo</a:t>
            </a:r>
            <a:r>
              <a:rPr lang="en-US" dirty="0"/>
              <a:t> </a:t>
            </a:r>
            <a:r>
              <a:rPr lang="en-US" dirty="0" err="1"/>
              <a:t>ecológico</a:t>
            </a:r>
            <a:r>
              <a:rPr lang="en-US" dirty="0"/>
              <a:t> de </a:t>
            </a:r>
            <a:r>
              <a:rPr lang="en-US" dirty="0" err="1"/>
              <a:t>plagas</a:t>
            </a:r>
            <a:r>
              <a:rPr lang="en-US" dirty="0"/>
              <a:t> y </a:t>
            </a:r>
            <a:r>
              <a:rPr lang="en-US" dirty="0" err="1"/>
              <a:t>enfermedades</a:t>
            </a:r>
            <a:r>
              <a:rPr lang="en-US" dirty="0"/>
              <a:t>.</a:t>
            </a:r>
          </a:p>
          <a:p>
            <a:pPr fontAlgn="base"/>
            <a:endParaRPr lang="en-US" dirty="0" smtClean="0"/>
          </a:p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8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564776"/>
            <a:ext cx="10515600" cy="5876365"/>
          </a:xfrm>
        </p:spPr>
        <p:txBody>
          <a:bodyPr/>
          <a:lstStyle/>
          <a:p>
            <a:r>
              <a:rPr lang="en-US" b="1" i="1" dirty="0" smtClean="0"/>
              <a:t>FACTORES SOCIO-ECONÓMICOS</a:t>
            </a:r>
          </a:p>
          <a:p>
            <a:r>
              <a:rPr lang="en-US" dirty="0" err="1" smtClean="0"/>
              <a:t>Familias</a:t>
            </a:r>
            <a:r>
              <a:rPr lang="en-US" dirty="0" smtClean="0"/>
              <a:t> </a:t>
            </a:r>
            <a:r>
              <a:rPr lang="en-US" dirty="0" err="1"/>
              <a:t>conscientes</a:t>
            </a:r>
            <a:r>
              <a:rPr lang="en-US" dirty="0"/>
              <a:t> y </a:t>
            </a:r>
            <a:r>
              <a:rPr lang="en-US" dirty="0" err="1"/>
              <a:t>comprometidas</a:t>
            </a:r>
            <a:r>
              <a:rPr lang="en-US" dirty="0"/>
              <a:t> con la </a:t>
            </a:r>
            <a:r>
              <a:rPr lang="en-US" dirty="0" err="1" smtClean="0"/>
              <a:t>agroecología</a:t>
            </a:r>
            <a:r>
              <a:rPr lang="en-US" dirty="0" smtClean="0"/>
              <a:t>.</a:t>
            </a:r>
          </a:p>
          <a:p>
            <a:r>
              <a:rPr lang="en-US" dirty="0" err="1"/>
              <a:t>Aumentar</a:t>
            </a:r>
            <a:r>
              <a:rPr lang="en-US" dirty="0"/>
              <a:t> </a:t>
            </a:r>
            <a:r>
              <a:rPr lang="en-US" dirty="0" err="1"/>
              <a:t>dietas</a:t>
            </a:r>
            <a:r>
              <a:rPr lang="en-US" dirty="0"/>
              <a:t> </a:t>
            </a:r>
            <a:r>
              <a:rPr lang="en-US" dirty="0" err="1"/>
              <a:t>diversas</a:t>
            </a:r>
            <a:r>
              <a:rPr lang="en-US" dirty="0"/>
              <a:t> con </a:t>
            </a:r>
            <a:r>
              <a:rPr lang="en-US" dirty="0" err="1"/>
              <a:t>alimentos</a:t>
            </a:r>
            <a:r>
              <a:rPr lang="en-US" dirty="0"/>
              <a:t> locales. </a:t>
            </a:r>
            <a:endParaRPr lang="en-US" dirty="0" smtClean="0"/>
          </a:p>
          <a:p>
            <a:r>
              <a:rPr lang="en-US" dirty="0" err="1" smtClean="0"/>
              <a:t>Fortalecimiento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mujeres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i="1" dirty="0" smtClean="0"/>
              <a:t>FACTORES CULTURALES</a:t>
            </a:r>
          </a:p>
          <a:p>
            <a:r>
              <a:rPr lang="en-US" dirty="0" err="1" smtClean="0"/>
              <a:t>Reconocimiento</a:t>
            </a:r>
            <a:r>
              <a:rPr lang="en-US" dirty="0" smtClean="0"/>
              <a:t> y </a:t>
            </a:r>
            <a:r>
              <a:rPr lang="en-US" dirty="0" err="1" smtClean="0"/>
              <a:t>revalorización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prácticas</a:t>
            </a:r>
            <a:r>
              <a:rPr lang="en-US" dirty="0" smtClean="0"/>
              <a:t> </a:t>
            </a:r>
            <a:r>
              <a:rPr lang="en-US" dirty="0" err="1" smtClean="0"/>
              <a:t>agroecológicas</a:t>
            </a:r>
            <a:r>
              <a:rPr lang="en-US" dirty="0" smtClean="0"/>
              <a:t> </a:t>
            </a:r>
            <a:r>
              <a:rPr lang="en-US" dirty="0" err="1" smtClean="0"/>
              <a:t>ancestrales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i="1" dirty="0" smtClean="0"/>
              <a:t>FACTORES</a:t>
            </a:r>
            <a:r>
              <a:rPr lang="en-US" b="1" dirty="0" smtClean="0"/>
              <a:t> </a:t>
            </a:r>
            <a:r>
              <a:rPr lang="en-US" b="1" i="1" dirty="0" smtClean="0"/>
              <a:t>POLÍTICO-INSTITUCIONALES  </a:t>
            </a:r>
            <a:endParaRPr lang="en-US" b="1" i="1" dirty="0"/>
          </a:p>
          <a:p>
            <a:pPr fontAlgn="base"/>
            <a:r>
              <a:rPr lang="en-US" dirty="0" err="1" smtClean="0"/>
              <a:t>Construcción</a:t>
            </a:r>
            <a:r>
              <a:rPr lang="en-US" dirty="0" smtClean="0"/>
              <a:t> </a:t>
            </a:r>
            <a:r>
              <a:rPr lang="en-US" dirty="0" err="1" smtClean="0"/>
              <a:t>participativa</a:t>
            </a:r>
            <a:r>
              <a:rPr lang="en-US" dirty="0" smtClean="0"/>
              <a:t> de la </a:t>
            </a:r>
            <a:r>
              <a:rPr lang="en-US" dirty="0" err="1"/>
              <a:t>gestión</a:t>
            </a:r>
            <a:r>
              <a:rPr lang="en-US" dirty="0"/>
              <a:t> </a:t>
            </a:r>
            <a:r>
              <a:rPr lang="en-US" dirty="0" err="1"/>
              <a:t>agroecológica</a:t>
            </a:r>
            <a:r>
              <a:rPr lang="en-US" dirty="0"/>
              <a:t> del </a:t>
            </a:r>
            <a:r>
              <a:rPr lang="en-US" dirty="0" err="1" smtClean="0"/>
              <a:t>territorio</a:t>
            </a:r>
            <a:r>
              <a:rPr lang="en-US" dirty="0" smtClean="0"/>
              <a:t>. </a:t>
            </a:r>
            <a:endParaRPr lang="en-US" dirty="0"/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563378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1938"/>
          </a:xfrm>
        </p:spPr>
        <p:txBody>
          <a:bodyPr>
            <a:normAutofit/>
          </a:bodyPr>
          <a:lstStyle/>
          <a:p>
            <a:pPr lvl="0"/>
            <a:r>
              <a:rPr lang="es-EC" sz="3200" b="1" dirty="0">
                <a:solidFill>
                  <a:schemeClr val="accent6">
                    <a:lumMod val="50000"/>
                  </a:schemeClr>
                </a:solidFill>
              </a:rPr>
              <a:t>¿</a:t>
            </a:r>
            <a:r>
              <a:rPr lang="es-ES_tradnl" sz="3200" b="1" dirty="0">
                <a:solidFill>
                  <a:schemeClr val="accent6">
                    <a:lumMod val="50000"/>
                  </a:schemeClr>
                </a:solidFill>
              </a:rPr>
              <a:t>Qué principios ayudan a realizar esta visión? 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0918"/>
            <a:ext cx="10515600" cy="4886045"/>
          </a:xfrm>
        </p:spPr>
        <p:txBody>
          <a:bodyPr>
            <a:normAutofit fontScale="92500" lnSpcReduction="10000"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en-US" b="1" dirty="0" smtClean="0"/>
              <a:t>PRINCIPIOS TRANSVERSALES</a:t>
            </a:r>
          </a:p>
          <a:p>
            <a:pPr marL="971550" lvl="1" indent="-514350" fontAlgn="base">
              <a:buFont typeface="+mj-lt"/>
              <a:buAutoNum type="arabicPeriod"/>
            </a:pPr>
            <a:r>
              <a:rPr lang="en-US" dirty="0" err="1" smtClean="0"/>
              <a:t>Sustentabilidad</a:t>
            </a:r>
            <a:r>
              <a:rPr lang="en-US" dirty="0" smtClean="0"/>
              <a:t> </a:t>
            </a:r>
          </a:p>
          <a:p>
            <a:pPr marL="971550" lvl="1" indent="-514350" fontAlgn="base">
              <a:buFont typeface="+mj-lt"/>
              <a:buAutoNum type="arabicPeriod"/>
            </a:pPr>
            <a:r>
              <a:rPr lang="en-US" dirty="0" err="1" smtClean="0"/>
              <a:t>Equidad</a:t>
            </a:r>
            <a:r>
              <a:rPr lang="en-US" dirty="0" smtClean="0"/>
              <a:t> </a:t>
            </a:r>
            <a:r>
              <a:rPr lang="en-US" dirty="0" err="1" smtClean="0"/>
              <a:t>intergeneracional</a:t>
            </a:r>
            <a:endParaRPr lang="en-US" dirty="0" smtClean="0"/>
          </a:p>
          <a:p>
            <a:pPr marL="971550" lvl="1" indent="-514350" fontAlgn="base">
              <a:buFont typeface="+mj-lt"/>
              <a:buAutoNum type="arabicPeriod"/>
            </a:pPr>
            <a:r>
              <a:rPr lang="en-US" dirty="0" err="1"/>
              <a:t>Equidad</a:t>
            </a:r>
            <a:r>
              <a:rPr lang="en-US" dirty="0"/>
              <a:t> de </a:t>
            </a:r>
            <a:r>
              <a:rPr lang="en-US" dirty="0" err="1"/>
              <a:t>género</a:t>
            </a:r>
            <a:endParaRPr lang="en-US" dirty="0"/>
          </a:p>
          <a:p>
            <a:pPr marL="971550" lvl="1" indent="-514350" fontAlgn="base">
              <a:buFont typeface="+mj-lt"/>
              <a:buAutoNum type="arabicPeriod"/>
            </a:pPr>
            <a:r>
              <a:rPr lang="en-US" dirty="0" smtClean="0"/>
              <a:t>De </a:t>
            </a:r>
            <a:r>
              <a:rPr lang="en-US" dirty="0" err="1" smtClean="0"/>
              <a:t>respeto</a:t>
            </a:r>
            <a:r>
              <a:rPr lang="en-US" dirty="0" smtClean="0"/>
              <a:t> a la </a:t>
            </a:r>
            <a:r>
              <a:rPr lang="en-US" dirty="0" err="1" smtClean="0"/>
              <a:t>diversidad</a:t>
            </a:r>
            <a:r>
              <a:rPr lang="en-US" dirty="0" smtClean="0"/>
              <a:t> y al </a:t>
            </a:r>
            <a:r>
              <a:rPr lang="en-US" dirty="0" err="1" smtClean="0"/>
              <a:t>contexto</a:t>
            </a:r>
            <a:r>
              <a:rPr lang="en-US" dirty="0" smtClean="0"/>
              <a:t> local (</a:t>
            </a:r>
            <a:r>
              <a:rPr lang="en-US" dirty="0" err="1" smtClean="0"/>
              <a:t>biofísico</a:t>
            </a:r>
            <a:r>
              <a:rPr lang="en-US" dirty="0" smtClean="0"/>
              <a:t>, </a:t>
            </a:r>
            <a:r>
              <a:rPr lang="en-US" dirty="0" err="1" smtClean="0"/>
              <a:t>socioeconómico</a:t>
            </a:r>
            <a:r>
              <a:rPr lang="en-US" dirty="0" smtClean="0"/>
              <a:t> y </a:t>
            </a:r>
            <a:r>
              <a:rPr lang="en-US" dirty="0" err="1" smtClean="0"/>
              <a:t>otros</a:t>
            </a:r>
            <a:r>
              <a:rPr lang="en-US" dirty="0" smtClean="0"/>
              <a:t>).</a:t>
            </a:r>
          </a:p>
          <a:p>
            <a:pPr marL="971550" lvl="1" indent="-514350" fontAlgn="base">
              <a:buFont typeface="+mj-lt"/>
              <a:buAutoNum type="arabicPeriod"/>
            </a:pPr>
            <a:endParaRPr lang="en-US" dirty="0" smtClean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b="1" dirty="0" smtClean="0"/>
              <a:t>BIOFÍSICO/ECOLÓGICOS: </a:t>
            </a:r>
            <a:r>
              <a:rPr lang="en-US" dirty="0" smtClean="0"/>
              <a:t>De </a:t>
            </a:r>
            <a:r>
              <a:rPr lang="en-US" dirty="0" err="1" smtClean="0"/>
              <a:t>conservación</a:t>
            </a:r>
            <a:r>
              <a:rPr lang="en-US" dirty="0" smtClean="0"/>
              <a:t> y </a:t>
            </a:r>
            <a:r>
              <a:rPr lang="en-US" dirty="0" err="1" smtClean="0"/>
              <a:t>restauración</a:t>
            </a:r>
            <a:r>
              <a:rPr lang="en-US" dirty="0" smtClean="0"/>
              <a:t> de los </a:t>
            </a:r>
            <a:r>
              <a:rPr lang="en-US" dirty="0" err="1" smtClean="0"/>
              <a:t>componentes</a:t>
            </a:r>
            <a:r>
              <a:rPr lang="en-US" dirty="0" smtClean="0"/>
              <a:t> de los </a:t>
            </a:r>
            <a:r>
              <a:rPr lang="en-US" dirty="0" err="1" smtClean="0"/>
              <a:t>ecosistemas</a:t>
            </a:r>
            <a:r>
              <a:rPr lang="en-US" dirty="0" smtClean="0"/>
              <a:t> (</a:t>
            </a:r>
            <a:r>
              <a:rPr lang="en-US" dirty="0" err="1" smtClean="0"/>
              <a:t>p.e.</a:t>
            </a:r>
            <a:r>
              <a:rPr lang="en-US" dirty="0" smtClean="0"/>
              <a:t> </a:t>
            </a:r>
            <a:r>
              <a:rPr lang="en-US" dirty="0" err="1" smtClean="0"/>
              <a:t>biodiversidad</a:t>
            </a:r>
            <a:r>
              <a:rPr lang="en-US" dirty="0" smtClean="0"/>
              <a:t>, </a:t>
            </a:r>
            <a:r>
              <a:rPr lang="en-US" dirty="0" err="1" smtClean="0"/>
              <a:t>suelos</a:t>
            </a:r>
            <a:r>
              <a:rPr lang="en-US" dirty="0" smtClean="0"/>
              <a:t>, </a:t>
            </a:r>
            <a:r>
              <a:rPr lang="en-US" dirty="0" err="1" smtClean="0"/>
              <a:t>agua</a:t>
            </a:r>
            <a:r>
              <a:rPr lang="en-US" dirty="0" smtClean="0"/>
              <a:t>, </a:t>
            </a:r>
            <a:r>
              <a:rPr lang="en-US" dirty="0" err="1" smtClean="0"/>
              <a:t>aire</a:t>
            </a:r>
            <a:r>
              <a:rPr lang="en-US" dirty="0" smtClean="0"/>
              <a:t>).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b="1" dirty="0" smtClean="0"/>
              <a:t>CULTURALES: </a:t>
            </a:r>
            <a:r>
              <a:rPr lang="en-US" dirty="0" err="1" smtClean="0"/>
              <a:t>Respeto</a:t>
            </a:r>
            <a:r>
              <a:rPr lang="en-US" dirty="0" smtClean="0"/>
              <a:t>  a los </a:t>
            </a:r>
            <a:r>
              <a:rPr lang="en-US" dirty="0" err="1" smtClean="0"/>
              <a:t>saberes</a:t>
            </a:r>
            <a:r>
              <a:rPr lang="en-US" dirty="0"/>
              <a:t> </a:t>
            </a:r>
            <a:r>
              <a:rPr lang="en-US" dirty="0" smtClean="0"/>
              <a:t>locales y a la </a:t>
            </a:r>
            <a:r>
              <a:rPr lang="en-US" dirty="0" err="1" smtClean="0"/>
              <a:t>identidad</a:t>
            </a:r>
            <a:r>
              <a:rPr lang="en-US" dirty="0" smtClean="0"/>
              <a:t> cultural.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b="1" dirty="0" smtClean="0"/>
              <a:t>SOCIO/ECONÓMICOS: </a:t>
            </a:r>
            <a:r>
              <a:rPr lang="en-US" dirty="0" err="1" smtClean="0"/>
              <a:t>Salud</a:t>
            </a:r>
            <a:r>
              <a:rPr lang="en-US" dirty="0" smtClean="0"/>
              <a:t> y </a:t>
            </a:r>
            <a:r>
              <a:rPr lang="en-US" dirty="0" err="1" smtClean="0"/>
              <a:t>alimentación</a:t>
            </a:r>
            <a:r>
              <a:rPr lang="en-US" dirty="0" smtClean="0"/>
              <a:t> </a:t>
            </a:r>
            <a:r>
              <a:rPr lang="en-US" dirty="0" err="1" smtClean="0"/>
              <a:t>saludable</a:t>
            </a:r>
            <a:r>
              <a:rPr lang="en-US" dirty="0" smtClean="0"/>
              <a:t>, </a:t>
            </a:r>
            <a:r>
              <a:rPr lang="en-US" dirty="0" err="1" smtClean="0"/>
              <a:t>educación</a:t>
            </a:r>
            <a:r>
              <a:rPr lang="en-US" dirty="0" smtClean="0"/>
              <a:t>, </a:t>
            </a:r>
            <a:r>
              <a:rPr lang="en-US" dirty="0" err="1" smtClean="0"/>
              <a:t>valoración</a:t>
            </a:r>
            <a:r>
              <a:rPr lang="en-US" dirty="0" smtClean="0"/>
              <a:t> a la </a:t>
            </a:r>
            <a:r>
              <a:rPr lang="en-US" dirty="0" err="1" smtClean="0"/>
              <a:t>vida</a:t>
            </a:r>
            <a:r>
              <a:rPr lang="en-US" dirty="0" smtClean="0"/>
              <a:t> rural. 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b="1" dirty="0" smtClean="0"/>
              <a:t>POLÍTICOS: </a:t>
            </a:r>
            <a:r>
              <a:rPr lang="en-US" dirty="0" err="1" smtClean="0"/>
              <a:t>Gestión</a:t>
            </a:r>
            <a:r>
              <a:rPr lang="en-US" dirty="0" smtClean="0"/>
              <a:t> </a:t>
            </a:r>
            <a:r>
              <a:rPr lang="en-US" dirty="0" err="1" smtClean="0"/>
              <a:t>participativa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68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BO" sz="3200" b="1" dirty="0">
                <a:solidFill>
                  <a:schemeClr val="accent6">
                    <a:lumMod val="50000"/>
                  </a:schemeClr>
                </a:solidFill>
              </a:rPr>
              <a:t>¿Cómo podrían fortalecerse los principios de humildad, solidaridad, equidad, diálogo de saberes, soberanía, entre otros? 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 err="1" smtClean="0"/>
              <a:t>Promoviendo</a:t>
            </a:r>
            <a:r>
              <a:rPr lang="en-US" dirty="0" smtClean="0"/>
              <a:t> el </a:t>
            </a:r>
            <a:r>
              <a:rPr lang="en-US" dirty="0" err="1" smtClean="0"/>
              <a:t>i</a:t>
            </a:r>
            <a:r>
              <a:rPr lang="en-US" dirty="0" err="1" smtClean="0"/>
              <a:t>ntercambio</a:t>
            </a:r>
            <a:r>
              <a:rPr lang="en-US" dirty="0" smtClean="0"/>
              <a:t> de </a:t>
            </a:r>
            <a:r>
              <a:rPr lang="en-US" dirty="0" err="1" smtClean="0"/>
              <a:t>saberes</a:t>
            </a:r>
            <a:r>
              <a:rPr lang="en-US" dirty="0" smtClean="0"/>
              <a:t>. </a:t>
            </a:r>
          </a:p>
          <a:p>
            <a:pPr fontAlgn="base"/>
            <a:r>
              <a:rPr lang="en-US" dirty="0" err="1" smtClean="0"/>
              <a:t>Fortaleciendo</a:t>
            </a:r>
            <a:r>
              <a:rPr lang="en-US" dirty="0" smtClean="0"/>
              <a:t> los </a:t>
            </a:r>
            <a:r>
              <a:rPr lang="en-US" dirty="0" err="1" smtClean="0"/>
              <a:t>procesos</a:t>
            </a:r>
            <a:r>
              <a:rPr lang="en-US" dirty="0" smtClean="0"/>
              <a:t> y </a:t>
            </a:r>
            <a:r>
              <a:rPr lang="en-US" dirty="0" err="1" smtClean="0"/>
              <a:t>metodologías</a:t>
            </a:r>
            <a:r>
              <a:rPr lang="en-US" dirty="0" smtClean="0"/>
              <a:t> </a:t>
            </a:r>
            <a:r>
              <a:rPr lang="en-US" dirty="0" err="1" smtClean="0"/>
              <a:t>participativas</a:t>
            </a:r>
            <a:r>
              <a:rPr lang="en-US" dirty="0" smtClean="0"/>
              <a:t>. </a:t>
            </a:r>
          </a:p>
          <a:p>
            <a:pPr fontAlgn="base"/>
            <a:r>
              <a:rPr lang="en-US" dirty="0" err="1" smtClean="0"/>
              <a:t>Escuchando</a:t>
            </a:r>
            <a:r>
              <a:rPr lang="en-US" dirty="0" smtClean="0"/>
              <a:t> </a:t>
            </a:r>
            <a:r>
              <a:rPr lang="en-US" dirty="0" err="1" smtClean="0"/>
              <a:t>activa</a:t>
            </a:r>
            <a:r>
              <a:rPr lang="en-US" dirty="0" smtClean="0"/>
              <a:t> y </a:t>
            </a:r>
            <a:r>
              <a:rPr lang="en-US" dirty="0" err="1" smtClean="0"/>
              <a:t>empáticamente</a:t>
            </a:r>
            <a:r>
              <a:rPr lang="en-US" dirty="0" smtClean="0"/>
              <a:t> para </a:t>
            </a:r>
            <a:r>
              <a:rPr lang="en-US" dirty="0" err="1" smtClean="0"/>
              <a:t>fortalecer</a:t>
            </a:r>
            <a:r>
              <a:rPr lang="en-US" dirty="0" smtClean="0"/>
              <a:t> la </a:t>
            </a:r>
            <a:r>
              <a:rPr lang="en-US" dirty="0" err="1" smtClean="0"/>
              <a:t>autogestión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err="1" smtClean="0"/>
              <a:t>Generando</a:t>
            </a:r>
            <a:r>
              <a:rPr lang="en-US" dirty="0" smtClean="0"/>
              <a:t> </a:t>
            </a:r>
            <a:r>
              <a:rPr lang="en-US" dirty="0" err="1" smtClean="0"/>
              <a:t>procesos</a:t>
            </a:r>
            <a:r>
              <a:rPr lang="en-US" dirty="0" smtClean="0"/>
              <a:t> </a:t>
            </a:r>
            <a:r>
              <a:rPr lang="en-US" dirty="0" err="1" smtClean="0"/>
              <a:t>inclusivos</a:t>
            </a:r>
            <a:r>
              <a:rPr lang="en-US" dirty="0" smtClean="0"/>
              <a:t> y </a:t>
            </a:r>
            <a:r>
              <a:rPr lang="en-US" dirty="0" err="1" smtClean="0"/>
              <a:t>diferenciados</a:t>
            </a:r>
            <a:r>
              <a:rPr lang="en-US" dirty="0" smtClean="0"/>
              <a:t> en </a:t>
            </a:r>
            <a:r>
              <a:rPr lang="en-US" dirty="0" err="1" smtClean="0"/>
              <a:t>género</a:t>
            </a:r>
            <a:r>
              <a:rPr lang="en-US" dirty="0" smtClean="0"/>
              <a:t> y </a:t>
            </a:r>
            <a:r>
              <a:rPr lang="en-US" dirty="0" err="1" smtClean="0"/>
              <a:t>generacional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err="1" smtClean="0"/>
              <a:t>Cambiando</a:t>
            </a:r>
            <a:r>
              <a:rPr lang="en-US" dirty="0" smtClean="0"/>
              <a:t> de </a:t>
            </a:r>
            <a:r>
              <a:rPr lang="en-US" dirty="0" err="1" smtClean="0"/>
              <a:t>actitud</a:t>
            </a:r>
            <a:r>
              <a:rPr lang="en-US" dirty="0" smtClean="0"/>
              <a:t> en </a:t>
            </a:r>
            <a:r>
              <a:rPr lang="en-US" dirty="0" err="1" smtClean="0"/>
              <a:t>las</a:t>
            </a:r>
            <a:r>
              <a:rPr lang="en-US" dirty="0" smtClean="0"/>
              <a:t> y los </a:t>
            </a:r>
            <a:r>
              <a:rPr lang="en-US" dirty="0" err="1" smtClean="0"/>
              <a:t>técnicos</a:t>
            </a:r>
            <a:r>
              <a:rPr lang="en-US" dirty="0"/>
              <a:t> </a:t>
            </a:r>
            <a:r>
              <a:rPr lang="en-US" dirty="0" smtClean="0"/>
              <a:t>e </a:t>
            </a:r>
            <a:r>
              <a:rPr lang="en-US" dirty="0" err="1" smtClean="0"/>
              <a:t>investigadores</a:t>
            </a:r>
            <a:r>
              <a:rPr lang="en-US" dirty="0" smtClean="0"/>
              <a:t>, </a:t>
            </a:r>
            <a:r>
              <a:rPr lang="en-US" dirty="0" err="1" smtClean="0"/>
              <a:t>así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en los </a:t>
            </a:r>
            <a:r>
              <a:rPr lang="en-US" dirty="0" err="1" smtClean="0"/>
              <a:t>productores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err="1" smtClean="0"/>
              <a:t>Reconociendo</a:t>
            </a:r>
            <a:r>
              <a:rPr lang="en-US" dirty="0" smtClean="0"/>
              <a:t> los roles y la </a:t>
            </a:r>
            <a:r>
              <a:rPr lang="en-US" dirty="0" err="1" smtClean="0"/>
              <a:t>complementariedad</a:t>
            </a:r>
            <a:r>
              <a:rPr lang="en-US" dirty="0" smtClean="0"/>
              <a:t> de los </a:t>
            </a:r>
            <a:r>
              <a:rPr lang="en-US" dirty="0" err="1" smtClean="0"/>
              <a:t>diferentes</a:t>
            </a:r>
            <a:r>
              <a:rPr lang="en-US" dirty="0" smtClean="0"/>
              <a:t> </a:t>
            </a:r>
            <a:r>
              <a:rPr lang="en-US" dirty="0" err="1" smtClean="0"/>
              <a:t>actores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err="1" smtClean="0"/>
              <a:t>Fortaleciendo</a:t>
            </a:r>
            <a:r>
              <a:rPr lang="en-US" dirty="0" smtClean="0"/>
              <a:t> la </a:t>
            </a:r>
            <a:r>
              <a:rPr lang="en-US" dirty="0" err="1" smtClean="0"/>
              <a:t>autogestión</a:t>
            </a:r>
            <a:r>
              <a:rPr lang="en-US" dirty="0" smtClean="0"/>
              <a:t> y la </a:t>
            </a:r>
            <a:r>
              <a:rPr lang="en-US" dirty="0" err="1" smtClean="0"/>
              <a:t>autoestima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5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1977</TotalTime>
  <Words>422</Words>
  <Application>Microsoft Office PowerPoint</Application>
  <PresentationFormat>Panorámica</PresentationFormat>
  <Paragraphs>48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Las visiones a futuro de la Agroecología en los Andes</vt:lpstr>
      <vt:lpstr>Nombre de participantes</vt:lpstr>
      <vt:lpstr>Considerando la zona elegida y los casos, identifiquen una visión de cómo les gustaría ver este territorio agroecológico. </vt:lpstr>
      <vt:lpstr>Aparte de un campesinado con tierra, ¿qué factores hacen falta para que haya agroecología en este territorio o que las agroecologías existentes se mantengan y se fortalezcan? ¿Cómo interrelacionan estos factores? </vt:lpstr>
      <vt:lpstr>Presentación de PowerPoint</vt:lpstr>
      <vt:lpstr>¿Qué principios ayudan a realizar esta visión? </vt:lpstr>
      <vt:lpstr>¿Cómo podrían fortalecerse los principios de humildad, solidaridad, equidad, diálogo de saberes, soberanía, entre otros? </vt:lpstr>
    </vt:vector>
  </TitlesOfParts>
  <Company>University of Vermont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en grupo</dc:title>
  <dc:creator>G</dc:creator>
  <cp:lastModifiedBy>María C. Omonte Ferrufino</cp:lastModifiedBy>
  <cp:revision>30</cp:revision>
  <dcterms:created xsi:type="dcterms:W3CDTF">2020-07-03T21:40:43Z</dcterms:created>
  <dcterms:modified xsi:type="dcterms:W3CDTF">2020-07-07T21:41:03Z</dcterms:modified>
</cp:coreProperties>
</file>