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-72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098" y="1920815"/>
            <a:ext cx="68574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/>
              <a:t>Las y </a:t>
            </a:r>
            <a:r>
              <a:rPr lang="en-US" sz="4000" i="1" dirty="0" smtClean="0"/>
              <a:t>los </a:t>
            </a:r>
            <a:r>
              <a:rPr lang="en-US" sz="4000" i="1" dirty="0" err="1"/>
              <a:t>parroquianos</a:t>
            </a:r>
            <a:r>
              <a:rPr lang="en-US" sz="4000" i="1" dirty="0"/>
              <a:t> </a:t>
            </a:r>
            <a:r>
              <a:rPr lang="en-US" sz="4000" i="1" dirty="0" err="1"/>
              <a:t>chéveres</a:t>
            </a:r>
            <a:r>
              <a:rPr lang="en-US" sz="4000" i="1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21" y="3162707"/>
            <a:ext cx="3081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Zona: Cotopaxi 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15D0EBBD-F992-7A4B-BB15-9A0CE748D2D3}"/>
              </a:ext>
            </a:extLst>
          </p:cNvPr>
          <p:cNvSpPr txBox="1"/>
          <p:nvPr/>
        </p:nvSpPr>
        <p:spPr>
          <a:xfrm>
            <a:off x="842031" y="3932327"/>
            <a:ext cx="8178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Participantes</a:t>
            </a:r>
            <a:r>
              <a:rPr lang="en-US" sz="3600" i="1" dirty="0"/>
              <a:t>: </a:t>
            </a:r>
            <a:r>
              <a:rPr lang="en-US" i="1" dirty="0"/>
              <a:t>Guadalupe, Sandra B., Karina, Alessandro, Claire, Tatiana</a:t>
            </a:r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246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buNone/>
            </a:pPr>
            <a:r>
              <a:rPr lang="es-EC" dirty="0"/>
              <a:t>-Coincidir con los niveles parroquial, cantonal, provincial(GAD) en la AE – la provincial ya esta, el reto es para los otros niveles</a:t>
            </a:r>
          </a:p>
          <a:p>
            <a:pPr marL="0" lvl="0" indent="0" fontAlgn="base">
              <a:buNone/>
            </a:pPr>
            <a:r>
              <a:rPr lang="es-EC" dirty="0"/>
              <a:t>-Apoyar las asociaciones campesinas incidir en ordenanzas locales (agua) y más allá, </a:t>
            </a:r>
          </a:p>
          <a:p>
            <a:pPr marL="0" lvl="0" indent="0" fontAlgn="base">
              <a:buNone/>
            </a:pPr>
            <a:r>
              <a:rPr lang="es-EC" dirty="0"/>
              <a:t>-Consumidores consientes y motivados comprar AE y tener confianza en la producción (</a:t>
            </a:r>
            <a:r>
              <a:rPr lang="es-EC" dirty="0" err="1"/>
              <a:t>SPGs</a:t>
            </a:r>
            <a:r>
              <a:rPr lang="es-EC" dirty="0"/>
              <a:t>)</a:t>
            </a:r>
          </a:p>
          <a:p>
            <a:pPr marL="0" lvl="0" indent="0" fontAlgn="base">
              <a:buNone/>
            </a:pPr>
            <a:r>
              <a:rPr lang="es-EC" dirty="0"/>
              <a:t>-Que la fincas incorporan más componentes AE como conservación de agua, diversidad de producción y fuentes e ingresos, comercialización de canastas, trueque, no semilla transgénicos</a:t>
            </a:r>
          </a:p>
          <a:p>
            <a:pPr marL="0" lvl="0" indent="0" fontAlgn="base">
              <a:buNone/>
            </a:pPr>
            <a:r>
              <a:rPr lang="es-EC" dirty="0"/>
              <a:t>-Agricultores empoderados por la AE, que creen en algunos partes actualmente, pero tener algo más consolidado va a empoderarles</a:t>
            </a:r>
          </a:p>
          <a:p>
            <a:pPr marL="0" lvl="0" indent="0" fontAlgn="base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739" y="1581558"/>
            <a:ext cx="10515600" cy="4351338"/>
          </a:xfrm>
        </p:spPr>
        <p:txBody>
          <a:bodyPr>
            <a:normAutofit fontScale="32500" lnSpcReduction="20000"/>
          </a:bodyPr>
          <a:lstStyle/>
          <a:p>
            <a:pPr marL="0" lvl="0" indent="0" fontAlgn="base">
              <a:buNone/>
            </a:pPr>
            <a:r>
              <a:rPr lang="en-US" dirty="0"/>
              <a:t>PRACTICAS ACTUALES</a:t>
            </a:r>
          </a:p>
          <a:p>
            <a:pPr marL="0" lvl="0" indent="0" fontAlgn="base">
              <a:buNone/>
            </a:pPr>
            <a:r>
              <a:rPr lang="en-US" dirty="0"/>
              <a:t>-La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ha </a:t>
            </a:r>
            <a:r>
              <a:rPr lang="en-US" dirty="0" err="1"/>
              <a:t>producido</a:t>
            </a:r>
            <a:r>
              <a:rPr lang="en-US" dirty="0"/>
              <a:t> sin 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insumos</a:t>
            </a:r>
            <a:endParaRPr lang="en-US" dirty="0"/>
          </a:p>
          <a:p>
            <a:pPr marL="0" indent="0" fontAlgn="base">
              <a:buNone/>
            </a:pPr>
            <a:r>
              <a:rPr lang="en-US" dirty="0"/>
              <a:t>-La </a:t>
            </a:r>
            <a:r>
              <a:rPr lang="en-US" dirty="0" err="1"/>
              <a:t>revolución</a:t>
            </a:r>
            <a:r>
              <a:rPr lang="en-US" dirty="0"/>
              <a:t> </a:t>
            </a:r>
            <a:r>
              <a:rPr lang="en-US" dirty="0" err="1"/>
              <a:t>verde</a:t>
            </a:r>
            <a:r>
              <a:rPr lang="en-US" dirty="0"/>
              <a:t>, </a:t>
            </a:r>
            <a:r>
              <a:rPr lang="en-US" dirty="0" err="1"/>
              <a:t>ingresó</a:t>
            </a:r>
            <a:r>
              <a:rPr lang="en-US" dirty="0"/>
              <a:t> </a:t>
            </a:r>
            <a:r>
              <a:rPr lang="en-US" dirty="0" err="1"/>
              <a:t>insumos</a:t>
            </a:r>
            <a:r>
              <a:rPr lang="en-US" dirty="0"/>
              <a:t> por las haciendas</a:t>
            </a:r>
          </a:p>
          <a:p>
            <a:pPr marL="0" lvl="0" indent="0" fontAlgn="base">
              <a:buNone/>
            </a:pPr>
            <a:r>
              <a:rPr lang="en-US" dirty="0"/>
              <a:t>-</a:t>
            </a:r>
            <a:r>
              <a:rPr lang="en-US" dirty="0" err="1"/>
              <a:t>Reforma</a:t>
            </a:r>
            <a:r>
              <a:rPr lang="en-US" dirty="0"/>
              <a:t> agrarian, 1970s, </a:t>
            </a:r>
            <a:r>
              <a:rPr lang="en-US" dirty="0" err="1"/>
              <a:t>lucha</a:t>
            </a:r>
            <a:r>
              <a:rPr lang="en-US" dirty="0"/>
              <a:t> social, romper la haciendas, </a:t>
            </a:r>
            <a:r>
              <a:rPr lang="en-US" dirty="0" err="1"/>
              <a:t>revalorar</a:t>
            </a:r>
            <a:r>
              <a:rPr lang="en-US" dirty="0"/>
              <a:t> la ag </a:t>
            </a:r>
            <a:r>
              <a:rPr lang="en-US" dirty="0" err="1"/>
              <a:t>tradicional</a:t>
            </a:r>
            <a:endParaRPr lang="en-US" dirty="0"/>
          </a:p>
          <a:p>
            <a:pPr marL="0" lvl="0" indent="0" fontAlgn="base">
              <a:buNone/>
            </a:pPr>
            <a:r>
              <a:rPr lang="en-US" dirty="0"/>
              <a:t>-</a:t>
            </a:r>
            <a:r>
              <a:rPr lang="en-US" dirty="0" err="1"/>
              <a:t>Ahora</a:t>
            </a:r>
            <a:r>
              <a:rPr lang="en-US" dirty="0"/>
              <a:t>,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gente</a:t>
            </a:r>
            <a:r>
              <a:rPr lang="en-US" dirty="0"/>
              <a:t> que </a:t>
            </a:r>
            <a:r>
              <a:rPr lang="en-US" dirty="0" err="1"/>
              <a:t>estuvieron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lucha</a:t>
            </a:r>
            <a:r>
              <a:rPr lang="en-US" dirty="0"/>
              <a:t> social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poder</a:t>
            </a:r>
            <a:endParaRPr lang="en-US" dirty="0"/>
          </a:p>
          <a:p>
            <a:pPr marL="0" lvl="0" indent="0" fontAlgn="base">
              <a:buNone/>
            </a:pPr>
            <a:r>
              <a:rPr lang="en-US" dirty="0"/>
              <a:t>-Hay </a:t>
            </a:r>
            <a:r>
              <a:rPr lang="en-US" dirty="0" err="1"/>
              <a:t>estrategias</a:t>
            </a:r>
            <a:r>
              <a:rPr lang="en-US" dirty="0"/>
              <a:t> </a:t>
            </a:r>
            <a:r>
              <a:rPr lang="en-US" dirty="0" err="1"/>
              <a:t>divididas</a:t>
            </a:r>
            <a:r>
              <a:rPr lang="en-US" dirty="0"/>
              <a:t>, lo de </a:t>
            </a:r>
            <a:r>
              <a:rPr lang="en-US" dirty="0" err="1"/>
              <a:t>minifundios</a:t>
            </a:r>
            <a:r>
              <a:rPr lang="en-US" dirty="0"/>
              <a:t> y </a:t>
            </a:r>
            <a:r>
              <a:rPr lang="en-US" dirty="0" err="1"/>
              <a:t>fincas</a:t>
            </a:r>
            <a:r>
              <a:rPr lang="en-US" dirty="0"/>
              <a:t> </a:t>
            </a:r>
            <a:r>
              <a:rPr lang="en-US" dirty="0" err="1"/>
              <a:t>grandes</a:t>
            </a:r>
            <a:endParaRPr lang="en-US" dirty="0"/>
          </a:p>
          <a:p>
            <a:pPr marL="0" lvl="0" indent="0" fontAlgn="base">
              <a:buNone/>
            </a:pPr>
            <a:r>
              <a:rPr lang="en-US" dirty="0"/>
              <a:t>-Hay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gente</a:t>
            </a:r>
            <a:r>
              <a:rPr lang="en-US" dirty="0"/>
              <a:t> y </a:t>
            </a:r>
            <a:r>
              <a:rPr lang="en-US" dirty="0" err="1"/>
              <a:t>asociaciones</a:t>
            </a:r>
            <a:r>
              <a:rPr lang="en-US" dirty="0"/>
              <a:t> de </a:t>
            </a:r>
            <a:r>
              <a:rPr lang="en-US" dirty="0" err="1"/>
              <a:t>productores</a:t>
            </a:r>
            <a:r>
              <a:rPr lang="en-US" dirty="0"/>
              <a:t> </a:t>
            </a:r>
            <a:r>
              <a:rPr lang="en-US" dirty="0" err="1"/>
              <a:t>quieren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producción</a:t>
            </a:r>
            <a:r>
              <a:rPr lang="en-US" dirty="0"/>
              <a:t> AE</a:t>
            </a:r>
          </a:p>
          <a:p>
            <a:pPr marL="0" lvl="0" indent="0" fontAlgn="base">
              <a:buNone/>
            </a:pPr>
            <a:r>
              <a:rPr lang="en-US" dirty="0"/>
              <a:t>-Han </a:t>
            </a:r>
            <a:r>
              <a:rPr lang="en-US" dirty="0" err="1"/>
              <a:t>reducido</a:t>
            </a:r>
            <a:r>
              <a:rPr lang="en-US" dirty="0"/>
              <a:t> el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insumos</a:t>
            </a:r>
            <a:r>
              <a:rPr lang="en-US" dirty="0"/>
              <a:t> </a:t>
            </a:r>
            <a:r>
              <a:rPr lang="en-US" dirty="0" err="1"/>
              <a:t>quimicos</a:t>
            </a:r>
            <a:r>
              <a:rPr lang="en-US" dirty="0"/>
              <a:t> y ha </a:t>
            </a:r>
            <a:r>
              <a:rPr lang="en-US" dirty="0" err="1"/>
              <a:t>empexado</a:t>
            </a:r>
            <a:r>
              <a:rPr lang="en-US" dirty="0"/>
              <a:t> a </a:t>
            </a:r>
            <a:r>
              <a:rPr lang="en-US" dirty="0" err="1"/>
              <a:t>substuir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floreros</a:t>
            </a:r>
            <a:r>
              <a:rPr lang="en-US" dirty="0"/>
              <a:t>,</a:t>
            </a:r>
          </a:p>
          <a:p>
            <a:pPr marL="0" lvl="0" indent="0" fontAlgn="base">
              <a:buNone/>
            </a:pPr>
            <a:r>
              <a:rPr lang="en-US" dirty="0"/>
              <a:t>-</a:t>
            </a:r>
            <a:r>
              <a:rPr lang="en-US" dirty="0" err="1"/>
              <a:t>Trueque</a:t>
            </a:r>
            <a:endParaRPr lang="en-US" dirty="0"/>
          </a:p>
          <a:p>
            <a:pPr lvl="0" fontAlgn="base">
              <a:buFontTx/>
              <a:buChar char="-"/>
            </a:pPr>
            <a:r>
              <a:rPr lang="en-US" dirty="0"/>
              <a:t>Hay un </a:t>
            </a:r>
            <a:r>
              <a:rPr lang="en-US" dirty="0" err="1"/>
              <a:t>cambio</a:t>
            </a:r>
            <a:r>
              <a:rPr lang="en-US" dirty="0"/>
              <a:t> </a:t>
            </a:r>
            <a:r>
              <a:rPr lang="en-US" dirty="0" err="1"/>
              <a:t>incipiente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consume para </a:t>
            </a:r>
            <a:r>
              <a:rPr lang="en-US" dirty="0" err="1"/>
              <a:t>hacia</a:t>
            </a:r>
            <a:r>
              <a:rPr lang="en-US" dirty="0"/>
              <a:t> los AE</a:t>
            </a:r>
          </a:p>
          <a:p>
            <a:pPr lvl="0" fontAlgn="base">
              <a:buFontTx/>
              <a:buChar char="-"/>
            </a:pPr>
            <a:r>
              <a:rPr lang="en-US" dirty="0"/>
              <a:t>-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agricultores</a:t>
            </a:r>
            <a:r>
              <a:rPr lang="en-US" dirty="0"/>
              <a:t> </a:t>
            </a:r>
            <a:r>
              <a:rPr lang="en-US" dirty="0" err="1"/>
              <a:t>creen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importancia</a:t>
            </a:r>
            <a:r>
              <a:rPr lang="en-US" dirty="0"/>
              <a:t> del </a:t>
            </a:r>
            <a:r>
              <a:rPr lang="en-US" dirty="0" err="1"/>
              <a:t>medioambiente</a:t>
            </a:r>
            <a:r>
              <a:rPr lang="en-US" dirty="0"/>
              <a:t> y </a:t>
            </a:r>
            <a:r>
              <a:rPr lang="en-US" dirty="0" err="1"/>
              <a:t>consumo</a:t>
            </a:r>
            <a:r>
              <a:rPr lang="en-US" dirty="0"/>
              <a:t> </a:t>
            </a:r>
            <a:r>
              <a:rPr lang="en-US" dirty="0" err="1"/>
              <a:t>sano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practican</a:t>
            </a:r>
            <a:r>
              <a:rPr lang="en-US" dirty="0"/>
              <a:t> la AE </a:t>
            </a:r>
            <a:r>
              <a:rPr lang="en-US" dirty="0" err="1"/>
              <a:t>en</a:t>
            </a:r>
            <a:r>
              <a:rPr lang="en-US" dirty="0"/>
              <a:t> una forma </a:t>
            </a:r>
            <a:r>
              <a:rPr lang="en-US" dirty="0" err="1"/>
              <a:t>sistematica</a:t>
            </a:r>
            <a:r>
              <a:rPr lang="en-US" dirty="0"/>
              <a:t> por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conocimiento</a:t>
            </a:r>
            <a:r>
              <a:rPr lang="en-US" dirty="0"/>
              <a:t>, </a:t>
            </a:r>
            <a:r>
              <a:rPr lang="en-US" dirty="0" err="1"/>
              <a:t>migracion</a:t>
            </a:r>
            <a:r>
              <a:rPr lang="en-US" dirty="0"/>
              <a:t>/ </a:t>
            </a:r>
            <a:r>
              <a:rPr lang="en-US" dirty="0" err="1"/>
              <a:t>falta</a:t>
            </a:r>
            <a:r>
              <a:rPr lang="en-US" dirty="0"/>
              <a:t> de mano de </a:t>
            </a:r>
            <a:r>
              <a:rPr lang="en-US" dirty="0" err="1"/>
              <a:t>obra</a:t>
            </a:r>
            <a:endParaRPr lang="en-US" dirty="0"/>
          </a:p>
          <a:p>
            <a:pPr marL="0" lvl="0" indent="0" fontAlgn="base">
              <a:buNone/>
            </a:pPr>
            <a:endParaRPr lang="en-US" dirty="0"/>
          </a:p>
          <a:p>
            <a:pPr marL="0" lvl="0" indent="0" fontAlgn="base">
              <a:buNone/>
            </a:pPr>
            <a:r>
              <a:rPr lang="en-US" dirty="0"/>
              <a:t>-POLITICAS Hay una </a:t>
            </a:r>
            <a:r>
              <a:rPr lang="en-US" dirty="0" err="1"/>
              <a:t>diversidad</a:t>
            </a:r>
            <a:r>
              <a:rPr lang="en-US" dirty="0"/>
              <a:t> de </a:t>
            </a:r>
            <a:r>
              <a:rPr lang="en-US" dirty="0" err="1"/>
              <a:t>enfoques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la AE por los politicos:</a:t>
            </a:r>
          </a:p>
          <a:p>
            <a:pPr lvl="0" fontAlgn="base">
              <a:buFontTx/>
              <a:buChar char="-"/>
            </a:pPr>
            <a:r>
              <a:rPr lang="en-US" dirty="0"/>
              <a:t>2008-2011 Correa – el sector </a:t>
            </a:r>
            <a:r>
              <a:rPr lang="en-US" dirty="0" err="1"/>
              <a:t>agro</a:t>
            </a:r>
            <a:r>
              <a:rPr lang="en-US" dirty="0"/>
              <a:t> </a:t>
            </a:r>
            <a:r>
              <a:rPr lang="en-US" dirty="0" err="1"/>
              <a:t>sentió</a:t>
            </a:r>
            <a:r>
              <a:rPr lang="en-US" dirty="0"/>
              <a:t> </a:t>
            </a:r>
            <a:r>
              <a:rPr lang="en-US" dirty="0" err="1"/>
              <a:t>excluido</a:t>
            </a:r>
            <a:r>
              <a:rPr lang="en-US" dirty="0"/>
              <a:t>, </a:t>
            </a:r>
            <a:r>
              <a:rPr lang="en-US" dirty="0" err="1"/>
              <a:t>empezó</a:t>
            </a:r>
            <a:r>
              <a:rPr lang="en-US" dirty="0"/>
              <a:t> con </a:t>
            </a:r>
            <a:r>
              <a:rPr lang="en-US" dirty="0" err="1"/>
              <a:t>entrega</a:t>
            </a:r>
            <a:r>
              <a:rPr lang="en-US" dirty="0"/>
              <a:t> de </a:t>
            </a:r>
            <a:r>
              <a:rPr lang="en-US" dirty="0" err="1"/>
              <a:t>productos</a:t>
            </a:r>
            <a:r>
              <a:rPr lang="en-US" dirty="0"/>
              <a:t> </a:t>
            </a:r>
            <a:r>
              <a:rPr lang="en-US" dirty="0" err="1"/>
              <a:t>convencionales</a:t>
            </a:r>
            <a:r>
              <a:rPr lang="en-US" dirty="0"/>
              <a:t>; no </a:t>
            </a:r>
            <a:r>
              <a:rPr lang="en-US" dirty="0" err="1"/>
              <a:t>hace</a:t>
            </a:r>
            <a:r>
              <a:rPr lang="en-US" dirty="0"/>
              <a:t> extension </a:t>
            </a:r>
            <a:r>
              <a:rPr lang="en-US" dirty="0" err="1"/>
              <a:t>sobre</a:t>
            </a:r>
            <a:r>
              <a:rPr lang="en-US" dirty="0"/>
              <a:t> la </a:t>
            </a:r>
          </a:p>
          <a:p>
            <a:pPr lvl="0" fontAlgn="base">
              <a:buFontTx/>
              <a:buChar char="-"/>
            </a:pPr>
            <a:r>
              <a:rPr lang="en-US" dirty="0"/>
              <a:t>2010: ley </a:t>
            </a:r>
            <a:r>
              <a:rPr lang="en-US" dirty="0" err="1"/>
              <a:t>organica</a:t>
            </a:r>
            <a:r>
              <a:rPr lang="en-US" dirty="0"/>
              <a:t>: AE, </a:t>
            </a:r>
            <a:r>
              <a:rPr lang="en-US" dirty="0" err="1"/>
              <a:t>soberania</a:t>
            </a:r>
            <a:r>
              <a:rPr lang="en-US" dirty="0"/>
              <a:t> </a:t>
            </a:r>
            <a:r>
              <a:rPr lang="en-US" dirty="0" err="1"/>
              <a:t>alimentaria</a:t>
            </a:r>
            <a:r>
              <a:rPr lang="en-US" dirty="0"/>
              <a:t> – no ha </a:t>
            </a:r>
            <a:r>
              <a:rPr lang="en-US" dirty="0" err="1"/>
              <a:t>tomado</a:t>
            </a:r>
            <a:r>
              <a:rPr lang="en-US" dirty="0"/>
              <a:t>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esfuerzo</a:t>
            </a:r>
            <a:r>
              <a:rPr lang="en-US" dirty="0"/>
              <a:t>,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operacionalizado</a:t>
            </a:r>
            <a:r>
              <a:rPr lang="en-US" dirty="0"/>
              <a:t> </a:t>
            </a:r>
            <a:r>
              <a:rPr lang="en-US" dirty="0" err="1"/>
              <a:t>hacía</a:t>
            </a:r>
            <a:r>
              <a:rPr lang="en-US" dirty="0"/>
              <a:t> lo </a:t>
            </a:r>
            <a:r>
              <a:rPr lang="en-US" dirty="0" err="1"/>
              <a:t>convencional</a:t>
            </a:r>
            <a:endParaRPr lang="en-US" dirty="0"/>
          </a:p>
          <a:p>
            <a:pPr lvl="0" fontAlgn="base">
              <a:buFontTx/>
              <a:buChar char="-"/>
            </a:pPr>
            <a:r>
              <a:rPr lang="en-US" dirty="0"/>
              <a:t>2012: </a:t>
            </a:r>
            <a:r>
              <a:rPr lang="en-US" dirty="0" err="1"/>
              <a:t>presión</a:t>
            </a:r>
            <a:r>
              <a:rPr lang="en-US" dirty="0"/>
              <a:t> por los </a:t>
            </a:r>
            <a:r>
              <a:rPr lang="en-US" dirty="0" err="1"/>
              <a:t>movimientos</a:t>
            </a:r>
            <a:r>
              <a:rPr lang="en-US" dirty="0"/>
              <a:t> campesinos </a:t>
            </a:r>
            <a:r>
              <a:rPr lang="en-US" dirty="0" err="1"/>
              <a:t>nació</a:t>
            </a:r>
            <a:r>
              <a:rPr lang="en-US" dirty="0"/>
              <a:t> una </a:t>
            </a:r>
            <a:r>
              <a:rPr lang="en-US" dirty="0" err="1"/>
              <a:t>preocupacón</a:t>
            </a:r>
            <a:r>
              <a:rPr lang="en-US" dirty="0"/>
              <a:t> por la </a:t>
            </a:r>
            <a:r>
              <a:rPr lang="en-US" dirty="0" err="1"/>
              <a:t>soberanía</a:t>
            </a:r>
            <a:r>
              <a:rPr lang="en-US" dirty="0"/>
              <a:t> </a:t>
            </a:r>
            <a:r>
              <a:rPr lang="en-US" dirty="0" err="1"/>
              <a:t>alimentaria</a:t>
            </a:r>
            <a:r>
              <a:rPr lang="en-US" dirty="0"/>
              <a:t> y </a:t>
            </a:r>
            <a:r>
              <a:rPr lang="en-US" dirty="0" err="1"/>
              <a:t>semillas</a:t>
            </a:r>
            <a:r>
              <a:rPr lang="en-US" dirty="0"/>
              <a:t> y </a:t>
            </a:r>
            <a:r>
              <a:rPr lang="en-US" dirty="0" err="1"/>
              <a:t>producción</a:t>
            </a:r>
            <a:r>
              <a:rPr lang="en-US" dirty="0"/>
              <a:t> ancestral, y </a:t>
            </a:r>
            <a:r>
              <a:rPr lang="en-US" dirty="0" err="1"/>
              <a:t>luego</a:t>
            </a:r>
            <a:r>
              <a:rPr lang="en-US" dirty="0"/>
              <a:t> la </a:t>
            </a:r>
            <a:r>
              <a:rPr lang="en-US" dirty="0" err="1"/>
              <a:t>producción</a:t>
            </a:r>
            <a:r>
              <a:rPr lang="en-US" dirty="0"/>
              <a:t> AE. </a:t>
            </a:r>
            <a:r>
              <a:rPr lang="en-US" dirty="0" err="1"/>
              <a:t>Prefectura</a:t>
            </a:r>
            <a:r>
              <a:rPr lang="en-US" dirty="0"/>
              <a:t> </a:t>
            </a:r>
            <a:r>
              <a:rPr lang="en-US" dirty="0" err="1"/>
              <a:t>hizo</a:t>
            </a:r>
            <a:r>
              <a:rPr lang="en-US" dirty="0"/>
              <a:t> una </a:t>
            </a:r>
            <a:r>
              <a:rPr lang="en-US" dirty="0" err="1"/>
              <a:t>ordenaza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cambio</a:t>
            </a:r>
            <a:r>
              <a:rPr lang="en-US" dirty="0"/>
              <a:t> </a:t>
            </a:r>
            <a:r>
              <a:rPr lang="en-US" dirty="0" err="1"/>
              <a:t>climatico</a:t>
            </a:r>
            <a:r>
              <a:rPr lang="en-US" dirty="0"/>
              <a:t>, AE, </a:t>
            </a:r>
            <a:r>
              <a:rPr lang="en-US" dirty="0" err="1"/>
              <a:t>soberania</a:t>
            </a:r>
            <a:r>
              <a:rPr lang="en-US" dirty="0"/>
              <a:t>, que </a:t>
            </a:r>
            <a:r>
              <a:rPr lang="en-US" dirty="0" err="1"/>
              <a:t>ayudó</a:t>
            </a:r>
            <a:r>
              <a:rPr lang="en-US" dirty="0"/>
              <a:t> </a:t>
            </a:r>
            <a:r>
              <a:rPr lang="en-US" dirty="0" err="1"/>
              <a:t>incidir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MAG</a:t>
            </a:r>
          </a:p>
          <a:p>
            <a:pPr lvl="0" fontAlgn="base">
              <a:buFontTx/>
              <a:buChar char="-"/>
            </a:pPr>
            <a:r>
              <a:rPr lang="en-US" dirty="0"/>
              <a:t>2016: </a:t>
            </a:r>
            <a:r>
              <a:rPr lang="en-US" dirty="0" err="1"/>
              <a:t>promoveer</a:t>
            </a:r>
            <a:r>
              <a:rPr lang="en-US" dirty="0"/>
              <a:t> la </a:t>
            </a:r>
            <a:r>
              <a:rPr lang="en-US" dirty="0" err="1"/>
              <a:t>agricultura</a:t>
            </a:r>
            <a:r>
              <a:rPr lang="en-US" dirty="0"/>
              <a:t> familiar </a:t>
            </a:r>
            <a:r>
              <a:rPr lang="en-US" dirty="0" err="1"/>
              <a:t>campesina</a:t>
            </a:r>
            <a:r>
              <a:rPr lang="en-US" dirty="0"/>
              <a:t>, no </a:t>
            </a:r>
            <a:r>
              <a:rPr lang="en-US" dirty="0" err="1"/>
              <a:t>necesariamente</a:t>
            </a:r>
            <a:r>
              <a:rPr lang="en-US" dirty="0"/>
              <a:t> con una vision AE – 2018 </a:t>
            </a:r>
            <a:r>
              <a:rPr lang="en-US" dirty="0" err="1"/>
              <a:t>logotipo</a:t>
            </a:r>
            <a:r>
              <a:rPr lang="en-US" dirty="0"/>
              <a:t>: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aceder</a:t>
            </a:r>
            <a:r>
              <a:rPr lang="en-US" dirty="0"/>
              <a:t> a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credito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solo los que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asociados</a:t>
            </a:r>
            <a:endParaRPr lang="en-US" dirty="0"/>
          </a:p>
          <a:p>
            <a:pPr lvl="0" fontAlgn="base">
              <a:buFontTx/>
              <a:buChar char="-"/>
            </a:pPr>
            <a:r>
              <a:rPr lang="en-US" dirty="0"/>
              <a:t>2018-2020: no hay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fondos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gobierno</a:t>
            </a:r>
            <a:r>
              <a:rPr lang="en-US" dirty="0"/>
              <a:t> </a:t>
            </a:r>
            <a:r>
              <a:rPr lang="en-US" dirty="0" err="1"/>
              <a:t>entonces</a:t>
            </a:r>
            <a:r>
              <a:rPr lang="en-US" dirty="0"/>
              <a:t> una </a:t>
            </a:r>
            <a:r>
              <a:rPr lang="en-US" dirty="0" err="1"/>
              <a:t>gira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los </a:t>
            </a:r>
            <a:r>
              <a:rPr lang="en-US" dirty="0" err="1"/>
              <a:t>sostenible</a:t>
            </a:r>
            <a:r>
              <a:rPr lang="en-US" dirty="0"/>
              <a:t>, </a:t>
            </a:r>
            <a:r>
              <a:rPr lang="en-US" dirty="0" err="1"/>
              <a:t>porque</a:t>
            </a:r>
            <a:r>
              <a:rPr lang="en-US" dirty="0"/>
              <a:t>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financiar</a:t>
            </a:r>
            <a:r>
              <a:rPr lang="en-US" dirty="0"/>
              <a:t> </a:t>
            </a:r>
            <a:r>
              <a:rPr lang="en-US" dirty="0" err="1"/>
              <a:t>insumos</a:t>
            </a:r>
            <a:r>
              <a:rPr lang="en-US" dirty="0"/>
              <a:t> </a:t>
            </a:r>
            <a:r>
              <a:rPr lang="en-US" dirty="0" err="1"/>
              <a:t>externos</a:t>
            </a:r>
            <a:endParaRPr lang="en-US" dirty="0"/>
          </a:p>
          <a:p>
            <a:pPr marL="0" lvl="0" indent="0" fontAlgn="base">
              <a:buNone/>
            </a:pPr>
            <a:endParaRPr lang="en-US" dirty="0"/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US" dirty="0"/>
              <a:t>-</a:t>
            </a:r>
            <a:r>
              <a:rPr lang="en-US" dirty="0" err="1"/>
              <a:t>todos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F7A7FC-AE61-4132-AB7D-A6E4B8BAF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Educación</a:t>
            </a:r>
            <a:endParaRPr lang="en-US" dirty="0"/>
          </a:p>
          <a:p>
            <a:r>
              <a:rPr lang="en-US" dirty="0" err="1"/>
              <a:t>Participación</a:t>
            </a:r>
            <a:r>
              <a:rPr lang="en-US" dirty="0"/>
              <a:t> </a:t>
            </a:r>
            <a:r>
              <a:rPr lang="en-US" dirty="0" err="1"/>
              <a:t>ciudana</a:t>
            </a:r>
            <a:endParaRPr lang="en-US" dirty="0"/>
          </a:p>
          <a:p>
            <a:r>
              <a:rPr lang="en-US" dirty="0" err="1"/>
              <a:t>Sentido</a:t>
            </a:r>
            <a:r>
              <a:rPr lang="en-US" dirty="0"/>
              <a:t> de </a:t>
            </a:r>
            <a:r>
              <a:rPr lang="en-US" dirty="0" err="1"/>
              <a:t>comunidad</a:t>
            </a:r>
            <a:endParaRPr lang="en-US" dirty="0"/>
          </a:p>
          <a:p>
            <a:r>
              <a:rPr lang="en-US" dirty="0" err="1"/>
              <a:t>Aumenta</a:t>
            </a:r>
            <a:r>
              <a:rPr lang="en-US" dirty="0"/>
              <a:t> de las </a:t>
            </a:r>
            <a:r>
              <a:rPr lang="en-US" dirty="0" err="1"/>
              <a:t>practicas</a:t>
            </a:r>
            <a:endParaRPr lang="en-US" dirty="0"/>
          </a:p>
          <a:p>
            <a:r>
              <a:rPr lang="en-US" dirty="0" err="1"/>
              <a:t>Dialogos</a:t>
            </a:r>
            <a:r>
              <a:rPr lang="en-US" dirty="0"/>
              <a:t> ciudad-campo</a:t>
            </a:r>
          </a:p>
          <a:p>
            <a:r>
              <a:rPr lang="en-US" dirty="0" err="1"/>
              <a:t>Orgullo</a:t>
            </a:r>
            <a:r>
              <a:rPr lang="en-US" dirty="0"/>
              <a:t>, </a:t>
            </a:r>
            <a:r>
              <a:rPr lang="en-US" dirty="0" err="1"/>
              <a:t>identidad</a:t>
            </a:r>
            <a:r>
              <a:rPr lang="en-US" dirty="0"/>
              <a:t>, </a:t>
            </a:r>
            <a:r>
              <a:rPr lang="en-US" dirty="0" err="1"/>
              <a:t>valores</a:t>
            </a:r>
            <a:r>
              <a:rPr lang="en-US" dirty="0"/>
              <a:t>, </a:t>
            </a:r>
            <a:r>
              <a:rPr lang="en-US" dirty="0" err="1"/>
              <a:t>conocimientos</a:t>
            </a:r>
            <a:r>
              <a:rPr lang="en-US" dirty="0"/>
              <a:t> </a:t>
            </a:r>
            <a:r>
              <a:rPr lang="en-US" dirty="0" err="1"/>
              <a:t>tradicionales</a:t>
            </a:r>
            <a:r>
              <a:rPr lang="en-US" dirty="0"/>
              <a:t>, locales</a:t>
            </a:r>
          </a:p>
          <a:p>
            <a:r>
              <a:rPr lang="en-US" dirty="0" err="1"/>
              <a:t>Intercambio</a:t>
            </a:r>
            <a:r>
              <a:rPr lang="en-US" dirty="0"/>
              <a:t> de </a:t>
            </a:r>
            <a:r>
              <a:rPr lang="en-US" dirty="0" err="1"/>
              <a:t>experiencias</a:t>
            </a:r>
            <a:r>
              <a:rPr lang="en-US" dirty="0"/>
              <a:t> entre </a:t>
            </a:r>
            <a:r>
              <a:rPr lang="en-US" dirty="0" err="1"/>
              <a:t>agricultores</a:t>
            </a:r>
            <a:endParaRPr lang="en-US" dirty="0"/>
          </a:p>
          <a:p>
            <a:r>
              <a:rPr lang="en-US" dirty="0"/>
              <a:t>Redes </a:t>
            </a:r>
            <a:r>
              <a:rPr lang="en-US" dirty="0" err="1"/>
              <a:t>asociativas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565</Words>
  <Application>Microsoft Macintosh PowerPoint</Application>
  <PresentationFormat>Personalizado</PresentationFormat>
  <Paragraphs>40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Office Theme</vt:lpstr>
      <vt:lpstr>Las visiones a futuro de la Agroecología en los Andes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Jasmin Jalil</cp:lastModifiedBy>
  <cp:revision>24</cp:revision>
  <dcterms:created xsi:type="dcterms:W3CDTF">2020-07-03T21:40:43Z</dcterms:created>
  <dcterms:modified xsi:type="dcterms:W3CDTF">2020-07-08T03:31:04Z</dcterms:modified>
</cp:coreProperties>
</file>