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61" r:id="rId3"/>
    <p:sldId id="262" r:id="rId4"/>
    <p:sldId id="263" r:id="rId5"/>
    <p:sldId id="264" r:id="rId6"/>
    <p:sldId id="27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3" autoAdjust="0"/>
    <p:restoredTop sz="94660"/>
  </p:normalViewPr>
  <p:slideViewPr>
    <p:cSldViewPr snapToGrid="0">
      <p:cViewPr varScale="1">
        <p:scale>
          <a:sx n="68" d="100"/>
          <a:sy n="68" d="100"/>
        </p:scale>
        <p:origin x="69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038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052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786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824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709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735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845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005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218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506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906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E45670-A5CB-4F98-9717-FED137FC9E77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AB638-2840-469E-A630-D616CC759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716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35967" y="139960"/>
            <a:ext cx="9144000" cy="1781978"/>
          </a:xfrm>
        </p:spPr>
        <p:txBody>
          <a:bodyPr>
            <a:normAutofit/>
          </a:bodyPr>
          <a:lstStyle/>
          <a:p>
            <a:r>
              <a:rPr lang="es-ES_tradnl" sz="4800" b="1" dirty="0"/>
              <a:t>Las visiones a futuro de la Agroecología en los Andes</a:t>
            </a:r>
            <a:endParaRPr lang="en-US" sz="40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7221" b="-1660"/>
          <a:stretch/>
        </p:blipFill>
        <p:spPr>
          <a:xfrm>
            <a:off x="-1556084" y="4840975"/>
            <a:ext cx="5818910" cy="212311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4798" y="4840975"/>
            <a:ext cx="6377171" cy="211918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72607" y="4848215"/>
            <a:ext cx="3919393" cy="210233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28098" y="1920815"/>
            <a:ext cx="41562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accent5"/>
                </a:solidFill>
              </a:rPr>
              <a:t>“</a:t>
            </a:r>
            <a:r>
              <a:rPr lang="en-US" sz="4000" dirty="0" err="1">
                <a:solidFill>
                  <a:schemeClr val="accent5"/>
                </a:solidFill>
              </a:rPr>
              <a:t>Chaqru</a:t>
            </a:r>
            <a:r>
              <a:rPr lang="en-US" sz="4000" dirty="0">
                <a:solidFill>
                  <a:schemeClr val="accent5"/>
                </a:solidFill>
              </a:rPr>
              <a:t>” (</a:t>
            </a:r>
            <a:r>
              <a:rPr lang="en-US" sz="4000" dirty="0" err="1">
                <a:solidFill>
                  <a:schemeClr val="accent5"/>
                </a:solidFill>
              </a:rPr>
              <a:t>Mezcla</a:t>
            </a:r>
            <a:r>
              <a:rPr lang="en-US" sz="4000" dirty="0">
                <a:solidFill>
                  <a:schemeClr val="accent5"/>
                </a:solidFill>
              </a:rPr>
              <a:t>)</a:t>
            </a:r>
            <a:endParaRPr lang="en-US" sz="4000" i="1" dirty="0">
              <a:solidFill>
                <a:schemeClr val="accent5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62766" y="2680349"/>
            <a:ext cx="106489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3600" i="1" dirty="0"/>
              <a:t>Zona: </a:t>
            </a:r>
            <a:r>
              <a:rPr lang="es-PE" sz="3600" dirty="0"/>
              <a:t>Andes centrales del Perú </a:t>
            </a:r>
            <a:endParaRPr lang="es-PE" sz="3600" i="1" dirty="0"/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15D0EBBD-F992-7A4B-BB15-9A0CE748D2D3}"/>
              </a:ext>
            </a:extLst>
          </p:cNvPr>
          <p:cNvSpPr txBox="1"/>
          <p:nvPr/>
        </p:nvSpPr>
        <p:spPr>
          <a:xfrm>
            <a:off x="501877" y="3482362"/>
            <a:ext cx="1137070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/>
            <a:r>
              <a:rPr lang="es-PE" sz="3600" i="1" dirty="0"/>
              <a:t>Participantes: </a:t>
            </a:r>
            <a:r>
              <a:rPr lang="es-PE" sz="2800" dirty="0"/>
              <a:t>Jeff  Bentley, Aldo Cruz, </a:t>
            </a:r>
            <a:r>
              <a:rPr lang="es-PE" sz="2800" dirty="0" err="1"/>
              <a:t>Raul</a:t>
            </a:r>
            <a:r>
              <a:rPr lang="es-PE" sz="2800" dirty="0"/>
              <a:t> </a:t>
            </a:r>
            <a:r>
              <a:rPr lang="es-PE" sz="2800" dirty="0" err="1"/>
              <a:t>Ccanto</a:t>
            </a:r>
            <a:r>
              <a:rPr lang="es-PE" sz="2800" dirty="0"/>
              <a:t>, Roberto </a:t>
            </a:r>
            <a:r>
              <a:rPr lang="es-PE" sz="2800" dirty="0" err="1"/>
              <a:t>Ugas</a:t>
            </a:r>
            <a:r>
              <a:rPr lang="es-PE" sz="2800" dirty="0"/>
              <a:t>, Claudia Loarte, Katherin Meza y Ana Dorrego </a:t>
            </a:r>
          </a:p>
          <a:p>
            <a:r>
              <a:rPr lang="es-PE" sz="3600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84156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736766" cy="1218348"/>
          </a:xfrm>
        </p:spPr>
        <p:txBody>
          <a:bodyPr>
            <a:normAutofit/>
          </a:bodyPr>
          <a:lstStyle/>
          <a:p>
            <a:pPr lvl="0"/>
            <a:r>
              <a:rPr lang="es-EC" sz="28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Considerando la zona elegida y los casos, identifiquen una visión de cómo les gustaría ver este territorio agroecológico. </a:t>
            </a:r>
            <a:endParaRPr lang="en-US" sz="280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B9273A-3A5E-4572-9B00-917772070A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934700" cy="4667249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AutoNum type="arabicPeriod"/>
            </a:pPr>
            <a:r>
              <a:rPr lang="es-PE" dirty="0"/>
              <a:t>Agroecosistemas </a:t>
            </a:r>
            <a:r>
              <a:rPr lang="es-ES" b="1" dirty="0"/>
              <a:t>más</a:t>
            </a:r>
            <a:r>
              <a:rPr lang="es-PE" dirty="0"/>
              <a:t> resiliente </a:t>
            </a:r>
          </a:p>
          <a:p>
            <a:pPr marL="514350" indent="-514350">
              <a:buAutoNum type="arabicPeriod"/>
            </a:pPr>
            <a:r>
              <a:rPr lang="es-PE" dirty="0"/>
              <a:t>Cultivos </a:t>
            </a:r>
            <a:r>
              <a:rPr lang="es-ES" dirty="0"/>
              <a:t> </a:t>
            </a:r>
            <a:r>
              <a:rPr lang="es-ES" b="1" dirty="0"/>
              <a:t>más</a:t>
            </a:r>
            <a:r>
              <a:rPr lang="es-PE" dirty="0"/>
              <a:t> sanos === nutrición saludable  =&gt; </a:t>
            </a:r>
            <a:r>
              <a:rPr lang="es-PE" b="1" dirty="0"/>
              <a:t>soberanía alimentaria </a:t>
            </a:r>
            <a:r>
              <a:rPr lang="es-PE" dirty="0"/>
              <a:t>en la región </a:t>
            </a:r>
          </a:p>
          <a:p>
            <a:pPr marL="514350" indent="-514350">
              <a:buAutoNum type="arabicPeriod"/>
            </a:pPr>
            <a:r>
              <a:rPr lang="es-PE" dirty="0"/>
              <a:t>Territorios </a:t>
            </a:r>
            <a:r>
              <a:rPr lang="es-PE" b="1" dirty="0"/>
              <a:t>diversos </a:t>
            </a:r>
            <a:r>
              <a:rPr lang="es-PE" dirty="0"/>
              <a:t>(cultivos, crianzas y manejos de bosques =&gt; </a:t>
            </a:r>
            <a:r>
              <a:rPr lang="es-PE" b="1" dirty="0"/>
              <a:t>agroforestería</a:t>
            </a:r>
            <a:r>
              <a:rPr lang="es-PE" dirty="0"/>
              <a:t>)</a:t>
            </a:r>
          </a:p>
          <a:p>
            <a:pPr marL="514350" indent="-514350">
              <a:buAutoNum type="arabicPeriod"/>
            </a:pPr>
            <a:r>
              <a:rPr lang="es-PE" dirty="0"/>
              <a:t>Suelos </a:t>
            </a:r>
            <a:r>
              <a:rPr lang="es-PE" b="1" dirty="0"/>
              <a:t>sanos </a:t>
            </a:r>
            <a:r>
              <a:rPr lang="es-PE" dirty="0"/>
              <a:t>“saludables” (reciclaje/incorporación de residuos)</a:t>
            </a:r>
          </a:p>
          <a:p>
            <a:pPr marL="514350" indent="-514350">
              <a:buAutoNum type="arabicPeriod"/>
            </a:pPr>
            <a:r>
              <a:rPr lang="es-PE" dirty="0"/>
              <a:t>Recurso hídrico </a:t>
            </a:r>
            <a:r>
              <a:rPr lang="es-PE" b="1" dirty="0"/>
              <a:t>disponible</a:t>
            </a:r>
            <a:r>
              <a:rPr lang="es-PE" dirty="0"/>
              <a:t> (conservación de cabecera de cuencas)</a:t>
            </a:r>
          </a:p>
          <a:p>
            <a:pPr marL="514350" indent="-514350">
              <a:buAutoNum type="arabicPeriod"/>
            </a:pPr>
            <a:r>
              <a:rPr lang="es-PE" dirty="0"/>
              <a:t>Escuelas (estructura educativa) y niños </a:t>
            </a:r>
            <a:r>
              <a:rPr lang="es-PE" b="1" dirty="0"/>
              <a:t>valoran/reconocen </a:t>
            </a:r>
            <a:r>
              <a:rPr lang="es-PE" dirty="0"/>
              <a:t>conocimientos-saber locales </a:t>
            </a:r>
            <a:r>
              <a:rPr lang="es-PE" dirty="0">
                <a:sym typeface="Wingdings" panose="05000000000000000000" pitchFamily="2" charset="2"/>
              </a:rPr>
              <a:t>=&gt; mayor oportunidad/empoderamiento de los niños para que no migren a las ciudades urbanas.</a:t>
            </a:r>
          </a:p>
          <a:p>
            <a:pPr marL="0" indent="0">
              <a:buNone/>
            </a:pPr>
            <a:r>
              <a:rPr lang="es-PE" dirty="0"/>
              <a:t>*Atribuyendo fuerte responsabilidad a los actores externos (sociedades urbanas)</a:t>
            </a:r>
          </a:p>
          <a:p>
            <a:pPr marL="514350" indent="-514350">
              <a:buAutoNum type="arabicPeriod"/>
            </a:pPr>
            <a:r>
              <a:rPr lang="es-PE" dirty="0"/>
              <a:t>Agricultores que manejen un abanico de </a:t>
            </a:r>
            <a:r>
              <a:rPr lang="es-PE" b="1" dirty="0"/>
              <a:t>opciones/conocimientos </a:t>
            </a:r>
            <a:r>
              <a:rPr lang="es-PE" dirty="0"/>
              <a:t>que se ajusten a las condiciones del </a:t>
            </a:r>
            <a:r>
              <a:rPr lang="es-PE" b="1" dirty="0"/>
              <a:t>contexto</a:t>
            </a:r>
            <a:r>
              <a:rPr lang="es-PE" dirty="0"/>
              <a:t>.</a:t>
            </a:r>
          </a:p>
          <a:p>
            <a:pPr marL="514350" indent="-514350">
              <a:buAutoNum type="arabicPeriod"/>
            </a:pPr>
            <a:r>
              <a:rPr lang="es-PE" dirty="0"/>
              <a:t>Territorios con </a:t>
            </a:r>
            <a:r>
              <a:rPr lang="es-PE" b="1" dirty="0"/>
              <a:t>organizaciones locales </a:t>
            </a:r>
            <a:r>
              <a:rPr lang="es-PE" dirty="0"/>
              <a:t>fortalecidas/consolidadas - para que enfoques como diversidad (conservación y comercialización) se fortalezcan.</a:t>
            </a:r>
          </a:p>
          <a:p>
            <a:pPr marL="514350" indent="-514350">
              <a:buAutoNum type="arabicPeriod"/>
            </a:pPr>
            <a:r>
              <a:rPr lang="es-PE" b="1" dirty="0"/>
              <a:t>Cadenas cortas de comercialización </a:t>
            </a:r>
            <a:r>
              <a:rPr lang="es-PE" dirty="0"/>
              <a:t>con mayor oportunidad para las mujeres y la familia.</a:t>
            </a:r>
          </a:p>
          <a:p>
            <a:pPr marL="514350" indent="-514350">
              <a:buAutoNum type="arabicPeriod"/>
            </a:pPr>
            <a:endParaRPr lang="es-PE" dirty="0"/>
          </a:p>
          <a:p>
            <a:pPr marL="514350" indent="-514350">
              <a:buAutoNum type="arabicPeriod"/>
            </a:pPr>
            <a:endParaRPr lang="es-PE" dirty="0"/>
          </a:p>
          <a:p>
            <a:pPr marL="514350" indent="-514350">
              <a:buAutoNum type="arabicPeriod"/>
            </a:pPr>
            <a:endParaRPr lang="es-PE" dirty="0"/>
          </a:p>
          <a:p>
            <a:pPr marL="514350" indent="-514350">
              <a:buAutoNum type="arabicPeriod"/>
            </a:pPr>
            <a:endParaRPr lang="es-PE" dirty="0"/>
          </a:p>
          <a:p>
            <a:pPr marL="514350" indent="-514350">
              <a:buAutoNum type="arabicPeriod"/>
            </a:pP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708446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6327" y="365125"/>
            <a:ext cx="10515600" cy="1325563"/>
          </a:xfrm>
        </p:spPr>
        <p:txBody>
          <a:bodyPr>
            <a:normAutofit fontScale="90000"/>
          </a:bodyPr>
          <a:lstStyle/>
          <a:p>
            <a:pPr lvl="0"/>
            <a:r>
              <a:rPr lang="es-BO" sz="2800" dirty="0">
                <a:solidFill>
                  <a:schemeClr val="accent6">
                    <a:lumMod val="50000"/>
                  </a:schemeClr>
                </a:solidFill>
              </a:rPr>
              <a:t>Aparte de un campesinado con tierra, ¿qué factores hacen falta para que haya agroecología en este territorio o que las agroecologías existentes se mantengan y se fortalezcan? ¿Cómo interrelacionan estos factores? 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5077"/>
            <a:ext cx="10515599" cy="4587798"/>
          </a:xfrm>
        </p:spPr>
        <p:txBody>
          <a:bodyPr>
            <a:normAutofit fontScale="55000" lnSpcReduction="20000"/>
          </a:bodyPr>
          <a:lstStyle/>
          <a:p>
            <a:pPr marL="514350" lvl="0" indent="-514350" fontAlgn="base">
              <a:buFont typeface="Arial" panose="020B0604020202020204" pitchFamily="34" charset="0"/>
              <a:buAutoNum type="arabicPeriod"/>
            </a:pPr>
            <a:r>
              <a:rPr lang="es-PE" sz="3800" dirty="0"/>
              <a:t>Falta de </a:t>
            </a:r>
            <a:r>
              <a:rPr lang="es-PE" sz="3800" b="1" dirty="0"/>
              <a:t>opciones ecológicos</a:t>
            </a:r>
            <a:r>
              <a:rPr lang="es-PE" sz="3800" dirty="0"/>
              <a:t> para las zonas altas que respondan a la necesidad de los agricultores y el contexto.</a:t>
            </a:r>
          </a:p>
          <a:p>
            <a:pPr marL="514350" lvl="0" indent="-514350" fontAlgn="base">
              <a:buFont typeface="Arial" panose="020B0604020202020204" pitchFamily="34" charset="0"/>
              <a:buAutoNum type="arabicPeriod"/>
            </a:pPr>
            <a:r>
              <a:rPr lang="es-PE" sz="3800" dirty="0"/>
              <a:t>Esfuerzo comunales (unidad) para alcanzar resultados concretos (Caso de MIP).</a:t>
            </a:r>
          </a:p>
          <a:p>
            <a:pPr marL="514350" lvl="0" indent="-514350" fontAlgn="base">
              <a:buFont typeface="Arial" panose="020B0604020202020204" pitchFamily="34" charset="0"/>
              <a:buAutoNum type="arabicPeriod"/>
            </a:pPr>
            <a:r>
              <a:rPr lang="es-PE" sz="3800" dirty="0"/>
              <a:t>Agrobiodiversidad: aprovechamiento racional de las variedades y cultivos nativos para el desarrollo de la agroecología que pueda generar mayores ingresos redundando en mejores condiciones de vida (bienestar (salud-nutrición, ) y cultura). </a:t>
            </a:r>
          </a:p>
          <a:p>
            <a:pPr marL="514350" lvl="0" indent="-514350" fontAlgn="base">
              <a:buFont typeface="Arial" panose="020B0604020202020204" pitchFamily="34" charset="0"/>
              <a:buAutoNum type="arabicPeriod"/>
            </a:pPr>
            <a:r>
              <a:rPr lang="es-PE" sz="3800" dirty="0"/>
              <a:t>Dialogo de conocimiento para asegurar la transmisión de saberes locales generacional (padre – niño)</a:t>
            </a:r>
          </a:p>
          <a:p>
            <a:pPr marL="514350" indent="-514350" fontAlgn="base">
              <a:buFont typeface="Arial" panose="020B0604020202020204" pitchFamily="34" charset="0"/>
              <a:buAutoNum type="arabicPeriod"/>
            </a:pPr>
            <a:r>
              <a:rPr lang="es-PE" sz="3800" dirty="0"/>
              <a:t>Aprender haciendo. (</a:t>
            </a:r>
            <a:r>
              <a:rPr lang="es-PE" sz="3800" b="1" dirty="0"/>
              <a:t>herencia</a:t>
            </a:r>
            <a:r>
              <a:rPr lang="es-PE" sz="3800" dirty="0"/>
              <a:t> de conocimientos)</a:t>
            </a:r>
          </a:p>
          <a:p>
            <a:pPr marL="514350" lvl="0" indent="-514350" fontAlgn="base">
              <a:buFont typeface="Arial" panose="020B0604020202020204" pitchFamily="34" charset="0"/>
              <a:buAutoNum type="arabicPeriod"/>
            </a:pPr>
            <a:r>
              <a:rPr lang="es-PE" sz="3800" dirty="0"/>
              <a:t>Conocimiento tradicional empoderan a niños/jóvenes para que encuentren mayores oportunidades en el campo </a:t>
            </a:r>
          </a:p>
          <a:p>
            <a:pPr marL="514350" lvl="0" indent="-514350" fontAlgn="base">
              <a:buFont typeface="Arial" panose="020B0604020202020204" pitchFamily="34" charset="0"/>
              <a:buAutoNum type="arabicPeriod"/>
            </a:pPr>
            <a:r>
              <a:rPr lang="es-PE" sz="3800" dirty="0"/>
              <a:t>Investigación: promover grupos de investigadores para una continuidad de las iniciativas que los proyectos en coordinación con los agricultores.</a:t>
            </a:r>
          </a:p>
          <a:p>
            <a:pPr marL="514350" lvl="0" indent="-514350" fontAlgn="base">
              <a:buFont typeface="Arial" panose="020B0604020202020204" pitchFamily="34" charset="0"/>
              <a:buAutoNum type="arabicPeriod"/>
            </a:pPr>
            <a:r>
              <a:rPr lang="es-PE" sz="3800" dirty="0"/>
              <a:t>Políticas regionales: Alianzas con actores locales y regionales fortalecidas para que las iniciativas tengan mayor impacto == crear espacios de diálogos</a:t>
            </a:r>
          </a:p>
          <a:p>
            <a:pPr marL="514350" lvl="0" indent="-514350" fontAlgn="base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481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1938"/>
          </a:xfrm>
        </p:spPr>
        <p:txBody>
          <a:bodyPr>
            <a:normAutofit/>
          </a:bodyPr>
          <a:lstStyle/>
          <a:p>
            <a:pPr lvl="0"/>
            <a:r>
              <a:rPr lang="es-EC" sz="2800" dirty="0">
                <a:solidFill>
                  <a:schemeClr val="accent6">
                    <a:lumMod val="50000"/>
                  </a:schemeClr>
                </a:solidFill>
              </a:rPr>
              <a:t>¿</a:t>
            </a:r>
            <a:r>
              <a:rPr lang="es-ES_tradnl" sz="2800" dirty="0">
                <a:solidFill>
                  <a:schemeClr val="accent6">
                    <a:lumMod val="50000"/>
                  </a:schemeClr>
                </a:solidFill>
              </a:rPr>
              <a:t>Qué principios ayudan a realizar esta visión? 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 fontScale="77500" lnSpcReduction="20000"/>
          </a:bodyPr>
          <a:lstStyle/>
          <a:p>
            <a:pPr marL="514350" lvl="0" indent="-514350" fontAlgn="base">
              <a:buAutoNum type="arabicPeriod"/>
            </a:pPr>
            <a:r>
              <a:rPr lang="es-PE" dirty="0"/>
              <a:t>Diversidad </a:t>
            </a:r>
          </a:p>
          <a:p>
            <a:pPr marL="514350" lvl="0" indent="-514350" fontAlgn="base">
              <a:buAutoNum type="arabicPeriod"/>
            </a:pPr>
            <a:r>
              <a:rPr lang="es-PE" dirty="0"/>
              <a:t>Valores humanos</a:t>
            </a:r>
          </a:p>
          <a:p>
            <a:pPr marL="514350" lvl="0" indent="-514350" fontAlgn="base">
              <a:buAutoNum type="arabicPeriod"/>
            </a:pPr>
            <a:r>
              <a:rPr lang="es-PE" dirty="0"/>
              <a:t> Dialogo  de saberes</a:t>
            </a:r>
          </a:p>
          <a:p>
            <a:pPr marL="514350" lvl="0" indent="-514350" fontAlgn="base">
              <a:buAutoNum type="arabicPeriod"/>
            </a:pPr>
            <a:r>
              <a:rPr lang="es-PE" dirty="0"/>
              <a:t>Decisión política </a:t>
            </a:r>
          </a:p>
          <a:p>
            <a:pPr marL="514350" lvl="0" indent="-514350" fontAlgn="base">
              <a:buAutoNum type="arabicPeriod"/>
            </a:pPr>
            <a:r>
              <a:rPr lang="es-PE" dirty="0"/>
              <a:t>Nueva gobernanza participativa </a:t>
            </a:r>
          </a:p>
          <a:p>
            <a:pPr marL="514350" lvl="0" indent="-514350" fontAlgn="base">
              <a:buAutoNum type="arabicPeriod"/>
            </a:pPr>
            <a:r>
              <a:rPr lang="es-PE" dirty="0"/>
              <a:t>Comercio justo (precios justos)</a:t>
            </a:r>
          </a:p>
          <a:p>
            <a:pPr marL="514350" lvl="0" indent="-514350" fontAlgn="base">
              <a:buAutoNum type="arabicPeriod"/>
            </a:pPr>
            <a:r>
              <a:rPr lang="es-PE" dirty="0"/>
              <a:t>Equidad </a:t>
            </a:r>
          </a:p>
          <a:p>
            <a:pPr marL="514350" lvl="0" indent="-514350" fontAlgn="base">
              <a:buAutoNum type="arabicPeriod"/>
            </a:pPr>
            <a:r>
              <a:rPr lang="es-PE" dirty="0"/>
              <a:t>Inclusión </a:t>
            </a:r>
          </a:p>
          <a:p>
            <a:pPr marL="514350" lvl="0" indent="-514350" fontAlgn="base">
              <a:buAutoNum type="arabicPeriod"/>
            </a:pPr>
            <a:endParaRPr lang="es-PE" dirty="0"/>
          </a:p>
          <a:p>
            <a:pPr marL="0" lvl="0" indent="0" fontAlgn="base">
              <a:buNone/>
            </a:pPr>
            <a:r>
              <a:rPr lang="es-PE" dirty="0"/>
              <a:t>Principios ecológicos</a:t>
            </a:r>
          </a:p>
          <a:p>
            <a:pPr marL="514350" lvl="0" indent="-514350" fontAlgn="base">
              <a:buAutoNum type="arabicPeriod"/>
            </a:pPr>
            <a:r>
              <a:rPr lang="es-PE" dirty="0"/>
              <a:t>Diversidad biológica</a:t>
            </a:r>
          </a:p>
          <a:p>
            <a:pPr marL="514350" lvl="0" indent="-514350" fontAlgn="base">
              <a:buAutoNum type="arabicPeriod"/>
            </a:pPr>
            <a:r>
              <a:rPr lang="es-PE" dirty="0"/>
              <a:t>Reciclaje (insumos orgánicos)</a:t>
            </a:r>
          </a:p>
          <a:p>
            <a:pPr marL="514350" lvl="0" indent="-514350" fontAlgn="base">
              <a:buAutoNum type="arabicPeriod"/>
            </a:pPr>
            <a:endParaRPr lang="en-US" dirty="0"/>
          </a:p>
          <a:p>
            <a:pPr marL="514350" lvl="0" indent="-514350" fontAlgn="base">
              <a:buAutoNum type="arabicPeriod"/>
            </a:pPr>
            <a:endParaRPr lang="en-US" dirty="0"/>
          </a:p>
          <a:p>
            <a:pPr marL="514350" lvl="0" indent="-514350" fontAlgn="base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068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BO" sz="2800" dirty="0">
                <a:solidFill>
                  <a:schemeClr val="accent6">
                    <a:lumMod val="50000"/>
                  </a:schemeClr>
                </a:solidFill>
              </a:rPr>
              <a:t>¿Cómo podrían fortalecerse los principios de humildad, solidaridad, equidad, diálogo de saberes, soberanía, entre otros? 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 fontAlgn="base">
              <a:buAutoNum type="arabicPeriod"/>
            </a:pPr>
            <a:r>
              <a:rPr lang="es-PE" dirty="0"/>
              <a:t>Talleres de sensibilización de autoevaluación “parte primero de uno”</a:t>
            </a:r>
          </a:p>
          <a:p>
            <a:pPr marL="514350" lvl="0" indent="-514350" fontAlgn="base">
              <a:buAutoNum type="arabicPeriod"/>
            </a:pPr>
            <a:r>
              <a:rPr lang="es-PE" dirty="0"/>
              <a:t>Dialogo de saberes “la escucha de todos los actores”</a:t>
            </a:r>
          </a:p>
          <a:p>
            <a:pPr marL="514350" lvl="0" indent="-514350" fontAlgn="base">
              <a:buAutoNum type="arabicPeriod"/>
            </a:pPr>
            <a:r>
              <a:rPr lang="es-PE" dirty="0"/>
              <a:t>Reconocimiento de la paridad “igualdad”</a:t>
            </a:r>
          </a:p>
          <a:p>
            <a:pPr marL="514350" lvl="0" indent="-514350" fontAlgn="base">
              <a:buAutoNum type="arabicPeriod"/>
            </a:pPr>
            <a:r>
              <a:rPr lang="es-PE" dirty="0"/>
              <a:t>Respeto a las diferencias / diversidad</a:t>
            </a:r>
          </a:p>
          <a:p>
            <a:pPr marL="514350" lvl="0" indent="-514350" fontAlgn="base">
              <a:buAutoNum type="arabicPeriod"/>
            </a:pPr>
            <a:r>
              <a:rPr lang="es-PE" dirty="0"/>
              <a:t>Trabajo con los niños desde pequeños (incluir temar en la curricular)</a:t>
            </a:r>
          </a:p>
          <a:p>
            <a:pPr marL="514350" lvl="0" indent="-514350" fontAlgn="base">
              <a:buAutoNum type="arabicPeriod"/>
            </a:pPr>
            <a:r>
              <a:rPr lang="es-PE" dirty="0"/>
              <a:t>Sensibilizar a los padres con los temas de conocimiento local (ejemplo. Quechua)</a:t>
            </a:r>
          </a:p>
          <a:p>
            <a:pPr marL="514350" lvl="0" indent="-514350" fontAlgn="base">
              <a:buAutoNum type="arabicPeriod"/>
            </a:pPr>
            <a:endParaRPr lang="en-US" dirty="0"/>
          </a:p>
          <a:p>
            <a:pPr marL="514350" lvl="0" indent="-514350" fontAlgn="base">
              <a:buAutoNum type="arabicPeriod"/>
            </a:pPr>
            <a:endParaRPr lang="en-US" dirty="0"/>
          </a:p>
          <a:p>
            <a:pPr marL="514350" lvl="0" indent="-514350" fontAlgn="base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7454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16712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2014</TotalTime>
  <Words>380</Words>
  <Application>Microsoft Office PowerPoint</Application>
  <PresentationFormat>Widescreen</PresentationFormat>
  <Paragraphs>50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Las visiones a futuro de la Agroecología en los Andes</vt:lpstr>
      <vt:lpstr>Considerando la zona elegida y los casos, identifiquen una visión de cómo les gustaría ver este territorio agroecológico. </vt:lpstr>
      <vt:lpstr>Aparte de un campesinado con tierra, ¿qué factores hacen falta para que haya agroecología en este territorio o que las agroecologías existentes se mantengan y se fortalezcan? ¿Cómo interrelacionan estos factores? </vt:lpstr>
      <vt:lpstr>¿Qué principios ayudan a realizar esta visión? </vt:lpstr>
      <vt:lpstr>¿Cómo podrían fortalecerse los principios de humildad, solidaridad, equidad, diálogo de saberes, soberanía, entre otros? </vt:lpstr>
      <vt:lpstr>PowerPoint Presentation</vt:lpstr>
    </vt:vector>
  </TitlesOfParts>
  <Company>University of Vermont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Trabajo en grupo</dc:title>
  <dc:creator>G</dc:creator>
  <cp:lastModifiedBy>Meza Retamozo,Katherin Paola</cp:lastModifiedBy>
  <cp:revision>37</cp:revision>
  <dcterms:created xsi:type="dcterms:W3CDTF">2020-07-03T21:40:43Z</dcterms:created>
  <dcterms:modified xsi:type="dcterms:W3CDTF">2020-07-07T22:24:53Z</dcterms:modified>
</cp:coreProperties>
</file>