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75" r:id="rId3"/>
    <p:sldId id="288" r:id="rId4"/>
    <p:sldId id="276" r:id="rId5"/>
    <p:sldId id="257" r:id="rId6"/>
    <p:sldId id="266" r:id="rId7"/>
    <p:sldId id="274" r:id="rId8"/>
    <p:sldId id="265" r:id="rId9"/>
    <p:sldId id="279" r:id="rId10"/>
    <p:sldId id="281" r:id="rId11"/>
    <p:sldId id="282" r:id="rId12"/>
    <p:sldId id="269" r:id="rId13"/>
    <p:sldId id="283" r:id="rId14"/>
    <p:sldId id="284" r:id="rId15"/>
    <p:sldId id="285" r:id="rId16"/>
    <p:sldId id="286" r:id="rId17"/>
    <p:sldId id="280" r:id="rId18"/>
    <p:sldId id="277" r:id="rId19"/>
    <p:sldId id="264" r:id="rId20"/>
    <p:sldId id="272" r:id="rId21"/>
    <p:sldId id="270" r:id="rId22"/>
    <p:sldId id="271" r:id="rId23"/>
    <p:sldId id="263" r:id="rId24"/>
    <p:sldId id="258" r:id="rId25"/>
    <p:sldId id="259" r:id="rId26"/>
    <p:sldId id="273" r:id="rId27"/>
    <p:sldId id="268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2369" autoAdjust="0"/>
  </p:normalViewPr>
  <p:slideViewPr>
    <p:cSldViewPr snapToGrid="0">
      <p:cViewPr varScale="1">
        <p:scale>
          <a:sx n="90" d="100"/>
          <a:sy n="90" d="100"/>
        </p:scale>
        <p:origin x="8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C072CB-6BD5-5544-8CC8-C124ACE68EC7}" type="doc">
      <dgm:prSet loTypeId="urn:microsoft.com/office/officeart/2005/8/layout/cycle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C0DA0B-BCC2-EC48-AC55-4BC938114BB0}">
      <dgm:prSet custT="1"/>
      <dgm:spPr>
        <a:xfrm>
          <a:off x="3202011" y="8945"/>
          <a:ext cx="764584" cy="764584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rtl="0">
            <a:buNone/>
          </a:pPr>
          <a:r>
            <a:rPr lang="en-US" sz="1400" b="1" dirty="0" err="1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Año</a:t>
          </a:r>
          <a:r>
            <a:rPr lang="en-US" sz="1400" b="1" dirty="0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 1 </a:t>
          </a:r>
        </a:p>
        <a:p>
          <a:pPr rtl="0">
            <a:buNone/>
          </a:pPr>
          <a:r>
            <a:rPr lang="en-US" sz="1400" b="1" dirty="0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Papa</a:t>
          </a:r>
        </a:p>
      </dgm:t>
    </dgm:pt>
    <dgm:pt modelId="{9678A957-06A6-6F45-B78B-ACEB11E4DB35}" type="parTrans" cxnId="{C32857E1-8409-DA4F-9916-5216344506B7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D4884BFC-BE1B-774A-A1BD-5F5F5D9DFE1F}" type="sibTrans" cxnId="{C32857E1-8409-DA4F-9916-5216344506B7}">
      <dgm:prSet/>
      <dgm:spPr>
        <a:xfrm>
          <a:off x="860862" y="896"/>
          <a:ext cx="3738934" cy="3738934"/>
        </a:xfrm>
        <a:prstGeom prst="circularArrow">
          <a:avLst>
            <a:gd name="adj1" fmla="val 3988"/>
            <a:gd name="adj2" fmla="val 250134"/>
            <a:gd name="adj3" fmla="val 20573816"/>
            <a:gd name="adj4" fmla="val 18982302"/>
            <a:gd name="adj5" fmla="val 4652"/>
          </a:avLst>
        </a:prstGeom>
        <a:solidFill>
          <a:srgbClr val="CC5D12"/>
        </a:solidFill>
        <a:ln>
          <a:noFill/>
        </a:ln>
        <a:effectLst/>
      </dgm:spPr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E85B45B0-81A0-4A4E-9C77-5C0B17E3D81C}">
      <dgm:prSet custT="1"/>
      <dgm:spPr>
        <a:xfrm>
          <a:off x="4055985" y="1488071"/>
          <a:ext cx="764584" cy="764584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en-US" sz="1400" b="1" dirty="0" err="1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Año</a:t>
          </a:r>
          <a:r>
            <a:rPr lang="en-US" sz="1400" b="1" dirty="0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 2 </a:t>
          </a:r>
        </a:p>
        <a:p>
          <a:pPr>
            <a:buNone/>
          </a:pPr>
          <a:r>
            <a:rPr lang="en-US" sz="1400" b="1" dirty="0" err="1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Maíz</a:t>
          </a:r>
          <a:endParaRPr lang="en-US" sz="1400" b="1" dirty="0">
            <a:solidFill>
              <a:srgbClr val="A10309"/>
            </a:solidFill>
            <a:latin typeface="Corbel" panose="020B0503020204020204"/>
            <a:ea typeface="+mn-ea"/>
            <a:cs typeface="+mn-cs"/>
          </a:endParaRPr>
        </a:p>
      </dgm:t>
    </dgm:pt>
    <dgm:pt modelId="{84A7DD09-2EE3-6E4F-A5D5-748EEB8A5324}" type="parTrans" cxnId="{FC2AEFDD-C313-B847-9781-17A167719A6C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026EB905-C5E9-8948-A2CC-CD01018B4E59}" type="sibTrans" cxnId="{FC2AEFDD-C313-B847-9781-17A167719A6C}">
      <dgm:prSet/>
      <dgm:spPr>
        <a:xfrm>
          <a:off x="860862" y="896"/>
          <a:ext cx="3738934" cy="3738934"/>
        </a:xfrm>
        <a:prstGeom prst="circularArrow">
          <a:avLst>
            <a:gd name="adj1" fmla="val 3988"/>
            <a:gd name="adj2" fmla="val 250134"/>
            <a:gd name="adj3" fmla="val 2147204"/>
            <a:gd name="adj4" fmla="val 776049"/>
            <a:gd name="adj5" fmla="val 4652"/>
          </a:avLst>
        </a:prstGeom>
        <a:solidFill>
          <a:srgbClr val="CC5D12"/>
        </a:solidFill>
        <a:ln>
          <a:noFill/>
        </a:ln>
        <a:effectLst/>
      </dgm:spPr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919F2810-5AA6-394C-850D-B33AD85B1997}">
      <dgm:prSet custT="1"/>
      <dgm:spPr>
        <a:xfrm>
          <a:off x="3018186" y="2967198"/>
          <a:ext cx="1132234" cy="764584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en-US" sz="1400" b="1" dirty="0" err="1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Año</a:t>
          </a:r>
          <a:r>
            <a:rPr lang="en-US" sz="1400" b="1" dirty="0">
              <a:solidFill>
                <a:srgbClr val="880208"/>
              </a:solidFill>
              <a:latin typeface="Corbel" panose="020B0503020204020204"/>
              <a:ea typeface="+mn-ea"/>
              <a:cs typeface="+mn-cs"/>
            </a:rPr>
            <a:t> 3 </a:t>
          </a:r>
          <a:r>
            <a:rPr lang="en-US" sz="1400" b="1" dirty="0" err="1">
              <a:solidFill>
                <a:srgbClr val="880208"/>
              </a:solidFill>
              <a:latin typeface="Corbel" panose="020B0503020204020204"/>
              <a:ea typeface="+mn-ea"/>
              <a:cs typeface="+mn-cs"/>
            </a:rPr>
            <a:t>C</a:t>
          </a:r>
          <a:r>
            <a:rPr lang="en-US" sz="1400" b="1" dirty="0" err="1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ebada</a:t>
          </a:r>
          <a:r>
            <a:rPr lang="en-US" sz="1400" b="1" dirty="0">
              <a:solidFill>
                <a:srgbClr val="880208"/>
              </a:solidFill>
              <a:latin typeface="Corbel" panose="020B0503020204020204"/>
              <a:ea typeface="+mn-ea"/>
              <a:cs typeface="+mn-cs"/>
            </a:rPr>
            <a:t>/</a:t>
          </a:r>
          <a:r>
            <a:rPr lang="en-US" sz="1400" b="1" dirty="0" err="1">
              <a:solidFill>
                <a:srgbClr val="880208"/>
              </a:solidFill>
              <a:latin typeface="Corbel" panose="020B0503020204020204"/>
              <a:ea typeface="+mn-ea"/>
              <a:cs typeface="+mn-cs"/>
            </a:rPr>
            <a:t>oca</a:t>
          </a:r>
          <a:endParaRPr lang="en-US" sz="1400" b="1" dirty="0">
            <a:solidFill>
              <a:srgbClr val="880208"/>
            </a:solidFill>
            <a:latin typeface="Corbel" panose="020B0503020204020204"/>
            <a:ea typeface="+mn-ea"/>
            <a:cs typeface="+mn-cs"/>
          </a:endParaRPr>
        </a:p>
      </dgm:t>
    </dgm:pt>
    <dgm:pt modelId="{3FD3A535-E663-6A41-A47E-26CADD688FEC}" type="parTrans" cxnId="{36F26D31-7CA1-E54B-B5B2-68CC79FDEF9C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9D9C2DB0-BECA-F243-B445-93978C0E284F}" type="sibTrans" cxnId="{36F26D31-7CA1-E54B-B5B2-68CC79FDEF9C}">
      <dgm:prSet/>
      <dgm:spPr>
        <a:xfrm>
          <a:off x="916366" y="-23406"/>
          <a:ext cx="3555015" cy="3738934"/>
        </a:xfrm>
        <a:prstGeom prst="circularArrow">
          <a:avLst>
            <a:gd name="adj1" fmla="val 3988"/>
            <a:gd name="adj2" fmla="val 250134"/>
            <a:gd name="adj3" fmla="val 6059080"/>
            <a:gd name="adj4" fmla="val 4817825"/>
            <a:gd name="adj5" fmla="val 4652"/>
          </a:avLst>
        </a:prstGeom>
        <a:solidFill>
          <a:srgbClr val="CC5D12"/>
        </a:solidFill>
        <a:ln>
          <a:noFill/>
        </a:ln>
        <a:effectLst/>
      </dgm:spPr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7B62D815-8F67-1E45-B3AF-4DB4C0405009}">
      <dgm:prSet custT="1"/>
      <dgm:spPr>
        <a:xfrm>
          <a:off x="1468850" y="2967198"/>
          <a:ext cx="815008" cy="764584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en-US" sz="1400" b="1" dirty="0" err="1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Año</a:t>
          </a:r>
          <a:r>
            <a:rPr lang="en-US" sz="1400" b="1" dirty="0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 4 </a:t>
          </a:r>
        </a:p>
        <a:p>
          <a:pPr>
            <a:buNone/>
          </a:pPr>
          <a:r>
            <a:rPr lang="en-US" sz="1400" b="1" dirty="0" err="1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Haba</a:t>
          </a:r>
          <a:endParaRPr lang="en-US" sz="1400" b="1" dirty="0">
            <a:solidFill>
              <a:srgbClr val="A10309"/>
            </a:solidFill>
            <a:latin typeface="Corbel" panose="020B0503020204020204"/>
            <a:ea typeface="+mn-ea"/>
            <a:cs typeface="+mn-cs"/>
          </a:endParaRPr>
        </a:p>
      </dgm:t>
    </dgm:pt>
    <dgm:pt modelId="{E4C4D309-DD75-BC44-8F96-CCEA5124EDD1}" type="parTrans" cxnId="{AEAF4B0B-3B7C-6A42-BE6C-DBEB8F90F8EB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EFB5B369-25F5-594F-B0BF-E16D2DAAB1E9}" type="sibTrans" cxnId="{AEAF4B0B-3B7C-6A42-BE6C-DBEB8F90F8EB}">
      <dgm:prSet/>
      <dgm:spPr>
        <a:xfrm>
          <a:off x="860862" y="896"/>
          <a:ext cx="3738934" cy="3738934"/>
        </a:xfrm>
        <a:prstGeom prst="circularArrow">
          <a:avLst>
            <a:gd name="adj1" fmla="val 3988"/>
            <a:gd name="adj2" fmla="val 250134"/>
            <a:gd name="adj3" fmla="val 9773816"/>
            <a:gd name="adj4" fmla="val 8256701"/>
            <a:gd name="adj5" fmla="val 4652"/>
          </a:avLst>
        </a:prstGeom>
        <a:solidFill>
          <a:srgbClr val="CC5D12"/>
        </a:solidFill>
        <a:ln>
          <a:noFill/>
        </a:ln>
        <a:effectLst/>
      </dgm:spPr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29B3458D-9998-E24E-8547-651031F768EF}">
      <dgm:prSet custT="1"/>
      <dgm:spPr>
        <a:xfrm>
          <a:off x="416447" y="1488071"/>
          <a:ext cx="1211865" cy="764584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en-US" sz="1400" b="1" dirty="0" err="1">
              <a:solidFill>
                <a:sysClr val="windowText" lastClr="000000"/>
              </a:solidFill>
              <a:latin typeface="Corbel" panose="020B0503020204020204"/>
              <a:ea typeface="+mn-ea"/>
              <a:cs typeface="+mn-cs"/>
            </a:rPr>
            <a:t>Año</a:t>
          </a:r>
          <a:r>
            <a:rPr lang="en-US" sz="1400" b="1" dirty="0">
              <a:solidFill>
                <a:srgbClr val="4D4D4D">
                  <a:lumMod val="50000"/>
                </a:srgbClr>
              </a:solidFill>
              <a:latin typeface="Corbel" panose="020B0503020204020204"/>
              <a:ea typeface="+mn-ea"/>
              <a:cs typeface="+mn-cs"/>
            </a:rPr>
            <a:t> 5 </a:t>
          </a:r>
        </a:p>
        <a:p>
          <a:pPr>
            <a:buNone/>
          </a:pPr>
          <a:r>
            <a:rPr lang="en-US" sz="1400" b="1" dirty="0">
              <a:solidFill>
                <a:srgbClr val="4D4D4D">
                  <a:lumMod val="50000"/>
                </a:srgbClr>
              </a:solidFill>
              <a:latin typeface="Corbel" panose="020B0503020204020204"/>
              <a:ea typeface="+mn-ea"/>
              <a:cs typeface="+mn-cs"/>
            </a:rPr>
            <a:t>Descanso</a:t>
          </a:r>
        </a:p>
      </dgm:t>
    </dgm:pt>
    <dgm:pt modelId="{593FC687-1171-614C-BE3C-8455BD379537}" type="parTrans" cxnId="{95E470AB-95B8-A847-8BB6-82D7970C528A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2A41FC0B-3B4B-1742-A177-19982FC42DDE}" type="sibTrans" cxnId="{95E470AB-95B8-A847-8BB6-82D7970C528A}">
      <dgm:prSet/>
      <dgm:spPr>
        <a:xfrm>
          <a:off x="860862" y="896"/>
          <a:ext cx="3738934" cy="3738934"/>
        </a:xfrm>
        <a:prstGeom prst="circularArrow">
          <a:avLst>
            <a:gd name="adj1" fmla="val 3988"/>
            <a:gd name="adj2" fmla="val 250134"/>
            <a:gd name="adj3" fmla="val 12947204"/>
            <a:gd name="adj4" fmla="val 11576049"/>
            <a:gd name="adj5" fmla="val 4652"/>
          </a:avLst>
        </a:prstGeom>
        <a:solidFill>
          <a:srgbClr val="CC5D12"/>
        </a:solidFill>
        <a:ln>
          <a:noFill/>
        </a:ln>
        <a:effectLst/>
      </dgm:spPr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AC9959D9-737E-1A45-8F01-49AE004AA7C4}">
      <dgm:prSet custT="1"/>
      <dgm:spPr>
        <a:xfrm>
          <a:off x="1327062" y="8945"/>
          <a:ext cx="1098585" cy="764584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en-US" sz="1400" b="1" dirty="0" err="1">
              <a:solidFill>
                <a:sysClr val="windowText" lastClr="000000"/>
              </a:solidFill>
              <a:latin typeface="Corbel" panose="020B0503020204020204"/>
              <a:ea typeface="+mn-ea"/>
              <a:cs typeface="+mn-cs"/>
            </a:rPr>
            <a:t>Año</a:t>
          </a:r>
          <a:r>
            <a:rPr lang="en-US" sz="1400" b="1" dirty="0">
              <a:solidFill>
                <a:srgbClr val="4D4D4D">
                  <a:lumMod val="50000"/>
                </a:srgbClr>
              </a:solidFill>
              <a:latin typeface="Corbel" panose="020B0503020204020204"/>
              <a:ea typeface="+mn-ea"/>
              <a:cs typeface="+mn-cs"/>
            </a:rPr>
            <a:t> 6 </a:t>
          </a:r>
        </a:p>
        <a:p>
          <a:pPr>
            <a:buNone/>
          </a:pPr>
          <a:r>
            <a:rPr lang="en-US" sz="1400" b="1" dirty="0">
              <a:solidFill>
                <a:srgbClr val="4D4D4D">
                  <a:lumMod val="50000"/>
                </a:srgbClr>
              </a:solidFill>
              <a:latin typeface="Corbel" panose="020B0503020204020204"/>
              <a:ea typeface="+mn-ea"/>
              <a:cs typeface="+mn-cs"/>
            </a:rPr>
            <a:t>Descanso</a:t>
          </a:r>
        </a:p>
      </dgm:t>
    </dgm:pt>
    <dgm:pt modelId="{8A28C5F3-90D4-734E-A866-B6979BA3F956}" type="parTrans" cxnId="{99DEA4D6-C5E1-CA42-A216-71739389FA7B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039C0545-EB38-5247-9593-41ED6F4D6ECE}" type="sibTrans" cxnId="{99DEA4D6-C5E1-CA42-A216-71739389FA7B}">
      <dgm:prSet/>
      <dgm:spPr>
        <a:xfrm>
          <a:off x="860862" y="896"/>
          <a:ext cx="3738934" cy="3738934"/>
        </a:xfrm>
        <a:prstGeom prst="circularArrow">
          <a:avLst>
            <a:gd name="adj1" fmla="val 3988"/>
            <a:gd name="adj2" fmla="val 250134"/>
            <a:gd name="adj3" fmla="val 16911767"/>
            <a:gd name="adj4" fmla="val 15583439"/>
            <a:gd name="adj5" fmla="val 4652"/>
          </a:avLst>
        </a:prstGeom>
        <a:solidFill>
          <a:srgbClr val="CC5D12"/>
        </a:solidFill>
        <a:ln>
          <a:noFill/>
        </a:ln>
        <a:effectLst/>
      </dgm:spPr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C29F8CE1-3DC7-0E48-BE01-8B1343D62082}" type="pres">
      <dgm:prSet presAssocID="{D2C072CB-6BD5-5544-8CC8-C124ACE68EC7}" presName="cycle" presStyleCnt="0">
        <dgm:presLayoutVars>
          <dgm:dir/>
          <dgm:resizeHandles val="exact"/>
        </dgm:presLayoutVars>
      </dgm:prSet>
      <dgm:spPr/>
    </dgm:pt>
    <dgm:pt modelId="{E39CD5C3-F025-534B-AAB6-3DBB1BDF06A2}" type="pres">
      <dgm:prSet presAssocID="{DBC0DA0B-BCC2-EC48-AC55-4BC938114BB0}" presName="dummy" presStyleCnt="0"/>
      <dgm:spPr/>
    </dgm:pt>
    <dgm:pt modelId="{1EC1EB97-2733-D540-B5E2-0E65D17A3B6D}" type="pres">
      <dgm:prSet presAssocID="{DBC0DA0B-BCC2-EC48-AC55-4BC938114BB0}" presName="node" presStyleLbl="revTx" presStyleIdx="0" presStyleCnt="6">
        <dgm:presLayoutVars>
          <dgm:bulletEnabled val="1"/>
        </dgm:presLayoutVars>
      </dgm:prSet>
      <dgm:spPr/>
    </dgm:pt>
    <dgm:pt modelId="{2A7163AB-A830-774E-B68E-53552E682AEB}" type="pres">
      <dgm:prSet presAssocID="{D4884BFC-BE1B-774A-A1BD-5F5F5D9DFE1F}" presName="sibTrans" presStyleLbl="node1" presStyleIdx="0" presStyleCnt="6" custLinFactNeighborX="-2991" custLinFactNeighborY="-24"/>
      <dgm:spPr/>
    </dgm:pt>
    <dgm:pt modelId="{82B29911-8EA2-2E4F-8ADA-77E205C6C906}" type="pres">
      <dgm:prSet presAssocID="{E85B45B0-81A0-4A4E-9C77-5C0B17E3D81C}" presName="dummy" presStyleCnt="0"/>
      <dgm:spPr/>
    </dgm:pt>
    <dgm:pt modelId="{8F40C9D8-0A56-D94A-8DD2-B68D365BE628}" type="pres">
      <dgm:prSet presAssocID="{E85B45B0-81A0-4A4E-9C77-5C0B17E3D81C}" presName="node" presStyleLbl="revTx" presStyleIdx="1" presStyleCnt="6">
        <dgm:presLayoutVars>
          <dgm:bulletEnabled val="1"/>
        </dgm:presLayoutVars>
      </dgm:prSet>
      <dgm:spPr/>
    </dgm:pt>
    <dgm:pt modelId="{C52AD6CB-FA9D-E649-8785-ED94FDC401F7}" type="pres">
      <dgm:prSet presAssocID="{026EB905-C5E9-8948-A2CC-CD01018B4E59}" presName="sibTrans" presStyleLbl="node1" presStyleIdx="1" presStyleCnt="6"/>
      <dgm:spPr/>
    </dgm:pt>
    <dgm:pt modelId="{0CC8DB1A-E8BF-6140-95CF-69BA92201E13}" type="pres">
      <dgm:prSet presAssocID="{919F2810-5AA6-394C-850D-B33AD85B1997}" presName="dummy" presStyleCnt="0"/>
      <dgm:spPr/>
    </dgm:pt>
    <dgm:pt modelId="{4CD55874-7FA3-7F48-B951-E54EA4377FFB}" type="pres">
      <dgm:prSet presAssocID="{919F2810-5AA6-394C-850D-B33AD85B1997}" presName="node" presStyleLbl="revTx" presStyleIdx="2" presStyleCnt="6" custScaleX="148085">
        <dgm:presLayoutVars>
          <dgm:bulletEnabled val="1"/>
        </dgm:presLayoutVars>
      </dgm:prSet>
      <dgm:spPr/>
    </dgm:pt>
    <dgm:pt modelId="{FD735D8A-8A59-1247-A8EB-2D56E3A804C3}" type="pres">
      <dgm:prSet presAssocID="{9D9C2DB0-BECA-F243-B445-93978C0E284F}" presName="sibTrans" presStyleLbl="node1" presStyleIdx="2" presStyleCnt="6" custScaleX="95081" custLinFactNeighborX="-975" custLinFactNeighborY="-650"/>
      <dgm:spPr/>
    </dgm:pt>
    <dgm:pt modelId="{5EDE8854-6B45-A042-894F-2B5F550BA3EE}" type="pres">
      <dgm:prSet presAssocID="{7B62D815-8F67-1E45-B3AF-4DB4C0405009}" presName="dummy" presStyleCnt="0"/>
      <dgm:spPr/>
    </dgm:pt>
    <dgm:pt modelId="{9CF98593-4E32-BC4A-9E93-A23FC245BA8A}" type="pres">
      <dgm:prSet presAssocID="{7B62D815-8F67-1E45-B3AF-4DB4C0405009}" presName="node" presStyleLbl="revTx" presStyleIdx="3" presStyleCnt="6" custScaleX="106595">
        <dgm:presLayoutVars>
          <dgm:bulletEnabled val="1"/>
        </dgm:presLayoutVars>
      </dgm:prSet>
      <dgm:spPr/>
    </dgm:pt>
    <dgm:pt modelId="{7FD11ED3-1594-FD47-B07F-F92BA2A7A58B}" type="pres">
      <dgm:prSet presAssocID="{EFB5B369-25F5-594F-B0BF-E16D2DAAB1E9}" presName="sibTrans" presStyleLbl="node1" presStyleIdx="3" presStyleCnt="6"/>
      <dgm:spPr/>
    </dgm:pt>
    <dgm:pt modelId="{518DE9AC-8882-8C4D-8E20-40EA7C69A098}" type="pres">
      <dgm:prSet presAssocID="{29B3458D-9998-E24E-8547-651031F768EF}" presName="dummy" presStyleCnt="0"/>
      <dgm:spPr/>
    </dgm:pt>
    <dgm:pt modelId="{7A88331B-F34A-5343-93C6-C9E3F8A9C7DF}" type="pres">
      <dgm:prSet presAssocID="{29B3458D-9998-E24E-8547-651031F768EF}" presName="node" presStyleLbl="revTx" presStyleIdx="4" presStyleCnt="6" custScaleX="158500">
        <dgm:presLayoutVars>
          <dgm:bulletEnabled val="1"/>
        </dgm:presLayoutVars>
      </dgm:prSet>
      <dgm:spPr/>
    </dgm:pt>
    <dgm:pt modelId="{46DC9C27-03BC-6D46-BE45-B340DF4A7725}" type="pres">
      <dgm:prSet presAssocID="{2A41FC0B-3B4B-1742-A177-19982FC42DDE}" presName="sibTrans" presStyleLbl="node1" presStyleIdx="4" presStyleCnt="6"/>
      <dgm:spPr/>
    </dgm:pt>
    <dgm:pt modelId="{567B33A0-824E-9141-A95E-E6C11E1F153F}" type="pres">
      <dgm:prSet presAssocID="{AC9959D9-737E-1A45-8F01-49AE004AA7C4}" presName="dummy" presStyleCnt="0"/>
      <dgm:spPr/>
    </dgm:pt>
    <dgm:pt modelId="{1A6771E6-8B7B-5142-AB73-EB1C7F351C5D}" type="pres">
      <dgm:prSet presAssocID="{AC9959D9-737E-1A45-8F01-49AE004AA7C4}" presName="node" presStyleLbl="revTx" presStyleIdx="5" presStyleCnt="6" custScaleX="143684">
        <dgm:presLayoutVars>
          <dgm:bulletEnabled val="1"/>
        </dgm:presLayoutVars>
      </dgm:prSet>
      <dgm:spPr/>
    </dgm:pt>
    <dgm:pt modelId="{236E55CC-2C1C-D84C-8EF7-FE226D9CE70A}" type="pres">
      <dgm:prSet presAssocID="{039C0545-EB38-5247-9593-41ED6F4D6ECE}" presName="sibTrans" presStyleLbl="node1" presStyleIdx="5" presStyleCnt="6"/>
      <dgm:spPr/>
    </dgm:pt>
  </dgm:ptLst>
  <dgm:cxnLst>
    <dgm:cxn modelId="{AEAF4B0B-3B7C-6A42-BE6C-DBEB8F90F8EB}" srcId="{D2C072CB-6BD5-5544-8CC8-C124ACE68EC7}" destId="{7B62D815-8F67-1E45-B3AF-4DB4C0405009}" srcOrd="3" destOrd="0" parTransId="{E4C4D309-DD75-BC44-8F96-CCEA5124EDD1}" sibTransId="{EFB5B369-25F5-594F-B0BF-E16D2DAAB1E9}"/>
    <dgm:cxn modelId="{A292C40C-4DE2-7D4C-8913-3CF353C11C12}" type="presOf" srcId="{9D9C2DB0-BECA-F243-B445-93978C0E284F}" destId="{FD735D8A-8A59-1247-A8EB-2D56E3A804C3}" srcOrd="0" destOrd="0" presId="urn:microsoft.com/office/officeart/2005/8/layout/cycle1"/>
    <dgm:cxn modelId="{2A4E8619-7B78-8E4F-ACC4-8A35ECC9C415}" type="presOf" srcId="{29B3458D-9998-E24E-8547-651031F768EF}" destId="{7A88331B-F34A-5343-93C6-C9E3F8A9C7DF}" srcOrd="0" destOrd="0" presId="urn:microsoft.com/office/officeart/2005/8/layout/cycle1"/>
    <dgm:cxn modelId="{9CE3A421-CDC4-444D-83B1-79BCD16F6112}" type="presOf" srcId="{D2C072CB-6BD5-5544-8CC8-C124ACE68EC7}" destId="{C29F8CE1-3DC7-0E48-BE01-8B1343D62082}" srcOrd="0" destOrd="0" presId="urn:microsoft.com/office/officeart/2005/8/layout/cycle1"/>
    <dgm:cxn modelId="{1B215E23-1BFE-804C-8086-B539F051A156}" type="presOf" srcId="{E85B45B0-81A0-4A4E-9C77-5C0B17E3D81C}" destId="{8F40C9D8-0A56-D94A-8DD2-B68D365BE628}" srcOrd="0" destOrd="0" presId="urn:microsoft.com/office/officeart/2005/8/layout/cycle1"/>
    <dgm:cxn modelId="{36F26D31-7CA1-E54B-B5B2-68CC79FDEF9C}" srcId="{D2C072CB-6BD5-5544-8CC8-C124ACE68EC7}" destId="{919F2810-5AA6-394C-850D-B33AD85B1997}" srcOrd="2" destOrd="0" parTransId="{3FD3A535-E663-6A41-A47E-26CADD688FEC}" sibTransId="{9D9C2DB0-BECA-F243-B445-93978C0E284F}"/>
    <dgm:cxn modelId="{0ADDB542-C919-C34F-A62C-4A82CD82E68D}" type="presOf" srcId="{7B62D815-8F67-1E45-B3AF-4DB4C0405009}" destId="{9CF98593-4E32-BC4A-9E93-A23FC245BA8A}" srcOrd="0" destOrd="0" presId="urn:microsoft.com/office/officeart/2005/8/layout/cycle1"/>
    <dgm:cxn modelId="{9A2A6167-FFB8-504C-A67B-50F06CF62F5A}" type="presOf" srcId="{919F2810-5AA6-394C-850D-B33AD85B1997}" destId="{4CD55874-7FA3-7F48-B951-E54EA4377FFB}" srcOrd="0" destOrd="0" presId="urn:microsoft.com/office/officeart/2005/8/layout/cycle1"/>
    <dgm:cxn modelId="{05AF0F6A-D254-1C46-B219-92A272DCFDC9}" type="presOf" srcId="{026EB905-C5E9-8948-A2CC-CD01018B4E59}" destId="{C52AD6CB-FA9D-E649-8785-ED94FDC401F7}" srcOrd="0" destOrd="0" presId="urn:microsoft.com/office/officeart/2005/8/layout/cycle1"/>
    <dgm:cxn modelId="{7A625072-9E35-334A-A835-799BAA3F2522}" type="presOf" srcId="{D4884BFC-BE1B-774A-A1BD-5F5F5D9DFE1F}" destId="{2A7163AB-A830-774E-B68E-53552E682AEB}" srcOrd="0" destOrd="0" presId="urn:microsoft.com/office/officeart/2005/8/layout/cycle1"/>
    <dgm:cxn modelId="{FB889880-FCC8-EB41-88DF-BCD82FCF97B9}" type="presOf" srcId="{039C0545-EB38-5247-9593-41ED6F4D6ECE}" destId="{236E55CC-2C1C-D84C-8EF7-FE226D9CE70A}" srcOrd="0" destOrd="0" presId="urn:microsoft.com/office/officeart/2005/8/layout/cycle1"/>
    <dgm:cxn modelId="{E9290286-C49C-A64A-BAA6-C4C670B1CCCE}" type="presOf" srcId="{EFB5B369-25F5-594F-B0BF-E16D2DAAB1E9}" destId="{7FD11ED3-1594-FD47-B07F-F92BA2A7A58B}" srcOrd="0" destOrd="0" presId="urn:microsoft.com/office/officeart/2005/8/layout/cycle1"/>
    <dgm:cxn modelId="{F7C559A0-B522-DD4C-B876-C60AB2768572}" type="presOf" srcId="{DBC0DA0B-BCC2-EC48-AC55-4BC938114BB0}" destId="{1EC1EB97-2733-D540-B5E2-0E65D17A3B6D}" srcOrd="0" destOrd="0" presId="urn:microsoft.com/office/officeart/2005/8/layout/cycle1"/>
    <dgm:cxn modelId="{087F3AA4-AE90-4744-9DA3-49E549CD4FB3}" type="presOf" srcId="{AC9959D9-737E-1A45-8F01-49AE004AA7C4}" destId="{1A6771E6-8B7B-5142-AB73-EB1C7F351C5D}" srcOrd="0" destOrd="0" presId="urn:microsoft.com/office/officeart/2005/8/layout/cycle1"/>
    <dgm:cxn modelId="{95E470AB-95B8-A847-8BB6-82D7970C528A}" srcId="{D2C072CB-6BD5-5544-8CC8-C124ACE68EC7}" destId="{29B3458D-9998-E24E-8547-651031F768EF}" srcOrd="4" destOrd="0" parTransId="{593FC687-1171-614C-BE3C-8455BD379537}" sibTransId="{2A41FC0B-3B4B-1742-A177-19982FC42DDE}"/>
    <dgm:cxn modelId="{99DEA4D6-C5E1-CA42-A216-71739389FA7B}" srcId="{D2C072CB-6BD5-5544-8CC8-C124ACE68EC7}" destId="{AC9959D9-737E-1A45-8F01-49AE004AA7C4}" srcOrd="5" destOrd="0" parTransId="{8A28C5F3-90D4-734E-A866-B6979BA3F956}" sibTransId="{039C0545-EB38-5247-9593-41ED6F4D6ECE}"/>
    <dgm:cxn modelId="{FC2AEFDD-C313-B847-9781-17A167719A6C}" srcId="{D2C072CB-6BD5-5544-8CC8-C124ACE68EC7}" destId="{E85B45B0-81A0-4A4E-9C77-5C0B17E3D81C}" srcOrd="1" destOrd="0" parTransId="{84A7DD09-2EE3-6E4F-A5D5-748EEB8A5324}" sibTransId="{026EB905-C5E9-8948-A2CC-CD01018B4E59}"/>
    <dgm:cxn modelId="{F3AB9DDE-23E7-8A42-8E10-930C0F9BAAA0}" type="presOf" srcId="{2A41FC0B-3B4B-1742-A177-19982FC42DDE}" destId="{46DC9C27-03BC-6D46-BE45-B340DF4A7725}" srcOrd="0" destOrd="0" presId="urn:microsoft.com/office/officeart/2005/8/layout/cycle1"/>
    <dgm:cxn modelId="{C32857E1-8409-DA4F-9916-5216344506B7}" srcId="{D2C072CB-6BD5-5544-8CC8-C124ACE68EC7}" destId="{DBC0DA0B-BCC2-EC48-AC55-4BC938114BB0}" srcOrd="0" destOrd="0" parTransId="{9678A957-06A6-6F45-B78B-ACEB11E4DB35}" sibTransId="{D4884BFC-BE1B-774A-A1BD-5F5F5D9DFE1F}"/>
    <dgm:cxn modelId="{35EBAE89-801F-F94E-BC2C-108E48078CB9}" type="presParOf" srcId="{C29F8CE1-3DC7-0E48-BE01-8B1343D62082}" destId="{E39CD5C3-F025-534B-AAB6-3DBB1BDF06A2}" srcOrd="0" destOrd="0" presId="urn:microsoft.com/office/officeart/2005/8/layout/cycle1"/>
    <dgm:cxn modelId="{98B8D112-3F71-2C46-BF40-3340272EE113}" type="presParOf" srcId="{C29F8CE1-3DC7-0E48-BE01-8B1343D62082}" destId="{1EC1EB97-2733-D540-B5E2-0E65D17A3B6D}" srcOrd="1" destOrd="0" presId="urn:microsoft.com/office/officeart/2005/8/layout/cycle1"/>
    <dgm:cxn modelId="{3943E202-401E-DC41-8F09-46C957F5B6F7}" type="presParOf" srcId="{C29F8CE1-3DC7-0E48-BE01-8B1343D62082}" destId="{2A7163AB-A830-774E-B68E-53552E682AEB}" srcOrd="2" destOrd="0" presId="urn:microsoft.com/office/officeart/2005/8/layout/cycle1"/>
    <dgm:cxn modelId="{95C4C162-DF47-CC47-9F82-9692D48AE171}" type="presParOf" srcId="{C29F8CE1-3DC7-0E48-BE01-8B1343D62082}" destId="{82B29911-8EA2-2E4F-8ADA-77E205C6C906}" srcOrd="3" destOrd="0" presId="urn:microsoft.com/office/officeart/2005/8/layout/cycle1"/>
    <dgm:cxn modelId="{CAF08964-C84E-904E-9C40-49BC181E801D}" type="presParOf" srcId="{C29F8CE1-3DC7-0E48-BE01-8B1343D62082}" destId="{8F40C9D8-0A56-D94A-8DD2-B68D365BE628}" srcOrd="4" destOrd="0" presId="urn:microsoft.com/office/officeart/2005/8/layout/cycle1"/>
    <dgm:cxn modelId="{3449FD47-7686-AB41-A4D4-33A99C0F2B3E}" type="presParOf" srcId="{C29F8CE1-3DC7-0E48-BE01-8B1343D62082}" destId="{C52AD6CB-FA9D-E649-8785-ED94FDC401F7}" srcOrd="5" destOrd="0" presId="urn:microsoft.com/office/officeart/2005/8/layout/cycle1"/>
    <dgm:cxn modelId="{8441DF9E-D77A-1C46-89C9-06770CFFE509}" type="presParOf" srcId="{C29F8CE1-3DC7-0E48-BE01-8B1343D62082}" destId="{0CC8DB1A-E8BF-6140-95CF-69BA92201E13}" srcOrd="6" destOrd="0" presId="urn:microsoft.com/office/officeart/2005/8/layout/cycle1"/>
    <dgm:cxn modelId="{F9B71440-6DE6-024D-9490-CEA9D88CCA5B}" type="presParOf" srcId="{C29F8CE1-3DC7-0E48-BE01-8B1343D62082}" destId="{4CD55874-7FA3-7F48-B951-E54EA4377FFB}" srcOrd="7" destOrd="0" presId="urn:microsoft.com/office/officeart/2005/8/layout/cycle1"/>
    <dgm:cxn modelId="{D484C847-C365-034D-955C-7B23C698A5DA}" type="presParOf" srcId="{C29F8CE1-3DC7-0E48-BE01-8B1343D62082}" destId="{FD735D8A-8A59-1247-A8EB-2D56E3A804C3}" srcOrd="8" destOrd="0" presId="urn:microsoft.com/office/officeart/2005/8/layout/cycle1"/>
    <dgm:cxn modelId="{F54A5C6B-973B-A749-A716-86FD2A93930E}" type="presParOf" srcId="{C29F8CE1-3DC7-0E48-BE01-8B1343D62082}" destId="{5EDE8854-6B45-A042-894F-2B5F550BA3EE}" srcOrd="9" destOrd="0" presId="urn:microsoft.com/office/officeart/2005/8/layout/cycle1"/>
    <dgm:cxn modelId="{C5576E12-6A3B-684E-9B44-E0747C650232}" type="presParOf" srcId="{C29F8CE1-3DC7-0E48-BE01-8B1343D62082}" destId="{9CF98593-4E32-BC4A-9E93-A23FC245BA8A}" srcOrd="10" destOrd="0" presId="urn:microsoft.com/office/officeart/2005/8/layout/cycle1"/>
    <dgm:cxn modelId="{8487EA25-3BD1-5C4A-A6C3-8A3CADA70362}" type="presParOf" srcId="{C29F8CE1-3DC7-0E48-BE01-8B1343D62082}" destId="{7FD11ED3-1594-FD47-B07F-F92BA2A7A58B}" srcOrd="11" destOrd="0" presId="urn:microsoft.com/office/officeart/2005/8/layout/cycle1"/>
    <dgm:cxn modelId="{723F49F3-6088-574E-A74A-2F718E98B893}" type="presParOf" srcId="{C29F8CE1-3DC7-0E48-BE01-8B1343D62082}" destId="{518DE9AC-8882-8C4D-8E20-40EA7C69A098}" srcOrd="12" destOrd="0" presId="urn:microsoft.com/office/officeart/2005/8/layout/cycle1"/>
    <dgm:cxn modelId="{5A14282F-D679-7642-B8CC-C25C42F350FA}" type="presParOf" srcId="{C29F8CE1-3DC7-0E48-BE01-8B1343D62082}" destId="{7A88331B-F34A-5343-93C6-C9E3F8A9C7DF}" srcOrd="13" destOrd="0" presId="urn:microsoft.com/office/officeart/2005/8/layout/cycle1"/>
    <dgm:cxn modelId="{2CCDA8CB-B9C7-D545-9166-E14698A9BD97}" type="presParOf" srcId="{C29F8CE1-3DC7-0E48-BE01-8B1343D62082}" destId="{46DC9C27-03BC-6D46-BE45-B340DF4A7725}" srcOrd="14" destOrd="0" presId="urn:microsoft.com/office/officeart/2005/8/layout/cycle1"/>
    <dgm:cxn modelId="{927F3CE0-0F8F-424E-8579-A90F04BDD32E}" type="presParOf" srcId="{C29F8CE1-3DC7-0E48-BE01-8B1343D62082}" destId="{567B33A0-824E-9141-A95E-E6C11E1F153F}" srcOrd="15" destOrd="0" presId="urn:microsoft.com/office/officeart/2005/8/layout/cycle1"/>
    <dgm:cxn modelId="{F0821A1D-7CD3-E54F-AB96-E08E3F458DA6}" type="presParOf" srcId="{C29F8CE1-3DC7-0E48-BE01-8B1343D62082}" destId="{1A6771E6-8B7B-5142-AB73-EB1C7F351C5D}" srcOrd="16" destOrd="0" presId="urn:microsoft.com/office/officeart/2005/8/layout/cycle1"/>
    <dgm:cxn modelId="{480E5DC3-41FA-5B41-9F4A-771FF4A421C2}" type="presParOf" srcId="{C29F8CE1-3DC7-0E48-BE01-8B1343D62082}" destId="{236E55CC-2C1C-D84C-8EF7-FE226D9CE70A}" srcOrd="17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C072CB-6BD5-5544-8CC8-C124ACE68EC7}" type="doc">
      <dgm:prSet loTypeId="urn:microsoft.com/office/officeart/2005/8/layout/cycle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C0DA0B-BCC2-EC48-AC55-4BC938114BB0}">
      <dgm:prSet custT="1"/>
      <dgm:spPr>
        <a:xfrm>
          <a:off x="3202011" y="8945"/>
          <a:ext cx="764584" cy="764584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rtl="0">
            <a:buNone/>
          </a:pPr>
          <a:r>
            <a:rPr lang="en-US" sz="1400" b="1" dirty="0" err="1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Año</a:t>
          </a:r>
          <a:r>
            <a:rPr lang="en-US" sz="1400" b="1" dirty="0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 1 </a:t>
          </a:r>
        </a:p>
        <a:p>
          <a:pPr rtl="0">
            <a:buNone/>
          </a:pPr>
          <a:r>
            <a:rPr lang="en-US" sz="1400" b="1" dirty="0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Papa</a:t>
          </a:r>
        </a:p>
      </dgm:t>
    </dgm:pt>
    <dgm:pt modelId="{9678A957-06A6-6F45-B78B-ACEB11E4DB35}" type="parTrans" cxnId="{C32857E1-8409-DA4F-9916-5216344506B7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D4884BFC-BE1B-774A-A1BD-5F5F5D9DFE1F}" type="sibTrans" cxnId="{C32857E1-8409-DA4F-9916-5216344506B7}">
      <dgm:prSet/>
      <dgm:spPr>
        <a:xfrm>
          <a:off x="860862" y="896"/>
          <a:ext cx="3738934" cy="3738934"/>
        </a:xfrm>
        <a:prstGeom prst="circularArrow">
          <a:avLst>
            <a:gd name="adj1" fmla="val 3988"/>
            <a:gd name="adj2" fmla="val 250134"/>
            <a:gd name="adj3" fmla="val 20573816"/>
            <a:gd name="adj4" fmla="val 18982302"/>
            <a:gd name="adj5" fmla="val 4652"/>
          </a:avLst>
        </a:prstGeom>
        <a:solidFill>
          <a:srgbClr val="CC5D12"/>
        </a:solidFill>
        <a:ln>
          <a:noFill/>
        </a:ln>
        <a:effectLst/>
      </dgm:spPr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E85B45B0-81A0-4A4E-9C77-5C0B17E3D81C}">
      <dgm:prSet custT="1"/>
      <dgm:spPr>
        <a:xfrm>
          <a:off x="4055985" y="1488071"/>
          <a:ext cx="764584" cy="764584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en-US" sz="1400" b="1" dirty="0" err="1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Año</a:t>
          </a:r>
          <a:r>
            <a:rPr lang="en-US" sz="1400" b="1" dirty="0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 2 </a:t>
          </a:r>
        </a:p>
        <a:p>
          <a:pPr>
            <a:buNone/>
          </a:pPr>
          <a:r>
            <a:rPr lang="en-US" sz="1400" b="1" dirty="0" err="1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Maíz</a:t>
          </a:r>
          <a:endParaRPr lang="en-US" sz="1400" b="1" dirty="0">
            <a:solidFill>
              <a:srgbClr val="A10309"/>
            </a:solidFill>
            <a:latin typeface="Corbel" panose="020B0503020204020204"/>
            <a:ea typeface="+mn-ea"/>
            <a:cs typeface="+mn-cs"/>
          </a:endParaRPr>
        </a:p>
      </dgm:t>
    </dgm:pt>
    <dgm:pt modelId="{84A7DD09-2EE3-6E4F-A5D5-748EEB8A5324}" type="parTrans" cxnId="{FC2AEFDD-C313-B847-9781-17A167719A6C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026EB905-C5E9-8948-A2CC-CD01018B4E59}" type="sibTrans" cxnId="{FC2AEFDD-C313-B847-9781-17A167719A6C}">
      <dgm:prSet/>
      <dgm:spPr>
        <a:xfrm>
          <a:off x="860862" y="896"/>
          <a:ext cx="3738934" cy="3738934"/>
        </a:xfrm>
        <a:prstGeom prst="circularArrow">
          <a:avLst>
            <a:gd name="adj1" fmla="val 3988"/>
            <a:gd name="adj2" fmla="val 250134"/>
            <a:gd name="adj3" fmla="val 2147204"/>
            <a:gd name="adj4" fmla="val 776049"/>
            <a:gd name="adj5" fmla="val 4652"/>
          </a:avLst>
        </a:prstGeom>
        <a:solidFill>
          <a:srgbClr val="CC5D12"/>
        </a:solidFill>
        <a:ln>
          <a:noFill/>
        </a:ln>
        <a:effectLst/>
      </dgm:spPr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919F2810-5AA6-394C-850D-B33AD85B1997}">
      <dgm:prSet custT="1"/>
      <dgm:spPr>
        <a:xfrm>
          <a:off x="3018186" y="2967198"/>
          <a:ext cx="1132234" cy="764584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en-US" sz="1400" b="1" dirty="0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Año</a:t>
          </a:r>
          <a:r>
            <a:rPr lang="en-US" sz="1400" b="1" dirty="0">
              <a:solidFill>
                <a:srgbClr val="880208"/>
              </a:solidFill>
              <a:latin typeface="Corbel" panose="020B0503020204020204"/>
              <a:ea typeface="+mn-ea"/>
              <a:cs typeface="+mn-cs"/>
            </a:rPr>
            <a:t> 3 </a:t>
          </a:r>
          <a:r>
            <a:rPr lang="en-US" sz="1400" b="1" dirty="0" err="1">
              <a:solidFill>
                <a:srgbClr val="880208"/>
              </a:solidFill>
              <a:latin typeface="Corbel" panose="020B0503020204020204"/>
              <a:ea typeface="+mn-ea"/>
              <a:cs typeface="+mn-cs"/>
            </a:rPr>
            <a:t>Haba</a:t>
          </a:r>
          <a:endParaRPr lang="en-US" sz="1400" b="1" dirty="0">
            <a:solidFill>
              <a:srgbClr val="880208"/>
            </a:solidFill>
            <a:latin typeface="Corbel" panose="020B0503020204020204"/>
            <a:ea typeface="+mn-ea"/>
            <a:cs typeface="+mn-cs"/>
          </a:endParaRPr>
        </a:p>
      </dgm:t>
    </dgm:pt>
    <dgm:pt modelId="{3FD3A535-E663-6A41-A47E-26CADD688FEC}" type="parTrans" cxnId="{36F26D31-7CA1-E54B-B5B2-68CC79FDEF9C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9D9C2DB0-BECA-F243-B445-93978C0E284F}" type="sibTrans" cxnId="{36F26D31-7CA1-E54B-B5B2-68CC79FDEF9C}">
      <dgm:prSet/>
      <dgm:spPr>
        <a:xfrm>
          <a:off x="916366" y="-23406"/>
          <a:ext cx="3555015" cy="3738934"/>
        </a:xfrm>
        <a:prstGeom prst="circularArrow">
          <a:avLst>
            <a:gd name="adj1" fmla="val 3988"/>
            <a:gd name="adj2" fmla="val 250134"/>
            <a:gd name="adj3" fmla="val 6059080"/>
            <a:gd name="adj4" fmla="val 4817825"/>
            <a:gd name="adj5" fmla="val 4652"/>
          </a:avLst>
        </a:prstGeom>
        <a:solidFill>
          <a:srgbClr val="CC5D12"/>
        </a:solidFill>
        <a:ln>
          <a:noFill/>
        </a:ln>
        <a:effectLst/>
      </dgm:spPr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7B62D815-8F67-1E45-B3AF-4DB4C0405009}">
      <dgm:prSet custT="1"/>
      <dgm:spPr>
        <a:xfrm>
          <a:off x="1468850" y="2967198"/>
          <a:ext cx="815008" cy="764584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en-US" sz="1400" b="1" dirty="0" err="1">
              <a:solidFill>
                <a:schemeClr val="accent6">
                  <a:lumMod val="75000"/>
                </a:schemeClr>
              </a:solidFill>
              <a:latin typeface="Corbel" panose="020B0503020204020204"/>
              <a:ea typeface="+mn-ea"/>
              <a:cs typeface="+mn-cs"/>
            </a:rPr>
            <a:t>Año</a:t>
          </a:r>
          <a:r>
            <a:rPr lang="en-US" sz="1400" b="1" dirty="0">
              <a:solidFill>
                <a:schemeClr val="accent6">
                  <a:lumMod val="75000"/>
                </a:schemeClr>
              </a:solidFill>
              <a:latin typeface="Corbel" panose="020B0503020204020204"/>
              <a:ea typeface="+mn-ea"/>
              <a:cs typeface="+mn-cs"/>
            </a:rPr>
            <a:t> 4 </a:t>
          </a:r>
        </a:p>
        <a:p>
          <a:pPr>
            <a:buNone/>
          </a:pPr>
          <a:r>
            <a:rPr lang="en-US" sz="1400" b="1" dirty="0">
              <a:solidFill>
                <a:schemeClr val="accent6">
                  <a:lumMod val="75000"/>
                </a:schemeClr>
              </a:solidFill>
              <a:latin typeface="Corbel" panose="020B0503020204020204"/>
              <a:ea typeface="+mn-ea"/>
              <a:cs typeface="+mn-cs"/>
            </a:rPr>
            <a:t>Avena/ryegrass/ </a:t>
          </a:r>
          <a:r>
            <a:rPr lang="en-US" sz="1400" b="1" dirty="0" err="1">
              <a:solidFill>
                <a:schemeClr val="accent6">
                  <a:lumMod val="75000"/>
                </a:schemeClr>
              </a:solidFill>
              <a:latin typeface="Corbel" panose="020B0503020204020204"/>
              <a:ea typeface="+mn-ea"/>
              <a:cs typeface="+mn-cs"/>
            </a:rPr>
            <a:t>treboles</a:t>
          </a:r>
          <a:endParaRPr lang="en-US" sz="1400" b="1" dirty="0">
            <a:solidFill>
              <a:schemeClr val="accent6">
                <a:lumMod val="75000"/>
              </a:schemeClr>
            </a:solidFill>
            <a:latin typeface="Corbel" panose="020B0503020204020204"/>
            <a:ea typeface="+mn-ea"/>
            <a:cs typeface="+mn-cs"/>
          </a:endParaRPr>
        </a:p>
      </dgm:t>
    </dgm:pt>
    <dgm:pt modelId="{E4C4D309-DD75-BC44-8F96-CCEA5124EDD1}" type="parTrans" cxnId="{AEAF4B0B-3B7C-6A42-BE6C-DBEB8F90F8EB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EFB5B369-25F5-594F-B0BF-E16D2DAAB1E9}" type="sibTrans" cxnId="{AEAF4B0B-3B7C-6A42-BE6C-DBEB8F90F8EB}">
      <dgm:prSet/>
      <dgm:spPr>
        <a:xfrm>
          <a:off x="860862" y="896"/>
          <a:ext cx="3738934" cy="3738934"/>
        </a:xfrm>
        <a:prstGeom prst="circularArrow">
          <a:avLst>
            <a:gd name="adj1" fmla="val 3988"/>
            <a:gd name="adj2" fmla="val 250134"/>
            <a:gd name="adj3" fmla="val 9773816"/>
            <a:gd name="adj4" fmla="val 8256701"/>
            <a:gd name="adj5" fmla="val 4652"/>
          </a:avLst>
        </a:prstGeom>
        <a:solidFill>
          <a:srgbClr val="CC5D12"/>
        </a:solidFill>
        <a:ln>
          <a:noFill/>
        </a:ln>
        <a:effectLst/>
      </dgm:spPr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29B3458D-9998-E24E-8547-651031F768EF}">
      <dgm:prSet custT="1"/>
      <dgm:spPr>
        <a:xfrm>
          <a:off x="416447" y="1488071"/>
          <a:ext cx="1211865" cy="764584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en-US" sz="1400" b="1" dirty="0" err="1">
              <a:solidFill>
                <a:schemeClr val="accent6">
                  <a:lumMod val="75000"/>
                </a:schemeClr>
              </a:solidFill>
              <a:latin typeface="Corbel" panose="020B0503020204020204"/>
              <a:ea typeface="+mn-ea"/>
              <a:cs typeface="+mn-cs"/>
            </a:rPr>
            <a:t>Año</a:t>
          </a:r>
          <a:r>
            <a:rPr lang="en-US" sz="1400" b="1" dirty="0">
              <a:solidFill>
                <a:schemeClr val="accent6">
                  <a:lumMod val="75000"/>
                </a:schemeClr>
              </a:solidFill>
              <a:latin typeface="Corbel" panose="020B0503020204020204"/>
              <a:ea typeface="+mn-ea"/>
              <a:cs typeface="+mn-cs"/>
            </a:rPr>
            <a:t> 5 </a:t>
          </a:r>
        </a:p>
        <a:p>
          <a:pPr>
            <a:buNone/>
          </a:pPr>
          <a:r>
            <a:rPr lang="en-US" sz="1400" b="1" dirty="0">
              <a:solidFill>
                <a:schemeClr val="accent6">
                  <a:lumMod val="75000"/>
                </a:schemeClr>
              </a:solidFill>
              <a:latin typeface="Corbel" panose="020B0503020204020204"/>
              <a:ea typeface="+mn-ea"/>
              <a:cs typeface="+mn-cs"/>
            </a:rPr>
            <a:t>Ryegrass/ </a:t>
          </a:r>
          <a:r>
            <a:rPr lang="en-US" sz="1400" b="1" dirty="0" err="1">
              <a:solidFill>
                <a:schemeClr val="accent6">
                  <a:lumMod val="75000"/>
                </a:schemeClr>
              </a:solidFill>
              <a:latin typeface="Corbel" panose="020B0503020204020204"/>
              <a:ea typeface="+mn-ea"/>
              <a:cs typeface="+mn-cs"/>
            </a:rPr>
            <a:t>treboles</a:t>
          </a:r>
          <a:endParaRPr lang="en-US" sz="1400" b="1" dirty="0">
            <a:solidFill>
              <a:schemeClr val="accent6">
                <a:lumMod val="75000"/>
              </a:schemeClr>
            </a:solidFill>
            <a:latin typeface="Corbel" panose="020B0503020204020204"/>
            <a:ea typeface="+mn-ea"/>
            <a:cs typeface="+mn-cs"/>
          </a:endParaRPr>
        </a:p>
      </dgm:t>
    </dgm:pt>
    <dgm:pt modelId="{593FC687-1171-614C-BE3C-8455BD379537}" type="parTrans" cxnId="{95E470AB-95B8-A847-8BB6-82D7970C528A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2A41FC0B-3B4B-1742-A177-19982FC42DDE}" type="sibTrans" cxnId="{95E470AB-95B8-A847-8BB6-82D7970C528A}">
      <dgm:prSet/>
      <dgm:spPr>
        <a:xfrm>
          <a:off x="860862" y="896"/>
          <a:ext cx="3738934" cy="3738934"/>
        </a:xfrm>
        <a:prstGeom prst="circularArrow">
          <a:avLst>
            <a:gd name="adj1" fmla="val 3988"/>
            <a:gd name="adj2" fmla="val 250134"/>
            <a:gd name="adj3" fmla="val 12947204"/>
            <a:gd name="adj4" fmla="val 11576049"/>
            <a:gd name="adj5" fmla="val 4652"/>
          </a:avLst>
        </a:prstGeom>
        <a:solidFill>
          <a:srgbClr val="CC5D12"/>
        </a:solidFill>
        <a:ln>
          <a:noFill/>
        </a:ln>
        <a:effectLst/>
      </dgm:spPr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AC9959D9-737E-1A45-8F01-49AE004AA7C4}">
      <dgm:prSet custT="1"/>
      <dgm:spPr>
        <a:xfrm>
          <a:off x="1327062" y="8945"/>
          <a:ext cx="1098585" cy="764584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en-US" sz="1400" b="1" dirty="0" err="1">
              <a:solidFill>
                <a:schemeClr val="accent6">
                  <a:lumMod val="75000"/>
                </a:schemeClr>
              </a:solidFill>
              <a:latin typeface="Corbel" panose="020B0503020204020204"/>
              <a:ea typeface="+mn-ea"/>
              <a:cs typeface="+mn-cs"/>
            </a:rPr>
            <a:t>Año</a:t>
          </a:r>
          <a:r>
            <a:rPr lang="en-US" sz="1400" b="1" dirty="0">
              <a:solidFill>
                <a:schemeClr val="accent6">
                  <a:lumMod val="75000"/>
                </a:schemeClr>
              </a:solidFill>
              <a:latin typeface="Corbel" panose="020B0503020204020204"/>
              <a:ea typeface="+mn-ea"/>
              <a:cs typeface="+mn-cs"/>
            </a:rPr>
            <a:t> 6 </a:t>
          </a:r>
        </a:p>
        <a:p>
          <a:pPr>
            <a:buNone/>
          </a:pPr>
          <a:r>
            <a:rPr lang="en-US" sz="1400" b="1" dirty="0">
              <a:solidFill>
                <a:schemeClr val="accent6">
                  <a:lumMod val="75000"/>
                </a:schemeClr>
              </a:solidFill>
              <a:latin typeface="Corbel" panose="020B0503020204020204"/>
              <a:ea typeface="+mn-ea"/>
              <a:cs typeface="+mn-cs"/>
            </a:rPr>
            <a:t>Ryegrass/ </a:t>
          </a:r>
          <a:r>
            <a:rPr lang="en-US" sz="1400" b="1" dirty="0" err="1">
              <a:solidFill>
                <a:schemeClr val="accent6">
                  <a:lumMod val="75000"/>
                </a:schemeClr>
              </a:solidFill>
              <a:latin typeface="Corbel" panose="020B0503020204020204"/>
              <a:ea typeface="+mn-ea"/>
              <a:cs typeface="+mn-cs"/>
            </a:rPr>
            <a:t>treboles</a:t>
          </a:r>
          <a:endParaRPr lang="en-US" sz="1400" b="1" dirty="0">
            <a:solidFill>
              <a:schemeClr val="accent6">
                <a:lumMod val="75000"/>
              </a:schemeClr>
            </a:solidFill>
            <a:latin typeface="Corbel" panose="020B0503020204020204"/>
            <a:ea typeface="+mn-ea"/>
            <a:cs typeface="+mn-cs"/>
          </a:endParaRPr>
        </a:p>
      </dgm:t>
    </dgm:pt>
    <dgm:pt modelId="{8A28C5F3-90D4-734E-A866-B6979BA3F956}" type="parTrans" cxnId="{99DEA4D6-C5E1-CA42-A216-71739389FA7B}">
      <dgm:prSet/>
      <dgm:spPr/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039C0545-EB38-5247-9593-41ED6F4D6ECE}" type="sibTrans" cxnId="{99DEA4D6-C5E1-CA42-A216-71739389FA7B}">
      <dgm:prSet/>
      <dgm:spPr>
        <a:xfrm>
          <a:off x="860862" y="896"/>
          <a:ext cx="3738934" cy="3738934"/>
        </a:xfrm>
        <a:prstGeom prst="circularArrow">
          <a:avLst>
            <a:gd name="adj1" fmla="val 3988"/>
            <a:gd name="adj2" fmla="val 250134"/>
            <a:gd name="adj3" fmla="val 16911767"/>
            <a:gd name="adj4" fmla="val 15583439"/>
            <a:gd name="adj5" fmla="val 4652"/>
          </a:avLst>
        </a:prstGeom>
        <a:solidFill>
          <a:srgbClr val="CC5D12"/>
        </a:solidFill>
        <a:ln>
          <a:noFill/>
        </a:ln>
        <a:effectLst/>
      </dgm:spPr>
      <dgm:t>
        <a:bodyPr/>
        <a:lstStyle/>
        <a:p>
          <a:endParaRPr lang="en-US" sz="2000" b="1">
            <a:solidFill>
              <a:schemeClr val="accent6">
                <a:lumMod val="50000"/>
              </a:schemeClr>
            </a:solidFill>
          </a:endParaRPr>
        </a:p>
      </dgm:t>
    </dgm:pt>
    <dgm:pt modelId="{C29F8CE1-3DC7-0E48-BE01-8B1343D62082}" type="pres">
      <dgm:prSet presAssocID="{D2C072CB-6BD5-5544-8CC8-C124ACE68EC7}" presName="cycle" presStyleCnt="0">
        <dgm:presLayoutVars>
          <dgm:dir/>
          <dgm:resizeHandles val="exact"/>
        </dgm:presLayoutVars>
      </dgm:prSet>
      <dgm:spPr/>
    </dgm:pt>
    <dgm:pt modelId="{E39CD5C3-F025-534B-AAB6-3DBB1BDF06A2}" type="pres">
      <dgm:prSet presAssocID="{DBC0DA0B-BCC2-EC48-AC55-4BC938114BB0}" presName="dummy" presStyleCnt="0"/>
      <dgm:spPr/>
    </dgm:pt>
    <dgm:pt modelId="{1EC1EB97-2733-D540-B5E2-0E65D17A3B6D}" type="pres">
      <dgm:prSet presAssocID="{DBC0DA0B-BCC2-EC48-AC55-4BC938114BB0}" presName="node" presStyleLbl="revTx" presStyleIdx="0" presStyleCnt="6">
        <dgm:presLayoutVars>
          <dgm:bulletEnabled val="1"/>
        </dgm:presLayoutVars>
      </dgm:prSet>
      <dgm:spPr/>
    </dgm:pt>
    <dgm:pt modelId="{2A7163AB-A830-774E-B68E-53552E682AEB}" type="pres">
      <dgm:prSet presAssocID="{D4884BFC-BE1B-774A-A1BD-5F5F5D9DFE1F}" presName="sibTrans" presStyleLbl="node1" presStyleIdx="0" presStyleCnt="6"/>
      <dgm:spPr/>
    </dgm:pt>
    <dgm:pt modelId="{82B29911-8EA2-2E4F-8ADA-77E205C6C906}" type="pres">
      <dgm:prSet presAssocID="{E85B45B0-81A0-4A4E-9C77-5C0B17E3D81C}" presName="dummy" presStyleCnt="0"/>
      <dgm:spPr/>
    </dgm:pt>
    <dgm:pt modelId="{8F40C9D8-0A56-D94A-8DD2-B68D365BE628}" type="pres">
      <dgm:prSet presAssocID="{E85B45B0-81A0-4A4E-9C77-5C0B17E3D81C}" presName="node" presStyleLbl="revTx" presStyleIdx="1" presStyleCnt="6">
        <dgm:presLayoutVars>
          <dgm:bulletEnabled val="1"/>
        </dgm:presLayoutVars>
      </dgm:prSet>
      <dgm:spPr/>
    </dgm:pt>
    <dgm:pt modelId="{C52AD6CB-FA9D-E649-8785-ED94FDC401F7}" type="pres">
      <dgm:prSet presAssocID="{026EB905-C5E9-8948-A2CC-CD01018B4E59}" presName="sibTrans" presStyleLbl="node1" presStyleIdx="1" presStyleCnt="6"/>
      <dgm:spPr/>
    </dgm:pt>
    <dgm:pt modelId="{0CC8DB1A-E8BF-6140-95CF-69BA92201E13}" type="pres">
      <dgm:prSet presAssocID="{919F2810-5AA6-394C-850D-B33AD85B1997}" presName="dummy" presStyleCnt="0"/>
      <dgm:spPr/>
    </dgm:pt>
    <dgm:pt modelId="{4CD55874-7FA3-7F48-B951-E54EA4377FFB}" type="pres">
      <dgm:prSet presAssocID="{919F2810-5AA6-394C-850D-B33AD85B1997}" presName="node" presStyleLbl="revTx" presStyleIdx="2" presStyleCnt="6" custScaleX="148085">
        <dgm:presLayoutVars>
          <dgm:bulletEnabled val="1"/>
        </dgm:presLayoutVars>
      </dgm:prSet>
      <dgm:spPr/>
    </dgm:pt>
    <dgm:pt modelId="{FD735D8A-8A59-1247-A8EB-2D56E3A804C3}" type="pres">
      <dgm:prSet presAssocID="{9D9C2DB0-BECA-F243-B445-93978C0E284F}" presName="sibTrans" presStyleLbl="node1" presStyleIdx="2" presStyleCnt="6" custScaleX="95081" custLinFactNeighborX="-975" custLinFactNeighborY="-650"/>
      <dgm:spPr/>
    </dgm:pt>
    <dgm:pt modelId="{5EDE8854-6B45-A042-894F-2B5F550BA3EE}" type="pres">
      <dgm:prSet presAssocID="{7B62D815-8F67-1E45-B3AF-4DB4C0405009}" presName="dummy" presStyleCnt="0"/>
      <dgm:spPr/>
    </dgm:pt>
    <dgm:pt modelId="{9CF98593-4E32-BC4A-9E93-A23FC245BA8A}" type="pres">
      <dgm:prSet presAssocID="{7B62D815-8F67-1E45-B3AF-4DB4C0405009}" presName="node" presStyleLbl="revTx" presStyleIdx="3" presStyleCnt="6" custScaleX="106595">
        <dgm:presLayoutVars>
          <dgm:bulletEnabled val="1"/>
        </dgm:presLayoutVars>
      </dgm:prSet>
      <dgm:spPr/>
    </dgm:pt>
    <dgm:pt modelId="{7FD11ED3-1594-FD47-B07F-F92BA2A7A58B}" type="pres">
      <dgm:prSet presAssocID="{EFB5B369-25F5-594F-B0BF-E16D2DAAB1E9}" presName="sibTrans" presStyleLbl="node1" presStyleIdx="3" presStyleCnt="6"/>
      <dgm:spPr/>
    </dgm:pt>
    <dgm:pt modelId="{518DE9AC-8882-8C4D-8E20-40EA7C69A098}" type="pres">
      <dgm:prSet presAssocID="{29B3458D-9998-E24E-8547-651031F768EF}" presName="dummy" presStyleCnt="0"/>
      <dgm:spPr/>
    </dgm:pt>
    <dgm:pt modelId="{7A88331B-F34A-5343-93C6-C9E3F8A9C7DF}" type="pres">
      <dgm:prSet presAssocID="{29B3458D-9998-E24E-8547-651031F768EF}" presName="node" presStyleLbl="revTx" presStyleIdx="4" presStyleCnt="6" custScaleX="158500">
        <dgm:presLayoutVars>
          <dgm:bulletEnabled val="1"/>
        </dgm:presLayoutVars>
      </dgm:prSet>
      <dgm:spPr/>
    </dgm:pt>
    <dgm:pt modelId="{46DC9C27-03BC-6D46-BE45-B340DF4A7725}" type="pres">
      <dgm:prSet presAssocID="{2A41FC0B-3B4B-1742-A177-19982FC42DDE}" presName="sibTrans" presStyleLbl="node1" presStyleIdx="4" presStyleCnt="6"/>
      <dgm:spPr/>
    </dgm:pt>
    <dgm:pt modelId="{567B33A0-824E-9141-A95E-E6C11E1F153F}" type="pres">
      <dgm:prSet presAssocID="{AC9959D9-737E-1A45-8F01-49AE004AA7C4}" presName="dummy" presStyleCnt="0"/>
      <dgm:spPr/>
    </dgm:pt>
    <dgm:pt modelId="{1A6771E6-8B7B-5142-AB73-EB1C7F351C5D}" type="pres">
      <dgm:prSet presAssocID="{AC9959D9-737E-1A45-8F01-49AE004AA7C4}" presName="node" presStyleLbl="revTx" presStyleIdx="5" presStyleCnt="6" custScaleX="143684">
        <dgm:presLayoutVars>
          <dgm:bulletEnabled val="1"/>
        </dgm:presLayoutVars>
      </dgm:prSet>
      <dgm:spPr/>
    </dgm:pt>
    <dgm:pt modelId="{236E55CC-2C1C-D84C-8EF7-FE226D9CE70A}" type="pres">
      <dgm:prSet presAssocID="{039C0545-EB38-5247-9593-41ED6F4D6ECE}" presName="sibTrans" presStyleLbl="node1" presStyleIdx="5" presStyleCnt="6"/>
      <dgm:spPr/>
    </dgm:pt>
  </dgm:ptLst>
  <dgm:cxnLst>
    <dgm:cxn modelId="{AEAF4B0B-3B7C-6A42-BE6C-DBEB8F90F8EB}" srcId="{D2C072CB-6BD5-5544-8CC8-C124ACE68EC7}" destId="{7B62D815-8F67-1E45-B3AF-4DB4C0405009}" srcOrd="3" destOrd="0" parTransId="{E4C4D309-DD75-BC44-8F96-CCEA5124EDD1}" sibTransId="{EFB5B369-25F5-594F-B0BF-E16D2DAAB1E9}"/>
    <dgm:cxn modelId="{A292C40C-4DE2-7D4C-8913-3CF353C11C12}" type="presOf" srcId="{9D9C2DB0-BECA-F243-B445-93978C0E284F}" destId="{FD735D8A-8A59-1247-A8EB-2D56E3A804C3}" srcOrd="0" destOrd="0" presId="urn:microsoft.com/office/officeart/2005/8/layout/cycle1"/>
    <dgm:cxn modelId="{2A4E8619-7B78-8E4F-ACC4-8A35ECC9C415}" type="presOf" srcId="{29B3458D-9998-E24E-8547-651031F768EF}" destId="{7A88331B-F34A-5343-93C6-C9E3F8A9C7DF}" srcOrd="0" destOrd="0" presId="urn:microsoft.com/office/officeart/2005/8/layout/cycle1"/>
    <dgm:cxn modelId="{9CE3A421-CDC4-444D-83B1-79BCD16F6112}" type="presOf" srcId="{D2C072CB-6BD5-5544-8CC8-C124ACE68EC7}" destId="{C29F8CE1-3DC7-0E48-BE01-8B1343D62082}" srcOrd="0" destOrd="0" presId="urn:microsoft.com/office/officeart/2005/8/layout/cycle1"/>
    <dgm:cxn modelId="{1B215E23-1BFE-804C-8086-B539F051A156}" type="presOf" srcId="{E85B45B0-81A0-4A4E-9C77-5C0B17E3D81C}" destId="{8F40C9D8-0A56-D94A-8DD2-B68D365BE628}" srcOrd="0" destOrd="0" presId="urn:microsoft.com/office/officeart/2005/8/layout/cycle1"/>
    <dgm:cxn modelId="{36F26D31-7CA1-E54B-B5B2-68CC79FDEF9C}" srcId="{D2C072CB-6BD5-5544-8CC8-C124ACE68EC7}" destId="{919F2810-5AA6-394C-850D-B33AD85B1997}" srcOrd="2" destOrd="0" parTransId="{3FD3A535-E663-6A41-A47E-26CADD688FEC}" sibTransId="{9D9C2DB0-BECA-F243-B445-93978C0E284F}"/>
    <dgm:cxn modelId="{0ADDB542-C919-C34F-A62C-4A82CD82E68D}" type="presOf" srcId="{7B62D815-8F67-1E45-B3AF-4DB4C0405009}" destId="{9CF98593-4E32-BC4A-9E93-A23FC245BA8A}" srcOrd="0" destOrd="0" presId="urn:microsoft.com/office/officeart/2005/8/layout/cycle1"/>
    <dgm:cxn modelId="{9A2A6167-FFB8-504C-A67B-50F06CF62F5A}" type="presOf" srcId="{919F2810-5AA6-394C-850D-B33AD85B1997}" destId="{4CD55874-7FA3-7F48-B951-E54EA4377FFB}" srcOrd="0" destOrd="0" presId="urn:microsoft.com/office/officeart/2005/8/layout/cycle1"/>
    <dgm:cxn modelId="{05AF0F6A-D254-1C46-B219-92A272DCFDC9}" type="presOf" srcId="{026EB905-C5E9-8948-A2CC-CD01018B4E59}" destId="{C52AD6CB-FA9D-E649-8785-ED94FDC401F7}" srcOrd="0" destOrd="0" presId="urn:microsoft.com/office/officeart/2005/8/layout/cycle1"/>
    <dgm:cxn modelId="{7A625072-9E35-334A-A835-799BAA3F2522}" type="presOf" srcId="{D4884BFC-BE1B-774A-A1BD-5F5F5D9DFE1F}" destId="{2A7163AB-A830-774E-B68E-53552E682AEB}" srcOrd="0" destOrd="0" presId="urn:microsoft.com/office/officeart/2005/8/layout/cycle1"/>
    <dgm:cxn modelId="{FB889880-FCC8-EB41-88DF-BCD82FCF97B9}" type="presOf" srcId="{039C0545-EB38-5247-9593-41ED6F4D6ECE}" destId="{236E55CC-2C1C-D84C-8EF7-FE226D9CE70A}" srcOrd="0" destOrd="0" presId="urn:microsoft.com/office/officeart/2005/8/layout/cycle1"/>
    <dgm:cxn modelId="{E9290286-C49C-A64A-BAA6-C4C670B1CCCE}" type="presOf" srcId="{EFB5B369-25F5-594F-B0BF-E16D2DAAB1E9}" destId="{7FD11ED3-1594-FD47-B07F-F92BA2A7A58B}" srcOrd="0" destOrd="0" presId="urn:microsoft.com/office/officeart/2005/8/layout/cycle1"/>
    <dgm:cxn modelId="{F7C559A0-B522-DD4C-B876-C60AB2768572}" type="presOf" srcId="{DBC0DA0B-BCC2-EC48-AC55-4BC938114BB0}" destId="{1EC1EB97-2733-D540-B5E2-0E65D17A3B6D}" srcOrd="0" destOrd="0" presId="urn:microsoft.com/office/officeart/2005/8/layout/cycle1"/>
    <dgm:cxn modelId="{087F3AA4-AE90-4744-9DA3-49E549CD4FB3}" type="presOf" srcId="{AC9959D9-737E-1A45-8F01-49AE004AA7C4}" destId="{1A6771E6-8B7B-5142-AB73-EB1C7F351C5D}" srcOrd="0" destOrd="0" presId="urn:microsoft.com/office/officeart/2005/8/layout/cycle1"/>
    <dgm:cxn modelId="{95E470AB-95B8-A847-8BB6-82D7970C528A}" srcId="{D2C072CB-6BD5-5544-8CC8-C124ACE68EC7}" destId="{29B3458D-9998-E24E-8547-651031F768EF}" srcOrd="4" destOrd="0" parTransId="{593FC687-1171-614C-BE3C-8455BD379537}" sibTransId="{2A41FC0B-3B4B-1742-A177-19982FC42DDE}"/>
    <dgm:cxn modelId="{99DEA4D6-C5E1-CA42-A216-71739389FA7B}" srcId="{D2C072CB-6BD5-5544-8CC8-C124ACE68EC7}" destId="{AC9959D9-737E-1A45-8F01-49AE004AA7C4}" srcOrd="5" destOrd="0" parTransId="{8A28C5F3-90D4-734E-A866-B6979BA3F956}" sibTransId="{039C0545-EB38-5247-9593-41ED6F4D6ECE}"/>
    <dgm:cxn modelId="{FC2AEFDD-C313-B847-9781-17A167719A6C}" srcId="{D2C072CB-6BD5-5544-8CC8-C124ACE68EC7}" destId="{E85B45B0-81A0-4A4E-9C77-5C0B17E3D81C}" srcOrd="1" destOrd="0" parTransId="{84A7DD09-2EE3-6E4F-A5D5-748EEB8A5324}" sibTransId="{026EB905-C5E9-8948-A2CC-CD01018B4E59}"/>
    <dgm:cxn modelId="{F3AB9DDE-23E7-8A42-8E10-930C0F9BAAA0}" type="presOf" srcId="{2A41FC0B-3B4B-1742-A177-19982FC42DDE}" destId="{46DC9C27-03BC-6D46-BE45-B340DF4A7725}" srcOrd="0" destOrd="0" presId="urn:microsoft.com/office/officeart/2005/8/layout/cycle1"/>
    <dgm:cxn modelId="{C32857E1-8409-DA4F-9916-5216344506B7}" srcId="{D2C072CB-6BD5-5544-8CC8-C124ACE68EC7}" destId="{DBC0DA0B-BCC2-EC48-AC55-4BC938114BB0}" srcOrd="0" destOrd="0" parTransId="{9678A957-06A6-6F45-B78B-ACEB11E4DB35}" sibTransId="{D4884BFC-BE1B-774A-A1BD-5F5F5D9DFE1F}"/>
    <dgm:cxn modelId="{35EBAE89-801F-F94E-BC2C-108E48078CB9}" type="presParOf" srcId="{C29F8CE1-3DC7-0E48-BE01-8B1343D62082}" destId="{E39CD5C3-F025-534B-AAB6-3DBB1BDF06A2}" srcOrd="0" destOrd="0" presId="urn:microsoft.com/office/officeart/2005/8/layout/cycle1"/>
    <dgm:cxn modelId="{98B8D112-3F71-2C46-BF40-3340272EE113}" type="presParOf" srcId="{C29F8CE1-3DC7-0E48-BE01-8B1343D62082}" destId="{1EC1EB97-2733-D540-B5E2-0E65D17A3B6D}" srcOrd="1" destOrd="0" presId="urn:microsoft.com/office/officeart/2005/8/layout/cycle1"/>
    <dgm:cxn modelId="{3943E202-401E-DC41-8F09-46C957F5B6F7}" type="presParOf" srcId="{C29F8CE1-3DC7-0E48-BE01-8B1343D62082}" destId="{2A7163AB-A830-774E-B68E-53552E682AEB}" srcOrd="2" destOrd="0" presId="urn:microsoft.com/office/officeart/2005/8/layout/cycle1"/>
    <dgm:cxn modelId="{95C4C162-DF47-CC47-9F82-9692D48AE171}" type="presParOf" srcId="{C29F8CE1-3DC7-0E48-BE01-8B1343D62082}" destId="{82B29911-8EA2-2E4F-8ADA-77E205C6C906}" srcOrd="3" destOrd="0" presId="urn:microsoft.com/office/officeart/2005/8/layout/cycle1"/>
    <dgm:cxn modelId="{CAF08964-C84E-904E-9C40-49BC181E801D}" type="presParOf" srcId="{C29F8CE1-3DC7-0E48-BE01-8B1343D62082}" destId="{8F40C9D8-0A56-D94A-8DD2-B68D365BE628}" srcOrd="4" destOrd="0" presId="urn:microsoft.com/office/officeart/2005/8/layout/cycle1"/>
    <dgm:cxn modelId="{3449FD47-7686-AB41-A4D4-33A99C0F2B3E}" type="presParOf" srcId="{C29F8CE1-3DC7-0E48-BE01-8B1343D62082}" destId="{C52AD6CB-FA9D-E649-8785-ED94FDC401F7}" srcOrd="5" destOrd="0" presId="urn:microsoft.com/office/officeart/2005/8/layout/cycle1"/>
    <dgm:cxn modelId="{8441DF9E-D77A-1C46-89C9-06770CFFE509}" type="presParOf" srcId="{C29F8CE1-3DC7-0E48-BE01-8B1343D62082}" destId="{0CC8DB1A-E8BF-6140-95CF-69BA92201E13}" srcOrd="6" destOrd="0" presId="urn:microsoft.com/office/officeart/2005/8/layout/cycle1"/>
    <dgm:cxn modelId="{F9B71440-6DE6-024D-9490-CEA9D88CCA5B}" type="presParOf" srcId="{C29F8CE1-3DC7-0E48-BE01-8B1343D62082}" destId="{4CD55874-7FA3-7F48-B951-E54EA4377FFB}" srcOrd="7" destOrd="0" presId="urn:microsoft.com/office/officeart/2005/8/layout/cycle1"/>
    <dgm:cxn modelId="{D484C847-C365-034D-955C-7B23C698A5DA}" type="presParOf" srcId="{C29F8CE1-3DC7-0E48-BE01-8B1343D62082}" destId="{FD735D8A-8A59-1247-A8EB-2D56E3A804C3}" srcOrd="8" destOrd="0" presId="urn:microsoft.com/office/officeart/2005/8/layout/cycle1"/>
    <dgm:cxn modelId="{F54A5C6B-973B-A749-A716-86FD2A93930E}" type="presParOf" srcId="{C29F8CE1-3DC7-0E48-BE01-8B1343D62082}" destId="{5EDE8854-6B45-A042-894F-2B5F550BA3EE}" srcOrd="9" destOrd="0" presId="urn:microsoft.com/office/officeart/2005/8/layout/cycle1"/>
    <dgm:cxn modelId="{C5576E12-6A3B-684E-9B44-E0747C650232}" type="presParOf" srcId="{C29F8CE1-3DC7-0E48-BE01-8B1343D62082}" destId="{9CF98593-4E32-BC4A-9E93-A23FC245BA8A}" srcOrd="10" destOrd="0" presId="urn:microsoft.com/office/officeart/2005/8/layout/cycle1"/>
    <dgm:cxn modelId="{8487EA25-3BD1-5C4A-A6C3-8A3CADA70362}" type="presParOf" srcId="{C29F8CE1-3DC7-0E48-BE01-8B1343D62082}" destId="{7FD11ED3-1594-FD47-B07F-F92BA2A7A58B}" srcOrd="11" destOrd="0" presId="urn:microsoft.com/office/officeart/2005/8/layout/cycle1"/>
    <dgm:cxn modelId="{723F49F3-6088-574E-A74A-2F718E98B893}" type="presParOf" srcId="{C29F8CE1-3DC7-0E48-BE01-8B1343D62082}" destId="{518DE9AC-8882-8C4D-8E20-40EA7C69A098}" srcOrd="12" destOrd="0" presId="urn:microsoft.com/office/officeart/2005/8/layout/cycle1"/>
    <dgm:cxn modelId="{5A14282F-D679-7642-B8CC-C25C42F350FA}" type="presParOf" srcId="{C29F8CE1-3DC7-0E48-BE01-8B1343D62082}" destId="{7A88331B-F34A-5343-93C6-C9E3F8A9C7DF}" srcOrd="13" destOrd="0" presId="urn:microsoft.com/office/officeart/2005/8/layout/cycle1"/>
    <dgm:cxn modelId="{2CCDA8CB-B9C7-D545-9166-E14698A9BD97}" type="presParOf" srcId="{C29F8CE1-3DC7-0E48-BE01-8B1343D62082}" destId="{46DC9C27-03BC-6D46-BE45-B340DF4A7725}" srcOrd="14" destOrd="0" presId="urn:microsoft.com/office/officeart/2005/8/layout/cycle1"/>
    <dgm:cxn modelId="{927F3CE0-0F8F-424E-8579-A90F04BDD32E}" type="presParOf" srcId="{C29F8CE1-3DC7-0E48-BE01-8B1343D62082}" destId="{567B33A0-824E-9141-A95E-E6C11E1F153F}" srcOrd="15" destOrd="0" presId="urn:microsoft.com/office/officeart/2005/8/layout/cycle1"/>
    <dgm:cxn modelId="{F0821A1D-7CD3-E54F-AB96-E08E3F458DA6}" type="presParOf" srcId="{C29F8CE1-3DC7-0E48-BE01-8B1343D62082}" destId="{1A6771E6-8B7B-5142-AB73-EB1C7F351C5D}" srcOrd="16" destOrd="0" presId="urn:microsoft.com/office/officeart/2005/8/layout/cycle1"/>
    <dgm:cxn modelId="{480E5DC3-41FA-5B41-9F4A-771FF4A421C2}" type="presParOf" srcId="{C29F8CE1-3DC7-0E48-BE01-8B1343D62082}" destId="{236E55CC-2C1C-D84C-8EF7-FE226D9CE70A}" srcOrd="17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C1EB97-2733-D540-B5E2-0E65D17A3B6D}">
      <dsp:nvSpPr>
        <dsp:cNvPr id="0" name=""/>
        <dsp:cNvSpPr/>
      </dsp:nvSpPr>
      <dsp:spPr>
        <a:xfrm>
          <a:off x="2810957" y="8861"/>
          <a:ext cx="665094" cy="665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Año</a:t>
          </a:r>
          <a:r>
            <a:rPr lang="en-US" sz="1400" b="1" kern="1200" dirty="0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 1 </a:t>
          </a: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Papa</a:t>
          </a:r>
        </a:p>
      </dsp:txBody>
      <dsp:txXfrm>
        <a:off x="2810957" y="8861"/>
        <a:ext cx="665094" cy="665094"/>
      </dsp:txXfrm>
    </dsp:sp>
    <dsp:sp modelId="{2A7163AB-A830-774E-B68E-53552E682AEB}">
      <dsp:nvSpPr>
        <dsp:cNvPr id="0" name=""/>
        <dsp:cNvSpPr/>
      </dsp:nvSpPr>
      <dsp:spPr>
        <a:xfrm>
          <a:off x="681470" y="1451"/>
          <a:ext cx="3246894" cy="3246894"/>
        </a:xfrm>
        <a:prstGeom prst="circularArrow">
          <a:avLst>
            <a:gd name="adj1" fmla="val 3988"/>
            <a:gd name="adj2" fmla="val 250134"/>
            <a:gd name="adj3" fmla="val 20573816"/>
            <a:gd name="adj4" fmla="val 18982302"/>
            <a:gd name="adj5" fmla="val 4652"/>
          </a:avLst>
        </a:prstGeom>
        <a:solidFill>
          <a:srgbClr val="CC5D1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F40C9D8-0A56-D94A-8DD2-B68D365BE628}">
      <dsp:nvSpPr>
        <dsp:cNvPr id="0" name=""/>
        <dsp:cNvSpPr/>
      </dsp:nvSpPr>
      <dsp:spPr>
        <a:xfrm>
          <a:off x="3552430" y="1293130"/>
          <a:ext cx="665094" cy="665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Año</a:t>
          </a:r>
          <a:r>
            <a:rPr lang="en-US" sz="1400" b="1" kern="1200" dirty="0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 2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Maíz</a:t>
          </a:r>
          <a:endParaRPr lang="en-US" sz="1400" b="1" kern="1200" dirty="0">
            <a:solidFill>
              <a:srgbClr val="A10309"/>
            </a:solidFill>
            <a:latin typeface="Corbel" panose="020B0503020204020204"/>
            <a:ea typeface="+mn-ea"/>
            <a:cs typeface="+mn-cs"/>
          </a:endParaRPr>
        </a:p>
      </dsp:txBody>
      <dsp:txXfrm>
        <a:off x="3552430" y="1293130"/>
        <a:ext cx="665094" cy="665094"/>
      </dsp:txXfrm>
    </dsp:sp>
    <dsp:sp modelId="{C52AD6CB-FA9D-E649-8785-ED94FDC401F7}">
      <dsp:nvSpPr>
        <dsp:cNvPr id="0" name=""/>
        <dsp:cNvSpPr/>
      </dsp:nvSpPr>
      <dsp:spPr>
        <a:xfrm>
          <a:off x="778585" y="2230"/>
          <a:ext cx="3246894" cy="3246894"/>
        </a:xfrm>
        <a:prstGeom prst="circularArrow">
          <a:avLst>
            <a:gd name="adj1" fmla="val 3988"/>
            <a:gd name="adj2" fmla="val 250134"/>
            <a:gd name="adj3" fmla="val 2147204"/>
            <a:gd name="adj4" fmla="val 776049"/>
            <a:gd name="adj5" fmla="val 4652"/>
          </a:avLst>
        </a:prstGeom>
        <a:solidFill>
          <a:srgbClr val="CC5D1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CD55874-7FA3-7F48-B951-E54EA4377FFB}">
      <dsp:nvSpPr>
        <dsp:cNvPr id="0" name=""/>
        <dsp:cNvSpPr/>
      </dsp:nvSpPr>
      <dsp:spPr>
        <a:xfrm>
          <a:off x="2651052" y="2577399"/>
          <a:ext cx="984905" cy="665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Año</a:t>
          </a:r>
          <a:r>
            <a:rPr lang="en-US" sz="1400" b="1" kern="1200" dirty="0">
              <a:solidFill>
                <a:srgbClr val="880208"/>
              </a:solidFill>
              <a:latin typeface="Corbel" panose="020B0503020204020204"/>
              <a:ea typeface="+mn-ea"/>
              <a:cs typeface="+mn-cs"/>
            </a:rPr>
            <a:t> 3 </a:t>
          </a:r>
          <a:r>
            <a:rPr lang="en-US" sz="1400" b="1" kern="1200" dirty="0" err="1">
              <a:solidFill>
                <a:srgbClr val="880208"/>
              </a:solidFill>
              <a:latin typeface="Corbel" panose="020B0503020204020204"/>
              <a:ea typeface="+mn-ea"/>
              <a:cs typeface="+mn-cs"/>
            </a:rPr>
            <a:t>C</a:t>
          </a:r>
          <a:r>
            <a:rPr lang="en-US" sz="1400" b="1" kern="1200" dirty="0" err="1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ebada</a:t>
          </a:r>
          <a:r>
            <a:rPr lang="en-US" sz="1400" b="1" kern="1200" dirty="0">
              <a:solidFill>
                <a:srgbClr val="880208"/>
              </a:solidFill>
              <a:latin typeface="Corbel" panose="020B0503020204020204"/>
              <a:ea typeface="+mn-ea"/>
              <a:cs typeface="+mn-cs"/>
            </a:rPr>
            <a:t>/</a:t>
          </a:r>
          <a:r>
            <a:rPr lang="en-US" sz="1400" b="1" kern="1200" dirty="0" err="1">
              <a:solidFill>
                <a:srgbClr val="880208"/>
              </a:solidFill>
              <a:latin typeface="Corbel" panose="020B0503020204020204"/>
              <a:ea typeface="+mn-ea"/>
              <a:cs typeface="+mn-cs"/>
            </a:rPr>
            <a:t>oca</a:t>
          </a:r>
          <a:endParaRPr lang="en-US" sz="1400" b="1" kern="1200" dirty="0">
            <a:solidFill>
              <a:srgbClr val="880208"/>
            </a:solidFill>
            <a:latin typeface="Corbel" panose="020B0503020204020204"/>
            <a:ea typeface="+mn-ea"/>
            <a:cs typeface="+mn-cs"/>
          </a:endParaRPr>
        </a:p>
      </dsp:txBody>
      <dsp:txXfrm>
        <a:off x="2651052" y="2577399"/>
        <a:ext cx="984905" cy="665094"/>
      </dsp:txXfrm>
    </dsp:sp>
    <dsp:sp modelId="{FD735D8A-8A59-1247-A8EB-2D56E3A804C3}">
      <dsp:nvSpPr>
        <dsp:cNvPr id="0" name=""/>
        <dsp:cNvSpPr/>
      </dsp:nvSpPr>
      <dsp:spPr>
        <a:xfrm>
          <a:off x="826785" y="-18873"/>
          <a:ext cx="3087179" cy="3246894"/>
        </a:xfrm>
        <a:prstGeom prst="circularArrow">
          <a:avLst>
            <a:gd name="adj1" fmla="val 3988"/>
            <a:gd name="adj2" fmla="val 250134"/>
            <a:gd name="adj3" fmla="val 6059080"/>
            <a:gd name="adj4" fmla="val 4817825"/>
            <a:gd name="adj5" fmla="val 4652"/>
          </a:avLst>
        </a:prstGeom>
        <a:solidFill>
          <a:srgbClr val="CC5D1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F98593-4E32-BC4A-9E93-A23FC245BA8A}">
      <dsp:nvSpPr>
        <dsp:cNvPr id="0" name=""/>
        <dsp:cNvSpPr/>
      </dsp:nvSpPr>
      <dsp:spPr>
        <a:xfrm>
          <a:off x="1306080" y="2577399"/>
          <a:ext cx="708957" cy="665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Año</a:t>
          </a:r>
          <a:r>
            <a:rPr lang="en-US" sz="1400" b="1" kern="1200" dirty="0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 4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Haba</a:t>
          </a:r>
          <a:endParaRPr lang="en-US" sz="1400" b="1" kern="1200" dirty="0">
            <a:solidFill>
              <a:srgbClr val="A10309"/>
            </a:solidFill>
            <a:latin typeface="Corbel" panose="020B0503020204020204"/>
            <a:ea typeface="+mn-ea"/>
            <a:cs typeface="+mn-cs"/>
          </a:endParaRPr>
        </a:p>
      </dsp:txBody>
      <dsp:txXfrm>
        <a:off x="1306080" y="2577399"/>
        <a:ext cx="708957" cy="665094"/>
      </dsp:txXfrm>
    </dsp:sp>
    <dsp:sp modelId="{7FD11ED3-1594-FD47-B07F-F92BA2A7A58B}">
      <dsp:nvSpPr>
        <dsp:cNvPr id="0" name=""/>
        <dsp:cNvSpPr/>
      </dsp:nvSpPr>
      <dsp:spPr>
        <a:xfrm>
          <a:off x="778585" y="2230"/>
          <a:ext cx="3246894" cy="3246894"/>
        </a:xfrm>
        <a:prstGeom prst="circularArrow">
          <a:avLst>
            <a:gd name="adj1" fmla="val 3988"/>
            <a:gd name="adj2" fmla="val 250134"/>
            <a:gd name="adj3" fmla="val 9773816"/>
            <a:gd name="adj4" fmla="val 8256701"/>
            <a:gd name="adj5" fmla="val 4652"/>
          </a:avLst>
        </a:prstGeom>
        <a:solidFill>
          <a:srgbClr val="CC5D1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A88331B-F34A-5343-93C6-C9E3F8A9C7DF}">
      <dsp:nvSpPr>
        <dsp:cNvPr id="0" name=""/>
        <dsp:cNvSpPr/>
      </dsp:nvSpPr>
      <dsp:spPr>
        <a:xfrm>
          <a:off x="391998" y="1293130"/>
          <a:ext cx="1054175" cy="665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ysClr val="windowText" lastClr="000000"/>
              </a:solidFill>
              <a:latin typeface="Corbel" panose="020B0503020204020204"/>
              <a:ea typeface="+mn-ea"/>
              <a:cs typeface="+mn-cs"/>
            </a:rPr>
            <a:t>Año</a:t>
          </a:r>
          <a:r>
            <a:rPr lang="en-US" sz="1400" b="1" kern="1200" dirty="0">
              <a:solidFill>
                <a:srgbClr val="4D4D4D">
                  <a:lumMod val="50000"/>
                </a:srgbClr>
              </a:solidFill>
              <a:latin typeface="Corbel" panose="020B0503020204020204"/>
              <a:ea typeface="+mn-ea"/>
              <a:cs typeface="+mn-cs"/>
            </a:rPr>
            <a:t> 5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4D4D4D">
                  <a:lumMod val="50000"/>
                </a:srgbClr>
              </a:solidFill>
              <a:latin typeface="Corbel" panose="020B0503020204020204"/>
              <a:ea typeface="+mn-ea"/>
              <a:cs typeface="+mn-cs"/>
            </a:rPr>
            <a:t>Descanso</a:t>
          </a:r>
        </a:p>
      </dsp:txBody>
      <dsp:txXfrm>
        <a:off x="391998" y="1293130"/>
        <a:ext cx="1054175" cy="665094"/>
      </dsp:txXfrm>
    </dsp:sp>
    <dsp:sp modelId="{46DC9C27-03BC-6D46-BE45-B340DF4A7725}">
      <dsp:nvSpPr>
        <dsp:cNvPr id="0" name=""/>
        <dsp:cNvSpPr/>
      </dsp:nvSpPr>
      <dsp:spPr>
        <a:xfrm>
          <a:off x="778585" y="2230"/>
          <a:ext cx="3246894" cy="3246894"/>
        </a:xfrm>
        <a:prstGeom prst="circularArrow">
          <a:avLst>
            <a:gd name="adj1" fmla="val 3988"/>
            <a:gd name="adj2" fmla="val 250134"/>
            <a:gd name="adj3" fmla="val 12947204"/>
            <a:gd name="adj4" fmla="val 11576049"/>
            <a:gd name="adj5" fmla="val 4652"/>
          </a:avLst>
        </a:prstGeom>
        <a:solidFill>
          <a:srgbClr val="CC5D1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6771E6-8B7B-5142-AB73-EB1C7F351C5D}">
      <dsp:nvSpPr>
        <dsp:cNvPr id="0" name=""/>
        <dsp:cNvSpPr/>
      </dsp:nvSpPr>
      <dsp:spPr>
        <a:xfrm>
          <a:off x="1182741" y="8861"/>
          <a:ext cx="955634" cy="665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ysClr val="windowText" lastClr="000000"/>
              </a:solidFill>
              <a:latin typeface="Corbel" panose="020B0503020204020204"/>
              <a:ea typeface="+mn-ea"/>
              <a:cs typeface="+mn-cs"/>
            </a:rPr>
            <a:t>Año</a:t>
          </a:r>
          <a:r>
            <a:rPr lang="en-US" sz="1400" b="1" kern="1200" dirty="0">
              <a:solidFill>
                <a:srgbClr val="4D4D4D">
                  <a:lumMod val="50000"/>
                </a:srgbClr>
              </a:solidFill>
              <a:latin typeface="Corbel" panose="020B0503020204020204"/>
              <a:ea typeface="+mn-ea"/>
              <a:cs typeface="+mn-cs"/>
            </a:rPr>
            <a:t> 6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4D4D4D">
                  <a:lumMod val="50000"/>
                </a:srgbClr>
              </a:solidFill>
              <a:latin typeface="Corbel" panose="020B0503020204020204"/>
              <a:ea typeface="+mn-ea"/>
              <a:cs typeface="+mn-cs"/>
            </a:rPr>
            <a:t>Descanso</a:t>
          </a:r>
        </a:p>
      </dsp:txBody>
      <dsp:txXfrm>
        <a:off x="1182741" y="8861"/>
        <a:ext cx="955634" cy="665094"/>
      </dsp:txXfrm>
    </dsp:sp>
    <dsp:sp modelId="{236E55CC-2C1C-D84C-8EF7-FE226D9CE70A}">
      <dsp:nvSpPr>
        <dsp:cNvPr id="0" name=""/>
        <dsp:cNvSpPr/>
      </dsp:nvSpPr>
      <dsp:spPr>
        <a:xfrm>
          <a:off x="778585" y="2230"/>
          <a:ext cx="3246894" cy="3246894"/>
        </a:xfrm>
        <a:prstGeom prst="circularArrow">
          <a:avLst>
            <a:gd name="adj1" fmla="val 3988"/>
            <a:gd name="adj2" fmla="val 250134"/>
            <a:gd name="adj3" fmla="val 16911767"/>
            <a:gd name="adj4" fmla="val 15583439"/>
            <a:gd name="adj5" fmla="val 4652"/>
          </a:avLst>
        </a:prstGeom>
        <a:solidFill>
          <a:srgbClr val="CC5D1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C1EB97-2733-D540-B5E2-0E65D17A3B6D}">
      <dsp:nvSpPr>
        <dsp:cNvPr id="0" name=""/>
        <dsp:cNvSpPr/>
      </dsp:nvSpPr>
      <dsp:spPr>
        <a:xfrm>
          <a:off x="3202011" y="8945"/>
          <a:ext cx="764584" cy="764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Año</a:t>
          </a:r>
          <a:r>
            <a:rPr lang="en-US" sz="1400" b="1" kern="1200" dirty="0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 1 </a:t>
          </a: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Papa</a:t>
          </a:r>
        </a:p>
      </dsp:txBody>
      <dsp:txXfrm>
        <a:off x="3202011" y="8945"/>
        <a:ext cx="764584" cy="764584"/>
      </dsp:txXfrm>
    </dsp:sp>
    <dsp:sp modelId="{2A7163AB-A830-774E-B68E-53552E682AEB}">
      <dsp:nvSpPr>
        <dsp:cNvPr id="0" name=""/>
        <dsp:cNvSpPr/>
      </dsp:nvSpPr>
      <dsp:spPr>
        <a:xfrm>
          <a:off x="860862" y="896"/>
          <a:ext cx="3738934" cy="3738934"/>
        </a:xfrm>
        <a:prstGeom prst="circularArrow">
          <a:avLst>
            <a:gd name="adj1" fmla="val 3988"/>
            <a:gd name="adj2" fmla="val 250134"/>
            <a:gd name="adj3" fmla="val 20573816"/>
            <a:gd name="adj4" fmla="val 18982302"/>
            <a:gd name="adj5" fmla="val 4652"/>
          </a:avLst>
        </a:prstGeom>
        <a:solidFill>
          <a:srgbClr val="CC5D1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F40C9D8-0A56-D94A-8DD2-B68D365BE628}">
      <dsp:nvSpPr>
        <dsp:cNvPr id="0" name=""/>
        <dsp:cNvSpPr/>
      </dsp:nvSpPr>
      <dsp:spPr>
        <a:xfrm>
          <a:off x="4055985" y="1488071"/>
          <a:ext cx="764584" cy="764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Año</a:t>
          </a:r>
          <a:r>
            <a:rPr lang="en-US" sz="1400" b="1" kern="1200" dirty="0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 2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Maíz</a:t>
          </a:r>
          <a:endParaRPr lang="en-US" sz="1400" b="1" kern="1200" dirty="0">
            <a:solidFill>
              <a:srgbClr val="A10309"/>
            </a:solidFill>
            <a:latin typeface="Corbel" panose="020B0503020204020204"/>
            <a:ea typeface="+mn-ea"/>
            <a:cs typeface="+mn-cs"/>
          </a:endParaRPr>
        </a:p>
      </dsp:txBody>
      <dsp:txXfrm>
        <a:off x="4055985" y="1488071"/>
        <a:ext cx="764584" cy="764584"/>
      </dsp:txXfrm>
    </dsp:sp>
    <dsp:sp modelId="{C52AD6CB-FA9D-E649-8785-ED94FDC401F7}">
      <dsp:nvSpPr>
        <dsp:cNvPr id="0" name=""/>
        <dsp:cNvSpPr/>
      </dsp:nvSpPr>
      <dsp:spPr>
        <a:xfrm>
          <a:off x="860862" y="896"/>
          <a:ext cx="3738934" cy="3738934"/>
        </a:xfrm>
        <a:prstGeom prst="circularArrow">
          <a:avLst>
            <a:gd name="adj1" fmla="val 3988"/>
            <a:gd name="adj2" fmla="val 250134"/>
            <a:gd name="adj3" fmla="val 2147204"/>
            <a:gd name="adj4" fmla="val 776049"/>
            <a:gd name="adj5" fmla="val 4652"/>
          </a:avLst>
        </a:prstGeom>
        <a:solidFill>
          <a:srgbClr val="CC5D1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CD55874-7FA3-7F48-B951-E54EA4377FFB}">
      <dsp:nvSpPr>
        <dsp:cNvPr id="0" name=""/>
        <dsp:cNvSpPr/>
      </dsp:nvSpPr>
      <dsp:spPr>
        <a:xfrm>
          <a:off x="3018186" y="2967198"/>
          <a:ext cx="1132234" cy="764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A10309"/>
              </a:solidFill>
              <a:latin typeface="Corbel" panose="020B0503020204020204"/>
              <a:ea typeface="+mn-ea"/>
              <a:cs typeface="+mn-cs"/>
            </a:rPr>
            <a:t>Año</a:t>
          </a:r>
          <a:r>
            <a:rPr lang="en-US" sz="1400" b="1" kern="1200" dirty="0">
              <a:solidFill>
                <a:srgbClr val="880208"/>
              </a:solidFill>
              <a:latin typeface="Corbel" panose="020B0503020204020204"/>
              <a:ea typeface="+mn-ea"/>
              <a:cs typeface="+mn-cs"/>
            </a:rPr>
            <a:t> 3 </a:t>
          </a:r>
          <a:r>
            <a:rPr lang="en-US" sz="1400" b="1" kern="1200" dirty="0" err="1">
              <a:solidFill>
                <a:srgbClr val="880208"/>
              </a:solidFill>
              <a:latin typeface="Corbel" panose="020B0503020204020204"/>
              <a:ea typeface="+mn-ea"/>
              <a:cs typeface="+mn-cs"/>
            </a:rPr>
            <a:t>Haba</a:t>
          </a:r>
          <a:endParaRPr lang="en-US" sz="1400" b="1" kern="1200" dirty="0">
            <a:solidFill>
              <a:srgbClr val="880208"/>
            </a:solidFill>
            <a:latin typeface="Corbel" panose="020B0503020204020204"/>
            <a:ea typeface="+mn-ea"/>
            <a:cs typeface="+mn-cs"/>
          </a:endParaRPr>
        </a:p>
      </dsp:txBody>
      <dsp:txXfrm>
        <a:off x="3018186" y="2967198"/>
        <a:ext cx="1132234" cy="764584"/>
      </dsp:txXfrm>
    </dsp:sp>
    <dsp:sp modelId="{FD735D8A-8A59-1247-A8EB-2D56E3A804C3}">
      <dsp:nvSpPr>
        <dsp:cNvPr id="0" name=""/>
        <dsp:cNvSpPr/>
      </dsp:nvSpPr>
      <dsp:spPr>
        <a:xfrm>
          <a:off x="916366" y="-23406"/>
          <a:ext cx="3555015" cy="3738934"/>
        </a:xfrm>
        <a:prstGeom prst="circularArrow">
          <a:avLst>
            <a:gd name="adj1" fmla="val 3988"/>
            <a:gd name="adj2" fmla="val 250134"/>
            <a:gd name="adj3" fmla="val 6059080"/>
            <a:gd name="adj4" fmla="val 4817825"/>
            <a:gd name="adj5" fmla="val 4652"/>
          </a:avLst>
        </a:prstGeom>
        <a:solidFill>
          <a:srgbClr val="CC5D1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F98593-4E32-BC4A-9E93-A23FC245BA8A}">
      <dsp:nvSpPr>
        <dsp:cNvPr id="0" name=""/>
        <dsp:cNvSpPr/>
      </dsp:nvSpPr>
      <dsp:spPr>
        <a:xfrm>
          <a:off x="1468850" y="2967198"/>
          <a:ext cx="815008" cy="764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accent6">
                  <a:lumMod val="75000"/>
                </a:schemeClr>
              </a:solidFill>
              <a:latin typeface="Corbel" panose="020B0503020204020204"/>
              <a:ea typeface="+mn-ea"/>
              <a:cs typeface="+mn-cs"/>
            </a:rPr>
            <a:t>Año</a:t>
          </a:r>
          <a:r>
            <a:rPr lang="en-US" sz="1400" b="1" kern="1200" dirty="0">
              <a:solidFill>
                <a:schemeClr val="accent6">
                  <a:lumMod val="75000"/>
                </a:schemeClr>
              </a:solidFill>
              <a:latin typeface="Corbel" panose="020B0503020204020204"/>
              <a:ea typeface="+mn-ea"/>
              <a:cs typeface="+mn-cs"/>
            </a:rPr>
            <a:t> 4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accent6">
                  <a:lumMod val="75000"/>
                </a:schemeClr>
              </a:solidFill>
              <a:latin typeface="Corbel" panose="020B0503020204020204"/>
              <a:ea typeface="+mn-ea"/>
              <a:cs typeface="+mn-cs"/>
            </a:rPr>
            <a:t>Avena/ryegrass/ </a:t>
          </a:r>
          <a:r>
            <a:rPr lang="en-US" sz="1400" b="1" kern="1200" dirty="0" err="1">
              <a:solidFill>
                <a:schemeClr val="accent6">
                  <a:lumMod val="75000"/>
                </a:schemeClr>
              </a:solidFill>
              <a:latin typeface="Corbel" panose="020B0503020204020204"/>
              <a:ea typeface="+mn-ea"/>
              <a:cs typeface="+mn-cs"/>
            </a:rPr>
            <a:t>treboles</a:t>
          </a:r>
          <a:endParaRPr lang="en-US" sz="1400" b="1" kern="1200" dirty="0">
            <a:solidFill>
              <a:schemeClr val="accent6">
                <a:lumMod val="75000"/>
              </a:schemeClr>
            </a:solidFill>
            <a:latin typeface="Corbel" panose="020B0503020204020204"/>
            <a:ea typeface="+mn-ea"/>
            <a:cs typeface="+mn-cs"/>
          </a:endParaRPr>
        </a:p>
      </dsp:txBody>
      <dsp:txXfrm>
        <a:off x="1468850" y="2967198"/>
        <a:ext cx="815008" cy="764584"/>
      </dsp:txXfrm>
    </dsp:sp>
    <dsp:sp modelId="{7FD11ED3-1594-FD47-B07F-F92BA2A7A58B}">
      <dsp:nvSpPr>
        <dsp:cNvPr id="0" name=""/>
        <dsp:cNvSpPr/>
      </dsp:nvSpPr>
      <dsp:spPr>
        <a:xfrm>
          <a:off x="860862" y="896"/>
          <a:ext cx="3738934" cy="3738934"/>
        </a:xfrm>
        <a:prstGeom prst="circularArrow">
          <a:avLst>
            <a:gd name="adj1" fmla="val 3988"/>
            <a:gd name="adj2" fmla="val 250134"/>
            <a:gd name="adj3" fmla="val 9773816"/>
            <a:gd name="adj4" fmla="val 8256701"/>
            <a:gd name="adj5" fmla="val 4652"/>
          </a:avLst>
        </a:prstGeom>
        <a:solidFill>
          <a:srgbClr val="CC5D1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A88331B-F34A-5343-93C6-C9E3F8A9C7DF}">
      <dsp:nvSpPr>
        <dsp:cNvPr id="0" name=""/>
        <dsp:cNvSpPr/>
      </dsp:nvSpPr>
      <dsp:spPr>
        <a:xfrm>
          <a:off x="416447" y="1488071"/>
          <a:ext cx="1211865" cy="764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accent6">
                  <a:lumMod val="75000"/>
                </a:schemeClr>
              </a:solidFill>
              <a:latin typeface="Corbel" panose="020B0503020204020204"/>
              <a:ea typeface="+mn-ea"/>
              <a:cs typeface="+mn-cs"/>
            </a:rPr>
            <a:t>Año</a:t>
          </a:r>
          <a:r>
            <a:rPr lang="en-US" sz="1400" b="1" kern="1200" dirty="0">
              <a:solidFill>
                <a:schemeClr val="accent6">
                  <a:lumMod val="75000"/>
                </a:schemeClr>
              </a:solidFill>
              <a:latin typeface="Corbel" panose="020B0503020204020204"/>
              <a:ea typeface="+mn-ea"/>
              <a:cs typeface="+mn-cs"/>
            </a:rPr>
            <a:t> 5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accent6">
                  <a:lumMod val="75000"/>
                </a:schemeClr>
              </a:solidFill>
              <a:latin typeface="Corbel" panose="020B0503020204020204"/>
              <a:ea typeface="+mn-ea"/>
              <a:cs typeface="+mn-cs"/>
            </a:rPr>
            <a:t>Ryegrass/ </a:t>
          </a:r>
          <a:r>
            <a:rPr lang="en-US" sz="1400" b="1" kern="1200" dirty="0" err="1">
              <a:solidFill>
                <a:schemeClr val="accent6">
                  <a:lumMod val="75000"/>
                </a:schemeClr>
              </a:solidFill>
              <a:latin typeface="Corbel" panose="020B0503020204020204"/>
              <a:ea typeface="+mn-ea"/>
              <a:cs typeface="+mn-cs"/>
            </a:rPr>
            <a:t>treboles</a:t>
          </a:r>
          <a:endParaRPr lang="en-US" sz="1400" b="1" kern="1200" dirty="0">
            <a:solidFill>
              <a:schemeClr val="accent6">
                <a:lumMod val="75000"/>
              </a:schemeClr>
            </a:solidFill>
            <a:latin typeface="Corbel" panose="020B0503020204020204"/>
            <a:ea typeface="+mn-ea"/>
            <a:cs typeface="+mn-cs"/>
          </a:endParaRPr>
        </a:p>
      </dsp:txBody>
      <dsp:txXfrm>
        <a:off x="416447" y="1488071"/>
        <a:ext cx="1211865" cy="764584"/>
      </dsp:txXfrm>
    </dsp:sp>
    <dsp:sp modelId="{46DC9C27-03BC-6D46-BE45-B340DF4A7725}">
      <dsp:nvSpPr>
        <dsp:cNvPr id="0" name=""/>
        <dsp:cNvSpPr/>
      </dsp:nvSpPr>
      <dsp:spPr>
        <a:xfrm>
          <a:off x="860862" y="896"/>
          <a:ext cx="3738934" cy="3738934"/>
        </a:xfrm>
        <a:prstGeom prst="circularArrow">
          <a:avLst>
            <a:gd name="adj1" fmla="val 3988"/>
            <a:gd name="adj2" fmla="val 250134"/>
            <a:gd name="adj3" fmla="val 12947204"/>
            <a:gd name="adj4" fmla="val 11576049"/>
            <a:gd name="adj5" fmla="val 4652"/>
          </a:avLst>
        </a:prstGeom>
        <a:solidFill>
          <a:srgbClr val="CC5D1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6771E6-8B7B-5142-AB73-EB1C7F351C5D}">
      <dsp:nvSpPr>
        <dsp:cNvPr id="0" name=""/>
        <dsp:cNvSpPr/>
      </dsp:nvSpPr>
      <dsp:spPr>
        <a:xfrm>
          <a:off x="1327062" y="8945"/>
          <a:ext cx="1098585" cy="764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accent6">
                  <a:lumMod val="75000"/>
                </a:schemeClr>
              </a:solidFill>
              <a:latin typeface="Corbel" panose="020B0503020204020204"/>
              <a:ea typeface="+mn-ea"/>
              <a:cs typeface="+mn-cs"/>
            </a:rPr>
            <a:t>Año</a:t>
          </a:r>
          <a:r>
            <a:rPr lang="en-US" sz="1400" b="1" kern="1200" dirty="0">
              <a:solidFill>
                <a:schemeClr val="accent6">
                  <a:lumMod val="75000"/>
                </a:schemeClr>
              </a:solidFill>
              <a:latin typeface="Corbel" panose="020B0503020204020204"/>
              <a:ea typeface="+mn-ea"/>
              <a:cs typeface="+mn-cs"/>
            </a:rPr>
            <a:t> 6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accent6">
                  <a:lumMod val="75000"/>
                </a:schemeClr>
              </a:solidFill>
              <a:latin typeface="Corbel" panose="020B0503020204020204"/>
              <a:ea typeface="+mn-ea"/>
              <a:cs typeface="+mn-cs"/>
            </a:rPr>
            <a:t>Ryegrass/ </a:t>
          </a:r>
          <a:r>
            <a:rPr lang="en-US" sz="1400" b="1" kern="1200" dirty="0" err="1">
              <a:solidFill>
                <a:schemeClr val="accent6">
                  <a:lumMod val="75000"/>
                </a:schemeClr>
              </a:solidFill>
              <a:latin typeface="Corbel" panose="020B0503020204020204"/>
              <a:ea typeface="+mn-ea"/>
              <a:cs typeface="+mn-cs"/>
            </a:rPr>
            <a:t>treboles</a:t>
          </a:r>
          <a:endParaRPr lang="en-US" sz="1400" b="1" kern="1200" dirty="0">
            <a:solidFill>
              <a:schemeClr val="accent6">
                <a:lumMod val="75000"/>
              </a:schemeClr>
            </a:solidFill>
            <a:latin typeface="Corbel" panose="020B0503020204020204"/>
            <a:ea typeface="+mn-ea"/>
            <a:cs typeface="+mn-cs"/>
          </a:endParaRPr>
        </a:p>
      </dsp:txBody>
      <dsp:txXfrm>
        <a:off x="1327062" y="8945"/>
        <a:ext cx="1098585" cy="764584"/>
      </dsp:txXfrm>
    </dsp:sp>
    <dsp:sp modelId="{236E55CC-2C1C-D84C-8EF7-FE226D9CE70A}">
      <dsp:nvSpPr>
        <dsp:cNvPr id="0" name=""/>
        <dsp:cNvSpPr/>
      </dsp:nvSpPr>
      <dsp:spPr>
        <a:xfrm>
          <a:off x="860862" y="896"/>
          <a:ext cx="3738934" cy="3738934"/>
        </a:xfrm>
        <a:prstGeom prst="circularArrow">
          <a:avLst>
            <a:gd name="adj1" fmla="val 3988"/>
            <a:gd name="adj2" fmla="val 250134"/>
            <a:gd name="adj3" fmla="val 16911767"/>
            <a:gd name="adj4" fmla="val 15583439"/>
            <a:gd name="adj5" fmla="val 4652"/>
          </a:avLst>
        </a:prstGeom>
        <a:solidFill>
          <a:srgbClr val="CC5D1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F3B87-269A-281C-A823-A7CEFCFC24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456176-9707-17AA-ECB5-4DAE0CF273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494F05-243A-2625-9D68-F980E8B89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40A3C-34B5-4479-8F45-B75B407E998C}" type="datetimeFigureOut">
              <a:rPr lang="en-US" smtClean="0"/>
              <a:t>7/14/2022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9DE94-EC19-787D-F3E2-5DC9DB0E7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1CDE83-0C1B-70FC-6B36-E589F9F61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1154D-2401-47F3-B87C-BE8248305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032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26152-8C7E-034D-B1BE-3C421B214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A3B00-3F8E-810E-2E08-266C2B4397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3BF2AE-84AA-5A66-6E5A-D9FB55406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40A3C-34B5-4479-8F45-B75B407E998C}" type="datetimeFigureOut">
              <a:rPr lang="en-US" smtClean="0"/>
              <a:t>7/14/2022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4C794-4B2B-A1B1-071E-0AD01A048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5150B5-5AE7-A75B-0B62-1625325AE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1154D-2401-47F3-B87C-BE8248305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091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81323-68C7-35C4-A1DC-87397E912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A522B1-1208-3D34-B531-9B4174A07C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1E973-F723-4502-D173-A9C92DD0E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40A3C-34B5-4479-8F45-B75B407E998C}" type="datetimeFigureOut">
              <a:rPr lang="en-US" smtClean="0"/>
              <a:t>7/14/2022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CCB77-763E-7243-792C-E0C8E6210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8EBCC4-D165-4931-EF4D-392D7E020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1154D-2401-47F3-B87C-BE8248305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123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6D786-A6F3-3AB0-CC88-7CB7E3D22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27888-A556-C9DE-F1E0-D3A25A6AED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122836-BCFD-8A18-9732-FE3389FFFC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877AC3-C185-7E2C-6A8F-0A71806C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40A3C-34B5-4479-8F45-B75B407E998C}" type="datetimeFigureOut">
              <a:rPr lang="en-US" smtClean="0"/>
              <a:t>7/14/2022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603EA3-98F3-C7BD-4681-31F613994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E0BE0F-BDCC-CE88-A860-581B0AC66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1154D-2401-47F3-B87C-BE8248305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347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295DE-9E03-775E-B642-17D08B663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826D89-0D1F-98BC-EFB1-1FA2BF41D4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D8DD53-2B87-FC3D-8F82-5C92F65D27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3C156D-CE6E-81BE-44B7-9C47B214D7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5E7C7A-57AF-E2B0-36B6-E36EA86B23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3FA052-BF5F-5C9C-CF4B-E70B641D6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40A3C-34B5-4479-8F45-B75B407E998C}" type="datetimeFigureOut">
              <a:rPr lang="en-US" smtClean="0"/>
              <a:t>7/14/2022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C4C03B-8C11-3FF8-D32C-D5C2E107F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24142A-7C63-FD2F-D0C1-A63A0BB85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1154D-2401-47F3-B87C-BE8248305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564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D79EF-66DF-E1F3-867C-2F7FF5A0E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8688BE-24CB-F790-B0A1-CF19A5BCE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40A3C-34B5-4479-8F45-B75B407E998C}" type="datetimeFigureOut">
              <a:rPr lang="en-US" smtClean="0"/>
              <a:t>7/14/2022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1DC1C6-9548-51B7-0C5C-F6CA38DD7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C0B9FE-D6E3-2D87-2DD7-A9E9B6D62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1154D-2401-47F3-B87C-BE8248305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205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7A6D78-EA24-583B-CEFD-C15DD2C15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40A3C-34B5-4479-8F45-B75B407E998C}" type="datetimeFigureOut">
              <a:rPr lang="en-US" smtClean="0"/>
              <a:t>7/14/2022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CDB987-6C89-7BEE-B4FD-1316DFEDF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87D361-1294-90FA-DCB3-7A65EF587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1154D-2401-47F3-B87C-BE8248305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472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0A168-A450-483A-44EA-4F4047D65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39E26-04DD-45C9-B43D-C83B71A6C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D47CDA-5CBF-939A-86C7-FA9EFE59A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251A39-2AEC-AD82-9BCD-D3E59EA3F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40A3C-34B5-4479-8F45-B75B407E998C}" type="datetimeFigureOut">
              <a:rPr lang="en-US" smtClean="0"/>
              <a:t>7/14/2022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3CB890-6596-30A0-1C70-52CE114BD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87DE78-093E-3D8F-B93A-9A773FDE3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1154D-2401-47F3-B87C-BE8248305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713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ADB91-9552-247C-A18E-FDAFA77FF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0000BC-EEFC-0EC0-8173-2183F18D75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3AF074-CEA2-5E7A-A7D8-D41CAC7255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533A2-9E01-E909-8069-B3A02CA42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40A3C-34B5-4479-8F45-B75B407E998C}" type="datetimeFigureOut">
              <a:rPr lang="en-US" smtClean="0"/>
              <a:t>7/14/2022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009C69-14EC-E3B7-AE8D-7D5E7EC6A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7A2671-C3D6-A1B4-3482-6308DE750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1154D-2401-47F3-B87C-BE8248305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671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C16EC-0179-BEFE-EA81-144D7F8C9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9610E0-B9C9-B583-D3FB-CE249D31DA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B7C43-97CE-0796-900E-E5A95DC0E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40A3C-34B5-4479-8F45-B75B407E998C}" type="datetimeFigureOut">
              <a:rPr lang="en-US" smtClean="0"/>
              <a:t>7/14/2022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7E19C3-1BD7-DDA1-EA95-FEE7A67F2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A4C748-CAA9-086D-7440-DF7B32ECB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1154D-2401-47F3-B87C-BE8248305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096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9318F7-A1D4-7A08-FC6A-CA97635634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BC324A-DB53-1676-68E2-971975F89B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2D130F-FF4C-BB39-0B47-077D607DE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40A3C-34B5-4479-8F45-B75B407E998C}" type="datetimeFigureOut">
              <a:rPr lang="en-US" smtClean="0"/>
              <a:t>7/14/2022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F15F78-1C28-7989-5862-469954FA9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69CE32-CF80-F861-49F1-9BB2446FF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1154D-2401-47F3-B87C-BE8248305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080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8CBA23-73AA-8118-EF20-D736483FA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31F078-E595-5B11-BF04-3898FEECE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FA4A34-275B-2C0F-1C7C-034CD9379A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40A3C-34B5-4479-8F45-B75B407E998C}" type="datetimeFigureOut">
              <a:rPr lang="en-US" smtClean="0"/>
              <a:t>7/14/2022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9A97C-123D-4CC1-016E-EB01D7804E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731BAA-5F63-A1F9-A59D-DE0991EA09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81154D-2401-47F3-B87C-BE8248305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661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5930F-589E-FD82-E149-21C0F4BF4B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Rhomis e </a:t>
            </a:r>
            <a:r>
              <a:rPr lang="en-US" dirty="0" err="1"/>
              <a:t>indicadores</a:t>
            </a:r>
            <a:r>
              <a:rPr lang="en-US" dirty="0"/>
              <a:t> </a:t>
            </a:r>
            <a:r>
              <a:rPr lang="en-US" dirty="0" err="1"/>
              <a:t>agroecologicos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FD22FA-8474-2A5C-F8A3-1DA120BDC6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9875"/>
            <a:ext cx="9144000" cy="1655762"/>
          </a:xfrm>
        </p:spPr>
        <p:txBody>
          <a:bodyPr/>
          <a:lstStyle/>
          <a:p>
            <a:r>
              <a:rPr lang="en-US" dirty="0"/>
              <a:t>Un </a:t>
            </a:r>
            <a:r>
              <a:rPr lang="en-US" dirty="0" err="1"/>
              <a:t>aporte</a:t>
            </a:r>
            <a:r>
              <a:rPr lang="en-US" dirty="0"/>
              <a:t> a un </a:t>
            </a:r>
            <a:r>
              <a:rPr lang="en-US" dirty="0" err="1"/>
              <a:t>proceso</a:t>
            </a:r>
            <a:r>
              <a:rPr lang="en-US" dirty="0"/>
              <a:t> de </a:t>
            </a:r>
            <a:r>
              <a:rPr lang="en-US" dirty="0" err="1"/>
              <a:t>metodos</a:t>
            </a:r>
            <a:r>
              <a:rPr lang="en-US" dirty="0"/>
              <a:t> </a:t>
            </a:r>
            <a:r>
              <a:rPr lang="en-US" dirty="0" err="1"/>
              <a:t>mixtos</a:t>
            </a:r>
            <a:r>
              <a:rPr lang="en-US" dirty="0"/>
              <a:t> y </a:t>
            </a:r>
            <a:r>
              <a:rPr lang="en-US" dirty="0" err="1"/>
              <a:t>dialogo</a:t>
            </a:r>
            <a:r>
              <a:rPr lang="en-US" dirty="0"/>
              <a:t> con </a:t>
            </a:r>
            <a:r>
              <a:rPr lang="en-US" dirty="0" err="1"/>
              <a:t>comunidades</a:t>
            </a:r>
            <a:r>
              <a:rPr lang="en-US" dirty="0"/>
              <a:t> y redes de agricultores</a:t>
            </a:r>
          </a:p>
        </p:txBody>
      </p:sp>
    </p:spTree>
    <p:extLst>
      <p:ext uri="{BB962C8B-B14F-4D97-AF65-F5344CB8AC3E}">
        <p14:creationId xmlns:p14="http://schemas.microsoft.com/office/powerpoint/2010/main" val="3471806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6F5BF2F-2075-C5B4-D97A-119BB7C699B2}"/>
              </a:ext>
            </a:extLst>
          </p:cNvPr>
          <p:cNvSpPr txBox="1"/>
          <p:nvPr/>
        </p:nvSpPr>
        <p:spPr>
          <a:xfrm>
            <a:off x="1037690" y="647272"/>
            <a:ext cx="9575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El </a:t>
            </a:r>
            <a:r>
              <a:rPr lang="en-US" dirty="0" err="1"/>
              <a:t>uso</a:t>
            </a:r>
            <a:r>
              <a:rPr lang="en-US" dirty="0"/>
              <a:t> de Rhomis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evaluar</a:t>
            </a:r>
            <a:r>
              <a:rPr lang="en-US" dirty="0"/>
              <a:t> y </a:t>
            </a:r>
            <a:r>
              <a:rPr lang="en-US" dirty="0" err="1"/>
              <a:t>conversar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las </a:t>
            </a:r>
            <a:r>
              <a:rPr lang="en-US" dirty="0" err="1"/>
              <a:t>transiciones</a:t>
            </a:r>
            <a:r>
              <a:rPr lang="en-US" dirty="0"/>
              <a:t> </a:t>
            </a:r>
            <a:r>
              <a:rPr lang="en-US" dirty="0" err="1"/>
              <a:t>agroecologicos</a:t>
            </a:r>
            <a:endParaRPr lang="en-US" dirty="0"/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D08984-63B7-F8D7-A393-4C9DEE86268E}"/>
              </a:ext>
            </a:extLst>
          </p:cNvPr>
          <p:cNvSpPr txBox="1"/>
          <p:nvPr/>
        </p:nvSpPr>
        <p:spPr>
          <a:xfrm>
            <a:off x="1037690" y="1107896"/>
            <a:ext cx="669661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Rhomis:</a:t>
            </a:r>
          </a:p>
          <a:p>
            <a:r>
              <a:rPr lang="en-US" dirty="0"/>
              <a:t>‘solo’ 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encuesta</a:t>
            </a:r>
            <a:r>
              <a:rPr lang="en-US" dirty="0"/>
              <a:t>; </a:t>
            </a:r>
            <a:r>
              <a:rPr lang="en-US" dirty="0" err="1"/>
              <a:t>complementa</a:t>
            </a:r>
            <a:r>
              <a:rPr lang="en-US" dirty="0"/>
              <a:t> a </a:t>
            </a:r>
            <a:r>
              <a:rPr lang="en-US" dirty="0" err="1"/>
              <a:t>otros</a:t>
            </a:r>
            <a:r>
              <a:rPr lang="en-US" dirty="0"/>
              <a:t> </a:t>
            </a:r>
            <a:r>
              <a:rPr lang="en-US" dirty="0" err="1"/>
              <a:t>modos</a:t>
            </a:r>
            <a:r>
              <a:rPr lang="en-US" dirty="0"/>
              <a:t> de </a:t>
            </a:r>
            <a:r>
              <a:rPr lang="en-US" dirty="0" err="1"/>
              <a:t>investigación</a:t>
            </a:r>
            <a:r>
              <a:rPr lang="en-US" dirty="0"/>
              <a:t> </a:t>
            </a:r>
            <a:r>
              <a:rPr lang="en-US" dirty="0" err="1"/>
              <a:t>cualitativa</a:t>
            </a:r>
            <a:r>
              <a:rPr lang="en-US" dirty="0"/>
              <a:t>, </a:t>
            </a:r>
            <a:r>
              <a:rPr lang="en-US" dirty="0" err="1"/>
              <a:t>planificación</a:t>
            </a:r>
            <a:r>
              <a:rPr lang="en-US" dirty="0"/>
              <a:t>, y </a:t>
            </a:r>
            <a:r>
              <a:rPr lang="en-US" dirty="0" err="1"/>
              <a:t>accion</a:t>
            </a:r>
            <a:r>
              <a:rPr lang="en-US" dirty="0"/>
              <a:t>.</a:t>
            </a:r>
          </a:p>
          <a:p>
            <a:pPr marL="285750" indent="-285750">
              <a:buFontTx/>
              <a:buChar char="-"/>
            </a:pPr>
            <a:r>
              <a:rPr lang="en-US" dirty="0" err="1"/>
              <a:t>Fortalezas</a:t>
            </a:r>
            <a:r>
              <a:rPr lang="en-US" dirty="0"/>
              <a:t>:</a:t>
            </a:r>
          </a:p>
          <a:p>
            <a:pPr marL="742950" lvl="1" indent="-285750">
              <a:buFontTx/>
              <a:buChar char="-"/>
            </a:pPr>
            <a:r>
              <a:rPr lang="en-US" dirty="0" err="1"/>
              <a:t>Cobertura</a:t>
            </a:r>
            <a:r>
              <a:rPr lang="en-US" dirty="0"/>
              <a:t> de un gran </a:t>
            </a:r>
            <a:r>
              <a:rPr lang="en-US" dirty="0" err="1"/>
              <a:t>rango</a:t>
            </a:r>
            <a:r>
              <a:rPr lang="en-US" dirty="0"/>
              <a:t> de </a:t>
            </a:r>
            <a:r>
              <a:rPr lang="en-US" dirty="0" err="1"/>
              <a:t>hogares</a:t>
            </a:r>
            <a:endParaRPr lang="en-US" dirty="0"/>
          </a:p>
          <a:p>
            <a:pPr marL="742950" lvl="1" indent="-285750">
              <a:buFontTx/>
              <a:buChar char="-"/>
            </a:pPr>
            <a:r>
              <a:rPr lang="en-US" dirty="0"/>
              <a:t>Entender </a:t>
            </a:r>
            <a:r>
              <a:rPr lang="en-US" dirty="0" err="1"/>
              <a:t>tipos</a:t>
            </a:r>
            <a:r>
              <a:rPr lang="en-US" dirty="0"/>
              <a:t> de finca o </a:t>
            </a:r>
            <a:r>
              <a:rPr lang="en-US" dirty="0" err="1"/>
              <a:t>patrones</a:t>
            </a:r>
            <a:r>
              <a:rPr lang="en-US" dirty="0"/>
              <a:t> </a:t>
            </a:r>
            <a:r>
              <a:rPr lang="en-US" dirty="0" err="1"/>
              <a:t>cuando</a:t>
            </a:r>
            <a:r>
              <a:rPr lang="en-US" dirty="0"/>
              <a:t> </a:t>
            </a:r>
            <a:r>
              <a:rPr lang="en-US" i="1" dirty="0" err="1"/>
              <a:t>ya</a:t>
            </a:r>
            <a:r>
              <a:rPr lang="en-US" i="1" dirty="0"/>
              <a:t> hay </a:t>
            </a:r>
            <a:r>
              <a:rPr lang="en-US" dirty="0"/>
              <a:t>un </a:t>
            </a:r>
            <a:r>
              <a:rPr lang="en-US" dirty="0" err="1"/>
              <a:t>entendimiento</a:t>
            </a:r>
            <a:r>
              <a:rPr lang="en-US" dirty="0"/>
              <a:t> de la </a:t>
            </a:r>
            <a:r>
              <a:rPr lang="en-US" dirty="0" err="1"/>
              <a:t>variedad</a:t>
            </a:r>
            <a:r>
              <a:rPr lang="en-US" dirty="0"/>
              <a:t> de </a:t>
            </a:r>
            <a:r>
              <a:rPr lang="en-US" dirty="0" err="1"/>
              <a:t>modos</a:t>
            </a:r>
            <a:r>
              <a:rPr lang="en-US" dirty="0"/>
              <a:t> de </a:t>
            </a:r>
            <a:r>
              <a:rPr lang="en-US" dirty="0" err="1"/>
              <a:t>vida</a:t>
            </a:r>
            <a:r>
              <a:rPr lang="en-US" dirty="0"/>
              <a:t>, </a:t>
            </a:r>
            <a:r>
              <a:rPr lang="en-US" dirty="0" err="1"/>
              <a:t>recursos</a:t>
            </a:r>
            <a:r>
              <a:rPr lang="en-US" dirty="0"/>
              <a:t>, </a:t>
            </a:r>
            <a:r>
              <a:rPr lang="en-US" dirty="0" err="1"/>
              <a:t>manejo</a:t>
            </a:r>
            <a:r>
              <a:rPr lang="en-US" dirty="0"/>
              <a:t> etc. </a:t>
            </a:r>
          </a:p>
          <a:p>
            <a:pPr marL="285750" indent="-285750">
              <a:buFontTx/>
              <a:buChar char="-"/>
            </a:pPr>
            <a:r>
              <a:rPr lang="en-US" dirty="0"/>
              <a:t>Tiene </a:t>
            </a:r>
            <a:r>
              <a:rPr lang="en-US" dirty="0" err="1"/>
              <a:t>limitaciones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captar</a:t>
            </a:r>
            <a:r>
              <a:rPr lang="en-US" dirty="0"/>
              <a:t> bien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qué</a:t>
            </a:r>
            <a:r>
              <a:rPr lang="en-US" dirty="0"/>
              <a:t> ;  se </a:t>
            </a:r>
            <a:r>
              <a:rPr lang="en-US" dirty="0" err="1"/>
              <a:t>limita</a:t>
            </a:r>
            <a:r>
              <a:rPr lang="en-US" dirty="0"/>
              <a:t> al ‘</a:t>
            </a:r>
            <a:r>
              <a:rPr lang="en-US" dirty="0" err="1"/>
              <a:t>qué</a:t>
            </a:r>
            <a:r>
              <a:rPr lang="en-US" dirty="0"/>
              <a:t>’ y </a:t>
            </a:r>
            <a:r>
              <a:rPr lang="en-US" dirty="0" err="1"/>
              <a:t>necesita</a:t>
            </a:r>
            <a:r>
              <a:rPr lang="en-US" dirty="0"/>
              <a:t> ser </a:t>
            </a:r>
            <a:r>
              <a:rPr lang="en-US" dirty="0" err="1"/>
              <a:t>profundizado</a:t>
            </a:r>
            <a:r>
              <a:rPr lang="en-US" dirty="0"/>
              <a:t> con </a:t>
            </a:r>
            <a:r>
              <a:rPr lang="en-US" dirty="0" err="1"/>
              <a:t>entrevistas</a:t>
            </a:r>
            <a:r>
              <a:rPr lang="en-US" dirty="0"/>
              <a:t> </a:t>
            </a:r>
            <a:r>
              <a:rPr lang="en-US" dirty="0" err="1"/>
              <a:t>menos</a:t>
            </a:r>
            <a:r>
              <a:rPr lang="en-US" dirty="0"/>
              <a:t> </a:t>
            </a:r>
            <a:r>
              <a:rPr lang="en-US" dirty="0" err="1"/>
              <a:t>estructuradas</a:t>
            </a:r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  <a:p>
            <a:r>
              <a:rPr lang="en-US" dirty="0" err="1"/>
              <a:t>Modificaciones</a:t>
            </a:r>
            <a:r>
              <a:rPr lang="en-US" dirty="0"/>
              <a:t> y </a:t>
            </a:r>
            <a:r>
              <a:rPr lang="en-US" dirty="0" err="1"/>
              <a:t>uso</a:t>
            </a:r>
            <a:r>
              <a:rPr lang="en-US" dirty="0"/>
              <a:t> – </a:t>
            </a:r>
            <a:r>
              <a:rPr lang="en-US" dirty="0" err="1"/>
              <a:t>colaboración</a:t>
            </a:r>
            <a:r>
              <a:rPr lang="en-US" dirty="0"/>
              <a:t> entre Yanapai / Vecinos Mundiales y Rhomis:</a:t>
            </a:r>
          </a:p>
          <a:p>
            <a:pPr marL="285750" indent="-285750">
              <a:buFontTx/>
              <a:buChar char="-"/>
            </a:pPr>
            <a:r>
              <a:rPr lang="en-US" dirty="0" err="1"/>
              <a:t>Diferentes</a:t>
            </a:r>
            <a:r>
              <a:rPr lang="en-US" dirty="0"/>
              <a:t> </a:t>
            </a:r>
            <a:r>
              <a:rPr lang="en-US" dirty="0" err="1"/>
              <a:t>pisos</a:t>
            </a:r>
            <a:r>
              <a:rPr lang="en-US" dirty="0"/>
              <a:t> </a:t>
            </a:r>
            <a:r>
              <a:rPr lang="en-US" dirty="0" err="1"/>
              <a:t>ecologicos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err="1"/>
              <a:t>Modificación</a:t>
            </a:r>
            <a:r>
              <a:rPr lang="en-US" dirty="0"/>
              <a:t> para entender balances de </a:t>
            </a:r>
            <a:r>
              <a:rPr lang="en-US" dirty="0" err="1"/>
              <a:t>nutrientes</a:t>
            </a:r>
            <a:r>
              <a:rPr lang="en-US" dirty="0"/>
              <a:t> </a:t>
            </a:r>
            <a:r>
              <a:rPr lang="en-US" dirty="0" err="1"/>
              <a:t>estimados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err="1"/>
              <a:t>Obviar</a:t>
            </a:r>
            <a:r>
              <a:rPr lang="en-US" dirty="0"/>
              <a:t> </a:t>
            </a:r>
            <a:r>
              <a:rPr lang="en-US" dirty="0" err="1"/>
              <a:t>algunas</a:t>
            </a:r>
            <a:r>
              <a:rPr lang="en-US" dirty="0"/>
              <a:t> </a:t>
            </a:r>
            <a:r>
              <a:rPr lang="en-US" dirty="0" err="1"/>
              <a:t>secciones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temas</a:t>
            </a:r>
            <a:r>
              <a:rPr lang="en-US" dirty="0"/>
              <a:t> </a:t>
            </a:r>
            <a:r>
              <a:rPr lang="en-US" dirty="0" err="1"/>
              <a:t>sensibles</a:t>
            </a:r>
            <a:r>
              <a:rPr lang="en-US" dirty="0"/>
              <a:t> de </a:t>
            </a:r>
            <a:r>
              <a:rPr lang="en-US" dirty="0" err="1"/>
              <a:t>seguridad</a:t>
            </a:r>
            <a:r>
              <a:rPr lang="en-US" dirty="0"/>
              <a:t> alimentaria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753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D260CC9-A801-E005-909D-AC2C1D93E4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8824116"/>
              </p:ext>
            </p:extLst>
          </p:nvPr>
        </p:nvGraphicFramePr>
        <p:xfrm>
          <a:off x="330776" y="2603344"/>
          <a:ext cx="4609524" cy="3251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8730B6B-94CA-F60E-8340-9CB86799D1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3351762"/>
              </p:ext>
            </p:extLst>
          </p:nvPr>
        </p:nvGraphicFramePr>
        <p:xfrm>
          <a:off x="5118100" y="1409544"/>
          <a:ext cx="5237018" cy="3740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1AC8E3E-57E0-8669-091C-3FF53F316295}"/>
              </a:ext>
            </a:extLst>
          </p:cNvPr>
          <p:cNvSpPr/>
          <p:nvPr/>
        </p:nvSpPr>
        <p:spPr>
          <a:xfrm>
            <a:off x="5499100" y="1250712"/>
            <a:ext cx="2222500" cy="4311888"/>
          </a:xfrm>
          <a:custGeom>
            <a:avLst/>
            <a:gdLst>
              <a:gd name="connsiteX0" fmla="*/ 1854200 w 2222500"/>
              <a:gd name="connsiteY0" fmla="*/ 1009888 h 4311888"/>
              <a:gd name="connsiteX1" fmla="*/ 1447800 w 2222500"/>
              <a:gd name="connsiteY1" fmla="*/ 1060688 h 4311888"/>
              <a:gd name="connsiteX2" fmla="*/ 1320800 w 2222500"/>
              <a:gd name="connsiteY2" fmla="*/ 1428988 h 4311888"/>
              <a:gd name="connsiteX3" fmla="*/ 1435100 w 2222500"/>
              <a:gd name="connsiteY3" fmla="*/ 2051288 h 4311888"/>
              <a:gd name="connsiteX4" fmla="*/ 1562100 w 2222500"/>
              <a:gd name="connsiteY4" fmla="*/ 2419588 h 4311888"/>
              <a:gd name="connsiteX5" fmla="*/ 1600200 w 2222500"/>
              <a:gd name="connsiteY5" fmla="*/ 2495788 h 4311888"/>
              <a:gd name="connsiteX6" fmla="*/ 1676400 w 2222500"/>
              <a:gd name="connsiteY6" fmla="*/ 2584688 h 4311888"/>
              <a:gd name="connsiteX7" fmla="*/ 1727200 w 2222500"/>
              <a:gd name="connsiteY7" fmla="*/ 2749788 h 4311888"/>
              <a:gd name="connsiteX8" fmla="*/ 1803400 w 2222500"/>
              <a:gd name="connsiteY8" fmla="*/ 2876788 h 4311888"/>
              <a:gd name="connsiteX9" fmla="*/ 1841500 w 2222500"/>
              <a:gd name="connsiteY9" fmla="*/ 2952988 h 4311888"/>
              <a:gd name="connsiteX10" fmla="*/ 2095500 w 2222500"/>
              <a:gd name="connsiteY10" fmla="*/ 3245088 h 4311888"/>
              <a:gd name="connsiteX11" fmla="*/ 2133600 w 2222500"/>
              <a:gd name="connsiteY11" fmla="*/ 3372088 h 4311888"/>
              <a:gd name="connsiteX12" fmla="*/ 2019300 w 2222500"/>
              <a:gd name="connsiteY12" fmla="*/ 4032488 h 4311888"/>
              <a:gd name="connsiteX13" fmla="*/ 1981200 w 2222500"/>
              <a:gd name="connsiteY13" fmla="*/ 4070588 h 4311888"/>
              <a:gd name="connsiteX14" fmla="*/ 1854200 w 2222500"/>
              <a:gd name="connsiteY14" fmla="*/ 4235688 h 4311888"/>
              <a:gd name="connsiteX15" fmla="*/ 1727200 w 2222500"/>
              <a:gd name="connsiteY15" fmla="*/ 4273788 h 4311888"/>
              <a:gd name="connsiteX16" fmla="*/ 1651000 w 2222500"/>
              <a:gd name="connsiteY16" fmla="*/ 4311888 h 4311888"/>
              <a:gd name="connsiteX17" fmla="*/ 1358900 w 2222500"/>
              <a:gd name="connsiteY17" fmla="*/ 4248388 h 4311888"/>
              <a:gd name="connsiteX18" fmla="*/ 1231900 w 2222500"/>
              <a:gd name="connsiteY18" fmla="*/ 4159488 h 4311888"/>
              <a:gd name="connsiteX19" fmla="*/ 1155700 w 2222500"/>
              <a:gd name="connsiteY19" fmla="*/ 4121388 h 4311888"/>
              <a:gd name="connsiteX20" fmla="*/ 1028700 w 2222500"/>
              <a:gd name="connsiteY20" fmla="*/ 3994388 h 4311888"/>
              <a:gd name="connsiteX21" fmla="*/ 952500 w 2222500"/>
              <a:gd name="connsiteY21" fmla="*/ 3829288 h 4311888"/>
              <a:gd name="connsiteX22" fmla="*/ 736600 w 2222500"/>
              <a:gd name="connsiteY22" fmla="*/ 3537188 h 4311888"/>
              <a:gd name="connsiteX23" fmla="*/ 571500 w 2222500"/>
              <a:gd name="connsiteY23" fmla="*/ 3372088 h 4311888"/>
              <a:gd name="connsiteX24" fmla="*/ 241300 w 2222500"/>
              <a:gd name="connsiteY24" fmla="*/ 2838688 h 4311888"/>
              <a:gd name="connsiteX25" fmla="*/ 203200 w 2222500"/>
              <a:gd name="connsiteY25" fmla="*/ 2597388 h 4311888"/>
              <a:gd name="connsiteX26" fmla="*/ 165100 w 2222500"/>
              <a:gd name="connsiteY26" fmla="*/ 2381488 h 4311888"/>
              <a:gd name="connsiteX27" fmla="*/ 127000 w 2222500"/>
              <a:gd name="connsiteY27" fmla="*/ 2102088 h 4311888"/>
              <a:gd name="connsiteX28" fmla="*/ 76200 w 2222500"/>
              <a:gd name="connsiteY28" fmla="*/ 1936988 h 4311888"/>
              <a:gd name="connsiteX29" fmla="*/ 0 w 2222500"/>
              <a:gd name="connsiteY29" fmla="*/ 1517888 h 4311888"/>
              <a:gd name="connsiteX30" fmla="*/ 152400 w 2222500"/>
              <a:gd name="connsiteY30" fmla="*/ 1187688 h 4311888"/>
              <a:gd name="connsiteX31" fmla="*/ 241300 w 2222500"/>
              <a:gd name="connsiteY31" fmla="*/ 1111488 h 4311888"/>
              <a:gd name="connsiteX32" fmla="*/ 482600 w 2222500"/>
              <a:gd name="connsiteY32" fmla="*/ 857488 h 4311888"/>
              <a:gd name="connsiteX33" fmla="*/ 609600 w 2222500"/>
              <a:gd name="connsiteY33" fmla="*/ 781288 h 4311888"/>
              <a:gd name="connsiteX34" fmla="*/ 736600 w 2222500"/>
              <a:gd name="connsiteY34" fmla="*/ 527288 h 4311888"/>
              <a:gd name="connsiteX35" fmla="*/ 977900 w 2222500"/>
              <a:gd name="connsiteY35" fmla="*/ 285988 h 4311888"/>
              <a:gd name="connsiteX36" fmla="*/ 1016000 w 2222500"/>
              <a:gd name="connsiteY36" fmla="*/ 197088 h 4311888"/>
              <a:gd name="connsiteX37" fmla="*/ 1066800 w 2222500"/>
              <a:gd name="connsiteY37" fmla="*/ 158988 h 4311888"/>
              <a:gd name="connsiteX38" fmla="*/ 1473200 w 2222500"/>
              <a:gd name="connsiteY38" fmla="*/ 31988 h 4311888"/>
              <a:gd name="connsiteX39" fmla="*/ 2171700 w 2222500"/>
              <a:gd name="connsiteY39" fmla="*/ 108188 h 4311888"/>
              <a:gd name="connsiteX40" fmla="*/ 2222500 w 2222500"/>
              <a:gd name="connsiteY40" fmla="*/ 184388 h 4311888"/>
              <a:gd name="connsiteX41" fmla="*/ 2184400 w 2222500"/>
              <a:gd name="connsiteY41" fmla="*/ 768588 h 4311888"/>
              <a:gd name="connsiteX42" fmla="*/ 1981200 w 2222500"/>
              <a:gd name="connsiteY42" fmla="*/ 933688 h 4311888"/>
              <a:gd name="connsiteX43" fmla="*/ 1816100 w 2222500"/>
              <a:gd name="connsiteY43" fmla="*/ 971788 h 4311888"/>
              <a:gd name="connsiteX44" fmla="*/ 1778000 w 2222500"/>
              <a:gd name="connsiteY44" fmla="*/ 1009888 h 4311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2222500" h="4311888">
                <a:moveTo>
                  <a:pt x="1854200" y="1009888"/>
                </a:moveTo>
                <a:cubicBezTo>
                  <a:pt x="1718733" y="1026821"/>
                  <a:pt x="1572948" y="1006136"/>
                  <a:pt x="1447800" y="1060688"/>
                </a:cubicBezTo>
                <a:cubicBezTo>
                  <a:pt x="1361508" y="1098302"/>
                  <a:pt x="1331521" y="1371811"/>
                  <a:pt x="1320800" y="1428988"/>
                </a:cubicBezTo>
                <a:cubicBezTo>
                  <a:pt x="1358900" y="1636421"/>
                  <a:pt x="1393738" y="1844480"/>
                  <a:pt x="1435100" y="2051288"/>
                </a:cubicBezTo>
                <a:cubicBezTo>
                  <a:pt x="1503360" y="2392588"/>
                  <a:pt x="1423312" y="2315497"/>
                  <a:pt x="1562100" y="2419588"/>
                </a:cubicBezTo>
                <a:cubicBezTo>
                  <a:pt x="1574800" y="2444988"/>
                  <a:pt x="1584036" y="2472439"/>
                  <a:pt x="1600200" y="2495788"/>
                </a:cubicBezTo>
                <a:cubicBezTo>
                  <a:pt x="1622416" y="2527878"/>
                  <a:pt x="1658946" y="2549779"/>
                  <a:pt x="1676400" y="2584688"/>
                </a:cubicBezTo>
                <a:cubicBezTo>
                  <a:pt x="1702150" y="2636189"/>
                  <a:pt x="1704242" y="2696984"/>
                  <a:pt x="1727200" y="2749788"/>
                </a:cubicBezTo>
                <a:cubicBezTo>
                  <a:pt x="1746885" y="2795063"/>
                  <a:pt x="1779196" y="2833759"/>
                  <a:pt x="1803400" y="2876788"/>
                </a:cubicBezTo>
                <a:cubicBezTo>
                  <a:pt x="1817322" y="2901539"/>
                  <a:pt x="1823208" y="2931266"/>
                  <a:pt x="1841500" y="2952988"/>
                </a:cubicBezTo>
                <a:cubicBezTo>
                  <a:pt x="2199970" y="3378671"/>
                  <a:pt x="1857841" y="2905574"/>
                  <a:pt x="2095500" y="3245088"/>
                </a:cubicBezTo>
                <a:cubicBezTo>
                  <a:pt x="2108200" y="3287421"/>
                  <a:pt x="2132548" y="3327903"/>
                  <a:pt x="2133600" y="3372088"/>
                </a:cubicBezTo>
                <a:cubicBezTo>
                  <a:pt x="2140640" y="3667788"/>
                  <a:pt x="2127901" y="3782705"/>
                  <a:pt x="2019300" y="4032488"/>
                </a:cubicBezTo>
                <a:cubicBezTo>
                  <a:pt x="2012139" y="4048959"/>
                  <a:pt x="1992526" y="4056649"/>
                  <a:pt x="1981200" y="4070588"/>
                </a:cubicBezTo>
                <a:cubicBezTo>
                  <a:pt x="1937417" y="4124475"/>
                  <a:pt x="1908417" y="4192314"/>
                  <a:pt x="1854200" y="4235688"/>
                </a:cubicBezTo>
                <a:cubicBezTo>
                  <a:pt x="1819688" y="4263298"/>
                  <a:pt x="1768583" y="4258269"/>
                  <a:pt x="1727200" y="4273788"/>
                </a:cubicBezTo>
                <a:cubicBezTo>
                  <a:pt x="1700610" y="4283759"/>
                  <a:pt x="1676400" y="4299188"/>
                  <a:pt x="1651000" y="4311888"/>
                </a:cubicBezTo>
                <a:cubicBezTo>
                  <a:pt x="1553633" y="4290721"/>
                  <a:pt x="1452542" y="4282440"/>
                  <a:pt x="1358900" y="4248388"/>
                </a:cubicBezTo>
                <a:cubicBezTo>
                  <a:pt x="1310337" y="4230729"/>
                  <a:pt x="1275720" y="4186875"/>
                  <a:pt x="1231900" y="4159488"/>
                </a:cubicBezTo>
                <a:cubicBezTo>
                  <a:pt x="1207818" y="4144437"/>
                  <a:pt x="1181100" y="4134088"/>
                  <a:pt x="1155700" y="4121388"/>
                </a:cubicBezTo>
                <a:cubicBezTo>
                  <a:pt x="1018658" y="3801624"/>
                  <a:pt x="1233475" y="4246419"/>
                  <a:pt x="1028700" y="3994388"/>
                </a:cubicBezTo>
                <a:cubicBezTo>
                  <a:pt x="990478" y="3947346"/>
                  <a:pt x="985133" y="3880366"/>
                  <a:pt x="952500" y="3829288"/>
                </a:cubicBezTo>
                <a:cubicBezTo>
                  <a:pt x="887314" y="3727257"/>
                  <a:pt x="822214" y="3622802"/>
                  <a:pt x="736600" y="3537188"/>
                </a:cubicBezTo>
                <a:cubicBezTo>
                  <a:pt x="681567" y="3482155"/>
                  <a:pt x="615592" y="3436222"/>
                  <a:pt x="571500" y="3372088"/>
                </a:cubicBezTo>
                <a:cubicBezTo>
                  <a:pt x="266269" y="2928116"/>
                  <a:pt x="353154" y="3118323"/>
                  <a:pt x="241300" y="2838688"/>
                </a:cubicBezTo>
                <a:cubicBezTo>
                  <a:pt x="228600" y="2758255"/>
                  <a:pt x="216587" y="2677710"/>
                  <a:pt x="203200" y="2597388"/>
                </a:cubicBezTo>
                <a:cubicBezTo>
                  <a:pt x="191186" y="2525304"/>
                  <a:pt x="176212" y="2453717"/>
                  <a:pt x="165100" y="2381488"/>
                </a:cubicBezTo>
                <a:cubicBezTo>
                  <a:pt x="150807" y="2288586"/>
                  <a:pt x="145434" y="2194258"/>
                  <a:pt x="127000" y="2102088"/>
                </a:cubicBezTo>
                <a:cubicBezTo>
                  <a:pt x="115708" y="2045627"/>
                  <a:pt x="91169" y="1992588"/>
                  <a:pt x="76200" y="1936988"/>
                </a:cubicBezTo>
                <a:cubicBezTo>
                  <a:pt x="30874" y="1768635"/>
                  <a:pt x="28250" y="1706221"/>
                  <a:pt x="0" y="1517888"/>
                </a:cubicBezTo>
                <a:cubicBezTo>
                  <a:pt x="43084" y="1402997"/>
                  <a:pt x="73412" y="1284904"/>
                  <a:pt x="152400" y="1187688"/>
                </a:cubicBezTo>
                <a:cubicBezTo>
                  <a:pt x="177012" y="1157397"/>
                  <a:pt x="213702" y="1139086"/>
                  <a:pt x="241300" y="1111488"/>
                </a:cubicBezTo>
                <a:cubicBezTo>
                  <a:pt x="393082" y="959706"/>
                  <a:pt x="240186" y="1057743"/>
                  <a:pt x="482600" y="857488"/>
                </a:cubicBezTo>
                <a:cubicBezTo>
                  <a:pt x="520661" y="826046"/>
                  <a:pt x="567267" y="806688"/>
                  <a:pt x="609600" y="781288"/>
                </a:cubicBezTo>
                <a:cubicBezTo>
                  <a:pt x="614231" y="771254"/>
                  <a:pt x="704082" y="564048"/>
                  <a:pt x="736600" y="527288"/>
                </a:cubicBezTo>
                <a:cubicBezTo>
                  <a:pt x="811968" y="442090"/>
                  <a:pt x="977900" y="285988"/>
                  <a:pt x="977900" y="285988"/>
                </a:cubicBezTo>
                <a:cubicBezTo>
                  <a:pt x="990600" y="256355"/>
                  <a:pt x="997512" y="223500"/>
                  <a:pt x="1016000" y="197088"/>
                </a:cubicBezTo>
                <a:cubicBezTo>
                  <a:pt x="1028138" y="179748"/>
                  <a:pt x="1048556" y="169720"/>
                  <a:pt x="1066800" y="158988"/>
                </a:cubicBezTo>
                <a:cubicBezTo>
                  <a:pt x="1276208" y="35807"/>
                  <a:pt x="1205841" y="74203"/>
                  <a:pt x="1473200" y="31988"/>
                </a:cubicBezTo>
                <a:cubicBezTo>
                  <a:pt x="1597347" y="39150"/>
                  <a:pt x="2022824" y="-83224"/>
                  <a:pt x="2171700" y="108188"/>
                </a:cubicBezTo>
                <a:cubicBezTo>
                  <a:pt x="2190442" y="132285"/>
                  <a:pt x="2205567" y="158988"/>
                  <a:pt x="2222500" y="184388"/>
                </a:cubicBezTo>
                <a:cubicBezTo>
                  <a:pt x="2209800" y="379121"/>
                  <a:pt x="2228529" y="578496"/>
                  <a:pt x="2184400" y="768588"/>
                </a:cubicBezTo>
                <a:cubicBezTo>
                  <a:pt x="2171813" y="822809"/>
                  <a:pt x="2047152" y="912861"/>
                  <a:pt x="1981200" y="933688"/>
                </a:cubicBezTo>
                <a:cubicBezTo>
                  <a:pt x="1927342" y="950696"/>
                  <a:pt x="1871133" y="959088"/>
                  <a:pt x="1816100" y="971788"/>
                </a:cubicBezTo>
                <a:lnTo>
                  <a:pt x="1778000" y="1009888"/>
                </a:lnTo>
              </a:path>
            </a:pathLst>
          </a:cu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29EA58-767D-1055-DB46-20EE23F13C70}"/>
              </a:ext>
            </a:extLst>
          </p:cNvPr>
          <p:cNvSpPr txBox="1"/>
          <p:nvPr/>
        </p:nvSpPr>
        <p:spPr>
          <a:xfrm>
            <a:off x="453343" y="304624"/>
            <a:ext cx="620990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Teoria de </a:t>
            </a:r>
            <a:r>
              <a:rPr lang="en-US" b="1" dirty="0" err="1"/>
              <a:t>cambio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las practices de </a:t>
            </a:r>
            <a:r>
              <a:rPr lang="en-US" b="1" dirty="0" err="1"/>
              <a:t>descansos</a:t>
            </a:r>
            <a:r>
              <a:rPr lang="en-US" b="1" dirty="0"/>
              <a:t> </a:t>
            </a:r>
            <a:r>
              <a:rPr lang="en-US" b="1" dirty="0" err="1"/>
              <a:t>forrajeros</a:t>
            </a:r>
            <a:r>
              <a:rPr lang="en-US" b="1" dirty="0"/>
              <a:t>:</a:t>
            </a:r>
          </a:p>
          <a:p>
            <a:r>
              <a:rPr lang="en-US" dirty="0" err="1"/>
              <a:t>Contribuye</a:t>
            </a:r>
            <a:r>
              <a:rPr lang="en-US" dirty="0"/>
              <a:t> a la </a:t>
            </a:r>
            <a:r>
              <a:rPr lang="en-US" dirty="0" err="1"/>
              <a:t>salud</a:t>
            </a:r>
            <a:r>
              <a:rPr lang="en-US" dirty="0"/>
              <a:t> del </a:t>
            </a:r>
            <a:r>
              <a:rPr lang="en-US" dirty="0" err="1"/>
              <a:t>suelo</a:t>
            </a:r>
            <a:r>
              <a:rPr lang="en-US" dirty="0"/>
              <a:t> con: </a:t>
            </a:r>
          </a:p>
          <a:p>
            <a:pPr marL="285750" indent="-285750">
              <a:buFontTx/>
              <a:buChar char="-"/>
            </a:pPr>
            <a:r>
              <a:rPr lang="en-US" dirty="0"/>
              <a:t>Mas </a:t>
            </a:r>
            <a:r>
              <a:rPr lang="en-US" dirty="0" err="1"/>
              <a:t>cobertura</a:t>
            </a:r>
            <a:r>
              <a:rPr lang="en-US" dirty="0"/>
              <a:t> del </a:t>
            </a:r>
            <a:r>
              <a:rPr lang="en-US" dirty="0" err="1"/>
              <a:t>suelo</a:t>
            </a:r>
            <a:r>
              <a:rPr lang="en-US" dirty="0"/>
              <a:t>, </a:t>
            </a:r>
            <a:r>
              <a:rPr lang="en-US" dirty="0" err="1"/>
              <a:t>menos</a:t>
            </a:r>
            <a:r>
              <a:rPr lang="en-US" dirty="0"/>
              <a:t> erosion</a:t>
            </a:r>
          </a:p>
          <a:p>
            <a:pPr marL="285750" indent="-285750">
              <a:buFontTx/>
              <a:buChar char="-"/>
            </a:pPr>
            <a:r>
              <a:rPr lang="en-US" dirty="0" err="1"/>
              <a:t>Aumento</a:t>
            </a:r>
            <a:r>
              <a:rPr lang="en-US" dirty="0"/>
              <a:t> de </a:t>
            </a:r>
            <a:r>
              <a:rPr lang="en-US" dirty="0" err="1"/>
              <a:t>Forraje</a:t>
            </a:r>
            <a:r>
              <a:rPr lang="en-US" dirty="0"/>
              <a:t> para </a:t>
            </a:r>
            <a:r>
              <a:rPr lang="en-US" dirty="0" err="1"/>
              <a:t>ganadería</a:t>
            </a:r>
            <a:r>
              <a:rPr lang="en-US" dirty="0"/>
              <a:t> y </a:t>
            </a:r>
            <a:r>
              <a:rPr lang="en-US" dirty="0" err="1"/>
              <a:t>reciclaje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estiercol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err="1"/>
              <a:t>Biomasa</a:t>
            </a:r>
            <a:r>
              <a:rPr lang="en-US" dirty="0"/>
              <a:t> radicular para </a:t>
            </a:r>
            <a:r>
              <a:rPr lang="en-US" dirty="0" err="1"/>
              <a:t>regenerar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suelo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err="1"/>
              <a:t>Manejo</a:t>
            </a:r>
            <a:r>
              <a:rPr lang="en-US" dirty="0"/>
              <a:t> </a:t>
            </a:r>
            <a:r>
              <a:rPr lang="en-US" dirty="0" err="1"/>
              <a:t>adecuado</a:t>
            </a:r>
            <a:r>
              <a:rPr lang="en-US" dirty="0"/>
              <a:t> con </a:t>
            </a:r>
            <a:r>
              <a:rPr lang="en-US" dirty="0" err="1"/>
              <a:t>reciclaje</a:t>
            </a:r>
            <a:r>
              <a:rPr lang="en-US" dirty="0"/>
              <a:t> de </a:t>
            </a:r>
            <a:r>
              <a:rPr lang="en-US" dirty="0" err="1"/>
              <a:t>estiercol</a:t>
            </a:r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87FAA4B-6729-FF25-B443-6C25D1094E76}"/>
              </a:ext>
            </a:extLst>
          </p:cNvPr>
          <p:cNvSpPr/>
          <p:nvPr/>
        </p:nvSpPr>
        <p:spPr>
          <a:xfrm>
            <a:off x="4241800" y="2768800"/>
            <a:ext cx="1066800" cy="330000"/>
          </a:xfrm>
          <a:custGeom>
            <a:avLst/>
            <a:gdLst>
              <a:gd name="connsiteX0" fmla="*/ 0 w 1066800"/>
              <a:gd name="connsiteY0" fmla="*/ 330000 h 330000"/>
              <a:gd name="connsiteX1" fmla="*/ 584200 w 1066800"/>
              <a:gd name="connsiteY1" fmla="*/ 37900 h 330000"/>
              <a:gd name="connsiteX2" fmla="*/ 1066800 w 1066800"/>
              <a:gd name="connsiteY2" fmla="*/ 12500 h 33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66800" h="330000">
                <a:moveTo>
                  <a:pt x="0" y="330000"/>
                </a:moveTo>
                <a:cubicBezTo>
                  <a:pt x="203200" y="210408"/>
                  <a:pt x="406400" y="90817"/>
                  <a:pt x="584200" y="37900"/>
                </a:cubicBezTo>
                <a:cubicBezTo>
                  <a:pt x="762000" y="-15017"/>
                  <a:pt x="914400" y="-1259"/>
                  <a:pt x="1066800" y="12500"/>
                </a:cubicBezTo>
              </a:path>
            </a:pathLst>
          </a:custGeom>
          <a:noFill/>
          <a:ln w="539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661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79130C-AC0B-FA4E-2145-93D218C9259D}"/>
              </a:ext>
            </a:extLst>
          </p:cNvPr>
          <p:cNvSpPr txBox="1"/>
          <p:nvPr/>
        </p:nvSpPr>
        <p:spPr>
          <a:xfrm>
            <a:off x="609029" y="335845"/>
            <a:ext cx="682047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Posibles</a:t>
            </a:r>
            <a:r>
              <a:rPr lang="en-US" b="1" dirty="0"/>
              <a:t> </a:t>
            </a:r>
            <a:r>
              <a:rPr lang="en-US" b="1" dirty="0" err="1"/>
              <a:t>indicadores</a:t>
            </a:r>
            <a:r>
              <a:rPr lang="en-US" b="1" dirty="0"/>
              <a:t> </a:t>
            </a:r>
            <a:r>
              <a:rPr lang="en-US" b="1" dirty="0" err="1"/>
              <a:t>sobre</a:t>
            </a:r>
            <a:r>
              <a:rPr lang="en-US" b="1" dirty="0"/>
              <a:t> </a:t>
            </a:r>
            <a:r>
              <a:rPr lang="en-US" b="1" dirty="0" err="1"/>
              <a:t>manejo</a:t>
            </a:r>
            <a:r>
              <a:rPr lang="en-US" b="1" dirty="0"/>
              <a:t> </a:t>
            </a:r>
            <a:r>
              <a:rPr lang="en-US" b="1" dirty="0" err="1"/>
              <a:t>agroecológico</a:t>
            </a:r>
            <a:r>
              <a:rPr lang="en-US" b="1" dirty="0"/>
              <a:t>, </a:t>
            </a:r>
            <a:r>
              <a:rPr lang="en-US" b="1" dirty="0" err="1"/>
              <a:t>perspectivas</a:t>
            </a:r>
            <a:r>
              <a:rPr lang="en-US" b="1" dirty="0"/>
              <a:t> </a:t>
            </a:r>
            <a:r>
              <a:rPr lang="en-US" b="1" dirty="0" err="1"/>
              <a:t>agroecológicos</a:t>
            </a:r>
            <a:r>
              <a:rPr lang="en-US" b="1" dirty="0"/>
              <a:t>, </a:t>
            </a:r>
            <a:r>
              <a:rPr lang="en-US" b="1" dirty="0" err="1"/>
              <a:t>transiciones</a:t>
            </a:r>
            <a:endParaRPr lang="en-US" b="1" dirty="0"/>
          </a:p>
          <a:p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Area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forrajes</a:t>
            </a:r>
            <a:r>
              <a:rPr lang="en-US" dirty="0"/>
              <a:t> </a:t>
            </a:r>
            <a:r>
              <a:rPr lang="en-US" dirty="0" err="1"/>
              <a:t>perrenes</a:t>
            </a:r>
            <a:r>
              <a:rPr lang="en-US" dirty="0"/>
              <a:t> (</a:t>
            </a:r>
            <a:r>
              <a:rPr lang="en-US" dirty="0" err="1"/>
              <a:t>cobertura</a:t>
            </a:r>
            <a:r>
              <a:rPr lang="en-US" dirty="0"/>
              <a:t> de </a:t>
            </a:r>
            <a:r>
              <a:rPr lang="en-US" dirty="0" err="1"/>
              <a:t>suelo</a:t>
            </a:r>
            <a:r>
              <a:rPr lang="en-US" dirty="0"/>
              <a:t> y </a:t>
            </a:r>
            <a:r>
              <a:rPr lang="en-US" dirty="0" err="1"/>
              <a:t>raices</a:t>
            </a:r>
            <a:r>
              <a:rPr lang="en-US" dirty="0"/>
              <a:t> </a:t>
            </a:r>
            <a:r>
              <a:rPr lang="en-US" dirty="0" err="1"/>
              <a:t>perrenes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zonas de </a:t>
            </a:r>
            <a:r>
              <a:rPr lang="en-US" dirty="0" err="1"/>
              <a:t>produccion</a:t>
            </a:r>
            <a:r>
              <a:rPr lang="en-US" dirty="0"/>
              <a:t> </a:t>
            </a:r>
            <a:r>
              <a:rPr lang="en-US" dirty="0" err="1"/>
              <a:t>Agrícola</a:t>
            </a:r>
            <a:r>
              <a:rPr lang="en-US" dirty="0"/>
              <a:t>)</a:t>
            </a:r>
          </a:p>
          <a:p>
            <a:pPr marL="285750" indent="-285750">
              <a:buFontTx/>
              <a:buChar char="-"/>
            </a:pPr>
            <a:r>
              <a:rPr lang="en-US" dirty="0" err="1"/>
              <a:t>Uso</a:t>
            </a:r>
            <a:r>
              <a:rPr lang="en-US" dirty="0"/>
              <a:t> de </a:t>
            </a:r>
            <a:r>
              <a:rPr lang="en-US" dirty="0" err="1"/>
              <a:t>leguminosas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Balances de </a:t>
            </a:r>
            <a:r>
              <a:rPr lang="en-US" dirty="0" err="1"/>
              <a:t>nutrientes</a:t>
            </a:r>
            <a:r>
              <a:rPr lang="en-US" dirty="0"/>
              <a:t> </a:t>
            </a:r>
            <a:r>
              <a:rPr lang="en-US" dirty="0" err="1"/>
              <a:t>estimados</a:t>
            </a:r>
            <a:r>
              <a:rPr lang="en-US" dirty="0"/>
              <a:t> para </a:t>
            </a:r>
            <a:r>
              <a:rPr lang="en-US" dirty="0" err="1"/>
              <a:t>nitrogeno</a:t>
            </a:r>
            <a:r>
              <a:rPr lang="en-US" dirty="0"/>
              <a:t> y </a:t>
            </a:r>
            <a:r>
              <a:rPr lang="en-US" dirty="0" err="1"/>
              <a:t>fosforo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err="1"/>
              <a:t>Diversidad</a:t>
            </a:r>
            <a:r>
              <a:rPr lang="en-US" dirty="0"/>
              <a:t> de </a:t>
            </a:r>
            <a:r>
              <a:rPr lang="en-US" dirty="0" err="1"/>
              <a:t>cultivos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Grado de </a:t>
            </a:r>
            <a:r>
              <a:rPr lang="en-US" dirty="0" err="1"/>
              <a:t>integración</a:t>
            </a:r>
            <a:r>
              <a:rPr lang="en-US" dirty="0"/>
              <a:t> entre </a:t>
            </a:r>
            <a:r>
              <a:rPr lang="en-US" dirty="0" err="1"/>
              <a:t>actividades</a:t>
            </a:r>
            <a:r>
              <a:rPr lang="en-US" dirty="0"/>
              <a:t> </a:t>
            </a:r>
            <a:r>
              <a:rPr lang="en-US" dirty="0" err="1"/>
              <a:t>pecuarias</a:t>
            </a:r>
            <a:r>
              <a:rPr lang="en-US" dirty="0"/>
              <a:t> y </a:t>
            </a:r>
            <a:r>
              <a:rPr lang="en-US" dirty="0" err="1"/>
              <a:t>agrícolas</a:t>
            </a:r>
            <a:r>
              <a:rPr lang="en-US" dirty="0"/>
              <a:t>:  </a:t>
            </a:r>
          </a:p>
          <a:p>
            <a:pPr marL="742950" lvl="1" indent="-285750">
              <a:buFontTx/>
              <a:buChar char="-"/>
            </a:pPr>
            <a:r>
              <a:rPr lang="en-US" dirty="0" err="1"/>
              <a:t>Tendencias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cultivos</a:t>
            </a:r>
            <a:r>
              <a:rPr lang="en-US" dirty="0"/>
              <a:t> de </a:t>
            </a:r>
            <a:r>
              <a:rPr lang="en-US" dirty="0" err="1"/>
              <a:t>forraje</a:t>
            </a:r>
            <a:r>
              <a:rPr lang="en-US" dirty="0"/>
              <a:t> y </a:t>
            </a:r>
            <a:r>
              <a:rPr lang="en-US" dirty="0" err="1"/>
              <a:t>tenencia</a:t>
            </a:r>
            <a:r>
              <a:rPr lang="en-US" dirty="0"/>
              <a:t> de </a:t>
            </a:r>
            <a:r>
              <a:rPr lang="en-US" dirty="0" err="1"/>
              <a:t>animales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ultimos</a:t>
            </a:r>
            <a:r>
              <a:rPr lang="en-US" dirty="0"/>
              <a:t> </a:t>
            </a:r>
            <a:r>
              <a:rPr lang="en-US" dirty="0" err="1"/>
              <a:t>cinco</a:t>
            </a:r>
            <a:r>
              <a:rPr lang="en-US" dirty="0"/>
              <a:t> </a:t>
            </a:r>
            <a:r>
              <a:rPr lang="en-US" dirty="0" err="1"/>
              <a:t>años</a:t>
            </a:r>
            <a:endParaRPr lang="en-US" dirty="0"/>
          </a:p>
          <a:p>
            <a:pPr marL="742950" lvl="1" indent="-285750">
              <a:buFontTx/>
              <a:buChar char="-"/>
            </a:pPr>
            <a:r>
              <a:rPr lang="en-US" dirty="0" err="1"/>
              <a:t>Razones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que se </a:t>
            </a:r>
            <a:r>
              <a:rPr lang="en-US" dirty="0" err="1"/>
              <a:t>aumentan</a:t>
            </a:r>
            <a:r>
              <a:rPr lang="en-US" dirty="0"/>
              <a:t> o se </a:t>
            </a:r>
            <a:r>
              <a:rPr lang="en-US" dirty="0" err="1"/>
              <a:t>reducen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forrajes</a:t>
            </a:r>
            <a:r>
              <a:rPr lang="en-US" dirty="0"/>
              <a:t> y </a:t>
            </a:r>
            <a:r>
              <a:rPr lang="en-US" dirty="0" err="1"/>
              <a:t>animales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err="1"/>
              <a:t>Expectectivas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futuros</a:t>
            </a:r>
            <a:r>
              <a:rPr lang="en-US" dirty="0"/>
              <a:t> </a:t>
            </a:r>
            <a:r>
              <a:rPr lang="en-US" dirty="0" err="1"/>
              <a:t>fuentes</a:t>
            </a:r>
            <a:r>
              <a:rPr lang="en-US" dirty="0"/>
              <a:t> de </a:t>
            </a:r>
            <a:r>
              <a:rPr lang="en-US" dirty="0" err="1"/>
              <a:t>bienestar</a:t>
            </a:r>
            <a:r>
              <a:rPr lang="en-US" dirty="0"/>
              <a:t> y </a:t>
            </a:r>
            <a:r>
              <a:rPr lang="en-US" dirty="0" err="1"/>
              <a:t>modos</a:t>
            </a:r>
            <a:r>
              <a:rPr lang="en-US" dirty="0"/>
              <a:t> de </a:t>
            </a:r>
            <a:r>
              <a:rPr lang="en-US" dirty="0" err="1"/>
              <a:t>vida</a:t>
            </a:r>
            <a:r>
              <a:rPr lang="en-US" dirty="0"/>
              <a:t> con un </a:t>
            </a:r>
            <a:r>
              <a:rPr lang="en-US" dirty="0" err="1"/>
              <a:t>enfoque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suelo</a:t>
            </a:r>
            <a:r>
              <a:rPr lang="en-US" dirty="0"/>
              <a:t>: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“</a:t>
            </a:r>
            <a:r>
              <a:rPr lang="es-ES" dirty="0"/>
              <a:t>en 5 años ¿Qué actividades le va a dar más ingresos o mayores beneficios como comida?”</a:t>
            </a:r>
          </a:p>
          <a:p>
            <a:pPr marL="742950" lvl="1" indent="-285750">
              <a:buFontTx/>
              <a:buChar char="-"/>
            </a:pPr>
            <a:r>
              <a:rPr lang="es-ES" dirty="0"/>
              <a:t>“Pensando en el futuro, en 5 años, ¿Qué prácticas y actividades beneficiarán la salud del suelo y la producción de la tierra para el futuro de sus hijos?”</a:t>
            </a:r>
            <a:endParaRPr lang="en-US" dirty="0"/>
          </a:p>
          <a:p>
            <a:pPr lvl="1"/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500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DE7BEAB-8FC3-3BC2-4340-E29104F8B7A5}"/>
              </a:ext>
            </a:extLst>
          </p:cNvPr>
          <p:cNvSpPr txBox="1"/>
          <p:nvPr/>
        </p:nvSpPr>
        <p:spPr>
          <a:xfrm>
            <a:off x="1933989" y="334067"/>
            <a:ext cx="26815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Numero</a:t>
            </a:r>
            <a:r>
              <a:rPr lang="en-US" dirty="0"/>
              <a:t> de </a:t>
            </a:r>
            <a:r>
              <a:rPr lang="en-US" dirty="0" err="1"/>
              <a:t>animales</a:t>
            </a:r>
            <a:r>
              <a:rPr lang="en-US" dirty="0"/>
              <a:t> (TLU)</a:t>
            </a:r>
          </a:p>
          <a:p>
            <a:r>
              <a:rPr lang="en-US" sz="1400" dirty="0"/>
              <a:t>1 TLU = 1 </a:t>
            </a:r>
            <a:r>
              <a:rPr lang="en-US" sz="1400" dirty="0" err="1"/>
              <a:t>vaca</a:t>
            </a:r>
            <a:r>
              <a:rPr lang="en-US" sz="1400" dirty="0"/>
              <a:t> = 5 </a:t>
            </a:r>
            <a:r>
              <a:rPr lang="en-US" sz="1400" dirty="0" err="1"/>
              <a:t>ovejas</a:t>
            </a:r>
            <a:endParaRPr lang="en-US" sz="1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2EE41E4-C22D-6249-8C03-5BC7D0BC1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3622" y="1122867"/>
            <a:ext cx="4566300" cy="29812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F30780B-2B5F-C588-4B6C-F60BABDB4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447" y="1122867"/>
            <a:ext cx="4584589" cy="298120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30F64FA-31B7-E2BD-740A-3FAC803994B4}"/>
              </a:ext>
            </a:extLst>
          </p:cNvPr>
          <p:cNvSpPr txBox="1"/>
          <p:nvPr/>
        </p:nvSpPr>
        <p:spPr>
          <a:xfrm>
            <a:off x="6962927" y="364844"/>
            <a:ext cx="28741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Tierra cultivable (Ha)</a:t>
            </a:r>
          </a:p>
          <a:p>
            <a:r>
              <a:rPr lang="en-US" sz="1400" dirty="0" err="1"/>
              <a:t>Incluye</a:t>
            </a:r>
            <a:r>
              <a:rPr lang="en-US" sz="1400" dirty="0"/>
              <a:t> </a:t>
            </a:r>
            <a:r>
              <a:rPr lang="en-US" sz="1400" dirty="0" err="1"/>
              <a:t>forrajes</a:t>
            </a:r>
            <a:r>
              <a:rPr lang="en-US" sz="1400" dirty="0"/>
              <a:t> y tierras </a:t>
            </a:r>
            <a:r>
              <a:rPr lang="en-US" sz="1400" dirty="0" err="1"/>
              <a:t>en</a:t>
            </a:r>
            <a:r>
              <a:rPr lang="en-US" sz="1400" dirty="0"/>
              <a:t> </a:t>
            </a:r>
            <a:r>
              <a:rPr lang="en-US" sz="1400" dirty="0" err="1"/>
              <a:t>descanso</a:t>
            </a:r>
            <a:endParaRPr lang="en-US" sz="1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CDAFF9-F5F1-3242-DA92-54D39053BDE8}"/>
              </a:ext>
            </a:extLst>
          </p:cNvPr>
          <p:cNvSpPr txBox="1"/>
          <p:nvPr/>
        </p:nvSpPr>
        <p:spPr>
          <a:xfrm>
            <a:off x="1312845" y="4730905"/>
            <a:ext cx="8508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Diferencias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recursos</a:t>
            </a:r>
            <a:r>
              <a:rPr lang="en-US" dirty="0"/>
              <a:t> y </a:t>
            </a:r>
            <a:r>
              <a:rPr lang="en-US" dirty="0" err="1"/>
              <a:t>medios</a:t>
            </a:r>
            <a:r>
              <a:rPr lang="en-US" dirty="0"/>
              <a:t> de </a:t>
            </a:r>
            <a:r>
              <a:rPr lang="en-US" dirty="0" err="1"/>
              <a:t>vida</a:t>
            </a:r>
            <a:r>
              <a:rPr lang="en-US" dirty="0"/>
              <a:t> entre </a:t>
            </a:r>
            <a:r>
              <a:rPr lang="en-US" dirty="0" err="1"/>
              <a:t>grupos</a:t>
            </a:r>
            <a:r>
              <a:rPr lang="en-US" dirty="0"/>
              <a:t> de </a:t>
            </a:r>
            <a:r>
              <a:rPr lang="en-US" dirty="0" err="1"/>
              <a:t>participantes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928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A5003DA-4A94-35C3-C292-281ECD3C5C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5"/>
          <a:stretch/>
        </p:blipFill>
        <p:spPr>
          <a:xfrm>
            <a:off x="5497157" y="1653007"/>
            <a:ext cx="6410166" cy="3689875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6BD13A20-B3D7-2339-E5F0-F526F64D8486}"/>
              </a:ext>
            </a:extLst>
          </p:cNvPr>
          <p:cNvGrpSpPr/>
          <p:nvPr/>
        </p:nvGrpSpPr>
        <p:grpSpPr>
          <a:xfrm>
            <a:off x="485771" y="1688949"/>
            <a:ext cx="5011387" cy="4202337"/>
            <a:chOff x="485771" y="1688949"/>
            <a:chExt cx="5011387" cy="4202337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8CD367CC-6212-103D-8B4A-176567A98C57}"/>
                </a:ext>
              </a:extLst>
            </p:cNvPr>
            <p:cNvGrpSpPr/>
            <p:nvPr/>
          </p:nvGrpSpPr>
          <p:grpSpPr>
            <a:xfrm>
              <a:off x="485771" y="1688949"/>
              <a:ext cx="5011387" cy="4202337"/>
              <a:chOff x="485771" y="1688949"/>
              <a:chExt cx="5011387" cy="4202337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D8D6E461-8A24-2407-8F8D-BA6A2685437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-1" r="26697" b="10115"/>
              <a:stretch/>
            </p:blipFill>
            <p:spPr>
              <a:xfrm>
                <a:off x="485771" y="1688949"/>
                <a:ext cx="4698870" cy="3689876"/>
              </a:xfrm>
              <a:prstGeom prst="rect">
                <a:avLst/>
              </a:prstGeom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6D7CD1A-81F8-3E53-34F4-062D47079A1C}"/>
                  </a:ext>
                </a:extLst>
              </p:cNvPr>
              <p:cNvSpPr txBox="1"/>
              <p:nvPr/>
            </p:nvSpPr>
            <p:spPr>
              <a:xfrm>
                <a:off x="1231082" y="5368067"/>
                <a:ext cx="1186547" cy="307777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r>
                  <a:rPr lang="en-US" sz="1400" b="1" dirty="0" err="1"/>
                  <a:t>Experimentos</a:t>
                </a:r>
                <a:endParaRPr lang="en-US" b="1" dirty="0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F3A9506-3E58-4CC9-9775-AABAB9C8B892}"/>
                  </a:ext>
                </a:extLst>
              </p:cNvPr>
              <p:cNvSpPr txBox="1"/>
              <p:nvPr/>
            </p:nvSpPr>
            <p:spPr>
              <a:xfrm>
                <a:off x="2850310" y="5368067"/>
                <a:ext cx="1186547" cy="307777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r>
                  <a:rPr lang="en-US" sz="1400" b="1" dirty="0"/>
                  <a:t>Solo </a:t>
                </a:r>
                <a:r>
                  <a:rPr lang="en-US" sz="1400" b="1" dirty="0" err="1"/>
                  <a:t>Reuniones</a:t>
                </a:r>
                <a:endParaRPr lang="en-US" b="1" dirty="0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2127F4-C76A-FED7-4D16-46147B42B999}"/>
                  </a:ext>
                </a:extLst>
              </p:cNvPr>
              <p:cNvSpPr txBox="1"/>
              <p:nvPr/>
            </p:nvSpPr>
            <p:spPr>
              <a:xfrm>
                <a:off x="4310611" y="5368066"/>
                <a:ext cx="1186547" cy="523220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r>
                  <a:rPr lang="en-US" sz="1400" b="1" dirty="0" err="1"/>
                  <a:t>Menor</a:t>
                </a:r>
                <a:r>
                  <a:rPr lang="en-US" sz="1400" b="1" dirty="0"/>
                  <a:t> </a:t>
                </a:r>
                <a:r>
                  <a:rPr lang="en-US" sz="1400" b="1" dirty="0" err="1"/>
                  <a:t>participación</a:t>
                </a:r>
                <a:endParaRPr lang="en-US" b="1" dirty="0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058A944-ED07-F46F-CF7E-F670E90CB0D6}"/>
                </a:ext>
              </a:extLst>
            </p:cNvPr>
            <p:cNvSpPr txBox="1"/>
            <p:nvPr/>
          </p:nvSpPr>
          <p:spPr>
            <a:xfrm>
              <a:off x="1292728" y="4805525"/>
              <a:ext cx="10632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Reducen</a:t>
              </a:r>
              <a:endParaRPr lang="en-US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EE3B1C-8854-B8B8-C556-BFFCEB3B4B57}"/>
                </a:ext>
              </a:extLst>
            </p:cNvPr>
            <p:cNvSpPr txBox="1"/>
            <p:nvPr/>
          </p:nvSpPr>
          <p:spPr>
            <a:xfrm>
              <a:off x="1292728" y="3644410"/>
              <a:ext cx="16657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Aumentan</a:t>
              </a:r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3BD8B7E-9624-B0D8-4695-C38AC55457EF}"/>
                </a:ext>
              </a:extLst>
            </p:cNvPr>
            <p:cNvSpPr txBox="1"/>
            <p:nvPr/>
          </p:nvSpPr>
          <p:spPr>
            <a:xfrm>
              <a:off x="1169438" y="2476634"/>
              <a:ext cx="16657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Ningun</a:t>
              </a:r>
              <a:r>
                <a:rPr lang="en-US" dirty="0"/>
                <a:t> </a:t>
              </a:r>
              <a:r>
                <a:rPr lang="en-US" dirty="0" err="1"/>
                <a:t>cambio</a:t>
              </a:r>
              <a:endParaRPr lang="en-US"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7A73B84-A4FC-809C-5183-F68D070E49CE}"/>
              </a:ext>
            </a:extLst>
          </p:cNvPr>
          <p:cNvSpPr txBox="1"/>
          <p:nvPr/>
        </p:nvSpPr>
        <p:spPr>
          <a:xfrm rot="16200000">
            <a:off x="-1429708" y="3468720"/>
            <a:ext cx="3858056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r>
              <a:rPr lang="en-US" sz="1200" b="1" dirty="0" err="1"/>
              <a:t>Grupos</a:t>
            </a:r>
            <a:r>
              <a:rPr lang="en-US" sz="1200" b="1" dirty="0"/>
              <a:t> de </a:t>
            </a:r>
            <a:r>
              <a:rPr lang="en-US" sz="1200" b="1" dirty="0" err="1"/>
              <a:t>cambio</a:t>
            </a:r>
            <a:r>
              <a:rPr lang="en-US" sz="1200" b="1" dirty="0"/>
              <a:t> del area de </a:t>
            </a:r>
            <a:r>
              <a:rPr lang="en-US" sz="1200" b="1" dirty="0" err="1"/>
              <a:t>forraje</a:t>
            </a:r>
            <a:r>
              <a:rPr lang="en-US" sz="1200" b="1" dirty="0"/>
              <a:t> (</a:t>
            </a:r>
            <a:r>
              <a:rPr lang="en-US" sz="1200" b="1" dirty="0" err="1"/>
              <a:t>proporción</a:t>
            </a:r>
            <a:r>
              <a:rPr lang="en-US" sz="1200" b="1" dirty="0"/>
              <a:t> de fincas)</a:t>
            </a:r>
            <a:endParaRPr lang="en-US" sz="16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79A2C42-9224-CC80-127F-432D0C7F89FB}"/>
              </a:ext>
            </a:extLst>
          </p:cNvPr>
          <p:cNvSpPr txBox="1"/>
          <p:nvPr/>
        </p:nvSpPr>
        <p:spPr>
          <a:xfrm>
            <a:off x="5956285" y="5429359"/>
            <a:ext cx="1186547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b="1" dirty="0"/>
              <a:t>Jovenes</a:t>
            </a:r>
            <a:endParaRPr lang="en-US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3161BA-3A37-7FDA-9CAE-066A33475BA8}"/>
              </a:ext>
            </a:extLst>
          </p:cNvPr>
          <p:cNvSpPr txBox="1"/>
          <p:nvPr/>
        </p:nvSpPr>
        <p:spPr>
          <a:xfrm>
            <a:off x="7142832" y="5429360"/>
            <a:ext cx="1186547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b="1" dirty="0" err="1"/>
              <a:t>Consolidadas</a:t>
            </a:r>
            <a:endParaRPr lang="en-US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C405DE0-3A10-6CC5-30A3-F1A875EAAAFE}"/>
              </a:ext>
            </a:extLst>
          </p:cNvPr>
          <p:cNvSpPr txBox="1"/>
          <p:nvPr/>
        </p:nvSpPr>
        <p:spPr>
          <a:xfrm>
            <a:off x="8788506" y="5429360"/>
            <a:ext cx="1186547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b="1" dirty="0"/>
              <a:t>Fincas con </a:t>
            </a:r>
            <a:r>
              <a:rPr lang="en-US" sz="1400" b="1" dirty="0" err="1"/>
              <a:t>edad</a:t>
            </a:r>
            <a:endParaRPr lang="en-US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446450A-8939-AD84-9785-F2FB59B6E636}"/>
              </a:ext>
            </a:extLst>
          </p:cNvPr>
          <p:cNvSpPr txBox="1"/>
          <p:nvPr/>
        </p:nvSpPr>
        <p:spPr>
          <a:xfrm>
            <a:off x="631115" y="520979"/>
            <a:ext cx="10929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Aumento</a:t>
            </a:r>
            <a:r>
              <a:rPr lang="en-US" b="1" dirty="0"/>
              <a:t> o </a:t>
            </a:r>
            <a:r>
              <a:rPr lang="en-US" b="1" dirty="0" err="1"/>
              <a:t>reducción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area </a:t>
            </a:r>
            <a:r>
              <a:rPr lang="en-US" b="1" dirty="0" err="1"/>
              <a:t>dedicada</a:t>
            </a:r>
            <a:r>
              <a:rPr lang="en-US" b="1" dirty="0"/>
              <a:t> a </a:t>
            </a:r>
            <a:r>
              <a:rPr lang="en-US" b="1" dirty="0" err="1"/>
              <a:t>forrajes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los</a:t>
            </a:r>
            <a:r>
              <a:rPr lang="en-US" b="1" dirty="0"/>
              <a:t> </a:t>
            </a:r>
            <a:r>
              <a:rPr lang="en-US" b="1" dirty="0" err="1"/>
              <a:t>ultimos</a:t>
            </a:r>
            <a:r>
              <a:rPr lang="en-US" b="1" dirty="0"/>
              <a:t> </a:t>
            </a:r>
            <a:r>
              <a:rPr lang="en-US" b="1" dirty="0" err="1"/>
              <a:t>cinco</a:t>
            </a:r>
            <a:r>
              <a:rPr lang="en-US" b="1" dirty="0"/>
              <a:t> </a:t>
            </a:r>
            <a:r>
              <a:rPr lang="en-US" b="1" dirty="0" err="1"/>
              <a:t>años</a:t>
            </a:r>
            <a:r>
              <a:rPr lang="en-US" b="1" dirty="0"/>
              <a:t> </a:t>
            </a:r>
            <a:r>
              <a:rPr lang="en-US" b="1" dirty="0" err="1"/>
              <a:t>segun</a:t>
            </a:r>
            <a:r>
              <a:rPr lang="en-US" b="1" dirty="0"/>
              <a:t> </a:t>
            </a:r>
            <a:r>
              <a:rPr lang="en-US" b="1" dirty="0" err="1"/>
              <a:t>entrevistados</a:t>
            </a:r>
            <a:r>
              <a:rPr lang="en-US" b="1" dirty="0"/>
              <a:t> (n=200)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B803415-1BAE-4F51-3619-11F01E75F569}"/>
              </a:ext>
            </a:extLst>
          </p:cNvPr>
          <p:cNvSpPr txBox="1"/>
          <p:nvPr/>
        </p:nvSpPr>
        <p:spPr>
          <a:xfrm>
            <a:off x="1001662" y="1194437"/>
            <a:ext cx="4495496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b="1" dirty="0"/>
              <a:t>Por </a:t>
            </a:r>
            <a:r>
              <a:rPr lang="en-US" sz="1600" b="1" dirty="0" err="1"/>
              <a:t>grupo</a:t>
            </a:r>
            <a:r>
              <a:rPr lang="en-US" sz="1600" b="1" dirty="0"/>
              <a:t> de </a:t>
            </a:r>
            <a:r>
              <a:rPr lang="en-US" sz="1600" b="1" dirty="0" err="1"/>
              <a:t>participación</a:t>
            </a:r>
            <a:r>
              <a:rPr lang="en-US" sz="1600" b="1" dirty="0"/>
              <a:t> </a:t>
            </a:r>
            <a:r>
              <a:rPr lang="en-US" sz="1600" b="1" dirty="0" err="1"/>
              <a:t>en</a:t>
            </a:r>
            <a:r>
              <a:rPr lang="en-US" sz="1600" b="1" dirty="0"/>
              <a:t> </a:t>
            </a:r>
            <a:r>
              <a:rPr lang="en-US" sz="1600" b="1" dirty="0" err="1"/>
              <a:t>el</a:t>
            </a:r>
            <a:r>
              <a:rPr lang="en-US" sz="1600" b="1" dirty="0"/>
              <a:t> </a:t>
            </a:r>
            <a:r>
              <a:rPr lang="en-US" sz="1600" b="1" dirty="0" err="1"/>
              <a:t>proyecto</a:t>
            </a:r>
            <a:endParaRPr lang="en-US" sz="16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012A857-3217-77AD-258D-0D07CF32FA56}"/>
              </a:ext>
            </a:extLst>
          </p:cNvPr>
          <p:cNvSpPr txBox="1"/>
          <p:nvPr/>
        </p:nvSpPr>
        <p:spPr>
          <a:xfrm>
            <a:off x="5809675" y="1170360"/>
            <a:ext cx="478182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b="1" dirty="0"/>
              <a:t>Por </a:t>
            </a:r>
            <a:r>
              <a:rPr lang="en-US" sz="1600" b="1" dirty="0" err="1"/>
              <a:t>grupo</a:t>
            </a:r>
            <a:r>
              <a:rPr lang="en-US" sz="1600" b="1" dirty="0"/>
              <a:t> de </a:t>
            </a:r>
            <a:r>
              <a:rPr lang="en-US" sz="1600" b="1" dirty="0" err="1"/>
              <a:t>edades</a:t>
            </a:r>
            <a:r>
              <a:rPr lang="en-US" sz="1600" b="1" dirty="0"/>
              <a:t> o </a:t>
            </a:r>
            <a:r>
              <a:rPr lang="en-US" sz="1600" b="1" dirty="0" err="1"/>
              <a:t>ciclo</a:t>
            </a:r>
            <a:r>
              <a:rPr lang="en-US" sz="1600" b="1" dirty="0"/>
              <a:t> de </a:t>
            </a:r>
            <a:r>
              <a:rPr lang="en-US" sz="1600" b="1" dirty="0" err="1"/>
              <a:t>consolidación</a:t>
            </a:r>
            <a:r>
              <a:rPr lang="en-US" sz="1600" b="1" dirty="0"/>
              <a:t> de la finca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9DBD136-2186-B084-8F9E-545F5B963232}"/>
              </a:ext>
            </a:extLst>
          </p:cNvPr>
          <p:cNvSpPr txBox="1"/>
          <p:nvPr/>
        </p:nvSpPr>
        <p:spPr>
          <a:xfrm>
            <a:off x="857588" y="5891286"/>
            <a:ext cx="92791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Fincas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reducción</a:t>
            </a:r>
            <a:r>
              <a:rPr lang="en-US" dirty="0"/>
              <a:t>  de areas de </a:t>
            </a:r>
            <a:r>
              <a:rPr lang="en-US" dirty="0" err="1"/>
              <a:t>forraje</a:t>
            </a:r>
            <a:r>
              <a:rPr lang="en-US" dirty="0"/>
              <a:t> se </a:t>
            </a:r>
            <a:r>
              <a:rPr lang="en-US" dirty="0" err="1"/>
              <a:t>presentan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minoría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err="1"/>
              <a:t>Participación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Proyecto y </a:t>
            </a:r>
            <a:r>
              <a:rPr lang="en-US" dirty="0" err="1"/>
              <a:t>edad</a:t>
            </a:r>
            <a:r>
              <a:rPr lang="en-US" dirty="0"/>
              <a:t> de la finca se </a:t>
            </a:r>
            <a:r>
              <a:rPr lang="en-US" dirty="0" err="1"/>
              <a:t>asocia</a:t>
            </a:r>
            <a:r>
              <a:rPr lang="en-US" dirty="0"/>
              <a:t> con las </a:t>
            </a:r>
            <a:r>
              <a:rPr lang="en-US" dirty="0" err="1"/>
              <a:t>tenedencias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forraje</a:t>
            </a:r>
            <a:r>
              <a:rPr lang="en-US" dirty="0"/>
              <a:t>, pero la causa no se </a:t>
            </a:r>
            <a:r>
              <a:rPr lang="en-US" dirty="0" err="1"/>
              <a:t>interpreta</a:t>
            </a:r>
            <a:r>
              <a:rPr lang="en-US" dirty="0"/>
              <a:t> </a:t>
            </a:r>
            <a:r>
              <a:rPr lang="en-US" dirty="0" err="1"/>
              <a:t>facilmente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530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F94E77-9081-8F93-E937-707B2F14A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5188" y="1534806"/>
            <a:ext cx="6621782" cy="44145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B0B772-ABE7-EAFF-7DF6-7BB7F43CBE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3864"/>
          <a:stretch/>
        </p:blipFill>
        <p:spPr>
          <a:xfrm>
            <a:off x="196776" y="1534806"/>
            <a:ext cx="4859318" cy="42549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3EDBA6-19FE-CCED-3254-9D5A17D3B50E}"/>
              </a:ext>
            </a:extLst>
          </p:cNvPr>
          <p:cNvSpPr txBox="1"/>
          <p:nvPr/>
        </p:nvSpPr>
        <p:spPr>
          <a:xfrm>
            <a:off x="1198809" y="5946904"/>
            <a:ext cx="1186547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b="1" dirty="0" err="1"/>
              <a:t>Experimentos</a:t>
            </a:r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888307-733D-62F8-33DE-06C3686951C9}"/>
              </a:ext>
            </a:extLst>
          </p:cNvPr>
          <p:cNvSpPr txBox="1"/>
          <p:nvPr/>
        </p:nvSpPr>
        <p:spPr>
          <a:xfrm>
            <a:off x="2818037" y="5946904"/>
            <a:ext cx="1186547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b="1" dirty="0"/>
              <a:t>Solo </a:t>
            </a:r>
            <a:r>
              <a:rPr lang="en-US" sz="1400" b="1" dirty="0" err="1"/>
              <a:t>Reuniones</a:t>
            </a:r>
            <a:endParaRPr lang="en-US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9F1C4E-215A-CE7D-BDA8-97682D2DBB73}"/>
              </a:ext>
            </a:extLst>
          </p:cNvPr>
          <p:cNvSpPr txBox="1"/>
          <p:nvPr/>
        </p:nvSpPr>
        <p:spPr>
          <a:xfrm>
            <a:off x="4278338" y="5946903"/>
            <a:ext cx="1186547" cy="52322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b="1" dirty="0" err="1"/>
              <a:t>Menor</a:t>
            </a:r>
            <a:r>
              <a:rPr lang="en-US" sz="1400" b="1" dirty="0"/>
              <a:t> </a:t>
            </a:r>
            <a:r>
              <a:rPr lang="en-US" sz="1400" b="1" dirty="0" err="1"/>
              <a:t>participación</a:t>
            </a:r>
            <a:endParaRPr lang="en-US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CEA36F-C3C9-17B6-626A-7DEFD2B94952}"/>
              </a:ext>
            </a:extLst>
          </p:cNvPr>
          <p:cNvSpPr txBox="1"/>
          <p:nvPr/>
        </p:nvSpPr>
        <p:spPr>
          <a:xfrm>
            <a:off x="5924012" y="6008196"/>
            <a:ext cx="1186547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b="1" dirty="0"/>
              <a:t>Jovenes</a:t>
            </a:r>
            <a:endParaRPr lang="en-US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0D2049-917A-1AA6-7A93-69C2C3FF3B48}"/>
              </a:ext>
            </a:extLst>
          </p:cNvPr>
          <p:cNvSpPr txBox="1"/>
          <p:nvPr/>
        </p:nvSpPr>
        <p:spPr>
          <a:xfrm>
            <a:off x="7110559" y="6008197"/>
            <a:ext cx="1186547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b="1" dirty="0" err="1"/>
              <a:t>Consolidadas</a:t>
            </a:r>
            <a:endParaRPr lang="en-US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179184-E8B9-663C-E8AB-2E0451052574}"/>
              </a:ext>
            </a:extLst>
          </p:cNvPr>
          <p:cNvSpPr txBox="1"/>
          <p:nvPr/>
        </p:nvSpPr>
        <p:spPr>
          <a:xfrm>
            <a:off x="8756233" y="6008197"/>
            <a:ext cx="1186547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b="1" dirty="0"/>
              <a:t>Fincas con </a:t>
            </a:r>
            <a:r>
              <a:rPr lang="en-US" sz="1400" b="1" dirty="0" err="1"/>
              <a:t>edad</a:t>
            </a:r>
            <a:endParaRPr lang="en-US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14E73D-AF70-3E95-F1C4-DD955C0C122E}"/>
              </a:ext>
            </a:extLst>
          </p:cNvPr>
          <p:cNvSpPr txBox="1"/>
          <p:nvPr/>
        </p:nvSpPr>
        <p:spPr>
          <a:xfrm>
            <a:off x="631115" y="520979"/>
            <a:ext cx="10929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Aumento</a:t>
            </a:r>
            <a:r>
              <a:rPr lang="en-US" b="1" dirty="0"/>
              <a:t> o </a:t>
            </a:r>
            <a:r>
              <a:rPr lang="en-US" b="1" dirty="0" err="1"/>
              <a:t>reducción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animales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los</a:t>
            </a:r>
            <a:r>
              <a:rPr lang="en-US" b="1" dirty="0"/>
              <a:t> </a:t>
            </a:r>
            <a:r>
              <a:rPr lang="en-US" b="1" dirty="0" err="1"/>
              <a:t>ultimos</a:t>
            </a:r>
            <a:r>
              <a:rPr lang="en-US" b="1" dirty="0"/>
              <a:t> </a:t>
            </a:r>
            <a:r>
              <a:rPr lang="en-US" b="1" dirty="0" err="1"/>
              <a:t>cinco</a:t>
            </a:r>
            <a:r>
              <a:rPr lang="en-US" b="1" dirty="0"/>
              <a:t> </a:t>
            </a:r>
            <a:r>
              <a:rPr lang="en-US" b="1" dirty="0" err="1"/>
              <a:t>años</a:t>
            </a:r>
            <a:r>
              <a:rPr lang="en-US" b="1" dirty="0"/>
              <a:t> </a:t>
            </a:r>
            <a:r>
              <a:rPr lang="en-US" b="1" dirty="0" err="1"/>
              <a:t>segun</a:t>
            </a:r>
            <a:r>
              <a:rPr lang="en-US" b="1" dirty="0"/>
              <a:t> </a:t>
            </a:r>
            <a:r>
              <a:rPr lang="en-US" b="1" dirty="0" err="1"/>
              <a:t>entrevistados</a:t>
            </a:r>
            <a:r>
              <a:rPr lang="en-US" b="1" dirty="0"/>
              <a:t> (n=200)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76BCAB-8C0E-708B-BEE1-D31B1F38082F}"/>
              </a:ext>
            </a:extLst>
          </p:cNvPr>
          <p:cNvSpPr txBox="1"/>
          <p:nvPr/>
        </p:nvSpPr>
        <p:spPr>
          <a:xfrm>
            <a:off x="1001662" y="1194437"/>
            <a:ext cx="4495496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b="1" dirty="0"/>
              <a:t>Por </a:t>
            </a:r>
            <a:r>
              <a:rPr lang="en-US" sz="1600" b="1" dirty="0" err="1"/>
              <a:t>grupo</a:t>
            </a:r>
            <a:r>
              <a:rPr lang="en-US" sz="1600" b="1" dirty="0"/>
              <a:t> de </a:t>
            </a:r>
            <a:r>
              <a:rPr lang="en-US" sz="1600" b="1" dirty="0" err="1"/>
              <a:t>participación</a:t>
            </a:r>
            <a:r>
              <a:rPr lang="en-US" sz="1600" b="1" dirty="0"/>
              <a:t> </a:t>
            </a:r>
            <a:r>
              <a:rPr lang="en-US" sz="1600" b="1" dirty="0" err="1"/>
              <a:t>en</a:t>
            </a:r>
            <a:r>
              <a:rPr lang="en-US" sz="1600" b="1" dirty="0"/>
              <a:t> </a:t>
            </a:r>
            <a:r>
              <a:rPr lang="en-US" sz="1600" b="1" dirty="0" err="1"/>
              <a:t>el</a:t>
            </a:r>
            <a:r>
              <a:rPr lang="en-US" sz="1600" b="1" dirty="0"/>
              <a:t> </a:t>
            </a:r>
            <a:r>
              <a:rPr lang="en-US" sz="1600" b="1" dirty="0" err="1"/>
              <a:t>proyecto</a:t>
            </a:r>
            <a:endParaRPr lang="en-US" sz="16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A50E64-516C-63AC-C636-67BCBFAD6AB2}"/>
              </a:ext>
            </a:extLst>
          </p:cNvPr>
          <p:cNvSpPr txBox="1"/>
          <p:nvPr/>
        </p:nvSpPr>
        <p:spPr>
          <a:xfrm>
            <a:off x="5809675" y="1170360"/>
            <a:ext cx="478182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b="1" dirty="0"/>
              <a:t>Por </a:t>
            </a:r>
            <a:r>
              <a:rPr lang="en-US" sz="1600" b="1" dirty="0" err="1"/>
              <a:t>grupo</a:t>
            </a:r>
            <a:r>
              <a:rPr lang="en-US" sz="1600" b="1" dirty="0"/>
              <a:t> de </a:t>
            </a:r>
            <a:r>
              <a:rPr lang="en-US" sz="1600" b="1" dirty="0" err="1"/>
              <a:t>edades</a:t>
            </a:r>
            <a:r>
              <a:rPr lang="en-US" sz="1600" b="1" dirty="0"/>
              <a:t> o </a:t>
            </a:r>
            <a:r>
              <a:rPr lang="en-US" sz="1600" b="1" dirty="0" err="1"/>
              <a:t>ciclo</a:t>
            </a:r>
            <a:r>
              <a:rPr lang="en-US" sz="1600" b="1" dirty="0"/>
              <a:t> de </a:t>
            </a:r>
            <a:r>
              <a:rPr lang="en-US" sz="1600" b="1" dirty="0" err="1"/>
              <a:t>consolidación</a:t>
            </a:r>
            <a:r>
              <a:rPr lang="en-US" sz="1600" b="1" dirty="0"/>
              <a:t> de la finca</a:t>
            </a:r>
          </a:p>
        </p:txBody>
      </p:sp>
    </p:spTree>
    <p:extLst>
      <p:ext uri="{BB962C8B-B14F-4D97-AF65-F5344CB8AC3E}">
        <p14:creationId xmlns:p14="http://schemas.microsoft.com/office/powerpoint/2010/main" val="3401377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A1D7AB-FB5A-F4E4-3BEB-8625174A87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r="44607" b="6300"/>
          <a:stretch/>
        </p:blipFill>
        <p:spPr>
          <a:xfrm>
            <a:off x="2223688" y="909489"/>
            <a:ext cx="6081858" cy="48458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D6ED1A-82D9-AD39-5089-1B0F13D6FB69}"/>
              </a:ext>
            </a:extLst>
          </p:cNvPr>
          <p:cNvSpPr txBox="1"/>
          <p:nvPr/>
        </p:nvSpPr>
        <p:spPr>
          <a:xfrm>
            <a:off x="3521146" y="5763845"/>
            <a:ext cx="4218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Reducen</a:t>
            </a:r>
            <a:r>
              <a:rPr lang="en-US" dirty="0"/>
              <a:t>          </a:t>
            </a:r>
            <a:r>
              <a:rPr lang="en-US" dirty="0" err="1"/>
              <a:t>Aumentan</a:t>
            </a:r>
            <a:r>
              <a:rPr lang="en-US" dirty="0"/>
              <a:t>     </a:t>
            </a:r>
            <a:r>
              <a:rPr lang="en-US" dirty="0" err="1"/>
              <a:t>Ningun</a:t>
            </a:r>
            <a:r>
              <a:rPr lang="en-US" dirty="0"/>
              <a:t> Cambio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015F2A-A532-6B88-3A98-26FEAADC7445}"/>
              </a:ext>
            </a:extLst>
          </p:cNvPr>
          <p:cNvSpPr txBox="1"/>
          <p:nvPr/>
        </p:nvSpPr>
        <p:spPr>
          <a:xfrm>
            <a:off x="2362804" y="313549"/>
            <a:ext cx="6081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Cambios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tipos</a:t>
            </a:r>
            <a:r>
              <a:rPr lang="en-US" dirty="0"/>
              <a:t> de animal vs. </a:t>
            </a:r>
            <a:r>
              <a:rPr lang="en-US" dirty="0" err="1"/>
              <a:t>cambio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numero</a:t>
            </a:r>
            <a:r>
              <a:rPr lang="en-US" dirty="0"/>
              <a:t> de </a:t>
            </a:r>
            <a:r>
              <a:rPr lang="en-US" dirty="0" err="1"/>
              <a:t>animales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33C70A-C370-DD6A-F882-440E1270C279}"/>
              </a:ext>
            </a:extLst>
          </p:cNvPr>
          <p:cNvSpPr/>
          <p:nvPr/>
        </p:nvSpPr>
        <p:spPr>
          <a:xfrm>
            <a:off x="5066855" y="1387736"/>
            <a:ext cx="1301675" cy="426002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41AEC1-87A0-8149-C9AE-1FD6849E57E3}"/>
              </a:ext>
            </a:extLst>
          </p:cNvPr>
          <p:cNvSpPr txBox="1"/>
          <p:nvPr/>
        </p:nvSpPr>
        <p:spPr>
          <a:xfrm>
            <a:off x="1166347" y="2887256"/>
            <a:ext cx="2114681" cy="11695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Mas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animales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menores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Mas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animales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medianos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Mas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animales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grandes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C5F67B-5E1F-BD9E-3435-EE1BF9AF967E}"/>
              </a:ext>
            </a:extLst>
          </p:cNvPr>
          <p:cNvSpPr txBox="1"/>
          <p:nvPr/>
        </p:nvSpPr>
        <p:spPr>
          <a:xfrm>
            <a:off x="918918" y="4369479"/>
            <a:ext cx="2313454" cy="11695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Menos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animales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menores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Menos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animales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medianos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Menos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animales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grandes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3B3FF2-D5BA-3E37-226F-E0C8345F7F39}"/>
              </a:ext>
            </a:extLst>
          </p:cNvPr>
          <p:cNvSpPr txBox="1"/>
          <p:nvPr/>
        </p:nvSpPr>
        <p:spPr>
          <a:xfrm>
            <a:off x="1525908" y="1491097"/>
            <a:ext cx="1673792" cy="116955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Ningun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cambio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otras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respuestas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9B46DFF-D442-019D-0611-9371DE5514AA}"/>
              </a:ext>
            </a:extLst>
          </p:cNvPr>
          <p:cNvSpPr/>
          <p:nvPr/>
        </p:nvSpPr>
        <p:spPr>
          <a:xfrm>
            <a:off x="5264617" y="2660648"/>
            <a:ext cx="859578" cy="768352"/>
          </a:xfrm>
          <a:prstGeom prst="ellipse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B6B1D2-521F-7544-8108-AD7E5F79033B}"/>
              </a:ext>
            </a:extLst>
          </p:cNvPr>
          <p:cNvSpPr txBox="1"/>
          <p:nvPr/>
        </p:nvSpPr>
        <p:spPr>
          <a:xfrm>
            <a:off x="8453254" y="2075872"/>
            <a:ext cx="250559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Los </a:t>
            </a:r>
            <a:r>
              <a:rPr lang="en-US" dirty="0" err="1"/>
              <a:t>aumentos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animales</a:t>
            </a:r>
            <a:r>
              <a:rPr lang="en-US" dirty="0"/>
              <a:t> se </a:t>
            </a:r>
            <a:r>
              <a:rPr lang="en-US" dirty="0" err="1"/>
              <a:t>explican</a:t>
            </a:r>
            <a:r>
              <a:rPr lang="en-US" dirty="0"/>
              <a:t> mas que nada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aumentos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animales</a:t>
            </a:r>
            <a:r>
              <a:rPr lang="en-US" dirty="0"/>
              <a:t> </a:t>
            </a:r>
            <a:r>
              <a:rPr lang="en-US" dirty="0" err="1"/>
              <a:t>menores</a:t>
            </a:r>
            <a:r>
              <a:rPr lang="en-US" dirty="0"/>
              <a:t> (</a:t>
            </a:r>
            <a:r>
              <a:rPr lang="en-US" dirty="0" err="1"/>
              <a:t>ej</a:t>
            </a:r>
            <a:r>
              <a:rPr lang="en-US" dirty="0"/>
              <a:t>. cuyes)</a:t>
            </a:r>
          </a:p>
          <a:p>
            <a:endParaRPr lang="en-US" dirty="0"/>
          </a:p>
          <a:p>
            <a:r>
              <a:rPr lang="en-US" dirty="0" err="1"/>
              <a:t>Concepto</a:t>
            </a:r>
            <a:r>
              <a:rPr lang="en-US" dirty="0"/>
              <a:t> de </a:t>
            </a:r>
            <a:r>
              <a:rPr lang="en-US" dirty="0" err="1"/>
              <a:t>ganancia</a:t>
            </a:r>
            <a:r>
              <a:rPr lang="en-US" dirty="0"/>
              <a:t>/</a:t>
            </a:r>
            <a:r>
              <a:rPr lang="en-US" dirty="0" err="1"/>
              <a:t>ciclo</a:t>
            </a:r>
            <a:r>
              <a:rPr lang="en-US" dirty="0"/>
              <a:t> </a:t>
            </a:r>
            <a:r>
              <a:rPr lang="en-US" dirty="0" err="1"/>
              <a:t>corto</a:t>
            </a:r>
            <a:r>
              <a:rPr lang="en-US" dirty="0"/>
              <a:t> de </a:t>
            </a:r>
            <a:r>
              <a:rPr lang="en-US" dirty="0" err="1"/>
              <a:t>producción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vez de ‘</a:t>
            </a:r>
            <a:r>
              <a:rPr lang="en-US" dirty="0" err="1"/>
              <a:t>caja</a:t>
            </a:r>
            <a:r>
              <a:rPr lang="en-US" dirty="0"/>
              <a:t> de </a:t>
            </a:r>
            <a:r>
              <a:rPr lang="en-US" dirty="0" err="1"/>
              <a:t>ahorros</a:t>
            </a:r>
            <a:r>
              <a:rPr lang="en-US" dirty="0"/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2271796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0AB4F1-610C-77B2-3B5D-F70007F1BB17}"/>
              </a:ext>
            </a:extLst>
          </p:cNvPr>
          <p:cNvSpPr txBox="1"/>
          <p:nvPr/>
        </p:nvSpPr>
        <p:spPr>
          <a:xfrm>
            <a:off x="201239" y="160874"/>
            <a:ext cx="11704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Aplicación</a:t>
            </a:r>
            <a:r>
              <a:rPr lang="en-US" dirty="0"/>
              <a:t> de </a:t>
            </a:r>
            <a:r>
              <a:rPr lang="en-US" dirty="0" err="1"/>
              <a:t>estiercol</a:t>
            </a:r>
            <a:r>
              <a:rPr lang="en-US" dirty="0"/>
              <a:t> y </a:t>
            </a:r>
            <a:r>
              <a:rPr lang="en-US" dirty="0" err="1"/>
              <a:t>fertilizantes</a:t>
            </a:r>
            <a:r>
              <a:rPr lang="en-US" dirty="0"/>
              <a:t> – </a:t>
            </a:r>
            <a:r>
              <a:rPr lang="en-US" dirty="0" err="1"/>
              <a:t>diferencias</a:t>
            </a:r>
            <a:r>
              <a:rPr lang="en-US" dirty="0"/>
              <a:t> mas </a:t>
            </a:r>
            <a:r>
              <a:rPr lang="en-US" dirty="0" err="1"/>
              <a:t>importantes</a:t>
            </a:r>
            <a:r>
              <a:rPr lang="en-US" dirty="0"/>
              <a:t> entre </a:t>
            </a:r>
            <a:r>
              <a:rPr lang="en-US" dirty="0" err="1"/>
              <a:t>regiones</a:t>
            </a:r>
            <a:r>
              <a:rPr lang="en-US" dirty="0"/>
              <a:t> y no tanto entre </a:t>
            </a:r>
            <a:r>
              <a:rPr lang="en-US" dirty="0" err="1"/>
              <a:t>grupos</a:t>
            </a:r>
            <a:r>
              <a:rPr lang="en-US" dirty="0"/>
              <a:t> de </a:t>
            </a:r>
            <a:r>
              <a:rPr lang="en-US" dirty="0" err="1"/>
              <a:t>participacion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B6184E-646E-538F-8168-555B5AB7EE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856" y="674085"/>
            <a:ext cx="3916655" cy="25520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D0DCD1-EAA2-9DF2-69C2-210881E3F0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857" y="3566170"/>
            <a:ext cx="3916655" cy="25468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675427-AC91-8FD3-B98F-23A45D5B3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9531" y="674085"/>
            <a:ext cx="3916655" cy="25520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CF0EAD-159C-F159-C51D-1D1742D69B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9531" y="3471845"/>
            <a:ext cx="4053420" cy="26411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244395D-F338-0068-3C95-2F65121F465B}"/>
              </a:ext>
            </a:extLst>
          </p:cNvPr>
          <p:cNvSpPr txBox="1"/>
          <p:nvPr/>
        </p:nvSpPr>
        <p:spPr>
          <a:xfrm>
            <a:off x="1140430" y="6113037"/>
            <a:ext cx="5506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¿</a:t>
            </a:r>
            <a:r>
              <a:rPr lang="en-US" dirty="0" err="1"/>
              <a:t>Posibilidad</a:t>
            </a:r>
            <a:r>
              <a:rPr lang="en-US" dirty="0"/>
              <a:t> de </a:t>
            </a:r>
            <a:r>
              <a:rPr lang="en-US" dirty="0" err="1"/>
              <a:t>conversacion</a:t>
            </a:r>
            <a:r>
              <a:rPr lang="en-US" dirty="0"/>
              <a:t> entre zonas </a:t>
            </a:r>
            <a:r>
              <a:rPr lang="en-US" dirty="0" err="1"/>
              <a:t>sobre</a:t>
            </a:r>
            <a:r>
              <a:rPr lang="en-US" dirty="0"/>
              <a:t> las </a:t>
            </a:r>
            <a:r>
              <a:rPr lang="en-US" dirty="0" err="1"/>
              <a:t>razones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contraste</a:t>
            </a:r>
            <a:r>
              <a:rPr lang="en-US" dirty="0"/>
              <a:t> entre </a:t>
            </a:r>
            <a:r>
              <a:rPr lang="en-US" dirty="0" err="1"/>
              <a:t>fertilizante</a:t>
            </a:r>
            <a:r>
              <a:rPr lang="en-US" dirty="0"/>
              <a:t> vs. </a:t>
            </a:r>
            <a:r>
              <a:rPr lang="en-US" dirty="0" err="1"/>
              <a:t>estiercol</a:t>
            </a:r>
            <a:r>
              <a:rPr lang="en-US" dirty="0"/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1A15B8-31EF-343B-4BD5-36D0F77373B8}"/>
              </a:ext>
            </a:extLst>
          </p:cNvPr>
          <p:cNvSpPr txBox="1"/>
          <p:nvPr/>
        </p:nvSpPr>
        <p:spPr>
          <a:xfrm rot="16200000">
            <a:off x="-435409" y="1604979"/>
            <a:ext cx="24312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/>
              <a:t>Aplicación</a:t>
            </a:r>
            <a:r>
              <a:rPr lang="en-US" sz="1400" dirty="0"/>
              <a:t> </a:t>
            </a:r>
            <a:r>
              <a:rPr lang="en-US" sz="1400" dirty="0" err="1"/>
              <a:t>estiercol</a:t>
            </a:r>
            <a:r>
              <a:rPr lang="en-US" sz="1400" dirty="0"/>
              <a:t>, </a:t>
            </a:r>
            <a:r>
              <a:rPr lang="en-US" sz="1400" dirty="0" err="1"/>
              <a:t>promedio</a:t>
            </a:r>
            <a:r>
              <a:rPr lang="en-US" sz="1400" dirty="0"/>
              <a:t> </a:t>
            </a:r>
          </a:p>
          <a:p>
            <a:pPr algn="ctr"/>
            <a:r>
              <a:rPr lang="en-US" sz="1400" dirty="0"/>
              <a:t>entre zonas (kg/ha)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66DDC2-4112-189C-8935-DFAB37FEEC2E}"/>
              </a:ext>
            </a:extLst>
          </p:cNvPr>
          <p:cNvSpPr txBox="1"/>
          <p:nvPr/>
        </p:nvSpPr>
        <p:spPr>
          <a:xfrm rot="16200000">
            <a:off x="-435410" y="4503773"/>
            <a:ext cx="24312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/>
              <a:t>Aplicación</a:t>
            </a:r>
            <a:r>
              <a:rPr lang="en-US" sz="1400" dirty="0"/>
              <a:t> </a:t>
            </a:r>
            <a:r>
              <a:rPr lang="en-US" sz="1400" dirty="0" err="1"/>
              <a:t>estiercol</a:t>
            </a:r>
            <a:r>
              <a:rPr lang="en-US" sz="1400" dirty="0"/>
              <a:t>, </a:t>
            </a:r>
            <a:r>
              <a:rPr lang="en-US" sz="1400" dirty="0" err="1"/>
              <a:t>promedio</a:t>
            </a:r>
            <a:r>
              <a:rPr lang="en-US" sz="1400" dirty="0"/>
              <a:t> </a:t>
            </a:r>
          </a:p>
          <a:p>
            <a:pPr algn="ctr"/>
            <a:r>
              <a:rPr lang="en-US" sz="1400" dirty="0"/>
              <a:t>entre zonas (kg/ha)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28CB83-2899-ECED-729C-270233D00AE1}"/>
              </a:ext>
            </a:extLst>
          </p:cNvPr>
          <p:cNvSpPr txBox="1"/>
          <p:nvPr/>
        </p:nvSpPr>
        <p:spPr>
          <a:xfrm rot="16200000">
            <a:off x="4755948" y="4520181"/>
            <a:ext cx="2594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/>
              <a:t>Aplicación</a:t>
            </a:r>
            <a:r>
              <a:rPr lang="en-US" sz="1400" dirty="0"/>
              <a:t> </a:t>
            </a:r>
            <a:r>
              <a:rPr lang="en-US" sz="1400" dirty="0" err="1"/>
              <a:t>fertilizante</a:t>
            </a:r>
            <a:r>
              <a:rPr lang="en-US" sz="1400" dirty="0"/>
              <a:t>, </a:t>
            </a:r>
            <a:r>
              <a:rPr lang="en-US" sz="1400" dirty="0" err="1"/>
              <a:t>promedio</a:t>
            </a:r>
            <a:r>
              <a:rPr lang="en-US" sz="1400" dirty="0"/>
              <a:t> </a:t>
            </a:r>
          </a:p>
          <a:p>
            <a:pPr algn="ctr"/>
            <a:r>
              <a:rPr lang="en-US" sz="1400" dirty="0"/>
              <a:t>entre zonas (kg/ha)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6E26A0-694D-9E75-8008-B8564C767C11}"/>
              </a:ext>
            </a:extLst>
          </p:cNvPr>
          <p:cNvSpPr txBox="1"/>
          <p:nvPr/>
        </p:nvSpPr>
        <p:spPr>
          <a:xfrm rot="16200000">
            <a:off x="4786770" y="1772839"/>
            <a:ext cx="2594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/>
              <a:t>Aplicación</a:t>
            </a:r>
            <a:r>
              <a:rPr lang="en-US" sz="1400" dirty="0"/>
              <a:t> </a:t>
            </a:r>
            <a:r>
              <a:rPr lang="en-US" sz="1400" dirty="0" err="1"/>
              <a:t>fertilizante</a:t>
            </a:r>
            <a:r>
              <a:rPr lang="en-US" sz="1400" dirty="0"/>
              <a:t>, </a:t>
            </a:r>
            <a:r>
              <a:rPr lang="en-US" sz="1400" dirty="0" err="1"/>
              <a:t>promedio</a:t>
            </a:r>
            <a:r>
              <a:rPr lang="en-US" sz="1400" dirty="0"/>
              <a:t> </a:t>
            </a:r>
          </a:p>
          <a:p>
            <a:pPr algn="ctr"/>
            <a:r>
              <a:rPr lang="en-US" sz="1400" dirty="0"/>
              <a:t>entre zonas (kg/ha)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93A369-71F6-CB71-E54F-8DC82F2E119F}"/>
              </a:ext>
            </a:extLst>
          </p:cNvPr>
          <p:cNvSpPr txBox="1"/>
          <p:nvPr/>
        </p:nvSpPr>
        <p:spPr>
          <a:xfrm>
            <a:off x="2207579" y="623304"/>
            <a:ext cx="1998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Tasa de </a:t>
            </a:r>
            <a:r>
              <a:rPr lang="en-US" dirty="0" err="1"/>
              <a:t>aplicación</a:t>
            </a:r>
            <a:r>
              <a:rPr lang="en-US" dirty="0"/>
              <a:t> de </a:t>
            </a:r>
            <a:r>
              <a:rPr lang="en-US" dirty="0" err="1"/>
              <a:t>estiercol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A5D534-BB59-98F5-F599-588FDB728656}"/>
              </a:ext>
            </a:extLst>
          </p:cNvPr>
          <p:cNvSpPr txBox="1"/>
          <p:nvPr/>
        </p:nvSpPr>
        <p:spPr>
          <a:xfrm>
            <a:off x="7328397" y="612055"/>
            <a:ext cx="1998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Tasa de </a:t>
            </a:r>
            <a:r>
              <a:rPr lang="en-US" dirty="0" err="1"/>
              <a:t>aplicación</a:t>
            </a:r>
            <a:r>
              <a:rPr lang="en-US" dirty="0"/>
              <a:t> de </a:t>
            </a:r>
            <a:r>
              <a:rPr lang="en-US" dirty="0" err="1"/>
              <a:t>fertilizante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84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81F039-EEFC-7183-AAB1-93F81A913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883" y="450793"/>
            <a:ext cx="4431094" cy="30822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D55AFD-BC5C-C5C4-C199-FCBA49ACA9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834" y="3707918"/>
            <a:ext cx="4431093" cy="28988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F299A2-2135-FDD4-9DF6-56C9CBA091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1354" y="3663692"/>
            <a:ext cx="4566300" cy="29872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621BDF-6B7E-0A64-E84C-FC8775712CEE}"/>
              </a:ext>
            </a:extLst>
          </p:cNvPr>
          <p:cNvSpPr txBox="1"/>
          <p:nvPr/>
        </p:nvSpPr>
        <p:spPr>
          <a:xfrm>
            <a:off x="6282466" y="613186"/>
            <a:ext cx="50166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Diversidad</a:t>
            </a:r>
            <a:r>
              <a:rPr lang="en-US" b="1" dirty="0"/>
              <a:t> de </a:t>
            </a:r>
            <a:r>
              <a:rPr lang="en-US" b="1" dirty="0" err="1"/>
              <a:t>cultivos</a:t>
            </a:r>
            <a:r>
              <a:rPr lang="en-US" b="1" dirty="0"/>
              <a:t>, </a:t>
            </a:r>
            <a:r>
              <a:rPr lang="en-US" b="1" dirty="0" err="1"/>
              <a:t>abarcando</a:t>
            </a:r>
            <a:r>
              <a:rPr lang="en-US" b="1" dirty="0"/>
              <a:t> 3 </a:t>
            </a:r>
            <a:r>
              <a:rPr lang="en-US" b="1" dirty="0" err="1"/>
              <a:t>pisos</a:t>
            </a:r>
            <a:r>
              <a:rPr lang="en-US" b="1" dirty="0"/>
              <a:t> </a:t>
            </a:r>
            <a:r>
              <a:rPr lang="en-US" b="1" dirty="0" err="1"/>
              <a:t>altitudinales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cada</a:t>
            </a:r>
            <a:r>
              <a:rPr lang="en-US" b="1" dirty="0"/>
              <a:t> </a:t>
            </a:r>
            <a:r>
              <a:rPr lang="en-US" b="1" dirty="0" err="1"/>
              <a:t>comunidad</a:t>
            </a:r>
            <a:endParaRPr lang="en-US" b="1" dirty="0"/>
          </a:p>
          <a:p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err="1"/>
              <a:t>Participantes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experimentos</a:t>
            </a:r>
            <a:r>
              <a:rPr lang="en-US" dirty="0"/>
              <a:t> – mas </a:t>
            </a:r>
            <a:r>
              <a:rPr lang="en-US" dirty="0" err="1"/>
              <a:t>diversidad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err="1"/>
              <a:t>Menor</a:t>
            </a:r>
            <a:r>
              <a:rPr lang="en-US" dirty="0"/>
              <a:t> </a:t>
            </a:r>
            <a:r>
              <a:rPr lang="en-US" dirty="0" err="1"/>
              <a:t>participación</a:t>
            </a:r>
            <a:r>
              <a:rPr lang="en-US" dirty="0"/>
              <a:t> - ¿es </a:t>
            </a:r>
            <a:r>
              <a:rPr lang="en-US" dirty="0" err="1"/>
              <a:t>falta</a:t>
            </a:r>
            <a:r>
              <a:rPr lang="en-US" dirty="0"/>
              <a:t> de </a:t>
            </a:r>
            <a:r>
              <a:rPr lang="en-US" dirty="0" err="1"/>
              <a:t>recursos</a:t>
            </a:r>
            <a:r>
              <a:rPr lang="en-US" dirty="0"/>
              <a:t>, o </a:t>
            </a:r>
            <a:r>
              <a:rPr lang="en-US" dirty="0" err="1"/>
              <a:t>diferentes</a:t>
            </a:r>
            <a:r>
              <a:rPr lang="en-US" dirty="0"/>
              <a:t> </a:t>
            </a:r>
            <a:r>
              <a:rPr lang="en-US" dirty="0" err="1"/>
              <a:t>modos</a:t>
            </a:r>
            <a:r>
              <a:rPr lang="en-US" dirty="0"/>
              <a:t> de </a:t>
            </a:r>
            <a:r>
              <a:rPr lang="en-US" dirty="0" err="1"/>
              <a:t>vida</a:t>
            </a:r>
            <a:r>
              <a:rPr lang="en-US" dirty="0"/>
              <a:t>? (“stepping out”  </a:t>
            </a:r>
            <a:r>
              <a:rPr lang="en-US" dirty="0" err="1"/>
              <a:t>concepto</a:t>
            </a:r>
            <a:r>
              <a:rPr lang="en-US" dirty="0"/>
              <a:t> de </a:t>
            </a:r>
            <a:r>
              <a:rPr lang="en-US" dirty="0" err="1"/>
              <a:t>Tittonnell</a:t>
            </a:r>
            <a:r>
              <a:rPr lang="en-US" dirty="0"/>
              <a:t> et. Al.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639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F8CE57-6A2C-C49A-A672-25DF84C61C78}"/>
              </a:ext>
            </a:extLst>
          </p:cNvPr>
          <p:cNvSpPr txBox="1"/>
          <p:nvPr/>
        </p:nvSpPr>
        <p:spPr>
          <a:xfrm>
            <a:off x="470310" y="478503"/>
            <a:ext cx="732749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/>
              <a:t>Próximas</a:t>
            </a:r>
            <a:r>
              <a:rPr lang="en-US" sz="2800" b="1" dirty="0"/>
              <a:t> dos laminas:</a:t>
            </a:r>
          </a:p>
          <a:p>
            <a:endParaRPr lang="en-US" sz="2800" dirty="0"/>
          </a:p>
          <a:p>
            <a:pPr marL="342900" indent="-342900">
              <a:buAutoNum type="arabicPeriod"/>
            </a:pPr>
            <a:r>
              <a:rPr lang="en-US" sz="2800" dirty="0" err="1"/>
              <a:t>Factores</a:t>
            </a:r>
            <a:r>
              <a:rPr lang="en-US" sz="2800" dirty="0"/>
              <a:t> </a:t>
            </a:r>
            <a:r>
              <a:rPr lang="en-US" sz="2800" dirty="0" err="1"/>
              <a:t>económicos</a:t>
            </a:r>
            <a:r>
              <a:rPr lang="en-US" sz="2800" dirty="0"/>
              <a:t> </a:t>
            </a:r>
            <a:r>
              <a:rPr lang="en-US" sz="2800" dirty="0" err="1"/>
              <a:t>reflejando</a:t>
            </a:r>
            <a:r>
              <a:rPr lang="en-US" sz="2800" dirty="0"/>
              <a:t> </a:t>
            </a:r>
            <a:r>
              <a:rPr lang="en-US" sz="2800" dirty="0" err="1"/>
              <a:t>ingresos</a:t>
            </a:r>
            <a:r>
              <a:rPr lang="en-US" sz="2800" dirty="0"/>
              <a:t>, </a:t>
            </a:r>
            <a:r>
              <a:rPr lang="en-US" sz="2800" dirty="0" err="1"/>
              <a:t>diferentes</a:t>
            </a:r>
            <a:r>
              <a:rPr lang="en-US" sz="2800" dirty="0"/>
              <a:t> </a:t>
            </a:r>
            <a:r>
              <a:rPr lang="en-US" sz="2800" dirty="0" err="1"/>
              <a:t>medios</a:t>
            </a:r>
            <a:r>
              <a:rPr lang="en-US" sz="2800" dirty="0"/>
              <a:t> de </a:t>
            </a:r>
            <a:r>
              <a:rPr lang="en-US" sz="2800" dirty="0" err="1"/>
              <a:t>vida</a:t>
            </a:r>
            <a:r>
              <a:rPr lang="en-US" sz="2800" dirty="0"/>
              <a:t> </a:t>
            </a:r>
            <a:r>
              <a:rPr lang="en-US" sz="2800" dirty="0" err="1"/>
              <a:t>como</a:t>
            </a:r>
            <a:r>
              <a:rPr lang="en-US" sz="2800" dirty="0"/>
              <a:t> Fuente de future </a:t>
            </a:r>
            <a:r>
              <a:rPr lang="en-US" sz="2800" dirty="0" err="1"/>
              <a:t>sosten</a:t>
            </a:r>
            <a:r>
              <a:rPr lang="en-US" sz="2800" dirty="0"/>
              <a:t> de la </a:t>
            </a:r>
            <a:r>
              <a:rPr lang="en-US" sz="2800" dirty="0" err="1"/>
              <a:t>familia</a:t>
            </a:r>
            <a:r>
              <a:rPr lang="en-US" sz="2800" dirty="0"/>
              <a:t>.</a:t>
            </a:r>
          </a:p>
          <a:p>
            <a:pPr marL="342900" indent="-342900">
              <a:buAutoNum type="arabicPeriod"/>
            </a:pPr>
            <a:r>
              <a:rPr lang="en-US" sz="2800" dirty="0" err="1"/>
              <a:t>Sostenabilidad</a:t>
            </a:r>
            <a:r>
              <a:rPr lang="en-US" sz="2800" dirty="0"/>
              <a:t> de la </a:t>
            </a:r>
            <a:r>
              <a:rPr lang="en-US" sz="2800" dirty="0" err="1"/>
              <a:t>productividad</a:t>
            </a:r>
            <a:r>
              <a:rPr lang="en-US" sz="2800" dirty="0"/>
              <a:t> de </a:t>
            </a:r>
            <a:r>
              <a:rPr lang="en-US" sz="2800" dirty="0" err="1"/>
              <a:t>suelos</a:t>
            </a:r>
            <a:r>
              <a:rPr lang="en-US" sz="2800" dirty="0"/>
              <a:t> y </a:t>
            </a:r>
            <a:r>
              <a:rPr lang="en-US" sz="2800" dirty="0" err="1"/>
              <a:t>factores</a:t>
            </a:r>
            <a:r>
              <a:rPr lang="en-US" sz="2800" dirty="0"/>
              <a:t> que puede </a:t>
            </a:r>
            <a:r>
              <a:rPr lang="en-US" sz="2800" dirty="0" err="1"/>
              <a:t>fomentarla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futuro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1706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736959-479F-3710-FF29-2232836A8F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33" y="-41670"/>
            <a:ext cx="4521012" cy="31691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98385B-8D88-A41B-BECC-F0FF502338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4882" y="-24352"/>
            <a:ext cx="4976853" cy="32917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255F287-FA4A-C23A-5080-0DB558455C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264" y="3392181"/>
            <a:ext cx="4738091" cy="31174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5975516-C980-D5D7-DA7C-2E5BEAA309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0947" y="3249542"/>
            <a:ext cx="5064724" cy="3412595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5E6E4427-C87F-5350-9B81-4BE24F920BAD}"/>
              </a:ext>
            </a:extLst>
          </p:cNvPr>
          <p:cNvGrpSpPr/>
          <p:nvPr/>
        </p:nvGrpSpPr>
        <p:grpSpPr>
          <a:xfrm>
            <a:off x="1164713" y="2896825"/>
            <a:ext cx="3128449" cy="451294"/>
            <a:chOff x="1186836" y="3309187"/>
            <a:chExt cx="3128449" cy="45129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EBFF801-CD98-5DBF-DC0A-901D3398F2CB}"/>
                </a:ext>
              </a:extLst>
            </p:cNvPr>
            <p:cNvSpPr txBox="1"/>
            <p:nvPr/>
          </p:nvSpPr>
          <p:spPr>
            <a:xfrm>
              <a:off x="1186836" y="3309187"/>
              <a:ext cx="118654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r>
                <a:rPr lang="en-US" sz="1200" b="1" dirty="0" err="1"/>
                <a:t>Experimentos</a:t>
              </a:r>
              <a:endParaRPr lang="en-US" sz="1600" b="1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3E17FFD-2581-B328-A70B-64AE82A54034}"/>
                </a:ext>
              </a:extLst>
            </p:cNvPr>
            <p:cNvSpPr txBox="1"/>
            <p:nvPr/>
          </p:nvSpPr>
          <p:spPr>
            <a:xfrm>
              <a:off x="2377010" y="3341681"/>
              <a:ext cx="1186547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r>
                <a:rPr lang="en-US" sz="1100" b="1" dirty="0"/>
                <a:t>Solo </a:t>
              </a:r>
              <a:r>
                <a:rPr lang="en-US" sz="1100" b="1" dirty="0" err="1"/>
                <a:t>Reuniones</a:t>
              </a:r>
              <a:endParaRPr lang="en-US" sz="1400" b="1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FB1BD41-083D-6F7C-5DC5-FAC5FE47D3D1}"/>
                </a:ext>
              </a:extLst>
            </p:cNvPr>
            <p:cNvSpPr txBox="1"/>
            <p:nvPr/>
          </p:nvSpPr>
          <p:spPr>
            <a:xfrm>
              <a:off x="3406541" y="3329594"/>
              <a:ext cx="908744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r>
                <a:rPr lang="en-US" sz="1100" b="1" dirty="0" err="1"/>
                <a:t>Menor</a:t>
              </a:r>
              <a:endParaRPr lang="en-US" sz="1100" b="1" dirty="0"/>
            </a:p>
            <a:p>
              <a:r>
                <a:rPr lang="en-US" sz="1100" b="1" dirty="0" err="1"/>
                <a:t>participación</a:t>
              </a:r>
              <a:endParaRPr lang="en-US" sz="1400" b="1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1894E03-401E-2A97-B34A-3204B1B20C5B}"/>
              </a:ext>
            </a:extLst>
          </p:cNvPr>
          <p:cNvGrpSpPr/>
          <p:nvPr/>
        </p:nvGrpSpPr>
        <p:grpSpPr>
          <a:xfrm>
            <a:off x="1073765" y="6204239"/>
            <a:ext cx="3128449" cy="451294"/>
            <a:chOff x="1186836" y="3309187"/>
            <a:chExt cx="3128449" cy="45129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9876A8F-78A2-6096-520E-52CC71A78EEF}"/>
                </a:ext>
              </a:extLst>
            </p:cNvPr>
            <p:cNvSpPr txBox="1"/>
            <p:nvPr/>
          </p:nvSpPr>
          <p:spPr>
            <a:xfrm>
              <a:off x="1186836" y="3309187"/>
              <a:ext cx="118654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r>
                <a:rPr lang="en-US" sz="1200" b="1" dirty="0" err="1"/>
                <a:t>Experimentos</a:t>
              </a:r>
              <a:endParaRPr lang="en-US" sz="1600" b="1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18776CD-3449-1A9A-6BFB-0D577FE411DE}"/>
                </a:ext>
              </a:extLst>
            </p:cNvPr>
            <p:cNvSpPr txBox="1"/>
            <p:nvPr/>
          </p:nvSpPr>
          <p:spPr>
            <a:xfrm>
              <a:off x="2377010" y="3341681"/>
              <a:ext cx="1186547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r>
                <a:rPr lang="en-US" sz="1100" b="1" dirty="0"/>
                <a:t>Solo </a:t>
              </a:r>
              <a:r>
                <a:rPr lang="en-US" sz="1100" b="1" dirty="0" err="1"/>
                <a:t>Reuniones</a:t>
              </a:r>
              <a:endParaRPr lang="en-US" sz="1400" b="1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A27E294-FB82-2C36-E28F-CF44C2103EA9}"/>
                </a:ext>
              </a:extLst>
            </p:cNvPr>
            <p:cNvSpPr txBox="1"/>
            <p:nvPr/>
          </p:nvSpPr>
          <p:spPr>
            <a:xfrm>
              <a:off x="3406541" y="3329594"/>
              <a:ext cx="908744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r>
                <a:rPr lang="en-US" sz="1100" b="1" dirty="0" err="1"/>
                <a:t>Menor</a:t>
              </a:r>
              <a:endParaRPr lang="en-US" sz="1100" b="1" dirty="0"/>
            </a:p>
            <a:p>
              <a:r>
                <a:rPr lang="en-US" sz="1100" b="1" dirty="0" err="1"/>
                <a:t>participación</a:t>
              </a:r>
              <a:endParaRPr lang="en-US" sz="1400" b="1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15796F0-72D9-1841-E761-25C51D4B760C}"/>
              </a:ext>
            </a:extLst>
          </p:cNvPr>
          <p:cNvGrpSpPr/>
          <p:nvPr/>
        </p:nvGrpSpPr>
        <p:grpSpPr>
          <a:xfrm>
            <a:off x="5694481" y="3048042"/>
            <a:ext cx="3128449" cy="451294"/>
            <a:chOff x="1186836" y="3309187"/>
            <a:chExt cx="3128449" cy="45129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B5C2430-D69E-266C-D094-FB8767E28045}"/>
                </a:ext>
              </a:extLst>
            </p:cNvPr>
            <p:cNvSpPr txBox="1"/>
            <p:nvPr/>
          </p:nvSpPr>
          <p:spPr>
            <a:xfrm>
              <a:off x="1186836" y="3309187"/>
              <a:ext cx="118654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r>
                <a:rPr lang="en-US" sz="1200" b="1" dirty="0" err="1"/>
                <a:t>Experimentos</a:t>
              </a:r>
              <a:endParaRPr lang="en-US" sz="1600" b="1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C66DC75-FC68-CAAF-E174-C267603E0ED1}"/>
                </a:ext>
              </a:extLst>
            </p:cNvPr>
            <p:cNvSpPr txBox="1"/>
            <p:nvPr/>
          </p:nvSpPr>
          <p:spPr>
            <a:xfrm>
              <a:off x="2377010" y="3341681"/>
              <a:ext cx="1186547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r>
                <a:rPr lang="en-US" sz="1100" b="1" dirty="0"/>
                <a:t>Solo </a:t>
              </a:r>
              <a:r>
                <a:rPr lang="en-US" sz="1100" b="1" dirty="0" err="1"/>
                <a:t>Reuniones</a:t>
              </a:r>
              <a:endParaRPr lang="en-US" sz="1400" b="1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672F395-8809-9A8B-9D3D-46CF261378EB}"/>
                </a:ext>
              </a:extLst>
            </p:cNvPr>
            <p:cNvSpPr txBox="1"/>
            <p:nvPr/>
          </p:nvSpPr>
          <p:spPr>
            <a:xfrm>
              <a:off x="3406541" y="3329594"/>
              <a:ext cx="908744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r>
                <a:rPr lang="en-US" sz="1100" b="1" dirty="0" err="1"/>
                <a:t>Menor</a:t>
              </a:r>
              <a:endParaRPr lang="en-US" sz="1100" b="1" dirty="0"/>
            </a:p>
            <a:p>
              <a:r>
                <a:rPr lang="en-US" sz="1100" b="1" dirty="0" err="1"/>
                <a:t>participación</a:t>
              </a:r>
              <a:endParaRPr lang="en-US" sz="1400" b="1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1C6D9B0-15C2-61E0-66BC-4452703E5B53}"/>
              </a:ext>
            </a:extLst>
          </p:cNvPr>
          <p:cNvGrpSpPr/>
          <p:nvPr/>
        </p:nvGrpSpPr>
        <p:grpSpPr>
          <a:xfrm>
            <a:off x="5913703" y="6388166"/>
            <a:ext cx="3128449" cy="451294"/>
            <a:chOff x="1186836" y="3309187"/>
            <a:chExt cx="3128449" cy="45129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4FDC13F-98AA-2946-2213-FDF4E93C5DC6}"/>
                </a:ext>
              </a:extLst>
            </p:cNvPr>
            <p:cNvSpPr txBox="1"/>
            <p:nvPr/>
          </p:nvSpPr>
          <p:spPr>
            <a:xfrm>
              <a:off x="1186836" y="3309187"/>
              <a:ext cx="118654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r>
                <a:rPr lang="en-US" sz="1200" b="1" dirty="0" err="1"/>
                <a:t>Experimentos</a:t>
              </a:r>
              <a:endParaRPr lang="en-US" sz="1600" b="1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40E53B7-671F-7A6B-ADDB-4E3CC10C374E}"/>
                </a:ext>
              </a:extLst>
            </p:cNvPr>
            <p:cNvSpPr txBox="1"/>
            <p:nvPr/>
          </p:nvSpPr>
          <p:spPr>
            <a:xfrm>
              <a:off x="2377010" y="3341681"/>
              <a:ext cx="1186547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r>
                <a:rPr lang="en-US" sz="1100" b="1" dirty="0"/>
                <a:t>Solo </a:t>
              </a:r>
              <a:r>
                <a:rPr lang="en-US" sz="1100" b="1" dirty="0" err="1"/>
                <a:t>Reuniones</a:t>
              </a:r>
              <a:endParaRPr lang="en-US" sz="1400" b="1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E4D0184-0338-5BA4-A6A5-63BAE8C3E5CE}"/>
                </a:ext>
              </a:extLst>
            </p:cNvPr>
            <p:cNvSpPr txBox="1"/>
            <p:nvPr/>
          </p:nvSpPr>
          <p:spPr>
            <a:xfrm>
              <a:off x="3406541" y="3329594"/>
              <a:ext cx="908744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r>
                <a:rPr lang="en-US" sz="1100" b="1" dirty="0" err="1"/>
                <a:t>Menor</a:t>
              </a:r>
              <a:endParaRPr lang="en-US" sz="1100" b="1" dirty="0"/>
            </a:p>
            <a:p>
              <a:r>
                <a:rPr lang="en-US" sz="1100" b="1" dirty="0" err="1"/>
                <a:t>participación</a:t>
              </a:r>
              <a:endParaRPr lang="en-US" sz="1400" b="1" dirty="0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729ED251-6484-BD9D-2FFB-EEF9C01A1DDE}"/>
              </a:ext>
            </a:extLst>
          </p:cNvPr>
          <p:cNvSpPr txBox="1"/>
          <p:nvPr/>
        </p:nvSpPr>
        <p:spPr>
          <a:xfrm>
            <a:off x="1509823" y="1794958"/>
            <a:ext cx="2031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Ganadería</a:t>
            </a:r>
            <a:r>
              <a:rPr lang="en-US" dirty="0"/>
              <a:t> </a:t>
            </a:r>
            <a:r>
              <a:rPr lang="en-US" dirty="0" err="1"/>
              <a:t>importante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72BA527-109B-D95A-3E17-CDDD2575AE1A}"/>
              </a:ext>
            </a:extLst>
          </p:cNvPr>
          <p:cNvSpPr txBox="1"/>
          <p:nvPr/>
        </p:nvSpPr>
        <p:spPr>
          <a:xfrm>
            <a:off x="1662222" y="233205"/>
            <a:ext cx="2031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Ganadería</a:t>
            </a:r>
            <a:r>
              <a:rPr lang="en-US" dirty="0"/>
              <a:t> no </a:t>
            </a:r>
            <a:r>
              <a:rPr lang="en-US" dirty="0" err="1"/>
              <a:t>importante</a:t>
            </a:r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9BDC9AB-78C9-23B0-676A-A456E8EB6913}"/>
              </a:ext>
            </a:extLst>
          </p:cNvPr>
          <p:cNvSpPr txBox="1"/>
          <p:nvPr/>
        </p:nvSpPr>
        <p:spPr>
          <a:xfrm>
            <a:off x="6077528" y="623895"/>
            <a:ext cx="2674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fuera</a:t>
            </a:r>
            <a:r>
              <a:rPr lang="en-US" dirty="0"/>
              <a:t> de la finca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4841B40-63AC-A420-AFA1-D2B992E62668}"/>
              </a:ext>
            </a:extLst>
          </p:cNvPr>
          <p:cNvSpPr txBox="1"/>
          <p:nvPr/>
        </p:nvSpPr>
        <p:spPr>
          <a:xfrm>
            <a:off x="6556169" y="2331571"/>
            <a:ext cx="2031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Importante</a:t>
            </a:r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183E636-ED99-4409-E118-11F6A1E13742}"/>
              </a:ext>
            </a:extLst>
          </p:cNvPr>
          <p:cNvSpPr txBox="1"/>
          <p:nvPr/>
        </p:nvSpPr>
        <p:spPr>
          <a:xfrm>
            <a:off x="6077528" y="1262451"/>
            <a:ext cx="2031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No </a:t>
            </a:r>
            <a:r>
              <a:rPr lang="en-US" sz="1400" dirty="0" err="1"/>
              <a:t>Importante</a:t>
            </a:r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8846480-9D40-F78A-C94B-63989A06B14C}"/>
              </a:ext>
            </a:extLst>
          </p:cNvPr>
          <p:cNvSpPr txBox="1"/>
          <p:nvPr/>
        </p:nvSpPr>
        <p:spPr>
          <a:xfrm>
            <a:off x="1164713" y="3776956"/>
            <a:ext cx="2674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Cultivos</a:t>
            </a:r>
            <a:r>
              <a:rPr lang="en-US" dirty="0"/>
              <a:t> para </a:t>
            </a:r>
            <a:r>
              <a:rPr lang="en-US" dirty="0" err="1"/>
              <a:t>consumo</a:t>
            </a:r>
            <a:endParaRPr 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7B8E664-B9B1-47D1-BF33-208793BC7C61}"/>
              </a:ext>
            </a:extLst>
          </p:cNvPr>
          <p:cNvSpPr txBox="1"/>
          <p:nvPr/>
        </p:nvSpPr>
        <p:spPr>
          <a:xfrm>
            <a:off x="6128088" y="3854581"/>
            <a:ext cx="2674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Remesas</a:t>
            </a:r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B91D9B8-3CF8-0566-478E-04CF3A0D22E7}"/>
              </a:ext>
            </a:extLst>
          </p:cNvPr>
          <p:cNvSpPr txBox="1"/>
          <p:nvPr/>
        </p:nvSpPr>
        <p:spPr>
          <a:xfrm>
            <a:off x="2019621" y="5598577"/>
            <a:ext cx="2031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Importante</a:t>
            </a:r>
            <a:endParaRPr lang="en-US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D9578A2-4506-F97C-50C9-B252B7E92D0D}"/>
              </a:ext>
            </a:extLst>
          </p:cNvPr>
          <p:cNvSpPr txBox="1"/>
          <p:nvPr/>
        </p:nvSpPr>
        <p:spPr>
          <a:xfrm>
            <a:off x="1540980" y="4529457"/>
            <a:ext cx="2031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No </a:t>
            </a:r>
            <a:r>
              <a:rPr lang="en-US" sz="1400" dirty="0" err="1"/>
              <a:t>Importante</a:t>
            </a:r>
            <a:endParaRPr 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21DA795-956B-32C1-768D-C0135725E04D}"/>
              </a:ext>
            </a:extLst>
          </p:cNvPr>
          <p:cNvSpPr txBox="1"/>
          <p:nvPr/>
        </p:nvSpPr>
        <p:spPr>
          <a:xfrm>
            <a:off x="6972647" y="6050350"/>
            <a:ext cx="2031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Importante</a:t>
            </a:r>
            <a:endParaRPr 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C0278D1-4641-5413-49AD-DDC1A0B55269}"/>
              </a:ext>
            </a:extLst>
          </p:cNvPr>
          <p:cNvSpPr txBox="1"/>
          <p:nvPr/>
        </p:nvSpPr>
        <p:spPr>
          <a:xfrm>
            <a:off x="6300019" y="4503292"/>
            <a:ext cx="2031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No </a:t>
            </a:r>
            <a:r>
              <a:rPr lang="en-US" sz="1400" dirty="0" err="1"/>
              <a:t>Importante</a:t>
            </a:r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A02FC1E-67E3-C5A6-8F19-EDF134FD0703}"/>
              </a:ext>
            </a:extLst>
          </p:cNvPr>
          <p:cNvSpPr txBox="1"/>
          <p:nvPr/>
        </p:nvSpPr>
        <p:spPr>
          <a:xfrm>
            <a:off x="9517923" y="1794958"/>
            <a:ext cx="26740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Factores</a:t>
            </a:r>
            <a:r>
              <a:rPr lang="en-US" b="1" dirty="0"/>
              <a:t> </a:t>
            </a:r>
            <a:r>
              <a:rPr lang="en-US" b="1" dirty="0" err="1"/>
              <a:t>económicos</a:t>
            </a:r>
            <a:r>
              <a:rPr lang="en-US" b="1" dirty="0"/>
              <a:t> y</a:t>
            </a:r>
          </a:p>
          <a:p>
            <a:r>
              <a:rPr lang="en-US" b="1" dirty="0"/>
              <a:t>De </a:t>
            </a:r>
            <a:r>
              <a:rPr lang="en-US" b="1" dirty="0" err="1"/>
              <a:t>consumo</a:t>
            </a:r>
            <a:endParaRPr lang="en-US" b="1" dirty="0"/>
          </a:p>
          <a:p>
            <a:endParaRPr lang="en-US" dirty="0"/>
          </a:p>
          <a:p>
            <a:r>
              <a:rPr lang="en-US" dirty="0" err="1"/>
              <a:t>Interes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ganaderia</a:t>
            </a:r>
            <a:r>
              <a:rPr lang="en-US" dirty="0"/>
              <a:t> – ¿</a:t>
            </a:r>
            <a:r>
              <a:rPr lang="en-US" dirty="0" err="1"/>
              <a:t>cambio</a:t>
            </a:r>
            <a:r>
              <a:rPr lang="en-US" dirty="0"/>
              <a:t> </a:t>
            </a:r>
            <a:r>
              <a:rPr lang="en-US" dirty="0" err="1"/>
              <a:t>climático</a:t>
            </a:r>
            <a:r>
              <a:rPr lang="en-US" dirty="0"/>
              <a:t>?   ¿</a:t>
            </a:r>
            <a:r>
              <a:rPr lang="en-US" dirty="0" err="1"/>
              <a:t>percepción</a:t>
            </a:r>
            <a:r>
              <a:rPr lang="en-US" dirty="0"/>
              <a:t> de la </a:t>
            </a:r>
            <a:r>
              <a:rPr lang="en-US" dirty="0" err="1"/>
              <a:t>oportunidad</a:t>
            </a:r>
            <a:r>
              <a:rPr lang="en-US" dirty="0"/>
              <a:t> </a:t>
            </a:r>
            <a:r>
              <a:rPr lang="en-US" dirty="0" err="1"/>
              <a:t>económica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26450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CB31751-1EE8-8534-B5C8-9F82A1DB53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8725" y="3517924"/>
            <a:ext cx="4493064" cy="32232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1CB8DB-16CA-D3BA-D24E-E28C06564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074" y="3485520"/>
            <a:ext cx="4325246" cy="32165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E09986C-34D6-17C0-AED6-D05BB4B1B2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8088" y="218666"/>
            <a:ext cx="4634339" cy="32281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D7D891B-53B6-688C-2E93-D63C6420E6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730" y="216525"/>
            <a:ext cx="4519719" cy="3172616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5E6E4427-C87F-5350-9B81-4BE24F920BAD}"/>
              </a:ext>
            </a:extLst>
          </p:cNvPr>
          <p:cNvGrpSpPr/>
          <p:nvPr/>
        </p:nvGrpSpPr>
        <p:grpSpPr>
          <a:xfrm>
            <a:off x="1164713" y="3265125"/>
            <a:ext cx="3128449" cy="451294"/>
            <a:chOff x="1186836" y="3309187"/>
            <a:chExt cx="3128449" cy="45129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EBFF801-CD98-5DBF-DC0A-901D3398F2CB}"/>
                </a:ext>
              </a:extLst>
            </p:cNvPr>
            <p:cNvSpPr txBox="1"/>
            <p:nvPr/>
          </p:nvSpPr>
          <p:spPr>
            <a:xfrm>
              <a:off x="1186836" y="3309187"/>
              <a:ext cx="118654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r>
                <a:rPr lang="en-US" sz="1200" b="1" dirty="0" err="1"/>
                <a:t>Experimentos</a:t>
              </a:r>
              <a:endParaRPr lang="en-US" sz="1600" b="1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3E17FFD-2581-B328-A70B-64AE82A54034}"/>
                </a:ext>
              </a:extLst>
            </p:cNvPr>
            <p:cNvSpPr txBox="1"/>
            <p:nvPr/>
          </p:nvSpPr>
          <p:spPr>
            <a:xfrm>
              <a:off x="2377010" y="3341681"/>
              <a:ext cx="1186547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r>
                <a:rPr lang="en-US" sz="1100" b="1" dirty="0"/>
                <a:t>Solo </a:t>
              </a:r>
              <a:r>
                <a:rPr lang="en-US" sz="1100" b="1" dirty="0" err="1"/>
                <a:t>Reuniones</a:t>
              </a:r>
              <a:endParaRPr lang="en-US" sz="1400" b="1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FB1BD41-083D-6F7C-5DC5-FAC5FE47D3D1}"/>
                </a:ext>
              </a:extLst>
            </p:cNvPr>
            <p:cNvSpPr txBox="1"/>
            <p:nvPr/>
          </p:nvSpPr>
          <p:spPr>
            <a:xfrm>
              <a:off x="3406541" y="3329594"/>
              <a:ext cx="908744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r>
                <a:rPr lang="en-US" sz="1100" b="1" dirty="0" err="1"/>
                <a:t>Menor</a:t>
              </a:r>
              <a:endParaRPr lang="en-US" sz="1100" b="1" dirty="0"/>
            </a:p>
            <a:p>
              <a:r>
                <a:rPr lang="en-US" sz="1100" b="1" dirty="0" err="1"/>
                <a:t>participación</a:t>
              </a:r>
              <a:endParaRPr lang="en-US" sz="1400" b="1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1894E03-401E-2A97-B34A-3204B1B20C5B}"/>
              </a:ext>
            </a:extLst>
          </p:cNvPr>
          <p:cNvGrpSpPr/>
          <p:nvPr/>
        </p:nvGrpSpPr>
        <p:grpSpPr>
          <a:xfrm>
            <a:off x="1023525" y="6294138"/>
            <a:ext cx="3128449" cy="451294"/>
            <a:chOff x="1186836" y="3309187"/>
            <a:chExt cx="3128449" cy="45129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9876A8F-78A2-6096-520E-52CC71A78EEF}"/>
                </a:ext>
              </a:extLst>
            </p:cNvPr>
            <p:cNvSpPr txBox="1"/>
            <p:nvPr/>
          </p:nvSpPr>
          <p:spPr>
            <a:xfrm>
              <a:off x="1186836" y="3309187"/>
              <a:ext cx="118654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r>
                <a:rPr lang="en-US" sz="1200" b="1" dirty="0" err="1"/>
                <a:t>Experimentos</a:t>
              </a:r>
              <a:endParaRPr lang="en-US" sz="1600" b="1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18776CD-3449-1A9A-6BFB-0D577FE411DE}"/>
                </a:ext>
              </a:extLst>
            </p:cNvPr>
            <p:cNvSpPr txBox="1"/>
            <p:nvPr/>
          </p:nvSpPr>
          <p:spPr>
            <a:xfrm>
              <a:off x="2377010" y="3341681"/>
              <a:ext cx="1186547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r>
                <a:rPr lang="en-US" sz="1100" b="1" dirty="0"/>
                <a:t>Solo </a:t>
              </a:r>
              <a:r>
                <a:rPr lang="en-US" sz="1100" b="1" dirty="0" err="1"/>
                <a:t>Reuniones</a:t>
              </a:r>
              <a:endParaRPr lang="en-US" sz="1400" b="1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A27E294-FB82-2C36-E28F-CF44C2103EA9}"/>
                </a:ext>
              </a:extLst>
            </p:cNvPr>
            <p:cNvSpPr txBox="1"/>
            <p:nvPr/>
          </p:nvSpPr>
          <p:spPr>
            <a:xfrm>
              <a:off x="3406541" y="3329594"/>
              <a:ext cx="908744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r>
                <a:rPr lang="en-US" sz="1100" b="1" dirty="0" err="1"/>
                <a:t>Menor</a:t>
              </a:r>
              <a:endParaRPr lang="en-US" sz="1100" b="1" dirty="0"/>
            </a:p>
            <a:p>
              <a:r>
                <a:rPr lang="en-US" sz="1100" b="1" dirty="0" err="1"/>
                <a:t>participación</a:t>
              </a:r>
              <a:endParaRPr lang="en-US" sz="1400" b="1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15796F0-72D9-1841-E761-25C51D4B760C}"/>
              </a:ext>
            </a:extLst>
          </p:cNvPr>
          <p:cNvGrpSpPr/>
          <p:nvPr/>
        </p:nvGrpSpPr>
        <p:grpSpPr>
          <a:xfrm>
            <a:off x="6022859" y="3219061"/>
            <a:ext cx="3128449" cy="451294"/>
            <a:chOff x="1186836" y="3309187"/>
            <a:chExt cx="3128449" cy="45129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B5C2430-D69E-266C-D094-FB8767E28045}"/>
                </a:ext>
              </a:extLst>
            </p:cNvPr>
            <p:cNvSpPr txBox="1"/>
            <p:nvPr/>
          </p:nvSpPr>
          <p:spPr>
            <a:xfrm>
              <a:off x="1186836" y="3309187"/>
              <a:ext cx="118654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r>
                <a:rPr lang="en-US" sz="1200" b="1" dirty="0" err="1"/>
                <a:t>Experimentos</a:t>
              </a:r>
              <a:endParaRPr lang="en-US" sz="1600" b="1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C66DC75-FC68-CAAF-E174-C267603E0ED1}"/>
                </a:ext>
              </a:extLst>
            </p:cNvPr>
            <p:cNvSpPr txBox="1"/>
            <p:nvPr/>
          </p:nvSpPr>
          <p:spPr>
            <a:xfrm>
              <a:off x="2377010" y="3341681"/>
              <a:ext cx="1186547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r>
                <a:rPr lang="en-US" sz="1100" b="1" dirty="0"/>
                <a:t>Solo </a:t>
              </a:r>
              <a:r>
                <a:rPr lang="en-US" sz="1100" b="1" dirty="0" err="1"/>
                <a:t>Reuniones</a:t>
              </a:r>
              <a:endParaRPr lang="en-US" sz="1400" b="1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672F395-8809-9A8B-9D3D-46CF261378EB}"/>
                </a:ext>
              </a:extLst>
            </p:cNvPr>
            <p:cNvSpPr txBox="1"/>
            <p:nvPr/>
          </p:nvSpPr>
          <p:spPr>
            <a:xfrm>
              <a:off x="3406541" y="3329594"/>
              <a:ext cx="908744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r>
                <a:rPr lang="en-US" sz="1100" b="1" dirty="0" err="1"/>
                <a:t>Menor</a:t>
              </a:r>
              <a:endParaRPr lang="en-US" sz="1100" b="1" dirty="0"/>
            </a:p>
            <a:p>
              <a:r>
                <a:rPr lang="en-US" sz="1100" b="1" dirty="0" err="1"/>
                <a:t>participación</a:t>
              </a:r>
              <a:endParaRPr lang="en-US" sz="1400" b="1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1C6D9B0-15C2-61E0-66BC-4452703E5B53}"/>
              </a:ext>
            </a:extLst>
          </p:cNvPr>
          <p:cNvGrpSpPr/>
          <p:nvPr/>
        </p:nvGrpSpPr>
        <p:grpSpPr>
          <a:xfrm>
            <a:off x="6096000" y="6447202"/>
            <a:ext cx="3128449" cy="451294"/>
            <a:chOff x="1186836" y="3309187"/>
            <a:chExt cx="3128449" cy="45129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4FDC13F-98AA-2946-2213-FDF4E93C5DC6}"/>
                </a:ext>
              </a:extLst>
            </p:cNvPr>
            <p:cNvSpPr txBox="1"/>
            <p:nvPr/>
          </p:nvSpPr>
          <p:spPr>
            <a:xfrm>
              <a:off x="1186836" y="3309187"/>
              <a:ext cx="118654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r>
                <a:rPr lang="en-US" sz="1200" b="1" dirty="0" err="1"/>
                <a:t>Experimentos</a:t>
              </a:r>
              <a:endParaRPr lang="en-US" sz="1600" b="1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40E53B7-671F-7A6B-ADDB-4E3CC10C374E}"/>
                </a:ext>
              </a:extLst>
            </p:cNvPr>
            <p:cNvSpPr txBox="1"/>
            <p:nvPr/>
          </p:nvSpPr>
          <p:spPr>
            <a:xfrm>
              <a:off x="2377010" y="3341681"/>
              <a:ext cx="1186547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r>
                <a:rPr lang="en-US" sz="1100" b="1" dirty="0"/>
                <a:t>Solo </a:t>
              </a:r>
              <a:r>
                <a:rPr lang="en-US" sz="1100" b="1" dirty="0" err="1"/>
                <a:t>Reuniones</a:t>
              </a:r>
              <a:endParaRPr lang="en-US" sz="1400" b="1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E4D0184-0338-5BA4-A6A5-63BAE8C3E5CE}"/>
                </a:ext>
              </a:extLst>
            </p:cNvPr>
            <p:cNvSpPr txBox="1"/>
            <p:nvPr/>
          </p:nvSpPr>
          <p:spPr>
            <a:xfrm>
              <a:off x="3406541" y="3329594"/>
              <a:ext cx="908744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r>
                <a:rPr lang="en-US" sz="1100" b="1" dirty="0" err="1"/>
                <a:t>Menor</a:t>
              </a:r>
              <a:endParaRPr lang="en-US" sz="1100" b="1" dirty="0"/>
            </a:p>
            <a:p>
              <a:r>
                <a:rPr lang="en-US" sz="1100" b="1" dirty="0" err="1"/>
                <a:t>participación</a:t>
              </a:r>
              <a:endParaRPr lang="en-US" sz="1400" b="1" dirty="0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D72BA527-109B-D95A-3E17-CDDD2575AE1A}"/>
              </a:ext>
            </a:extLst>
          </p:cNvPr>
          <p:cNvSpPr txBox="1"/>
          <p:nvPr/>
        </p:nvSpPr>
        <p:spPr>
          <a:xfrm>
            <a:off x="1335454" y="473848"/>
            <a:ext cx="2031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Estiércol</a:t>
            </a:r>
            <a:r>
              <a:rPr lang="en-US" dirty="0"/>
              <a:t>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9BDC9AB-78C9-23B0-676A-A456E8EB6913}"/>
              </a:ext>
            </a:extLst>
          </p:cNvPr>
          <p:cNvSpPr txBox="1"/>
          <p:nvPr/>
        </p:nvSpPr>
        <p:spPr>
          <a:xfrm>
            <a:off x="6149013" y="448478"/>
            <a:ext cx="2674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Forrajes</a:t>
            </a:r>
            <a:r>
              <a:rPr lang="en-US" dirty="0"/>
              <a:t> </a:t>
            </a:r>
            <a:r>
              <a:rPr lang="en-US" dirty="0" err="1"/>
              <a:t>perrenes</a:t>
            </a:r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4841B40-63AC-A420-AFA1-D2B992E62668}"/>
              </a:ext>
            </a:extLst>
          </p:cNvPr>
          <p:cNvSpPr txBox="1"/>
          <p:nvPr/>
        </p:nvSpPr>
        <p:spPr>
          <a:xfrm>
            <a:off x="6202375" y="2078244"/>
            <a:ext cx="2031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Importante</a:t>
            </a:r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183E636-ED99-4409-E118-11F6A1E13742}"/>
              </a:ext>
            </a:extLst>
          </p:cNvPr>
          <p:cNvSpPr txBox="1"/>
          <p:nvPr/>
        </p:nvSpPr>
        <p:spPr>
          <a:xfrm>
            <a:off x="6149013" y="736884"/>
            <a:ext cx="2031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No </a:t>
            </a:r>
            <a:r>
              <a:rPr lang="en-US" sz="1400" dirty="0" err="1"/>
              <a:t>Importante</a:t>
            </a:r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8846480-9D40-F78A-C94B-63989A06B14C}"/>
              </a:ext>
            </a:extLst>
          </p:cNvPr>
          <p:cNvSpPr txBox="1"/>
          <p:nvPr/>
        </p:nvSpPr>
        <p:spPr>
          <a:xfrm>
            <a:off x="1056238" y="3942488"/>
            <a:ext cx="2674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Fertilizante</a:t>
            </a:r>
            <a:endParaRPr 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7B8E664-B9B1-47D1-BF33-208793BC7C61}"/>
              </a:ext>
            </a:extLst>
          </p:cNvPr>
          <p:cNvSpPr txBox="1"/>
          <p:nvPr/>
        </p:nvSpPr>
        <p:spPr>
          <a:xfrm>
            <a:off x="6149013" y="3924799"/>
            <a:ext cx="2674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Cubrir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suelo</a:t>
            </a:r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B91D9B8-3CF8-0566-478E-04CF3A0D22E7}"/>
              </a:ext>
            </a:extLst>
          </p:cNvPr>
          <p:cNvSpPr txBox="1"/>
          <p:nvPr/>
        </p:nvSpPr>
        <p:spPr>
          <a:xfrm>
            <a:off x="1164713" y="6029751"/>
            <a:ext cx="2031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Importante</a:t>
            </a:r>
            <a:endParaRPr lang="en-US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D9578A2-4506-F97C-50C9-B252B7E92D0D}"/>
              </a:ext>
            </a:extLst>
          </p:cNvPr>
          <p:cNvSpPr txBox="1"/>
          <p:nvPr/>
        </p:nvSpPr>
        <p:spPr>
          <a:xfrm>
            <a:off x="1571945" y="4907807"/>
            <a:ext cx="2031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No </a:t>
            </a:r>
            <a:r>
              <a:rPr lang="en-US" sz="1400" dirty="0" err="1"/>
              <a:t>Importante</a:t>
            </a:r>
            <a:endParaRPr 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21DA795-956B-32C1-768D-C0135725E04D}"/>
              </a:ext>
            </a:extLst>
          </p:cNvPr>
          <p:cNvSpPr txBox="1"/>
          <p:nvPr/>
        </p:nvSpPr>
        <p:spPr>
          <a:xfrm>
            <a:off x="6616132" y="6071736"/>
            <a:ext cx="2031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Importante</a:t>
            </a:r>
            <a:endParaRPr 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C0278D1-4641-5413-49AD-DDC1A0B55269}"/>
              </a:ext>
            </a:extLst>
          </p:cNvPr>
          <p:cNvSpPr txBox="1"/>
          <p:nvPr/>
        </p:nvSpPr>
        <p:spPr>
          <a:xfrm>
            <a:off x="6616131" y="5034264"/>
            <a:ext cx="2031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No </a:t>
            </a:r>
            <a:r>
              <a:rPr lang="en-US" sz="1400" dirty="0" err="1"/>
              <a:t>Importante</a:t>
            </a:r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A02FC1E-67E3-C5A6-8F19-EDF134FD0703}"/>
              </a:ext>
            </a:extLst>
          </p:cNvPr>
          <p:cNvSpPr txBox="1"/>
          <p:nvPr/>
        </p:nvSpPr>
        <p:spPr>
          <a:xfrm>
            <a:off x="9437742" y="2063806"/>
            <a:ext cx="26740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Sostenabilidad</a:t>
            </a:r>
            <a:r>
              <a:rPr lang="en-US" dirty="0"/>
              <a:t> de </a:t>
            </a:r>
            <a:r>
              <a:rPr lang="en-US" dirty="0" err="1"/>
              <a:t>suelos</a:t>
            </a:r>
            <a:r>
              <a:rPr lang="en-US" dirty="0"/>
              <a:t> y </a:t>
            </a:r>
            <a:r>
              <a:rPr lang="en-US" dirty="0" err="1"/>
              <a:t>producción</a:t>
            </a:r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511E9D2-CD98-BF34-9031-34CE2FC4ADD4}"/>
              </a:ext>
            </a:extLst>
          </p:cNvPr>
          <p:cNvSpPr txBox="1"/>
          <p:nvPr/>
        </p:nvSpPr>
        <p:spPr>
          <a:xfrm>
            <a:off x="1571946" y="798554"/>
            <a:ext cx="2031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No </a:t>
            </a:r>
            <a:r>
              <a:rPr lang="en-US" sz="1400" dirty="0" err="1"/>
              <a:t>Importante</a:t>
            </a:r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4719226-C7B9-D1FE-6765-655C46BBF61C}"/>
              </a:ext>
            </a:extLst>
          </p:cNvPr>
          <p:cNvSpPr txBox="1"/>
          <p:nvPr/>
        </p:nvSpPr>
        <p:spPr>
          <a:xfrm>
            <a:off x="1571945" y="2182001"/>
            <a:ext cx="2031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Importante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317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8ACFE67-49E8-75E6-E827-E156C36EF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3328" y="289885"/>
            <a:ext cx="5510234" cy="39583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B3ED95E-D427-3955-4D29-3B0589FC7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863" y="247223"/>
            <a:ext cx="5518922" cy="3964614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5E6E4427-C87F-5350-9B81-4BE24F920BAD}"/>
              </a:ext>
            </a:extLst>
          </p:cNvPr>
          <p:cNvGrpSpPr/>
          <p:nvPr/>
        </p:nvGrpSpPr>
        <p:grpSpPr>
          <a:xfrm>
            <a:off x="1296649" y="3916929"/>
            <a:ext cx="3517928" cy="492442"/>
            <a:chOff x="1186836" y="3309187"/>
            <a:chExt cx="3517928" cy="49244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EBFF801-CD98-5DBF-DC0A-901D3398F2CB}"/>
                </a:ext>
              </a:extLst>
            </p:cNvPr>
            <p:cNvSpPr txBox="1"/>
            <p:nvPr/>
          </p:nvSpPr>
          <p:spPr>
            <a:xfrm>
              <a:off x="1186836" y="3309187"/>
              <a:ext cx="118654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r>
                <a:rPr lang="en-US" sz="1200" b="1" dirty="0" err="1"/>
                <a:t>Experimentos</a:t>
              </a:r>
              <a:endParaRPr lang="en-US" sz="1600" b="1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3E17FFD-2581-B328-A70B-64AE82A54034}"/>
                </a:ext>
              </a:extLst>
            </p:cNvPr>
            <p:cNvSpPr txBox="1"/>
            <p:nvPr/>
          </p:nvSpPr>
          <p:spPr>
            <a:xfrm>
              <a:off x="2377010" y="3341681"/>
              <a:ext cx="1186547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r>
                <a:rPr lang="en-US" sz="1100" b="1" dirty="0"/>
                <a:t>Solo </a:t>
              </a:r>
              <a:r>
                <a:rPr lang="en-US" sz="1100" b="1" dirty="0" err="1"/>
                <a:t>Reuniones</a:t>
              </a:r>
              <a:endParaRPr lang="en-US" sz="1400" b="1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FB1BD41-083D-6F7C-5DC5-FAC5FE47D3D1}"/>
                </a:ext>
              </a:extLst>
            </p:cNvPr>
            <p:cNvSpPr txBox="1"/>
            <p:nvPr/>
          </p:nvSpPr>
          <p:spPr>
            <a:xfrm>
              <a:off x="3796020" y="3370742"/>
              <a:ext cx="908744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r>
                <a:rPr lang="en-US" sz="1100" b="1" dirty="0" err="1"/>
                <a:t>Menor</a:t>
              </a:r>
              <a:endParaRPr lang="en-US" sz="1100" b="1" dirty="0"/>
            </a:p>
            <a:p>
              <a:r>
                <a:rPr lang="en-US" sz="1100" b="1" dirty="0" err="1"/>
                <a:t>participación</a:t>
              </a:r>
              <a:endParaRPr lang="en-US" sz="1400" b="1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15796F0-72D9-1841-E761-25C51D4B760C}"/>
              </a:ext>
            </a:extLst>
          </p:cNvPr>
          <p:cNvGrpSpPr/>
          <p:nvPr/>
        </p:nvGrpSpPr>
        <p:grpSpPr>
          <a:xfrm>
            <a:off x="6364178" y="4014631"/>
            <a:ext cx="3396111" cy="461665"/>
            <a:chOff x="1048336" y="3309187"/>
            <a:chExt cx="3396111" cy="46166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B5C2430-D69E-266C-D094-FB8767E28045}"/>
                </a:ext>
              </a:extLst>
            </p:cNvPr>
            <p:cNvSpPr txBox="1"/>
            <p:nvPr/>
          </p:nvSpPr>
          <p:spPr>
            <a:xfrm>
              <a:off x="1048336" y="3309187"/>
              <a:ext cx="77816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r>
                <a:rPr lang="en-US" sz="1200" b="1" dirty="0"/>
                <a:t>Fincas</a:t>
              </a:r>
            </a:p>
            <a:p>
              <a:r>
                <a:rPr lang="en-US" sz="1200" b="1" dirty="0" err="1"/>
                <a:t>Jóvenes</a:t>
              </a:r>
              <a:endParaRPr lang="en-US" sz="1600" b="1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C66DC75-FC68-CAAF-E174-C267603E0ED1}"/>
                </a:ext>
              </a:extLst>
            </p:cNvPr>
            <p:cNvSpPr txBox="1"/>
            <p:nvPr/>
          </p:nvSpPr>
          <p:spPr>
            <a:xfrm>
              <a:off x="1970545" y="3309187"/>
              <a:ext cx="1186547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r>
                <a:rPr lang="en-US" sz="1100" b="1" dirty="0" err="1"/>
                <a:t>Consolidadas</a:t>
              </a:r>
              <a:endParaRPr lang="en-US" sz="1400" b="1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672F395-8809-9A8B-9D3D-46CF261378EB}"/>
                </a:ext>
              </a:extLst>
            </p:cNvPr>
            <p:cNvSpPr txBox="1"/>
            <p:nvPr/>
          </p:nvSpPr>
          <p:spPr>
            <a:xfrm>
              <a:off x="3535703" y="3309187"/>
              <a:ext cx="908744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r>
                <a:rPr lang="en-US" sz="1100" b="1" dirty="0"/>
                <a:t>Fincas </a:t>
              </a:r>
              <a:r>
                <a:rPr lang="en-US" sz="1100" b="1" dirty="0" err="1"/>
                <a:t>Mayores</a:t>
              </a:r>
              <a:endParaRPr lang="en-US" sz="1100" b="1" dirty="0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D72BA527-109B-D95A-3E17-CDDD2575AE1A}"/>
              </a:ext>
            </a:extLst>
          </p:cNvPr>
          <p:cNvSpPr txBox="1"/>
          <p:nvPr/>
        </p:nvSpPr>
        <p:spPr>
          <a:xfrm>
            <a:off x="1296649" y="600349"/>
            <a:ext cx="2031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Riego</a:t>
            </a:r>
            <a:r>
              <a:rPr lang="en-US" dirty="0"/>
              <a:t>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9BDC9AB-78C9-23B0-676A-A456E8EB6913}"/>
              </a:ext>
            </a:extLst>
          </p:cNvPr>
          <p:cNvSpPr txBox="1"/>
          <p:nvPr/>
        </p:nvSpPr>
        <p:spPr>
          <a:xfrm>
            <a:off x="6608010" y="600349"/>
            <a:ext cx="2674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Riego</a:t>
            </a:r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4841B40-63AC-A420-AFA1-D2B992E62668}"/>
              </a:ext>
            </a:extLst>
          </p:cNvPr>
          <p:cNvSpPr txBox="1"/>
          <p:nvPr/>
        </p:nvSpPr>
        <p:spPr>
          <a:xfrm>
            <a:off x="7051098" y="3492285"/>
            <a:ext cx="2031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Importante</a:t>
            </a:r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183E636-ED99-4409-E118-11F6A1E13742}"/>
              </a:ext>
            </a:extLst>
          </p:cNvPr>
          <p:cNvSpPr txBox="1"/>
          <p:nvPr/>
        </p:nvSpPr>
        <p:spPr>
          <a:xfrm>
            <a:off x="6974536" y="1648879"/>
            <a:ext cx="2031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No </a:t>
            </a:r>
            <a:r>
              <a:rPr lang="en-US" sz="1400" dirty="0" err="1"/>
              <a:t>Importante</a:t>
            </a:r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A02FC1E-67E3-C5A6-8F19-EDF134FD0703}"/>
              </a:ext>
            </a:extLst>
          </p:cNvPr>
          <p:cNvSpPr txBox="1"/>
          <p:nvPr/>
        </p:nvSpPr>
        <p:spPr>
          <a:xfrm>
            <a:off x="9437742" y="2063806"/>
            <a:ext cx="26740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Sostenabilidad</a:t>
            </a:r>
            <a:r>
              <a:rPr lang="en-US" dirty="0"/>
              <a:t> de </a:t>
            </a:r>
            <a:r>
              <a:rPr lang="en-US" dirty="0" err="1"/>
              <a:t>suelos</a:t>
            </a:r>
            <a:r>
              <a:rPr lang="en-US" dirty="0"/>
              <a:t> y </a:t>
            </a:r>
            <a:r>
              <a:rPr lang="en-US" dirty="0" err="1"/>
              <a:t>producción</a:t>
            </a:r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511E9D2-CD98-BF34-9031-34CE2FC4ADD4}"/>
              </a:ext>
            </a:extLst>
          </p:cNvPr>
          <p:cNvSpPr txBox="1"/>
          <p:nvPr/>
        </p:nvSpPr>
        <p:spPr>
          <a:xfrm>
            <a:off x="1464302" y="1597480"/>
            <a:ext cx="2031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No </a:t>
            </a:r>
            <a:r>
              <a:rPr lang="en-US" sz="1400" dirty="0" err="1"/>
              <a:t>Importante</a:t>
            </a:r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4719226-C7B9-D1FE-6765-655C46BBF61C}"/>
              </a:ext>
            </a:extLst>
          </p:cNvPr>
          <p:cNvSpPr txBox="1"/>
          <p:nvPr/>
        </p:nvSpPr>
        <p:spPr>
          <a:xfrm>
            <a:off x="1467390" y="3275111"/>
            <a:ext cx="2031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Importante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2E9C80-AB9A-3CA9-1E9A-6D9B57094C7B}"/>
              </a:ext>
            </a:extLst>
          </p:cNvPr>
          <p:cNvSpPr txBox="1"/>
          <p:nvPr/>
        </p:nvSpPr>
        <p:spPr>
          <a:xfrm>
            <a:off x="1158949" y="4784651"/>
            <a:ext cx="89095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Importancia</a:t>
            </a:r>
            <a:r>
              <a:rPr lang="en-US" dirty="0"/>
              <a:t> de </a:t>
            </a:r>
            <a:r>
              <a:rPr lang="en-US" dirty="0" err="1"/>
              <a:t>riego</a:t>
            </a:r>
            <a:r>
              <a:rPr lang="en-US" dirty="0"/>
              <a:t> al future para </a:t>
            </a:r>
            <a:r>
              <a:rPr lang="en-US" dirty="0" err="1"/>
              <a:t>diferentes</a:t>
            </a:r>
            <a:r>
              <a:rPr lang="en-US" dirty="0"/>
              <a:t> </a:t>
            </a:r>
            <a:r>
              <a:rPr lang="en-US" dirty="0" err="1"/>
              <a:t>grupos</a:t>
            </a:r>
            <a:r>
              <a:rPr lang="en-US" dirty="0"/>
              <a:t> de </a:t>
            </a:r>
            <a:r>
              <a:rPr lang="en-US" dirty="0" err="1"/>
              <a:t>participación</a:t>
            </a:r>
            <a:r>
              <a:rPr lang="en-US" dirty="0"/>
              <a:t> y de </a:t>
            </a:r>
            <a:r>
              <a:rPr lang="en-US" dirty="0" err="1"/>
              <a:t>edades</a:t>
            </a:r>
            <a:r>
              <a:rPr lang="en-US" dirty="0"/>
              <a:t> de la finca</a:t>
            </a:r>
          </a:p>
          <a:p>
            <a:pPr marL="285750" indent="-285750">
              <a:buFontTx/>
              <a:buChar char="-"/>
            </a:pPr>
            <a:r>
              <a:rPr lang="en-US" dirty="0"/>
              <a:t>Parece ser mas </a:t>
            </a:r>
            <a:r>
              <a:rPr lang="en-US" dirty="0" err="1"/>
              <a:t>importante</a:t>
            </a:r>
            <a:r>
              <a:rPr lang="en-US" dirty="0"/>
              <a:t> para </a:t>
            </a:r>
            <a:r>
              <a:rPr lang="en-US" dirty="0" err="1"/>
              <a:t>los</a:t>
            </a:r>
            <a:r>
              <a:rPr lang="en-US" dirty="0"/>
              <a:t> mas </a:t>
            </a:r>
            <a:r>
              <a:rPr lang="en-US" dirty="0" err="1"/>
              <a:t>involucrados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investigación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Parece ser mas </a:t>
            </a:r>
            <a:r>
              <a:rPr lang="en-US" dirty="0" err="1"/>
              <a:t>importante</a:t>
            </a:r>
            <a:r>
              <a:rPr lang="en-US" dirty="0"/>
              <a:t> para las fincas que se van </a:t>
            </a:r>
            <a:r>
              <a:rPr lang="en-US" dirty="0" err="1"/>
              <a:t>estableciendo</a:t>
            </a:r>
            <a:r>
              <a:rPr lang="en-US" dirty="0"/>
              <a:t>.</a:t>
            </a:r>
          </a:p>
          <a:p>
            <a:pPr marL="285750" indent="-285750">
              <a:buFontTx/>
              <a:buChar char="-"/>
            </a:pPr>
            <a:r>
              <a:rPr lang="en-US" dirty="0" err="1"/>
              <a:t>Vinculado</a:t>
            </a:r>
            <a:r>
              <a:rPr lang="en-US" dirty="0"/>
              <a:t> al area de </a:t>
            </a:r>
            <a:r>
              <a:rPr lang="en-US" dirty="0" err="1"/>
              <a:t>cultivos</a:t>
            </a:r>
            <a:r>
              <a:rPr lang="en-US" dirty="0"/>
              <a:t>, </a:t>
            </a:r>
            <a:r>
              <a:rPr lang="en-US" dirty="0" err="1"/>
              <a:t>importancia</a:t>
            </a:r>
            <a:r>
              <a:rPr lang="en-US" dirty="0"/>
              <a:t> de </a:t>
            </a:r>
            <a:r>
              <a:rPr lang="en-US" dirty="0" err="1"/>
              <a:t>forrajes</a:t>
            </a:r>
            <a:r>
              <a:rPr lang="en-US" dirty="0"/>
              <a:t> </a:t>
            </a:r>
            <a:r>
              <a:rPr lang="en-US" dirty="0" err="1"/>
              <a:t>cultivados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2142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C3CDAC-72E6-0B63-8855-83FDABEC1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02168"/>
          </a:xfrm>
        </p:spPr>
        <p:txBody>
          <a:bodyPr/>
          <a:lstStyle/>
          <a:p>
            <a:r>
              <a:rPr lang="en-US" dirty="0" err="1"/>
              <a:t>Proximos</a:t>
            </a:r>
            <a:r>
              <a:rPr lang="en-US" dirty="0"/>
              <a:t> pasos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1E27D5-89F1-B80B-A20C-CA38EF792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7414"/>
            <a:ext cx="5987902" cy="4539549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Compartir</a:t>
            </a:r>
            <a:r>
              <a:rPr lang="en-US" dirty="0"/>
              <a:t> </a:t>
            </a:r>
            <a:r>
              <a:rPr lang="en-US" dirty="0" err="1"/>
              <a:t>estas</a:t>
            </a:r>
            <a:r>
              <a:rPr lang="en-US" dirty="0"/>
              <a:t> </a:t>
            </a:r>
            <a:r>
              <a:rPr lang="en-US" dirty="0" err="1"/>
              <a:t>observaciones</a:t>
            </a:r>
            <a:r>
              <a:rPr lang="en-US" dirty="0"/>
              <a:t> con </a:t>
            </a:r>
            <a:r>
              <a:rPr lang="en-US" dirty="0" err="1"/>
              <a:t>comunidades</a:t>
            </a:r>
            <a:r>
              <a:rPr lang="en-US" dirty="0"/>
              <a:t>, </a:t>
            </a:r>
            <a:r>
              <a:rPr lang="en-US" dirty="0" err="1"/>
              <a:t>medir</a:t>
            </a:r>
            <a:r>
              <a:rPr lang="en-US" dirty="0"/>
              <a:t> interest, y </a:t>
            </a:r>
            <a:r>
              <a:rPr lang="en-US" dirty="0" err="1"/>
              <a:t>reflejar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significado</a:t>
            </a:r>
            <a:r>
              <a:rPr lang="en-US" dirty="0"/>
              <a:t> y la </a:t>
            </a:r>
            <a:r>
              <a:rPr lang="en-US" dirty="0" err="1"/>
              <a:t>importancia</a:t>
            </a:r>
            <a:r>
              <a:rPr lang="en-US" dirty="0"/>
              <a:t> para </a:t>
            </a:r>
            <a:r>
              <a:rPr lang="en-US" dirty="0" err="1"/>
              <a:t>procesos</a:t>
            </a:r>
            <a:r>
              <a:rPr lang="en-US" dirty="0"/>
              <a:t> de decision, a </a:t>
            </a:r>
            <a:r>
              <a:rPr lang="en-US" dirty="0" err="1"/>
              <a:t>nivel</a:t>
            </a:r>
            <a:r>
              <a:rPr lang="en-US" dirty="0"/>
              <a:t> de la </a:t>
            </a:r>
            <a:r>
              <a:rPr lang="en-US" dirty="0" err="1"/>
              <a:t>comunidad</a:t>
            </a:r>
            <a:r>
              <a:rPr lang="en-US" dirty="0"/>
              <a:t> u </a:t>
            </a:r>
            <a:r>
              <a:rPr lang="en-US" dirty="0" err="1"/>
              <a:t>otras</a:t>
            </a:r>
            <a:r>
              <a:rPr lang="en-US" dirty="0"/>
              <a:t> </a:t>
            </a:r>
            <a:r>
              <a:rPr lang="en-US" dirty="0" err="1"/>
              <a:t>organizaciones</a:t>
            </a:r>
            <a:endParaRPr lang="en-US" dirty="0"/>
          </a:p>
          <a:p>
            <a:r>
              <a:rPr lang="en-US" dirty="0" err="1"/>
              <a:t>Profundizar</a:t>
            </a:r>
            <a:r>
              <a:rPr lang="en-US" dirty="0"/>
              <a:t> </a:t>
            </a:r>
            <a:r>
              <a:rPr lang="en-US" dirty="0" err="1"/>
              <a:t>mediante</a:t>
            </a:r>
            <a:r>
              <a:rPr lang="en-US" dirty="0"/>
              <a:t> </a:t>
            </a:r>
            <a:r>
              <a:rPr lang="en-US" dirty="0" err="1"/>
              <a:t>comparaciones</a:t>
            </a:r>
            <a:r>
              <a:rPr lang="en-US" dirty="0"/>
              <a:t> </a:t>
            </a:r>
            <a:r>
              <a:rPr lang="en-US" dirty="0" err="1"/>
              <a:t>longitudinales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casos</a:t>
            </a:r>
            <a:r>
              <a:rPr lang="en-US" dirty="0"/>
              <a:t> de fincas </a:t>
            </a:r>
            <a:r>
              <a:rPr lang="en-US" dirty="0" err="1"/>
              <a:t>especificas</a:t>
            </a:r>
            <a:r>
              <a:rPr lang="en-US" dirty="0"/>
              <a:t> </a:t>
            </a:r>
            <a:r>
              <a:rPr lang="en-US" dirty="0" err="1"/>
              <a:t>presentes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base Rhomis 2018 y 2022</a:t>
            </a:r>
          </a:p>
          <a:p>
            <a:r>
              <a:rPr lang="en-US" dirty="0" err="1"/>
              <a:t>Profundizar</a:t>
            </a:r>
            <a:r>
              <a:rPr lang="en-US" dirty="0"/>
              <a:t> con </a:t>
            </a:r>
            <a:r>
              <a:rPr lang="en-US" dirty="0" err="1"/>
              <a:t>entrevistas</a:t>
            </a:r>
            <a:r>
              <a:rPr lang="en-US" dirty="0"/>
              <a:t> semi-</a:t>
            </a:r>
            <a:r>
              <a:rPr lang="en-US" dirty="0" err="1"/>
              <a:t>estructuradas</a:t>
            </a:r>
            <a:r>
              <a:rPr lang="en-US" dirty="0"/>
              <a:t> con </a:t>
            </a:r>
            <a:r>
              <a:rPr lang="en-US" dirty="0" err="1"/>
              <a:t>estos</a:t>
            </a:r>
            <a:r>
              <a:rPr lang="en-US" dirty="0"/>
              <a:t> </a:t>
            </a:r>
            <a:r>
              <a:rPr lang="en-US" dirty="0" err="1"/>
              <a:t>casos</a:t>
            </a:r>
            <a:r>
              <a:rPr lang="en-US" dirty="0"/>
              <a:t> </a:t>
            </a:r>
            <a:r>
              <a:rPr lang="en-US" dirty="0" err="1"/>
              <a:t>longitudinales</a:t>
            </a:r>
            <a:r>
              <a:rPr lang="en-US" dirty="0"/>
              <a:t> y </a:t>
            </a:r>
            <a:r>
              <a:rPr lang="en-US" dirty="0" err="1"/>
              <a:t>otros</a:t>
            </a:r>
            <a:r>
              <a:rPr lang="en-US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0BC00E-9A09-E1A8-781E-4CFA5A3C1418}"/>
              </a:ext>
            </a:extLst>
          </p:cNvPr>
          <p:cNvSpPr txBox="1"/>
          <p:nvPr/>
        </p:nvSpPr>
        <p:spPr>
          <a:xfrm>
            <a:off x="7602279" y="2870791"/>
            <a:ext cx="22328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Poner</a:t>
            </a:r>
            <a:r>
              <a:rPr lang="en-US" dirty="0"/>
              <a:t> un imagen </a:t>
            </a:r>
            <a:r>
              <a:rPr lang="en-US" dirty="0" err="1"/>
              <a:t>aqui</a:t>
            </a:r>
            <a:r>
              <a:rPr lang="en-US" dirty="0"/>
              <a:t>, </a:t>
            </a:r>
            <a:r>
              <a:rPr lang="en-US" dirty="0" err="1"/>
              <a:t>tal</a:t>
            </a:r>
            <a:r>
              <a:rPr lang="en-US" dirty="0"/>
              <a:t> vez de </a:t>
            </a:r>
            <a:r>
              <a:rPr lang="en-US" dirty="0" err="1"/>
              <a:t>consultacion</a:t>
            </a:r>
            <a:r>
              <a:rPr lang="en-US" dirty="0"/>
              <a:t> con </a:t>
            </a:r>
            <a:r>
              <a:rPr lang="en-US" dirty="0" err="1"/>
              <a:t>comunidades</a:t>
            </a:r>
            <a:r>
              <a:rPr lang="en-US" dirty="0"/>
              <a:t> – </a:t>
            </a:r>
            <a:r>
              <a:rPr lang="en-US" dirty="0" err="1"/>
              <a:t>ejemplo</a:t>
            </a:r>
            <a:r>
              <a:rPr lang="en-US" dirty="0"/>
              <a:t> de un taller</a:t>
            </a:r>
          </a:p>
        </p:txBody>
      </p:sp>
    </p:spTree>
    <p:extLst>
      <p:ext uri="{BB962C8B-B14F-4D97-AF65-F5344CB8AC3E}">
        <p14:creationId xmlns:p14="http://schemas.microsoft.com/office/powerpoint/2010/main" val="38446812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F61BA-08C1-3A0F-A665-F077991EA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Gracias!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36FAB-9669-04E9-D635-5ADB732598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Laminas extras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abajo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222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9036E74-9309-EDD0-8871-AF5483A23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887" y="646098"/>
            <a:ext cx="4129881" cy="270179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5FB4BE-6AD5-3C57-16AD-208D4DDAE3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7888" y="3704387"/>
            <a:ext cx="4129880" cy="27017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158CE1-D865-E95C-3EE1-330346F76F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1" y="3704387"/>
            <a:ext cx="4252856" cy="27822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88488D-81A0-D346-0A58-642C51DA71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646098"/>
            <a:ext cx="4252856" cy="27822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96ED14-B8F0-F142-56B6-442CB67820A8}"/>
              </a:ext>
            </a:extLst>
          </p:cNvPr>
          <p:cNvSpPr txBox="1"/>
          <p:nvPr/>
        </p:nvSpPr>
        <p:spPr>
          <a:xfrm>
            <a:off x="1667435" y="172122"/>
            <a:ext cx="291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Area total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forrajes</a:t>
            </a:r>
            <a:r>
              <a:rPr lang="en-US" dirty="0"/>
              <a:t>	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BC43B-3436-ABF2-84EC-0B67C8B3BD32}"/>
              </a:ext>
            </a:extLst>
          </p:cNvPr>
          <p:cNvSpPr txBox="1"/>
          <p:nvPr/>
        </p:nvSpPr>
        <p:spPr>
          <a:xfrm>
            <a:off x="5486399" y="172122"/>
            <a:ext cx="6298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 </a:t>
            </a:r>
            <a:r>
              <a:rPr lang="en-US" sz="1400" b="1" dirty="0" err="1"/>
              <a:t>Proporción</a:t>
            </a:r>
            <a:r>
              <a:rPr lang="en-US" sz="1400" b="1" dirty="0"/>
              <a:t> de </a:t>
            </a:r>
            <a:r>
              <a:rPr lang="en-US" sz="1400" b="1" dirty="0" err="1"/>
              <a:t>los</a:t>
            </a:r>
            <a:r>
              <a:rPr lang="en-US" sz="1400" b="1" dirty="0"/>
              <a:t> </a:t>
            </a:r>
            <a:r>
              <a:rPr lang="en-US" sz="1400" b="1" dirty="0" err="1"/>
              <a:t>forrajes</a:t>
            </a:r>
            <a:r>
              <a:rPr lang="en-US" sz="1400" b="1" dirty="0"/>
              <a:t> que son </a:t>
            </a:r>
            <a:r>
              <a:rPr lang="en-US" sz="1400" b="1" dirty="0" err="1"/>
              <a:t>perennes</a:t>
            </a:r>
            <a:r>
              <a:rPr lang="en-US" sz="1400" b="1" dirty="0"/>
              <a:t> (</a:t>
            </a:r>
            <a:r>
              <a:rPr lang="en-US" sz="1400" b="1" dirty="0" err="1"/>
              <a:t>cobertura</a:t>
            </a:r>
            <a:r>
              <a:rPr lang="en-US" sz="1400" b="1" dirty="0"/>
              <a:t>, </a:t>
            </a:r>
            <a:r>
              <a:rPr lang="en-US" sz="1400" b="1" dirty="0" err="1"/>
              <a:t>raices</a:t>
            </a:r>
            <a:r>
              <a:rPr lang="en-US" sz="1400" b="1" dirty="0"/>
              <a:t> </a:t>
            </a:r>
            <a:r>
              <a:rPr lang="en-US" sz="1400" b="1" dirty="0" err="1"/>
              <a:t>permanentes</a:t>
            </a:r>
            <a:r>
              <a:rPr lang="en-US" sz="14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717335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2B34A4-9CDD-C4B9-CCFB-4949D57C1E41}"/>
              </a:ext>
            </a:extLst>
          </p:cNvPr>
          <p:cNvSpPr txBox="1"/>
          <p:nvPr/>
        </p:nvSpPr>
        <p:spPr>
          <a:xfrm>
            <a:off x="1171254" y="883578"/>
            <a:ext cx="975017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Entender </a:t>
            </a:r>
            <a:r>
              <a:rPr lang="en-US" dirty="0" err="1"/>
              <a:t>diferenciacón</a:t>
            </a:r>
            <a:r>
              <a:rPr lang="en-US" dirty="0"/>
              <a:t> entre las </a:t>
            </a:r>
            <a:r>
              <a:rPr lang="en-US" dirty="0" err="1"/>
              <a:t>familias</a:t>
            </a:r>
            <a:r>
              <a:rPr lang="en-US" dirty="0"/>
              <a:t> </a:t>
            </a:r>
            <a:r>
              <a:rPr lang="en-US" dirty="0" err="1"/>
              <a:t>utilizando</a:t>
            </a:r>
            <a:r>
              <a:rPr lang="en-US" dirty="0"/>
              <a:t> la </a:t>
            </a:r>
            <a:r>
              <a:rPr lang="en-US" dirty="0" err="1"/>
              <a:t>encuesta</a:t>
            </a:r>
            <a:r>
              <a:rPr lang="en-US" dirty="0"/>
              <a:t>:</a:t>
            </a:r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dirty="0" err="1"/>
              <a:t>Diferentes</a:t>
            </a:r>
            <a:r>
              <a:rPr lang="en-US" dirty="0"/>
              <a:t> </a:t>
            </a:r>
            <a:r>
              <a:rPr lang="en-US" dirty="0" err="1"/>
              <a:t>grupos</a:t>
            </a:r>
            <a:r>
              <a:rPr lang="en-US" dirty="0"/>
              <a:t> de </a:t>
            </a:r>
            <a:r>
              <a:rPr lang="en-US" dirty="0" err="1"/>
              <a:t>participación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las </a:t>
            </a:r>
            <a:r>
              <a:rPr lang="en-US" dirty="0" err="1"/>
              <a:t>actividades</a:t>
            </a:r>
            <a:r>
              <a:rPr lang="en-US" dirty="0"/>
              <a:t> del Proyecto:</a:t>
            </a:r>
          </a:p>
          <a:p>
            <a:pPr marL="800100" lvl="1" indent="-342900">
              <a:buAutoNum type="arabicPeriod"/>
            </a:pPr>
            <a:r>
              <a:rPr lang="en-US" dirty="0"/>
              <a:t>Los que </a:t>
            </a:r>
            <a:r>
              <a:rPr lang="en-US" dirty="0" err="1"/>
              <a:t>manejaron</a:t>
            </a:r>
            <a:r>
              <a:rPr lang="en-US" dirty="0"/>
              <a:t> </a:t>
            </a:r>
            <a:r>
              <a:rPr lang="en-US" dirty="0" err="1"/>
              <a:t>experimentos</a:t>
            </a:r>
            <a:endParaRPr lang="en-US" dirty="0"/>
          </a:p>
          <a:p>
            <a:pPr marL="800100" lvl="1" indent="-342900">
              <a:buAutoNum type="arabicPeriod"/>
            </a:pPr>
            <a:r>
              <a:rPr lang="en-US" dirty="0"/>
              <a:t>Los que </a:t>
            </a:r>
            <a:r>
              <a:rPr lang="en-US" dirty="0" err="1"/>
              <a:t>participaron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reuniones</a:t>
            </a:r>
            <a:r>
              <a:rPr lang="en-US" dirty="0"/>
              <a:t> del Proyecto pero no </a:t>
            </a:r>
            <a:r>
              <a:rPr lang="en-US" dirty="0" err="1"/>
              <a:t>experimentos</a:t>
            </a:r>
            <a:endParaRPr lang="en-US" dirty="0"/>
          </a:p>
          <a:p>
            <a:pPr marL="800100" lvl="1" indent="-342900">
              <a:buAutoNum type="arabicPeriod"/>
            </a:pPr>
            <a:r>
              <a:rPr lang="en-US" dirty="0"/>
              <a:t>Los que no </a:t>
            </a:r>
            <a:r>
              <a:rPr lang="en-US" dirty="0" err="1"/>
              <a:t>participaron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ninguno</a:t>
            </a:r>
            <a:r>
              <a:rPr lang="en-US" dirty="0"/>
              <a:t> de </a:t>
            </a:r>
            <a:r>
              <a:rPr lang="en-US" dirty="0" err="1"/>
              <a:t>estas</a:t>
            </a:r>
            <a:r>
              <a:rPr lang="en-US" dirty="0"/>
              <a:t> </a:t>
            </a:r>
            <a:r>
              <a:rPr lang="en-US" dirty="0" err="1"/>
              <a:t>actividades</a:t>
            </a:r>
            <a:endParaRPr lang="en-US" dirty="0"/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dirty="0" err="1"/>
              <a:t>Grupos</a:t>
            </a:r>
            <a:r>
              <a:rPr lang="en-US" dirty="0"/>
              <a:t> de </a:t>
            </a:r>
            <a:r>
              <a:rPr lang="en-US" dirty="0" err="1"/>
              <a:t>edad</a:t>
            </a:r>
            <a:r>
              <a:rPr lang="en-US" dirty="0"/>
              <a:t> que se </a:t>
            </a:r>
            <a:r>
              <a:rPr lang="en-US" dirty="0" err="1"/>
              <a:t>entiende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un ‘</a:t>
            </a:r>
            <a:r>
              <a:rPr lang="en-US" dirty="0" err="1"/>
              <a:t>ciclo</a:t>
            </a:r>
            <a:r>
              <a:rPr lang="en-US" dirty="0"/>
              <a:t> de </a:t>
            </a:r>
            <a:r>
              <a:rPr lang="en-US" dirty="0" err="1"/>
              <a:t>consolidación</a:t>
            </a:r>
            <a:r>
              <a:rPr lang="en-US" dirty="0"/>
              <a:t> de la finca’ (la </a:t>
            </a:r>
            <a:r>
              <a:rPr lang="en-US" dirty="0" err="1"/>
              <a:t>división</a:t>
            </a:r>
            <a:r>
              <a:rPr lang="en-US" dirty="0"/>
              <a:t> entre </a:t>
            </a:r>
            <a:r>
              <a:rPr lang="en-US" dirty="0" err="1"/>
              <a:t>edades</a:t>
            </a:r>
            <a:r>
              <a:rPr lang="en-US" dirty="0"/>
              <a:t> se genera tambien para </a:t>
            </a:r>
            <a:r>
              <a:rPr lang="en-US" dirty="0" err="1"/>
              <a:t>hacer</a:t>
            </a:r>
            <a:r>
              <a:rPr lang="en-US" dirty="0"/>
              <a:t> </a:t>
            </a:r>
            <a:r>
              <a:rPr lang="en-US" dirty="0" err="1"/>
              <a:t>grupos</a:t>
            </a:r>
            <a:r>
              <a:rPr lang="en-US" dirty="0"/>
              <a:t> mas </a:t>
            </a:r>
            <a:r>
              <a:rPr lang="en-US" dirty="0" err="1"/>
              <a:t>parejos</a:t>
            </a:r>
            <a:r>
              <a:rPr lang="en-US" dirty="0"/>
              <a:t>) </a:t>
            </a:r>
          </a:p>
          <a:p>
            <a:pPr marL="800100" lvl="1" indent="-342900">
              <a:buAutoNum type="arabicPeriod"/>
            </a:pPr>
            <a:r>
              <a:rPr lang="en-US" dirty="0"/>
              <a:t>Jefe(s) del </a:t>
            </a:r>
            <a:r>
              <a:rPr lang="en-US" dirty="0" err="1"/>
              <a:t>hogar</a:t>
            </a:r>
            <a:r>
              <a:rPr lang="en-US" dirty="0"/>
              <a:t>, &lt;35 </a:t>
            </a:r>
            <a:r>
              <a:rPr lang="en-US" dirty="0" err="1"/>
              <a:t>años</a:t>
            </a:r>
            <a:r>
              <a:rPr lang="en-US" dirty="0"/>
              <a:t> de </a:t>
            </a:r>
            <a:r>
              <a:rPr lang="en-US" dirty="0" err="1"/>
              <a:t>edad</a:t>
            </a:r>
            <a:r>
              <a:rPr lang="en-US" dirty="0"/>
              <a:t>:  Jovenes</a:t>
            </a:r>
          </a:p>
          <a:p>
            <a:pPr marL="800100" lvl="1" indent="-342900">
              <a:buAutoNum type="arabicPeriod"/>
            </a:pPr>
            <a:r>
              <a:rPr lang="en-US" dirty="0"/>
              <a:t>Entre 35 y 55 </a:t>
            </a:r>
            <a:r>
              <a:rPr lang="en-US" dirty="0" err="1"/>
              <a:t>años</a:t>
            </a:r>
            <a:r>
              <a:rPr lang="en-US" dirty="0"/>
              <a:t> de </a:t>
            </a:r>
            <a:r>
              <a:rPr lang="en-US" dirty="0" err="1"/>
              <a:t>edad</a:t>
            </a:r>
            <a:r>
              <a:rPr lang="en-US" dirty="0"/>
              <a:t>:  </a:t>
            </a:r>
            <a:r>
              <a:rPr lang="en-US" dirty="0" err="1"/>
              <a:t>consolidadas</a:t>
            </a:r>
            <a:endParaRPr lang="en-US" dirty="0"/>
          </a:p>
          <a:p>
            <a:pPr marL="800100" lvl="1" indent="-342900">
              <a:buAutoNum type="arabicPeriod"/>
            </a:pPr>
            <a:r>
              <a:rPr lang="en-US" dirty="0" err="1"/>
              <a:t>Mayores</a:t>
            </a:r>
            <a:r>
              <a:rPr lang="en-US" dirty="0"/>
              <a:t> a 55 </a:t>
            </a:r>
            <a:r>
              <a:rPr lang="en-US" dirty="0" err="1"/>
              <a:t>años</a:t>
            </a:r>
            <a:r>
              <a:rPr lang="en-US" dirty="0"/>
              <a:t>:  de </a:t>
            </a:r>
            <a:r>
              <a:rPr lang="en-US" dirty="0" err="1"/>
              <a:t>edad</a:t>
            </a:r>
            <a:endParaRPr lang="en-US" dirty="0"/>
          </a:p>
          <a:p>
            <a:pPr marL="800100" lvl="1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De </a:t>
            </a:r>
            <a:r>
              <a:rPr lang="en-US" dirty="0" err="1"/>
              <a:t>acuerdo</a:t>
            </a:r>
            <a:r>
              <a:rPr lang="en-US" dirty="0"/>
              <a:t> con la zona del Proyecto:</a:t>
            </a:r>
          </a:p>
          <a:p>
            <a:pPr marL="800100" lvl="1" indent="-342900">
              <a:buAutoNum type="arabicPeriod"/>
            </a:pPr>
            <a:r>
              <a:rPr lang="en-US" dirty="0"/>
              <a:t>Quilcas, Region Huancayo</a:t>
            </a:r>
          </a:p>
          <a:p>
            <a:pPr marL="800100" lvl="1" indent="-342900">
              <a:buAutoNum type="arabicPeriod"/>
            </a:pPr>
            <a:r>
              <a:rPr lang="en-US" dirty="0"/>
              <a:t>Acobamba, </a:t>
            </a:r>
            <a:r>
              <a:rPr lang="en-US" dirty="0" err="1"/>
              <a:t>Región</a:t>
            </a:r>
            <a:r>
              <a:rPr lang="en-US" dirty="0"/>
              <a:t> Huancavelica</a:t>
            </a:r>
          </a:p>
          <a:p>
            <a:pPr marL="800100" lvl="1" indent="-342900">
              <a:buAutoNum type="arabicPeriod"/>
            </a:pPr>
            <a:r>
              <a:rPr lang="en-US" dirty="0"/>
              <a:t>Ocros, </a:t>
            </a:r>
            <a:r>
              <a:rPr lang="en-US" dirty="0" err="1"/>
              <a:t>Región</a:t>
            </a:r>
            <a:r>
              <a:rPr lang="en-US" dirty="0"/>
              <a:t> Ayacucho</a:t>
            </a:r>
          </a:p>
          <a:p>
            <a:pPr marL="800100" lvl="1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1281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0A3177-E921-17BB-79B8-B67ED36FB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333" y="2166048"/>
            <a:ext cx="5617516" cy="39051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E376088-BD91-DD3B-870A-3259F0097A5C}"/>
              </a:ext>
            </a:extLst>
          </p:cNvPr>
          <p:cNvSpPr txBox="1"/>
          <p:nvPr/>
        </p:nvSpPr>
        <p:spPr>
          <a:xfrm>
            <a:off x="2059519" y="1392126"/>
            <a:ext cx="2716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Razon de </a:t>
            </a:r>
            <a:r>
              <a:rPr lang="en-US" dirty="0" err="1"/>
              <a:t>cambio</a:t>
            </a:r>
            <a:r>
              <a:rPr lang="en-US" dirty="0"/>
              <a:t>:  </a:t>
            </a:r>
            <a:r>
              <a:rPr lang="en-US" dirty="0" err="1"/>
              <a:t>economico</a:t>
            </a:r>
            <a:r>
              <a:rPr lang="en-US" dirty="0"/>
              <a:t> (</a:t>
            </a:r>
            <a:r>
              <a:rPr lang="en-US" dirty="0" err="1"/>
              <a:t>ingresos</a:t>
            </a:r>
            <a:r>
              <a:rPr lang="en-US" dirty="0"/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CF95E5-C64E-3642-8A0D-29ABA0A3807D}"/>
              </a:ext>
            </a:extLst>
          </p:cNvPr>
          <p:cNvSpPr txBox="1"/>
          <p:nvPr/>
        </p:nvSpPr>
        <p:spPr>
          <a:xfrm>
            <a:off x="1451922" y="6091592"/>
            <a:ext cx="4218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Reducen</a:t>
            </a:r>
            <a:r>
              <a:rPr lang="en-US" dirty="0"/>
              <a:t>          </a:t>
            </a:r>
            <a:r>
              <a:rPr lang="en-US" dirty="0" err="1"/>
              <a:t>Aumentan</a:t>
            </a:r>
            <a:r>
              <a:rPr lang="en-US" dirty="0"/>
              <a:t>     </a:t>
            </a:r>
            <a:r>
              <a:rPr lang="en-US" dirty="0" err="1"/>
              <a:t>Ningun</a:t>
            </a:r>
            <a:r>
              <a:rPr lang="en-US" dirty="0"/>
              <a:t> Cambio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B9D941D-9924-A56C-15C6-3F4F0C38B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8136" y="2166048"/>
            <a:ext cx="6065103" cy="40327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7344459-CBF2-F9EB-136C-E62DBDB9F24E}"/>
              </a:ext>
            </a:extLst>
          </p:cNvPr>
          <p:cNvSpPr txBox="1"/>
          <p:nvPr/>
        </p:nvSpPr>
        <p:spPr>
          <a:xfrm>
            <a:off x="6963131" y="6198654"/>
            <a:ext cx="4218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Reducen</a:t>
            </a:r>
            <a:r>
              <a:rPr lang="en-US" dirty="0"/>
              <a:t>          </a:t>
            </a:r>
            <a:r>
              <a:rPr lang="en-US" dirty="0" err="1"/>
              <a:t>Aumentan</a:t>
            </a:r>
            <a:r>
              <a:rPr lang="en-US" dirty="0"/>
              <a:t>     </a:t>
            </a:r>
            <a:r>
              <a:rPr lang="en-US" dirty="0" err="1"/>
              <a:t>Ningun</a:t>
            </a:r>
            <a:r>
              <a:rPr lang="en-US" dirty="0"/>
              <a:t> Cambio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4FAE9A-E884-A4B5-8183-0C24DA444EB7}"/>
              </a:ext>
            </a:extLst>
          </p:cNvPr>
          <p:cNvSpPr txBox="1"/>
          <p:nvPr/>
        </p:nvSpPr>
        <p:spPr>
          <a:xfrm>
            <a:off x="7304928" y="1392125"/>
            <a:ext cx="2716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Razon de </a:t>
            </a:r>
            <a:r>
              <a:rPr lang="en-US" dirty="0" err="1"/>
              <a:t>cambio</a:t>
            </a:r>
            <a:r>
              <a:rPr lang="en-US" dirty="0"/>
              <a:t>:  </a:t>
            </a:r>
            <a:r>
              <a:rPr lang="en-US" dirty="0" err="1"/>
              <a:t>acceso</a:t>
            </a:r>
            <a:r>
              <a:rPr lang="en-US" dirty="0"/>
              <a:t> y </a:t>
            </a:r>
            <a:r>
              <a:rPr lang="en-US" dirty="0" err="1"/>
              <a:t>calidad</a:t>
            </a:r>
            <a:r>
              <a:rPr lang="en-US" dirty="0"/>
              <a:t> de la tierra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164122-D11E-735D-AFD6-0DDF2FF4874E}"/>
              </a:ext>
            </a:extLst>
          </p:cNvPr>
          <p:cNvSpPr txBox="1"/>
          <p:nvPr/>
        </p:nvSpPr>
        <p:spPr>
          <a:xfrm>
            <a:off x="587298" y="296337"/>
            <a:ext cx="106828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Razones</a:t>
            </a:r>
            <a:r>
              <a:rPr lang="en-US" dirty="0"/>
              <a:t> mas communes </a:t>
            </a:r>
            <a:r>
              <a:rPr lang="en-US" dirty="0" err="1"/>
              <a:t>mencionados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agricultores </a:t>
            </a:r>
            <a:r>
              <a:rPr lang="en-US" dirty="0" err="1"/>
              <a:t>vinculados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cambios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tenencia</a:t>
            </a:r>
            <a:r>
              <a:rPr lang="en-US" dirty="0"/>
              <a:t> de </a:t>
            </a:r>
            <a:r>
              <a:rPr lang="en-US" dirty="0" err="1"/>
              <a:t>animales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err="1"/>
              <a:t>Aumento</a:t>
            </a:r>
            <a:r>
              <a:rPr lang="en-US" dirty="0"/>
              <a:t> de </a:t>
            </a:r>
            <a:r>
              <a:rPr lang="en-US" dirty="0" err="1"/>
              <a:t>animales</a:t>
            </a:r>
            <a:r>
              <a:rPr lang="en-US" dirty="0"/>
              <a:t> </a:t>
            </a:r>
            <a:r>
              <a:rPr lang="en-US" dirty="0" err="1"/>
              <a:t>parece</a:t>
            </a:r>
            <a:r>
              <a:rPr lang="en-US" dirty="0"/>
              <a:t> </a:t>
            </a:r>
            <a:r>
              <a:rPr lang="en-US" dirty="0" err="1"/>
              <a:t>tener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explicación</a:t>
            </a:r>
            <a:r>
              <a:rPr lang="en-US" dirty="0"/>
              <a:t> </a:t>
            </a:r>
            <a:r>
              <a:rPr lang="en-US" dirty="0" err="1"/>
              <a:t>económica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Calidad y </a:t>
            </a:r>
            <a:r>
              <a:rPr lang="en-US" dirty="0" err="1"/>
              <a:t>acceso</a:t>
            </a:r>
            <a:r>
              <a:rPr lang="en-US" dirty="0"/>
              <a:t> de tierra es un </a:t>
            </a:r>
            <a:r>
              <a:rPr lang="en-US" dirty="0" err="1"/>
              <a:t>limitante</a:t>
            </a:r>
            <a:r>
              <a:rPr lang="en-US" dirty="0"/>
              <a:t> </a:t>
            </a:r>
            <a:r>
              <a:rPr lang="en-US" dirty="0" err="1"/>
              <a:t>importante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29376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477CF8-6100-4BB3-FD06-F9ACED9AC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84" y="315532"/>
            <a:ext cx="4474336" cy="29750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C58CFF-ABB0-0B53-1BA8-72A1C06899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6651" y="315532"/>
            <a:ext cx="4182173" cy="27844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D74EC0-2C29-57A5-5B66-B15A751B22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0444" y="3567449"/>
            <a:ext cx="4113216" cy="35651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474E12F-FC80-D291-225C-9CFF6A4D4F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6651" y="3429000"/>
            <a:ext cx="4113216" cy="3569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9097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7DEA9C-BF1B-8683-1271-888E44D71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775" y="265291"/>
            <a:ext cx="4808336" cy="31637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A910F0-851A-4C55-56F8-2F84E155C4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775" y="3397231"/>
            <a:ext cx="4666411" cy="31954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983FB2-591D-F48A-8CAD-EE236D1359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410" y="265291"/>
            <a:ext cx="4967919" cy="33473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40A643-37CC-53D2-AB15-01723477DC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9410" y="3612659"/>
            <a:ext cx="4967919" cy="319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4840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D1EE43-7DFE-6E80-9926-C458EC7EB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64" y="257578"/>
            <a:ext cx="5183745" cy="3554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0638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5669DE3-153A-61D0-5A0D-5365EC39C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6366" y="0"/>
            <a:ext cx="6115912" cy="38968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CDCBF00-DADC-4038-C732-4BEEC1D878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74470"/>
            <a:ext cx="4936391" cy="31612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86EB06-8AD0-7BEB-E2BB-C7D9E3F5CC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6391" y="1213834"/>
            <a:ext cx="7497221" cy="480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4149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5669DE3-153A-61D0-5A0D-5365EC39C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693" y="2243470"/>
            <a:ext cx="5178980" cy="32998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B53F989-4130-32DF-800E-39AED7F700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261" y="1950252"/>
            <a:ext cx="5114320" cy="341631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81D3E36-3FC5-4762-A26C-5DE3561DB2E2}"/>
              </a:ext>
            </a:extLst>
          </p:cNvPr>
          <p:cNvSpPr txBox="1"/>
          <p:nvPr/>
        </p:nvSpPr>
        <p:spPr>
          <a:xfrm>
            <a:off x="1218005" y="852984"/>
            <a:ext cx="2716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Cambio de area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forrajes</a:t>
            </a:r>
            <a:r>
              <a:rPr lang="en-US" dirty="0"/>
              <a:t>, </a:t>
            </a:r>
            <a:r>
              <a:rPr lang="en-US" dirty="0" err="1"/>
              <a:t>segun</a:t>
            </a:r>
            <a:r>
              <a:rPr lang="en-US" dirty="0"/>
              <a:t> </a:t>
            </a:r>
            <a:r>
              <a:rPr lang="en-US" dirty="0" err="1"/>
              <a:t>grupo</a:t>
            </a:r>
            <a:r>
              <a:rPr lang="en-US" dirty="0"/>
              <a:t> de </a:t>
            </a:r>
            <a:r>
              <a:rPr lang="en-US" dirty="0" err="1"/>
              <a:t>participacion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A3606D-C64D-09F6-28ED-DBFE25DD5651}"/>
              </a:ext>
            </a:extLst>
          </p:cNvPr>
          <p:cNvSpPr txBox="1"/>
          <p:nvPr/>
        </p:nvSpPr>
        <p:spPr>
          <a:xfrm>
            <a:off x="5899875" y="760835"/>
            <a:ext cx="2716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Cambio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numero</a:t>
            </a:r>
            <a:r>
              <a:rPr lang="en-US" dirty="0"/>
              <a:t> de </a:t>
            </a:r>
            <a:r>
              <a:rPr lang="en-US" dirty="0" err="1"/>
              <a:t>animales</a:t>
            </a:r>
            <a:r>
              <a:rPr lang="en-US" dirty="0"/>
              <a:t>, </a:t>
            </a:r>
            <a:r>
              <a:rPr lang="en-US" dirty="0" err="1"/>
              <a:t>segun</a:t>
            </a:r>
            <a:r>
              <a:rPr lang="en-US" dirty="0"/>
              <a:t> </a:t>
            </a:r>
            <a:r>
              <a:rPr lang="en-US" dirty="0" err="1"/>
              <a:t>grupo</a:t>
            </a:r>
            <a:r>
              <a:rPr lang="en-US" dirty="0"/>
              <a:t> de </a:t>
            </a:r>
            <a:r>
              <a:rPr lang="en-US" dirty="0" err="1"/>
              <a:t>participación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088FB7-FCA0-663D-2A87-A6FCBF8983A3}"/>
              </a:ext>
            </a:extLst>
          </p:cNvPr>
          <p:cNvSpPr txBox="1"/>
          <p:nvPr/>
        </p:nvSpPr>
        <p:spPr>
          <a:xfrm>
            <a:off x="2576026" y="4741267"/>
            <a:ext cx="1063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Reducen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691074-71B2-31E2-25AF-F502E11CB72F}"/>
              </a:ext>
            </a:extLst>
          </p:cNvPr>
          <p:cNvSpPr txBox="1"/>
          <p:nvPr/>
        </p:nvSpPr>
        <p:spPr>
          <a:xfrm>
            <a:off x="2544725" y="3904779"/>
            <a:ext cx="1665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Aumentan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BD701B-C9C4-6AB7-A81D-042FD35B0850}"/>
              </a:ext>
            </a:extLst>
          </p:cNvPr>
          <p:cNvSpPr txBox="1"/>
          <p:nvPr/>
        </p:nvSpPr>
        <p:spPr>
          <a:xfrm>
            <a:off x="2544725" y="2768555"/>
            <a:ext cx="1665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Ningun</a:t>
            </a:r>
            <a:r>
              <a:rPr lang="en-US" dirty="0"/>
              <a:t> </a:t>
            </a:r>
            <a:r>
              <a:rPr lang="en-US" dirty="0" err="1"/>
              <a:t>cambio</a:t>
            </a:r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FA5431C-F56D-6F7F-6570-348249996721}"/>
              </a:ext>
            </a:extLst>
          </p:cNvPr>
          <p:cNvGrpSpPr/>
          <p:nvPr/>
        </p:nvGrpSpPr>
        <p:grpSpPr>
          <a:xfrm>
            <a:off x="1120356" y="5665187"/>
            <a:ext cx="2911340" cy="523220"/>
            <a:chOff x="1480705" y="3864372"/>
            <a:chExt cx="2911340" cy="52322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9F66312-4E7E-8C61-D102-C8F5317F3122}"/>
                </a:ext>
              </a:extLst>
            </p:cNvPr>
            <p:cNvSpPr txBox="1"/>
            <p:nvPr/>
          </p:nvSpPr>
          <p:spPr>
            <a:xfrm>
              <a:off x="1480705" y="3864372"/>
              <a:ext cx="14858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/>
                <a:t>Participante</a:t>
              </a:r>
              <a:r>
                <a:rPr lang="en-US" sz="1400" b="1" dirty="0"/>
                <a:t> </a:t>
              </a:r>
              <a:r>
                <a:rPr lang="en-US" sz="1400" b="1" dirty="0" err="1"/>
                <a:t>en</a:t>
              </a:r>
              <a:r>
                <a:rPr lang="en-US" sz="1400" b="1" dirty="0"/>
                <a:t> </a:t>
              </a:r>
              <a:r>
                <a:rPr lang="en-US" sz="1400" b="1" dirty="0" err="1"/>
                <a:t>experimentos</a:t>
              </a:r>
              <a:endParaRPr lang="en-US" sz="1400" b="1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29D2600-0725-9E4E-52A4-B46616E181E5}"/>
                </a:ext>
              </a:extLst>
            </p:cNvPr>
            <p:cNvSpPr txBox="1"/>
            <p:nvPr/>
          </p:nvSpPr>
          <p:spPr>
            <a:xfrm>
              <a:off x="3352955" y="3968325"/>
              <a:ext cx="1039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err="1"/>
                <a:t>Otros</a:t>
              </a:r>
              <a:endParaRPr lang="en-US" b="1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CECEFF1-7102-DBB4-FA67-E4B7DDA1D4DB}"/>
              </a:ext>
            </a:extLst>
          </p:cNvPr>
          <p:cNvGrpSpPr/>
          <p:nvPr/>
        </p:nvGrpSpPr>
        <p:grpSpPr>
          <a:xfrm>
            <a:off x="5899875" y="5430586"/>
            <a:ext cx="2911340" cy="523220"/>
            <a:chOff x="1480705" y="3864372"/>
            <a:chExt cx="2911340" cy="52322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D50ED77-3C42-3492-81A8-7CF84FCBC183}"/>
                </a:ext>
              </a:extLst>
            </p:cNvPr>
            <p:cNvSpPr txBox="1"/>
            <p:nvPr/>
          </p:nvSpPr>
          <p:spPr>
            <a:xfrm>
              <a:off x="1480705" y="3864372"/>
              <a:ext cx="14858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/>
                <a:t>Participante</a:t>
              </a:r>
              <a:r>
                <a:rPr lang="en-US" sz="1400" b="1" dirty="0"/>
                <a:t> </a:t>
              </a:r>
              <a:r>
                <a:rPr lang="en-US" sz="1400" b="1" dirty="0" err="1"/>
                <a:t>en</a:t>
              </a:r>
              <a:r>
                <a:rPr lang="en-US" sz="1400" b="1" dirty="0"/>
                <a:t> </a:t>
              </a:r>
              <a:r>
                <a:rPr lang="en-US" sz="1400" b="1" dirty="0" err="1"/>
                <a:t>experimentos</a:t>
              </a:r>
              <a:endParaRPr lang="en-US" sz="1400" b="1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F73B010-59C4-FF11-084E-EBB89D6298B6}"/>
                </a:ext>
              </a:extLst>
            </p:cNvPr>
            <p:cNvSpPr txBox="1"/>
            <p:nvPr/>
          </p:nvSpPr>
          <p:spPr>
            <a:xfrm>
              <a:off x="3352955" y="3968325"/>
              <a:ext cx="1039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err="1"/>
                <a:t>Otros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2479082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F660052-45EE-3E4D-46FD-549DF8D55C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60" y="543188"/>
            <a:ext cx="3534268" cy="28102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B7540CA-5CF0-735D-3DB4-6E1E8B49B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945" y="3809487"/>
            <a:ext cx="3629532" cy="281026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D11A1B-32C0-ED0B-7000-F6048E019F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8594" y="3750932"/>
            <a:ext cx="3629532" cy="281026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F1E0260-5CFE-FD40-E13F-D8EC23ED770E}"/>
              </a:ext>
            </a:extLst>
          </p:cNvPr>
          <p:cNvSpPr txBox="1"/>
          <p:nvPr/>
        </p:nvSpPr>
        <p:spPr>
          <a:xfrm>
            <a:off x="1293643" y="182422"/>
            <a:ext cx="2231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Hectareas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cultivos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A04DE24-8EDF-E181-F10E-BBA4955D8FEA}"/>
              </a:ext>
            </a:extLst>
          </p:cNvPr>
          <p:cNvSpPr txBox="1"/>
          <p:nvPr/>
        </p:nvSpPr>
        <p:spPr>
          <a:xfrm>
            <a:off x="5587986" y="296801"/>
            <a:ext cx="4396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Balance de N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todas</a:t>
            </a:r>
            <a:r>
              <a:rPr lang="en-US" dirty="0"/>
              <a:t> las zonas (kg/ha/ año)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5EB78D-C8D0-091A-CF18-251230AC5F0D}"/>
              </a:ext>
            </a:extLst>
          </p:cNvPr>
          <p:cNvSpPr txBox="1"/>
          <p:nvPr/>
        </p:nvSpPr>
        <p:spPr>
          <a:xfrm>
            <a:off x="2108508" y="3516698"/>
            <a:ext cx="6729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Promedio</a:t>
            </a:r>
            <a:r>
              <a:rPr lang="en-US" b="1" dirty="0"/>
              <a:t> de </a:t>
            </a:r>
            <a:r>
              <a:rPr lang="en-US" b="1" dirty="0" err="1"/>
              <a:t>aplicación</a:t>
            </a:r>
            <a:r>
              <a:rPr lang="en-US" b="1" dirty="0"/>
              <a:t> </a:t>
            </a:r>
            <a:r>
              <a:rPr lang="en-US" b="1" dirty="0" err="1"/>
              <a:t>estiercol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todas</a:t>
            </a:r>
            <a:r>
              <a:rPr lang="en-US" b="1" dirty="0"/>
              <a:t> las zonas (kg </a:t>
            </a:r>
            <a:r>
              <a:rPr lang="en-US" b="1" dirty="0" err="1"/>
              <a:t>estiercol</a:t>
            </a:r>
            <a:r>
              <a:rPr lang="en-US" b="1" dirty="0"/>
              <a:t>/ ha)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5570B91-E619-3453-E86A-A9D6729656D4}"/>
              </a:ext>
            </a:extLst>
          </p:cNvPr>
          <p:cNvGrpSpPr/>
          <p:nvPr/>
        </p:nvGrpSpPr>
        <p:grpSpPr>
          <a:xfrm>
            <a:off x="1380616" y="6314812"/>
            <a:ext cx="2911340" cy="523220"/>
            <a:chOff x="1480705" y="3864372"/>
            <a:chExt cx="2911340" cy="52322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DDA7039-E1F8-8C2A-ECF5-2D310151B4BD}"/>
                </a:ext>
              </a:extLst>
            </p:cNvPr>
            <p:cNvSpPr txBox="1"/>
            <p:nvPr/>
          </p:nvSpPr>
          <p:spPr>
            <a:xfrm>
              <a:off x="1480705" y="3864372"/>
              <a:ext cx="14858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/>
                <a:t>Participante</a:t>
              </a:r>
              <a:r>
                <a:rPr lang="en-US" sz="1400" b="1" dirty="0"/>
                <a:t> </a:t>
              </a:r>
              <a:r>
                <a:rPr lang="en-US" sz="1400" b="1" dirty="0" err="1"/>
                <a:t>en</a:t>
              </a:r>
              <a:r>
                <a:rPr lang="en-US" sz="1400" b="1" dirty="0"/>
                <a:t> </a:t>
              </a:r>
              <a:r>
                <a:rPr lang="en-US" sz="1400" b="1" dirty="0" err="1"/>
                <a:t>experimentos</a:t>
              </a:r>
              <a:endParaRPr lang="en-US" sz="1400" b="1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6B59BE5-9CDA-D068-2974-61C9A917C5D0}"/>
                </a:ext>
              </a:extLst>
            </p:cNvPr>
            <p:cNvSpPr txBox="1"/>
            <p:nvPr/>
          </p:nvSpPr>
          <p:spPr>
            <a:xfrm>
              <a:off x="3352955" y="3968325"/>
              <a:ext cx="1039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err="1"/>
                <a:t>Otros</a:t>
              </a:r>
              <a:endParaRPr lang="en-US" b="1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CB1E7EC-4D3D-BE62-F8A7-B139A47EA5F5}"/>
              </a:ext>
            </a:extLst>
          </p:cNvPr>
          <p:cNvGrpSpPr/>
          <p:nvPr/>
        </p:nvGrpSpPr>
        <p:grpSpPr>
          <a:xfrm>
            <a:off x="5778928" y="6314812"/>
            <a:ext cx="3656936" cy="523220"/>
            <a:chOff x="5681029" y="3812670"/>
            <a:chExt cx="3656936" cy="52322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ADF902D-8A49-BBCC-21D3-5954CFFDE7AE}"/>
                </a:ext>
              </a:extLst>
            </p:cNvPr>
            <p:cNvSpPr txBox="1"/>
            <p:nvPr/>
          </p:nvSpPr>
          <p:spPr>
            <a:xfrm>
              <a:off x="5681029" y="3812670"/>
              <a:ext cx="10529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Mas Jovenes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7721FAF-E310-7C90-9FCC-4106DD0CA83B}"/>
                </a:ext>
              </a:extLst>
            </p:cNvPr>
            <p:cNvSpPr txBox="1"/>
            <p:nvPr/>
          </p:nvSpPr>
          <p:spPr>
            <a:xfrm>
              <a:off x="6373757" y="3968325"/>
              <a:ext cx="115685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/>
                <a:t>Consolidado</a:t>
              </a:r>
              <a:endParaRPr lang="en-US" sz="1400" b="1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7872A08-C5D4-6388-B1F3-A808FF3BBEBC}"/>
                </a:ext>
              </a:extLst>
            </p:cNvPr>
            <p:cNvSpPr txBox="1"/>
            <p:nvPr/>
          </p:nvSpPr>
          <p:spPr>
            <a:xfrm>
              <a:off x="7488383" y="3968325"/>
              <a:ext cx="18495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/>
                <a:t>Mayores</a:t>
              </a:r>
              <a:endParaRPr lang="en-US" b="1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484BDFC-1595-4CD6-BFE5-BD0F3E07B0A7}"/>
              </a:ext>
            </a:extLst>
          </p:cNvPr>
          <p:cNvGrpSpPr/>
          <p:nvPr/>
        </p:nvGrpSpPr>
        <p:grpSpPr>
          <a:xfrm>
            <a:off x="1061605" y="3097966"/>
            <a:ext cx="2911340" cy="523220"/>
            <a:chOff x="1480705" y="3864372"/>
            <a:chExt cx="2911340" cy="523220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BCBDEAE-AAD7-1FE9-F86F-B43177A8DF27}"/>
                </a:ext>
              </a:extLst>
            </p:cNvPr>
            <p:cNvSpPr txBox="1"/>
            <p:nvPr/>
          </p:nvSpPr>
          <p:spPr>
            <a:xfrm>
              <a:off x="1480705" y="3864372"/>
              <a:ext cx="14858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/>
                <a:t>Participante</a:t>
              </a:r>
              <a:r>
                <a:rPr lang="en-US" sz="1400" b="1" dirty="0"/>
                <a:t> </a:t>
              </a:r>
              <a:r>
                <a:rPr lang="en-US" sz="1400" b="1" dirty="0" err="1"/>
                <a:t>en</a:t>
              </a:r>
              <a:r>
                <a:rPr lang="en-US" sz="1400" b="1" dirty="0"/>
                <a:t> </a:t>
              </a:r>
              <a:r>
                <a:rPr lang="en-US" sz="1400" b="1" dirty="0" err="1"/>
                <a:t>experimentos</a:t>
              </a:r>
              <a:endParaRPr lang="en-US" sz="1400" b="1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9EB5C3B-1A9B-B63F-307A-0825DAE1FC7A}"/>
                </a:ext>
              </a:extLst>
            </p:cNvPr>
            <p:cNvSpPr txBox="1"/>
            <p:nvPr/>
          </p:nvSpPr>
          <p:spPr>
            <a:xfrm>
              <a:off x="3352955" y="3968325"/>
              <a:ext cx="1039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err="1"/>
                <a:t>Otros</a:t>
              </a:r>
              <a:endParaRPr lang="en-US" b="1" dirty="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C821247-582B-77A8-0918-596DCEBD82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8366" y="870471"/>
            <a:ext cx="2692545" cy="21013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DA3039-65E2-3F8F-9826-F8676F31B2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1167" y="733146"/>
            <a:ext cx="3174137" cy="2468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1252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951D14-747B-E7B0-C87C-5CE92C35520D}"/>
              </a:ext>
            </a:extLst>
          </p:cNvPr>
          <p:cNvSpPr txBox="1"/>
          <p:nvPr/>
        </p:nvSpPr>
        <p:spPr>
          <a:xfrm>
            <a:off x="1078786" y="1366463"/>
            <a:ext cx="752068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Main messages – for expanding</a:t>
            </a:r>
          </a:p>
          <a:p>
            <a:pPr marL="342900" indent="-342900">
              <a:buAutoNum type="arabicPeriod"/>
            </a:pPr>
            <a:r>
              <a:rPr lang="en-US" dirty="0"/>
              <a:t>Change in forage practices (explore causality, though)</a:t>
            </a:r>
          </a:p>
          <a:p>
            <a:pPr marL="342900" indent="-342900">
              <a:buAutoNum type="arabicPeriod"/>
            </a:pPr>
            <a:r>
              <a:rPr lang="en-US" dirty="0"/>
              <a:t>Economic reasons for livestock increase; and cash flow versus savings in the increase of small animals versus large animals – (again, needs to be explored further)</a:t>
            </a:r>
          </a:p>
          <a:p>
            <a:pPr marL="342900" indent="-342900">
              <a:buAutoNum type="arabicPeriod"/>
            </a:pPr>
            <a:r>
              <a:rPr lang="en-US" dirty="0"/>
              <a:t>Difference in legume use – how to expand to other groups?</a:t>
            </a:r>
          </a:p>
          <a:p>
            <a:pPr marL="342900" indent="-342900">
              <a:buAutoNum type="arabicPeriod"/>
            </a:pPr>
            <a:r>
              <a:rPr lang="en-US" dirty="0"/>
              <a:t>Look at total forages, % perennial forages, and absolute amt. of perennial forages – covering soil / root biomass – also links to the responses about soil practices – few people said cover the soil but many said perennial forages.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en-US" dirty="0"/>
          </a:p>
          <a:p>
            <a:r>
              <a:rPr lang="en-US" dirty="0"/>
              <a:t>Also:  why was it easy for </a:t>
            </a:r>
            <a:r>
              <a:rPr lang="en-US" dirty="0" err="1"/>
              <a:t>forrajes</a:t>
            </a:r>
            <a:r>
              <a:rPr lang="en-US" dirty="0"/>
              <a:t>/</a:t>
            </a:r>
            <a:r>
              <a:rPr lang="en-US" dirty="0" err="1"/>
              <a:t>descansos</a:t>
            </a:r>
            <a:r>
              <a:rPr lang="en-US" dirty="0"/>
              <a:t> to adapt this for our use….? </a:t>
            </a:r>
          </a:p>
          <a:p>
            <a:r>
              <a:rPr lang="en-US" dirty="0"/>
              <a:t>Are people reinventing the wheel?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2543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203B677-CFAE-E6DE-02DD-664064614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928" y="679445"/>
            <a:ext cx="4584589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59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8329</TotalTime>
  <Words>1463</Words>
  <Application>Microsoft Office PowerPoint</Application>
  <PresentationFormat>Widescreen</PresentationFormat>
  <Paragraphs>260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Corbel</vt:lpstr>
      <vt:lpstr>Office Theme</vt:lpstr>
      <vt:lpstr>Rhomis e indicadores agroecologicos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Proximos pasos </vt:lpstr>
      <vt:lpstr>Gracias!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Vanek</dc:creator>
  <cp:lastModifiedBy>Steven Vanek</cp:lastModifiedBy>
  <cp:revision>14</cp:revision>
  <dcterms:created xsi:type="dcterms:W3CDTF">2022-06-28T15:20:51Z</dcterms:created>
  <dcterms:modified xsi:type="dcterms:W3CDTF">2022-07-14T16:19:42Z</dcterms:modified>
</cp:coreProperties>
</file>