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97" r:id="rId2"/>
    <p:sldId id="281" r:id="rId3"/>
    <p:sldId id="256" r:id="rId4"/>
    <p:sldId id="298" r:id="rId5"/>
    <p:sldId id="257" r:id="rId6"/>
    <p:sldId id="270" r:id="rId7"/>
    <p:sldId id="271" r:id="rId8"/>
    <p:sldId id="275" r:id="rId9"/>
    <p:sldId id="272" r:id="rId10"/>
    <p:sldId id="277" r:id="rId11"/>
    <p:sldId id="259" r:id="rId12"/>
    <p:sldId id="258" r:id="rId13"/>
    <p:sldId id="260" r:id="rId14"/>
    <p:sldId id="268" r:id="rId15"/>
    <p:sldId id="280" r:id="rId16"/>
    <p:sldId id="264" r:id="rId17"/>
    <p:sldId id="282" r:id="rId18"/>
    <p:sldId id="286" r:id="rId19"/>
    <p:sldId id="288" r:id="rId20"/>
    <p:sldId id="289" r:id="rId21"/>
    <p:sldId id="290" r:id="rId22"/>
    <p:sldId id="291" r:id="rId23"/>
    <p:sldId id="296" r:id="rId24"/>
    <p:sldId id="292" r:id="rId25"/>
    <p:sldId id="29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274" autoAdjust="0"/>
  </p:normalViewPr>
  <p:slideViewPr>
    <p:cSldViewPr>
      <p:cViewPr>
        <p:scale>
          <a:sx n="70" d="100"/>
          <a:sy n="70" d="100"/>
        </p:scale>
        <p:origin x="-1374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5078099168242E-2"/>
          <c:y val="0.11475120622008539"/>
          <c:w val="0.87213124575278755"/>
          <c:h val="0.62046646687160112"/>
        </c:manualLayout>
      </c:layout>
      <c:stockChart>
        <c:ser>
          <c:idx val="0"/>
          <c:order val="0"/>
          <c:spPr>
            <a:ln w="28575"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diamond"/>
            <c:size val="5"/>
            <c:spPr>
              <a:solidFill>
                <a:schemeClr val="tx1"/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</c:marker>
          <c:dLbls>
            <c:dLbl>
              <c:idx val="0"/>
              <c:layout>
                <c:manualLayout>
                  <c:x val="-8.9510481624537688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4755240812269104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6.7132861218404134E-3"/>
                  <c:y val="3.8759242172410793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7132861218404134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6.7132861218404134E-3"/>
                  <c:y val="3.8759242172410793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8.951048162453768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Myanmar Text" pitchFamily="34" charset="0"/>
                        <a:cs typeface="Myanmar Text" pitchFamily="34" charset="0"/>
                      </a:rPr>
                      <a:t>17.3</a:t>
                    </a:r>
                    <a:endParaRPr lang="en-US" dirty="0" smtClean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>
                    <a:latin typeface="Myanmar Text" pitchFamily="34" charset="0"/>
                    <a:cs typeface="Myanmar Text" pitchFamily="34" charset="0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DesnutCronicaOMS_G!$A$3:$A$15</c:f>
              <c:strCache>
                <c:ptCount val="12"/>
                <c:pt idx="0">
                  <c:v>2000</c:v>
                </c:pt>
                <c:pt idx="1">
                  <c:v>2001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 1er Sem</c:v>
                </c:pt>
              </c:strCache>
            </c:strRef>
          </c:cat>
          <c:val>
            <c:numRef>
              <c:f>DesnutCronicaOMS_G!$B$3:$B$15</c:f>
              <c:numCache>
                <c:formatCode>General</c:formatCode>
                <c:ptCount val="12"/>
                <c:pt idx="0">
                  <c:v>31</c:v>
                </c:pt>
                <c:pt idx="2" formatCode="0.0">
                  <c:v>28.022783102430157</c:v>
                </c:pt>
                <c:pt idx="4" formatCode="0.0">
                  <c:v>28.486296719482688</c:v>
                </c:pt>
                <c:pt idx="5" formatCode="0.0">
                  <c:v>27.516806311485091</c:v>
                </c:pt>
                <c:pt idx="6" formatCode="0.0">
                  <c:v>23.824881050328745</c:v>
                </c:pt>
                <c:pt idx="7" formatCode="0.0">
                  <c:v>23.214673161105008</c:v>
                </c:pt>
                <c:pt idx="8" formatCode="0.0">
                  <c:v>19.5</c:v>
                </c:pt>
                <c:pt idx="9">
                  <c:v>18.100000000000001</c:v>
                </c:pt>
                <c:pt idx="10" formatCode="0.0">
                  <c:v>17.5</c:v>
                </c:pt>
                <c:pt idx="11">
                  <c:v>14.1</c:v>
                </c:pt>
              </c:numCache>
            </c:numRef>
          </c: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dash"/>
            <c:size val="5"/>
            <c:spPr>
              <a:solidFill>
                <a:schemeClr val="tx1"/>
              </a:solidFill>
              <a:ln>
                <a:noFill/>
              </a:ln>
            </c:spPr>
          </c:marker>
          <c:cat>
            <c:strRef>
              <c:f>DesnutCronicaOMS_G!$A$3:$A$15</c:f>
              <c:strCache>
                <c:ptCount val="12"/>
                <c:pt idx="0">
                  <c:v>2000</c:v>
                </c:pt>
                <c:pt idx="1">
                  <c:v>2001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 1er Sem</c:v>
                </c:pt>
              </c:strCache>
            </c:strRef>
          </c:cat>
          <c:val>
            <c:numRef>
              <c:f>DesnutCronicaOMS_G!$C$3:$C$15</c:f>
              <c:numCache>
                <c:formatCode>General</c:formatCode>
                <c:ptCount val="12"/>
                <c:pt idx="2" formatCode="0.0">
                  <c:v>25.242199732085954</c:v>
                </c:pt>
                <c:pt idx="4" formatCode="0.0">
                  <c:v>25.619989924198791</c:v>
                </c:pt>
                <c:pt idx="5" formatCode="0.0">
                  <c:v>25.432716876485436</c:v>
                </c:pt>
                <c:pt idx="6" formatCode="0.0">
                  <c:v>22.436305007987009</c:v>
                </c:pt>
                <c:pt idx="7" formatCode="0.0">
                  <c:v>21.899361964150991</c:v>
                </c:pt>
                <c:pt idx="8" formatCode="0.0">
                  <c:v>18.206399999999988</c:v>
                </c:pt>
                <c:pt idx="9">
                  <c:v>17</c:v>
                </c:pt>
                <c:pt idx="10" formatCode="0.0">
                  <c:v>15.9</c:v>
                </c:pt>
                <c:pt idx="11">
                  <c:v>12.6</c:v>
                </c:pt>
              </c:numCache>
            </c:numRef>
          </c: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dash"/>
            <c:size val="5"/>
            <c:spPr>
              <a:solidFill>
                <a:sysClr val="windowText" lastClr="000000"/>
              </a:solidFill>
              <a:ln>
                <a:noFill/>
              </a:ln>
            </c:spPr>
          </c:marker>
          <c:cat>
            <c:strRef>
              <c:f>DesnutCronicaOMS_G!$A$3:$A$15</c:f>
              <c:strCache>
                <c:ptCount val="12"/>
                <c:pt idx="0">
                  <c:v>2000</c:v>
                </c:pt>
                <c:pt idx="1">
                  <c:v>2001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 1er Sem</c:v>
                </c:pt>
              </c:strCache>
            </c:strRef>
          </c:cat>
          <c:val>
            <c:numRef>
              <c:f>DesnutCronicaOMS_G!$D$3:$D$15</c:f>
              <c:numCache>
                <c:formatCode>General</c:formatCode>
                <c:ptCount val="12"/>
                <c:pt idx="2" formatCode="0.0">
                  <c:v>30.803366472774357</c:v>
                </c:pt>
                <c:pt idx="4" formatCode="0.0">
                  <c:v>31.352603514766596</c:v>
                </c:pt>
                <c:pt idx="5" formatCode="0.0">
                  <c:v>29.600895746484735</c:v>
                </c:pt>
                <c:pt idx="6" formatCode="0.0">
                  <c:v>25.213457092670485</c:v>
                </c:pt>
                <c:pt idx="7" formatCode="0.0">
                  <c:v>24.529984358059039</c:v>
                </c:pt>
                <c:pt idx="8" formatCode="0.0">
                  <c:v>20.793599999999991</c:v>
                </c:pt>
                <c:pt idx="9">
                  <c:v>19.3</c:v>
                </c:pt>
                <c:pt idx="10" formatCode="0.0">
                  <c:v>18.7</c:v>
                </c:pt>
                <c:pt idx="11">
                  <c:v>15.6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>
              <a:solidFill>
                <a:srgbClr val="000000"/>
              </a:solidFill>
              <a:prstDash val="solid"/>
            </a:ln>
          </c:spPr>
        </c:hiLowLines>
        <c:axId val="173699584"/>
        <c:axId val="11205376"/>
      </c:stockChart>
      <c:catAx>
        <c:axId val="173699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l">
                  <a:defRPr sz="1000" b="0">
                    <a:latin typeface="Myanmar Text" pitchFamily="34" charset="0"/>
                    <a:cs typeface="Myanmar Text" pitchFamily="34" charset="0"/>
                  </a:defRPr>
                </a:pPr>
                <a:r>
                  <a:rPr lang="en-US" sz="800" b="0" dirty="0" err="1">
                    <a:latin typeface="Myanmar Text" pitchFamily="34" charset="0"/>
                    <a:cs typeface="Myanmar Text" pitchFamily="34" charset="0"/>
                  </a:rPr>
                  <a:t>Fuente</a:t>
                </a:r>
                <a:r>
                  <a:rPr lang="en-US" sz="800" b="0" dirty="0">
                    <a:latin typeface="Myanmar Text" pitchFamily="34" charset="0"/>
                    <a:cs typeface="Myanmar Text" pitchFamily="34" charset="0"/>
                  </a:rPr>
                  <a:t>: </a:t>
                </a:r>
                <a:r>
                  <a:rPr lang="en-US" sz="800" b="0" dirty="0" err="1" smtClean="0">
                    <a:latin typeface="Myanmar Text" pitchFamily="34" charset="0"/>
                    <a:cs typeface="Myanmar Text" pitchFamily="34" charset="0"/>
                  </a:rPr>
                  <a:t>Encuesta</a:t>
                </a:r>
                <a:r>
                  <a:rPr lang="en-US" sz="800" b="0" dirty="0" smtClean="0">
                    <a:latin typeface="Myanmar Text" pitchFamily="34" charset="0"/>
                    <a:cs typeface="Myanmar Text" pitchFamily="34" charset="0"/>
                  </a:rPr>
                  <a:t> </a:t>
                </a:r>
                <a:r>
                  <a:rPr lang="en-US" sz="800" b="0" dirty="0" err="1">
                    <a:latin typeface="Myanmar Text" pitchFamily="34" charset="0"/>
                    <a:cs typeface="Myanmar Text" pitchFamily="34" charset="0"/>
                  </a:rPr>
                  <a:t>Demográfica</a:t>
                </a:r>
                <a:r>
                  <a:rPr lang="en-US" sz="800" b="0" dirty="0">
                    <a:latin typeface="Myanmar Text" pitchFamily="34" charset="0"/>
                    <a:cs typeface="Myanmar Text" pitchFamily="34" charset="0"/>
                  </a:rPr>
                  <a:t> y de </a:t>
                </a:r>
                <a:r>
                  <a:rPr lang="en-US" sz="800" b="0" dirty="0" err="1">
                    <a:latin typeface="Myanmar Text" pitchFamily="34" charset="0"/>
                    <a:cs typeface="Myanmar Text" pitchFamily="34" charset="0"/>
                  </a:rPr>
                  <a:t>Salud</a:t>
                </a:r>
                <a:r>
                  <a:rPr lang="en-US" sz="800" b="0" dirty="0">
                    <a:latin typeface="Myanmar Text" pitchFamily="34" charset="0"/>
                    <a:cs typeface="Myanmar Text" pitchFamily="34" charset="0"/>
                  </a:rPr>
                  <a:t> </a:t>
                </a:r>
                <a:r>
                  <a:rPr lang="en-US" sz="800" b="0" dirty="0" smtClean="0">
                    <a:latin typeface="Myanmar Text" pitchFamily="34" charset="0"/>
                    <a:cs typeface="Myanmar Text" pitchFamily="34" charset="0"/>
                  </a:rPr>
                  <a:t>Familiar (ENDES</a:t>
                </a:r>
                <a:r>
                  <a:rPr lang="en-US" sz="1000" b="0" dirty="0" smtClean="0">
                    <a:latin typeface="Myanmar Text" pitchFamily="34" charset="0"/>
                    <a:cs typeface="Myanmar Text" pitchFamily="34" charset="0"/>
                  </a:rPr>
                  <a:t>)</a:t>
                </a:r>
                <a:endParaRPr lang="en-US" sz="1000" b="0" dirty="0">
                  <a:latin typeface="Myanmar Text" pitchFamily="34" charset="0"/>
                  <a:cs typeface="Myanmar Text" pitchFamily="34" charset="0"/>
                </a:endParaRPr>
              </a:p>
            </c:rich>
          </c:tx>
          <c:layout>
            <c:manualLayout>
              <c:xMode val="edge"/>
              <c:yMode val="edge"/>
              <c:x val="0.30975549779578526"/>
              <c:y val="0.8115309377198307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Myanmar Text" pitchFamily="34" charset="0"/>
                <a:cs typeface="Myanmar Text" pitchFamily="34" charset="0"/>
              </a:defRPr>
            </a:pPr>
            <a:endParaRPr lang="es-PE"/>
          </a:p>
        </c:txPr>
        <c:crossAx val="11205376"/>
        <c:crosses val="autoZero"/>
        <c:auto val="1"/>
        <c:lblAlgn val="ctr"/>
        <c:lblOffset val="100"/>
        <c:tickMarkSkip val="1"/>
        <c:noMultiLvlLbl val="0"/>
      </c:catAx>
      <c:valAx>
        <c:axId val="11205376"/>
        <c:scaling>
          <c:orientation val="minMax"/>
          <c:max val="35"/>
          <c:min val="1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Myanmar Text" pitchFamily="34" charset="0"/>
                <a:cs typeface="Myanmar Text" pitchFamily="34" charset="0"/>
              </a:defRPr>
            </a:pPr>
            <a:endParaRPr lang="es-PE"/>
          </a:p>
        </c:txPr>
        <c:crossAx val="173699584"/>
        <c:crosses val="autoZero"/>
        <c:crossBetween val="between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 Narrow" panose="020B0606020202030204" pitchFamily="34" charset="0"/>
        </a:defRPr>
      </a:pPr>
      <a:endParaRPr lang="es-PE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700525941679113E-2"/>
          <c:y val="0.13097538133584341"/>
          <c:w val="0.87213124575278755"/>
          <c:h val="0.75708499135737384"/>
        </c:manualLayout>
      </c:layout>
      <c:stockChart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>
                <c:manualLayout>
                  <c:x val="-8.951014614946684E-3"/>
                  <c:y val="1.39401621284761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41.4%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38.8%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35.3%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29.5%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475524081226910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28.1%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18.8%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7132861218404134E-3"/>
                  <c:y val="3.8759242172410756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7132861218404134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6.7132861218404134E-3"/>
                  <c:y val="3.8759242172410756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8.9510481624537688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DesnutCronicaOMS_G!$AM$33:$AM$39</c:f>
              <c:strCache>
                <c:ptCount val="6"/>
                <c:pt idx="0">
                  <c:v>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</c:v>
                </c:pt>
                <c:pt idx="5">
                  <c:v>2014 1s</c:v>
                </c:pt>
              </c:strCache>
            </c:strRef>
          </c:cat>
          <c:val>
            <c:numRef>
              <c:f>DesnutCronicaOMS_G!$AN$33:$AN$39</c:f>
              <c:numCache>
                <c:formatCode>0.0</c:formatCode>
                <c:ptCount val="6"/>
                <c:pt idx="0">
                  <c:v>41.354518959676469</c:v>
                </c:pt>
                <c:pt idx="1">
                  <c:v>38.788742698396</c:v>
                </c:pt>
                <c:pt idx="2">
                  <c:v>35.254450768936394</c:v>
                </c:pt>
                <c:pt idx="3" formatCode="#,##0.0">
                  <c:v>29.459999999999987</c:v>
                </c:pt>
                <c:pt idx="4" formatCode="#,##0.0">
                  <c:v>28.09103806524973</c:v>
                </c:pt>
                <c:pt idx="5" formatCode="#,##0.0">
                  <c:v>18.8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axId val="173725184"/>
        <c:axId val="270764864"/>
      </c:stockChart>
      <c:catAx>
        <c:axId val="17372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PE"/>
          </a:p>
        </c:txPr>
        <c:crossAx val="270764864"/>
        <c:crosses val="autoZero"/>
        <c:auto val="1"/>
        <c:lblAlgn val="ctr"/>
        <c:lblOffset val="100"/>
        <c:tickMarkSkip val="1"/>
        <c:noMultiLvlLbl val="0"/>
      </c:catAx>
      <c:valAx>
        <c:axId val="270764864"/>
        <c:scaling>
          <c:orientation val="minMax"/>
          <c:max val="55"/>
          <c:min val="1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PE"/>
          </a:p>
        </c:txPr>
        <c:crossAx val="173725184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>
          <a:latin typeface="Myanmar Text" pitchFamily="34" charset="0"/>
          <a:cs typeface="Myanmar Text" pitchFamily="34" charset="0"/>
        </a:defRPr>
      </a:pPr>
      <a:endParaRPr lang="es-P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0.53398</cdr:x>
      <cdr:y>0.56695</cdr:y>
    </cdr:from>
    <cdr:to>
      <cdr:x>0.59709</cdr:x>
      <cdr:y>0.63285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191000" y="2294547"/>
          <a:ext cx="4953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PE" sz="1100" dirty="0"/>
        </a:p>
      </cdr:txBody>
    </cdr:sp>
  </cdr:relSizeAnchor>
  <cdr:relSizeAnchor xmlns:cdr="http://schemas.openxmlformats.org/drawingml/2006/chartDrawing">
    <cdr:from>
      <cdr:x>0.69821</cdr:x>
      <cdr:y>0.26763</cdr:y>
    </cdr:from>
    <cdr:to>
      <cdr:x>0.80015</cdr:x>
      <cdr:y>0.37118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5479968" y="1083126"/>
          <a:ext cx="800100" cy="419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PE" sz="1400" dirty="0" smtClean="0">
              <a:solidFill>
                <a:srgbClr val="00B050"/>
              </a:solidFill>
              <a:latin typeface="Myanmar Text" pitchFamily="34" charset="0"/>
              <a:cs typeface="Myanmar Text" pitchFamily="34" charset="0"/>
            </a:rPr>
            <a:t>14.4%</a:t>
          </a:r>
          <a:endParaRPr lang="es-PE" sz="1400" dirty="0">
            <a:solidFill>
              <a:srgbClr val="00B050"/>
            </a:solidFill>
            <a:latin typeface="Myanmar Text" pitchFamily="34" charset="0"/>
            <a:cs typeface="Myanmar Text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0.88703</cdr:y>
    </cdr:from>
    <cdr:to>
      <cdr:x>0.38835</cdr:x>
      <cdr:y>0.94352</cdr:y>
    </cdr:to>
    <cdr:sp macro="" textlink="">
      <cdr:nvSpPr>
        <cdr:cNvPr id="4" name="7 Cerrar corchete"/>
        <cdr:cNvSpPr/>
      </cdr:nvSpPr>
      <cdr:spPr>
        <a:xfrm xmlns:a="http://schemas.openxmlformats.org/drawingml/2006/main" rot="5400000">
          <a:off x="1409700" y="2180247"/>
          <a:ext cx="228600" cy="3048000"/>
        </a:xfrm>
        <a:prstGeom xmlns:a="http://schemas.openxmlformats.org/drawingml/2006/main" prst="rightBracket">
          <a:avLst/>
        </a:prstGeom>
        <a:ln xmlns:a="http://schemas.openxmlformats.org/drawingml/2006/main" w="38100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0.41748</cdr:x>
      <cdr:y>0.88703</cdr:y>
    </cdr:from>
    <cdr:to>
      <cdr:x>0.98544</cdr:x>
      <cdr:y>0.94352</cdr:y>
    </cdr:to>
    <cdr:sp macro="" textlink="">
      <cdr:nvSpPr>
        <cdr:cNvPr id="5" name="7 Cerrar corchete"/>
        <cdr:cNvSpPr/>
      </cdr:nvSpPr>
      <cdr:spPr>
        <a:xfrm xmlns:a="http://schemas.openxmlformats.org/drawingml/2006/main" rot="5400000">
          <a:off x="5391150" y="1475397"/>
          <a:ext cx="228600" cy="4457700"/>
        </a:xfrm>
        <a:prstGeom xmlns:a="http://schemas.openxmlformats.org/drawingml/2006/main" prst="rightBracket">
          <a:avLst/>
        </a:prstGeom>
        <a:ln xmlns:a="http://schemas.openxmlformats.org/drawingml/2006/main" w="38100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F18FF-D9CD-4BF6-8DDC-F0E8E199C14F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6BE8E-CEE1-4759-90DF-247F019780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0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desnutrición está fuertemente relacionada con la pobreza. Ser pobre y estar desnutrido es una doble condición, que acentúa la exclusión y la inequidad. Por ello, la desnutrición, más que un indicador de salud, es un indicador de desarrollo del país.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E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apoyo</a:t>
            </a:r>
            <a:r>
              <a:rPr lang="en-US" sz="1200" dirty="0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alimentario</a:t>
            </a:r>
            <a:r>
              <a:rPr lang="en-US" sz="1200" dirty="0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; a</a:t>
            </a:r>
            <a:r>
              <a:rPr lang="es-PE" sz="1200" dirty="0" err="1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cceso</a:t>
            </a:r>
            <a:r>
              <a:rPr lang="es-PE" sz="1200" dirty="0" smtClean="0">
                <a:solidFill>
                  <a:prstClr val="black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a servicios de salud; hábitos de higiene y alimentación; acceso a servicios de agua y saneamiento; entre otros.</a:t>
            </a:r>
            <a:endParaRPr lang="en-US" sz="1200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E" b="1" dirty="0" smtClean="0"/>
          </a:p>
          <a:p>
            <a:r>
              <a:rPr lang="es-PE" b="1" dirty="0" smtClean="0"/>
              <a:t>Sin embargo, tratar</a:t>
            </a:r>
            <a:r>
              <a:rPr lang="es-PE" b="1" baseline="0" dirty="0" smtClean="0"/>
              <a:t> la DCI como un problema </a:t>
            </a:r>
            <a:r>
              <a:rPr lang="es-PE" b="1" baseline="0" dirty="0" err="1" smtClean="0"/>
              <a:t>multicausal</a:t>
            </a:r>
            <a:r>
              <a:rPr lang="es-PE" b="1" baseline="0" dirty="0" smtClean="0"/>
              <a:t> no se ha dado sino hace algunos años, aunque es un d</a:t>
            </a:r>
            <a:r>
              <a:rPr lang="es-PE" b="1" dirty="0" smtClean="0"/>
              <a:t>ebate </a:t>
            </a:r>
            <a:r>
              <a:rPr lang="es-PE" b="1" dirty="0" smtClean="0"/>
              <a:t>que se venía dando en </a:t>
            </a:r>
            <a:r>
              <a:rPr lang="es-PE" b="1" dirty="0" smtClean="0"/>
              <a:t>agencias de </a:t>
            </a:r>
            <a:r>
              <a:rPr lang="es-PE" b="1" baseline="0" dirty="0" smtClean="0"/>
              <a:t>cooperación internacional.</a:t>
            </a:r>
          </a:p>
          <a:p>
            <a:endParaRPr lang="es-PE" b="1" baseline="0" dirty="0" smtClean="0"/>
          </a:p>
          <a:p>
            <a:r>
              <a:rPr lang="es-PE" b="1" baseline="0" dirty="0" smtClean="0"/>
              <a:t>El enfoque multisectorial para tratarlo recién se ha dado formalmente en el Perú en 2007, aunque como veremos, de manera bastante desigual y </a:t>
            </a:r>
            <a:r>
              <a:rPr lang="es-PE" b="1" baseline="0" dirty="0" err="1" smtClean="0"/>
              <a:t>heterogenea</a:t>
            </a:r>
            <a:r>
              <a:rPr lang="es-PE" b="1" baseline="0" dirty="0" smtClean="0"/>
              <a:t> en cada región.</a:t>
            </a:r>
            <a:endParaRPr lang="es-PE" b="1" baseline="0" dirty="0" smtClean="0"/>
          </a:p>
          <a:p>
            <a:endParaRPr lang="es-PE" b="1" dirty="0" smtClean="0"/>
          </a:p>
          <a:p>
            <a:endParaRPr lang="es-PE" b="1" dirty="0" smtClean="0"/>
          </a:p>
          <a:p>
            <a:endParaRPr lang="es-PE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 smtClean="0"/>
              <a:t>Desde</a:t>
            </a:r>
            <a:r>
              <a:rPr lang="en-US" b="0" dirty="0" smtClean="0"/>
              <a:t> los </a:t>
            </a:r>
            <a:r>
              <a:rPr lang="en-US" b="0" dirty="0" err="1" smtClean="0"/>
              <a:t>años</a:t>
            </a:r>
            <a:r>
              <a:rPr lang="en-US" b="0" baseline="0" dirty="0" smtClean="0"/>
              <a:t> 90</a:t>
            </a:r>
            <a:r>
              <a:rPr lang="en-US" b="0" dirty="0" smtClean="0"/>
              <a:t> se </a:t>
            </a:r>
            <a:r>
              <a:rPr lang="en-US" b="0" dirty="0" err="1" smtClean="0"/>
              <a:t>han</a:t>
            </a:r>
            <a:r>
              <a:rPr lang="en-US" b="0" dirty="0" smtClean="0"/>
              <a:t> </a:t>
            </a:r>
            <a:r>
              <a:rPr lang="en-US" b="0" dirty="0" err="1" smtClean="0"/>
              <a:t>puesto</a:t>
            </a:r>
            <a:r>
              <a:rPr lang="en-US" b="0" dirty="0" smtClean="0"/>
              <a:t> en </a:t>
            </a:r>
            <a:r>
              <a:rPr lang="en-US" b="0" dirty="0" err="1" smtClean="0"/>
              <a:t>práctica</a:t>
            </a:r>
            <a:r>
              <a:rPr lang="en-US" b="0" dirty="0" smtClean="0"/>
              <a:t> </a:t>
            </a:r>
            <a:r>
              <a:rPr lang="en-US" b="0" dirty="0" err="1" smtClean="0"/>
              <a:t>políticas</a:t>
            </a:r>
            <a:r>
              <a:rPr lang="en-US" b="0" dirty="0" smtClean="0"/>
              <a:t> </a:t>
            </a:r>
            <a:r>
              <a:rPr lang="en-US" b="0" dirty="0" err="1" smtClean="0"/>
              <a:t>gubernamentales</a:t>
            </a:r>
            <a:r>
              <a:rPr lang="en-US" b="0" dirty="0" smtClean="0"/>
              <a:t> </a:t>
            </a:r>
            <a:r>
              <a:rPr lang="en-US" b="0" dirty="0" err="1" smtClean="0"/>
              <a:t>que</a:t>
            </a:r>
            <a:r>
              <a:rPr lang="en-US" b="0" dirty="0" smtClean="0"/>
              <a:t> </a:t>
            </a:r>
            <a:r>
              <a:rPr lang="en-US" b="0" dirty="0" err="1" smtClean="0"/>
              <a:t>intenta</a:t>
            </a:r>
            <a:r>
              <a:rPr lang="en-US" b="0" dirty="0" smtClean="0"/>
              <a:t> </a:t>
            </a:r>
            <a:r>
              <a:rPr lang="en-US" b="0" dirty="0" err="1" smtClean="0"/>
              <a:t>reducir</a:t>
            </a:r>
            <a:r>
              <a:rPr lang="en-US" b="0" dirty="0" smtClean="0"/>
              <a:t> la DCI,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aunque</a:t>
            </a:r>
            <a:r>
              <a:rPr lang="en-US" b="0" baseline="0" dirty="0" smtClean="0"/>
              <a:t> no se </a:t>
            </a:r>
            <a:r>
              <a:rPr lang="en-US" b="0" baseline="0" dirty="0" err="1" smtClean="0"/>
              <a:t>han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traducido</a:t>
            </a:r>
            <a:r>
              <a:rPr lang="en-US" b="0" baseline="0" dirty="0" smtClean="0"/>
              <a:t> en </a:t>
            </a:r>
            <a:r>
              <a:rPr lang="en-US" b="0" baseline="0" dirty="0" err="1" smtClean="0"/>
              <a:t>una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reducción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significativa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En 1991 </a:t>
            </a:r>
            <a:r>
              <a:rPr lang="en-US" b="0" baseline="0" dirty="0" smtClean="0">
                <a:sym typeface="Wingdings" pitchFamily="2" charset="2"/>
              </a:rPr>
              <a:t> 37.3% y en 2000 31.3% (o sea 6%)</a:t>
            </a:r>
          </a:p>
          <a:p>
            <a:r>
              <a:rPr lang="en-US" b="0" baseline="0" dirty="0" smtClean="0">
                <a:sym typeface="Wingdings" pitchFamily="2" charset="2"/>
              </a:rPr>
              <a:t>¿</a:t>
            </a:r>
            <a:r>
              <a:rPr lang="en-US" b="0" baseline="0" dirty="0" err="1" smtClean="0">
                <a:sym typeface="Wingdings" pitchFamily="2" charset="2"/>
              </a:rPr>
              <a:t>qué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ocurría</a:t>
            </a:r>
            <a:r>
              <a:rPr lang="en-US" b="0" baseline="0" dirty="0" smtClean="0">
                <a:sym typeface="Wingdings" pitchFamily="2" charset="2"/>
              </a:rPr>
              <a:t> en </a:t>
            </a:r>
            <a:r>
              <a:rPr lang="en-US" b="0" baseline="0" dirty="0" err="1" smtClean="0">
                <a:sym typeface="Wingdings" pitchFamily="2" charset="2"/>
              </a:rPr>
              <a:t>este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periodo</a:t>
            </a:r>
            <a:r>
              <a:rPr lang="en-US" b="0" baseline="0" dirty="0" smtClean="0">
                <a:sym typeface="Wingdings" pitchFamily="2" charset="2"/>
              </a:rPr>
              <a:t>? </a:t>
            </a:r>
            <a:r>
              <a:rPr lang="en-US" b="0" baseline="0" dirty="0" err="1" smtClean="0">
                <a:sym typeface="Wingdings" pitchFamily="2" charset="2"/>
              </a:rPr>
              <a:t>Programas</a:t>
            </a:r>
            <a:r>
              <a:rPr lang="en-US" b="0" baseline="0" dirty="0" smtClean="0">
                <a:sym typeface="Wingdings" pitchFamily="2" charset="2"/>
              </a:rPr>
              <a:t> de </a:t>
            </a:r>
            <a:r>
              <a:rPr lang="en-US" b="0" baseline="0" dirty="0" err="1" smtClean="0">
                <a:sym typeface="Wingdings" pitchFamily="2" charset="2"/>
              </a:rPr>
              <a:t>asistencia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alimentarias</a:t>
            </a:r>
            <a:r>
              <a:rPr lang="en-US" b="0" baseline="0" dirty="0" smtClean="0">
                <a:sym typeface="Wingdings" pitchFamily="2" charset="2"/>
              </a:rPr>
              <a:t>, </a:t>
            </a:r>
            <a:r>
              <a:rPr lang="en-US" b="0" baseline="0" dirty="0" err="1" smtClean="0">
                <a:sym typeface="Wingdings" pitchFamily="2" charset="2"/>
              </a:rPr>
              <a:t>descoordinados</a:t>
            </a:r>
            <a:r>
              <a:rPr lang="en-US" b="0" baseline="0" dirty="0" smtClean="0">
                <a:sym typeface="Wingdings" pitchFamily="2" charset="2"/>
              </a:rPr>
              <a:t> y con </a:t>
            </a:r>
            <a:r>
              <a:rPr lang="en-US" b="0" baseline="0" dirty="0" err="1" smtClean="0">
                <a:sym typeface="Wingdings" pitchFamily="2" charset="2"/>
              </a:rPr>
              <a:t>objetivos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yuxtapuestos</a:t>
            </a:r>
            <a:r>
              <a:rPr lang="en-US" b="0" baseline="0" dirty="0" smtClean="0">
                <a:sym typeface="Wingdings" pitchFamily="2" charset="2"/>
              </a:rPr>
              <a:t>, no </a:t>
            </a:r>
            <a:r>
              <a:rPr lang="en-US" b="0" baseline="0" dirty="0" err="1" smtClean="0">
                <a:sym typeface="Wingdings" pitchFamily="2" charset="2"/>
              </a:rPr>
              <a:t>toman</a:t>
            </a:r>
            <a:r>
              <a:rPr lang="en-US" b="0" baseline="0" dirty="0" smtClean="0">
                <a:sym typeface="Wingdings" pitchFamily="2" charset="2"/>
              </a:rPr>
              <a:t> en </a:t>
            </a:r>
            <a:r>
              <a:rPr lang="en-US" b="0" baseline="0" dirty="0" err="1" smtClean="0">
                <a:sym typeface="Wingdings" pitchFamily="2" charset="2"/>
              </a:rPr>
              <a:t>cuenta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multicausalidad</a:t>
            </a:r>
            <a:r>
              <a:rPr lang="en-US" b="0" baseline="0" dirty="0" smtClean="0">
                <a:sym typeface="Wingdings" pitchFamily="2" charset="2"/>
              </a:rPr>
              <a:t>.</a:t>
            </a:r>
          </a:p>
          <a:p>
            <a:r>
              <a:rPr lang="en-US" b="0" baseline="0" dirty="0" smtClean="0">
                <a:sym typeface="Wingdings" pitchFamily="2" charset="2"/>
              </a:rPr>
              <a:t>En 2006: 27 </a:t>
            </a:r>
            <a:r>
              <a:rPr lang="en-US" b="0" baseline="0" dirty="0" err="1" smtClean="0">
                <a:sym typeface="Wingdings" pitchFamily="2" charset="2"/>
              </a:rPr>
              <a:t>programas</a:t>
            </a:r>
            <a:r>
              <a:rPr lang="en-US" b="0" baseline="0" dirty="0" smtClean="0">
                <a:sym typeface="Wingdings" pitchFamily="2" charset="2"/>
              </a:rPr>
              <a:t> </a:t>
            </a:r>
            <a:r>
              <a:rPr lang="en-US" b="0" baseline="0" dirty="0" err="1" smtClean="0">
                <a:sym typeface="Wingdings" pitchFamily="2" charset="2"/>
              </a:rPr>
              <a:t>alimentarios</a:t>
            </a:r>
            <a:r>
              <a:rPr lang="en-US" b="0" baseline="0" dirty="0" smtClean="0">
                <a:sym typeface="Wingdings" pitchFamily="2" charset="2"/>
              </a:rPr>
              <a:t> y </a:t>
            </a:r>
            <a:r>
              <a:rPr lang="en-US" b="0" baseline="0" dirty="0" err="1" smtClean="0">
                <a:sym typeface="Wingdings" pitchFamily="2" charset="2"/>
              </a:rPr>
              <a:t>nutricionales</a:t>
            </a:r>
            <a:r>
              <a:rPr lang="en-US" b="0" baseline="0" dirty="0" smtClean="0">
                <a:sym typeface="Wingdings" pitchFamily="2" charset="2"/>
              </a:rPr>
              <a:t> </a:t>
            </a:r>
          </a:p>
          <a:p>
            <a:endParaRPr lang="en-US" b="0" dirty="0" smtClean="0"/>
          </a:p>
          <a:p>
            <a:r>
              <a:rPr lang="en-US" b="0" dirty="0" err="1" smtClean="0"/>
              <a:t>Luego</a:t>
            </a:r>
            <a:r>
              <a:rPr lang="en-US" b="0" baseline="0" dirty="0" smtClean="0"/>
              <a:t> del 2007 hasta el 2014, </a:t>
            </a:r>
            <a:r>
              <a:rPr lang="en-US" b="0" baseline="0" dirty="0" err="1" smtClean="0"/>
              <a:t>periodo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que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nos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interesa</a:t>
            </a:r>
            <a:r>
              <a:rPr lang="en-US" b="0" baseline="0" dirty="0" smtClean="0"/>
              <a:t> en </a:t>
            </a:r>
            <a:r>
              <a:rPr lang="en-US" b="0" baseline="0" dirty="0" err="1" smtClean="0"/>
              <a:t>este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estudio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notamos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una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baja</a:t>
            </a:r>
            <a:r>
              <a:rPr lang="en-US" b="0" baseline="0" dirty="0" smtClean="0"/>
              <a:t> de 14.4%.</a:t>
            </a:r>
          </a:p>
          <a:p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ZU: 15.6% a 10.3% (o</a:t>
            </a:r>
            <a:r>
              <a:rPr lang="es-P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sea 5.3%)</a:t>
            </a:r>
            <a:endParaRPr lang="es-P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ZR:</a:t>
            </a:r>
            <a:r>
              <a:rPr lang="es-P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45.7% a 32.3%</a:t>
            </a:r>
            <a:r>
              <a:rPr lang="es-P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 sea 13.4%)</a:t>
            </a:r>
            <a:endParaRPr lang="en-US" b="0" baseline="0" dirty="0" smtClean="0"/>
          </a:p>
          <a:p>
            <a:endParaRPr lang="en-US" b="1" dirty="0" smtClean="0"/>
          </a:p>
          <a:p>
            <a:r>
              <a:rPr lang="en-US" b="1" dirty="0" smtClean="0"/>
              <a:t>¿</a:t>
            </a:r>
            <a:r>
              <a:rPr lang="en-US" b="1" dirty="0" err="1" smtClean="0"/>
              <a:t>qué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pasó</a:t>
            </a:r>
            <a:r>
              <a:rPr lang="en-US" b="1" baseline="0" dirty="0" smtClean="0"/>
              <a:t> en el 2007? </a:t>
            </a:r>
            <a:r>
              <a:rPr lang="en-US" b="1" baseline="0" dirty="0" err="1" smtClean="0"/>
              <a:t>Prioridad</a:t>
            </a:r>
            <a:r>
              <a:rPr lang="en-US" b="1" baseline="0" dirty="0" smtClean="0"/>
              <a:t> en la agenda y se </a:t>
            </a:r>
            <a:r>
              <a:rPr lang="en-US" b="1" baseline="0" dirty="0" err="1" smtClean="0"/>
              <a:t>opta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por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darle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una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respuesta</a:t>
            </a:r>
            <a:r>
              <a:rPr lang="en-US" b="1" baseline="0" dirty="0" smtClean="0"/>
              <a:t> a </a:t>
            </a:r>
            <a:r>
              <a:rPr lang="en-US" b="1" baseline="0" dirty="0" err="1" smtClean="0"/>
              <a:t>través</a:t>
            </a:r>
            <a:r>
              <a:rPr lang="en-US" b="1" baseline="0" dirty="0" smtClean="0"/>
              <a:t> de </a:t>
            </a:r>
            <a:r>
              <a:rPr lang="en-US" b="1" baseline="0" dirty="0" err="1" smtClean="0"/>
              <a:t>estrategias</a:t>
            </a:r>
            <a:r>
              <a:rPr lang="en-US" b="1" baseline="0" dirty="0" smtClean="0"/>
              <a:t> de </a:t>
            </a:r>
            <a:r>
              <a:rPr lang="en-US" b="1" baseline="0" dirty="0" err="1" smtClean="0"/>
              <a:t>articulación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multisectorial</a:t>
            </a:r>
            <a:r>
              <a:rPr lang="en-US" b="1" baseline="0" dirty="0" smtClean="0"/>
              <a:t>.</a:t>
            </a:r>
            <a:endParaRPr lang="en-US" b="1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3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smtClean="0"/>
              <a:t>Ayacucho de las regiones con mayor índice de DCI:</a:t>
            </a:r>
            <a:r>
              <a:rPr lang="es-PE" baseline="0" dirty="0" smtClean="0"/>
              <a:t> junto con Cajamarca, Amazonas, Apurímac y Huancavelica.</a:t>
            </a:r>
          </a:p>
          <a:p>
            <a:r>
              <a:rPr lang="es-PE" baseline="0" dirty="0" smtClean="0"/>
              <a:t>2007: alrededor de 42%.</a:t>
            </a:r>
          </a:p>
          <a:p>
            <a:r>
              <a:rPr lang="es-PE" baseline="0" dirty="0" smtClean="0"/>
              <a:t>2013: 29.2%</a:t>
            </a:r>
          </a:p>
          <a:p>
            <a:endParaRPr lang="es-PE" dirty="0" smtClean="0"/>
          </a:p>
          <a:p>
            <a:r>
              <a:rPr lang="es-PE" dirty="0" smtClean="0"/>
              <a:t>Si miramos qué</a:t>
            </a:r>
            <a:r>
              <a:rPr lang="es-PE" baseline="0" dirty="0" smtClean="0"/>
              <a:t> pasa en las regiones, a partir del 2007, hay un gran cambio en las tasas de DCI de toda la región.</a:t>
            </a:r>
          </a:p>
          <a:p>
            <a:r>
              <a:rPr lang="es-PE" baseline="0" dirty="0" smtClean="0"/>
              <a:t>Específicamente, si vemos a Ayacucho, región donde se lleva a cabo nuestra investigación, notamos que es parte de las regiones andinas que reducen su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0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3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r>
              <a:rPr lang="en-US" dirty="0" smtClean="0"/>
              <a:t>MCLCP: </a:t>
            </a:r>
            <a:endParaRPr lang="en-US" dirty="0" smtClean="0"/>
          </a:p>
          <a:p>
            <a:pPr marL="742950" lvl="1" indent="-285750">
              <a:buFontTx/>
              <a:buChar char="-"/>
            </a:pPr>
            <a:r>
              <a:rPr lang="en-US" dirty="0" err="1" smtClean="0"/>
              <a:t>Tras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caída</a:t>
            </a:r>
            <a:r>
              <a:rPr lang="en-US" baseline="0" dirty="0" smtClean="0"/>
              <a:t> de regimen de Fujimori en 2000, </a:t>
            </a:r>
            <a:r>
              <a:rPr lang="en-US" baseline="0" dirty="0" err="1" smtClean="0"/>
              <a:t>emergen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iniciativas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sociedad</a:t>
            </a:r>
            <a:r>
              <a:rPr lang="en-US" baseline="0" dirty="0" smtClean="0"/>
              <a:t> civil.</a:t>
            </a:r>
          </a:p>
          <a:p>
            <a:pPr marL="742950" lvl="1" indent="-285750">
              <a:buFontTx/>
              <a:buChar char="-"/>
            </a:pPr>
            <a:r>
              <a:rPr lang="es-PE" dirty="0" smtClean="0"/>
              <a:t>Generar </a:t>
            </a:r>
            <a:r>
              <a:rPr lang="es-PE" dirty="0" smtClean="0"/>
              <a:t>diálogo y acuerdos entre los </a:t>
            </a:r>
            <a:r>
              <a:rPr lang="es-PE" b="1" dirty="0" smtClean="0"/>
              <a:t>titulares de los principales ministerios en materia social y los representantes de la sociedad civil </a:t>
            </a:r>
            <a:r>
              <a:rPr lang="es-PE" dirty="0" smtClean="0"/>
              <a:t>a fin de luchar eficazmente contra la pobreza. </a:t>
            </a:r>
          </a:p>
          <a:p>
            <a:pPr marL="742950" lvl="1" indent="-285750">
              <a:buFontTx/>
              <a:buChar char="-"/>
            </a:pPr>
            <a:r>
              <a:rPr lang="es-PE" dirty="0" smtClean="0"/>
              <a:t>Incorporar el desarrollo de la infancia como una prioridad en el presupuesto público</a:t>
            </a:r>
          </a:p>
          <a:p>
            <a:pPr marL="742950" lvl="1" indent="-285750">
              <a:buFontTx/>
              <a:buChar char="-"/>
            </a:pPr>
            <a:endParaRPr lang="es-PE" dirty="0" smtClean="0"/>
          </a:p>
          <a:p>
            <a:pPr marL="742950" lvl="1" indent="-285750">
              <a:buFontTx/>
              <a:buChar char="-"/>
            </a:pPr>
            <a:r>
              <a:rPr lang="es-PE" dirty="0" smtClean="0"/>
              <a:t>IDI:</a:t>
            </a:r>
            <a:r>
              <a:rPr lang="es-PE" baseline="0" dirty="0" smtClean="0"/>
              <a:t> </a:t>
            </a:r>
          </a:p>
          <a:p>
            <a:pPr marL="742950" lvl="1" indent="-285750">
              <a:buFontTx/>
              <a:buNone/>
            </a:pPr>
            <a:r>
              <a:rPr lang="es-PE" baseline="0" dirty="0" smtClean="0"/>
              <a:t>          DCI tema en boga.</a:t>
            </a:r>
          </a:p>
          <a:p>
            <a:pPr marL="742950" lvl="1" indent="-285750">
              <a:buFontTx/>
              <a:buNone/>
            </a:pPr>
            <a:r>
              <a:rPr lang="es-PE" baseline="0" dirty="0" smtClean="0"/>
              <a:t>          incidencia de agencias y soporte técnico.</a:t>
            </a:r>
          </a:p>
          <a:p>
            <a:pPr marL="742950" lvl="1" indent="-285750">
              <a:buFontTx/>
              <a:buNone/>
            </a:pPr>
            <a:r>
              <a:rPr lang="es-PE" baseline="0" dirty="0" smtClean="0"/>
              <a:t>          ADRA, CARE, </a:t>
            </a:r>
            <a:r>
              <a:rPr lang="es-PE" baseline="0" dirty="0" err="1" smtClean="0"/>
              <a:t>Cáritas</a:t>
            </a:r>
            <a:r>
              <a:rPr lang="es-PE" baseline="0" dirty="0" smtClean="0"/>
              <a:t>, Prisma...</a:t>
            </a:r>
          </a:p>
          <a:p>
            <a:pPr marL="742950" lvl="1" indent="-285750">
              <a:buFontTx/>
              <a:buNone/>
            </a:pPr>
            <a:r>
              <a:rPr lang="es-PE" baseline="0" dirty="0" smtClean="0"/>
              <a:t>          Se propone la necesidad de trabajo articulado </a:t>
            </a:r>
            <a:r>
              <a:rPr lang="es-PE" baseline="0" dirty="0" smtClean="0">
                <a:sym typeface="Wingdings" pitchFamily="2" charset="2"/>
              </a:rPr>
              <a:t> </a:t>
            </a:r>
            <a:r>
              <a:rPr lang="es-PE" baseline="0" dirty="0" smtClean="0"/>
              <a:t>		Impulsan Estrategia Crecer.  </a:t>
            </a:r>
          </a:p>
          <a:p>
            <a:pPr marL="742950" lvl="1" indent="-285750">
              <a:buFontTx/>
              <a:buNone/>
            </a:pPr>
            <a:r>
              <a:rPr lang="es-PE" baseline="0" dirty="0" smtClean="0"/>
              <a:t>	    Estrategia: acuerdo con candidatos.</a:t>
            </a:r>
            <a:endParaRPr lang="es-PE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16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s-ES_tradnl" dirty="0" smtClean="0"/>
              <a:t>2007 Reforma Presupuesto por</a:t>
            </a:r>
            <a:r>
              <a:rPr lang="es-ES_tradnl" baseline="0" dirty="0" smtClean="0"/>
              <a:t> Resultados.</a:t>
            </a:r>
            <a:endParaRPr lang="es-ES_tradnl" dirty="0" smtClean="0"/>
          </a:p>
          <a:p>
            <a:pPr marL="285750" indent="-285750">
              <a:buFontTx/>
              <a:buChar char="-"/>
            </a:pPr>
            <a:r>
              <a:rPr lang="es-ES_tradnl" dirty="0" smtClean="0"/>
              <a:t>Confluencia entre los procesos generados desde la sociedad civil y el impulso del Estado</a:t>
            </a:r>
          </a:p>
          <a:p>
            <a:pPr marL="285750" indent="-285750">
              <a:buFontTx/>
              <a:buChar char="-"/>
            </a:pPr>
            <a:r>
              <a:rPr lang="es-ES_tradnl" dirty="0" smtClean="0"/>
              <a:t>Gestión centrada en el ciudadano. </a:t>
            </a:r>
            <a:r>
              <a:rPr lang="en-US" dirty="0" smtClean="0"/>
              <a:t> </a:t>
            </a:r>
          </a:p>
          <a:p>
            <a:pPr marL="285750" indent="-285750">
              <a:buFontTx/>
              <a:buChar char="-"/>
            </a:pPr>
            <a:r>
              <a:rPr lang="en-US" b="1" dirty="0" smtClean="0"/>
              <a:t>Mayor </a:t>
            </a:r>
            <a:r>
              <a:rPr lang="en-US" b="1" dirty="0" err="1" smtClean="0"/>
              <a:t>flexiblidad</a:t>
            </a:r>
            <a:r>
              <a:rPr lang="en-US" b="1" dirty="0" smtClean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la </a:t>
            </a:r>
            <a:r>
              <a:rPr lang="en-US" b="1" dirty="0" err="1" smtClean="0"/>
              <a:t>gestión</a:t>
            </a:r>
            <a:r>
              <a:rPr lang="en-US" b="1" dirty="0" smtClean="0"/>
              <a:t> de </a:t>
            </a:r>
            <a:r>
              <a:rPr lang="en-US" b="1" dirty="0" err="1" smtClean="0"/>
              <a:t>recursos</a:t>
            </a:r>
            <a:r>
              <a:rPr lang="en-US" b="1" dirty="0" smtClean="0"/>
              <a:t>: </a:t>
            </a:r>
            <a:r>
              <a:rPr lang="en-US" b="1" dirty="0" err="1" smtClean="0"/>
              <a:t>mejor</a:t>
            </a:r>
            <a:r>
              <a:rPr lang="en-US" b="1" dirty="0" smtClean="0"/>
              <a:t> </a:t>
            </a:r>
            <a:r>
              <a:rPr lang="en-US" b="1" dirty="0" err="1" smtClean="0"/>
              <a:t>logro</a:t>
            </a:r>
            <a:r>
              <a:rPr lang="en-US" b="1" dirty="0" smtClean="0"/>
              <a:t> de </a:t>
            </a:r>
            <a:r>
              <a:rPr lang="en-US" b="1" dirty="0" err="1" smtClean="0"/>
              <a:t>objetivos</a:t>
            </a:r>
            <a:endParaRPr lang="en-US" b="1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Transparencia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operaciones</a:t>
            </a:r>
            <a:r>
              <a:rPr lang="en-US" dirty="0" smtClean="0"/>
              <a:t> y </a:t>
            </a:r>
            <a:r>
              <a:rPr lang="en-US" dirty="0" err="1" smtClean="0"/>
              <a:t>tomas</a:t>
            </a:r>
            <a:r>
              <a:rPr lang="en-US" dirty="0" smtClean="0"/>
              <a:t> </a:t>
            </a:r>
            <a:r>
              <a:rPr lang="en-US" dirty="0" err="1" smtClean="0"/>
              <a:t>decisisones</a:t>
            </a:r>
            <a:r>
              <a:rPr lang="en-US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Monitoreo</a:t>
            </a:r>
            <a:r>
              <a:rPr lang="en-US" dirty="0" smtClean="0"/>
              <a:t> de </a:t>
            </a:r>
            <a:r>
              <a:rPr lang="en-US" dirty="0" err="1" smtClean="0"/>
              <a:t>resultados</a:t>
            </a:r>
            <a:r>
              <a:rPr lang="en-US" dirty="0" smtClean="0"/>
              <a:t>. </a:t>
            </a:r>
          </a:p>
          <a:p>
            <a:endParaRPr lang="es-PE" dirty="0" smtClean="0"/>
          </a:p>
          <a:p>
            <a:r>
              <a:rPr lang="es-PE" b="1" dirty="0" smtClean="0"/>
              <a:t>Programas</a:t>
            </a:r>
            <a:r>
              <a:rPr lang="es-PE" b="1" baseline="0" dirty="0" smtClean="0"/>
              <a:t> Presupuestales: implementación de </a:t>
            </a:r>
            <a:r>
              <a:rPr lang="es-PE" b="1" baseline="0" dirty="0" err="1" smtClean="0"/>
              <a:t>PpR</a:t>
            </a:r>
            <a:r>
              <a:rPr lang="es-PE" b="1" baseline="0" dirty="0" smtClean="0"/>
              <a:t> a través de paquetes de diversos resultados.</a:t>
            </a:r>
          </a:p>
          <a:p>
            <a:r>
              <a:rPr lang="es-PE" b="1" baseline="0" dirty="0" smtClean="0"/>
              <a:t>PAN: busca reducir bajo peso al nacer, mejorar alimentación y nutrición</a:t>
            </a:r>
            <a:endParaRPr lang="es-PE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50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s-PE" b="1" dirty="0" smtClean="0"/>
              <a:t>Alinear todas las intervenciones sociales</a:t>
            </a:r>
          </a:p>
          <a:p>
            <a:pPr marL="285750" indent="-285750">
              <a:buFontTx/>
              <a:buChar char="-"/>
            </a:pPr>
            <a:r>
              <a:rPr lang="es-PE" dirty="0" smtClean="0"/>
              <a:t>Incorporación de un componente multisectorial en la ejecución de los programas sociales</a:t>
            </a:r>
          </a:p>
          <a:p>
            <a:pPr marL="285750" indent="-285750">
              <a:buFontTx/>
              <a:buChar char="-"/>
            </a:pPr>
            <a:r>
              <a:rPr lang="es-PE" b="1" dirty="0" smtClean="0"/>
              <a:t>Estrategias regionales para tratar causas de la DCI</a:t>
            </a:r>
            <a:r>
              <a:rPr lang="es-PE" dirty="0" smtClean="0"/>
              <a:t>, capacitar a los agentes comunitarios y desarrollar proyectos de inversión social. </a:t>
            </a:r>
          </a:p>
          <a:p>
            <a:pPr marL="742950" lvl="1" indent="-285750">
              <a:buFontTx/>
              <a:buChar char="-"/>
            </a:pPr>
            <a:r>
              <a:rPr lang="es-PE" dirty="0" smtClean="0"/>
              <a:t>Mejorar la ejecución y asignación presupuestal</a:t>
            </a:r>
          </a:p>
          <a:p>
            <a:pPr marL="285750" indent="-285750">
              <a:buFontTx/>
              <a:buChar char="-"/>
            </a:pPr>
            <a:r>
              <a:rPr lang="es-PE" b="1" dirty="0" smtClean="0"/>
              <a:t>Creación de instancias de</a:t>
            </a:r>
            <a:r>
              <a:rPr lang="es-PE" b="1" baseline="0" dirty="0" smtClean="0"/>
              <a:t> articulación intersectorial &amp; intergubernamental</a:t>
            </a:r>
            <a:r>
              <a:rPr lang="es-PE" baseline="0" dirty="0" smtClean="0"/>
              <a:t>. </a:t>
            </a:r>
          </a:p>
          <a:p>
            <a:pPr marL="285750" indent="-285750">
              <a:buFontTx/>
              <a:buChar char="-"/>
            </a:pPr>
            <a:r>
              <a:rPr lang="es-PE" baseline="0" dirty="0" smtClean="0"/>
              <a:t>CIAS, </a:t>
            </a: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espacio de acuerdos intersectoriales de la política social (</a:t>
            </a:r>
            <a:r>
              <a:rPr lang="es-ES_tradnl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bajo Presidencia Consejo de Ministros).</a:t>
            </a:r>
          </a:p>
          <a:p>
            <a:pPr marL="285750" indent="-285750">
              <a:buFontTx/>
              <a:buChar char="-"/>
            </a:pPr>
            <a:r>
              <a:rPr lang="es-ES_tradn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queda claro cuál es el espacio de articulación intergubernamental.</a:t>
            </a:r>
          </a:p>
          <a:p>
            <a:pPr marL="742950" lvl="1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s-PE" b="1" dirty="0" smtClean="0"/>
              <a:t>Plantea</a:t>
            </a:r>
            <a:r>
              <a:rPr lang="es-PE" b="1" baseline="0" dirty="0" smtClean="0"/>
              <a:t> articulación horizontal (entre sectores y descentralizado – regionales y locales y vertical (entre diferentes mecanismos de gobierno</a:t>
            </a:r>
            <a:r>
              <a:rPr lang="es-PE" b="1" baseline="0" dirty="0" smtClean="0"/>
              <a:t>).</a:t>
            </a:r>
          </a:p>
          <a:p>
            <a:pPr marL="0" indent="0">
              <a:buFontTx/>
              <a:buNone/>
            </a:pPr>
            <a:endParaRPr lang="es-PE" b="1" baseline="0" dirty="0" smtClean="0"/>
          </a:p>
          <a:p>
            <a:pPr marL="0" indent="0">
              <a:buFontTx/>
              <a:buNone/>
            </a:pPr>
            <a:r>
              <a:rPr lang="es-PE" b="1" baseline="0" dirty="0" smtClean="0"/>
              <a:t>3 ejes de intervención:</a:t>
            </a:r>
          </a:p>
          <a:p>
            <a:pPr marL="0" indent="0">
              <a:buFontTx/>
              <a:buNone/>
            </a:pPr>
            <a:r>
              <a:rPr lang="es-PE" b="1" baseline="0" dirty="0" smtClean="0"/>
              <a:t>Desarrollo de capacidades humanas </a:t>
            </a:r>
          </a:p>
          <a:p>
            <a:pPr marL="0" indent="0">
              <a:buFontTx/>
              <a:buNone/>
            </a:pPr>
            <a:r>
              <a:rPr lang="es-PE" b="1" baseline="0" dirty="0" smtClean="0"/>
              <a:t>Promoción de capacidades económicas</a:t>
            </a:r>
          </a:p>
          <a:p>
            <a:pPr marL="0" indent="0">
              <a:buFontTx/>
              <a:buNone/>
            </a:pPr>
            <a:r>
              <a:rPr lang="es-PE" b="1" baseline="0" dirty="0" smtClean="0"/>
              <a:t>Establecimiento de red de protección social</a:t>
            </a:r>
            <a:endParaRPr lang="es-PE" b="1" dirty="0" smtClean="0"/>
          </a:p>
          <a:p>
            <a:pPr marL="285750" indent="-285750">
              <a:buFontTx/>
              <a:buChar char="-"/>
            </a:pPr>
            <a:endParaRPr lang="es-PE" dirty="0" smtClean="0"/>
          </a:p>
          <a:p>
            <a:endParaRPr lang="en-US" dirty="0" smtClean="0"/>
          </a:p>
          <a:p>
            <a:r>
              <a:rPr lang="en-US" dirty="0" smtClean="0"/>
              <a:t>¿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mecanismos</a:t>
            </a:r>
            <a:r>
              <a:rPr lang="en-US" dirty="0" smtClean="0"/>
              <a:t> de </a:t>
            </a:r>
            <a:r>
              <a:rPr lang="en-US" dirty="0" err="1" smtClean="0"/>
              <a:t>coordinación</a:t>
            </a:r>
            <a:r>
              <a:rPr lang="en-US" dirty="0" smtClean="0"/>
              <a:t> “</a:t>
            </a:r>
            <a:r>
              <a:rPr lang="en-US" dirty="0" err="1" smtClean="0"/>
              <a:t>pobres</a:t>
            </a:r>
            <a:r>
              <a:rPr lang="en-US" dirty="0" smtClean="0"/>
              <a:t>”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tema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también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78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>
                <a:latin typeface="Myanmar Text"/>
              </a:rPr>
              <a:t>Marco general de la política de desarrollo e inclusión social para las intervenciones articuladas.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E" b="1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Enfoque </a:t>
            </a:r>
            <a:r>
              <a:rPr lang="es-PE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por ciclo de vida, no por causas.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E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Herramienta de gestión con carácter vinculante en el ciclo de gestión pública.</a:t>
            </a:r>
          </a:p>
          <a:p>
            <a:endParaRPr lang="es-PE" dirty="0" smtClean="0"/>
          </a:p>
          <a:p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ese sentido, </a:t>
            </a:r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reconoce el importante rol del MINSA 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todos los ejes, y en especial para el primero (Nutrición Infantil), como ente rector del Programa Articulado Nutricional (PAN), el Programa de Salud Materno Neonatal (PSMN) y el Programa de Identidad. </a:t>
            </a:r>
          </a:p>
          <a:p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Programas actúan en las localidades a través de Unidades Territoriales y trabajan de forma articulada con los sectores de Salud y Educación para lograr los resultados esperados en la primera infancia.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Trabajan desde un enfoque de cogestión que promueve el involucramiento de la comunidad en la vigilancia del cumplimiento de los resultados.</a:t>
            </a:r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PE" dirty="0" smtClean="0"/>
          </a:p>
          <a:p>
            <a:r>
              <a:rPr lang="es-PE" dirty="0" smtClean="0"/>
              <a:t>*Explicar por qué no nos importa </a:t>
            </a:r>
            <a:r>
              <a:rPr lang="es-PE" dirty="0" err="1" smtClean="0"/>
              <a:t>Qali</a:t>
            </a:r>
            <a:r>
              <a:rPr lang="es-PE" dirty="0" smtClean="0"/>
              <a:t> </a:t>
            </a:r>
            <a:r>
              <a:rPr lang="es-PE" dirty="0" err="1" smtClean="0"/>
              <a:t>Warma</a:t>
            </a:r>
            <a:r>
              <a:rPr lang="es-PE" dirty="0" smtClean="0"/>
              <a:t>.</a:t>
            </a:r>
          </a:p>
          <a:p>
            <a:endParaRPr lang="es-PE" dirty="0" smtClean="0"/>
          </a:p>
          <a:p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dos programas latinoamericanos que  hasta la fecha han logrado una reducción significativa de la tasa de DCI de sus respectivos países. Bolivia: Programa Multisectorial "Desnutrición Cero</a:t>
            </a:r>
          </a:p>
          <a:p>
            <a:pPr lvl="0"/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Brasil: Programa “Hambre Cero”</a:t>
            </a:r>
          </a:p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se </a:t>
            </a:r>
            <a:r>
              <a:rPr lang="en-US" dirty="0" err="1" smtClean="0"/>
              <a:t>logra</a:t>
            </a:r>
            <a:r>
              <a:rPr lang="en-US" dirty="0" smtClean="0"/>
              <a:t> </a:t>
            </a:r>
            <a:r>
              <a:rPr lang="en-US" dirty="0" err="1" smtClean="0"/>
              <a:t>implementar</a:t>
            </a:r>
            <a:r>
              <a:rPr lang="en-US" dirty="0" smtClean="0"/>
              <a:t> en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lados</a:t>
            </a:r>
            <a:r>
              <a:rPr lang="en-US" dirty="0" smtClean="0"/>
              <a:t> </a:t>
            </a:r>
            <a:r>
              <a:rPr lang="en-US" dirty="0" err="1" smtClean="0"/>
              <a:t>pero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lugar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ocurre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Huamanguilla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05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Forma </a:t>
            </a:r>
            <a:r>
              <a:rPr lang="en-US" baseline="0" dirty="0" smtClean="0"/>
              <a:t>de leer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políticas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enmarcan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nuestro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trabajo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Más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aún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interpretativo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hecho</a:t>
            </a:r>
            <a:r>
              <a:rPr lang="en-US" baseline="0" dirty="0" smtClean="0"/>
              <a:t> de ser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“</a:t>
            </a:r>
            <a:r>
              <a:rPr lang="en-US" baseline="0" dirty="0" err="1" smtClean="0"/>
              <a:t>Estrategia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Nacional</a:t>
            </a:r>
            <a:r>
              <a:rPr lang="en-US" baseline="0" dirty="0" smtClean="0"/>
              <a:t>” (</a:t>
            </a:r>
            <a:r>
              <a:rPr lang="en-US" baseline="0" dirty="0" err="1" smtClean="0"/>
              <a:t>enmarcada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Política</a:t>
            </a:r>
            <a:r>
              <a:rPr lang="en-US" baseline="0" dirty="0" smtClean="0"/>
              <a:t> Social </a:t>
            </a:r>
            <a:r>
              <a:rPr lang="en-US" baseline="0" dirty="0" err="1" smtClean="0"/>
              <a:t>Estatal</a:t>
            </a:r>
            <a:r>
              <a:rPr lang="en-US" baseline="0" dirty="0" smtClean="0"/>
              <a:t>): </a:t>
            </a:r>
            <a:r>
              <a:rPr lang="en-US" baseline="0" dirty="0" err="1" smtClean="0"/>
              <a:t>marco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normativo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orientador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permite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apropiación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adecuación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ser “</a:t>
            </a:r>
            <a:r>
              <a:rPr lang="en-US" baseline="0" dirty="0" err="1" smtClean="0"/>
              <a:t>articulador</a:t>
            </a:r>
            <a:r>
              <a:rPr lang="en-US" baseline="0" dirty="0" smtClean="0"/>
              <a:t>”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relaciones</a:t>
            </a:r>
            <a:r>
              <a:rPr lang="en-US" baseline="0" dirty="0" smtClean="0"/>
              <a:t> entre </a:t>
            </a:r>
            <a:r>
              <a:rPr lang="en-US" baseline="0" dirty="0" err="1" smtClean="0"/>
              <a:t>diferentes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niveles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gobierno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sectores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compleja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22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Intersectorialidad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relación entre diversos sectores gubernamentales</a:t>
            </a:r>
            <a:r>
              <a:rPr lang="es-P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(sinónimo de “coordinación institucional”).</a:t>
            </a:r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Adquirió especial relevancia en toda la región latinoamericana tras una mayor comprensión sobre la </a:t>
            </a:r>
            <a:r>
              <a:rPr lang="es-PE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multidimensionalidad</a:t>
            </a:r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 causas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influyen en la vulnerabilidad social, pobreza y exclusión –como la DCI- y del fracaso de modelos anteriores (De</a:t>
            </a:r>
            <a:r>
              <a:rPr lang="es-P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esta manera, se ha vuelto eje de las políticas sociales en la actualidad). (“visión holística de gobierno”).</a:t>
            </a:r>
          </a:p>
          <a:p>
            <a:endParaRPr lang="es-P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err="1" smtClean="0"/>
              <a:t>Debe</a:t>
            </a:r>
            <a:r>
              <a:rPr lang="en-US" baseline="0" dirty="0" smtClean="0"/>
              <a:t> ser </a:t>
            </a:r>
            <a:r>
              <a:rPr lang="en-US" baseline="0" dirty="0" err="1" smtClean="0"/>
              <a:t>construida</a:t>
            </a:r>
            <a:r>
              <a:rPr lang="en-US" baseline="0" dirty="0" smtClean="0"/>
              <a:t>. (No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un “</a:t>
            </a:r>
            <a:r>
              <a:rPr lang="en-US" baseline="0" dirty="0" err="1" smtClean="0"/>
              <a:t>modelo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gestión</a:t>
            </a:r>
            <a:r>
              <a:rPr lang="en-US" baseline="0" dirty="0" smtClean="0"/>
              <a:t>” dado)</a:t>
            </a:r>
          </a:p>
          <a:p>
            <a:endParaRPr lang="en-US" dirty="0" smtClean="0"/>
          </a:p>
          <a:p>
            <a:r>
              <a:rPr lang="en-US" dirty="0" smtClean="0"/>
              <a:t>No solo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sector </a:t>
            </a:r>
            <a:r>
              <a:rPr lang="en-US" dirty="0" err="1" smtClean="0"/>
              <a:t>haga</a:t>
            </a:r>
            <a:r>
              <a:rPr lang="en-US" dirty="0" smtClean="0"/>
              <a:t> lo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corresponde</a:t>
            </a:r>
            <a:r>
              <a:rPr lang="en-US" dirty="0" smtClean="0"/>
              <a:t> </a:t>
            </a:r>
            <a:r>
              <a:rPr lang="en-US" dirty="0" err="1" smtClean="0"/>
              <a:t>sino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“se </a:t>
            </a:r>
            <a:r>
              <a:rPr lang="en-US" dirty="0" err="1" smtClean="0"/>
              <a:t>pongan</a:t>
            </a:r>
            <a:r>
              <a:rPr lang="en-US" dirty="0" smtClean="0"/>
              <a:t> de </a:t>
            </a:r>
            <a:r>
              <a:rPr lang="en-US" dirty="0" err="1" smtClean="0"/>
              <a:t>acuerdo</a:t>
            </a:r>
            <a:r>
              <a:rPr lang="en-US" dirty="0" smtClean="0"/>
              <a:t>” de </a:t>
            </a:r>
            <a:r>
              <a:rPr lang="en-US" dirty="0" err="1" smtClean="0"/>
              <a:t>manera</a:t>
            </a:r>
            <a:r>
              <a:rPr lang="en-US" dirty="0" smtClean="0"/>
              <a:t> “</a:t>
            </a:r>
            <a:r>
              <a:rPr lang="en-US" dirty="0" err="1" smtClean="0"/>
              <a:t>conjunta</a:t>
            </a:r>
            <a:r>
              <a:rPr lang="en-US" dirty="0" smtClean="0"/>
              <a:t>”. (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importancia</a:t>
            </a:r>
            <a:r>
              <a:rPr lang="en-US" dirty="0" smtClean="0"/>
              <a:t> </a:t>
            </a:r>
            <a:r>
              <a:rPr lang="en-US" dirty="0" err="1" smtClean="0"/>
              <a:t>también</a:t>
            </a:r>
            <a:r>
              <a:rPr lang="en-US" dirty="0" smtClean="0"/>
              <a:t> a </a:t>
            </a:r>
            <a:r>
              <a:rPr lang="en-US" dirty="0" err="1" smtClean="0"/>
              <a:t>comunidades</a:t>
            </a:r>
            <a:r>
              <a:rPr lang="en-US" dirty="0" smtClean="0"/>
              <a:t> y </a:t>
            </a:r>
            <a:r>
              <a:rPr lang="en-US" dirty="0" err="1" smtClean="0"/>
              <a:t>familias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err="1" smtClean="0"/>
              <a:t>Necesario</a:t>
            </a:r>
            <a:r>
              <a:rPr lang="en-US" dirty="0" smtClean="0"/>
              <a:t> </a:t>
            </a:r>
            <a:r>
              <a:rPr lang="en-US" dirty="0" err="1" smtClean="0"/>
              <a:t>prestar</a:t>
            </a:r>
            <a:r>
              <a:rPr lang="en-US" dirty="0" smtClean="0"/>
              <a:t> </a:t>
            </a:r>
            <a:r>
              <a:rPr lang="en-US" dirty="0" err="1" smtClean="0"/>
              <a:t>atención</a:t>
            </a:r>
            <a:r>
              <a:rPr lang="en-US" dirty="0" smtClean="0"/>
              <a:t> a </a:t>
            </a:r>
            <a:r>
              <a:rPr lang="en-US" dirty="0" err="1" smtClean="0"/>
              <a:t>contexto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política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institucional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Hay </a:t>
            </a:r>
            <a:r>
              <a:rPr lang="en-US" dirty="0" err="1" smtClean="0"/>
              <a:t>diversas</a:t>
            </a:r>
            <a:r>
              <a:rPr lang="en-US" dirty="0" smtClean="0"/>
              <a:t> </a:t>
            </a:r>
            <a:r>
              <a:rPr lang="en-US" dirty="0" err="1" smtClean="0"/>
              <a:t>formas</a:t>
            </a:r>
            <a:r>
              <a:rPr lang="en-US" dirty="0" smtClean="0"/>
              <a:t> en </a:t>
            </a:r>
            <a:r>
              <a:rPr lang="en-US" dirty="0" err="1" smtClean="0"/>
              <a:t>cómo</a:t>
            </a:r>
            <a:r>
              <a:rPr lang="en-US" dirty="0" smtClean="0"/>
              <a:t> se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moldeando</a:t>
            </a:r>
            <a:r>
              <a:rPr lang="en-US" dirty="0" smtClean="0"/>
              <a:t> la </a:t>
            </a:r>
            <a:r>
              <a:rPr lang="en-US" dirty="0" err="1" smtClean="0"/>
              <a:t>intersectorialidad</a:t>
            </a:r>
            <a:r>
              <a:rPr lang="en-US" dirty="0" smtClean="0"/>
              <a:t> en la </a:t>
            </a:r>
            <a:r>
              <a:rPr lang="en-US" dirty="0" err="1" smtClean="0"/>
              <a:t>región</a:t>
            </a:r>
            <a:r>
              <a:rPr lang="en-US" dirty="0" smtClean="0"/>
              <a:t>: </a:t>
            </a:r>
            <a:r>
              <a:rPr lang="en-US" dirty="0" err="1" smtClean="0"/>
              <a:t>nosotras</a:t>
            </a:r>
            <a:r>
              <a:rPr lang="en-US" dirty="0" smtClean="0"/>
              <a:t> </a:t>
            </a:r>
            <a:r>
              <a:rPr lang="en-US" dirty="0" err="1" smtClean="0"/>
              <a:t>analizaremos</a:t>
            </a:r>
            <a:r>
              <a:rPr lang="en-US" dirty="0" smtClean="0"/>
              <a:t> </a:t>
            </a:r>
            <a:r>
              <a:rPr lang="en-US" dirty="0" err="1" smtClean="0"/>
              <a:t>aquella</a:t>
            </a:r>
            <a:r>
              <a:rPr lang="en-US" dirty="0" smtClean="0"/>
              <a:t> </a:t>
            </a:r>
            <a:r>
              <a:rPr lang="en-US" dirty="0" err="1" smtClean="0"/>
              <a:t>referida</a:t>
            </a:r>
            <a:r>
              <a:rPr lang="en-US" baseline="0" dirty="0" smtClean="0"/>
              <a:t> </a:t>
            </a:r>
            <a:r>
              <a:rPr lang="en-US" baseline="0" dirty="0" smtClean="0"/>
              <a:t>a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nuevas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políticas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sociales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busca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promover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derechos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modo</a:t>
            </a:r>
            <a:r>
              <a:rPr lang="en-US" baseline="0" dirty="0" smtClean="0"/>
              <a:t> integral a un </a:t>
            </a:r>
            <a:r>
              <a:rPr lang="en-US" baseline="0" dirty="0" err="1" smtClean="0"/>
              <a:t>determinado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segmento</a:t>
            </a:r>
            <a:r>
              <a:rPr lang="en-US" baseline="0" dirty="0" smtClean="0"/>
              <a:t> de personas (</a:t>
            </a:r>
            <a:r>
              <a:rPr lang="en-US" baseline="0" dirty="0" err="1" smtClean="0"/>
              <a:t>niños</a:t>
            </a:r>
            <a:r>
              <a:rPr lang="en-US" baseline="0" dirty="0" smtClean="0"/>
              <a:t>).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03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55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Parte de las 5 regiones con más altos niveles de DCI, junto con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Apurímac, Ucayali, San Martín, Cusco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P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Apurimac</a:t>
            </a:r>
            <a:r>
              <a:rPr lang="es-P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bajó solo 10.6% en ese mismo periodo.</a:t>
            </a:r>
          </a:p>
          <a:p>
            <a:r>
              <a:rPr lang="es-P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Huancavelica bajó 21.6% </a:t>
            </a:r>
            <a:endParaRPr lang="es-P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P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disminución de la tasa de DCI ha sido lenta pero sostenida. </a:t>
            </a:r>
          </a:p>
          <a:p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2007 y 2013 se redujo en un 14.1 por ciento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Aun así, los niveles de DCI se encuentran varios puntos por encima del promedio nacional.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No hay datos previos</a:t>
            </a:r>
            <a:r>
              <a:rPr lang="es-PE" sz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 a la línea de base a nivel distrital.</a:t>
            </a:r>
          </a:p>
          <a:p>
            <a:endParaRPr lang="es-PE" sz="1200" kern="12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/>
              <a:ea typeface="+mn-ea"/>
              <a:cs typeface="+mn-cs"/>
            </a:endParaRPr>
          </a:p>
          <a:p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comunidades con los niveles más altos de prevalencia de DCI eran </a:t>
            </a:r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Chulcupampa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Tenería con 44.4% y 40.4%, respectivamente.</a:t>
            </a:r>
          </a:p>
          <a:p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1 semana.</a:t>
            </a:r>
          </a:p>
          <a:p>
            <a:endParaRPr lang="es-PE" dirty="0" smtClean="0"/>
          </a:p>
          <a:p>
            <a:r>
              <a:rPr lang="es-PE" dirty="0" smtClean="0"/>
              <a:t>13 entrevistas: alcalde, subgerente</a:t>
            </a:r>
            <a:r>
              <a:rPr lang="es-PE" baseline="0" dirty="0" smtClean="0"/>
              <a:t> de desarrollo social / presidente </a:t>
            </a:r>
            <a:r>
              <a:rPr lang="es-PE" baseline="0" dirty="0" err="1" smtClean="0"/>
              <a:t>codeco</a:t>
            </a:r>
            <a:r>
              <a:rPr lang="es-PE" baseline="0" dirty="0" smtClean="0"/>
              <a:t>, madre cuidadora y líder / MCLCP, 2 consultores </a:t>
            </a:r>
            <a:r>
              <a:rPr lang="es-PE" baseline="0" dirty="0" err="1" smtClean="0"/>
              <a:t>unicef</a:t>
            </a:r>
            <a:r>
              <a:rPr lang="es-PE" baseline="0" dirty="0" smtClean="0"/>
              <a:t>, 1 CARE / 3 profesionales de salud / Juntos y Cuna Más.</a:t>
            </a:r>
          </a:p>
          <a:p>
            <a:endParaRPr lang="es-PE" baseline="0" dirty="0" smtClean="0"/>
          </a:p>
          <a:p>
            <a:r>
              <a:rPr lang="es-PE" baseline="0" dirty="0" smtClean="0"/>
              <a:t>Limitación: nueva gestión municipal y regional.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momentos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(relacionados a cada periodo de gestión municipal).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Alcalde de </a:t>
            </a:r>
            <a:r>
              <a:rPr lang="es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Huamanguilla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ya tenía concientización sobre prioridad de DCI por su trabajo pasado en CARE. Se alinea fácilmente entonces a los esfuerzos propuestos por Crecer </a:t>
            </a:r>
            <a:r>
              <a:rPr lang="es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Wari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papel importante de cooperación internacional en la </a:t>
            </a:r>
            <a:r>
              <a:rPr lang="es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operativización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DIRESA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ente regional del ministerio de Salud.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 organiza a través de redes en las provincias y Micro redes en algunos distritos.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P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dirty="0" smtClean="0"/>
              <a:t>CRECER </a:t>
            </a:r>
            <a:r>
              <a:rPr lang="es-PE" dirty="0" err="1" smtClean="0"/>
              <a:t>Wari</a:t>
            </a:r>
            <a:r>
              <a:rPr lang="es-PE" dirty="0" smtClean="0"/>
              <a:t>, suscrita por el Gobierno Regional de Ayacucho la Comisión Interministerial de Asuntos Sociales –CIAS, Agencias de Cooperación Técnica Internacional y los Gobiernos Locales, en la cual se acuerda Articular y optimizar los procesos que procuren instrumentar la Estrategia Regional CRECER </a:t>
            </a:r>
            <a:r>
              <a:rPr lang="es-PE" dirty="0" err="1" smtClean="0"/>
              <a:t>Wari</a:t>
            </a:r>
            <a:r>
              <a:rPr lang="es-PE" dirty="0" smtClean="0"/>
              <a:t>, la evaluación y pertinencia para que la Cooperación Técnica Internacional Oriente sus intervenciones y/o brinden la Asistencia Técnica para la Implementación de la Estrategia y el Compromiso de los Gobiernos Locales para liderar el proceso de implementación.</a:t>
            </a:r>
            <a:endParaRPr lang="en-US" dirty="0" smtClean="0"/>
          </a:p>
          <a:p>
            <a:endParaRPr lang="es-PE" dirty="0" smtClean="0"/>
          </a:p>
          <a:p>
            <a:r>
              <a:rPr lang="es-PE" dirty="0" smtClean="0"/>
              <a:t>Impulsado por Presidente</a:t>
            </a:r>
            <a:r>
              <a:rPr lang="es-PE" baseline="0" dirty="0" smtClean="0"/>
              <a:t> Regional</a:t>
            </a:r>
            <a:r>
              <a:rPr lang="es-PE" baseline="0" dirty="0" smtClean="0"/>
              <a:t>.</a:t>
            </a:r>
          </a:p>
          <a:p>
            <a:endParaRPr lang="es-PE" baseline="0" dirty="0" smtClean="0"/>
          </a:p>
          <a:p>
            <a:r>
              <a:rPr lang="es-PE" dirty="0" smtClean="0"/>
              <a:t>Juntos</a:t>
            </a:r>
            <a:r>
              <a:rPr lang="es-PE" baseline="0" dirty="0" smtClean="0"/>
              <a:t> (</a:t>
            </a:r>
            <a:r>
              <a:rPr lang="es-PE" dirty="0" smtClean="0"/>
              <a:t>Estaba </a:t>
            </a:r>
            <a:r>
              <a:rPr lang="es-PE" dirty="0" err="1" smtClean="0"/>
              <a:t>Pronaa</a:t>
            </a:r>
            <a:r>
              <a:rPr lang="es-PE" dirty="0" smtClean="0"/>
              <a:t> – programa nacional de asistencia alimentaria liderado por el </a:t>
            </a:r>
            <a:r>
              <a:rPr lang="es-PE" dirty="0" err="1" smtClean="0"/>
              <a:t>Mimdes</a:t>
            </a:r>
            <a:r>
              <a:rPr lang="es-PE" baseline="0" dirty="0" smtClean="0"/>
              <a:t>- pero no era parte de las intervenciones a menores de 5 años).</a:t>
            </a:r>
            <a:endParaRPr lang="es-PE" dirty="0" smtClean="0"/>
          </a:p>
          <a:p>
            <a:endParaRPr lang="es-PE" baseline="0" dirty="0" smtClean="0"/>
          </a:p>
          <a:p>
            <a:endParaRPr lang="es-PE" dirty="0" smtClean="0"/>
          </a:p>
          <a:p>
            <a:endParaRPr lang="es-PE" baseline="0" dirty="0" smtClean="0"/>
          </a:p>
          <a:p>
            <a:r>
              <a:rPr lang="es-PE" baseline="0" dirty="0" smtClean="0"/>
              <a:t>CPVC: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un espacio físico en la comunidad donde se </a:t>
            </a:r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promueve la adopción de prácticas saludables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contribuir con el adecuado crecimiento y desarrollo de las niñas y niños menores de 36 meses. Su ejecución se da en el </a:t>
            </a:r>
            <a:r>
              <a:rPr lang="es-PE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marco del programa de Municipios y Comunidades Saludables 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creado en 2005 con el fin de propiciar el compromiso y la </a:t>
            </a:r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decisión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 autoridades municipales, y la participación de la comunidad organizada, para la </a:t>
            </a:r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generación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políticas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PE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públicas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saludables (MINSA).  / CUANTOS EN CUANTAS COMUNIDADES.</a:t>
            </a:r>
          </a:p>
          <a:p>
            <a:endParaRPr lang="es-PE" baseline="0" dirty="0" smtClean="0"/>
          </a:p>
          <a:p>
            <a:r>
              <a:rPr lang="es-PE" dirty="0" smtClean="0"/>
              <a:t>MCLCPDCI: una vez al mes.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municipios, ONG, programas sociales, organizaciones comunales, etc. </a:t>
            </a: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*Todas estas acciones lideradas por municipalidad,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asesoría y acompañamiento por Unicef y </a:t>
            </a:r>
            <a:r>
              <a:rPr lang="es-E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Care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 seguía lo que se estipulaba en Crecer </a:t>
            </a:r>
            <a:r>
              <a:rPr lang="es-E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Wari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s-PE" b="1" dirty="0" smtClean="0"/>
          </a:p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“desactiva” las reuniones multisectoriales regionales de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Crecer </a:t>
            </a:r>
            <a:r>
              <a:rPr lang="es-E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Wari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PE" dirty="0" smtClean="0"/>
              <a:t>Ejecutado por Red de</a:t>
            </a:r>
            <a:r>
              <a:rPr lang="es-PE" baseline="0" dirty="0" smtClean="0"/>
              <a:t> Salud. Equipamiento para centros de salud. </a:t>
            </a:r>
            <a:endParaRPr lang="es-PE" dirty="0" smtClean="0"/>
          </a:p>
          <a:p>
            <a:endParaRPr lang="es-PE" dirty="0" smtClean="0"/>
          </a:p>
          <a:p>
            <a:r>
              <a:rPr lang="es-PE" dirty="0" smtClean="0"/>
              <a:t>*</a:t>
            </a:r>
            <a:r>
              <a:rPr lang="es-PE" dirty="0" err="1" smtClean="0"/>
              <a:t>descrifrar</a:t>
            </a:r>
            <a:r>
              <a:rPr lang="es-PE" baseline="0" dirty="0" smtClean="0"/>
              <a:t> si </a:t>
            </a:r>
            <a:r>
              <a:rPr lang="es-PE" baseline="0" dirty="0" err="1" smtClean="0"/>
              <a:t>wawawasi</a:t>
            </a:r>
            <a:r>
              <a:rPr lang="es-PE" baseline="0" dirty="0" smtClean="0"/>
              <a:t> tenía componente nutricional. 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Formación</a:t>
            </a:r>
            <a:r>
              <a:rPr lang="es-PE" baseline="0" dirty="0" smtClean="0"/>
              <a:t> profesional.</a:t>
            </a:r>
          </a:p>
          <a:p>
            <a:r>
              <a:rPr lang="es-PE" baseline="0" dirty="0" smtClean="0"/>
              <a:t>3 periodos.</a:t>
            </a:r>
          </a:p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 quiere decir que tiene una Asamblea general (conformada por representantes de las diferentes comunidades, del municipio, del gobierno regional y de la unidad ejecutora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s-P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y un Consejo Directivo. Como Asamblea se reúnen alrededor de dos veces al año: para hacer el plan o rendir cuentas. Como Consejo Directivo se reúnen dos veces por mes o una vez, dependiendo de la necesidad, para tomar acuerdos. Este tipo de organización facilita la planificación local concertada generada a partir de un censo comunitario.</a:t>
            </a:r>
            <a:r>
              <a:rPr lang="es-PE" dirty="0" smtClean="0">
                <a:effectLst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P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Formación</a:t>
            </a:r>
            <a:r>
              <a:rPr lang="es-PE" baseline="0" dirty="0" smtClean="0"/>
              <a:t> profesional.</a:t>
            </a:r>
          </a:p>
          <a:p>
            <a:r>
              <a:rPr lang="es-PE" baseline="0" dirty="0" smtClean="0"/>
              <a:t>3 periodos.</a:t>
            </a:r>
          </a:p>
          <a:p>
            <a:endParaRPr lang="es-PE" dirty="0" smtClean="0"/>
          </a:p>
          <a:p>
            <a:endParaRPr lang="es-PE" dirty="0" smtClean="0"/>
          </a:p>
          <a:p>
            <a:r>
              <a:rPr lang="es-PE" dirty="0" smtClean="0"/>
              <a:t>Legitimidad.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vertical: no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compromiso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regional. Alta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rotación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personal.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Mejorar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asignación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recursos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endParaRPr lang="es-PE" dirty="0" smtClean="0"/>
          </a:p>
          <a:p>
            <a:r>
              <a:rPr lang="es-PE" dirty="0" smtClean="0"/>
              <a:t>Consolidar</a:t>
            </a:r>
            <a:r>
              <a:rPr lang="es-PE" baseline="0" dirty="0" smtClean="0"/>
              <a:t> papel del </a:t>
            </a:r>
            <a:r>
              <a:rPr lang="es-PE" baseline="0" dirty="0" err="1" smtClean="0"/>
              <a:t>Midis</a:t>
            </a:r>
            <a:r>
              <a:rPr lang="es-PE" baseline="0" dirty="0" smtClean="0"/>
              <a:t>.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Crecer </a:t>
            </a:r>
            <a:r>
              <a:rPr lang="es-PE" dirty="0" err="1" smtClean="0"/>
              <a:t>Wari</a:t>
            </a:r>
            <a:r>
              <a:rPr lang="es-PE" dirty="0" smtClean="0"/>
              <a:t>:</a:t>
            </a:r>
            <a:r>
              <a:rPr lang="es-PE" baseline="0" dirty="0" smtClean="0"/>
              <a:t> actualidad no hay equipo técnico. </a:t>
            </a:r>
          </a:p>
          <a:p>
            <a:endParaRPr lang="es-PE" baseline="0" dirty="0" smtClean="0"/>
          </a:p>
          <a:p>
            <a:r>
              <a:rPr lang="es-PE" baseline="0" dirty="0" smtClean="0"/>
              <a:t>Territorio como marco de acción -</a:t>
            </a: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asumiéndose que “para que una estrategia social resulte eficaz en su propósito de integración debe operar en los espacios sociales e institucionales más cercanos a sus destinatarios</a:t>
            </a:r>
            <a:endParaRPr lang="es-PE" baseline="0" dirty="0" smtClean="0"/>
          </a:p>
          <a:p>
            <a:endParaRPr lang="es-PE" dirty="0" smtClean="0"/>
          </a:p>
          <a:p>
            <a:r>
              <a:rPr lang="es-PE" dirty="0" smtClean="0"/>
              <a:t>*En conclusión vamos a tener que caracterizarlo</a:t>
            </a:r>
            <a:r>
              <a:rPr lang="es-PE" baseline="0" dirty="0" smtClean="0"/>
              <a:t> según niveles de intensidad de articulación intersectorial.</a:t>
            </a:r>
          </a:p>
          <a:p>
            <a:pPr>
              <a:buFontTx/>
              <a:buChar char="-"/>
            </a:pPr>
            <a:r>
              <a:rPr lang="es-PE" baseline="0" dirty="0" smtClean="0"/>
              <a:t>Alta intensidad horizontal. Baja vertical (ni con gobierno regional). – no hay canales bidireccionales</a:t>
            </a:r>
          </a:p>
          <a:p>
            <a:pPr>
              <a:buFontTx/>
              <a:buChar char="-"/>
            </a:pPr>
            <a:r>
              <a:rPr lang="es-PE" baseline="0" dirty="0" smtClean="0"/>
              <a:t> Planificación con poca </a:t>
            </a:r>
            <a:r>
              <a:rPr lang="es-PE" baseline="0" dirty="0" err="1" smtClean="0"/>
              <a:t>intersectorialidad</a:t>
            </a:r>
            <a:r>
              <a:rPr lang="es-PE" baseline="0" dirty="0" smtClean="0"/>
              <a:t>.</a:t>
            </a:r>
          </a:p>
          <a:p>
            <a:pPr>
              <a:buFontTx/>
              <a:buChar char="-"/>
            </a:pPr>
            <a:r>
              <a:rPr lang="es-PE" baseline="0" dirty="0" smtClean="0"/>
              <a:t> </a:t>
            </a:r>
            <a:r>
              <a:rPr lang="es-PE" baseline="0" dirty="0" err="1" smtClean="0"/>
              <a:t>Ejecucíón</a:t>
            </a:r>
            <a:r>
              <a:rPr lang="es-PE" baseline="0" dirty="0" smtClean="0"/>
              <a:t> y planeamiento - Todo un poco “centralizado” en gobierno local. También resalta el sector salud. Menos con programas sociales.</a:t>
            </a:r>
          </a:p>
          <a:p>
            <a:pPr>
              <a:buFontTx/>
              <a:buChar char="-"/>
            </a:pPr>
            <a:endParaRPr lang="es-PE" baseline="0" dirty="0" smtClean="0"/>
          </a:p>
          <a:p>
            <a:pPr>
              <a:buFontTx/>
              <a:buChar char="-"/>
            </a:pPr>
            <a:r>
              <a:rPr lang="es-P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hecho de que un foco clave de las políticas sociales actuales sea la acción intersectorial entre diversos sectores y niveles gubernamentales, da cuenta de que la profundización de esta tarea requiere ser contemplada en la agenda de las investigaciones futuras.</a:t>
            </a:r>
          </a:p>
          <a:p>
            <a:pPr>
              <a:buFontTx/>
              <a:buChar char="-"/>
            </a:pPr>
            <a:endParaRPr lang="es-P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Importancia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compromiso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 y sector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No hay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cambio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evidente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entre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Crecer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Endis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aunque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Midis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sí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refuerza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enfoque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por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resultados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Particularidad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Huamanguilla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: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ubicación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geográfica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estratégica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  gran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número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intervenciones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características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naturaleza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centro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</a:t>
            </a:r>
          </a:p>
          <a:p>
            <a:pPr>
              <a:buFontTx/>
              <a:buChar char="-"/>
            </a:pP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6BE8E-CEE1-4759-90DF-247F0197805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5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1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7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6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8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4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9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9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7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7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5A9D7-4FE4-437D-8AD2-278A2AAB774C}" type="datetimeFigureOut">
              <a:rPr lang="en-US" smtClean="0"/>
              <a:pPr/>
              <a:t>7/13/2015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756A7-CC31-4602-9F3B-70204CE2EA4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600" y="838200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Lucha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articulada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contra la DCI: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Nacional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Crecer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en el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distrito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Huamanguilla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, Ayacucho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9599" y="4267200"/>
            <a:ext cx="81163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Andrea García</a:t>
            </a:r>
          </a:p>
          <a:p>
            <a:pPr algn="ctr"/>
            <a:r>
              <a:rPr lang="es-P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Mariana </a:t>
            </a:r>
            <a:r>
              <a:rPr lang="es-P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Barreto</a:t>
            </a:r>
          </a:p>
          <a:p>
            <a:pPr algn="ctr"/>
            <a:endParaRPr lang="es-PE" dirty="0" smtClean="0">
              <a:solidFill>
                <a:schemeClr val="tx1">
                  <a:lumMod val="75000"/>
                  <a:lumOff val="2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ctr"/>
            <a:r>
              <a:rPr lang="es-P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Instituto de Estudios Peruanos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1"/>
            <a:endParaRPr lang="es-PE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s-PE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4" b="11751"/>
          <a:stretch/>
        </p:blipFill>
        <p:spPr bwMode="auto">
          <a:xfrm>
            <a:off x="2610133" y="3733800"/>
            <a:ext cx="4634635" cy="304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28600" y="304800"/>
            <a:ext cx="85344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Desnutrición</a:t>
            </a:r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Crónica</a:t>
            </a:r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Infantil</a:t>
            </a:r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b="1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ctr"/>
            <a:endParaRPr lang="en-US" sz="1600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Niños y niñas tienen una talla menor a la esperada para su edad y sexo.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Daños físicos y cognitivos de difícil reversión.</a:t>
            </a:r>
          </a:p>
          <a:p>
            <a:endParaRPr lang="es-PE" sz="1600" dirty="0" smtClean="0">
              <a:latin typeface="Myanmar Text" pitchFamily="34" charset="0"/>
              <a:cs typeface="Myanmar Text" pitchFamily="34" charset="0"/>
            </a:endParaRPr>
          </a:p>
          <a:p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       Capacidad de trabajo              Rendimiento educativo             Productividad individual</a:t>
            </a:r>
          </a:p>
          <a:p>
            <a:pPr algn="ctr"/>
            <a:endParaRPr lang="en-US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ctr"/>
            <a:endParaRPr lang="en-US" sz="1600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Clave 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para </a:t>
            </a:r>
            <a:r>
              <a:rPr lang="es-PE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cortar </a:t>
            </a:r>
            <a:r>
              <a:rPr lang="es-PE" sz="1600" dirty="0">
                <a:latin typeface="Myanmar Text" panose="020B0502040204020203" pitchFamily="34" charset="0"/>
                <a:cs typeface="Myanmar Text" panose="020B0502040204020203" pitchFamily="34" charset="0"/>
              </a:rPr>
              <a:t>el círculo vicioso de la transmisión </a:t>
            </a:r>
            <a:r>
              <a:rPr lang="es-PE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intergeneracional </a:t>
            </a:r>
            <a:r>
              <a:rPr lang="es-PE" sz="1600" dirty="0">
                <a:latin typeface="Myanmar Text" panose="020B0502040204020203" pitchFamily="34" charset="0"/>
                <a:cs typeface="Myanmar Text" panose="020B0502040204020203" pitchFamily="34" charset="0"/>
              </a:rPr>
              <a:t>de la </a:t>
            </a:r>
            <a:r>
              <a:rPr lang="es-PE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pobreza.</a:t>
            </a:r>
          </a:p>
          <a:p>
            <a:endParaRPr lang="es-PE" sz="1600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Indicador de desarrollo.</a:t>
            </a:r>
            <a:endParaRPr lang="es-PE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s-PE" sz="1600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No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problema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exclusivamente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alimentario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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Multicausal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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respuesta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multisectorial</a:t>
            </a:r>
            <a:r>
              <a:rPr lang="en-US" sz="1600" dirty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e </a:t>
            </a:r>
            <a:r>
              <a:rPr lang="en-US" sz="1600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intergubernamental</a:t>
            </a:r>
            <a:r>
              <a:rPr lang="en-US" sz="1600" dirty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sz="1600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2" name="1 Flecha abajo"/>
          <p:cNvSpPr/>
          <p:nvPr/>
        </p:nvSpPr>
        <p:spPr>
          <a:xfrm>
            <a:off x="438684" y="1463802"/>
            <a:ext cx="242316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Flecha abajo"/>
          <p:cNvSpPr/>
          <p:nvPr/>
        </p:nvSpPr>
        <p:spPr>
          <a:xfrm>
            <a:off x="3084953" y="1463802"/>
            <a:ext cx="242316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6 Flecha abajo"/>
          <p:cNvSpPr/>
          <p:nvPr/>
        </p:nvSpPr>
        <p:spPr>
          <a:xfrm>
            <a:off x="5871155" y="1463802"/>
            <a:ext cx="242316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768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562600" y="147693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Antecedentes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19200" y="8382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Prevalencia de DCI en niños menores de 5 años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graphicFrame>
        <p:nvGraphicFramePr>
          <p:cNvPr id="1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761503"/>
              </p:ext>
            </p:extLst>
          </p:nvPr>
        </p:nvGraphicFramePr>
        <p:xfrm>
          <a:off x="685800" y="1058253"/>
          <a:ext cx="7848600" cy="404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12 Elipse"/>
          <p:cNvSpPr/>
          <p:nvPr/>
        </p:nvSpPr>
        <p:spPr>
          <a:xfrm>
            <a:off x="3657600" y="1828800"/>
            <a:ext cx="609600" cy="62515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13 Elipse"/>
          <p:cNvSpPr/>
          <p:nvPr/>
        </p:nvSpPr>
        <p:spPr>
          <a:xfrm>
            <a:off x="7772400" y="3352800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5060868" y="2141379"/>
            <a:ext cx="2209800" cy="609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Elipse"/>
          <p:cNvSpPr/>
          <p:nvPr/>
        </p:nvSpPr>
        <p:spPr>
          <a:xfrm>
            <a:off x="3601192" y="4015839"/>
            <a:ext cx="533400" cy="381000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7030A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38200" y="5181600"/>
            <a:ext cx="2762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>
                <a:latin typeface="Myanmar Text" pitchFamily="34" charset="0"/>
                <a:cs typeface="Myanmar Text" pitchFamily="34" charset="0"/>
              </a:rPr>
              <a:t>P</a:t>
            </a:r>
            <a:r>
              <a:rPr lang="es-PE" sz="1400" dirty="0" smtClean="0">
                <a:latin typeface="Myanmar Text" pitchFamily="34" charset="0"/>
                <a:cs typeface="Myanmar Text" pitchFamily="34" charset="0"/>
              </a:rPr>
              <a:t>rogramas de asistencia alimentaria desarticulados</a:t>
            </a:r>
            <a:endParaRPr lang="es-PE" sz="1400" dirty="0">
              <a:latin typeface="Myanmar Text" pitchFamily="34" charset="0"/>
              <a:cs typeface="Myanmar Text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4876800" y="51816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smtClean="0">
                <a:latin typeface="Myanmar Text" pitchFamily="34" charset="0"/>
                <a:cs typeface="Myanmar Text" pitchFamily="34" charset="0"/>
              </a:rPr>
              <a:t>Estrategias Nacionales articuladas</a:t>
            </a:r>
            <a:endParaRPr lang="es-PE" sz="1400" dirty="0">
              <a:latin typeface="Myanmar Text" pitchFamily="34" charset="0"/>
              <a:cs typeface="Myanmar Text" pitchFamily="34" charset="0"/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3852553" y="4648200"/>
            <a:ext cx="0" cy="137160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3067792" y="60960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 smtClean="0">
                <a:latin typeface="Myanmar Text" pitchFamily="34" charset="0"/>
                <a:cs typeface="Myanmar Text" pitchFamily="34" charset="0"/>
              </a:rPr>
              <a:t>DCI prioridad en agenda estatal</a:t>
            </a:r>
            <a:endParaRPr lang="es-PE" sz="1400" dirty="0">
              <a:latin typeface="Myanmar Text" pitchFamily="34" charset="0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0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8633" y="54743"/>
            <a:ext cx="7277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Prevalencia de </a:t>
            </a:r>
            <a:r>
              <a:rPr lang="es-ES_tradnl" b="1" dirty="0" smtClean="0"/>
              <a:t>DCI </a:t>
            </a:r>
            <a:r>
              <a:rPr lang="es-ES_tradnl" b="1" dirty="0" smtClean="0"/>
              <a:t>en niños menores de 5 </a:t>
            </a:r>
            <a:r>
              <a:rPr lang="es-ES_tradnl" b="1" dirty="0" smtClean="0"/>
              <a:t>años por regiones</a:t>
            </a:r>
          </a:p>
          <a:p>
            <a:pPr algn="ctr"/>
            <a:r>
              <a:rPr lang="es-ES_tradnl" b="1" dirty="0" smtClean="0"/>
              <a:t>(2007-2012)</a:t>
            </a:r>
            <a:r>
              <a:rPr lang="es-ES_tradnl" b="1" dirty="0" smtClean="0"/>
              <a:t> </a:t>
            </a:r>
            <a:endParaRPr lang="es-PE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0" r="31860"/>
          <a:stretch/>
        </p:blipFill>
        <p:spPr>
          <a:xfrm>
            <a:off x="254985" y="863107"/>
            <a:ext cx="2497979" cy="405921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0" r="31860"/>
          <a:stretch/>
        </p:blipFill>
        <p:spPr>
          <a:xfrm>
            <a:off x="6034317" y="893785"/>
            <a:ext cx="2497979" cy="405921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295400" y="5078405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2007</a:t>
            </a:r>
            <a:endParaRPr lang="es-PE" sz="1600" dirty="0">
              <a:latin typeface="Myanmar Text" pitchFamily="34" charset="0"/>
              <a:cs typeface="Myanmar Text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22540" y="5078405"/>
            <a:ext cx="930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2011-12</a:t>
            </a:r>
            <a:endParaRPr lang="es-PE" sz="1600" dirty="0">
              <a:latin typeface="Myanmar Text" pitchFamily="34" charset="0"/>
              <a:cs typeface="Myanmar Text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58000" y="507840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1600" dirty="0" smtClean="0">
                <a:latin typeface="Myanmar Text" pitchFamily="34" charset="0"/>
                <a:cs typeface="Myanmar Text" pitchFamily="34" charset="0"/>
              </a:rPr>
              <a:t>2012-201</a:t>
            </a:r>
            <a:r>
              <a:rPr lang="es-PE" dirty="0" smtClean="0">
                <a:latin typeface="Myanmar Text" pitchFamily="34" charset="0"/>
                <a:cs typeface="Myanmar Text" pitchFamily="34" charset="0"/>
              </a:rPr>
              <a:t>3</a:t>
            </a:r>
            <a:endParaRPr lang="es-PE" dirty="0">
              <a:latin typeface="Myanmar Text" pitchFamily="34" charset="0"/>
              <a:cs typeface="Myanmar Text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127771"/>
              </p:ext>
            </p:extLst>
          </p:nvPr>
        </p:nvGraphicFramePr>
        <p:xfrm>
          <a:off x="4116968" y="5715000"/>
          <a:ext cx="908475" cy="1008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8475"/>
              </a:tblGrid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u="none" strike="noStrike" dirty="0" smtClean="0">
                          <a:effectLst/>
                          <a:latin typeface="Myanmar Text" pitchFamily="34" charset="0"/>
                          <a:cs typeface="Myanmar Text" pitchFamily="34" charset="0"/>
                        </a:rPr>
                        <a:t>&lt;10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u="none" strike="noStrike" dirty="0" smtClean="0">
                          <a:effectLst/>
                          <a:latin typeface="Myanmar Text" pitchFamily="34" charset="0"/>
                          <a:cs typeface="Myanmar Text" pitchFamily="34" charset="0"/>
                        </a:rPr>
                        <a:t>10-20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anmar Text" pitchFamily="34" charset="0"/>
                          <a:cs typeface="Myanmar Text" pitchFamily="34" charset="0"/>
                        </a:rPr>
                        <a:t>20-30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u="none" strike="noStrike" dirty="0" smtClean="0">
                          <a:effectLst/>
                          <a:latin typeface="Myanmar Text" pitchFamily="34" charset="0"/>
                          <a:cs typeface="Myanmar Text" pitchFamily="34" charset="0"/>
                        </a:rPr>
                        <a:t>&gt;30</a:t>
                      </a:r>
                      <a:endParaRPr lang="es-PE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Myanmar Text" pitchFamily="34" charset="0"/>
                        <a:cs typeface="Myanmar Text" pitchFamily="34" charset="0"/>
                      </a:endParaRPr>
                    </a:p>
                  </a:txBody>
                  <a:tcPr marL="8792" marR="8792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12"/>
          <a:stretch/>
        </p:blipFill>
        <p:spPr bwMode="auto">
          <a:xfrm>
            <a:off x="4768592" y="5791200"/>
            <a:ext cx="212347" cy="88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896938"/>
            <a:ext cx="2500313" cy="40608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3 Elipse"/>
          <p:cNvSpPr/>
          <p:nvPr/>
        </p:nvSpPr>
        <p:spPr>
          <a:xfrm>
            <a:off x="1455468" y="3407229"/>
            <a:ext cx="418521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11 Elipse"/>
          <p:cNvSpPr/>
          <p:nvPr/>
        </p:nvSpPr>
        <p:spPr>
          <a:xfrm>
            <a:off x="4510522" y="3429000"/>
            <a:ext cx="418521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12 Elipse"/>
          <p:cNvSpPr/>
          <p:nvPr/>
        </p:nvSpPr>
        <p:spPr>
          <a:xfrm>
            <a:off x="7231591" y="3505200"/>
            <a:ext cx="418521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63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600" y="243618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Procesos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que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confluyen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aprobación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Nacional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articulada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8600" y="766838"/>
            <a:ext cx="811638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b="1" dirty="0" smtClean="0">
              <a:solidFill>
                <a:schemeClr val="tx1">
                  <a:lumMod val="75000"/>
                  <a:lumOff val="2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s-PE" b="1" dirty="0">
              <a:solidFill>
                <a:schemeClr val="tx1">
                  <a:lumMod val="75000"/>
                  <a:lumOff val="2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s-PE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1) D</a:t>
            </a:r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escentralización (2002)</a:t>
            </a:r>
            <a:endParaRPr lang="es-PE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s-PE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Competencias de 3 niveles de gobierno (nacional, regional, local).</a:t>
            </a:r>
          </a:p>
          <a:p>
            <a:pPr marL="285750" indent="-285750">
              <a:buFont typeface="Arial" pitchFamily="34" charset="0"/>
              <a:buChar char="•"/>
            </a:pPr>
            <a:endParaRPr lang="es-PE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Descentralización de programas sociales:</a:t>
            </a:r>
          </a:p>
          <a:p>
            <a:endParaRPr lang="es-PE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Administración </a:t>
            </a:r>
            <a:r>
              <a:rPr lang="es-PE" dirty="0">
                <a:latin typeface="Myanmar Text" panose="020B0502040204020203" pitchFamily="34" charset="0"/>
                <a:cs typeface="Myanmar Text" panose="020B0502040204020203" pitchFamily="34" charset="0"/>
              </a:rPr>
              <a:t>más eficiente de los recursos 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asignados.</a:t>
            </a:r>
            <a:endParaRPr lang="es-PE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Canalización mediante </a:t>
            </a:r>
            <a:r>
              <a:rPr lang="es-PE" dirty="0">
                <a:latin typeface="Myanmar Text" panose="020B0502040204020203" pitchFamily="34" charset="0"/>
                <a:cs typeface="Myanmar Text" panose="020B0502040204020203" pitchFamily="34" charset="0"/>
              </a:rPr>
              <a:t>instancias más cercanas a los 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beneficiarios.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s-PE" dirty="0">
                <a:latin typeface="Myanmar Text" panose="020B0502040204020203" pitchFamily="34" charset="0"/>
                <a:cs typeface="Myanmar Text" panose="020B0502040204020203" pitchFamily="34" charset="0"/>
              </a:rPr>
              <a:t>M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ayor </a:t>
            </a:r>
            <a:r>
              <a:rPr lang="es-PE" dirty="0">
                <a:latin typeface="Myanmar Text" panose="020B0502040204020203" pitchFamily="34" charset="0"/>
                <a:cs typeface="Myanmar Text" panose="020B0502040204020203" pitchFamily="34" charset="0"/>
              </a:rPr>
              <a:t>participación y vigilancia de parte de la sociedad 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civil.</a:t>
            </a:r>
          </a:p>
          <a:p>
            <a:pPr marL="285750" lvl="1" indent="-285750">
              <a:buFont typeface="Courier New" pitchFamily="49" charset="0"/>
              <a:buChar char="o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Mayor </a:t>
            </a:r>
            <a:r>
              <a:rPr lang="es-PE" dirty="0">
                <a:latin typeface="Myanmar Text" panose="020B0502040204020203" pitchFamily="34" charset="0"/>
                <a:cs typeface="Myanmar Text" panose="020B0502040204020203" pitchFamily="34" charset="0"/>
              </a:rPr>
              <a:t>sensibilidad hacia la importancia del 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territorio.</a:t>
            </a:r>
          </a:p>
          <a:p>
            <a:pPr marL="285750" lvl="1" indent="-285750">
              <a:buFont typeface="Courier New" pitchFamily="49" charset="0"/>
              <a:buChar char="o"/>
            </a:pPr>
            <a:endParaRPr lang="es-PE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lvl="1" indent="-285750">
              <a:buFont typeface="Arial" pitchFamily="34" charset="0"/>
              <a:buChar char="•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2005: se crea programa Juntos (coordinación con otros sectores).</a:t>
            </a:r>
            <a:endParaRPr lang="es-PE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s-PE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16151" y="598451"/>
            <a:ext cx="81533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2) </a:t>
            </a:r>
            <a:r>
              <a:rPr lang="es-P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C</a:t>
            </a:r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oncertación </a:t>
            </a:r>
            <a:r>
              <a:rPr lang="es-P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e incidencia de la </a:t>
            </a:r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sociedad </a:t>
            </a:r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civil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yanmar Text"/>
              <a:cs typeface="Myanmar Text" panose="020B0502040204020203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57200" y="1295400"/>
            <a:ext cx="81824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P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2001: Mesa </a:t>
            </a:r>
            <a:r>
              <a:rPr lang="es-PE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de Concertación de Lucha Contra la Pobreza </a:t>
            </a:r>
            <a:r>
              <a:rPr lang="es-PE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(</a:t>
            </a:r>
            <a:r>
              <a:rPr lang="es-P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MCLCP)</a:t>
            </a:r>
          </a:p>
          <a:p>
            <a:r>
              <a:rPr lang="es-PE" dirty="0" smtClean="0">
                <a:latin typeface="Myanmar Text"/>
              </a:rPr>
              <a:t>       -   Espacio de diálogo entre Estado y sociedad civil.</a:t>
            </a:r>
          </a:p>
          <a:p>
            <a:r>
              <a:rPr lang="es-PE" dirty="0">
                <a:latin typeface="Myanmar Text"/>
              </a:rPr>
              <a:t> </a:t>
            </a:r>
            <a:r>
              <a:rPr lang="es-PE" dirty="0" smtClean="0">
                <a:latin typeface="Myanmar Text"/>
              </a:rPr>
              <a:t>      -   Incorporación desarrollo de la infancia en el presupuesto público.</a:t>
            </a:r>
            <a:endParaRPr lang="es-PE" dirty="0" smtClean="0">
              <a:latin typeface="Myanmar Text"/>
            </a:endParaRPr>
          </a:p>
          <a:p>
            <a:pPr marL="285750" indent="-285750">
              <a:buFontTx/>
              <a:buChar char="-"/>
            </a:pPr>
            <a:endParaRPr lang="es-PE" dirty="0" smtClean="0">
              <a:latin typeface="Myanmar Tex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P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2006: Iniciativa </a:t>
            </a:r>
            <a:r>
              <a:rPr lang="es-PE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contra la Desnutrición Infantil </a:t>
            </a:r>
            <a:r>
              <a:rPr lang="es-P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</a:rPr>
              <a:t>(IDI)</a:t>
            </a:r>
            <a:endParaRPr lang="es-PE" b="1" dirty="0" smtClean="0">
              <a:solidFill>
                <a:schemeClr val="tx1">
                  <a:lumMod val="75000"/>
                  <a:lumOff val="25000"/>
                </a:schemeClr>
              </a:solidFill>
              <a:latin typeface="Myanmar Text"/>
            </a:endParaRP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19 </a:t>
            </a:r>
            <a:r>
              <a:rPr lang="es-PE" dirty="0">
                <a:latin typeface="Myanmar Text"/>
              </a:rPr>
              <a:t>instituciones no </a:t>
            </a:r>
            <a:r>
              <a:rPr lang="es-PE" dirty="0" smtClean="0">
                <a:latin typeface="Myanmar Text"/>
              </a:rPr>
              <a:t>gubernamentales (ADRA, CARE, Unicef, USAID, UNFPA, </a:t>
            </a:r>
            <a:r>
              <a:rPr lang="es-PE" dirty="0" err="1" smtClean="0">
                <a:latin typeface="Myanmar Text"/>
              </a:rPr>
              <a:t>World</a:t>
            </a:r>
            <a:r>
              <a:rPr lang="es-PE" dirty="0" smtClean="0">
                <a:latin typeface="Myanmar Text"/>
              </a:rPr>
              <a:t> </a:t>
            </a:r>
            <a:r>
              <a:rPr lang="es-PE" dirty="0" err="1" smtClean="0">
                <a:latin typeface="Myanmar Text"/>
              </a:rPr>
              <a:t>Vision</a:t>
            </a:r>
            <a:r>
              <a:rPr lang="es-PE" dirty="0" smtClean="0">
                <a:latin typeface="Myanmar Text"/>
              </a:rPr>
              <a:t>, PMA, Acción contra el Hambre, MCLCP…)</a:t>
            </a:r>
            <a:endParaRPr lang="es-PE" dirty="0" smtClean="0">
              <a:latin typeface="Myanmar Text"/>
            </a:endParaRP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Acodaron modelo </a:t>
            </a:r>
            <a:r>
              <a:rPr lang="es-PE" dirty="0" err="1" smtClean="0">
                <a:latin typeface="Myanmar Text"/>
              </a:rPr>
              <a:t>multicausal</a:t>
            </a:r>
            <a:r>
              <a:rPr lang="es-PE" dirty="0" smtClean="0">
                <a:latin typeface="Myanmar Text"/>
              </a:rPr>
              <a:t> de DCI.</a:t>
            </a: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Identificaron estrategias existentes con enfoque multisectorial.</a:t>
            </a: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Firma de compromiso de candidatos presidenciales.</a:t>
            </a: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Recomendaciones al Presidente para implementación de política pública de lucha contra la DCI. </a:t>
            </a:r>
          </a:p>
          <a:p>
            <a:pPr marL="742950" lvl="1" indent="-285750">
              <a:buFontTx/>
              <a:buChar char="-"/>
            </a:pPr>
            <a:r>
              <a:rPr lang="es-PE" dirty="0" smtClean="0">
                <a:latin typeface="Myanmar Text"/>
              </a:rPr>
              <a:t>Definición de la Estrategia.</a:t>
            </a:r>
            <a:endParaRPr lang="es-PE" dirty="0" smtClean="0">
              <a:latin typeface="Myanmar Text"/>
            </a:endParaRPr>
          </a:p>
          <a:p>
            <a:pPr marL="742950" lvl="1" indent="-285750">
              <a:buFontTx/>
              <a:buChar char="-"/>
            </a:pPr>
            <a:endParaRPr lang="es-PE" dirty="0">
              <a:latin typeface="Myanmar Text"/>
            </a:endParaRPr>
          </a:p>
        </p:txBody>
      </p:sp>
      <p:sp>
        <p:nvSpPr>
          <p:cNvPr id="5" name="AutoShape 2" descr="Mostrando IMG_817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yanmar Text"/>
            </a:endParaRPr>
          </a:p>
        </p:txBody>
      </p:sp>
      <p:sp>
        <p:nvSpPr>
          <p:cNvPr id="6" name="AutoShape 4" descr="Mostrando IMG_8178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yanmar Text"/>
            </a:endParaRPr>
          </a:p>
        </p:txBody>
      </p:sp>
      <p:sp>
        <p:nvSpPr>
          <p:cNvPr id="7" name="AutoShape 6" descr="Mostrando IMG_8178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yanmar Text"/>
            </a:endParaRPr>
          </a:p>
        </p:txBody>
      </p:sp>
      <p:pic>
        <p:nvPicPr>
          <p:cNvPr id="9" name="Picture 22" descr="LogoIni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3258" y="4495800"/>
            <a:ext cx="265335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180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67034" y="1176094"/>
            <a:ext cx="77087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Enfocada en el ciudadano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.</a:t>
            </a:r>
          </a:p>
          <a:p>
            <a:pPr lvl="0"/>
            <a:endParaRPr lang="es-PE" dirty="0">
              <a:solidFill>
                <a:prstClr val="black"/>
              </a:solidFill>
              <a:latin typeface="Myanmar Text" pitchFamily="34" charset="0"/>
              <a:cs typeface="Myanmar Text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Modelo de organización funcional </a:t>
            </a: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 por procesos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.</a:t>
            </a:r>
          </a:p>
          <a:p>
            <a:pPr lvl="0"/>
            <a:endParaRPr lang="es-PE" dirty="0">
              <a:solidFill>
                <a:prstClr val="black"/>
              </a:solidFill>
              <a:latin typeface="Myanmar Text" pitchFamily="34" charset="0"/>
              <a:cs typeface="Myanmar Text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Reforma </a:t>
            </a: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del Presupuesto por Resultados 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(2007) – mayor flexibilidad</a:t>
            </a:r>
          </a:p>
          <a:p>
            <a:pPr lvl="0"/>
            <a:endParaRPr lang="es-PE" dirty="0">
              <a:solidFill>
                <a:prstClr val="black"/>
              </a:solidFill>
              <a:latin typeface="Myanmar Text" pitchFamily="34" charset="0"/>
              <a:cs typeface="Myanmar Text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Creación de programas 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</a:rPr>
              <a:t>presupuestales.</a:t>
            </a:r>
          </a:p>
          <a:p>
            <a:pPr lvl="0"/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 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    - Programa Articulado Nutricional </a:t>
            </a:r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(PAN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).</a:t>
            </a:r>
          </a:p>
          <a:p>
            <a:pPr lvl="0"/>
            <a:r>
              <a:rPr lang="es-PE" dirty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 </a:t>
            </a:r>
            <a:r>
              <a:rPr lang="es-PE" dirty="0" smtClean="0">
                <a:solidFill>
                  <a:prstClr val="black"/>
                </a:solidFill>
                <a:latin typeface="Myanmar Text" pitchFamily="34" charset="0"/>
                <a:cs typeface="Myanmar Text" pitchFamily="34" charset="0"/>
                <a:sym typeface="Wingdings" pitchFamily="2" charset="2"/>
              </a:rPr>
              <a:t>    - Programa de Salud Materno Neonatal (PSMN).</a:t>
            </a:r>
            <a:endParaRPr lang="es-PE" dirty="0">
              <a:solidFill>
                <a:prstClr val="black"/>
              </a:solidFill>
              <a:latin typeface="Myanmar Text" pitchFamily="34" charset="0"/>
              <a:cs typeface="Myanmar Text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44690" y="769160"/>
            <a:ext cx="81533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3</a:t>
            </a:r>
            <a:r>
              <a:rPr lang="es-PE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anmar Text"/>
                <a:cs typeface="Myanmar Text" panose="020B0502040204020203" pitchFamily="34" charset="0"/>
              </a:rPr>
              <a:t>) Modernización de la gestión pública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yanmar Text"/>
              <a:cs typeface="Myanmar Text" panose="020B0502040204020203" pitchFamily="34" charset="0"/>
            </a:endParaRP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61417"/>
            <a:ext cx="3910692" cy="29330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2113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9841" y="549290"/>
            <a:ext cx="8229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s-ES_tradnl" sz="2000" b="1" dirty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 Nacional </a:t>
            </a:r>
            <a:r>
              <a:rPr lang="es-ES_tradnl" sz="2000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Crecer (2007-2011)</a:t>
            </a:r>
          </a:p>
          <a:p>
            <a:pPr marL="0" lvl="1"/>
            <a:endParaRPr lang="es-ES_tradnl" sz="2000" b="1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lvl="1"/>
            <a:r>
              <a:rPr lang="es-PE" dirty="0">
                <a:latin typeface="Myanmar Text"/>
              </a:rPr>
              <a:t>I</a:t>
            </a:r>
            <a:r>
              <a:rPr lang="es-PE" dirty="0" smtClean="0">
                <a:latin typeface="Myanmar Text"/>
              </a:rPr>
              <a:t>ntervención </a:t>
            </a:r>
            <a:r>
              <a:rPr lang="es-PE" dirty="0">
                <a:latin typeface="Myanmar Text"/>
              </a:rPr>
              <a:t>articulada de entidades públicas (gobierno nacional, regional y local), entidades privadas, cooperación internacional y sociedad civil que estén vinculadas, directa o indirectamente, a la lucha contra la pobreza y </a:t>
            </a:r>
            <a:r>
              <a:rPr lang="es-PE" dirty="0" smtClean="0">
                <a:latin typeface="Myanmar Text"/>
              </a:rPr>
              <a:t>la DCI.</a:t>
            </a:r>
          </a:p>
          <a:p>
            <a:pPr marL="0" lvl="1"/>
            <a:endParaRPr lang="es-PE" dirty="0">
              <a:latin typeface="Myanmar Text"/>
            </a:endParaRPr>
          </a:p>
          <a:p>
            <a:pPr marL="0" lvl="1"/>
            <a:r>
              <a:rPr lang="es-PE" dirty="0" smtClean="0">
                <a:latin typeface="Myanmar Text"/>
              </a:rPr>
              <a:t>Liderada por Comisión Interministerial de Asuntos Sociales (CIAS).</a:t>
            </a:r>
          </a:p>
          <a:p>
            <a:pPr marL="0" lvl="1"/>
            <a:endParaRPr lang="es-PE" dirty="0" smtClean="0">
              <a:latin typeface="Myanmar Text"/>
            </a:endParaRPr>
          </a:p>
          <a:p>
            <a:pPr marL="0" lvl="1"/>
            <a:r>
              <a:rPr lang="es-PE" dirty="0" smtClean="0">
                <a:latin typeface="Myanmar Text"/>
              </a:rPr>
              <a:t>3 ejes de intervención.</a:t>
            </a:r>
          </a:p>
          <a:p>
            <a:pPr marL="0" lvl="1"/>
            <a:endParaRPr lang="en-US" dirty="0">
              <a:latin typeface="Myanmar Tex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858000" y="256903"/>
            <a:ext cx="250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Estrategias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1 Imagen" descr="Articulación Crecer.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3124200"/>
            <a:ext cx="6130636" cy="331999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343400" y="6477986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Myanmar Text" pitchFamily="34" charset="0"/>
                <a:cs typeface="Myanmar Text" pitchFamily="34" charset="0"/>
              </a:rPr>
              <a:t>Fuente: CIAS</a:t>
            </a:r>
            <a:endParaRPr lang="en-US" sz="1000" dirty="0">
              <a:latin typeface="Myanmar Text" pitchFamily="34" charset="0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58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76451" y="304800"/>
            <a:ext cx="8229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000" b="1" dirty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 Nacional Incluir para Crecer </a:t>
            </a:r>
            <a:r>
              <a:rPr lang="es-PE" sz="2000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- ENDIS (2013</a:t>
            </a:r>
            <a:r>
              <a:rPr lang="es-PE" sz="2000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)</a:t>
            </a:r>
            <a:endParaRPr lang="es-PE" sz="2000" b="1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s-PE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Liderada por 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Ministerio de Desarrollo e Inclusión Social (</a:t>
            </a:r>
            <a:r>
              <a:rPr lang="es-PE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Midis</a:t>
            </a:r>
            <a:r>
              <a:rPr lang="es-PE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  <a:endParaRPr lang="es-PE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s-ES_tradnl" dirty="0" smtClean="0">
              <a:latin typeface="Myanmar Text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Ordena 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resultados prioritarios de inclusión social por cada etapa de vida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dirty="0" smtClean="0">
              <a:latin typeface="Myanmar Text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5 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ejes estratégicos: 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1° Nutrición 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Infantil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.</a:t>
            </a:r>
          </a:p>
          <a:p>
            <a:endParaRPr lang="es-ES_tradnl" dirty="0" smtClean="0">
              <a:latin typeface="Myanmar Text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3 programas sociales enmarcados en este 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eje [Unidades territoriales] – enfoque de </a:t>
            </a:r>
            <a:r>
              <a:rPr lang="es-ES_tradnl" dirty="0" err="1" smtClean="0">
                <a:latin typeface="Myanmar Text"/>
                <a:cs typeface="Myanmar Text" panose="020B0502040204020203" pitchFamily="34" charset="0"/>
              </a:rPr>
              <a:t>co</a:t>
            </a:r>
            <a:r>
              <a:rPr lang="es-ES_tradnl" dirty="0" smtClean="0">
                <a:latin typeface="Myanmar Text"/>
                <a:cs typeface="Myanmar Text" panose="020B0502040204020203" pitchFamily="34" charset="0"/>
              </a:rPr>
              <a:t>-gestión</a:t>
            </a:r>
          </a:p>
        </p:txBody>
      </p:sp>
    </p:spTree>
    <p:extLst>
      <p:ext uri="{BB962C8B-B14F-4D97-AF65-F5344CB8AC3E}">
        <p14:creationId xmlns:p14="http://schemas.microsoft.com/office/powerpoint/2010/main" val="358785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81000" y="1219200"/>
            <a:ext cx="823286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P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Analizar </a:t>
            </a:r>
            <a:r>
              <a:rPr lang="es-P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la influencia</a:t>
            </a:r>
            <a:r>
              <a:rPr lang="es-P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 </a:t>
            </a:r>
            <a:r>
              <a:rPr lang="es-PE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de la implementación de la Estrategia Nacional Crecer en la reducción de los niveles de la DCI en el distrito de </a:t>
            </a:r>
            <a:r>
              <a:rPr lang="es-P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Huamanguilla</a:t>
            </a:r>
            <a:r>
              <a:rPr lang="es-PE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.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yanmar Text"/>
            </a:endParaRPr>
          </a:p>
          <a:p>
            <a:pPr marL="285750" indent="-285750">
              <a:buFont typeface="Calibri" panose="020F0502020204030204" pitchFamily="34" charset="0"/>
              <a:buChar char="‐"/>
            </a:pPr>
            <a:endParaRPr lang="es-PE" dirty="0">
              <a:latin typeface="Myanmar Text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s-PE" dirty="0" smtClean="0">
                <a:latin typeface="Myanmar Text"/>
              </a:rPr>
              <a:t>Identificar </a:t>
            </a:r>
            <a:r>
              <a:rPr lang="es-PE" dirty="0">
                <a:latin typeface="Myanmar Text"/>
              </a:rPr>
              <a:t>a los actores institucionales involucrados en la lucha contra la DCI y definir sus roles en el proceso de implementación de la Estrategia Nacional Crecer. </a:t>
            </a:r>
            <a:endParaRPr lang="es-PE" dirty="0" smtClean="0">
              <a:latin typeface="Myanmar Text"/>
            </a:endParaRPr>
          </a:p>
          <a:p>
            <a:pPr marL="742950" lvl="1" indent="-285750"/>
            <a:endParaRPr lang="en-US" dirty="0">
              <a:latin typeface="Myanmar Text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s-PE" dirty="0" smtClean="0">
                <a:latin typeface="Myanmar Text"/>
              </a:rPr>
              <a:t>Definir los </a:t>
            </a:r>
            <a:r>
              <a:rPr lang="es-PE" dirty="0">
                <a:latin typeface="Myanmar Text"/>
              </a:rPr>
              <a:t>elementos </a:t>
            </a:r>
            <a:r>
              <a:rPr lang="es-PE" dirty="0" smtClean="0">
                <a:latin typeface="Myanmar Text"/>
              </a:rPr>
              <a:t>clave que </a:t>
            </a:r>
            <a:r>
              <a:rPr lang="es-PE" dirty="0">
                <a:latin typeface="Myanmar Text"/>
              </a:rPr>
              <a:t>han </a:t>
            </a:r>
            <a:r>
              <a:rPr lang="es-PE" dirty="0" smtClean="0">
                <a:latin typeface="Myanmar Text"/>
              </a:rPr>
              <a:t>contribuido a la implementación de la Estrategia Nacional Crecer.</a:t>
            </a:r>
          </a:p>
          <a:p>
            <a:pPr marL="742950" lvl="1" indent="-285750"/>
            <a:endParaRPr lang="en-US" dirty="0">
              <a:latin typeface="Myanmar Text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s-PE" dirty="0" smtClean="0">
                <a:latin typeface="Myanmar Text"/>
              </a:rPr>
              <a:t>Analizar </a:t>
            </a:r>
            <a:r>
              <a:rPr lang="es-PE" dirty="0">
                <a:latin typeface="Myanmar Text"/>
              </a:rPr>
              <a:t>los retos y oportunidades de la Estrategia Crecer para la reducción de la DCI en el distrito de </a:t>
            </a:r>
            <a:r>
              <a:rPr lang="es-PE" dirty="0" err="1">
                <a:latin typeface="Myanmar Text"/>
              </a:rPr>
              <a:t>Huamanguilla</a:t>
            </a:r>
            <a:r>
              <a:rPr lang="es-PE" dirty="0">
                <a:latin typeface="Myanmar Text"/>
              </a:rPr>
              <a:t>.</a:t>
            </a:r>
            <a:endParaRPr lang="en-US" dirty="0">
              <a:latin typeface="Myanmar Tex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Objetivos</a:t>
            </a:r>
            <a:endParaRPr lang="en-US" sz="32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63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838200"/>
            <a:ext cx="8458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Análisis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interpretativo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las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políticas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públicas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Dispositivo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productivo, </a:t>
            </a:r>
            <a:r>
              <a:rPr lang="es-E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performativo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s-ES" u="sng" dirty="0">
                <a:latin typeface="Myanmar Text" panose="020B0502040204020203" pitchFamily="34" charset="0"/>
                <a:cs typeface="Myanmar Text" panose="020B0502040204020203" pitchFamily="34" charset="0"/>
              </a:rPr>
              <a:t>continuamente puesta en cuestión</a:t>
            </a:r>
            <a:r>
              <a:rPr lang="es-E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 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(Shore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y Wright 1997; Shore et al. 2004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 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) </a:t>
            </a:r>
            <a:endParaRPr lang="es-E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Codificaciones </a:t>
            </a:r>
            <a:r>
              <a:rPr lang="es-ES" u="sng" dirty="0">
                <a:latin typeface="Myanmar Text" panose="020B0502040204020203" pitchFamily="34" charset="0"/>
                <a:cs typeface="Myanmar Text" panose="020B0502040204020203" pitchFamily="34" charset="0"/>
              </a:rPr>
              <a:t>de normas y valores;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“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cartas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acción”,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planos para una sociedad futura 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Ball 1990)</a:t>
            </a:r>
          </a:p>
          <a:p>
            <a:pPr marL="285750" indent="-285750">
              <a:buFontTx/>
              <a:buChar char="-"/>
            </a:pPr>
            <a:r>
              <a:rPr lang="es-E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Conectan </a:t>
            </a:r>
            <a:r>
              <a:rPr lang="es-ES" u="sng" dirty="0">
                <a:latin typeface="Myanmar Text" panose="020B0502040204020203" pitchFamily="34" charset="0"/>
                <a:cs typeface="Myanmar Text" panose="020B0502040204020203" pitchFamily="34" charset="0"/>
              </a:rPr>
              <a:t>a actores dispares en relaciones complejas</a:t>
            </a:r>
            <a:r>
              <a:rPr lang="es-ES" b="1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y ponen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en juego diferentes tipos de recursos. 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Conectan </a:t>
            </a:r>
            <a:r>
              <a:rPr lang="es-ES" u="sng" dirty="0">
                <a:latin typeface="Myanmar Text" panose="020B0502040204020203" pitchFamily="34" charset="0"/>
                <a:cs typeface="Myanmar Text" panose="020B0502040204020203" pitchFamily="34" charset="0"/>
              </a:rPr>
              <a:t>ideas e instituciones con los individuos y comunidades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que son objetos de estas </a:t>
            </a:r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políticas (Shore et al. 2004)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990600" y="4429035"/>
            <a:ext cx="7239000" cy="1200329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Ventanas </a:t>
            </a:r>
            <a:r>
              <a:rPr lang="es-ES" dirty="0">
                <a:latin typeface="Myanmar Text" panose="020B0502040204020203" pitchFamily="34" charset="0"/>
                <a:cs typeface="Myanmar Text" panose="020B0502040204020203" pitchFamily="34" charset="0"/>
              </a:rPr>
              <a:t>hacia procesos políticos en los que actores, agentes, conceptos y tecnologías </a:t>
            </a:r>
            <a:r>
              <a:rPr lang="es-ES" b="1" dirty="0">
                <a:latin typeface="Myanmar Text" panose="020B0502040204020203" pitchFamily="34" charset="0"/>
                <a:cs typeface="Myanmar Text" panose="020B0502040204020203" pitchFamily="34" charset="0"/>
              </a:rPr>
              <a:t>interactúan en diferentes niveles creando o consolidando nuevas racionalidades de gobernanza y nuevos regímenes de saber y poder. </a:t>
            </a:r>
            <a:endParaRPr lang="en-US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58000" y="256903"/>
            <a:ext cx="250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Enfoque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28600" y="609600"/>
            <a:ext cx="8512233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Políticas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intersectoriales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Intersectorialidad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: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coordinación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institucional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Multidimensionalidad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causas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que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influyen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la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vulnerabilidad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social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+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fracaso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modelos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anteriores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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eje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las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políticas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sociales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u="sng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Relación</a:t>
            </a:r>
            <a:r>
              <a:rPr lang="en-U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 </a:t>
            </a:r>
            <a:r>
              <a:rPr lang="en-US" u="sng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diferentes</a:t>
            </a:r>
            <a:r>
              <a:rPr lang="en-U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u="sng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grados</a:t>
            </a:r>
            <a:r>
              <a:rPr lang="en-U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entre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diversos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sectores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gubernamentales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para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atender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necesidades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 </a:t>
            </a:r>
          </a:p>
          <a:p>
            <a:pPr marL="285750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-   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Debe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ser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u="sng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construida</a:t>
            </a:r>
            <a:r>
              <a:rPr lang="en-US" u="sng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285750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Territorio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marco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Importancia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comunitario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</a:p>
          <a:p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y familiar.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6858000" y="256903"/>
            <a:ext cx="250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Enfoque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0515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8372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Contexto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estudio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6" name="5 Imagen" descr="C:\Users\HUAMANGUILLA\Downloads\huanta-map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371600"/>
            <a:ext cx="4350294" cy="4656148"/>
          </a:xfrm>
          <a:prstGeom prst="rect">
            <a:avLst/>
          </a:prstGeom>
          <a:noFill/>
          <a:ln w="12700" cap="sq" cmpd="sng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CuadroTexto"/>
          <p:cNvSpPr txBox="1"/>
          <p:nvPr/>
        </p:nvSpPr>
        <p:spPr>
          <a:xfrm>
            <a:off x="609600" y="1524000"/>
            <a:ext cx="31590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/>
              </a:rPr>
              <a:t>Huamanguilla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/>
            </a:endParaRPr>
          </a:p>
          <a:p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Myanmar Text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Myanmar Text"/>
              </a:rPr>
              <a:t>Sudeste</a:t>
            </a:r>
            <a:r>
              <a:rPr lang="en-US" dirty="0" smtClean="0">
                <a:latin typeface="Myanmar Text"/>
              </a:rPr>
              <a:t> de </a:t>
            </a:r>
            <a:r>
              <a:rPr lang="en-US" dirty="0" err="1" smtClean="0">
                <a:latin typeface="Myanmar Text"/>
              </a:rPr>
              <a:t>Huanta</a:t>
            </a:r>
            <a:r>
              <a:rPr lang="en-US" dirty="0">
                <a:latin typeface="Myanmar Text"/>
              </a:rPr>
              <a:t>, </a:t>
            </a:r>
            <a:r>
              <a:rPr lang="en-US" dirty="0" smtClean="0">
                <a:latin typeface="Myanmar Text"/>
              </a:rPr>
              <a:t>Ayacucho</a:t>
            </a:r>
          </a:p>
          <a:p>
            <a:pPr marL="285750" indent="-285750">
              <a:buFontTx/>
              <a:buChar char="-"/>
            </a:pPr>
            <a:endParaRPr lang="en-US" dirty="0">
              <a:latin typeface="Myanmar Text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Myanmar Text"/>
              </a:rPr>
              <a:t>3,796 </a:t>
            </a:r>
            <a:r>
              <a:rPr lang="en-US" dirty="0" err="1" smtClean="0">
                <a:latin typeface="Myanmar Text"/>
              </a:rPr>
              <a:t>msnm</a:t>
            </a:r>
            <a:endParaRPr lang="en-US" dirty="0" smtClean="0">
              <a:latin typeface="Myanmar Text"/>
            </a:endParaRPr>
          </a:p>
          <a:p>
            <a:endParaRPr lang="en-US" dirty="0">
              <a:latin typeface="Myanmar Text"/>
            </a:endParaRPr>
          </a:p>
          <a:p>
            <a:pPr marL="285750" indent="-285750">
              <a:buFontTx/>
              <a:buChar char="-"/>
            </a:pPr>
            <a:r>
              <a:rPr lang="es-ES_tradnl" dirty="0">
                <a:latin typeface="Myanmar Text"/>
              </a:rPr>
              <a:t>5,760 habitantes (aprox</a:t>
            </a:r>
            <a:r>
              <a:rPr lang="es-ES_tradnl" dirty="0" smtClean="0">
                <a:latin typeface="Myanmar Text"/>
              </a:rPr>
              <a:t>.)</a:t>
            </a:r>
          </a:p>
          <a:p>
            <a:endParaRPr lang="en-US" dirty="0">
              <a:latin typeface="Myanmar Text"/>
            </a:endParaRPr>
          </a:p>
          <a:p>
            <a:pPr marL="285750" indent="-285750">
              <a:buFontTx/>
              <a:buChar char="-"/>
            </a:pPr>
            <a:r>
              <a:rPr lang="es-ES_tradnl" dirty="0">
                <a:latin typeface="Myanmar Text"/>
              </a:rPr>
              <a:t>4 comunidades campesinas y 18 anexos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55106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52800" y="4961791"/>
            <a:ext cx="30540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cs typeface="Simplified Arabic" pitchFamily="18" charset="-78"/>
              </a:rPr>
              <a:t>Fuente: Encuesta Demográfica y de Salud Familiar (</a:t>
            </a:r>
            <a:r>
              <a:rPr kumimoji="0" lang="es-PE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cs typeface="Simplified Arabic" pitchFamily="18" charset="-78"/>
              </a:rPr>
              <a:t>ENDES)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296400" y="5105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Evoluión</a:t>
            </a:r>
            <a:r>
              <a:rPr lang="en-US" dirty="0" smtClean="0"/>
              <a:t> de la </a:t>
            </a:r>
            <a:r>
              <a:rPr lang="en-US" dirty="0" err="1" smtClean="0"/>
              <a:t>tasa</a:t>
            </a:r>
            <a:r>
              <a:rPr lang="en-US" dirty="0"/>
              <a:t> </a:t>
            </a:r>
            <a:r>
              <a:rPr lang="en-US" dirty="0" smtClean="0"/>
              <a:t>de DCI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Huamanguilla</a:t>
            </a:r>
            <a:r>
              <a:rPr lang="en-US" dirty="0"/>
              <a:t>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0287000" y="9869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s-PE" dirty="0"/>
              <a:t>Reducción más importante en la tasa de DCI , desde el año del establecimiento de la primera Estrategia Nacional  articulada enfocada en la erradicación de este problema.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Contexto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estudio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graphicFrame>
        <p:nvGraphicFramePr>
          <p:cNvPr id="1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151882"/>
              </p:ext>
            </p:extLst>
          </p:nvPr>
        </p:nvGraphicFramePr>
        <p:xfrm>
          <a:off x="510952" y="1095809"/>
          <a:ext cx="8122096" cy="3644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1219200" y="10668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Prevalencia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DCI 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niños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menores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5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años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Ayacucho</a:t>
            </a:r>
            <a:endParaRPr lang="en-US" b="1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3352800" y="3276598"/>
            <a:ext cx="2057400" cy="38100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4038600" y="3467099"/>
            <a:ext cx="533400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15 CuadroTexto"/>
          <p:cNvSpPr txBox="1"/>
          <p:nvPr/>
        </p:nvSpPr>
        <p:spPr>
          <a:xfrm>
            <a:off x="3886200" y="3533001"/>
            <a:ext cx="761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 smtClean="0">
                <a:solidFill>
                  <a:srgbClr val="00B050"/>
                </a:solidFill>
                <a:latin typeface="Myanmar Text" pitchFamily="34" charset="0"/>
                <a:cs typeface="Myanmar Text" pitchFamily="34" charset="0"/>
              </a:rPr>
              <a:t>22.6%</a:t>
            </a:r>
            <a:endParaRPr lang="es-PE" sz="1200" b="1" dirty="0">
              <a:solidFill>
                <a:srgbClr val="00B050"/>
              </a:solidFill>
              <a:latin typeface="Myanmar Text" pitchFamily="34" charset="0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86200" y="228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Contexto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estudio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76887" y="1251466"/>
            <a:ext cx="6193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Prevalencia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DCI 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niños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5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años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Huamanguilla</a:t>
            </a:r>
            <a:endParaRPr lang="en-US" b="1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ctr"/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(2008-2010-2013)</a:t>
            </a:r>
            <a:endParaRPr lang="en-US" b="1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905000" y="5562600"/>
            <a:ext cx="5659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Fuente</a:t>
            </a:r>
            <a:r>
              <a:rPr lang="en-US" sz="1000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: CLAS </a:t>
            </a:r>
            <a:r>
              <a:rPr lang="en-US" sz="1000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Huamanguilla</a:t>
            </a:r>
            <a:endParaRPr lang="en-US" sz="1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8" name="7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828800"/>
            <a:ext cx="6172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 de flecha"/>
          <p:cNvCxnSpPr/>
          <p:nvPr/>
        </p:nvCxnSpPr>
        <p:spPr>
          <a:xfrm flipV="1">
            <a:off x="3200400" y="6172200"/>
            <a:ext cx="3314700" cy="5996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385481" y="617819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B050"/>
                </a:solidFill>
                <a:latin typeface="Myanmar Text" pitchFamily="34" charset="0"/>
                <a:cs typeface="Myanmar Text" pitchFamily="34" charset="0"/>
              </a:rPr>
              <a:t>14.3%</a:t>
            </a:r>
            <a:endParaRPr lang="es-PE" sz="1600" b="1" dirty="0">
              <a:solidFill>
                <a:srgbClr val="00B050"/>
              </a:solidFill>
              <a:latin typeface="Myanmar Text" pitchFamily="34" charset="0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4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9144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Enfoque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cualitativo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Observación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Entrevistas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semi-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estructuradas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Autoridades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locales</a:t>
            </a: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Autoridades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comunales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Funcionarios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Estado</a:t>
            </a: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Personal del sector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Personal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programas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sociales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Miembros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organizaciones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sociedad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civil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Metodología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4" name="Picture 7" descr="SS1046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1942" y="4033249"/>
            <a:ext cx="3585592" cy="2552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600" y="152400"/>
            <a:ext cx="82296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2007-2009</a:t>
            </a:r>
            <a:endParaRPr lang="en-US" b="1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Elecciones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Regionales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Municipales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	Nuevo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Presidente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Regional (Ernesto Molina).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	Nuevo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Distrital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(Juan Pacheco - ex CARE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Aprobación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Regional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Crecer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Wari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CARE 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(2007),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Unicef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(2008).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Juntos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Centro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Acciones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</a:p>
          <a:p>
            <a:pPr marL="444500" lvl="1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Fortalecimiento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gestión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local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444500"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	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Reestructuración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de la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Municipalidad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/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	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Pasantías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Fortalecimiento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gestión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comunal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Codeco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</a:t>
            </a: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Elaboración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 1°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línea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base (2008) –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CS,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Unicef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444500" lvl="1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Reuniones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sensbilización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–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Juntos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sectoristas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Obras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agua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sanemiento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básico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-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MVCS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Cocinas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mejoradas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–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Juntos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Centro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Promoción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Vigilancia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Comunitaria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–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prácticas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saludables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MCLCP a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distrital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1"/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/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68634" y="152400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4" name="7 Imagen" descr="F:\fotos OCTUBRE\542SSCAM\SS105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905000"/>
            <a:ext cx="3429000" cy="2494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1000" y="6096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2010-2012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2010: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Elecciones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Regionales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Municipales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       Nuevo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Presidente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Regional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Wilfredo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Oscorima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       2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°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período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Distrital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(Juan Pacheco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2010: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Programa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Nutricional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(PAN). 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2011: </a:t>
            </a:r>
            <a:r>
              <a:rPr lang="en-US" b="1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Endis</a:t>
            </a:r>
            <a:r>
              <a:rPr lang="en-US" b="1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b="1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/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de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81000" y="36576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CARE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se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va.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Unicef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&amp;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ACH (anemia).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Juntos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Cuna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Más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cuidado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diurno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&amp; SAF).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Centro de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s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Codeco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Acciones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2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2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° Linea de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base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(2010) –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Centro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,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Unicef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2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3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°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Línea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base 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(2013) –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anemia.</a:t>
            </a:r>
          </a:p>
          <a:p>
            <a:pPr marL="742950" lvl="2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Instalación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centros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cuidado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diurno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visitas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domiciliarias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. </a:t>
            </a:r>
          </a:p>
          <a:p>
            <a:pPr marL="444500" lvl="1"/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     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1000" y="609600"/>
            <a:ext cx="8229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2013-2015</a:t>
            </a:r>
            <a:endParaRPr lang="en-US" b="1" dirty="0" smtClean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buFont typeface="Calibri" panose="020F0502020204030204" pitchFamily="34" charset="0"/>
              <a:buChar char="‐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Elecciones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Regionales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Municipales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 2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°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período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Presidente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Regional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Wilfredo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Oscorima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 3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°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período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Distrital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(Juan Pacheco).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</a:t>
            </a:r>
            <a:endParaRPr lang="en-US" dirty="0" smtClean="0">
              <a:solidFill>
                <a:srgbClr val="FF00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			</a:t>
            </a: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/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57200" y="2133600"/>
            <a:ext cx="8001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/>
          </a:p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solidFill>
                <a:schemeClr val="bg1">
                  <a:lumMod val="50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Unicef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consultores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temáticos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  ACH se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va.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Juntos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Cuna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Más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Centro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Codeco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92075" lvl="1" indent="-92075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Acciones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</a:p>
          <a:p>
            <a:pPr marL="92075" lvl="1" indent="-92075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Instalación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centro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cuidado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diurno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Piloto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Certificado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Único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Nacido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Vivo (CNV).</a:t>
            </a:r>
          </a:p>
          <a:p>
            <a:pPr marL="444500" lvl="1">
              <a:buFont typeface="Arial" pitchFamily="34" charset="0"/>
              <a:buChar char="•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 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Construcción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nuevo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Centro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444500" lvl="1">
              <a:buFont typeface="Arial" pitchFamily="34" charset="0"/>
              <a:buChar char="•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44500" lvl="1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92075" lvl="1" indent="-92075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1657350" lvl="3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Voluntad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compromiso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político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local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Alineación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con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Estrategia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Nacional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y Regional contra la DCI.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Trabajo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cercano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agencias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cooperación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desde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inicio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Fortalecimento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gestión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(local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comunal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Trabajo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sector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programas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Capacitación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continua.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Aprendizaje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través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pasantías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Conformación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espacios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multisectorial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Compromiso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asignación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recursos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favor de la DCI.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Elementos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clave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Acompañamiento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capacitación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cooperación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internacional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Alta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intervención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Ayacucho.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Incidencia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mejorar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gestión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pública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(regional, local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comunal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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formulación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participativa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políticas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  <a:sym typeface="Wingdings" pitchFamily="2" charset="2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locales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protagonistas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cambio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Fortalecimento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capacidades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(regional, local y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comunal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Asesoría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técnica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perativización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Crecer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“Puente” entre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en 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distrito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Promoción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espacios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multisectorial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Conformación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espacios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multisectorial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signación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recursos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favor de la DCI.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Elementos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clave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la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Elementos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clave </a:t>
            </a:r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la</a:t>
            </a:r>
          </a:p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sz="2800" dirty="0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57200" y="1436132"/>
            <a:ext cx="792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anmar Text" pitchFamily="34" charset="0"/>
                <a:cs typeface="Myanmar Text" pitchFamily="34" charset="0"/>
              </a:rPr>
              <a:t>Compromiso activo del centro de salud</a:t>
            </a:r>
          </a:p>
          <a:p>
            <a:endParaRPr lang="es-PE" dirty="0">
              <a:latin typeface="Myanmar Text" pitchFamily="34" charset="0"/>
              <a:cs typeface="Myanmar Text" pitchFamily="34" charset="0"/>
            </a:endParaRP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Comunidad ocal de administración de salud </a:t>
            </a:r>
            <a:r>
              <a:rPr lang="es-PE" dirty="0" smtClean="0">
                <a:latin typeface="Myanmar Text" pitchFamily="34" charset="0"/>
                <a:cs typeface="Myanmar Text" pitchFamily="34" charset="0"/>
                <a:sym typeface="Wingdings" pitchFamily="2" charset="2"/>
              </a:rPr>
              <a:t></a:t>
            </a:r>
            <a:r>
              <a:rPr lang="es-PE" dirty="0" smtClean="0">
                <a:latin typeface="Myanmar Text" pitchFamily="34" charset="0"/>
                <a:cs typeface="Myanmar Text" pitchFamily="34" charset="0"/>
              </a:rPr>
              <a:t>Asamblea General: planificación local concertada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Lidera Micro-red.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>
                <a:latin typeface="Myanmar Text" pitchFamily="34" charset="0"/>
                <a:cs typeface="Myanmar Text" pitchFamily="34" charset="0"/>
              </a:rPr>
              <a:t>C</a:t>
            </a:r>
            <a:r>
              <a:rPr lang="es-PE" dirty="0" smtClean="0">
                <a:latin typeface="Myanmar Text" pitchFamily="34" charset="0"/>
                <a:cs typeface="Myanmar Text" pitchFamily="34" charset="0"/>
              </a:rPr>
              <a:t>oordinación de programas presupuestales.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Baja rotación del personal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Tres </a:t>
            </a:r>
            <a:r>
              <a:rPr lang="es-PE" dirty="0" err="1" smtClean="0">
                <a:latin typeface="Myanmar Text" pitchFamily="34" charset="0"/>
                <a:cs typeface="Myanmar Text" pitchFamily="34" charset="0"/>
              </a:rPr>
              <a:t>antropometristas</a:t>
            </a:r>
            <a:r>
              <a:rPr lang="es-PE" dirty="0" smtClean="0">
                <a:latin typeface="Myanmar Text" pitchFamily="34" charset="0"/>
                <a:cs typeface="Myanmar Text" pitchFamily="34" charset="0"/>
              </a:rPr>
              <a:t> 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Estrategias innovadoras</a:t>
            </a: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Papel de </a:t>
            </a:r>
            <a:r>
              <a:rPr lang="es-PE" dirty="0" err="1" smtClean="0">
                <a:latin typeface="Myanmar Text" pitchFamily="34" charset="0"/>
                <a:cs typeface="Myanmar Text" pitchFamily="34" charset="0"/>
              </a:rPr>
              <a:t>sectoristas</a:t>
            </a:r>
            <a:endParaRPr lang="es-PE" dirty="0">
              <a:latin typeface="Myanmar Text" pitchFamily="34" charset="0"/>
              <a:cs typeface="Myanmar Text" pitchFamily="34" charset="0"/>
            </a:endParaRPr>
          </a:p>
          <a:p>
            <a:pPr marL="742950" lvl="1" indent="-285750">
              <a:buFont typeface="Myanmar Text" pitchFamily="34" charset="0"/>
              <a:buChar char="‒"/>
            </a:pPr>
            <a:r>
              <a:rPr lang="es-PE" dirty="0" smtClean="0">
                <a:latin typeface="Myanmar Text" pitchFamily="34" charset="0"/>
                <a:cs typeface="Myanmar Text" pitchFamily="34" charset="0"/>
              </a:rPr>
              <a:t>Colaboración estrecha con gobierno local</a:t>
            </a:r>
            <a:endParaRPr lang="es-PE" dirty="0">
              <a:latin typeface="Myanmar Text" pitchFamily="34" charset="0"/>
              <a:cs typeface="Myanmar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/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Continuidad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Poca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rotación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personal del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local.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estrecha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sector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Formación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profesional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Sensibilización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familiar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especialmente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madres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Discurso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común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entre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Respaldo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político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Permite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apropiación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realidad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Espacios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diálogo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multisectorial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consolidados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Orgullo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logros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locales.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Sólida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horizontal a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local.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Oportunidades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Falta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apoyo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regional.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Continuar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ejecución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fortalecimiento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capacidades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tras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salida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agencias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cooperación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Trabajar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menor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presupuesto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Mayor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con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programas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por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parte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 y sector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salud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Falta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consolidación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espacios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multisectoriales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nivel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comunal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Asegurar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continuidad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tras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salida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alcalde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Débil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vertical.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Retos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1066800"/>
            <a:ext cx="8229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 </a:t>
            </a:r>
            <a:endParaRPr lang="es-P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Capacidad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implementar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políticas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débil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dependencia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agencias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cooperación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operativizarlas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Baja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vertical -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 de EN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Crecer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ha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recaído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en el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gobierno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local.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Mayor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horizontal –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Agricultura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&amp; </a:t>
            </a: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Educación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Mejorar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implementación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presupuestos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por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resultados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Marco conceptual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común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>
                <a:latin typeface="Myanmar Text" panose="020B0502040204020203" pitchFamily="34" charset="0"/>
                <a:cs typeface="Myanmar Text" panose="020B0502040204020203" pitchFamily="34" charset="0"/>
              </a:rPr>
              <a:t>A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propiación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al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contexto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local -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compromiso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y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empoderamiento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actores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necesario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reforzar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la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intensidad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de la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articulación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para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asegurar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enfrentamiento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integral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problemas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sociales</a:t>
            </a:r>
            <a:r>
              <a:rPr lang="en-US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(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papel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Midis).</a:t>
            </a:r>
          </a:p>
          <a:p>
            <a:pPr marL="742950" lvl="1" indent="-285750">
              <a:buFont typeface="Calibri" panose="020F0502020204030204" pitchFamily="34" charset="0"/>
              <a:buChar char="‐"/>
            </a:pP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Acción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intersectorial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en agenda de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investigaciones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en-US" dirty="0" err="1" smtClean="0">
                <a:latin typeface="Myanmar Text" panose="020B0502040204020203" pitchFamily="34" charset="0"/>
                <a:cs typeface="Myanmar Text" panose="020B0502040204020203" pitchFamily="34" charset="0"/>
              </a:rPr>
              <a:t>futuras</a:t>
            </a:r>
            <a:r>
              <a:rPr lang="en-US" dirty="0" smtClean="0">
                <a:latin typeface="Myanmar Text" panose="020B0502040204020203" pitchFamily="34" charset="0"/>
                <a:cs typeface="Myanmar Text" panose="020B0502040204020203" pitchFamily="34" charset="0"/>
              </a:rPr>
              <a:t>.</a:t>
            </a:r>
            <a:endParaRPr lang="en-US" dirty="0" smtClean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768634" y="420189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err="1" smtClean="0">
                <a:solidFill>
                  <a:srgbClr val="7030A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Conclusiones</a:t>
            </a:r>
            <a:endParaRPr lang="en-US" sz="2800" dirty="0">
              <a:solidFill>
                <a:srgbClr val="7030A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2662</Words>
  <Application>Microsoft Office PowerPoint</Application>
  <PresentationFormat>Presentación en pantalla (4:3)</PresentationFormat>
  <Paragraphs>506</Paragraphs>
  <Slides>25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 Barreto</dc:creator>
  <cp:lastModifiedBy>andrea</cp:lastModifiedBy>
  <cp:revision>168</cp:revision>
  <dcterms:created xsi:type="dcterms:W3CDTF">2015-04-19T18:01:34Z</dcterms:created>
  <dcterms:modified xsi:type="dcterms:W3CDTF">2015-07-14T12:34:18Z</dcterms:modified>
</cp:coreProperties>
</file>