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2" r:id="rId3"/>
    <p:sldId id="258" r:id="rId4"/>
    <p:sldId id="287" r:id="rId5"/>
    <p:sldId id="260" r:id="rId6"/>
    <p:sldId id="283" r:id="rId7"/>
    <p:sldId id="261" r:id="rId8"/>
    <p:sldId id="280" r:id="rId9"/>
    <p:sldId id="284" r:id="rId10"/>
    <p:sldId id="285" r:id="rId11"/>
    <p:sldId id="262" r:id="rId12"/>
    <p:sldId id="281" r:id="rId13"/>
    <p:sldId id="288"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89" r:id="rId29"/>
  </p:sldIdLst>
  <p:sldSz cx="9144000" cy="6858000" type="screen4x3"/>
  <p:notesSz cx="6858000" cy="9144000"/>
  <p:defaultTextStyle>
    <a:defPPr>
      <a:defRPr lang="en-US"/>
    </a:defPPr>
    <a:lvl1pPr marL="0" algn="l" defTabSz="914239" rtl="0" eaLnBrk="1" latinLnBrk="0" hangingPunct="1">
      <a:defRPr sz="1800" kern="1200">
        <a:solidFill>
          <a:schemeClr val="tx1"/>
        </a:solidFill>
        <a:latin typeface="+mn-lt"/>
        <a:ea typeface="+mn-ea"/>
        <a:cs typeface="+mn-cs"/>
      </a:defRPr>
    </a:lvl1pPr>
    <a:lvl2pPr marL="457119" algn="l" defTabSz="914239" rtl="0" eaLnBrk="1" latinLnBrk="0" hangingPunct="1">
      <a:defRPr sz="1800" kern="1200">
        <a:solidFill>
          <a:schemeClr val="tx1"/>
        </a:solidFill>
        <a:latin typeface="+mn-lt"/>
        <a:ea typeface="+mn-ea"/>
        <a:cs typeface="+mn-cs"/>
      </a:defRPr>
    </a:lvl2pPr>
    <a:lvl3pPr marL="914239" algn="l" defTabSz="914239" rtl="0" eaLnBrk="1" latinLnBrk="0" hangingPunct="1">
      <a:defRPr sz="1800" kern="1200">
        <a:solidFill>
          <a:schemeClr val="tx1"/>
        </a:solidFill>
        <a:latin typeface="+mn-lt"/>
        <a:ea typeface="+mn-ea"/>
        <a:cs typeface="+mn-cs"/>
      </a:defRPr>
    </a:lvl3pPr>
    <a:lvl4pPr marL="1371358" algn="l" defTabSz="914239" rtl="0" eaLnBrk="1" latinLnBrk="0" hangingPunct="1">
      <a:defRPr sz="1800" kern="1200">
        <a:solidFill>
          <a:schemeClr val="tx1"/>
        </a:solidFill>
        <a:latin typeface="+mn-lt"/>
        <a:ea typeface="+mn-ea"/>
        <a:cs typeface="+mn-cs"/>
      </a:defRPr>
    </a:lvl4pPr>
    <a:lvl5pPr marL="1828478" algn="l" defTabSz="914239" rtl="0" eaLnBrk="1" latinLnBrk="0" hangingPunct="1">
      <a:defRPr sz="1800" kern="1200">
        <a:solidFill>
          <a:schemeClr val="tx1"/>
        </a:solidFill>
        <a:latin typeface="+mn-lt"/>
        <a:ea typeface="+mn-ea"/>
        <a:cs typeface="+mn-cs"/>
      </a:defRPr>
    </a:lvl5pPr>
    <a:lvl6pPr marL="2285597" algn="l" defTabSz="914239" rtl="0" eaLnBrk="1" latinLnBrk="0" hangingPunct="1">
      <a:defRPr sz="1800" kern="1200">
        <a:solidFill>
          <a:schemeClr val="tx1"/>
        </a:solidFill>
        <a:latin typeface="+mn-lt"/>
        <a:ea typeface="+mn-ea"/>
        <a:cs typeface="+mn-cs"/>
      </a:defRPr>
    </a:lvl6pPr>
    <a:lvl7pPr marL="2742717" algn="l" defTabSz="914239" rtl="0" eaLnBrk="1" latinLnBrk="0" hangingPunct="1">
      <a:defRPr sz="1800" kern="1200">
        <a:solidFill>
          <a:schemeClr val="tx1"/>
        </a:solidFill>
        <a:latin typeface="+mn-lt"/>
        <a:ea typeface="+mn-ea"/>
        <a:cs typeface="+mn-cs"/>
      </a:defRPr>
    </a:lvl7pPr>
    <a:lvl8pPr marL="3199836" algn="l" defTabSz="914239" rtl="0" eaLnBrk="1" latinLnBrk="0" hangingPunct="1">
      <a:defRPr sz="1800" kern="1200">
        <a:solidFill>
          <a:schemeClr val="tx1"/>
        </a:solidFill>
        <a:latin typeface="+mn-lt"/>
        <a:ea typeface="+mn-ea"/>
        <a:cs typeface="+mn-cs"/>
      </a:defRPr>
    </a:lvl8pPr>
    <a:lvl9pPr marL="3656955" algn="l" defTabSz="914239"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ve" initials="SJF"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88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642" autoAdjust="0"/>
  </p:normalViewPr>
  <p:slideViewPr>
    <p:cSldViewPr snapToGrid="0">
      <p:cViewPr>
        <p:scale>
          <a:sx n="80" d="100"/>
          <a:sy n="80" d="100"/>
        </p:scale>
        <p:origin x="-990" y="3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656AB-D702-47E8-8C83-72B006746400}" type="datetimeFigureOut">
              <a:rPr lang="en-US" smtClean="0"/>
              <a:t>7/21/2011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160CDE-0BFB-43FD-9EAB-63B3868C4B3E}" type="slidenum">
              <a:rPr lang="en-US" smtClean="0"/>
              <a:t>‹#›</a:t>
            </a:fld>
            <a:endParaRPr lang="en-US"/>
          </a:p>
        </p:txBody>
      </p:sp>
    </p:spTree>
    <p:extLst>
      <p:ext uri="{BB962C8B-B14F-4D97-AF65-F5344CB8AC3E}">
        <p14:creationId xmlns:p14="http://schemas.microsoft.com/office/powerpoint/2010/main" val="1643547011"/>
      </p:ext>
    </p:extLst>
  </p:cSld>
  <p:clrMap bg1="lt1" tx1="dk1" bg2="lt2" tx2="dk2" accent1="accent1" accent2="accent2" accent3="accent3" accent4="accent4" accent5="accent5" accent6="accent6" hlink="hlink" folHlink="folHlink"/>
  <p:notesStyle>
    <a:lvl1pPr marL="0" algn="l" defTabSz="914239" rtl="0" eaLnBrk="1" latinLnBrk="0" hangingPunct="1">
      <a:defRPr sz="1200" kern="1200">
        <a:solidFill>
          <a:schemeClr val="tx1"/>
        </a:solidFill>
        <a:latin typeface="+mn-lt"/>
        <a:ea typeface="+mn-ea"/>
        <a:cs typeface="+mn-cs"/>
      </a:defRPr>
    </a:lvl1pPr>
    <a:lvl2pPr marL="457119" algn="l" defTabSz="914239" rtl="0" eaLnBrk="1" latinLnBrk="0" hangingPunct="1">
      <a:defRPr sz="1200" kern="1200">
        <a:solidFill>
          <a:schemeClr val="tx1"/>
        </a:solidFill>
        <a:latin typeface="+mn-lt"/>
        <a:ea typeface="+mn-ea"/>
        <a:cs typeface="+mn-cs"/>
      </a:defRPr>
    </a:lvl2pPr>
    <a:lvl3pPr marL="914239" algn="l" defTabSz="914239" rtl="0" eaLnBrk="1" latinLnBrk="0" hangingPunct="1">
      <a:defRPr sz="1200" kern="1200">
        <a:solidFill>
          <a:schemeClr val="tx1"/>
        </a:solidFill>
        <a:latin typeface="+mn-lt"/>
        <a:ea typeface="+mn-ea"/>
        <a:cs typeface="+mn-cs"/>
      </a:defRPr>
    </a:lvl3pPr>
    <a:lvl4pPr marL="1371358" algn="l" defTabSz="914239" rtl="0" eaLnBrk="1" latinLnBrk="0" hangingPunct="1">
      <a:defRPr sz="1200" kern="1200">
        <a:solidFill>
          <a:schemeClr val="tx1"/>
        </a:solidFill>
        <a:latin typeface="+mn-lt"/>
        <a:ea typeface="+mn-ea"/>
        <a:cs typeface="+mn-cs"/>
      </a:defRPr>
    </a:lvl4pPr>
    <a:lvl5pPr marL="1828478" algn="l" defTabSz="914239" rtl="0" eaLnBrk="1" latinLnBrk="0" hangingPunct="1">
      <a:defRPr sz="1200" kern="1200">
        <a:solidFill>
          <a:schemeClr val="tx1"/>
        </a:solidFill>
        <a:latin typeface="+mn-lt"/>
        <a:ea typeface="+mn-ea"/>
        <a:cs typeface="+mn-cs"/>
      </a:defRPr>
    </a:lvl5pPr>
    <a:lvl6pPr marL="2285597" algn="l" defTabSz="914239" rtl="0" eaLnBrk="1" latinLnBrk="0" hangingPunct="1">
      <a:defRPr sz="1200" kern="1200">
        <a:solidFill>
          <a:schemeClr val="tx1"/>
        </a:solidFill>
        <a:latin typeface="+mn-lt"/>
        <a:ea typeface="+mn-ea"/>
        <a:cs typeface="+mn-cs"/>
      </a:defRPr>
    </a:lvl6pPr>
    <a:lvl7pPr marL="2742717" algn="l" defTabSz="914239" rtl="0" eaLnBrk="1" latinLnBrk="0" hangingPunct="1">
      <a:defRPr sz="1200" kern="1200">
        <a:solidFill>
          <a:schemeClr val="tx1"/>
        </a:solidFill>
        <a:latin typeface="+mn-lt"/>
        <a:ea typeface="+mn-ea"/>
        <a:cs typeface="+mn-cs"/>
      </a:defRPr>
    </a:lvl7pPr>
    <a:lvl8pPr marL="3199836" algn="l" defTabSz="914239" rtl="0" eaLnBrk="1" latinLnBrk="0" hangingPunct="1">
      <a:defRPr sz="1200" kern="1200">
        <a:solidFill>
          <a:schemeClr val="tx1"/>
        </a:solidFill>
        <a:latin typeface="+mn-lt"/>
        <a:ea typeface="+mn-ea"/>
        <a:cs typeface="+mn-cs"/>
      </a:defRPr>
    </a:lvl8pPr>
    <a:lvl9pPr marL="3656955" algn="l" defTabSz="9142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PROPOSED CAPTION:  FIGURE</a:t>
            </a:r>
            <a:r>
              <a:rPr lang="en-US" baseline="0" dirty="0" smtClean="0"/>
              <a:t> XX.  Nitrogen flows for a typical smallholder field, incorporating spatial scales of nutrient sources.  Rectangles represent the boundaries of the field (inner solid rectangle); household or farm management unit (outer rectangle), and boundary between the community scale and urban markets that supply inorganic fertilizer and other external fertility materials and also are a destination of marketed agricultural products and N export.  Drawing shows that some N is cycled internal to the field, much crops and residue nutrients are cycled internal to the farm, while rangeland represents an important source of fertility in more extensive systems of the south central Andes.  Arrows represent approximate size of loss pathways.  Diagrams for P and K would be </a:t>
            </a:r>
            <a:r>
              <a:rPr lang="en-US" baseline="0" smtClean="0"/>
              <a:t>very similar.</a:t>
            </a:r>
            <a:endParaRPr lang="en-US" dirty="0"/>
          </a:p>
        </p:txBody>
      </p:sp>
      <p:sp>
        <p:nvSpPr>
          <p:cNvPr id="4" name="Slide Number Placeholder 3"/>
          <p:cNvSpPr>
            <a:spLocks noGrp="1"/>
          </p:cNvSpPr>
          <p:nvPr>
            <p:ph type="sldNum" sz="quarter" idx="10"/>
          </p:nvPr>
        </p:nvSpPr>
        <p:spPr/>
        <p:txBody>
          <a:bodyPr/>
          <a:lstStyle/>
          <a:p>
            <a:fld id="{56CBE8DB-2AB2-4CC1-97FF-34C6672E8143}" type="slidenum">
              <a:rPr lang="en-US" smtClean="0"/>
              <a:pPr/>
              <a:t>12</a:t>
            </a:fld>
            <a:endParaRPr lang="en-US"/>
          </a:p>
        </p:txBody>
      </p:sp>
    </p:spTree>
    <p:extLst>
      <p:ext uri="{BB962C8B-B14F-4D97-AF65-F5344CB8AC3E}">
        <p14:creationId xmlns:p14="http://schemas.microsoft.com/office/powerpoint/2010/main" val="293665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19" indent="0" algn="ctr">
              <a:buNone/>
              <a:defRPr>
                <a:solidFill>
                  <a:schemeClr val="tx1">
                    <a:tint val="75000"/>
                  </a:schemeClr>
                </a:solidFill>
              </a:defRPr>
            </a:lvl2pPr>
            <a:lvl3pPr marL="914239" indent="0" algn="ctr">
              <a:buNone/>
              <a:defRPr>
                <a:solidFill>
                  <a:schemeClr val="tx1">
                    <a:tint val="75000"/>
                  </a:schemeClr>
                </a:solidFill>
              </a:defRPr>
            </a:lvl3pPr>
            <a:lvl4pPr marL="1371358" indent="0" algn="ctr">
              <a:buNone/>
              <a:defRPr>
                <a:solidFill>
                  <a:schemeClr val="tx1">
                    <a:tint val="75000"/>
                  </a:schemeClr>
                </a:solidFill>
              </a:defRPr>
            </a:lvl4pPr>
            <a:lvl5pPr marL="1828478" indent="0" algn="ctr">
              <a:buNone/>
              <a:defRPr>
                <a:solidFill>
                  <a:schemeClr val="tx1">
                    <a:tint val="75000"/>
                  </a:schemeClr>
                </a:solidFill>
              </a:defRPr>
            </a:lvl5pPr>
            <a:lvl6pPr marL="2285597" indent="0" algn="ctr">
              <a:buNone/>
              <a:defRPr>
                <a:solidFill>
                  <a:schemeClr val="tx1">
                    <a:tint val="75000"/>
                  </a:schemeClr>
                </a:solidFill>
              </a:defRPr>
            </a:lvl6pPr>
            <a:lvl7pPr marL="2742717" indent="0" algn="ctr">
              <a:buNone/>
              <a:defRPr>
                <a:solidFill>
                  <a:schemeClr val="tx1">
                    <a:tint val="75000"/>
                  </a:schemeClr>
                </a:solidFill>
              </a:defRPr>
            </a:lvl7pPr>
            <a:lvl8pPr marL="3199836" indent="0" algn="ctr">
              <a:buNone/>
              <a:defRPr>
                <a:solidFill>
                  <a:schemeClr val="tx1">
                    <a:tint val="75000"/>
                  </a:schemeClr>
                </a:solidFill>
              </a:defRPr>
            </a:lvl8pPr>
            <a:lvl9pPr marL="365695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9D1422-5B4D-4382-A662-779869D8A2B9}" type="datetimeFigureOut">
              <a:rPr lang="en-US" smtClean="0"/>
              <a:pPr/>
              <a:t>7/21/2011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242805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9D1422-5B4D-4382-A662-779869D8A2B9}" type="datetimeFigureOut">
              <a:rPr lang="en-US" smtClean="0"/>
              <a:pPr/>
              <a:t>7/21/2011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4188233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19" indent="0">
              <a:buNone/>
              <a:defRPr sz="1800">
                <a:solidFill>
                  <a:schemeClr val="tx1">
                    <a:tint val="75000"/>
                  </a:schemeClr>
                </a:solidFill>
              </a:defRPr>
            </a:lvl2pPr>
            <a:lvl3pPr marL="914239" indent="0">
              <a:buNone/>
              <a:defRPr sz="1600">
                <a:solidFill>
                  <a:schemeClr val="tx1">
                    <a:tint val="75000"/>
                  </a:schemeClr>
                </a:solidFill>
              </a:defRPr>
            </a:lvl3pPr>
            <a:lvl4pPr marL="1371358" indent="0">
              <a:buNone/>
              <a:defRPr sz="1400">
                <a:solidFill>
                  <a:schemeClr val="tx1">
                    <a:tint val="75000"/>
                  </a:schemeClr>
                </a:solidFill>
              </a:defRPr>
            </a:lvl4pPr>
            <a:lvl5pPr marL="1828478" indent="0">
              <a:buNone/>
              <a:defRPr sz="1400">
                <a:solidFill>
                  <a:schemeClr val="tx1">
                    <a:tint val="75000"/>
                  </a:schemeClr>
                </a:solidFill>
              </a:defRPr>
            </a:lvl5pPr>
            <a:lvl6pPr marL="2285597" indent="0">
              <a:buNone/>
              <a:defRPr sz="1400">
                <a:solidFill>
                  <a:schemeClr val="tx1">
                    <a:tint val="75000"/>
                  </a:schemeClr>
                </a:solidFill>
              </a:defRPr>
            </a:lvl6pPr>
            <a:lvl7pPr marL="2742717" indent="0">
              <a:buNone/>
              <a:defRPr sz="1400">
                <a:solidFill>
                  <a:schemeClr val="tx1">
                    <a:tint val="75000"/>
                  </a:schemeClr>
                </a:solidFill>
              </a:defRPr>
            </a:lvl7pPr>
            <a:lvl8pPr marL="3199836" indent="0">
              <a:buNone/>
              <a:defRPr sz="1400">
                <a:solidFill>
                  <a:schemeClr val="tx1">
                    <a:tint val="75000"/>
                  </a:schemeClr>
                </a:solidFill>
              </a:defRPr>
            </a:lvl8pPr>
            <a:lvl9pPr marL="3656955"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9D1422-5B4D-4382-A662-779869D8A2B9}" type="datetimeFigureOut">
              <a:rPr lang="en-US" smtClean="0"/>
              <a:pPr/>
              <a:t>7/21/2011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4070638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9D1422-5B4D-4382-A662-779869D8A2B9}" type="datetimeFigureOut">
              <a:rPr lang="en-US" smtClean="0"/>
              <a:pPr/>
              <a:t>7/21/2011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314849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19" indent="0">
              <a:buNone/>
              <a:defRPr sz="2000" b="1"/>
            </a:lvl2pPr>
            <a:lvl3pPr marL="914239" indent="0">
              <a:buNone/>
              <a:defRPr sz="1800" b="1"/>
            </a:lvl3pPr>
            <a:lvl4pPr marL="1371358" indent="0">
              <a:buNone/>
              <a:defRPr sz="1600" b="1"/>
            </a:lvl4pPr>
            <a:lvl5pPr marL="1828478" indent="0">
              <a:buNone/>
              <a:defRPr sz="1600" b="1"/>
            </a:lvl5pPr>
            <a:lvl6pPr marL="2285597" indent="0">
              <a:buNone/>
              <a:defRPr sz="1600" b="1"/>
            </a:lvl6pPr>
            <a:lvl7pPr marL="2742717" indent="0">
              <a:buNone/>
              <a:defRPr sz="1600" b="1"/>
            </a:lvl7pPr>
            <a:lvl8pPr marL="3199836" indent="0">
              <a:buNone/>
              <a:defRPr sz="1600" b="1"/>
            </a:lvl8pPr>
            <a:lvl9pPr marL="365695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19" indent="0">
              <a:buNone/>
              <a:defRPr sz="2000" b="1"/>
            </a:lvl2pPr>
            <a:lvl3pPr marL="914239" indent="0">
              <a:buNone/>
              <a:defRPr sz="1800" b="1"/>
            </a:lvl3pPr>
            <a:lvl4pPr marL="1371358" indent="0">
              <a:buNone/>
              <a:defRPr sz="1600" b="1"/>
            </a:lvl4pPr>
            <a:lvl5pPr marL="1828478" indent="0">
              <a:buNone/>
              <a:defRPr sz="1600" b="1"/>
            </a:lvl5pPr>
            <a:lvl6pPr marL="2285597" indent="0">
              <a:buNone/>
              <a:defRPr sz="1600" b="1"/>
            </a:lvl6pPr>
            <a:lvl7pPr marL="2742717" indent="0">
              <a:buNone/>
              <a:defRPr sz="1600" b="1"/>
            </a:lvl7pPr>
            <a:lvl8pPr marL="3199836" indent="0">
              <a:buNone/>
              <a:defRPr sz="1600" b="1"/>
            </a:lvl8pPr>
            <a:lvl9pPr marL="365695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9D1422-5B4D-4382-A662-779869D8A2B9}" type="datetimeFigureOut">
              <a:rPr lang="en-US" smtClean="0"/>
              <a:pPr/>
              <a:t>7/21/2011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142443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9D1422-5B4D-4382-A662-779869D8A2B9}" type="datetimeFigureOut">
              <a:rPr lang="en-US" smtClean="0"/>
              <a:pPr/>
              <a:t>7/21/2011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3669067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9D1422-5B4D-4382-A662-779869D8A2B9}" type="datetimeFigureOut">
              <a:rPr lang="en-US" smtClean="0"/>
              <a:pPr/>
              <a:t>7/21/2011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3181890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313" cy="4691063"/>
          </a:xfrm>
        </p:spPr>
        <p:txBody>
          <a:bodyPr/>
          <a:lstStyle>
            <a:lvl1pPr marL="0" indent="0">
              <a:buNone/>
              <a:defRPr sz="1400"/>
            </a:lvl1pPr>
            <a:lvl2pPr marL="457119" indent="0">
              <a:buNone/>
              <a:defRPr sz="1200"/>
            </a:lvl2pPr>
            <a:lvl3pPr marL="914239" indent="0">
              <a:buNone/>
              <a:defRPr sz="1000"/>
            </a:lvl3pPr>
            <a:lvl4pPr marL="1371358" indent="0">
              <a:buNone/>
              <a:defRPr sz="900"/>
            </a:lvl4pPr>
            <a:lvl5pPr marL="1828478" indent="0">
              <a:buNone/>
              <a:defRPr sz="900"/>
            </a:lvl5pPr>
            <a:lvl6pPr marL="2285597" indent="0">
              <a:buNone/>
              <a:defRPr sz="900"/>
            </a:lvl6pPr>
            <a:lvl7pPr marL="2742717" indent="0">
              <a:buNone/>
              <a:defRPr sz="900"/>
            </a:lvl7pPr>
            <a:lvl8pPr marL="3199836" indent="0">
              <a:buNone/>
              <a:defRPr sz="900"/>
            </a:lvl8pPr>
            <a:lvl9pPr marL="365695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9D1422-5B4D-4382-A662-779869D8A2B9}" type="datetimeFigureOut">
              <a:rPr lang="en-US" smtClean="0"/>
              <a:pPr/>
              <a:t>7/21/2011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2632787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19" indent="0">
              <a:buNone/>
              <a:defRPr sz="2800"/>
            </a:lvl2pPr>
            <a:lvl3pPr marL="914239" indent="0">
              <a:buNone/>
              <a:defRPr sz="2400"/>
            </a:lvl3pPr>
            <a:lvl4pPr marL="1371358" indent="0">
              <a:buNone/>
              <a:defRPr sz="2000"/>
            </a:lvl4pPr>
            <a:lvl5pPr marL="1828478" indent="0">
              <a:buNone/>
              <a:defRPr sz="2000"/>
            </a:lvl5pPr>
            <a:lvl6pPr marL="2285597" indent="0">
              <a:buNone/>
              <a:defRPr sz="2000"/>
            </a:lvl6pPr>
            <a:lvl7pPr marL="2742717" indent="0">
              <a:buNone/>
              <a:defRPr sz="2000"/>
            </a:lvl7pPr>
            <a:lvl8pPr marL="3199836" indent="0">
              <a:buNone/>
              <a:defRPr sz="2000"/>
            </a:lvl8pPr>
            <a:lvl9pPr marL="3656955"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19" indent="0">
              <a:buNone/>
              <a:defRPr sz="1200"/>
            </a:lvl2pPr>
            <a:lvl3pPr marL="914239" indent="0">
              <a:buNone/>
              <a:defRPr sz="1000"/>
            </a:lvl3pPr>
            <a:lvl4pPr marL="1371358" indent="0">
              <a:buNone/>
              <a:defRPr sz="900"/>
            </a:lvl4pPr>
            <a:lvl5pPr marL="1828478" indent="0">
              <a:buNone/>
              <a:defRPr sz="900"/>
            </a:lvl5pPr>
            <a:lvl6pPr marL="2285597" indent="0">
              <a:buNone/>
              <a:defRPr sz="900"/>
            </a:lvl6pPr>
            <a:lvl7pPr marL="2742717" indent="0">
              <a:buNone/>
              <a:defRPr sz="900"/>
            </a:lvl7pPr>
            <a:lvl8pPr marL="3199836" indent="0">
              <a:buNone/>
              <a:defRPr sz="900"/>
            </a:lvl8pPr>
            <a:lvl9pPr marL="365695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9D1422-5B4D-4382-A662-779869D8A2B9}" type="datetimeFigureOut">
              <a:rPr lang="en-US" smtClean="0"/>
              <a:pPr/>
              <a:t>7/21/2011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3006032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9D1422-5B4D-4382-A662-779869D8A2B9}" type="datetimeFigureOut">
              <a:rPr lang="en-US" smtClean="0"/>
              <a:pPr/>
              <a:t>7/21/2011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2629123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9D1422-5B4D-4382-A662-779869D8A2B9}" type="datetimeFigureOut">
              <a:rPr lang="en-US" smtClean="0"/>
              <a:pPr/>
              <a:t>7/21/2011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8E437-6158-45CA-BDD6-E4FC73A75FBB}" type="slidenum">
              <a:rPr lang="en-US" smtClean="0"/>
              <a:pPr/>
              <a:t>‹#›</a:t>
            </a:fld>
            <a:endParaRPr lang="en-US"/>
          </a:p>
        </p:txBody>
      </p:sp>
    </p:spTree>
    <p:extLst>
      <p:ext uri="{BB962C8B-B14F-4D97-AF65-F5344CB8AC3E}">
        <p14:creationId xmlns:p14="http://schemas.microsoft.com/office/powerpoint/2010/main" val="721623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4" tIns="45712" rIns="91424" bIns="4571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4" tIns="45712" rIns="91424" bIns="4571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24" tIns="45712" rIns="91424" bIns="45712" rtlCol="0" anchor="ctr"/>
          <a:lstStyle>
            <a:lvl1pPr algn="l">
              <a:defRPr sz="1200">
                <a:solidFill>
                  <a:schemeClr val="tx1">
                    <a:tint val="75000"/>
                  </a:schemeClr>
                </a:solidFill>
              </a:defRPr>
            </a:lvl1pPr>
          </a:lstStyle>
          <a:p>
            <a:fld id="{CF9D1422-5B4D-4382-A662-779869D8A2B9}" type="datetimeFigureOut">
              <a:rPr lang="en-US" smtClean="0"/>
              <a:pPr/>
              <a:t>7/21/2011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24" tIns="45712" rIns="91424" bIns="45712"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24" tIns="45712" rIns="91424" bIns="45712" rtlCol="0" anchor="ctr"/>
          <a:lstStyle>
            <a:lvl1pPr algn="r">
              <a:defRPr sz="1200">
                <a:solidFill>
                  <a:schemeClr val="tx1">
                    <a:tint val="75000"/>
                  </a:schemeClr>
                </a:solidFill>
              </a:defRPr>
            </a:lvl1pPr>
          </a:lstStyle>
          <a:p>
            <a:fld id="{6938E437-6158-45CA-BDD6-E4FC73A75FBB}" type="slidenum">
              <a:rPr lang="en-US" smtClean="0"/>
              <a:pPr/>
              <a:t>‹#›</a:t>
            </a:fld>
            <a:endParaRPr lang="en-US"/>
          </a:p>
        </p:txBody>
      </p:sp>
    </p:spTree>
    <p:extLst>
      <p:ext uri="{BB962C8B-B14F-4D97-AF65-F5344CB8AC3E}">
        <p14:creationId xmlns:p14="http://schemas.microsoft.com/office/powerpoint/2010/main" val="300384880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39" rtl="0" eaLnBrk="1" latinLnBrk="0" hangingPunct="1">
        <a:spcBef>
          <a:spcPct val="0"/>
        </a:spcBef>
        <a:buNone/>
        <a:defRPr sz="4400" kern="1200">
          <a:solidFill>
            <a:schemeClr val="tx1"/>
          </a:solidFill>
          <a:latin typeface="+mj-lt"/>
          <a:ea typeface="+mj-ea"/>
          <a:cs typeface="+mj-cs"/>
        </a:defRPr>
      </a:lvl1pPr>
    </p:titleStyle>
    <p:bodyStyle>
      <a:lvl1pPr marL="342839" indent="-342839" algn="l" defTabSz="91423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19" indent="-285700" algn="l" defTabSz="91423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98" indent="-228560" algn="l" defTabSz="91423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18" indent="-228560" algn="l" defTabSz="91423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38" indent="-228560" algn="l" defTabSz="91423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157" indent="-228560" algn="l" defTabSz="91423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76" indent="-228560" algn="l" defTabSz="91423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96" indent="-228560" algn="l" defTabSz="91423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515" indent="-228560" algn="l" defTabSz="91423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39" rtl="0" eaLnBrk="1" latinLnBrk="0" hangingPunct="1">
        <a:defRPr sz="1800" kern="1200">
          <a:solidFill>
            <a:schemeClr val="tx1"/>
          </a:solidFill>
          <a:latin typeface="+mn-lt"/>
          <a:ea typeface="+mn-ea"/>
          <a:cs typeface="+mn-cs"/>
        </a:defRPr>
      </a:lvl1pPr>
      <a:lvl2pPr marL="457119" algn="l" defTabSz="914239" rtl="0" eaLnBrk="1" latinLnBrk="0" hangingPunct="1">
        <a:defRPr sz="1800" kern="1200">
          <a:solidFill>
            <a:schemeClr val="tx1"/>
          </a:solidFill>
          <a:latin typeface="+mn-lt"/>
          <a:ea typeface="+mn-ea"/>
          <a:cs typeface="+mn-cs"/>
        </a:defRPr>
      </a:lvl2pPr>
      <a:lvl3pPr marL="914239" algn="l" defTabSz="914239" rtl="0" eaLnBrk="1" latinLnBrk="0" hangingPunct="1">
        <a:defRPr sz="1800" kern="1200">
          <a:solidFill>
            <a:schemeClr val="tx1"/>
          </a:solidFill>
          <a:latin typeface="+mn-lt"/>
          <a:ea typeface="+mn-ea"/>
          <a:cs typeface="+mn-cs"/>
        </a:defRPr>
      </a:lvl3pPr>
      <a:lvl4pPr marL="1371358" algn="l" defTabSz="914239" rtl="0" eaLnBrk="1" latinLnBrk="0" hangingPunct="1">
        <a:defRPr sz="1800" kern="1200">
          <a:solidFill>
            <a:schemeClr val="tx1"/>
          </a:solidFill>
          <a:latin typeface="+mn-lt"/>
          <a:ea typeface="+mn-ea"/>
          <a:cs typeface="+mn-cs"/>
        </a:defRPr>
      </a:lvl4pPr>
      <a:lvl5pPr marL="1828478" algn="l" defTabSz="914239" rtl="0" eaLnBrk="1" latinLnBrk="0" hangingPunct="1">
        <a:defRPr sz="1800" kern="1200">
          <a:solidFill>
            <a:schemeClr val="tx1"/>
          </a:solidFill>
          <a:latin typeface="+mn-lt"/>
          <a:ea typeface="+mn-ea"/>
          <a:cs typeface="+mn-cs"/>
        </a:defRPr>
      </a:lvl5pPr>
      <a:lvl6pPr marL="2285597" algn="l" defTabSz="914239" rtl="0" eaLnBrk="1" latinLnBrk="0" hangingPunct="1">
        <a:defRPr sz="1800" kern="1200">
          <a:solidFill>
            <a:schemeClr val="tx1"/>
          </a:solidFill>
          <a:latin typeface="+mn-lt"/>
          <a:ea typeface="+mn-ea"/>
          <a:cs typeface="+mn-cs"/>
        </a:defRPr>
      </a:lvl6pPr>
      <a:lvl7pPr marL="2742717" algn="l" defTabSz="914239" rtl="0" eaLnBrk="1" latinLnBrk="0" hangingPunct="1">
        <a:defRPr sz="1800" kern="1200">
          <a:solidFill>
            <a:schemeClr val="tx1"/>
          </a:solidFill>
          <a:latin typeface="+mn-lt"/>
          <a:ea typeface="+mn-ea"/>
          <a:cs typeface="+mn-cs"/>
        </a:defRPr>
      </a:lvl7pPr>
      <a:lvl8pPr marL="3199836" algn="l" defTabSz="914239" rtl="0" eaLnBrk="1" latinLnBrk="0" hangingPunct="1">
        <a:defRPr sz="1800" kern="1200">
          <a:solidFill>
            <a:schemeClr val="tx1"/>
          </a:solidFill>
          <a:latin typeface="+mn-lt"/>
          <a:ea typeface="+mn-ea"/>
          <a:cs typeface="+mn-cs"/>
        </a:defRPr>
      </a:lvl8pPr>
      <a:lvl9pPr marL="3656955" algn="l" defTabSz="91423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images.google.hn/imgres?imgurl=http://www.levitated.net/notes/ECC/images/nematode.jpg&amp;imgrefurl=http://www.levitated.net/notes/ECC/&amp;h=376&amp;w=500&amp;sz=35&amp;hl=es&amp;start=6&amp;um=1&amp;tbnid=hrBGJ5xWz5iQWM:&amp;tbnh=98&amp;tbnw=130&amp;prev=/images?q=nematode&amp;svnum=10&amp;um=1&amp;hl=es&amp;lr=&amp;sa=N" TargetMode="External"/><Relationship Id="rId7" Type="http://schemas.openxmlformats.org/officeDocument/2006/relationships/image" Target="../media/image12.tiff"/><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images.google.hn/imgres?imgurl=http://web.uvic.ca/~canopy/Pics/Collembola.png&amp;imgrefurl=http://web.uvic.ca/~canopy/&amp;h=1000&amp;w=1450&amp;sz=887&amp;hl=es&amp;start=9&amp;um=1&amp;tbnid=1-w-xqm7ZzAkoM:&amp;tbnh=103&amp;tbnw=150&amp;prev=/images?q=collembola&amp;svnum=10&amp;um=1&amp;hl=es&amp;sa=G" TargetMode="Externa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452" y="774427"/>
            <a:ext cx="3854669" cy="3292912"/>
          </a:xfrm>
        </p:spPr>
        <p:txBody>
          <a:bodyPr>
            <a:normAutofit/>
          </a:bodyPr>
          <a:lstStyle/>
          <a:p>
            <a:r>
              <a:rPr lang="en-US" sz="3200" dirty="0" err="1" smtClean="0"/>
              <a:t>Pistas</a:t>
            </a:r>
            <a:r>
              <a:rPr lang="en-US" sz="3200" dirty="0" smtClean="0"/>
              <a:t> </a:t>
            </a:r>
            <a:r>
              <a:rPr lang="en-US" sz="3200" dirty="0" err="1" smtClean="0"/>
              <a:t>hacia</a:t>
            </a:r>
            <a:r>
              <a:rPr lang="en-US" sz="3200" dirty="0" smtClean="0"/>
              <a:t> la </a:t>
            </a:r>
            <a:r>
              <a:rPr lang="en-US" sz="3200" dirty="0" err="1" smtClean="0"/>
              <a:t>intensificación</a:t>
            </a:r>
            <a:r>
              <a:rPr lang="en-US" sz="3200" dirty="0" smtClean="0"/>
              <a:t> </a:t>
            </a:r>
            <a:r>
              <a:rPr lang="en-US" sz="3200" dirty="0" err="1" smtClean="0"/>
              <a:t>agroecológica</a:t>
            </a:r>
            <a:r>
              <a:rPr lang="en-US" sz="3200" dirty="0" smtClean="0"/>
              <a:t> en el </a:t>
            </a:r>
            <a:r>
              <a:rPr lang="en-US" sz="3200" dirty="0" err="1" smtClean="0"/>
              <a:t>manejo</a:t>
            </a:r>
            <a:r>
              <a:rPr lang="en-US" sz="3200" dirty="0" smtClean="0"/>
              <a:t> de </a:t>
            </a:r>
            <a:r>
              <a:rPr lang="en-US" sz="3200" dirty="0" err="1" smtClean="0"/>
              <a:t>suelos</a:t>
            </a:r>
            <a:r>
              <a:rPr lang="en-US" sz="3200" dirty="0" smtClean="0"/>
              <a:t> </a:t>
            </a:r>
            <a:r>
              <a:rPr lang="en-US" sz="3200" dirty="0" err="1" smtClean="0"/>
              <a:t>andinos</a:t>
            </a:r>
            <a:endParaRPr lang="en-US" sz="3200" dirty="0"/>
          </a:p>
        </p:txBody>
      </p:sp>
      <p:sp>
        <p:nvSpPr>
          <p:cNvPr id="3" name="Subtitle 2"/>
          <p:cNvSpPr>
            <a:spLocks noGrp="1"/>
          </p:cNvSpPr>
          <p:nvPr>
            <p:ph type="subTitle" idx="1"/>
          </p:nvPr>
        </p:nvSpPr>
        <p:spPr>
          <a:xfrm>
            <a:off x="1087820" y="3901965"/>
            <a:ext cx="2506717" cy="1752600"/>
          </a:xfrm>
        </p:spPr>
        <p:txBody>
          <a:bodyPr>
            <a:normAutofit fontScale="62500" lnSpcReduction="20000"/>
          </a:bodyPr>
          <a:lstStyle/>
          <a:p>
            <a:r>
              <a:rPr lang="en-US" dirty="0" smtClean="0"/>
              <a:t>Steven Fonte, CIAT-Colombia</a:t>
            </a:r>
          </a:p>
          <a:p>
            <a:r>
              <a:rPr lang="en-US" dirty="0" smtClean="0"/>
              <a:t>Steven Vanek, Cornell </a:t>
            </a:r>
            <a:r>
              <a:rPr lang="en-US" dirty="0" smtClean="0"/>
              <a:t>University</a:t>
            </a:r>
            <a:endParaRPr lang="en-US" dirty="0"/>
          </a:p>
          <a:p>
            <a:r>
              <a:rPr lang="en-US" dirty="0" smtClean="0"/>
              <a:t>Pedro </a:t>
            </a:r>
            <a:r>
              <a:rPr lang="en-US" dirty="0" err="1" smtClean="0"/>
              <a:t>Oyarzun</a:t>
            </a:r>
            <a:r>
              <a:rPr lang="en-US" dirty="0" smtClean="0"/>
              <a:t>,</a:t>
            </a:r>
          </a:p>
          <a:p>
            <a:r>
              <a:rPr lang="en-US" dirty="0" err="1" smtClean="0"/>
              <a:t>Ekorural</a:t>
            </a:r>
            <a:r>
              <a:rPr lang="en-US" dirty="0" smtClean="0"/>
              <a:t> - Ecuador</a:t>
            </a:r>
            <a:endParaRPr lang="en-US" dirty="0"/>
          </a:p>
        </p:txBody>
      </p:sp>
      <p:pic>
        <p:nvPicPr>
          <p:cNvPr id="2050" name="Picture 2" descr="C:\Users\steven\Pictures\Pictures_oldComputer\2005_boliviaphotos\potato_plant_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0542" y="332994"/>
            <a:ext cx="3909805" cy="297776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steven\Pictures\Pictures_oldComputer\Carlos_sak'ani_desktop\DSC003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0542" y="3310760"/>
            <a:ext cx="3909805" cy="2932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2789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de la </a:t>
            </a:r>
            <a:r>
              <a:rPr lang="en-US" dirty="0" err="1" smtClean="0"/>
              <a:t>presentación</a:t>
            </a:r>
            <a:endParaRPr lang="en-US" dirty="0"/>
          </a:p>
        </p:txBody>
      </p:sp>
      <p:sp>
        <p:nvSpPr>
          <p:cNvPr id="3" name="Content Placeholder 2"/>
          <p:cNvSpPr>
            <a:spLocks noGrp="1"/>
          </p:cNvSpPr>
          <p:nvPr>
            <p:ph idx="1"/>
          </p:nvPr>
        </p:nvSpPr>
        <p:spPr>
          <a:xfrm>
            <a:off x="457200" y="1600201"/>
            <a:ext cx="4256690" cy="4525963"/>
          </a:xfrm>
        </p:spPr>
        <p:txBody>
          <a:bodyPr>
            <a:normAutofit/>
          </a:bodyPr>
          <a:lstStyle/>
          <a:p>
            <a:r>
              <a:rPr lang="en-US" dirty="0" err="1" smtClean="0"/>
              <a:t>Introducción</a:t>
            </a:r>
            <a:endParaRPr lang="en-US" dirty="0" smtClean="0"/>
          </a:p>
          <a:p>
            <a:r>
              <a:rPr lang="en-US" dirty="0" err="1" smtClean="0"/>
              <a:t>Clasificación</a:t>
            </a:r>
            <a:r>
              <a:rPr lang="en-US" dirty="0" smtClean="0"/>
              <a:t> de la </a:t>
            </a:r>
            <a:r>
              <a:rPr lang="en-US" dirty="0" err="1" smtClean="0"/>
              <a:t>literatura</a:t>
            </a:r>
            <a:endParaRPr lang="en-US" dirty="0" smtClean="0"/>
          </a:p>
          <a:p>
            <a:r>
              <a:rPr lang="en-US" dirty="0" smtClean="0"/>
              <a:t>6 </a:t>
            </a:r>
            <a:r>
              <a:rPr lang="en-US" dirty="0" err="1" smtClean="0"/>
              <a:t>enfoques</a:t>
            </a:r>
            <a:r>
              <a:rPr lang="en-US" dirty="0" smtClean="0"/>
              <a:t> </a:t>
            </a:r>
            <a:r>
              <a:rPr lang="en-US" dirty="0" err="1" smtClean="0"/>
              <a:t>para</a:t>
            </a:r>
            <a:r>
              <a:rPr lang="en-US" dirty="0" smtClean="0"/>
              <a:t> la </a:t>
            </a:r>
            <a:r>
              <a:rPr lang="en-US" dirty="0" err="1" smtClean="0"/>
              <a:t>fertilidad</a:t>
            </a:r>
            <a:r>
              <a:rPr lang="en-US" dirty="0" smtClean="0"/>
              <a:t> de </a:t>
            </a:r>
            <a:r>
              <a:rPr lang="en-US" dirty="0" err="1" smtClean="0"/>
              <a:t>suelos</a:t>
            </a:r>
            <a:endParaRPr lang="en-US" dirty="0" smtClean="0"/>
          </a:p>
          <a:p>
            <a:r>
              <a:rPr lang="en-US" dirty="0" err="1" smtClean="0"/>
              <a:t>Factores</a:t>
            </a:r>
            <a:r>
              <a:rPr lang="en-US" dirty="0" smtClean="0"/>
              <a:t> co-</a:t>
            </a:r>
            <a:r>
              <a:rPr lang="en-US" dirty="0" err="1" smtClean="0"/>
              <a:t>limitantes</a:t>
            </a:r>
            <a:r>
              <a:rPr lang="en-US" dirty="0" smtClean="0"/>
              <a:t> y de </a:t>
            </a:r>
            <a:r>
              <a:rPr lang="en-US" dirty="0" err="1" smtClean="0"/>
              <a:t>contexto</a:t>
            </a:r>
            <a:endParaRPr lang="en-US" dirty="0" smtClean="0"/>
          </a:p>
          <a:p>
            <a:r>
              <a:rPr lang="en-US" dirty="0" err="1" smtClean="0"/>
              <a:t>Recomendaciones</a:t>
            </a:r>
            <a:endParaRPr lang="en-US" dirty="0" smtClean="0"/>
          </a:p>
          <a:p>
            <a:endParaRPr lang="en-US" dirty="0" smtClean="0"/>
          </a:p>
          <a:p>
            <a:endParaRPr lang="en-US" dirty="0" smtClean="0"/>
          </a:p>
          <a:p>
            <a:endParaRPr lang="en-US" dirty="0" smtClean="0"/>
          </a:p>
          <a:p>
            <a:endParaRPr lang="en-US" dirty="0"/>
          </a:p>
        </p:txBody>
      </p:sp>
      <p:pic>
        <p:nvPicPr>
          <p:cNvPr id="4" name="Picture 3" descr="C:\Users\steven\Documents\Steven\presentations\pachamam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1976" y="1828801"/>
            <a:ext cx="3240685" cy="275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578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4" y="274638"/>
            <a:ext cx="8737600" cy="596219"/>
          </a:xfrm>
        </p:spPr>
        <p:txBody>
          <a:bodyPr>
            <a:noAutofit/>
          </a:bodyPr>
          <a:lstStyle/>
          <a:p>
            <a:r>
              <a:rPr lang="en-US" sz="3200" dirty="0" err="1" smtClean="0"/>
              <a:t>Suelos</a:t>
            </a:r>
            <a:r>
              <a:rPr lang="en-US" sz="3200" dirty="0" smtClean="0"/>
              <a:t> y </a:t>
            </a:r>
            <a:r>
              <a:rPr lang="en-US" sz="3200" dirty="0" err="1" smtClean="0"/>
              <a:t>agricultura</a:t>
            </a:r>
            <a:r>
              <a:rPr lang="en-US" sz="3200" dirty="0" smtClean="0"/>
              <a:t> </a:t>
            </a:r>
            <a:r>
              <a:rPr lang="en-US" sz="3200" dirty="0" err="1" smtClean="0"/>
              <a:t>campesina</a:t>
            </a:r>
            <a:r>
              <a:rPr lang="en-US" sz="3200" dirty="0" smtClean="0"/>
              <a:t> en la </a:t>
            </a:r>
            <a:r>
              <a:rPr lang="en-US" sz="3200" dirty="0" err="1" smtClean="0"/>
              <a:t>región</a:t>
            </a:r>
            <a:r>
              <a:rPr lang="en-US" sz="3200" dirty="0" smtClean="0"/>
              <a:t> </a:t>
            </a:r>
            <a:r>
              <a:rPr lang="en-US" sz="3200" dirty="0" err="1" smtClean="0"/>
              <a:t>andina</a:t>
            </a:r>
            <a:endParaRPr lang="en-US" sz="3200" dirty="0"/>
          </a:p>
        </p:txBody>
      </p:sp>
      <p:sp>
        <p:nvSpPr>
          <p:cNvPr id="3" name="Content Placeholder 2"/>
          <p:cNvSpPr>
            <a:spLocks noGrp="1"/>
          </p:cNvSpPr>
          <p:nvPr>
            <p:ph idx="1"/>
          </p:nvPr>
        </p:nvSpPr>
        <p:spPr>
          <a:xfrm>
            <a:off x="428171" y="1103086"/>
            <a:ext cx="8395855" cy="5384800"/>
          </a:xfrm>
        </p:spPr>
        <p:txBody>
          <a:bodyPr>
            <a:normAutofit/>
          </a:bodyPr>
          <a:lstStyle/>
          <a:p>
            <a:r>
              <a:rPr lang="en-US" dirty="0" err="1" smtClean="0"/>
              <a:t>Sistemas</a:t>
            </a:r>
            <a:r>
              <a:rPr lang="en-US" dirty="0" smtClean="0"/>
              <a:t> </a:t>
            </a:r>
            <a:r>
              <a:rPr lang="en-US" dirty="0" err="1" smtClean="0"/>
              <a:t>mixtos</a:t>
            </a:r>
            <a:r>
              <a:rPr lang="en-US" dirty="0" smtClean="0"/>
              <a:t> </a:t>
            </a:r>
            <a:r>
              <a:rPr lang="en-US" dirty="0" err="1" smtClean="0"/>
              <a:t>insertos</a:t>
            </a:r>
            <a:r>
              <a:rPr lang="en-US" dirty="0" smtClean="0"/>
              <a:t> en </a:t>
            </a:r>
            <a:r>
              <a:rPr lang="en-US" dirty="0" err="1" smtClean="0"/>
              <a:t>paisajes</a:t>
            </a:r>
            <a:r>
              <a:rPr lang="en-US" dirty="0" smtClean="0"/>
              <a:t> </a:t>
            </a:r>
            <a:r>
              <a:rPr lang="en-US" dirty="0" err="1" smtClean="0"/>
              <a:t>agroecologicos</a:t>
            </a:r>
            <a:r>
              <a:rPr lang="en-US" dirty="0" smtClean="0"/>
              <a:t>. </a:t>
            </a:r>
          </a:p>
          <a:p>
            <a:r>
              <a:rPr lang="en-US" dirty="0" err="1"/>
              <a:t>S</a:t>
            </a:r>
            <a:r>
              <a:rPr lang="en-US" dirty="0" err="1" smtClean="0"/>
              <a:t>equía</a:t>
            </a:r>
            <a:r>
              <a:rPr lang="en-US" dirty="0"/>
              <a:t>, </a:t>
            </a:r>
            <a:r>
              <a:rPr lang="en-US" dirty="0" err="1"/>
              <a:t>helada</a:t>
            </a:r>
            <a:r>
              <a:rPr lang="en-US" dirty="0"/>
              <a:t>, </a:t>
            </a:r>
            <a:r>
              <a:rPr lang="en-US" dirty="0" err="1"/>
              <a:t>temperaturas</a:t>
            </a:r>
            <a:r>
              <a:rPr lang="en-US" dirty="0"/>
              <a:t> </a:t>
            </a:r>
            <a:r>
              <a:rPr lang="en-US" dirty="0" err="1"/>
              <a:t>bajas</a:t>
            </a:r>
            <a:r>
              <a:rPr lang="en-US" dirty="0"/>
              <a:t> </a:t>
            </a:r>
            <a:r>
              <a:rPr lang="en-US" dirty="0" err="1"/>
              <a:t>que</a:t>
            </a:r>
            <a:r>
              <a:rPr lang="en-US" dirty="0"/>
              <a:t> </a:t>
            </a:r>
            <a:r>
              <a:rPr lang="en-US" dirty="0" err="1"/>
              <a:t>limitan</a:t>
            </a:r>
            <a:r>
              <a:rPr lang="en-US" dirty="0"/>
              <a:t> la </a:t>
            </a:r>
            <a:r>
              <a:rPr lang="en-US" dirty="0" err="1"/>
              <a:t>temporada</a:t>
            </a:r>
            <a:r>
              <a:rPr lang="en-US" dirty="0"/>
              <a:t> de </a:t>
            </a:r>
            <a:r>
              <a:rPr lang="en-US" dirty="0" err="1"/>
              <a:t>cultivos</a:t>
            </a:r>
            <a:r>
              <a:rPr lang="en-US" dirty="0" smtClean="0"/>
              <a:t>.</a:t>
            </a:r>
          </a:p>
          <a:p>
            <a:pPr marL="0" indent="0">
              <a:buNone/>
            </a:pPr>
            <a:endParaRPr lang="en-US" dirty="0" smtClean="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0094" y="3403047"/>
            <a:ext cx="3667161" cy="2987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steven\Pictures\Pictures_oldComputer\April2009_photos\100_408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620" y="3445546"/>
            <a:ext cx="3833789" cy="28756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89634" y="6405321"/>
            <a:ext cx="5336974" cy="369332"/>
          </a:xfrm>
          <a:prstGeom prst="rect">
            <a:avLst/>
          </a:prstGeom>
          <a:noFill/>
        </p:spPr>
        <p:txBody>
          <a:bodyPr wrap="none" rtlCol="0">
            <a:spAutoFit/>
          </a:bodyPr>
          <a:lstStyle/>
          <a:p>
            <a:r>
              <a:rPr lang="en-US" dirty="0" smtClean="0"/>
              <a:t>Carchi				Norte de Potosí</a:t>
            </a:r>
            <a:endParaRPr lang="en-US" dirty="0"/>
          </a:p>
        </p:txBody>
      </p:sp>
    </p:spTree>
    <p:extLst>
      <p:ext uri="{BB962C8B-B14F-4D97-AF65-F5344CB8AC3E}">
        <p14:creationId xmlns:p14="http://schemas.microsoft.com/office/powerpoint/2010/main" val="12242865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2010"/>
          </a:xfrm>
        </p:spPr>
        <p:txBody>
          <a:bodyPr>
            <a:normAutofit fontScale="90000"/>
          </a:bodyPr>
          <a:lstStyle/>
          <a:p>
            <a:r>
              <a:rPr lang="en-US" dirty="0" err="1"/>
              <a:t>Suelos</a:t>
            </a:r>
            <a:r>
              <a:rPr lang="en-US" dirty="0"/>
              <a:t> y </a:t>
            </a:r>
            <a:r>
              <a:rPr lang="en-US" dirty="0" err="1"/>
              <a:t>agricultura</a:t>
            </a:r>
            <a:r>
              <a:rPr lang="en-US" dirty="0"/>
              <a:t> </a:t>
            </a:r>
            <a:r>
              <a:rPr lang="en-US" dirty="0" err="1"/>
              <a:t>campesina</a:t>
            </a:r>
            <a:r>
              <a:rPr lang="en-US" dirty="0"/>
              <a:t> en la </a:t>
            </a:r>
            <a:r>
              <a:rPr lang="en-US" dirty="0" err="1"/>
              <a:t>región</a:t>
            </a:r>
            <a:r>
              <a:rPr lang="en-US" dirty="0"/>
              <a:t> </a:t>
            </a:r>
            <a:r>
              <a:rPr lang="en-US" dirty="0" err="1"/>
              <a:t>andina</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Suelos</a:t>
            </a:r>
            <a:r>
              <a:rPr lang="en-US" dirty="0"/>
              <a:t> no </a:t>
            </a:r>
            <a:r>
              <a:rPr lang="en-US" dirty="0" err="1"/>
              <a:t>profundos</a:t>
            </a:r>
            <a:r>
              <a:rPr lang="en-US" dirty="0"/>
              <a:t>, </a:t>
            </a:r>
            <a:r>
              <a:rPr lang="en-US" dirty="0" err="1"/>
              <a:t>fertilidad</a:t>
            </a:r>
            <a:r>
              <a:rPr lang="en-US" dirty="0"/>
              <a:t> </a:t>
            </a:r>
            <a:r>
              <a:rPr lang="en-US" dirty="0" err="1"/>
              <a:t>pobre</a:t>
            </a:r>
            <a:r>
              <a:rPr lang="en-US" dirty="0"/>
              <a:t> a </a:t>
            </a:r>
            <a:r>
              <a:rPr lang="en-US" dirty="0" err="1"/>
              <a:t>moderada</a:t>
            </a:r>
            <a:r>
              <a:rPr lang="en-US" dirty="0"/>
              <a:t>, con </a:t>
            </a:r>
            <a:r>
              <a:rPr lang="en-US" dirty="0" err="1"/>
              <a:t>excepciones</a:t>
            </a:r>
            <a:r>
              <a:rPr lang="en-US" dirty="0"/>
              <a:t> </a:t>
            </a:r>
            <a:r>
              <a:rPr lang="en-US" dirty="0" err="1"/>
              <a:t>importantes</a:t>
            </a:r>
            <a:r>
              <a:rPr lang="en-US" dirty="0"/>
              <a:t>:</a:t>
            </a:r>
          </a:p>
          <a:p>
            <a:pPr lvl="1"/>
            <a:r>
              <a:rPr lang="en-US" dirty="0" err="1"/>
              <a:t>Andosoles</a:t>
            </a:r>
            <a:r>
              <a:rPr lang="en-US" dirty="0"/>
              <a:t> </a:t>
            </a:r>
            <a:r>
              <a:rPr lang="en-US" dirty="0" err="1"/>
              <a:t>profundos</a:t>
            </a:r>
            <a:endParaRPr lang="en-US" dirty="0"/>
          </a:p>
          <a:p>
            <a:pPr lvl="1"/>
            <a:r>
              <a:rPr lang="en-US" dirty="0" err="1"/>
              <a:t>Polos</a:t>
            </a:r>
            <a:r>
              <a:rPr lang="en-US" dirty="0"/>
              <a:t> </a:t>
            </a:r>
            <a:r>
              <a:rPr lang="en-US" dirty="0" smtClean="0"/>
              <a:t>de </a:t>
            </a:r>
            <a:r>
              <a:rPr lang="en-US" dirty="0" err="1"/>
              <a:t>fertilidad</a:t>
            </a:r>
            <a:r>
              <a:rPr lang="en-US" dirty="0"/>
              <a:t> </a:t>
            </a:r>
            <a:r>
              <a:rPr lang="en-US" dirty="0" err="1" smtClean="0"/>
              <a:t>cercas</a:t>
            </a:r>
            <a:r>
              <a:rPr lang="en-US" dirty="0" smtClean="0"/>
              <a:t> a </a:t>
            </a:r>
            <a:r>
              <a:rPr lang="en-US" dirty="0" err="1" smtClean="0"/>
              <a:t>muchas</a:t>
            </a:r>
            <a:r>
              <a:rPr lang="en-US" dirty="0" smtClean="0"/>
              <a:t> </a:t>
            </a:r>
            <a:r>
              <a:rPr lang="en-US" dirty="0" err="1" smtClean="0"/>
              <a:t>comunidades</a:t>
            </a:r>
            <a:r>
              <a:rPr lang="en-US" dirty="0" smtClean="0"/>
              <a:t>, </a:t>
            </a:r>
            <a:r>
              <a:rPr lang="en-US" dirty="0" err="1" smtClean="0"/>
              <a:t>productos</a:t>
            </a:r>
            <a:r>
              <a:rPr lang="en-US" dirty="0" smtClean="0"/>
              <a:t> de </a:t>
            </a:r>
            <a:r>
              <a:rPr lang="en-US" dirty="0" err="1" smtClean="0"/>
              <a:t>manejo</a:t>
            </a:r>
            <a:r>
              <a:rPr lang="en-US" dirty="0" smtClean="0"/>
              <a:t> </a:t>
            </a:r>
            <a:r>
              <a:rPr lang="en-US" dirty="0"/>
              <a:t>de </a:t>
            </a:r>
            <a:r>
              <a:rPr lang="en-US" dirty="0" err="1"/>
              <a:t>fertilidad</a:t>
            </a:r>
            <a:r>
              <a:rPr lang="en-US" dirty="0"/>
              <a:t>.</a:t>
            </a:r>
          </a:p>
          <a:p>
            <a:pPr>
              <a:spcBef>
                <a:spcPts val="1200"/>
              </a:spcBef>
            </a:pPr>
            <a:r>
              <a:rPr lang="en-US" dirty="0" err="1"/>
              <a:t>Gradientes</a:t>
            </a:r>
            <a:r>
              <a:rPr lang="en-US" dirty="0"/>
              <a:t> de </a:t>
            </a:r>
            <a:r>
              <a:rPr lang="en-US" dirty="0" err="1"/>
              <a:t>intensidad</a:t>
            </a:r>
            <a:r>
              <a:rPr lang="en-US" dirty="0"/>
              <a:t> de </a:t>
            </a:r>
            <a:r>
              <a:rPr lang="en-US" dirty="0" err="1"/>
              <a:t>manejo</a:t>
            </a:r>
            <a:r>
              <a:rPr lang="en-US" dirty="0"/>
              <a:t> </a:t>
            </a:r>
            <a:r>
              <a:rPr lang="en-US" dirty="0" err="1"/>
              <a:t>que</a:t>
            </a:r>
            <a:r>
              <a:rPr lang="en-US" dirty="0"/>
              <a:t> </a:t>
            </a:r>
            <a:r>
              <a:rPr lang="en-US" dirty="0" err="1"/>
              <a:t>responden</a:t>
            </a:r>
            <a:r>
              <a:rPr lang="en-US" dirty="0"/>
              <a:t> a </a:t>
            </a:r>
            <a:r>
              <a:rPr lang="en-US" dirty="0" err="1"/>
              <a:t>densidad</a:t>
            </a:r>
            <a:r>
              <a:rPr lang="en-US" dirty="0"/>
              <a:t> </a:t>
            </a:r>
            <a:r>
              <a:rPr lang="en-US" dirty="0" err="1" smtClean="0"/>
              <a:t>poblacional</a:t>
            </a:r>
            <a:r>
              <a:rPr lang="en-US" dirty="0" smtClean="0"/>
              <a:t> y </a:t>
            </a:r>
            <a:r>
              <a:rPr lang="en-US" dirty="0" err="1" smtClean="0"/>
              <a:t>mercados</a:t>
            </a:r>
            <a:r>
              <a:rPr lang="en-US" dirty="0"/>
              <a:t>.</a:t>
            </a:r>
          </a:p>
          <a:p>
            <a:pPr>
              <a:spcBef>
                <a:spcPts val="1200"/>
              </a:spcBef>
            </a:pPr>
            <a:r>
              <a:rPr lang="en-US" dirty="0" err="1" smtClean="0"/>
              <a:t>Correspondencia</a:t>
            </a:r>
            <a:r>
              <a:rPr lang="en-US" dirty="0" smtClean="0"/>
              <a:t> de </a:t>
            </a:r>
            <a:r>
              <a:rPr lang="en-US" dirty="0" err="1"/>
              <a:t>s</a:t>
            </a:r>
            <a:r>
              <a:rPr lang="en-US" dirty="0" err="1" smtClean="0"/>
              <a:t>uelos</a:t>
            </a:r>
            <a:r>
              <a:rPr lang="en-US" dirty="0" smtClean="0"/>
              <a:t> con </a:t>
            </a:r>
            <a:r>
              <a:rPr lang="en-US" dirty="0" err="1" smtClean="0"/>
              <a:t>otras</a:t>
            </a:r>
            <a:r>
              <a:rPr lang="en-US" dirty="0" smtClean="0"/>
              <a:t> </a:t>
            </a:r>
            <a:r>
              <a:rPr lang="en-US" dirty="0" err="1" smtClean="0"/>
              <a:t>regiones</a:t>
            </a:r>
            <a:r>
              <a:rPr lang="en-US" dirty="0" smtClean="0"/>
              <a:t>:</a:t>
            </a:r>
          </a:p>
          <a:p>
            <a:pPr lvl="1">
              <a:spcBef>
                <a:spcPts val="1200"/>
              </a:spcBef>
            </a:pPr>
            <a:r>
              <a:rPr lang="en-US" dirty="0" err="1" smtClean="0"/>
              <a:t>potencial</a:t>
            </a:r>
            <a:r>
              <a:rPr lang="en-US" dirty="0" smtClean="0"/>
              <a:t> </a:t>
            </a:r>
            <a:r>
              <a:rPr lang="en-US" dirty="0" err="1"/>
              <a:t>para</a:t>
            </a:r>
            <a:r>
              <a:rPr lang="en-US" dirty="0"/>
              <a:t> </a:t>
            </a:r>
            <a:r>
              <a:rPr lang="en-US" dirty="0" err="1"/>
              <a:t>transferir</a:t>
            </a:r>
            <a:r>
              <a:rPr lang="en-US" dirty="0"/>
              <a:t> </a:t>
            </a:r>
            <a:r>
              <a:rPr lang="en-US" dirty="0" err="1" smtClean="0"/>
              <a:t>conocimientos</a:t>
            </a:r>
            <a:r>
              <a:rPr lang="en-US" dirty="0" smtClean="0"/>
              <a:t> </a:t>
            </a:r>
            <a:r>
              <a:rPr lang="en-US" dirty="0"/>
              <a:t>e </a:t>
            </a:r>
            <a:r>
              <a:rPr lang="en-US" dirty="0" err="1" smtClean="0"/>
              <a:t>investigación</a:t>
            </a:r>
            <a:r>
              <a:rPr lang="en-US" dirty="0" smtClean="0"/>
              <a:t> </a:t>
            </a:r>
            <a:r>
              <a:rPr lang="en-US" dirty="0" err="1" smtClean="0"/>
              <a:t>básica</a:t>
            </a:r>
            <a:r>
              <a:rPr lang="en-US" dirty="0" smtClean="0"/>
              <a:t>.</a:t>
            </a:r>
            <a:endParaRPr lang="en-US" dirty="0"/>
          </a:p>
          <a:p>
            <a:endParaRPr lang="en-US" dirty="0"/>
          </a:p>
        </p:txBody>
      </p:sp>
    </p:spTree>
    <p:extLst>
      <p:ext uri="{BB962C8B-B14F-4D97-AF65-F5344CB8AC3E}">
        <p14:creationId xmlns:p14="http://schemas.microsoft.com/office/powerpoint/2010/main" val="8568821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1" y="274638"/>
            <a:ext cx="8781142" cy="1143000"/>
          </a:xfrm>
        </p:spPr>
        <p:txBody>
          <a:bodyPr>
            <a:normAutofit fontScale="90000"/>
          </a:bodyPr>
          <a:lstStyle/>
          <a:p>
            <a:r>
              <a:rPr lang="en-US" dirty="0" err="1"/>
              <a:t>C</a:t>
            </a:r>
            <a:r>
              <a:rPr lang="en-US" dirty="0" err="1" smtClean="0"/>
              <a:t>ambios</a:t>
            </a:r>
            <a:r>
              <a:rPr lang="en-US" dirty="0" smtClean="0"/>
              <a:t> y </a:t>
            </a:r>
            <a:r>
              <a:rPr lang="en-US" dirty="0" err="1" smtClean="0"/>
              <a:t>amenazas</a:t>
            </a:r>
            <a:r>
              <a:rPr lang="en-US" dirty="0" smtClean="0"/>
              <a:t> a los </a:t>
            </a:r>
            <a:r>
              <a:rPr lang="en-US" dirty="0" err="1" smtClean="0"/>
              <a:t>que</a:t>
            </a:r>
            <a:r>
              <a:rPr lang="en-US" dirty="0" smtClean="0"/>
              <a:t> </a:t>
            </a:r>
            <a:r>
              <a:rPr lang="en-US" dirty="0" err="1" smtClean="0"/>
              <a:t>respondan</a:t>
            </a:r>
            <a:r>
              <a:rPr lang="en-US" dirty="0" smtClean="0"/>
              <a:t> </a:t>
            </a:r>
            <a:r>
              <a:rPr lang="en-US" dirty="0" err="1" smtClean="0"/>
              <a:t>intensificación</a:t>
            </a:r>
            <a:r>
              <a:rPr lang="en-US" dirty="0" smtClean="0"/>
              <a:t> </a:t>
            </a:r>
            <a:r>
              <a:rPr lang="en-US" dirty="0" err="1" smtClean="0"/>
              <a:t>agroecológico</a:t>
            </a:r>
            <a:r>
              <a:rPr lang="en-US" dirty="0" smtClean="0"/>
              <a:t> (IA)</a:t>
            </a:r>
            <a:endParaRPr lang="en-US" dirty="0"/>
          </a:p>
        </p:txBody>
      </p:sp>
      <p:sp>
        <p:nvSpPr>
          <p:cNvPr id="3" name="Content Placeholder 2"/>
          <p:cNvSpPr>
            <a:spLocks noGrp="1"/>
          </p:cNvSpPr>
          <p:nvPr>
            <p:ph idx="1"/>
          </p:nvPr>
        </p:nvSpPr>
        <p:spPr>
          <a:xfrm>
            <a:off x="457200" y="1600200"/>
            <a:ext cx="8229600" cy="4995472"/>
          </a:xfrm>
        </p:spPr>
        <p:txBody>
          <a:bodyPr>
            <a:normAutofit fontScale="92500" lnSpcReduction="20000"/>
          </a:bodyPr>
          <a:lstStyle/>
          <a:p>
            <a:r>
              <a:rPr lang="en-US" dirty="0" err="1" smtClean="0"/>
              <a:t>Amenazas</a:t>
            </a:r>
            <a:r>
              <a:rPr lang="en-US" dirty="0" smtClean="0"/>
              <a:t> y </a:t>
            </a:r>
            <a:r>
              <a:rPr lang="en-US" dirty="0" err="1" smtClean="0"/>
              <a:t>cambios</a:t>
            </a:r>
            <a:endParaRPr lang="en-US" dirty="0" smtClean="0"/>
          </a:p>
          <a:p>
            <a:pPr lvl="1"/>
            <a:r>
              <a:rPr lang="en-US" dirty="0" err="1" smtClean="0"/>
              <a:t>Intensificación</a:t>
            </a:r>
            <a:r>
              <a:rPr lang="en-US" dirty="0" smtClean="0"/>
              <a:t> </a:t>
            </a:r>
            <a:r>
              <a:rPr lang="en-US" dirty="0" err="1" smtClean="0"/>
              <a:t>insostenible</a:t>
            </a:r>
            <a:r>
              <a:rPr lang="en-US" dirty="0" smtClean="0"/>
              <a:t> con </a:t>
            </a:r>
            <a:r>
              <a:rPr lang="en-US" dirty="0" err="1" smtClean="0"/>
              <a:t>aumentos</a:t>
            </a:r>
            <a:r>
              <a:rPr lang="en-US" dirty="0" smtClean="0"/>
              <a:t> en la </a:t>
            </a:r>
            <a:r>
              <a:rPr lang="en-US" dirty="0" err="1" smtClean="0"/>
              <a:t>densidad</a:t>
            </a:r>
            <a:r>
              <a:rPr lang="en-US" dirty="0" smtClean="0"/>
              <a:t> de </a:t>
            </a:r>
            <a:r>
              <a:rPr lang="en-US" dirty="0" err="1" smtClean="0"/>
              <a:t>cultivación</a:t>
            </a:r>
            <a:endParaRPr lang="en-US" dirty="0"/>
          </a:p>
          <a:p>
            <a:pPr lvl="1"/>
            <a:r>
              <a:rPr lang="en-US" dirty="0" err="1"/>
              <a:t>U</a:t>
            </a:r>
            <a:r>
              <a:rPr lang="en-US" dirty="0" err="1" smtClean="0"/>
              <a:t>na</a:t>
            </a:r>
            <a:r>
              <a:rPr lang="en-US" dirty="0" smtClean="0"/>
              <a:t> base de </a:t>
            </a:r>
            <a:r>
              <a:rPr lang="en-US" dirty="0" err="1" smtClean="0"/>
              <a:t>recursos</a:t>
            </a:r>
            <a:r>
              <a:rPr lang="en-US" dirty="0" smtClean="0"/>
              <a:t> </a:t>
            </a:r>
            <a:r>
              <a:rPr lang="en-US" dirty="0" err="1" smtClean="0"/>
              <a:t>ya</a:t>
            </a:r>
            <a:r>
              <a:rPr lang="en-US" dirty="0" smtClean="0"/>
              <a:t> </a:t>
            </a:r>
            <a:r>
              <a:rPr lang="en-US" dirty="0" err="1" smtClean="0"/>
              <a:t>degradados</a:t>
            </a:r>
            <a:endParaRPr lang="en-US" dirty="0" smtClean="0"/>
          </a:p>
          <a:p>
            <a:pPr lvl="1"/>
            <a:r>
              <a:rPr lang="en-US" dirty="0" err="1" smtClean="0"/>
              <a:t>Cambio</a:t>
            </a:r>
            <a:r>
              <a:rPr lang="en-US" dirty="0" smtClean="0"/>
              <a:t> de </a:t>
            </a:r>
            <a:r>
              <a:rPr lang="en-US" dirty="0" err="1" smtClean="0"/>
              <a:t>organización</a:t>
            </a:r>
            <a:r>
              <a:rPr lang="en-US" dirty="0" smtClean="0"/>
              <a:t> de </a:t>
            </a:r>
            <a:r>
              <a:rPr lang="en-US" dirty="0" err="1" smtClean="0"/>
              <a:t>formas</a:t>
            </a:r>
            <a:r>
              <a:rPr lang="en-US" dirty="0" smtClean="0"/>
              <a:t> de </a:t>
            </a:r>
            <a:r>
              <a:rPr lang="en-US" dirty="0" err="1" smtClean="0"/>
              <a:t>manejo</a:t>
            </a:r>
            <a:r>
              <a:rPr lang="en-US" dirty="0" smtClean="0"/>
              <a:t> (</a:t>
            </a:r>
            <a:r>
              <a:rPr lang="en-US" dirty="0" err="1" smtClean="0"/>
              <a:t>rotación</a:t>
            </a:r>
            <a:r>
              <a:rPr lang="en-US" dirty="0" smtClean="0"/>
              <a:t>) </a:t>
            </a:r>
            <a:r>
              <a:rPr lang="en-US" dirty="0" err="1" smtClean="0"/>
              <a:t>comunal</a:t>
            </a:r>
            <a:r>
              <a:rPr lang="en-US" dirty="0" smtClean="0"/>
              <a:t> a </a:t>
            </a:r>
            <a:r>
              <a:rPr lang="en-US" dirty="0" err="1" smtClean="0"/>
              <a:t>formas</a:t>
            </a:r>
            <a:r>
              <a:rPr lang="en-US" dirty="0" smtClean="0"/>
              <a:t> ‘</a:t>
            </a:r>
            <a:r>
              <a:rPr lang="en-US" dirty="0" err="1" smtClean="0"/>
              <a:t>privadas</a:t>
            </a:r>
            <a:r>
              <a:rPr lang="en-US" dirty="0" smtClean="0"/>
              <a:t>’(</a:t>
            </a:r>
            <a:r>
              <a:rPr lang="en-US" dirty="0" err="1" smtClean="0"/>
              <a:t>por</a:t>
            </a:r>
            <a:r>
              <a:rPr lang="en-US" dirty="0" smtClean="0"/>
              <a:t> </a:t>
            </a:r>
            <a:r>
              <a:rPr lang="en-US" dirty="0" err="1" smtClean="0"/>
              <a:t>hogar</a:t>
            </a:r>
            <a:r>
              <a:rPr lang="en-US" dirty="0" smtClean="0"/>
              <a:t>)</a:t>
            </a:r>
          </a:p>
          <a:p>
            <a:pPr lvl="1"/>
            <a:r>
              <a:rPr lang="en-US" dirty="0" err="1" smtClean="0"/>
              <a:t>Migración</a:t>
            </a:r>
            <a:r>
              <a:rPr lang="en-US" dirty="0" smtClean="0"/>
              <a:t> </a:t>
            </a:r>
            <a:r>
              <a:rPr lang="en-US" dirty="0" err="1" smtClean="0"/>
              <a:t>hacia</a:t>
            </a:r>
            <a:r>
              <a:rPr lang="en-US" dirty="0" smtClean="0"/>
              <a:t> </a:t>
            </a:r>
            <a:r>
              <a:rPr lang="en-US" dirty="0" err="1" smtClean="0"/>
              <a:t>mercados</a:t>
            </a:r>
            <a:r>
              <a:rPr lang="en-US" dirty="0" smtClean="0"/>
              <a:t> </a:t>
            </a:r>
            <a:r>
              <a:rPr lang="en-US" dirty="0" err="1" smtClean="0"/>
              <a:t>laborales</a:t>
            </a:r>
            <a:r>
              <a:rPr lang="en-US" dirty="0" smtClean="0"/>
              <a:t> reduce la </a:t>
            </a:r>
            <a:r>
              <a:rPr lang="en-US" dirty="0" err="1" smtClean="0"/>
              <a:t>capacidad</a:t>
            </a:r>
            <a:r>
              <a:rPr lang="en-US" dirty="0" smtClean="0"/>
              <a:t> de </a:t>
            </a:r>
            <a:r>
              <a:rPr lang="en-US" dirty="0" err="1" smtClean="0"/>
              <a:t>inversión</a:t>
            </a:r>
            <a:r>
              <a:rPr lang="en-US" dirty="0" smtClean="0"/>
              <a:t> </a:t>
            </a:r>
            <a:r>
              <a:rPr lang="en-US" dirty="0" err="1" smtClean="0"/>
              <a:t>laboral</a:t>
            </a:r>
            <a:r>
              <a:rPr lang="en-US" dirty="0" smtClean="0"/>
              <a:t> en </a:t>
            </a:r>
            <a:r>
              <a:rPr lang="en-US" dirty="0" err="1" smtClean="0"/>
              <a:t>manejo</a:t>
            </a:r>
            <a:r>
              <a:rPr lang="en-US" dirty="0" smtClean="0"/>
              <a:t> </a:t>
            </a:r>
            <a:r>
              <a:rPr lang="en-US" dirty="0" err="1" smtClean="0"/>
              <a:t>sostenible</a:t>
            </a:r>
            <a:r>
              <a:rPr lang="en-US" dirty="0"/>
              <a:t>.</a:t>
            </a:r>
            <a:endParaRPr lang="en-US" dirty="0" smtClean="0"/>
          </a:p>
          <a:p>
            <a:pPr lvl="1"/>
            <a:r>
              <a:rPr lang="en-US" dirty="0" err="1" smtClean="0"/>
              <a:t>Cambio</a:t>
            </a:r>
            <a:r>
              <a:rPr lang="en-US" dirty="0" smtClean="0"/>
              <a:t> </a:t>
            </a:r>
            <a:r>
              <a:rPr lang="en-US" dirty="0" err="1" smtClean="0"/>
              <a:t>climático</a:t>
            </a:r>
            <a:r>
              <a:rPr lang="en-US" dirty="0" smtClean="0"/>
              <a:t>:</a:t>
            </a:r>
          </a:p>
          <a:p>
            <a:pPr lvl="2"/>
            <a:r>
              <a:rPr lang="en-US" dirty="0" err="1" smtClean="0"/>
              <a:t>Estrés</a:t>
            </a:r>
            <a:r>
              <a:rPr lang="en-US" dirty="0" smtClean="0"/>
              <a:t> </a:t>
            </a:r>
            <a:r>
              <a:rPr lang="en-US" dirty="0" err="1" smtClean="0"/>
              <a:t>hídrico</a:t>
            </a:r>
            <a:r>
              <a:rPr lang="en-US" dirty="0" smtClean="0"/>
              <a:t>: </a:t>
            </a:r>
            <a:r>
              <a:rPr lang="en-US" dirty="0" err="1" smtClean="0"/>
              <a:t>aumentos</a:t>
            </a:r>
            <a:r>
              <a:rPr lang="en-US" dirty="0" smtClean="0"/>
              <a:t> de </a:t>
            </a:r>
            <a:r>
              <a:rPr lang="en-US" dirty="0" err="1" smtClean="0"/>
              <a:t>temperatura</a:t>
            </a:r>
            <a:r>
              <a:rPr lang="en-US" dirty="0" smtClean="0"/>
              <a:t>, </a:t>
            </a:r>
            <a:r>
              <a:rPr lang="en-US" dirty="0" err="1" smtClean="0"/>
              <a:t>irregularidad</a:t>
            </a:r>
            <a:r>
              <a:rPr lang="en-US" dirty="0" smtClean="0"/>
              <a:t> de </a:t>
            </a:r>
            <a:r>
              <a:rPr lang="en-US" dirty="0" err="1" smtClean="0"/>
              <a:t>lluvias</a:t>
            </a:r>
            <a:r>
              <a:rPr lang="en-US" dirty="0" smtClean="0"/>
              <a:t>, </a:t>
            </a:r>
            <a:r>
              <a:rPr lang="en-US" dirty="0" err="1" smtClean="0"/>
              <a:t>desglaciacíón</a:t>
            </a:r>
            <a:endParaRPr lang="en-US" dirty="0" smtClean="0"/>
          </a:p>
          <a:p>
            <a:pPr lvl="2"/>
            <a:r>
              <a:rPr lang="en-US" dirty="0" err="1" smtClean="0"/>
              <a:t>Amenazas</a:t>
            </a:r>
            <a:r>
              <a:rPr lang="en-US" dirty="0" smtClean="0"/>
              <a:t> del </a:t>
            </a:r>
            <a:r>
              <a:rPr lang="en-US" dirty="0" err="1" smtClean="0"/>
              <a:t>tiempo</a:t>
            </a:r>
            <a:r>
              <a:rPr lang="en-US" dirty="0" smtClean="0"/>
              <a:t> </a:t>
            </a:r>
            <a:r>
              <a:rPr lang="en-US" dirty="0" err="1" smtClean="0"/>
              <a:t>extremo</a:t>
            </a:r>
            <a:r>
              <a:rPr lang="en-US" dirty="0" smtClean="0"/>
              <a:t>: </a:t>
            </a:r>
            <a:r>
              <a:rPr lang="en-US" dirty="0" err="1" smtClean="0"/>
              <a:t>granizadas</a:t>
            </a:r>
            <a:r>
              <a:rPr lang="en-US" dirty="0" smtClean="0"/>
              <a:t>, </a:t>
            </a:r>
            <a:r>
              <a:rPr lang="en-US" dirty="0" err="1" smtClean="0"/>
              <a:t>heladas</a:t>
            </a:r>
            <a:r>
              <a:rPr lang="en-US" dirty="0" smtClean="0"/>
              <a:t>, </a:t>
            </a:r>
            <a:r>
              <a:rPr lang="en-US" dirty="0" err="1" smtClean="0"/>
              <a:t>inundaciones</a:t>
            </a:r>
            <a:endParaRPr lang="en-US" dirty="0"/>
          </a:p>
        </p:txBody>
      </p:sp>
    </p:spTree>
    <p:extLst>
      <p:ext uri="{BB962C8B-B14F-4D97-AF65-F5344CB8AC3E}">
        <p14:creationId xmlns:p14="http://schemas.microsoft.com/office/powerpoint/2010/main" val="29106277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Fortalezas</a:t>
            </a:r>
            <a:r>
              <a:rPr lang="en-US" dirty="0" smtClean="0"/>
              <a:t> de la region </a:t>
            </a:r>
            <a:r>
              <a:rPr lang="en-US" dirty="0" err="1" smtClean="0"/>
              <a:t>para</a:t>
            </a:r>
            <a:r>
              <a:rPr lang="en-US" dirty="0" smtClean="0"/>
              <a:t> IA</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err="1"/>
              <a:t>Fortalezas</a:t>
            </a:r>
            <a:r>
              <a:rPr lang="en-US" dirty="0"/>
              <a:t> </a:t>
            </a:r>
            <a:r>
              <a:rPr lang="en-US" dirty="0" err="1"/>
              <a:t>Regionales</a:t>
            </a:r>
            <a:endParaRPr lang="en-US" dirty="0"/>
          </a:p>
          <a:p>
            <a:r>
              <a:rPr lang="en-US" dirty="0" err="1"/>
              <a:t>Auge</a:t>
            </a:r>
            <a:r>
              <a:rPr lang="en-US" dirty="0"/>
              <a:t> de </a:t>
            </a:r>
            <a:r>
              <a:rPr lang="en-US" dirty="0" err="1"/>
              <a:t>valoración</a:t>
            </a:r>
            <a:r>
              <a:rPr lang="en-US" dirty="0"/>
              <a:t> de </a:t>
            </a:r>
            <a:r>
              <a:rPr lang="en-US" dirty="0" err="1"/>
              <a:t>cultura</a:t>
            </a:r>
            <a:r>
              <a:rPr lang="en-US" dirty="0"/>
              <a:t>, comida, </a:t>
            </a:r>
            <a:r>
              <a:rPr lang="en-US" dirty="0" err="1"/>
              <a:t>manejo</a:t>
            </a:r>
            <a:r>
              <a:rPr lang="en-US" dirty="0"/>
              <a:t> local e </a:t>
            </a:r>
            <a:r>
              <a:rPr lang="en-US" dirty="0" err="1"/>
              <a:t>inovador</a:t>
            </a:r>
            <a:r>
              <a:rPr lang="en-US" dirty="0"/>
              <a:t>.</a:t>
            </a:r>
          </a:p>
          <a:p>
            <a:r>
              <a:rPr lang="en-US" dirty="0" err="1"/>
              <a:t>Valiosas</a:t>
            </a:r>
            <a:r>
              <a:rPr lang="en-US" dirty="0"/>
              <a:t> e </a:t>
            </a:r>
            <a:r>
              <a:rPr lang="en-US" dirty="0" err="1"/>
              <a:t>extensas</a:t>
            </a:r>
            <a:r>
              <a:rPr lang="en-US" dirty="0"/>
              <a:t> </a:t>
            </a:r>
            <a:r>
              <a:rPr lang="en-US" dirty="0" err="1" smtClean="0"/>
              <a:t>trayectorias</a:t>
            </a:r>
            <a:r>
              <a:rPr lang="en-US" dirty="0" smtClean="0"/>
              <a:t> </a:t>
            </a:r>
            <a:r>
              <a:rPr lang="en-US" dirty="0" err="1" smtClean="0"/>
              <a:t>inovadoras</a:t>
            </a:r>
            <a:r>
              <a:rPr lang="en-US" dirty="0" smtClean="0"/>
              <a:t> </a:t>
            </a:r>
            <a:r>
              <a:rPr lang="en-US" dirty="0"/>
              <a:t>de </a:t>
            </a:r>
            <a:r>
              <a:rPr lang="en-US" dirty="0" err="1"/>
              <a:t>técnicas</a:t>
            </a:r>
            <a:r>
              <a:rPr lang="en-US" dirty="0"/>
              <a:t> de </a:t>
            </a:r>
            <a:r>
              <a:rPr lang="en-US" dirty="0" err="1" smtClean="0"/>
              <a:t>extensión</a:t>
            </a:r>
            <a:r>
              <a:rPr lang="en-US" dirty="0" smtClean="0"/>
              <a:t>.</a:t>
            </a:r>
            <a:endParaRPr lang="en-US" dirty="0"/>
          </a:p>
          <a:p>
            <a:r>
              <a:rPr lang="en-US" dirty="0"/>
              <a:t>Alto </a:t>
            </a:r>
            <a:r>
              <a:rPr lang="en-US" dirty="0" err="1"/>
              <a:t>nivel</a:t>
            </a:r>
            <a:r>
              <a:rPr lang="en-US" dirty="0"/>
              <a:t> de </a:t>
            </a:r>
            <a:r>
              <a:rPr lang="en-US" dirty="0" err="1" smtClean="0"/>
              <a:t>agrobiodiversidad</a:t>
            </a:r>
            <a:endParaRPr lang="en-US" dirty="0" smtClean="0"/>
          </a:p>
          <a:p>
            <a:r>
              <a:rPr lang="en-US" dirty="0" err="1" smtClean="0"/>
              <a:t>Promedio</a:t>
            </a:r>
            <a:r>
              <a:rPr lang="en-US" dirty="0" smtClean="0"/>
              <a:t> </a:t>
            </a:r>
            <a:r>
              <a:rPr lang="en-US" dirty="0"/>
              <a:t>de </a:t>
            </a:r>
            <a:r>
              <a:rPr lang="en-US" dirty="0" err="1"/>
              <a:t>densidad</a:t>
            </a:r>
            <a:r>
              <a:rPr lang="en-US" dirty="0"/>
              <a:t> de </a:t>
            </a:r>
            <a:r>
              <a:rPr lang="en-US" dirty="0" err="1" smtClean="0"/>
              <a:t>población</a:t>
            </a:r>
            <a:r>
              <a:rPr lang="en-US" dirty="0"/>
              <a:t>/</a:t>
            </a:r>
            <a:r>
              <a:rPr lang="en-US" dirty="0" err="1" smtClean="0"/>
              <a:t>cultivación</a:t>
            </a:r>
            <a:r>
              <a:rPr lang="en-US" dirty="0" smtClean="0"/>
              <a:t> </a:t>
            </a:r>
            <a:r>
              <a:rPr lang="en-US" dirty="0" err="1" smtClean="0"/>
              <a:t>relativamente</a:t>
            </a:r>
            <a:r>
              <a:rPr lang="en-US" dirty="0" smtClean="0"/>
              <a:t> </a:t>
            </a:r>
            <a:r>
              <a:rPr lang="en-US" dirty="0" err="1" smtClean="0"/>
              <a:t>baja</a:t>
            </a:r>
            <a:endParaRPr lang="en-US" dirty="0"/>
          </a:p>
          <a:p>
            <a:r>
              <a:rPr lang="en-US" dirty="0" smtClean="0"/>
              <a:t>Los Andes se da </a:t>
            </a:r>
            <a:r>
              <a:rPr lang="en-US" dirty="0" err="1" smtClean="0"/>
              <a:t>para</a:t>
            </a:r>
            <a:r>
              <a:rPr lang="en-US" dirty="0" smtClean="0"/>
              <a:t> </a:t>
            </a:r>
            <a:r>
              <a:rPr lang="en-US" dirty="0" err="1" smtClean="0"/>
              <a:t>una</a:t>
            </a:r>
            <a:r>
              <a:rPr lang="en-US" dirty="0" smtClean="0"/>
              <a:t> ‘</a:t>
            </a:r>
            <a:r>
              <a:rPr lang="en-US" dirty="0" err="1"/>
              <a:t>p</a:t>
            </a:r>
            <a:r>
              <a:rPr lang="en-US" dirty="0" err="1" smtClean="0"/>
              <a:t>rueba</a:t>
            </a:r>
            <a:r>
              <a:rPr lang="en-US" dirty="0" smtClean="0"/>
              <a:t> </a:t>
            </a:r>
            <a:r>
              <a:rPr lang="en-US" dirty="0"/>
              <a:t>de </a:t>
            </a:r>
            <a:r>
              <a:rPr lang="en-US" dirty="0" err="1"/>
              <a:t>concepto</a:t>
            </a:r>
            <a:r>
              <a:rPr lang="en-US" dirty="0"/>
              <a:t>’ </a:t>
            </a:r>
            <a:r>
              <a:rPr lang="en-US" dirty="0" err="1"/>
              <a:t>para</a:t>
            </a:r>
            <a:r>
              <a:rPr lang="en-US" dirty="0"/>
              <a:t> </a:t>
            </a:r>
            <a:r>
              <a:rPr lang="en-US" dirty="0" smtClean="0"/>
              <a:t>IA?</a:t>
            </a:r>
            <a:endParaRPr lang="en-US" dirty="0"/>
          </a:p>
          <a:p>
            <a:endParaRPr lang="en-US" dirty="0"/>
          </a:p>
        </p:txBody>
      </p:sp>
    </p:spTree>
    <p:extLst>
      <p:ext uri="{BB962C8B-B14F-4D97-AF65-F5344CB8AC3E}">
        <p14:creationId xmlns:p14="http://schemas.microsoft.com/office/powerpoint/2010/main" val="862715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2962"/>
          </a:xfrm>
        </p:spPr>
        <p:txBody>
          <a:bodyPr>
            <a:normAutofit/>
          </a:bodyPr>
          <a:lstStyle/>
          <a:p>
            <a:r>
              <a:rPr lang="en-US" dirty="0" err="1" smtClean="0"/>
              <a:t>Temas</a:t>
            </a:r>
            <a:r>
              <a:rPr lang="en-US" dirty="0" smtClean="0"/>
              <a:t> </a:t>
            </a:r>
            <a:r>
              <a:rPr lang="en-US" dirty="0" err="1" smtClean="0"/>
              <a:t>trasversales</a:t>
            </a:r>
            <a:r>
              <a:rPr lang="en-US" dirty="0" smtClean="0"/>
              <a:t> en la </a:t>
            </a:r>
            <a:r>
              <a:rPr lang="en-US" dirty="0" err="1" smtClean="0"/>
              <a:t>revisión</a:t>
            </a:r>
            <a:endParaRPr lang="en-US" dirty="0"/>
          </a:p>
        </p:txBody>
      </p:sp>
      <p:sp>
        <p:nvSpPr>
          <p:cNvPr id="3" name="Content Placeholder 2"/>
          <p:cNvSpPr>
            <a:spLocks noGrp="1"/>
          </p:cNvSpPr>
          <p:nvPr>
            <p:ph idx="1"/>
          </p:nvPr>
        </p:nvSpPr>
        <p:spPr>
          <a:xfrm>
            <a:off x="217714" y="1190171"/>
            <a:ext cx="8610976" cy="5152571"/>
          </a:xfrm>
        </p:spPr>
        <p:txBody>
          <a:bodyPr>
            <a:normAutofit fontScale="77500" lnSpcReduction="20000"/>
          </a:bodyPr>
          <a:lstStyle/>
          <a:p>
            <a:pPr>
              <a:spcAft>
                <a:spcPts val="1200"/>
              </a:spcAft>
            </a:pPr>
            <a:r>
              <a:rPr lang="en-US" dirty="0" err="1" smtClean="0"/>
              <a:t>Zonación</a:t>
            </a:r>
            <a:r>
              <a:rPr lang="en-US" dirty="0" smtClean="0"/>
              <a:t> y </a:t>
            </a:r>
            <a:r>
              <a:rPr lang="en-US" dirty="0" err="1" smtClean="0"/>
              <a:t>gradientes</a:t>
            </a:r>
            <a:r>
              <a:rPr lang="en-US" dirty="0" smtClean="0"/>
              <a:t> a </a:t>
            </a:r>
            <a:r>
              <a:rPr lang="en-US" dirty="0" err="1" smtClean="0"/>
              <a:t>diferentes</a:t>
            </a:r>
            <a:r>
              <a:rPr lang="en-US" dirty="0" smtClean="0"/>
              <a:t> </a:t>
            </a:r>
            <a:r>
              <a:rPr lang="en-US" dirty="0" err="1" smtClean="0"/>
              <a:t>escalas</a:t>
            </a:r>
            <a:r>
              <a:rPr lang="en-US" dirty="0" smtClean="0"/>
              <a:t> </a:t>
            </a:r>
            <a:r>
              <a:rPr lang="en-US" dirty="0" err="1" smtClean="0"/>
              <a:t>que</a:t>
            </a:r>
            <a:r>
              <a:rPr lang="en-US" dirty="0" smtClean="0"/>
              <a:t> </a:t>
            </a:r>
            <a:r>
              <a:rPr lang="en-US" dirty="0" err="1" smtClean="0"/>
              <a:t>determina</a:t>
            </a:r>
            <a:r>
              <a:rPr lang="en-US" dirty="0" smtClean="0"/>
              <a:t> ‘</a:t>
            </a:r>
            <a:r>
              <a:rPr lang="en-US" dirty="0" err="1" smtClean="0"/>
              <a:t>dominios</a:t>
            </a:r>
            <a:r>
              <a:rPr lang="en-US" dirty="0" smtClean="0"/>
              <a:t> de </a:t>
            </a:r>
            <a:r>
              <a:rPr lang="en-US" dirty="0" err="1" smtClean="0"/>
              <a:t>eficacidad</a:t>
            </a:r>
            <a:r>
              <a:rPr lang="en-US" dirty="0" smtClean="0"/>
              <a:t>’ </a:t>
            </a:r>
            <a:r>
              <a:rPr lang="en-US" dirty="0" err="1" smtClean="0"/>
              <a:t>para</a:t>
            </a:r>
            <a:r>
              <a:rPr lang="en-US" dirty="0" smtClean="0"/>
              <a:t> </a:t>
            </a:r>
            <a:r>
              <a:rPr lang="en-US" dirty="0" err="1" smtClean="0"/>
              <a:t>tecnologías</a:t>
            </a:r>
            <a:r>
              <a:rPr lang="en-US" dirty="0" smtClean="0"/>
              <a:t>:</a:t>
            </a:r>
          </a:p>
          <a:p>
            <a:pPr lvl="1"/>
            <a:r>
              <a:rPr lang="en-US" dirty="0" err="1" smtClean="0"/>
              <a:t>Precipitación</a:t>
            </a:r>
            <a:r>
              <a:rPr lang="en-US" dirty="0" smtClean="0"/>
              <a:t>: </a:t>
            </a:r>
            <a:r>
              <a:rPr lang="en-US" dirty="0" err="1" smtClean="0"/>
              <a:t>Uyuni</a:t>
            </a:r>
            <a:r>
              <a:rPr lang="en-US" dirty="0" smtClean="0"/>
              <a:t> vs. Carchi</a:t>
            </a:r>
          </a:p>
          <a:p>
            <a:pPr lvl="1"/>
            <a:r>
              <a:rPr lang="en-US" dirty="0" smtClean="0"/>
              <a:t>Altiplano, </a:t>
            </a:r>
            <a:r>
              <a:rPr lang="en-US" dirty="0" err="1" smtClean="0"/>
              <a:t>ladera</a:t>
            </a:r>
            <a:r>
              <a:rPr lang="en-US" dirty="0" smtClean="0"/>
              <a:t>, </a:t>
            </a:r>
            <a:r>
              <a:rPr lang="en-US" dirty="0" err="1" smtClean="0"/>
              <a:t>valle</a:t>
            </a:r>
            <a:r>
              <a:rPr lang="en-US" dirty="0" smtClean="0"/>
              <a:t>: </a:t>
            </a:r>
            <a:r>
              <a:rPr lang="en-US" dirty="0" err="1" smtClean="0"/>
              <a:t>elevacion</a:t>
            </a:r>
            <a:endParaRPr lang="en-US" dirty="0" smtClean="0"/>
          </a:p>
          <a:p>
            <a:pPr lvl="1"/>
            <a:r>
              <a:rPr lang="en-US" dirty="0" err="1" smtClean="0"/>
              <a:t>Andosoles</a:t>
            </a:r>
            <a:r>
              <a:rPr lang="en-US" dirty="0" smtClean="0"/>
              <a:t> vs. </a:t>
            </a:r>
            <a:r>
              <a:rPr lang="en-US" dirty="0" err="1" smtClean="0"/>
              <a:t>suelos</a:t>
            </a:r>
            <a:r>
              <a:rPr lang="en-US" dirty="0" smtClean="0"/>
              <a:t> </a:t>
            </a:r>
            <a:r>
              <a:rPr lang="en-US" dirty="0" err="1" smtClean="0"/>
              <a:t>minerales</a:t>
            </a:r>
            <a:r>
              <a:rPr lang="en-US" dirty="0" smtClean="0"/>
              <a:t> </a:t>
            </a:r>
            <a:r>
              <a:rPr lang="en-US" dirty="0" err="1" smtClean="0"/>
              <a:t>illíticas</a:t>
            </a:r>
            <a:r>
              <a:rPr lang="en-US" dirty="0" smtClean="0"/>
              <a:t> vs. </a:t>
            </a:r>
            <a:r>
              <a:rPr lang="en-US" dirty="0" err="1" smtClean="0"/>
              <a:t>suelos</a:t>
            </a:r>
            <a:r>
              <a:rPr lang="en-US" dirty="0" smtClean="0"/>
              <a:t> </a:t>
            </a:r>
            <a:r>
              <a:rPr lang="en-US" dirty="0" err="1" smtClean="0"/>
              <a:t>alluviales</a:t>
            </a:r>
            <a:endParaRPr lang="en-US" dirty="0" smtClean="0"/>
          </a:p>
          <a:p>
            <a:pPr lvl="1"/>
            <a:r>
              <a:rPr lang="en-US" dirty="0" err="1" smtClean="0"/>
              <a:t>Suelos</a:t>
            </a:r>
            <a:r>
              <a:rPr lang="en-US" dirty="0" smtClean="0"/>
              <a:t> </a:t>
            </a:r>
            <a:r>
              <a:rPr lang="en-US" dirty="0" err="1" smtClean="0"/>
              <a:t>fértiles</a:t>
            </a:r>
            <a:r>
              <a:rPr lang="en-US" dirty="0" smtClean="0"/>
              <a:t> vs. no </a:t>
            </a:r>
            <a:r>
              <a:rPr lang="en-US" dirty="0" err="1" smtClean="0"/>
              <a:t>fertiles</a:t>
            </a:r>
            <a:r>
              <a:rPr lang="en-US" dirty="0" smtClean="0"/>
              <a:t> </a:t>
            </a:r>
            <a:r>
              <a:rPr lang="en-US" dirty="0" err="1" smtClean="0"/>
              <a:t>dentro</a:t>
            </a:r>
            <a:r>
              <a:rPr lang="en-US" dirty="0" smtClean="0"/>
              <a:t> de la </a:t>
            </a:r>
            <a:r>
              <a:rPr lang="en-US" dirty="0" err="1" smtClean="0"/>
              <a:t>finca</a:t>
            </a:r>
            <a:endParaRPr lang="en-US" dirty="0" smtClean="0"/>
          </a:p>
          <a:p>
            <a:pPr>
              <a:spcBef>
                <a:spcPts val="1200"/>
              </a:spcBef>
              <a:spcAft>
                <a:spcPts val="600"/>
              </a:spcAft>
            </a:pPr>
            <a:r>
              <a:rPr lang="en-US" dirty="0" err="1" smtClean="0"/>
              <a:t>Diferentes</a:t>
            </a:r>
            <a:r>
              <a:rPr lang="en-US" dirty="0" smtClean="0"/>
              <a:t> </a:t>
            </a:r>
            <a:r>
              <a:rPr lang="en-US" dirty="0" err="1" smtClean="0"/>
              <a:t>tipos</a:t>
            </a:r>
            <a:r>
              <a:rPr lang="en-US" dirty="0" smtClean="0"/>
              <a:t> de </a:t>
            </a:r>
            <a:r>
              <a:rPr lang="en-US" dirty="0" err="1" smtClean="0"/>
              <a:t>investigación</a:t>
            </a:r>
            <a:r>
              <a:rPr lang="en-US" dirty="0" smtClean="0"/>
              <a:t> con </a:t>
            </a:r>
            <a:r>
              <a:rPr lang="en-US" dirty="0" err="1" smtClean="0"/>
              <a:t>diferentes</a:t>
            </a:r>
            <a:r>
              <a:rPr lang="en-US" dirty="0" smtClean="0"/>
              <a:t> </a:t>
            </a:r>
            <a:r>
              <a:rPr lang="en-US" dirty="0" err="1" smtClean="0"/>
              <a:t>expectativas</a:t>
            </a:r>
            <a:r>
              <a:rPr lang="en-US" dirty="0" smtClean="0"/>
              <a:t>:</a:t>
            </a:r>
          </a:p>
          <a:p>
            <a:pPr lvl="1"/>
            <a:r>
              <a:rPr lang="en-US" dirty="0" err="1"/>
              <a:t>B</a:t>
            </a:r>
            <a:r>
              <a:rPr lang="en-US" dirty="0" err="1" smtClean="0"/>
              <a:t>ásica</a:t>
            </a:r>
            <a:r>
              <a:rPr lang="en-US" dirty="0" smtClean="0"/>
              <a:t> con </a:t>
            </a:r>
            <a:r>
              <a:rPr lang="en-US" dirty="0" err="1" smtClean="0"/>
              <a:t>impactos</a:t>
            </a:r>
            <a:r>
              <a:rPr lang="en-US" dirty="0" smtClean="0"/>
              <a:t> a largo </a:t>
            </a:r>
            <a:r>
              <a:rPr lang="en-US" dirty="0" err="1" smtClean="0"/>
              <a:t>plazo</a:t>
            </a:r>
            <a:endParaRPr lang="en-US" dirty="0"/>
          </a:p>
          <a:p>
            <a:pPr lvl="1">
              <a:spcAft>
                <a:spcPts val="1200"/>
              </a:spcAft>
            </a:pPr>
            <a:r>
              <a:rPr lang="en-US" dirty="0" err="1" smtClean="0"/>
              <a:t>Aplicada</a:t>
            </a:r>
            <a:r>
              <a:rPr lang="en-US" dirty="0" smtClean="0"/>
              <a:t> </a:t>
            </a:r>
            <a:r>
              <a:rPr lang="en-US" dirty="0" err="1" smtClean="0"/>
              <a:t>para</a:t>
            </a:r>
            <a:r>
              <a:rPr lang="en-US" dirty="0" smtClean="0"/>
              <a:t> </a:t>
            </a:r>
            <a:r>
              <a:rPr lang="en-US" dirty="0" err="1" smtClean="0"/>
              <a:t>tecnologías</a:t>
            </a:r>
            <a:r>
              <a:rPr lang="en-US" dirty="0" smtClean="0"/>
              <a:t> a </a:t>
            </a:r>
            <a:r>
              <a:rPr lang="en-US" dirty="0" err="1" smtClean="0"/>
              <a:t>punto</a:t>
            </a:r>
            <a:r>
              <a:rPr lang="en-US" dirty="0" smtClean="0"/>
              <a:t> de </a:t>
            </a:r>
            <a:r>
              <a:rPr lang="en-US" dirty="0" err="1" smtClean="0"/>
              <a:t>implementación</a:t>
            </a:r>
            <a:r>
              <a:rPr lang="en-US" dirty="0" smtClean="0"/>
              <a:t> o </a:t>
            </a:r>
            <a:r>
              <a:rPr lang="en-US" dirty="0" err="1" smtClean="0"/>
              <a:t>masificación</a:t>
            </a:r>
            <a:endParaRPr lang="en-US" dirty="0" smtClean="0"/>
          </a:p>
          <a:p>
            <a:pPr>
              <a:spcBef>
                <a:spcPts val="600"/>
              </a:spcBef>
            </a:pPr>
            <a:r>
              <a:rPr lang="en-US" dirty="0" smtClean="0"/>
              <a:t>La </a:t>
            </a:r>
            <a:r>
              <a:rPr lang="en-US" dirty="0" err="1" smtClean="0"/>
              <a:t>revisión</a:t>
            </a:r>
            <a:r>
              <a:rPr lang="en-US" dirty="0" smtClean="0"/>
              <a:t> </a:t>
            </a:r>
            <a:r>
              <a:rPr lang="en-US" dirty="0" err="1" smtClean="0"/>
              <a:t>trae</a:t>
            </a:r>
            <a:r>
              <a:rPr lang="en-US" dirty="0" smtClean="0"/>
              <a:t> </a:t>
            </a:r>
            <a:r>
              <a:rPr lang="en-US" dirty="0" err="1" smtClean="0"/>
              <a:t>elementos</a:t>
            </a:r>
            <a:r>
              <a:rPr lang="en-US" dirty="0" smtClean="0"/>
              <a:t> y no </a:t>
            </a:r>
            <a:r>
              <a:rPr lang="en-US" dirty="0" err="1" smtClean="0"/>
              <a:t>soluciones</a:t>
            </a:r>
            <a:r>
              <a:rPr lang="en-US" dirty="0" smtClean="0"/>
              <a:t> </a:t>
            </a:r>
            <a:r>
              <a:rPr lang="en-US" dirty="0" err="1" smtClean="0"/>
              <a:t>integrados</a:t>
            </a:r>
            <a:r>
              <a:rPr lang="en-US" dirty="0"/>
              <a:t> </a:t>
            </a:r>
            <a:r>
              <a:rPr lang="en-US" dirty="0" smtClean="0"/>
              <a:t>: </a:t>
            </a:r>
          </a:p>
          <a:p>
            <a:pPr marL="623888" indent="0">
              <a:spcBef>
                <a:spcPts val="600"/>
              </a:spcBef>
              <a:buNone/>
              <a:tabLst>
                <a:tab pos="465138" algn="l"/>
              </a:tabLst>
            </a:pPr>
            <a:r>
              <a:rPr lang="en-US" sz="2600" dirty="0" err="1" smtClean="0"/>
              <a:t>ponemos</a:t>
            </a:r>
            <a:r>
              <a:rPr lang="en-US" sz="2600" dirty="0" smtClean="0"/>
              <a:t> </a:t>
            </a:r>
            <a:r>
              <a:rPr lang="en-US" sz="2600" dirty="0" err="1" smtClean="0"/>
              <a:t>sobre</a:t>
            </a:r>
            <a:r>
              <a:rPr lang="en-US" sz="2600" dirty="0" smtClean="0"/>
              <a:t> la mesa </a:t>
            </a:r>
            <a:r>
              <a:rPr lang="en-US" sz="2600" dirty="0" err="1" smtClean="0"/>
              <a:t>para</a:t>
            </a:r>
            <a:r>
              <a:rPr lang="en-US" sz="2600" dirty="0" smtClean="0"/>
              <a:t> el </a:t>
            </a:r>
            <a:r>
              <a:rPr lang="en-US" sz="2600" dirty="0" err="1" smtClean="0"/>
              <a:t>adaptación</a:t>
            </a:r>
            <a:r>
              <a:rPr lang="en-US" sz="2600" dirty="0" smtClean="0"/>
              <a:t> local de </a:t>
            </a:r>
            <a:r>
              <a:rPr lang="en-US" sz="2600" dirty="0" err="1" smtClean="0"/>
              <a:t>proyectos</a:t>
            </a:r>
            <a:r>
              <a:rPr lang="en-US" sz="2600" dirty="0" smtClean="0"/>
              <a:t>, </a:t>
            </a:r>
            <a:r>
              <a:rPr lang="en-US" sz="2600" dirty="0" err="1" smtClean="0"/>
              <a:t>comunidades</a:t>
            </a:r>
            <a:r>
              <a:rPr lang="en-US" sz="2600" dirty="0" smtClean="0"/>
              <a:t>, e </a:t>
            </a:r>
            <a:r>
              <a:rPr lang="en-US" sz="2600" dirty="0" err="1" smtClean="0"/>
              <a:t>inversores</a:t>
            </a:r>
            <a:r>
              <a:rPr lang="en-US" sz="2600" dirty="0" smtClean="0"/>
              <a:t>.</a:t>
            </a:r>
            <a:r>
              <a:rPr lang="en-US" dirty="0" smtClean="0"/>
              <a:t> </a:t>
            </a:r>
            <a:endParaRPr lang="en-US" dirty="0"/>
          </a:p>
        </p:txBody>
      </p:sp>
    </p:spTree>
    <p:extLst>
      <p:ext uri="{BB962C8B-B14F-4D97-AF65-F5344CB8AC3E}">
        <p14:creationId xmlns:p14="http://schemas.microsoft.com/office/powerpoint/2010/main" val="799440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6" y="331077"/>
            <a:ext cx="9167856" cy="6483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46841" y="204951"/>
            <a:ext cx="8797159" cy="655528"/>
          </a:xfrm>
        </p:spPr>
        <p:txBody>
          <a:bodyPr>
            <a:noAutofit/>
          </a:bodyPr>
          <a:lstStyle/>
          <a:p>
            <a:r>
              <a:rPr lang="en-US" sz="2400" dirty="0" err="1" smtClean="0">
                <a:solidFill>
                  <a:schemeClr val="bg1"/>
                </a:solidFill>
              </a:rPr>
              <a:t>Revisión</a:t>
            </a:r>
            <a:r>
              <a:rPr lang="en-US" sz="2400" dirty="0" smtClean="0">
                <a:solidFill>
                  <a:schemeClr val="bg1"/>
                </a:solidFill>
              </a:rPr>
              <a:t> de la </a:t>
            </a:r>
            <a:r>
              <a:rPr lang="en-US" sz="2400" dirty="0" err="1" smtClean="0">
                <a:solidFill>
                  <a:schemeClr val="bg1"/>
                </a:solidFill>
              </a:rPr>
              <a:t>literatura</a:t>
            </a:r>
            <a:r>
              <a:rPr lang="en-US" sz="2400" dirty="0" smtClean="0">
                <a:solidFill>
                  <a:schemeClr val="bg1"/>
                </a:solidFill>
              </a:rPr>
              <a:t> </a:t>
            </a:r>
            <a:r>
              <a:rPr lang="en-US" sz="2400" dirty="0" err="1" smtClean="0">
                <a:solidFill>
                  <a:schemeClr val="bg1"/>
                </a:solidFill>
              </a:rPr>
              <a:t>según</a:t>
            </a:r>
            <a:r>
              <a:rPr lang="en-US" sz="2400" dirty="0" smtClean="0">
                <a:solidFill>
                  <a:schemeClr val="bg1"/>
                </a:solidFill>
              </a:rPr>
              <a:t> </a:t>
            </a:r>
            <a:r>
              <a:rPr lang="en-US" sz="2400" dirty="0" err="1" smtClean="0">
                <a:solidFill>
                  <a:schemeClr val="bg1"/>
                </a:solidFill>
              </a:rPr>
              <a:t>temas</a:t>
            </a:r>
            <a:r>
              <a:rPr lang="en-US" sz="2400" dirty="0" smtClean="0">
                <a:solidFill>
                  <a:schemeClr val="bg1"/>
                </a:solidFill>
              </a:rPr>
              <a:t> en los Andes</a:t>
            </a:r>
            <a:endParaRPr lang="en-US" sz="2400" dirty="0">
              <a:solidFill>
                <a:schemeClr val="bg1"/>
              </a:solidFill>
            </a:endParaRPr>
          </a:p>
        </p:txBody>
      </p:sp>
      <p:sp>
        <p:nvSpPr>
          <p:cNvPr id="4" name="TextBox 3"/>
          <p:cNvSpPr txBox="1"/>
          <p:nvPr/>
        </p:nvSpPr>
        <p:spPr>
          <a:xfrm>
            <a:off x="0" y="2726377"/>
            <a:ext cx="1418897" cy="523220"/>
          </a:xfrm>
          <a:prstGeom prst="rect">
            <a:avLst/>
          </a:prstGeom>
          <a:solidFill>
            <a:schemeClr val="bg1">
              <a:lumMod val="85000"/>
            </a:schemeClr>
          </a:solidFill>
        </p:spPr>
        <p:txBody>
          <a:bodyPr wrap="square" rtlCol="0">
            <a:spAutoFit/>
          </a:bodyPr>
          <a:lstStyle/>
          <a:p>
            <a:pPr algn="ctr"/>
            <a:r>
              <a:rPr lang="en-US" sz="1400" dirty="0" err="1" smtClean="0"/>
              <a:t>Número</a:t>
            </a:r>
            <a:r>
              <a:rPr lang="en-US" sz="1400" dirty="0"/>
              <a:t> </a:t>
            </a:r>
            <a:r>
              <a:rPr lang="en-US" sz="1400" dirty="0" smtClean="0"/>
              <a:t>De</a:t>
            </a:r>
          </a:p>
          <a:p>
            <a:pPr algn="ctr"/>
            <a:r>
              <a:rPr lang="en-US" sz="1400" dirty="0" err="1"/>
              <a:t>D</a:t>
            </a:r>
            <a:r>
              <a:rPr lang="en-US" sz="1400" dirty="0" err="1" smtClean="0"/>
              <a:t>ocumentos</a:t>
            </a:r>
            <a:endParaRPr lang="en-US" sz="1400" dirty="0"/>
          </a:p>
        </p:txBody>
      </p:sp>
    </p:spTree>
    <p:extLst>
      <p:ext uri="{BB962C8B-B14F-4D97-AF65-F5344CB8AC3E}">
        <p14:creationId xmlns:p14="http://schemas.microsoft.com/office/powerpoint/2010/main" val="799440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11" y="43547"/>
            <a:ext cx="6257758" cy="622529"/>
          </a:xfrm>
        </p:spPr>
        <p:txBody>
          <a:bodyPr>
            <a:noAutofit/>
          </a:bodyPr>
          <a:lstStyle/>
          <a:p>
            <a:r>
              <a:rPr lang="en-US" sz="2800" dirty="0" err="1" smtClean="0"/>
              <a:t>Seis</a:t>
            </a:r>
            <a:r>
              <a:rPr lang="en-US" sz="2800" dirty="0" smtClean="0"/>
              <a:t> </a:t>
            </a:r>
            <a:r>
              <a:rPr lang="en-US" sz="2800" dirty="0" err="1" smtClean="0"/>
              <a:t>enfoques</a:t>
            </a:r>
            <a:r>
              <a:rPr lang="en-US" sz="2800" dirty="0" smtClean="0"/>
              <a:t> </a:t>
            </a:r>
            <a:r>
              <a:rPr lang="en-US" sz="2800" dirty="0" err="1" smtClean="0"/>
              <a:t>para</a:t>
            </a:r>
            <a:r>
              <a:rPr lang="en-US" sz="2800" dirty="0" smtClean="0"/>
              <a:t> la </a:t>
            </a:r>
            <a:r>
              <a:rPr lang="en-US" sz="2800" dirty="0" err="1" smtClean="0"/>
              <a:t>fertilidad</a:t>
            </a:r>
            <a:r>
              <a:rPr lang="en-US" sz="2800" dirty="0" smtClean="0"/>
              <a:t> de </a:t>
            </a:r>
            <a:r>
              <a:rPr lang="en-US" sz="2800" dirty="0" err="1" smtClean="0"/>
              <a:t>suelos</a:t>
            </a:r>
            <a:endParaRPr lang="en-US" sz="2800" dirty="0"/>
          </a:p>
        </p:txBody>
      </p:sp>
      <p:sp>
        <p:nvSpPr>
          <p:cNvPr id="4" name="Parallelogram 3"/>
          <p:cNvSpPr/>
          <p:nvPr/>
        </p:nvSpPr>
        <p:spPr>
          <a:xfrm rot="13384586">
            <a:off x="1723108" y="1791940"/>
            <a:ext cx="4238871" cy="3870873"/>
          </a:xfrm>
          <a:prstGeom prst="parallelogram">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a:off x="3176750" y="1249954"/>
            <a:ext cx="1737100" cy="2555904"/>
            <a:chOff x="3570289" y="1639283"/>
            <a:chExt cx="1737100" cy="2555904"/>
          </a:xfrm>
        </p:grpSpPr>
        <p:sp>
          <p:nvSpPr>
            <p:cNvPr id="11" name="Freeform 10"/>
            <p:cNvSpPr/>
            <p:nvPr/>
          </p:nvSpPr>
          <p:spPr>
            <a:xfrm>
              <a:off x="3646464" y="3560364"/>
              <a:ext cx="1660925" cy="634823"/>
            </a:xfrm>
            <a:custGeom>
              <a:avLst/>
              <a:gdLst>
                <a:gd name="connsiteX0" fmla="*/ 724569 w 1660925"/>
                <a:gd name="connsiteY0" fmla="*/ 87188 h 634823"/>
                <a:gd name="connsiteX1" fmla="*/ 699448 w 1660925"/>
                <a:gd name="connsiteY1" fmla="*/ 97236 h 634823"/>
                <a:gd name="connsiteX2" fmla="*/ 654231 w 1660925"/>
                <a:gd name="connsiteY2" fmla="*/ 112309 h 634823"/>
                <a:gd name="connsiteX3" fmla="*/ 639158 w 1660925"/>
                <a:gd name="connsiteY3" fmla="*/ 117333 h 634823"/>
                <a:gd name="connsiteX4" fmla="*/ 624085 w 1660925"/>
                <a:gd name="connsiteY4" fmla="*/ 122357 h 634823"/>
                <a:gd name="connsiteX5" fmla="*/ 609013 w 1660925"/>
                <a:gd name="connsiteY5" fmla="*/ 132405 h 634823"/>
                <a:gd name="connsiteX6" fmla="*/ 593940 w 1660925"/>
                <a:gd name="connsiteY6" fmla="*/ 137429 h 634823"/>
                <a:gd name="connsiteX7" fmla="*/ 583892 w 1660925"/>
                <a:gd name="connsiteY7" fmla="*/ 147478 h 634823"/>
                <a:gd name="connsiteX8" fmla="*/ 578868 w 1660925"/>
                <a:gd name="connsiteY8" fmla="*/ 162550 h 634823"/>
                <a:gd name="connsiteX9" fmla="*/ 563795 w 1660925"/>
                <a:gd name="connsiteY9" fmla="*/ 167574 h 634823"/>
                <a:gd name="connsiteX10" fmla="*/ 533650 w 1660925"/>
                <a:gd name="connsiteY10" fmla="*/ 182647 h 634823"/>
                <a:gd name="connsiteX11" fmla="*/ 518578 w 1660925"/>
                <a:gd name="connsiteY11" fmla="*/ 192695 h 634823"/>
                <a:gd name="connsiteX12" fmla="*/ 503505 w 1660925"/>
                <a:gd name="connsiteY12" fmla="*/ 197720 h 634823"/>
                <a:gd name="connsiteX13" fmla="*/ 478384 w 1660925"/>
                <a:gd name="connsiteY13" fmla="*/ 217816 h 634823"/>
                <a:gd name="connsiteX14" fmla="*/ 463312 w 1660925"/>
                <a:gd name="connsiteY14" fmla="*/ 227865 h 634823"/>
                <a:gd name="connsiteX15" fmla="*/ 453263 w 1660925"/>
                <a:gd name="connsiteY15" fmla="*/ 237913 h 634823"/>
                <a:gd name="connsiteX16" fmla="*/ 433167 w 1660925"/>
                <a:gd name="connsiteY16" fmla="*/ 242937 h 634823"/>
                <a:gd name="connsiteX17" fmla="*/ 372877 w 1660925"/>
                <a:gd name="connsiteY17" fmla="*/ 252985 h 634823"/>
                <a:gd name="connsiteX18" fmla="*/ 342732 w 1660925"/>
                <a:gd name="connsiteY18" fmla="*/ 263034 h 634823"/>
                <a:gd name="connsiteX19" fmla="*/ 327659 w 1660925"/>
                <a:gd name="connsiteY19" fmla="*/ 268058 h 634823"/>
                <a:gd name="connsiteX20" fmla="*/ 297514 w 1660925"/>
                <a:gd name="connsiteY20" fmla="*/ 283131 h 634823"/>
                <a:gd name="connsiteX21" fmla="*/ 282441 w 1660925"/>
                <a:gd name="connsiteY21" fmla="*/ 293179 h 634823"/>
                <a:gd name="connsiteX22" fmla="*/ 247272 w 1660925"/>
                <a:gd name="connsiteY22" fmla="*/ 303227 h 634823"/>
                <a:gd name="connsiteX23" fmla="*/ 232200 w 1660925"/>
                <a:gd name="connsiteY23" fmla="*/ 308251 h 634823"/>
                <a:gd name="connsiteX24" fmla="*/ 166885 w 1660925"/>
                <a:gd name="connsiteY24" fmla="*/ 313276 h 634823"/>
                <a:gd name="connsiteX25" fmla="*/ 76450 w 1660925"/>
                <a:gd name="connsiteY25" fmla="*/ 333372 h 634823"/>
                <a:gd name="connsiteX26" fmla="*/ 61378 w 1660925"/>
                <a:gd name="connsiteY26" fmla="*/ 338396 h 634823"/>
                <a:gd name="connsiteX27" fmla="*/ 26209 w 1660925"/>
                <a:gd name="connsiteY27" fmla="*/ 353469 h 634823"/>
                <a:gd name="connsiteX28" fmla="*/ 1088 w 1660925"/>
                <a:gd name="connsiteY28" fmla="*/ 358493 h 634823"/>
                <a:gd name="connsiteX29" fmla="*/ 16160 w 1660925"/>
                <a:gd name="connsiteY29" fmla="*/ 353469 h 634823"/>
                <a:gd name="connsiteX30" fmla="*/ 36257 w 1660925"/>
                <a:gd name="connsiteY30" fmla="*/ 343421 h 634823"/>
                <a:gd name="connsiteX31" fmla="*/ 86499 w 1660925"/>
                <a:gd name="connsiteY31" fmla="*/ 333372 h 634823"/>
                <a:gd name="connsiteX32" fmla="*/ 126692 w 1660925"/>
                <a:gd name="connsiteY32" fmla="*/ 323324 h 634823"/>
                <a:gd name="connsiteX33" fmla="*/ 146789 w 1660925"/>
                <a:gd name="connsiteY33" fmla="*/ 318300 h 634823"/>
                <a:gd name="connsiteX34" fmla="*/ 161861 w 1660925"/>
                <a:gd name="connsiteY34" fmla="*/ 313276 h 634823"/>
                <a:gd name="connsiteX35" fmla="*/ 192006 w 1660925"/>
                <a:gd name="connsiteY35" fmla="*/ 308251 h 634823"/>
                <a:gd name="connsiteX36" fmla="*/ 222151 w 1660925"/>
                <a:gd name="connsiteY36" fmla="*/ 298203 h 634823"/>
                <a:gd name="connsiteX37" fmla="*/ 217127 w 1660925"/>
                <a:gd name="connsiteY37" fmla="*/ 323324 h 634823"/>
                <a:gd name="connsiteX38" fmla="*/ 186982 w 1660925"/>
                <a:gd name="connsiteY38" fmla="*/ 348445 h 634823"/>
                <a:gd name="connsiteX39" fmla="*/ 156837 w 1660925"/>
                <a:gd name="connsiteY39" fmla="*/ 358493 h 634823"/>
                <a:gd name="connsiteX40" fmla="*/ 131716 w 1660925"/>
                <a:gd name="connsiteY40" fmla="*/ 383614 h 634823"/>
                <a:gd name="connsiteX41" fmla="*/ 121668 w 1660925"/>
                <a:gd name="connsiteY41" fmla="*/ 398687 h 634823"/>
                <a:gd name="connsiteX42" fmla="*/ 106595 w 1660925"/>
                <a:gd name="connsiteY42" fmla="*/ 408735 h 634823"/>
                <a:gd name="connsiteX43" fmla="*/ 91523 w 1660925"/>
                <a:gd name="connsiteY43" fmla="*/ 423807 h 634823"/>
                <a:gd name="connsiteX44" fmla="*/ 61378 w 1660925"/>
                <a:gd name="connsiteY44" fmla="*/ 443904 h 634823"/>
                <a:gd name="connsiteX45" fmla="*/ 36257 w 1660925"/>
                <a:gd name="connsiteY45" fmla="*/ 458977 h 634823"/>
                <a:gd name="connsiteX46" fmla="*/ 21184 w 1660925"/>
                <a:gd name="connsiteY46" fmla="*/ 469025 h 634823"/>
                <a:gd name="connsiteX47" fmla="*/ 31233 w 1660925"/>
                <a:gd name="connsiteY47" fmla="*/ 458977 h 634823"/>
                <a:gd name="connsiteX48" fmla="*/ 46305 w 1660925"/>
                <a:gd name="connsiteY48" fmla="*/ 453952 h 634823"/>
                <a:gd name="connsiteX49" fmla="*/ 71426 w 1660925"/>
                <a:gd name="connsiteY49" fmla="*/ 433856 h 634823"/>
                <a:gd name="connsiteX50" fmla="*/ 81474 w 1660925"/>
                <a:gd name="connsiteY50" fmla="*/ 423807 h 634823"/>
                <a:gd name="connsiteX51" fmla="*/ 96547 w 1660925"/>
                <a:gd name="connsiteY51" fmla="*/ 418783 h 634823"/>
                <a:gd name="connsiteX52" fmla="*/ 126692 w 1660925"/>
                <a:gd name="connsiteY52" fmla="*/ 403711 h 634823"/>
                <a:gd name="connsiteX53" fmla="*/ 141765 w 1660925"/>
                <a:gd name="connsiteY53" fmla="*/ 393662 h 634823"/>
                <a:gd name="connsiteX54" fmla="*/ 156837 w 1660925"/>
                <a:gd name="connsiteY54" fmla="*/ 388638 h 634823"/>
                <a:gd name="connsiteX55" fmla="*/ 181958 w 1660925"/>
                <a:gd name="connsiteY55" fmla="*/ 368541 h 634823"/>
                <a:gd name="connsiteX56" fmla="*/ 212103 w 1660925"/>
                <a:gd name="connsiteY56" fmla="*/ 333372 h 634823"/>
                <a:gd name="connsiteX57" fmla="*/ 252296 w 1660925"/>
                <a:gd name="connsiteY57" fmla="*/ 323324 h 634823"/>
                <a:gd name="connsiteX58" fmla="*/ 267369 w 1660925"/>
                <a:gd name="connsiteY58" fmla="*/ 313276 h 634823"/>
                <a:gd name="connsiteX59" fmla="*/ 297514 w 1660925"/>
                <a:gd name="connsiteY59" fmla="*/ 303227 h 634823"/>
                <a:gd name="connsiteX60" fmla="*/ 312587 w 1660925"/>
                <a:gd name="connsiteY60" fmla="*/ 298203 h 634823"/>
                <a:gd name="connsiteX61" fmla="*/ 347756 w 1660925"/>
                <a:gd name="connsiteY61" fmla="*/ 293179 h 634823"/>
                <a:gd name="connsiteX62" fmla="*/ 357804 w 1660925"/>
                <a:gd name="connsiteY62" fmla="*/ 313276 h 634823"/>
                <a:gd name="connsiteX63" fmla="*/ 332683 w 1660925"/>
                <a:gd name="connsiteY63" fmla="*/ 338396 h 634823"/>
                <a:gd name="connsiteX64" fmla="*/ 322635 w 1660925"/>
                <a:gd name="connsiteY64" fmla="*/ 373566 h 634823"/>
                <a:gd name="connsiteX65" fmla="*/ 302538 w 1660925"/>
                <a:gd name="connsiteY65" fmla="*/ 398687 h 634823"/>
                <a:gd name="connsiteX66" fmla="*/ 282441 w 1660925"/>
                <a:gd name="connsiteY66" fmla="*/ 428832 h 634823"/>
                <a:gd name="connsiteX67" fmla="*/ 272393 w 1660925"/>
                <a:gd name="connsiteY67" fmla="*/ 443904 h 634823"/>
                <a:gd name="connsiteX68" fmla="*/ 262345 w 1660925"/>
                <a:gd name="connsiteY68" fmla="*/ 474049 h 634823"/>
                <a:gd name="connsiteX69" fmla="*/ 272393 w 1660925"/>
                <a:gd name="connsiteY69" fmla="*/ 484098 h 634823"/>
                <a:gd name="connsiteX70" fmla="*/ 287466 w 1660925"/>
                <a:gd name="connsiteY70" fmla="*/ 474049 h 634823"/>
                <a:gd name="connsiteX71" fmla="*/ 302538 w 1660925"/>
                <a:gd name="connsiteY71" fmla="*/ 443904 h 634823"/>
                <a:gd name="connsiteX72" fmla="*/ 312587 w 1660925"/>
                <a:gd name="connsiteY72" fmla="*/ 433856 h 634823"/>
                <a:gd name="connsiteX73" fmla="*/ 337707 w 1660925"/>
                <a:gd name="connsiteY73" fmla="*/ 408735 h 634823"/>
                <a:gd name="connsiteX74" fmla="*/ 367852 w 1660925"/>
                <a:gd name="connsiteY74" fmla="*/ 438880 h 634823"/>
                <a:gd name="connsiteX75" fmla="*/ 377901 w 1660925"/>
                <a:gd name="connsiteY75" fmla="*/ 469025 h 634823"/>
                <a:gd name="connsiteX76" fmla="*/ 387949 w 1660925"/>
                <a:gd name="connsiteY76" fmla="*/ 504194 h 634823"/>
                <a:gd name="connsiteX77" fmla="*/ 392973 w 1660925"/>
                <a:gd name="connsiteY77" fmla="*/ 534339 h 634823"/>
                <a:gd name="connsiteX78" fmla="*/ 397998 w 1660925"/>
                <a:gd name="connsiteY78" fmla="*/ 549412 h 634823"/>
                <a:gd name="connsiteX79" fmla="*/ 408046 w 1660925"/>
                <a:gd name="connsiteY79" fmla="*/ 584581 h 634823"/>
                <a:gd name="connsiteX80" fmla="*/ 413070 w 1660925"/>
                <a:gd name="connsiteY80" fmla="*/ 569509 h 634823"/>
                <a:gd name="connsiteX81" fmla="*/ 397998 w 1660925"/>
                <a:gd name="connsiteY81" fmla="*/ 519267 h 634823"/>
                <a:gd name="connsiteX82" fmla="*/ 387949 w 1660925"/>
                <a:gd name="connsiteY82" fmla="*/ 479073 h 634823"/>
                <a:gd name="connsiteX83" fmla="*/ 382925 w 1660925"/>
                <a:gd name="connsiteY83" fmla="*/ 464001 h 634823"/>
                <a:gd name="connsiteX84" fmla="*/ 362828 w 1660925"/>
                <a:gd name="connsiteY84" fmla="*/ 443904 h 634823"/>
                <a:gd name="connsiteX85" fmla="*/ 352780 w 1660925"/>
                <a:gd name="connsiteY85" fmla="*/ 413759 h 634823"/>
                <a:gd name="connsiteX86" fmla="*/ 347756 w 1660925"/>
                <a:gd name="connsiteY86" fmla="*/ 398687 h 634823"/>
                <a:gd name="connsiteX87" fmla="*/ 362828 w 1660925"/>
                <a:gd name="connsiteY87" fmla="*/ 348445 h 634823"/>
                <a:gd name="connsiteX88" fmla="*/ 377901 w 1660925"/>
                <a:gd name="connsiteY88" fmla="*/ 318300 h 634823"/>
                <a:gd name="connsiteX89" fmla="*/ 387949 w 1660925"/>
                <a:gd name="connsiteY89" fmla="*/ 308251 h 634823"/>
                <a:gd name="connsiteX90" fmla="*/ 403022 w 1660925"/>
                <a:gd name="connsiteY90" fmla="*/ 303227 h 634823"/>
                <a:gd name="connsiteX91" fmla="*/ 428143 w 1660925"/>
                <a:gd name="connsiteY91" fmla="*/ 278106 h 634823"/>
                <a:gd name="connsiteX92" fmla="*/ 458288 w 1660925"/>
                <a:gd name="connsiteY92" fmla="*/ 263034 h 634823"/>
                <a:gd name="connsiteX93" fmla="*/ 498481 w 1660925"/>
                <a:gd name="connsiteY93" fmla="*/ 242937 h 634823"/>
                <a:gd name="connsiteX94" fmla="*/ 513554 w 1660925"/>
                <a:gd name="connsiteY94" fmla="*/ 237913 h 634823"/>
                <a:gd name="connsiteX95" fmla="*/ 543699 w 1660925"/>
                <a:gd name="connsiteY95" fmla="*/ 212792 h 634823"/>
                <a:gd name="connsiteX96" fmla="*/ 568820 w 1660925"/>
                <a:gd name="connsiteY96" fmla="*/ 192695 h 634823"/>
                <a:gd name="connsiteX97" fmla="*/ 598965 w 1660925"/>
                <a:gd name="connsiteY97" fmla="*/ 217816 h 634823"/>
                <a:gd name="connsiteX98" fmla="*/ 609013 w 1660925"/>
                <a:gd name="connsiteY98" fmla="*/ 283131 h 634823"/>
                <a:gd name="connsiteX99" fmla="*/ 619061 w 1660925"/>
                <a:gd name="connsiteY99" fmla="*/ 298203 h 634823"/>
                <a:gd name="connsiteX100" fmla="*/ 624085 w 1660925"/>
                <a:gd name="connsiteY100" fmla="*/ 313276 h 634823"/>
                <a:gd name="connsiteX101" fmla="*/ 634134 w 1660925"/>
                <a:gd name="connsiteY101" fmla="*/ 328348 h 634823"/>
                <a:gd name="connsiteX102" fmla="*/ 639158 w 1660925"/>
                <a:gd name="connsiteY102" fmla="*/ 403711 h 634823"/>
                <a:gd name="connsiteX103" fmla="*/ 624085 w 1660925"/>
                <a:gd name="connsiteY103" fmla="*/ 438880 h 634823"/>
                <a:gd name="connsiteX104" fmla="*/ 609013 w 1660925"/>
                <a:gd name="connsiteY104" fmla="*/ 474049 h 634823"/>
                <a:gd name="connsiteX105" fmla="*/ 603989 w 1660925"/>
                <a:gd name="connsiteY105" fmla="*/ 489122 h 634823"/>
                <a:gd name="connsiteX106" fmla="*/ 598965 w 1660925"/>
                <a:gd name="connsiteY106" fmla="*/ 509218 h 634823"/>
                <a:gd name="connsiteX107" fmla="*/ 609013 w 1660925"/>
                <a:gd name="connsiteY107" fmla="*/ 484098 h 634823"/>
                <a:gd name="connsiteX108" fmla="*/ 619061 w 1660925"/>
                <a:gd name="connsiteY108" fmla="*/ 474049 h 634823"/>
                <a:gd name="connsiteX109" fmla="*/ 624085 w 1660925"/>
                <a:gd name="connsiteY109" fmla="*/ 438880 h 634823"/>
                <a:gd name="connsiteX110" fmla="*/ 629110 w 1660925"/>
                <a:gd name="connsiteY110" fmla="*/ 408735 h 634823"/>
                <a:gd name="connsiteX111" fmla="*/ 669303 w 1660925"/>
                <a:gd name="connsiteY111" fmla="*/ 413759 h 634823"/>
                <a:gd name="connsiteX112" fmla="*/ 699448 w 1660925"/>
                <a:gd name="connsiteY112" fmla="*/ 464001 h 634823"/>
                <a:gd name="connsiteX113" fmla="*/ 714521 w 1660925"/>
                <a:gd name="connsiteY113" fmla="*/ 474049 h 634823"/>
                <a:gd name="connsiteX114" fmla="*/ 704472 w 1660925"/>
                <a:gd name="connsiteY114" fmla="*/ 453952 h 634823"/>
                <a:gd name="connsiteX115" fmla="*/ 689400 w 1660925"/>
                <a:gd name="connsiteY115" fmla="*/ 423807 h 634823"/>
                <a:gd name="connsiteX116" fmla="*/ 659255 w 1660925"/>
                <a:gd name="connsiteY116" fmla="*/ 413759 h 634823"/>
                <a:gd name="connsiteX117" fmla="*/ 649206 w 1660925"/>
                <a:gd name="connsiteY117" fmla="*/ 398687 h 634823"/>
                <a:gd name="connsiteX118" fmla="*/ 634134 w 1660925"/>
                <a:gd name="connsiteY118" fmla="*/ 353469 h 634823"/>
                <a:gd name="connsiteX119" fmla="*/ 624085 w 1660925"/>
                <a:gd name="connsiteY119" fmla="*/ 323324 h 634823"/>
                <a:gd name="connsiteX120" fmla="*/ 619061 w 1660925"/>
                <a:gd name="connsiteY120" fmla="*/ 308251 h 634823"/>
                <a:gd name="connsiteX121" fmla="*/ 614037 w 1660925"/>
                <a:gd name="connsiteY121" fmla="*/ 293179 h 634823"/>
                <a:gd name="connsiteX122" fmla="*/ 609013 w 1660925"/>
                <a:gd name="connsiteY122" fmla="*/ 212792 h 634823"/>
                <a:gd name="connsiteX123" fmla="*/ 614037 w 1660925"/>
                <a:gd name="connsiteY123" fmla="*/ 187671 h 634823"/>
                <a:gd name="connsiteX124" fmla="*/ 649206 w 1660925"/>
                <a:gd name="connsiteY124" fmla="*/ 172599 h 634823"/>
                <a:gd name="connsiteX125" fmla="*/ 679351 w 1660925"/>
                <a:gd name="connsiteY125" fmla="*/ 157526 h 634823"/>
                <a:gd name="connsiteX126" fmla="*/ 694424 w 1660925"/>
                <a:gd name="connsiteY126" fmla="*/ 162550 h 634823"/>
                <a:gd name="connsiteX127" fmla="*/ 719545 w 1660925"/>
                <a:gd name="connsiteY127" fmla="*/ 182647 h 634823"/>
                <a:gd name="connsiteX128" fmla="*/ 749690 w 1660925"/>
                <a:gd name="connsiteY128" fmla="*/ 222840 h 634823"/>
                <a:gd name="connsiteX129" fmla="*/ 764762 w 1660925"/>
                <a:gd name="connsiteY129" fmla="*/ 227865 h 634823"/>
                <a:gd name="connsiteX130" fmla="*/ 784859 w 1660925"/>
                <a:gd name="connsiteY130" fmla="*/ 252985 h 634823"/>
                <a:gd name="connsiteX131" fmla="*/ 794907 w 1660925"/>
                <a:gd name="connsiteY131" fmla="*/ 298203 h 634823"/>
                <a:gd name="connsiteX132" fmla="*/ 804956 w 1660925"/>
                <a:gd name="connsiteY132" fmla="*/ 313276 h 634823"/>
                <a:gd name="connsiteX133" fmla="*/ 820028 w 1660925"/>
                <a:gd name="connsiteY133" fmla="*/ 318300 h 634823"/>
                <a:gd name="connsiteX134" fmla="*/ 830077 w 1660925"/>
                <a:gd name="connsiteY134" fmla="*/ 328348 h 634823"/>
                <a:gd name="connsiteX135" fmla="*/ 845149 w 1660925"/>
                <a:gd name="connsiteY135" fmla="*/ 333372 h 634823"/>
                <a:gd name="connsiteX136" fmla="*/ 830077 w 1660925"/>
                <a:gd name="connsiteY136" fmla="*/ 328348 h 634823"/>
                <a:gd name="connsiteX137" fmla="*/ 804956 w 1660925"/>
                <a:gd name="connsiteY137" fmla="*/ 308251 h 634823"/>
                <a:gd name="connsiteX138" fmla="*/ 789883 w 1660925"/>
                <a:gd name="connsiteY138" fmla="*/ 263034 h 634823"/>
                <a:gd name="connsiteX139" fmla="*/ 784859 w 1660925"/>
                <a:gd name="connsiteY139" fmla="*/ 247961 h 634823"/>
                <a:gd name="connsiteX140" fmla="*/ 769787 w 1660925"/>
                <a:gd name="connsiteY140" fmla="*/ 232889 h 634823"/>
                <a:gd name="connsiteX141" fmla="*/ 759738 w 1660925"/>
                <a:gd name="connsiteY141" fmla="*/ 217816 h 634823"/>
                <a:gd name="connsiteX142" fmla="*/ 754714 w 1660925"/>
                <a:gd name="connsiteY142" fmla="*/ 202744 h 634823"/>
                <a:gd name="connsiteX143" fmla="*/ 729593 w 1660925"/>
                <a:gd name="connsiteY143" fmla="*/ 182647 h 634823"/>
                <a:gd name="connsiteX144" fmla="*/ 729593 w 1660925"/>
                <a:gd name="connsiteY144" fmla="*/ 117333 h 634823"/>
                <a:gd name="connsiteX145" fmla="*/ 759738 w 1660925"/>
                <a:gd name="connsiteY145" fmla="*/ 107284 h 634823"/>
                <a:gd name="connsiteX146" fmla="*/ 794907 w 1660925"/>
                <a:gd name="connsiteY146" fmla="*/ 97236 h 634823"/>
                <a:gd name="connsiteX147" fmla="*/ 860222 w 1660925"/>
                <a:gd name="connsiteY147" fmla="*/ 107284 h 634823"/>
                <a:gd name="connsiteX148" fmla="*/ 885343 w 1660925"/>
                <a:gd name="connsiteY148" fmla="*/ 122357 h 634823"/>
                <a:gd name="connsiteX149" fmla="*/ 900415 w 1660925"/>
                <a:gd name="connsiteY149" fmla="*/ 132405 h 634823"/>
                <a:gd name="connsiteX150" fmla="*/ 920512 w 1660925"/>
                <a:gd name="connsiteY150" fmla="*/ 152502 h 634823"/>
                <a:gd name="connsiteX151" fmla="*/ 945633 w 1660925"/>
                <a:gd name="connsiteY151" fmla="*/ 177623 h 634823"/>
                <a:gd name="connsiteX152" fmla="*/ 970754 w 1660925"/>
                <a:gd name="connsiteY152" fmla="*/ 197720 h 634823"/>
                <a:gd name="connsiteX153" fmla="*/ 980802 w 1660925"/>
                <a:gd name="connsiteY153" fmla="*/ 212792 h 634823"/>
                <a:gd name="connsiteX154" fmla="*/ 1010947 w 1660925"/>
                <a:gd name="connsiteY154" fmla="*/ 232889 h 634823"/>
                <a:gd name="connsiteX155" fmla="*/ 1026020 w 1660925"/>
                <a:gd name="connsiteY155" fmla="*/ 247961 h 634823"/>
                <a:gd name="connsiteX156" fmla="*/ 1010947 w 1660925"/>
                <a:gd name="connsiteY156" fmla="*/ 227865 h 634823"/>
                <a:gd name="connsiteX157" fmla="*/ 980802 w 1660925"/>
                <a:gd name="connsiteY157" fmla="*/ 202744 h 634823"/>
                <a:gd name="connsiteX158" fmla="*/ 975778 w 1660925"/>
                <a:gd name="connsiteY158" fmla="*/ 187671 h 634823"/>
                <a:gd name="connsiteX159" fmla="*/ 960705 w 1660925"/>
                <a:gd name="connsiteY159" fmla="*/ 157526 h 634823"/>
                <a:gd name="connsiteX160" fmla="*/ 930560 w 1660925"/>
                <a:gd name="connsiteY160" fmla="*/ 147478 h 634823"/>
                <a:gd name="connsiteX161" fmla="*/ 1186793 w 1660925"/>
                <a:gd name="connsiteY161" fmla="*/ 157526 h 634823"/>
                <a:gd name="connsiteX162" fmla="*/ 1196841 w 1660925"/>
                <a:gd name="connsiteY162" fmla="*/ 258010 h 634823"/>
                <a:gd name="connsiteX163" fmla="*/ 1186793 w 1660925"/>
                <a:gd name="connsiteY163" fmla="*/ 288155 h 634823"/>
                <a:gd name="connsiteX164" fmla="*/ 1156648 w 1660925"/>
                <a:gd name="connsiteY164" fmla="*/ 308251 h 634823"/>
                <a:gd name="connsiteX165" fmla="*/ 1141576 w 1660925"/>
                <a:gd name="connsiteY165" fmla="*/ 318300 h 634823"/>
                <a:gd name="connsiteX166" fmla="*/ 1131527 w 1660925"/>
                <a:gd name="connsiteY166" fmla="*/ 348445 h 634823"/>
                <a:gd name="connsiteX167" fmla="*/ 1126503 w 1660925"/>
                <a:gd name="connsiteY167" fmla="*/ 363517 h 634823"/>
                <a:gd name="connsiteX168" fmla="*/ 1111431 w 1660925"/>
                <a:gd name="connsiteY168" fmla="*/ 368541 h 634823"/>
                <a:gd name="connsiteX169" fmla="*/ 1101382 w 1660925"/>
                <a:gd name="connsiteY169" fmla="*/ 383614 h 634823"/>
                <a:gd name="connsiteX170" fmla="*/ 1081285 w 1660925"/>
                <a:gd name="connsiteY170" fmla="*/ 423807 h 634823"/>
                <a:gd name="connsiteX171" fmla="*/ 1076261 w 1660925"/>
                <a:gd name="connsiteY171" fmla="*/ 438880 h 634823"/>
                <a:gd name="connsiteX172" fmla="*/ 1081285 w 1660925"/>
                <a:gd name="connsiteY172" fmla="*/ 353469 h 634823"/>
                <a:gd name="connsiteX173" fmla="*/ 1126503 w 1660925"/>
                <a:gd name="connsiteY173" fmla="*/ 328348 h 634823"/>
                <a:gd name="connsiteX174" fmla="*/ 1156648 w 1660925"/>
                <a:gd name="connsiteY174" fmla="*/ 323324 h 634823"/>
                <a:gd name="connsiteX175" fmla="*/ 1176745 w 1660925"/>
                <a:gd name="connsiteY175" fmla="*/ 318300 h 634823"/>
                <a:gd name="connsiteX176" fmla="*/ 1181769 w 1660925"/>
                <a:gd name="connsiteY176" fmla="*/ 388638 h 634823"/>
                <a:gd name="connsiteX177" fmla="*/ 1186793 w 1660925"/>
                <a:gd name="connsiteY177" fmla="*/ 413759 h 634823"/>
                <a:gd name="connsiteX178" fmla="*/ 1171721 w 1660925"/>
                <a:gd name="connsiteY178" fmla="*/ 534339 h 634823"/>
                <a:gd name="connsiteX179" fmla="*/ 1156648 w 1660925"/>
                <a:gd name="connsiteY179" fmla="*/ 544388 h 634823"/>
                <a:gd name="connsiteX180" fmla="*/ 1146600 w 1660925"/>
                <a:gd name="connsiteY180" fmla="*/ 559460 h 634823"/>
                <a:gd name="connsiteX181" fmla="*/ 1116455 w 1660925"/>
                <a:gd name="connsiteY181" fmla="*/ 579557 h 634823"/>
                <a:gd name="connsiteX182" fmla="*/ 1111431 w 1660925"/>
                <a:gd name="connsiteY182" fmla="*/ 594629 h 634823"/>
                <a:gd name="connsiteX183" fmla="*/ 1101382 w 1660925"/>
                <a:gd name="connsiteY183" fmla="*/ 614726 h 634823"/>
                <a:gd name="connsiteX184" fmla="*/ 1106406 w 1660925"/>
                <a:gd name="connsiteY184" fmla="*/ 634823 h 634823"/>
                <a:gd name="connsiteX185" fmla="*/ 1116455 w 1660925"/>
                <a:gd name="connsiteY185" fmla="*/ 604678 h 634823"/>
                <a:gd name="connsiteX186" fmla="*/ 1136551 w 1660925"/>
                <a:gd name="connsiteY186" fmla="*/ 534339 h 634823"/>
                <a:gd name="connsiteX187" fmla="*/ 1166696 w 1660925"/>
                <a:gd name="connsiteY187" fmla="*/ 514243 h 634823"/>
                <a:gd name="connsiteX188" fmla="*/ 1176745 w 1660925"/>
                <a:gd name="connsiteY188" fmla="*/ 499170 h 634823"/>
                <a:gd name="connsiteX189" fmla="*/ 1186793 w 1660925"/>
                <a:gd name="connsiteY189" fmla="*/ 448928 h 634823"/>
                <a:gd name="connsiteX190" fmla="*/ 1191817 w 1660925"/>
                <a:gd name="connsiteY190" fmla="*/ 373566 h 634823"/>
                <a:gd name="connsiteX191" fmla="*/ 1206890 w 1660925"/>
                <a:gd name="connsiteY191" fmla="*/ 368541 h 634823"/>
                <a:gd name="connsiteX192" fmla="*/ 1216938 w 1660925"/>
                <a:gd name="connsiteY192" fmla="*/ 338396 h 634823"/>
                <a:gd name="connsiteX193" fmla="*/ 1221962 w 1660925"/>
                <a:gd name="connsiteY193" fmla="*/ 323324 h 634823"/>
                <a:gd name="connsiteX194" fmla="*/ 1226987 w 1660925"/>
                <a:gd name="connsiteY194" fmla="*/ 308251 h 634823"/>
                <a:gd name="connsiteX195" fmla="*/ 1232011 w 1660925"/>
                <a:gd name="connsiteY195" fmla="*/ 258010 h 634823"/>
                <a:gd name="connsiteX196" fmla="*/ 1237035 w 1660925"/>
                <a:gd name="connsiteY196" fmla="*/ 242937 h 634823"/>
                <a:gd name="connsiteX197" fmla="*/ 1252107 w 1660925"/>
                <a:gd name="connsiteY197" fmla="*/ 258010 h 634823"/>
                <a:gd name="connsiteX198" fmla="*/ 1262156 w 1660925"/>
                <a:gd name="connsiteY198" fmla="*/ 303227 h 634823"/>
                <a:gd name="connsiteX199" fmla="*/ 1267180 w 1660925"/>
                <a:gd name="connsiteY199" fmla="*/ 328348 h 634823"/>
                <a:gd name="connsiteX200" fmla="*/ 1277228 w 1660925"/>
                <a:gd name="connsiteY200" fmla="*/ 358493 h 634823"/>
                <a:gd name="connsiteX201" fmla="*/ 1282252 w 1660925"/>
                <a:gd name="connsiteY201" fmla="*/ 373566 h 634823"/>
                <a:gd name="connsiteX202" fmla="*/ 1292301 w 1660925"/>
                <a:gd name="connsiteY202" fmla="*/ 383614 h 634823"/>
                <a:gd name="connsiteX203" fmla="*/ 1302349 w 1660925"/>
                <a:gd name="connsiteY203" fmla="*/ 403711 h 634823"/>
                <a:gd name="connsiteX204" fmla="*/ 1312398 w 1660925"/>
                <a:gd name="connsiteY204" fmla="*/ 433856 h 634823"/>
                <a:gd name="connsiteX205" fmla="*/ 1342543 w 1660925"/>
                <a:gd name="connsiteY205" fmla="*/ 453952 h 634823"/>
                <a:gd name="connsiteX206" fmla="*/ 1352591 w 1660925"/>
                <a:gd name="connsiteY206" fmla="*/ 484098 h 634823"/>
                <a:gd name="connsiteX207" fmla="*/ 1357615 w 1660925"/>
                <a:gd name="connsiteY207" fmla="*/ 499170 h 634823"/>
                <a:gd name="connsiteX208" fmla="*/ 1362639 w 1660925"/>
                <a:gd name="connsiteY208" fmla="*/ 539363 h 634823"/>
                <a:gd name="connsiteX209" fmla="*/ 1352591 w 1660925"/>
                <a:gd name="connsiteY209" fmla="*/ 489122 h 634823"/>
                <a:gd name="connsiteX210" fmla="*/ 1342543 w 1660925"/>
                <a:gd name="connsiteY210" fmla="*/ 453952 h 634823"/>
                <a:gd name="connsiteX211" fmla="*/ 1332494 w 1660925"/>
                <a:gd name="connsiteY211" fmla="*/ 443904 h 634823"/>
                <a:gd name="connsiteX212" fmla="*/ 1307373 w 1660925"/>
                <a:gd name="connsiteY212" fmla="*/ 418783 h 634823"/>
                <a:gd name="connsiteX213" fmla="*/ 1302349 w 1660925"/>
                <a:gd name="connsiteY213" fmla="*/ 403711 h 634823"/>
                <a:gd name="connsiteX214" fmla="*/ 1292301 w 1660925"/>
                <a:gd name="connsiteY214" fmla="*/ 393662 h 634823"/>
                <a:gd name="connsiteX215" fmla="*/ 1282252 w 1660925"/>
                <a:gd name="connsiteY215" fmla="*/ 363517 h 634823"/>
                <a:gd name="connsiteX216" fmla="*/ 1277228 w 1660925"/>
                <a:gd name="connsiteY216" fmla="*/ 333372 h 634823"/>
                <a:gd name="connsiteX217" fmla="*/ 1272204 w 1660925"/>
                <a:gd name="connsiteY217" fmla="*/ 318300 h 634823"/>
                <a:gd name="connsiteX218" fmla="*/ 1257132 w 1660925"/>
                <a:gd name="connsiteY218" fmla="*/ 252985 h 634823"/>
                <a:gd name="connsiteX219" fmla="*/ 1277228 w 1660925"/>
                <a:gd name="connsiteY219" fmla="*/ 242937 h 634823"/>
                <a:gd name="connsiteX220" fmla="*/ 1312398 w 1660925"/>
                <a:gd name="connsiteY220" fmla="*/ 278106 h 634823"/>
                <a:gd name="connsiteX221" fmla="*/ 1352591 w 1660925"/>
                <a:gd name="connsiteY221" fmla="*/ 308251 h 634823"/>
                <a:gd name="connsiteX222" fmla="*/ 1382736 w 1660925"/>
                <a:gd name="connsiteY222" fmla="*/ 333372 h 634823"/>
                <a:gd name="connsiteX223" fmla="*/ 1407857 w 1660925"/>
                <a:gd name="connsiteY223" fmla="*/ 353469 h 634823"/>
                <a:gd name="connsiteX224" fmla="*/ 1432978 w 1660925"/>
                <a:gd name="connsiteY224" fmla="*/ 373566 h 634823"/>
                <a:gd name="connsiteX225" fmla="*/ 1448050 w 1660925"/>
                <a:gd name="connsiteY225" fmla="*/ 388638 h 634823"/>
                <a:gd name="connsiteX226" fmla="*/ 1478195 w 1660925"/>
                <a:gd name="connsiteY226" fmla="*/ 398687 h 634823"/>
                <a:gd name="connsiteX227" fmla="*/ 1493268 w 1660925"/>
                <a:gd name="connsiteY227" fmla="*/ 403711 h 634823"/>
                <a:gd name="connsiteX228" fmla="*/ 1508340 w 1660925"/>
                <a:gd name="connsiteY228" fmla="*/ 398687 h 634823"/>
                <a:gd name="connsiteX229" fmla="*/ 1473171 w 1660925"/>
                <a:gd name="connsiteY229" fmla="*/ 383614 h 634823"/>
                <a:gd name="connsiteX230" fmla="*/ 1458099 w 1660925"/>
                <a:gd name="connsiteY230" fmla="*/ 373566 h 634823"/>
                <a:gd name="connsiteX231" fmla="*/ 1432978 w 1660925"/>
                <a:gd name="connsiteY231" fmla="*/ 348445 h 634823"/>
                <a:gd name="connsiteX232" fmla="*/ 1417905 w 1660925"/>
                <a:gd name="connsiteY232" fmla="*/ 343421 h 634823"/>
                <a:gd name="connsiteX233" fmla="*/ 1407857 w 1660925"/>
                <a:gd name="connsiteY233" fmla="*/ 333372 h 634823"/>
                <a:gd name="connsiteX234" fmla="*/ 1392784 w 1660925"/>
                <a:gd name="connsiteY234" fmla="*/ 323324 h 634823"/>
                <a:gd name="connsiteX235" fmla="*/ 1382736 w 1660925"/>
                <a:gd name="connsiteY235" fmla="*/ 308251 h 634823"/>
                <a:gd name="connsiteX236" fmla="*/ 1352591 w 1660925"/>
                <a:gd name="connsiteY236" fmla="*/ 293179 h 634823"/>
                <a:gd name="connsiteX237" fmla="*/ 1327470 w 1660925"/>
                <a:gd name="connsiteY237" fmla="*/ 273082 h 634823"/>
                <a:gd name="connsiteX238" fmla="*/ 1317422 w 1660925"/>
                <a:gd name="connsiteY238" fmla="*/ 258010 h 634823"/>
                <a:gd name="connsiteX239" fmla="*/ 1297325 w 1660925"/>
                <a:gd name="connsiteY239" fmla="*/ 232889 h 634823"/>
                <a:gd name="connsiteX240" fmla="*/ 1292301 w 1660925"/>
                <a:gd name="connsiteY240" fmla="*/ 212792 h 634823"/>
                <a:gd name="connsiteX241" fmla="*/ 1277228 w 1660925"/>
                <a:gd name="connsiteY241" fmla="*/ 202744 h 634823"/>
                <a:gd name="connsiteX242" fmla="*/ 1267180 w 1660925"/>
                <a:gd name="connsiteY242" fmla="*/ 192695 h 634823"/>
                <a:gd name="connsiteX243" fmla="*/ 1478195 w 1660925"/>
                <a:gd name="connsiteY243" fmla="*/ 177623 h 634823"/>
                <a:gd name="connsiteX244" fmla="*/ 1518389 w 1660925"/>
                <a:gd name="connsiteY244" fmla="*/ 187671 h 634823"/>
                <a:gd name="connsiteX245" fmla="*/ 1528437 w 1660925"/>
                <a:gd name="connsiteY245" fmla="*/ 197720 h 634823"/>
                <a:gd name="connsiteX246" fmla="*/ 1558582 w 1660925"/>
                <a:gd name="connsiteY246" fmla="*/ 207768 h 634823"/>
                <a:gd name="connsiteX247" fmla="*/ 1593751 w 1660925"/>
                <a:gd name="connsiteY247" fmla="*/ 217816 h 634823"/>
                <a:gd name="connsiteX248" fmla="*/ 1659066 w 1660925"/>
                <a:gd name="connsiteY248" fmla="*/ 212792 h 634823"/>
                <a:gd name="connsiteX249" fmla="*/ 1638969 w 1660925"/>
                <a:gd name="connsiteY249" fmla="*/ 192695 h 634823"/>
                <a:gd name="connsiteX250" fmla="*/ 1623896 w 1660925"/>
                <a:gd name="connsiteY250" fmla="*/ 187671 h 634823"/>
                <a:gd name="connsiteX251" fmla="*/ 1598776 w 1660925"/>
                <a:gd name="connsiteY251" fmla="*/ 182647 h 634823"/>
                <a:gd name="connsiteX252" fmla="*/ 1558582 w 1660925"/>
                <a:gd name="connsiteY252" fmla="*/ 177623 h 634823"/>
                <a:gd name="connsiteX253" fmla="*/ 1533461 w 1660925"/>
                <a:gd name="connsiteY253" fmla="*/ 172599 h 634823"/>
                <a:gd name="connsiteX254" fmla="*/ 1443026 w 1660925"/>
                <a:gd name="connsiteY254" fmla="*/ 167574 h 634823"/>
                <a:gd name="connsiteX255" fmla="*/ 1427954 w 1660925"/>
                <a:gd name="connsiteY255" fmla="*/ 162550 h 634823"/>
                <a:gd name="connsiteX256" fmla="*/ 1272204 w 1660925"/>
                <a:gd name="connsiteY256" fmla="*/ 152502 h 634823"/>
                <a:gd name="connsiteX257" fmla="*/ 1277228 w 1660925"/>
                <a:gd name="connsiteY257" fmla="*/ 102260 h 634823"/>
                <a:gd name="connsiteX258" fmla="*/ 1297325 w 1660925"/>
                <a:gd name="connsiteY258" fmla="*/ 97236 h 634823"/>
                <a:gd name="connsiteX259" fmla="*/ 1342543 w 1660925"/>
                <a:gd name="connsiteY259" fmla="*/ 87188 h 634823"/>
                <a:gd name="connsiteX260" fmla="*/ 1357615 w 1660925"/>
                <a:gd name="connsiteY260" fmla="*/ 77139 h 634823"/>
                <a:gd name="connsiteX261" fmla="*/ 1372688 w 1660925"/>
                <a:gd name="connsiteY261" fmla="*/ 72115 h 634823"/>
                <a:gd name="connsiteX262" fmla="*/ 1402833 w 1660925"/>
                <a:gd name="connsiteY262" fmla="*/ 52018 h 634823"/>
                <a:gd name="connsiteX263" fmla="*/ 1412881 w 1660925"/>
                <a:gd name="connsiteY263" fmla="*/ 36946 h 634823"/>
                <a:gd name="connsiteX264" fmla="*/ 1427954 w 1660925"/>
                <a:gd name="connsiteY264" fmla="*/ 26898 h 634823"/>
                <a:gd name="connsiteX265" fmla="*/ 1438002 w 1660925"/>
                <a:gd name="connsiteY265" fmla="*/ 16849 h 634823"/>
                <a:gd name="connsiteX266" fmla="*/ 1443026 w 1660925"/>
                <a:gd name="connsiteY266" fmla="*/ 1777 h 634823"/>
                <a:gd name="connsiteX267" fmla="*/ 1387760 w 1660925"/>
                <a:gd name="connsiteY267" fmla="*/ 11825 h 634823"/>
                <a:gd name="connsiteX268" fmla="*/ 1362639 w 1660925"/>
                <a:gd name="connsiteY268" fmla="*/ 16849 h 634823"/>
                <a:gd name="connsiteX269" fmla="*/ 1337518 w 1660925"/>
                <a:gd name="connsiteY269" fmla="*/ 36946 h 634823"/>
                <a:gd name="connsiteX270" fmla="*/ 1332494 w 1660925"/>
                <a:gd name="connsiteY270" fmla="*/ 57043 h 634823"/>
                <a:gd name="connsiteX271" fmla="*/ 1302349 w 1660925"/>
                <a:gd name="connsiteY271" fmla="*/ 72115 h 634823"/>
                <a:gd name="connsiteX272" fmla="*/ 1292301 w 1660925"/>
                <a:gd name="connsiteY272" fmla="*/ 87188 h 634823"/>
                <a:gd name="connsiteX273" fmla="*/ 1287277 w 1660925"/>
                <a:gd name="connsiteY273" fmla="*/ 102260 h 634823"/>
                <a:gd name="connsiteX274" fmla="*/ 1277228 w 1660925"/>
                <a:gd name="connsiteY274" fmla="*/ 112309 h 634823"/>
                <a:gd name="connsiteX275" fmla="*/ 1161672 w 1660925"/>
                <a:gd name="connsiteY275" fmla="*/ 107284 h 634823"/>
                <a:gd name="connsiteX276" fmla="*/ 1146600 w 1660925"/>
                <a:gd name="connsiteY276" fmla="*/ 97236 h 634823"/>
                <a:gd name="connsiteX277" fmla="*/ 1131527 w 1660925"/>
                <a:gd name="connsiteY277" fmla="*/ 92212 h 634823"/>
                <a:gd name="connsiteX278" fmla="*/ 1051140 w 1660925"/>
                <a:gd name="connsiteY278" fmla="*/ 87188 h 634823"/>
                <a:gd name="connsiteX279" fmla="*/ 990850 w 1660925"/>
                <a:gd name="connsiteY279" fmla="*/ 67091 h 634823"/>
                <a:gd name="connsiteX280" fmla="*/ 895391 w 1660925"/>
                <a:gd name="connsiteY280" fmla="*/ 62067 h 634823"/>
                <a:gd name="connsiteX281" fmla="*/ 880318 w 1660925"/>
                <a:gd name="connsiteY281" fmla="*/ 36946 h 634823"/>
                <a:gd name="connsiteX282" fmla="*/ 870270 w 1660925"/>
                <a:gd name="connsiteY282" fmla="*/ 1777 h 634823"/>
                <a:gd name="connsiteX283" fmla="*/ 865246 w 1660925"/>
                <a:gd name="connsiteY283" fmla="*/ 16849 h 634823"/>
                <a:gd name="connsiteX284" fmla="*/ 845149 w 1660925"/>
                <a:gd name="connsiteY284" fmla="*/ 21873 h 634823"/>
                <a:gd name="connsiteX285" fmla="*/ 799932 w 1660925"/>
                <a:gd name="connsiteY285" fmla="*/ 36946 h 634823"/>
                <a:gd name="connsiteX286" fmla="*/ 769787 w 1660925"/>
                <a:gd name="connsiteY286" fmla="*/ 46994 h 634823"/>
                <a:gd name="connsiteX287" fmla="*/ 754714 w 1660925"/>
                <a:gd name="connsiteY287" fmla="*/ 52018 h 634823"/>
                <a:gd name="connsiteX288" fmla="*/ 734617 w 1660925"/>
                <a:gd name="connsiteY288" fmla="*/ 72115 h 634823"/>
                <a:gd name="connsiteX289" fmla="*/ 724569 w 1660925"/>
                <a:gd name="connsiteY289" fmla="*/ 87188 h 6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Lst>
              <a:rect l="l" t="t" r="r" b="b"/>
              <a:pathLst>
                <a:path w="1660925" h="634823">
                  <a:moveTo>
                    <a:pt x="724569" y="87188"/>
                  </a:moveTo>
                  <a:cubicBezTo>
                    <a:pt x="718708" y="91375"/>
                    <a:pt x="707924" y="94154"/>
                    <a:pt x="699448" y="97236"/>
                  </a:cubicBezTo>
                  <a:cubicBezTo>
                    <a:pt x="684517" y="102665"/>
                    <a:pt x="669303" y="107285"/>
                    <a:pt x="654231" y="112309"/>
                  </a:cubicBezTo>
                  <a:lnTo>
                    <a:pt x="639158" y="117333"/>
                  </a:lnTo>
                  <a:lnTo>
                    <a:pt x="624085" y="122357"/>
                  </a:lnTo>
                  <a:cubicBezTo>
                    <a:pt x="619061" y="125706"/>
                    <a:pt x="614414" y="129705"/>
                    <a:pt x="609013" y="132405"/>
                  </a:cubicBezTo>
                  <a:cubicBezTo>
                    <a:pt x="604276" y="134773"/>
                    <a:pt x="598481" y="134704"/>
                    <a:pt x="593940" y="137429"/>
                  </a:cubicBezTo>
                  <a:cubicBezTo>
                    <a:pt x="589878" y="139866"/>
                    <a:pt x="587241" y="144128"/>
                    <a:pt x="583892" y="147478"/>
                  </a:cubicBezTo>
                  <a:cubicBezTo>
                    <a:pt x="582217" y="152502"/>
                    <a:pt x="582613" y="158805"/>
                    <a:pt x="578868" y="162550"/>
                  </a:cubicBezTo>
                  <a:cubicBezTo>
                    <a:pt x="575123" y="166295"/>
                    <a:pt x="568336" y="164849"/>
                    <a:pt x="563795" y="167574"/>
                  </a:cubicBezTo>
                  <a:cubicBezTo>
                    <a:pt x="531799" y="186772"/>
                    <a:pt x="583220" y="170255"/>
                    <a:pt x="533650" y="182647"/>
                  </a:cubicBezTo>
                  <a:cubicBezTo>
                    <a:pt x="528626" y="185996"/>
                    <a:pt x="523979" y="189995"/>
                    <a:pt x="518578" y="192695"/>
                  </a:cubicBezTo>
                  <a:cubicBezTo>
                    <a:pt x="513841" y="195064"/>
                    <a:pt x="507641" y="194411"/>
                    <a:pt x="503505" y="197720"/>
                  </a:cubicBezTo>
                  <a:cubicBezTo>
                    <a:pt x="471042" y="223691"/>
                    <a:pt x="516269" y="205189"/>
                    <a:pt x="478384" y="217816"/>
                  </a:cubicBezTo>
                  <a:cubicBezTo>
                    <a:pt x="473360" y="221166"/>
                    <a:pt x="468027" y="224093"/>
                    <a:pt x="463312" y="227865"/>
                  </a:cubicBezTo>
                  <a:cubicBezTo>
                    <a:pt x="459613" y="230824"/>
                    <a:pt x="457500" y="235795"/>
                    <a:pt x="453263" y="237913"/>
                  </a:cubicBezTo>
                  <a:cubicBezTo>
                    <a:pt x="447087" y="241001"/>
                    <a:pt x="439806" y="241040"/>
                    <a:pt x="433167" y="242937"/>
                  </a:cubicBezTo>
                  <a:cubicBezTo>
                    <a:pt x="395675" y="253649"/>
                    <a:pt x="446358" y="244821"/>
                    <a:pt x="372877" y="252985"/>
                  </a:cubicBezTo>
                  <a:lnTo>
                    <a:pt x="342732" y="263034"/>
                  </a:lnTo>
                  <a:lnTo>
                    <a:pt x="327659" y="268058"/>
                  </a:lnTo>
                  <a:cubicBezTo>
                    <a:pt x="284472" y="296850"/>
                    <a:pt x="339111" y="262333"/>
                    <a:pt x="297514" y="283131"/>
                  </a:cubicBezTo>
                  <a:cubicBezTo>
                    <a:pt x="292113" y="285831"/>
                    <a:pt x="287842" y="290479"/>
                    <a:pt x="282441" y="293179"/>
                  </a:cubicBezTo>
                  <a:cubicBezTo>
                    <a:pt x="274409" y="297195"/>
                    <a:pt x="254786" y="301080"/>
                    <a:pt x="247272" y="303227"/>
                  </a:cubicBezTo>
                  <a:cubicBezTo>
                    <a:pt x="242180" y="304682"/>
                    <a:pt x="237455" y="307594"/>
                    <a:pt x="232200" y="308251"/>
                  </a:cubicBezTo>
                  <a:cubicBezTo>
                    <a:pt x="210533" y="310960"/>
                    <a:pt x="188657" y="311601"/>
                    <a:pt x="166885" y="313276"/>
                  </a:cubicBezTo>
                  <a:cubicBezTo>
                    <a:pt x="96149" y="325065"/>
                    <a:pt x="125922" y="316882"/>
                    <a:pt x="76450" y="333372"/>
                  </a:cubicBezTo>
                  <a:cubicBezTo>
                    <a:pt x="71426" y="335047"/>
                    <a:pt x="66115" y="336028"/>
                    <a:pt x="61378" y="338396"/>
                  </a:cubicBezTo>
                  <a:cubicBezTo>
                    <a:pt x="46999" y="345586"/>
                    <a:pt x="40994" y="349773"/>
                    <a:pt x="26209" y="353469"/>
                  </a:cubicBezTo>
                  <a:cubicBezTo>
                    <a:pt x="17924" y="355540"/>
                    <a:pt x="9627" y="358493"/>
                    <a:pt x="1088" y="358493"/>
                  </a:cubicBezTo>
                  <a:cubicBezTo>
                    <a:pt x="-4208" y="358493"/>
                    <a:pt x="11292" y="355555"/>
                    <a:pt x="16160" y="353469"/>
                  </a:cubicBezTo>
                  <a:cubicBezTo>
                    <a:pt x="23044" y="350519"/>
                    <a:pt x="29056" y="345479"/>
                    <a:pt x="36257" y="343421"/>
                  </a:cubicBezTo>
                  <a:cubicBezTo>
                    <a:pt x="52679" y="338729"/>
                    <a:pt x="69752" y="336722"/>
                    <a:pt x="86499" y="333372"/>
                  </a:cubicBezTo>
                  <a:cubicBezTo>
                    <a:pt x="100041" y="330663"/>
                    <a:pt x="113294" y="326673"/>
                    <a:pt x="126692" y="323324"/>
                  </a:cubicBezTo>
                  <a:cubicBezTo>
                    <a:pt x="133391" y="321649"/>
                    <a:pt x="140238" y="320484"/>
                    <a:pt x="146789" y="318300"/>
                  </a:cubicBezTo>
                  <a:cubicBezTo>
                    <a:pt x="151813" y="316625"/>
                    <a:pt x="156691" y="314425"/>
                    <a:pt x="161861" y="313276"/>
                  </a:cubicBezTo>
                  <a:cubicBezTo>
                    <a:pt x="171805" y="311066"/>
                    <a:pt x="182123" y="310722"/>
                    <a:pt x="192006" y="308251"/>
                  </a:cubicBezTo>
                  <a:cubicBezTo>
                    <a:pt x="202282" y="305682"/>
                    <a:pt x="222151" y="298203"/>
                    <a:pt x="222151" y="298203"/>
                  </a:cubicBezTo>
                  <a:cubicBezTo>
                    <a:pt x="220476" y="306577"/>
                    <a:pt x="220946" y="315686"/>
                    <a:pt x="217127" y="323324"/>
                  </a:cubicBezTo>
                  <a:cubicBezTo>
                    <a:pt x="213747" y="330084"/>
                    <a:pt x="194401" y="345148"/>
                    <a:pt x="186982" y="348445"/>
                  </a:cubicBezTo>
                  <a:cubicBezTo>
                    <a:pt x="177303" y="352747"/>
                    <a:pt x="156837" y="358493"/>
                    <a:pt x="156837" y="358493"/>
                  </a:cubicBezTo>
                  <a:cubicBezTo>
                    <a:pt x="148463" y="366867"/>
                    <a:pt x="138285" y="373761"/>
                    <a:pt x="131716" y="383614"/>
                  </a:cubicBezTo>
                  <a:cubicBezTo>
                    <a:pt x="128367" y="388638"/>
                    <a:pt x="125938" y="394417"/>
                    <a:pt x="121668" y="398687"/>
                  </a:cubicBezTo>
                  <a:cubicBezTo>
                    <a:pt x="117398" y="402957"/>
                    <a:pt x="111234" y="404869"/>
                    <a:pt x="106595" y="408735"/>
                  </a:cubicBezTo>
                  <a:cubicBezTo>
                    <a:pt x="101137" y="413283"/>
                    <a:pt x="97131" y="419445"/>
                    <a:pt x="91523" y="423807"/>
                  </a:cubicBezTo>
                  <a:cubicBezTo>
                    <a:pt x="81990" y="431221"/>
                    <a:pt x="69918" y="435365"/>
                    <a:pt x="61378" y="443904"/>
                  </a:cubicBezTo>
                  <a:cubicBezTo>
                    <a:pt x="41751" y="463529"/>
                    <a:pt x="62344" y="445933"/>
                    <a:pt x="36257" y="458977"/>
                  </a:cubicBezTo>
                  <a:cubicBezTo>
                    <a:pt x="30856" y="461678"/>
                    <a:pt x="27222" y="469025"/>
                    <a:pt x="21184" y="469025"/>
                  </a:cubicBezTo>
                  <a:cubicBezTo>
                    <a:pt x="16447" y="469025"/>
                    <a:pt x="27171" y="461414"/>
                    <a:pt x="31233" y="458977"/>
                  </a:cubicBezTo>
                  <a:cubicBezTo>
                    <a:pt x="35774" y="456252"/>
                    <a:pt x="41281" y="455627"/>
                    <a:pt x="46305" y="453952"/>
                  </a:cubicBezTo>
                  <a:cubicBezTo>
                    <a:pt x="70578" y="429682"/>
                    <a:pt x="39724" y="459218"/>
                    <a:pt x="71426" y="433856"/>
                  </a:cubicBezTo>
                  <a:cubicBezTo>
                    <a:pt x="75125" y="430897"/>
                    <a:pt x="77412" y="426244"/>
                    <a:pt x="81474" y="423807"/>
                  </a:cubicBezTo>
                  <a:cubicBezTo>
                    <a:pt x="86015" y="421082"/>
                    <a:pt x="91810" y="421151"/>
                    <a:pt x="96547" y="418783"/>
                  </a:cubicBezTo>
                  <a:cubicBezTo>
                    <a:pt x="135508" y="399304"/>
                    <a:pt x="88805" y="416340"/>
                    <a:pt x="126692" y="403711"/>
                  </a:cubicBezTo>
                  <a:cubicBezTo>
                    <a:pt x="131716" y="400361"/>
                    <a:pt x="136364" y="396363"/>
                    <a:pt x="141765" y="393662"/>
                  </a:cubicBezTo>
                  <a:cubicBezTo>
                    <a:pt x="146502" y="391294"/>
                    <a:pt x="152100" y="391006"/>
                    <a:pt x="156837" y="388638"/>
                  </a:cubicBezTo>
                  <a:cubicBezTo>
                    <a:pt x="165545" y="384284"/>
                    <a:pt x="175725" y="376332"/>
                    <a:pt x="181958" y="368541"/>
                  </a:cubicBezTo>
                  <a:cubicBezTo>
                    <a:pt x="189072" y="359648"/>
                    <a:pt x="200585" y="335675"/>
                    <a:pt x="212103" y="333372"/>
                  </a:cubicBezTo>
                  <a:cubicBezTo>
                    <a:pt x="221659" y="331461"/>
                    <a:pt x="241996" y="328474"/>
                    <a:pt x="252296" y="323324"/>
                  </a:cubicBezTo>
                  <a:cubicBezTo>
                    <a:pt x="257697" y="320624"/>
                    <a:pt x="261851" y="315728"/>
                    <a:pt x="267369" y="313276"/>
                  </a:cubicBezTo>
                  <a:cubicBezTo>
                    <a:pt x="277048" y="308974"/>
                    <a:pt x="287466" y="306577"/>
                    <a:pt x="297514" y="303227"/>
                  </a:cubicBezTo>
                  <a:cubicBezTo>
                    <a:pt x="302538" y="301552"/>
                    <a:pt x="307344" y="298952"/>
                    <a:pt x="312587" y="298203"/>
                  </a:cubicBezTo>
                  <a:lnTo>
                    <a:pt x="347756" y="293179"/>
                  </a:lnTo>
                  <a:cubicBezTo>
                    <a:pt x="361529" y="288588"/>
                    <a:pt x="379024" y="277910"/>
                    <a:pt x="357804" y="313276"/>
                  </a:cubicBezTo>
                  <a:cubicBezTo>
                    <a:pt x="351711" y="323430"/>
                    <a:pt x="332683" y="338396"/>
                    <a:pt x="332683" y="338396"/>
                  </a:cubicBezTo>
                  <a:cubicBezTo>
                    <a:pt x="331074" y="344834"/>
                    <a:pt x="326238" y="366359"/>
                    <a:pt x="322635" y="373566"/>
                  </a:cubicBezTo>
                  <a:cubicBezTo>
                    <a:pt x="310342" y="398152"/>
                    <a:pt x="316556" y="379997"/>
                    <a:pt x="302538" y="398687"/>
                  </a:cubicBezTo>
                  <a:cubicBezTo>
                    <a:pt x="295292" y="408348"/>
                    <a:pt x="289140" y="418784"/>
                    <a:pt x="282441" y="428832"/>
                  </a:cubicBezTo>
                  <a:lnTo>
                    <a:pt x="272393" y="443904"/>
                  </a:lnTo>
                  <a:lnTo>
                    <a:pt x="262345" y="474049"/>
                  </a:lnTo>
                  <a:cubicBezTo>
                    <a:pt x="255646" y="494146"/>
                    <a:pt x="252297" y="490797"/>
                    <a:pt x="272393" y="484098"/>
                  </a:cubicBezTo>
                  <a:cubicBezTo>
                    <a:pt x="277417" y="480748"/>
                    <a:pt x="283196" y="478319"/>
                    <a:pt x="287466" y="474049"/>
                  </a:cubicBezTo>
                  <a:cubicBezTo>
                    <a:pt x="306525" y="454990"/>
                    <a:pt x="290278" y="464337"/>
                    <a:pt x="302538" y="443904"/>
                  </a:cubicBezTo>
                  <a:cubicBezTo>
                    <a:pt x="304975" y="439842"/>
                    <a:pt x="309237" y="437205"/>
                    <a:pt x="312587" y="433856"/>
                  </a:cubicBezTo>
                  <a:cubicBezTo>
                    <a:pt x="324310" y="398687"/>
                    <a:pt x="312587" y="400362"/>
                    <a:pt x="337707" y="408735"/>
                  </a:cubicBezTo>
                  <a:lnTo>
                    <a:pt x="367852" y="438880"/>
                  </a:lnTo>
                  <a:cubicBezTo>
                    <a:pt x="375342" y="446370"/>
                    <a:pt x="374551" y="458977"/>
                    <a:pt x="377901" y="469025"/>
                  </a:cubicBezTo>
                  <a:cubicBezTo>
                    <a:pt x="382688" y="483386"/>
                    <a:pt x="384796" y="488429"/>
                    <a:pt x="387949" y="504194"/>
                  </a:cubicBezTo>
                  <a:cubicBezTo>
                    <a:pt x="389947" y="514183"/>
                    <a:pt x="390763" y="524395"/>
                    <a:pt x="392973" y="534339"/>
                  </a:cubicBezTo>
                  <a:cubicBezTo>
                    <a:pt x="394122" y="539509"/>
                    <a:pt x="396543" y="544320"/>
                    <a:pt x="397998" y="549412"/>
                  </a:cubicBezTo>
                  <a:cubicBezTo>
                    <a:pt x="410621" y="593591"/>
                    <a:pt x="395996" y="548430"/>
                    <a:pt x="408046" y="584581"/>
                  </a:cubicBezTo>
                  <a:cubicBezTo>
                    <a:pt x="409721" y="579557"/>
                    <a:pt x="413070" y="574805"/>
                    <a:pt x="413070" y="569509"/>
                  </a:cubicBezTo>
                  <a:cubicBezTo>
                    <a:pt x="413070" y="561534"/>
                    <a:pt x="398583" y="521607"/>
                    <a:pt x="397998" y="519267"/>
                  </a:cubicBezTo>
                  <a:cubicBezTo>
                    <a:pt x="394648" y="505869"/>
                    <a:pt x="392316" y="492175"/>
                    <a:pt x="387949" y="479073"/>
                  </a:cubicBezTo>
                  <a:cubicBezTo>
                    <a:pt x="386274" y="474049"/>
                    <a:pt x="386003" y="468310"/>
                    <a:pt x="382925" y="464001"/>
                  </a:cubicBezTo>
                  <a:cubicBezTo>
                    <a:pt x="377418" y="456292"/>
                    <a:pt x="362828" y="443904"/>
                    <a:pt x="362828" y="443904"/>
                  </a:cubicBezTo>
                  <a:lnTo>
                    <a:pt x="352780" y="413759"/>
                  </a:lnTo>
                  <a:lnTo>
                    <a:pt x="347756" y="398687"/>
                  </a:lnTo>
                  <a:cubicBezTo>
                    <a:pt x="355349" y="368313"/>
                    <a:pt x="350596" y="385142"/>
                    <a:pt x="362828" y="348445"/>
                  </a:cubicBezTo>
                  <a:cubicBezTo>
                    <a:pt x="368135" y="332522"/>
                    <a:pt x="366768" y="332216"/>
                    <a:pt x="377901" y="318300"/>
                  </a:cubicBezTo>
                  <a:cubicBezTo>
                    <a:pt x="380860" y="314601"/>
                    <a:pt x="383887" y="310688"/>
                    <a:pt x="387949" y="308251"/>
                  </a:cubicBezTo>
                  <a:cubicBezTo>
                    <a:pt x="392490" y="305526"/>
                    <a:pt x="397998" y="304902"/>
                    <a:pt x="403022" y="303227"/>
                  </a:cubicBezTo>
                  <a:cubicBezTo>
                    <a:pt x="443212" y="276433"/>
                    <a:pt x="394649" y="311600"/>
                    <a:pt x="428143" y="278106"/>
                  </a:cubicBezTo>
                  <a:cubicBezTo>
                    <a:pt x="437883" y="268366"/>
                    <a:pt x="446029" y="267120"/>
                    <a:pt x="458288" y="263034"/>
                  </a:cubicBezTo>
                  <a:cubicBezTo>
                    <a:pt x="475825" y="245495"/>
                    <a:pt x="463842" y="254483"/>
                    <a:pt x="498481" y="242937"/>
                  </a:cubicBezTo>
                  <a:lnTo>
                    <a:pt x="513554" y="237913"/>
                  </a:lnTo>
                  <a:cubicBezTo>
                    <a:pt x="538033" y="201192"/>
                    <a:pt x="505455" y="244661"/>
                    <a:pt x="543699" y="212792"/>
                  </a:cubicBezTo>
                  <a:cubicBezTo>
                    <a:pt x="574002" y="187540"/>
                    <a:pt x="532829" y="204694"/>
                    <a:pt x="568820" y="192695"/>
                  </a:cubicBezTo>
                  <a:cubicBezTo>
                    <a:pt x="575713" y="197291"/>
                    <a:pt x="596203" y="209529"/>
                    <a:pt x="598965" y="217816"/>
                  </a:cubicBezTo>
                  <a:cubicBezTo>
                    <a:pt x="609052" y="248076"/>
                    <a:pt x="598353" y="258257"/>
                    <a:pt x="609013" y="283131"/>
                  </a:cubicBezTo>
                  <a:cubicBezTo>
                    <a:pt x="611391" y="288681"/>
                    <a:pt x="615712" y="293179"/>
                    <a:pt x="619061" y="298203"/>
                  </a:cubicBezTo>
                  <a:cubicBezTo>
                    <a:pt x="620736" y="303227"/>
                    <a:pt x="621716" y="308539"/>
                    <a:pt x="624085" y="313276"/>
                  </a:cubicBezTo>
                  <a:cubicBezTo>
                    <a:pt x="626785" y="318677"/>
                    <a:pt x="633141" y="322392"/>
                    <a:pt x="634134" y="328348"/>
                  </a:cubicBezTo>
                  <a:cubicBezTo>
                    <a:pt x="638273" y="353182"/>
                    <a:pt x="637483" y="378590"/>
                    <a:pt x="639158" y="403711"/>
                  </a:cubicBezTo>
                  <a:cubicBezTo>
                    <a:pt x="624734" y="461406"/>
                    <a:pt x="644904" y="390303"/>
                    <a:pt x="624085" y="438880"/>
                  </a:cubicBezTo>
                  <a:cubicBezTo>
                    <a:pt x="604618" y="484303"/>
                    <a:pt x="634240" y="436208"/>
                    <a:pt x="609013" y="474049"/>
                  </a:cubicBezTo>
                  <a:cubicBezTo>
                    <a:pt x="607338" y="479073"/>
                    <a:pt x="605444" y="484030"/>
                    <a:pt x="603989" y="489122"/>
                  </a:cubicBezTo>
                  <a:cubicBezTo>
                    <a:pt x="602092" y="495761"/>
                    <a:pt x="594083" y="514100"/>
                    <a:pt x="598965" y="509218"/>
                  </a:cubicBezTo>
                  <a:cubicBezTo>
                    <a:pt x="605342" y="502841"/>
                    <a:pt x="604539" y="491928"/>
                    <a:pt x="609013" y="484098"/>
                  </a:cubicBezTo>
                  <a:cubicBezTo>
                    <a:pt x="611363" y="479985"/>
                    <a:pt x="615712" y="477399"/>
                    <a:pt x="619061" y="474049"/>
                  </a:cubicBezTo>
                  <a:cubicBezTo>
                    <a:pt x="620736" y="462326"/>
                    <a:pt x="622284" y="450584"/>
                    <a:pt x="624085" y="438880"/>
                  </a:cubicBezTo>
                  <a:cubicBezTo>
                    <a:pt x="625634" y="428811"/>
                    <a:pt x="620205" y="413682"/>
                    <a:pt x="629110" y="408735"/>
                  </a:cubicBezTo>
                  <a:cubicBezTo>
                    <a:pt x="640913" y="402178"/>
                    <a:pt x="655905" y="412084"/>
                    <a:pt x="669303" y="413759"/>
                  </a:cubicBezTo>
                  <a:cubicBezTo>
                    <a:pt x="682347" y="452892"/>
                    <a:pt x="671861" y="436414"/>
                    <a:pt x="699448" y="464001"/>
                  </a:cubicBezTo>
                  <a:cubicBezTo>
                    <a:pt x="703718" y="468271"/>
                    <a:pt x="717222" y="479450"/>
                    <a:pt x="714521" y="474049"/>
                  </a:cubicBezTo>
                  <a:cubicBezTo>
                    <a:pt x="711171" y="467350"/>
                    <a:pt x="707422" y="460836"/>
                    <a:pt x="704472" y="453952"/>
                  </a:cubicBezTo>
                  <a:cubicBezTo>
                    <a:pt x="700666" y="445072"/>
                    <a:pt x="698819" y="429694"/>
                    <a:pt x="689400" y="423807"/>
                  </a:cubicBezTo>
                  <a:cubicBezTo>
                    <a:pt x="680418" y="418193"/>
                    <a:pt x="659255" y="413759"/>
                    <a:pt x="659255" y="413759"/>
                  </a:cubicBezTo>
                  <a:cubicBezTo>
                    <a:pt x="655905" y="408735"/>
                    <a:pt x="651906" y="404088"/>
                    <a:pt x="649206" y="398687"/>
                  </a:cubicBezTo>
                  <a:cubicBezTo>
                    <a:pt x="636613" y="373502"/>
                    <a:pt x="641330" y="377455"/>
                    <a:pt x="634134" y="353469"/>
                  </a:cubicBezTo>
                  <a:cubicBezTo>
                    <a:pt x="631090" y="343324"/>
                    <a:pt x="627435" y="333372"/>
                    <a:pt x="624085" y="323324"/>
                  </a:cubicBezTo>
                  <a:lnTo>
                    <a:pt x="619061" y="308251"/>
                  </a:lnTo>
                  <a:lnTo>
                    <a:pt x="614037" y="293179"/>
                  </a:lnTo>
                  <a:cubicBezTo>
                    <a:pt x="612362" y="266383"/>
                    <a:pt x="609013" y="239640"/>
                    <a:pt x="609013" y="212792"/>
                  </a:cubicBezTo>
                  <a:cubicBezTo>
                    <a:pt x="609013" y="204253"/>
                    <a:pt x="609800" y="195085"/>
                    <a:pt x="614037" y="187671"/>
                  </a:cubicBezTo>
                  <a:cubicBezTo>
                    <a:pt x="619819" y="177552"/>
                    <a:pt x="640445" y="174789"/>
                    <a:pt x="649206" y="172599"/>
                  </a:cubicBezTo>
                  <a:cubicBezTo>
                    <a:pt x="659902" y="161903"/>
                    <a:pt x="660832" y="157526"/>
                    <a:pt x="679351" y="157526"/>
                  </a:cubicBezTo>
                  <a:cubicBezTo>
                    <a:pt x="684647" y="157526"/>
                    <a:pt x="689400" y="160875"/>
                    <a:pt x="694424" y="162550"/>
                  </a:cubicBezTo>
                  <a:cubicBezTo>
                    <a:pt x="704307" y="169140"/>
                    <a:pt x="712388" y="173105"/>
                    <a:pt x="719545" y="182647"/>
                  </a:cubicBezTo>
                  <a:cubicBezTo>
                    <a:pt x="721592" y="185376"/>
                    <a:pt x="739211" y="216553"/>
                    <a:pt x="749690" y="222840"/>
                  </a:cubicBezTo>
                  <a:cubicBezTo>
                    <a:pt x="754231" y="225565"/>
                    <a:pt x="759738" y="226190"/>
                    <a:pt x="764762" y="227865"/>
                  </a:cubicBezTo>
                  <a:cubicBezTo>
                    <a:pt x="771623" y="234725"/>
                    <a:pt x="781690" y="243477"/>
                    <a:pt x="784859" y="252985"/>
                  </a:cubicBezTo>
                  <a:cubicBezTo>
                    <a:pt x="792576" y="276137"/>
                    <a:pt x="785714" y="279818"/>
                    <a:pt x="794907" y="298203"/>
                  </a:cubicBezTo>
                  <a:cubicBezTo>
                    <a:pt x="797608" y="303604"/>
                    <a:pt x="800241" y="309504"/>
                    <a:pt x="804956" y="313276"/>
                  </a:cubicBezTo>
                  <a:cubicBezTo>
                    <a:pt x="809091" y="316584"/>
                    <a:pt x="815004" y="316625"/>
                    <a:pt x="820028" y="318300"/>
                  </a:cubicBezTo>
                  <a:cubicBezTo>
                    <a:pt x="823378" y="321649"/>
                    <a:pt x="826015" y="325911"/>
                    <a:pt x="830077" y="328348"/>
                  </a:cubicBezTo>
                  <a:cubicBezTo>
                    <a:pt x="834618" y="331073"/>
                    <a:pt x="850173" y="335047"/>
                    <a:pt x="845149" y="333372"/>
                  </a:cubicBezTo>
                  <a:cubicBezTo>
                    <a:pt x="840125" y="331697"/>
                    <a:pt x="834814" y="330716"/>
                    <a:pt x="830077" y="328348"/>
                  </a:cubicBezTo>
                  <a:cubicBezTo>
                    <a:pt x="817398" y="322009"/>
                    <a:pt x="814303" y="317599"/>
                    <a:pt x="804956" y="308251"/>
                  </a:cubicBezTo>
                  <a:cubicBezTo>
                    <a:pt x="796486" y="265903"/>
                    <a:pt x="805485" y="299438"/>
                    <a:pt x="789883" y="263034"/>
                  </a:cubicBezTo>
                  <a:cubicBezTo>
                    <a:pt x="787797" y="258166"/>
                    <a:pt x="787797" y="252368"/>
                    <a:pt x="784859" y="247961"/>
                  </a:cubicBezTo>
                  <a:cubicBezTo>
                    <a:pt x="780918" y="242049"/>
                    <a:pt x="774336" y="238347"/>
                    <a:pt x="769787" y="232889"/>
                  </a:cubicBezTo>
                  <a:cubicBezTo>
                    <a:pt x="765921" y="228250"/>
                    <a:pt x="763088" y="222840"/>
                    <a:pt x="759738" y="217816"/>
                  </a:cubicBezTo>
                  <a:cubicBezTo>
                    <a:pt x="758063" y="212792"/>
                    <a:pt x="757439" y="207285"/>
                    <a:pt x="754714" y="202744"/>
                  </a:cubicBezTo>
                  <a:cubicBezTo>
                    <a:pt x="749940" y="194787"/>
                    <a:pt x="736442" y="187213"/>
                    <a:pt x="729593" y="182647"/>
                  </a:cubicBezTo>
                  <a:cubicBezTo>
                    <a:pt x="722317" y="160818"/>
                    <a:pt x="714286" y="143574"/>
                    <a:pt x="729593" y="117333"/>
                  </a:cubicBezTo>
                  <a:cubicBezTo>
                    <a:pt x="734930" y="108184"/>
                    <a:pt x="749690" y="110634"/>
                    <a:pt x="759738" y="107284"/>
                  </a:cubicBezTo>
                  <a:cubicBezTo>
                    <a:pt x="781354" y="100079"/>
                    <a:pt x="769683" y="103542"/>
                    <a:pt x="794907" y="97236"/>
                  </a:cubicBezTo>
                  <a:cubicBezTo>
                    <a:pt x="797802" y="97526"/>
                    <a:pt x="845738" y="98594"/>
                    <a:pt x="860222" y="107284"/>
                  </a:cubicBezTo>
                  <a:cubicBezTo>
                    <a:pt x="894705" y="127974"/>
                    <a:pt x="842643" y="108125"/>
                    <a:pt x="885343" y="122357"/>
                  </a:cubicBezTo>
                  <a:cubicBezTo>
                    <a:pt x="890367" y="125706"/>
                    <a:pt x="895831" y="128475"/>
                    <a:pt x="900415" y="132405"/>
                  </a:cubicBezTo>
                  <a:cubicBezTo>
                    <a:pt x="907608" y="138570"/>
                    <a:pt x="913813" y="145803"/>
                    <a:pt x="920512" y="152502"/>
                  </a:cubicBezTo>
                  <a:lnTo>
                    <a:pt x="945633" y="177623"/>
                  </a:lnTo>
                  <a:cubicBezTo>
                    <a:pt x="971748" y="203738"/>
                    <a:pt x="950864" y="172857"/>
                    <a:pt x="970754" y="197720"/>
                  </a:cubicBezTo>
                  <a:cubicBezTo>
                    <a:pt x="974526" y="202435"/>
                    <a:pt x="976258" y="208816"/>
                    <a:pt x="980802" y="212792"/>
                  </a:cubicBezTo>
                  <a:cubicBezTo>
                    <a:pt x="989891" y="220745"/>
                    <a:pt x="1002407" y="224350"/>
                    <a:pt x="1010947" y="232889"/>
                  </a:cubicBezTo>
                  <a:cubicBezTo>
                    <a:pt x="1015971" y="237913"/>
                    <a:pt x="1026020" y="255066"/>
                    <a:pt x="1026020" y="247961"/>
                  </a:cubicBezTo>
                  <a:cubicBezTo>
                    <a:pt x="1026020" y="239587"/>
                    <a:pt x="1016397" y="234223"/>
                    <a:pt x="1010947" y="227865"/>
                  </a:cubicBezTo>
                  <a:cubicBezTo>
                    <a:pt x="998051" y="212820"/>
                    <a:pt x="996308" y="213081"/>
                    <a:pt x="980802" y="202744"/>
                  </a:cubicBezTo>
                  <a:cubicBezTo>
                    <a:pt x="979127" y="197720"/>
                    <a:pt x="977233" y="192763"/>
                    <a:pt x="975778" y="187671"/>
                  </a:cubicBezTo>
                  <a:cubicBezTo>
                    <a:pt x="972203" y="175159"/>
                    <a:pt x="973855" y="164100"/>
                    <a:pt x="960705" y="157526"/>
                  </a:cubicBezTo>
                  <a:cubicBezTo>
                    <a:pt x="951231" y="152789"/>
                    <a:pt x="940608" y="150827"/>
                    <a:pt x="930560" y="147478"/>
                  </a:cubicBezTo>
                  <a:cubicBezTo>
                    <a:pt x="849469" y="120449"/>
                    <a:pt x="1186793" y="157526"/>
                    <a:pt x="1186793" y="157526"/>
                  </a:cubicBezTo>
                  <a:cubicBezTo>
                    <a:pt x="1225751" y="183496"/>
                    <a:pt x="1208384" y="165667"/>
                    <a:pt x="1196841" y="258010"/>
                  </a:cubicBezTo>
                  <a:cubicBezTo>
                    <a:pt x="1195527" y="268520"/>
                    <a:pt x="1195606" y="282280"/>
                    <a:pt x="1186793" y="288155"/>
                  </a:cubicBezTo>
                  <a:lnTo>
                    <a:pt x="1156648" y="308251"/>
                  </a:lnTo>
                  <a:lnTo>
                    <a:pt x="1141576" y="318300"/>
                  </a:lnTo>
                  <a:lnTo>
                    <a:pt x="1131527" y="348445"/>
                  </a:lnTo>
                  <a:cubicBezTo>
                    <a:pt x="1129852" y="353469"/>
                    <a:pt x="1131527" y="361842"/>
                    <a:pt x="1126503" y="363517"/>
                  </a:cubicBezTo>
                  <a:lnTo>
                    <a:pt x="1111431" y="368541"/>
                  </a:lnTo>
                  <a:cubicBezTo>
                    <a:pt x="1108081" y="373565"/>
                    <a:pt x="1103835" y="378096"/>
                    <a:pt x="1101382" y="383614"/>
                  </a:cubicBezTo>
                  <a:cubicBezTo>
                    <a:pt x="1082908" y="425180"/>
                    <a:pt x="1101922" y="403172"/>
                    <a:pt x="1081285" y="423807"/>
                  </a:cubicBezTo>
                  <a:cubicBezTo>
                    <a:pt x="1079610" y="428831"/>
                    <a:pt x="1076261" y="444176"/>
                    <a:pt x="1076261" y="438880"/>
                  </a:cubicBezTo>
                  <a:cubicBezTo>
                    <a:pt x="1076261" y="410360"/>
                    <a:pt x="1074679" y="381213"/>
                    <a:pt x="1081285" y="353469"/>
                  </a:cubicBezTo>
                  <a:cubicBezTo>
                    <a:pt x="1086434" y="331843"/>
                    <a:pt x="1111009" y="331165"/>
                    <a:pt x="1126503" y="328348"/>
                  </a:cubicBezTo>
                  <a:cubicBezTo>
                    <a:pt x="1136526" y="326526"/>
                    <a:pt x="1146659" y="325322"/>
                    <a:pt x="1156648" y="323324"/>
                  </a:cubicBezTo>
                  <a:cubicBezTo>
                    <a:pt x="1163419" y="321970"/>
                    <a:pt x="1170046" y="319975"/>
                    <a:pt x="1176745" y="318300"/>
                  </a:cubicBezTo>
                  <a:cubicBezTo>
                    <a:pt x="1178420" y="341746"/>
                    <a:pt x="1179308" y="365261"/>
                    <a:pt x="1181769" y="388638"/>
                  </a:cubicBezTo>
                  <a:cubicBezTo>
                    <a:pt x="1182663" y="397131"/>
                    <a:pt x="1186793" y="405220"/>
                    <a:pt x="1186793" y="413759"/>
                  </a:cubicBezTo>
                  <a:cubicBezTo>
                    <a:pt x="1186793" y="433748"/>
                    <a:pt x="1200389" y="505671"/>
                    <a:pt x="1171721" y="534339"/>
                  </a:cubicBezTo>
                  <a:cubicBezTo>
                    <a:pt x="1167451" y="538609"/>
                    <a:pt x="1161672" y="541038"/>
                    <a:pt x="1156648" y="544388"/>
                  </a:cubicBezTo>
                  <a:cubicBezTo>
                    <a:pt x="1153299" y="549412"/>
                    <a:pt x="1151144" y="555484"/>
                    <a:pt x="1146600" y="559460"/>
                  </a:cubicBezTo>
                  <a:cubicBezTo>
                    <a:pt x="1137511" y="567413"/>
                    <a:pt x="1116455" y="579557"/>
                    <a:pt x="1116455" y="579557"/>
                  </a:cubicBezTo>
                  <a:cubicBezTo>
                    <a:pt x="1114780" y="584581"/>
                    <a:pt x="1113517" y="589761"/>
                    <a:pt x="1111431" y="594629"/>
                  </a:cubicBezTo>
                  <a:cubicBezTo>
                    <a:pt x="1108481" y="601513"/>
                    <a:pt x="1102311" y="607294"/>
                    <a:pt x="1101382" y="614726"/>
                  </a:cubicBezTo>
                  <a:cubicBezTo>
                    <a:pt x="1100525" y="621578"/>
                    <a:pt x="1104731" y="628124"/>
                    <a:pt x="1106406" y="634823"/>
                  </a:cubicBezTo>
                  <a:cubicBezTo>
                    <a:pt x="1109756" y="624775"/>
                    <a:pt x="1113545" y="614862"/>
                    <a:pt x="1116455" y="604678"/>
                  </a:cubicBezTo>
                  <a:cubicBezTo>
                    <a:pt x="1141697" y="516330"/>
                    <a:pt x="1112453" y="606636"/>
                    <a:pt x="1136551" y="534339"/>
                  </a:cubicBezTo>
                  <a:cubicBezTo>
                    <a:pt x="1140370" y="522882"/>
                    <a:pt x="1166696" y="514243"/>
                    <a:pt x="1166696" y="514243"/>
                  </a:cubicBezTo>
                  <a:cubicBezTo>
                    <a:pt x="1170046" y="509219"/>
                    <a:pt x="1174044" y="504571"/>
                    <a:pt x="1176745" y="499170"/>
                  </a:cubicBezTo>
                  <a:cubicBezTo>
                    <a:pt x="1183760" y="485140"/>
                    <a:pt x="1184942" y="461887"/>
                    <a:pt x="1186793" y="448928"/>
                  </a:cubicBezTo>
                  <a:cubicBezTo>
                    <a:pt x="1188468" y="423807"/>
                    <a:pt x="1185711" y="397991"/>
                    <a:pt x="1191817" y="373566"/>
                  </a:cubicBezTo>
                  <a:cubicBezTo>
                    <a:pt x="1193102" y="368428"/>
                    <a:pt x="1203812" y="372851"/>
                    <a:pt x="1206890" y="368541"/>
                  </a:cubicBezTo>
                  <a:cubicBezTo>
                    <a:pt x="1213046" y="359922"/>
                    <a:pt x="1213589" y="348444"/>
                    <a:pt x="1216938" y="338396"/>
                  </a:cubicBezTo>
                  <a:lnTo>
                    <a:pt x="1221962" y="323324"/>
                  </a:lnTo>
                  <a:lnTo>
                    <a:pt x="1226987" y="308251"/>
                  </a:lnTo>
                  <a:cubicBezTo>
                    <a:pt x="1228662" y="291504"/>
                    <a:pt x="1229452" y="274645"/>
                    <a:pt x="1232011" y="258010"/>
                  </a:cubicBezTo>
                  <a:cubicBezTo>
                    <a:pt x="1232816" y="252776"/>
                    <a:pt x="1231739" y="242937"/>
                    <a:pt x="1237035" y="242937"/>
                  </a:cubicBezTo>
                  <a:cubicBezTo>
                    <a:pt x="1244140" y="242937"/>
                    <a:pt x="1247083" y="252986"/>
                    <a:pt x="1252107" y="258010"/>
                  </a:cubicBezTo>
                  <a:cubicBezTo>
                    <a:pt x="1267279" y="333857"/>
                    <a:pt x="1247952" y="239306"/>
                    <a:pt x="1262156" y="303227"/>
                  </a:cubicBezTo>
                  <a:cubicBezTo>
                    <a:pt x="1264008" y="311563"/>
                    <a:pt x="1264933" y="320109"/>
                    <a:pt x="1267180" y="328348"/>
                  </a:cubicBezTo>
                  <a:cubicBezTo>
                    <a:pt x="1269967" y="338567"/>
                    <a:pt x="1273879" y="348445"/>
                    <a:pt x="1277228" y="358493"/>
                  </a:cubicBezTo>
                  <a:lnTo>
                    <a:pt x="1282252" y="373566"/>
                  </a:lnTo>
                  <a:cubicBezTo>
                    <a:pt x="1283750" y="378060"/>
                    <a:pt x="1288951" y="380265"/>
                    <a:pt x="1292301" y="383614"/>
                  </a:cubicBezTo>
                  <a:cubicBezTo>
                    <a:pt x="1295650" y="390313"/>
                    <a:pt x="1299567" y="396757"/>
                    <a:pt x="1302349" y="403711"/>
                  </a:cubicBezTo>
                  <a:cubicBezTo>
                    <a:pt x="1306283" y="413545"/>
                    <a:pt x="1303585" y="427981"/>
                    <a:pt x="1312398" y="433856"/>
                  </a:cubicBezTo>
                  <a:lnTo>
                    <a:pt x="1342543" y="453952"/>
                  </a:lnTo>
                  <a:lnTo>
                    <a:pt x="1352591" y="484098"/>
                  </a:lnTo>
                  <a:lnTo>
                    <a:pt x="1357615" y="499170"/>
                  </a:lnTo>
                  <a:lnTo>
                    <a:pt x="1362639" y="539363"/>
                  </a:lnTo>
                  <a:cubicBezTo>
                    <a:pt x="1354064" y="479339"/>
                    <a:pt x="1362613" y="524199"/>
                    <a:pt x="1352591" y="489122"/>
                  </a:cubicBezTo>
                  <a:cubicBezTo>
                    <a:pt x="1351397" y="484943"/>
                    <a:pt x="1345828" y="459427"/>
                    <a:pt x="1342543" y="453952"/>
                  </a:cubicBezTo>
                  <a:cubicBezTo>
                    <a:pt x="1340106" y="449890"/>
                    <a:pt x="1335453" y="447603"/>
                    <a:pt x="1332494" y="443904"/>
                  </a:cubicBezTo>
                  <a:cubicBezTo>
                    <a:pt x="1313352" y="419978"/>
                    <a:pt x="1333214" y="436011"/>
                    <a:pt x="1307373" y="418783"/>
                  </a:cubicBezTo>
                  <a:cubicBezTo>
                    <a:pt x="1305698" y="413759"/>
                    <a:pt x="1305074" y="408252"/>
                    <a:pt x="1302349" y="403711"/>
                  </a:cubicBezTo>
                  <a:cubicBezTo>
                    <a:pt x="1299912" y="399649"/>
                    <a:pt x="1294419" y="397899"/>
                    <a:pt x="1292301" y="393662"/>
                  </a:cubicBezTo>
                  <a:cubicBezTo>
                    <a:pt x="1287564" y="384188"/>
                    <a:pt x="1282252" y="363517"/>
                    <a:pt x="1282252" y="363517"/>
                  </a:cubicBezTo>
                  <a:cubicBezTo>
                    <a:pt x="1280577" y="353469"/>
                    <a:pt x="1279438" y="343316"/>
                    <a:pt x="1277228" y="333372"/>
                  </a:cubicBezTo>
                  <a:cubicBezTo>
                    <a:pt x="1276079" y="328202"/>
                    <a:pt x="1272953" y="323543"/>
                    <a:pt x="1272204" y="318300"/>
                  </a:cubicBezTo>
                  <a:cubicBezTo>
                    <a:pt x="1263116" y="254681"/>
                    <a:pt x="1281190" y="277046"/>
                    <a:pt x="1257132" y="252985"/>
                  </a:cubicBezTo>
                  <a:cubicBezTo>
                    <a:pt x="1254295" y="244476"/>
                    <a:pt x="1239030" y="213228"/>
                    <a:pt x="1277228" y="242937"/>
                  </a:cubicBezTo>
                  <a:cubicBezTo>
                    <a:pt x="1337693" y="289964"/>
                    <a:pt x="1269454" y="263792"/>
                    <a:pt x="1312398" y="278106"/>
                  </a:cubicBezTo>
                  <a:cubicBezTo>
                    <a:pt x="1341263" y="306972"/>
                    <a:pt x="1326284" y="299482"/>
                    <a:pt x="1352591" y="308251"/>
                  </a:cubicBezTo>
                  <a:cubicBezTo>
                    <a:pt x="1377071" y="344974"/>
                    <a:pt x="1344490" y="301500"/>
                    <a:pt x="1382736" y="333372"/>
                  </a:cubicBezTo>
                  <a:cubicBezTo>
                    <a:pt x="1413037" y="358623"/>
                    <a:pt x="1371868" y="341474"/>
                    <a:pt x="1407857" y="353469"/>
                  </a:cubicBezTo>
                  <a:cubicBezTo>
                    <a:pt x="1430328" y="387176"/>
                    <a:pt x="1403857" y="354152"/>
                    <a:pt x="1432978" y="373566"/>
                  </a:cubicBezTo>
                  <a:cubicBezTo>
                    <a:pt x="1438890" y="377507"/>
                    <a:pt x="1441839" y="385187"/>
                    <a:pt x="1448050" y="388638"/>
                  </a:cubicBezTo>
                  <a:cubicBezTo>
                    <a:pt x="1457309" y="393782"/>
                    <a:pt x="1468147" y="395337"/>
                    <a:pt x="1478195" y="398687"/>
                  </a:cubicBezTo>
                  <a:lnTo>
                    <a:pt x="1493268" y="403711"/>
                  </a:lnTo>
                  <a:cubicBezTo>
                    <a:pt x="1498292" y="402036"/>
                    <a:pt x="1508340" y="403983"/>
                    <a:pt x="1508340" y="398687"/>
                  </a:cubicBezTo>
                  <a:cubicBezTo>
                    <a:pt x="1508340" y="390012"/>
                    <a:pt x="1475320" y="384151"/>
                    <a:pt x="1473171" y="383614"/>
                  </a:cubicBezTo>
                  <a:cubicBezTo>
                    <a:pt x="1468147" y="380265"/>
                    <a:pt x="1462643" y="377542"/>
                    <a:pt x="1458099" y="373566"/>
                  </a:cubicBezTo>
                  <a:cubicBezTo>
                    <a:pt x="1449187" y="365768"/>
                    <a:pt x="1444213" y="352190"/>
                    <a:pt x="1432978" y="348445"/>
                  </a:cubicBezTo>
                  <a:lnTo>
                    <a:pt x="1417905" y="343421"/>
                  </a:lnTo>
                  <a:cubicBezTo>
                    <a:pt x="1414556" y="340071"/>
                    <a:pt x="1411556" y="336331"/>
                    <a:pt x="1407857" y="333372"/>
                  </a:cubicBezTo>
                  <a:cubicBezTo>
                    <a:pt x="1403142" y="329600"/>
                    <a:pt x="1397054" y="327594"/>
                    <a:pt x="1392784" y="323324"/>
                  </a:cubicBezTo>
                  <a:cubicBezTo>
                    <a:pt x="1388514" y="319054"/>
                    <a:pt x="1387006" y="312521"/>
                    <a:pt x="1382736" y="308251"/>
                  </a:cubicBezTo>
                  <a:cubicBezTo>
                    <a:pt x="1372998" y="298513"/>
                    <a:pt x="1364848" y="297265"/>
                    <a:pt x="1352591" y="293179"/>
                  </a:cubicBezTo>
                  <a:cubicBezTo>
                    <a:pt x="1323797" y="249986"/>
                    <a:pt x="1362136" y="300814"/>
                    <a:pt x="1327470" y="273082"/>
                  </a:cubicBezTo>
                  <a:cubicBezTo>
                    <a:pt x="1322755" y="269310"/>
                    <a:pt x="1321194" y="262725"/>
                    <a:pt x="1317422" y="258010"/>
                  </a:cubicBezTo>
                  <a:cubicBezTo>
                    <a:pt x="1288786" y="222216"/>
                    <a:pt x="1328250" y="279276"/>
                    <a:pt x="1297325" y="232889"/>
                  </a:cubicBezTo>
                  <a:cubicBezTo>
                    <a:pt x="1295650" y="226190"/>
                    <a:pt x="1296131" y="218537"/>
                    <a:pt x="1292301" y="212792"/>
                  </a:cubicBezTo>
                  <a:cubicBezTo>
                    <a:pt x="1288951" y="207768"/>
                    <a:pt x="1281943" y="206516"/>
                    <a:pt x="1277228" y="202744"/>
                  </a:cubicBezTo>
                  <a:cubicBezTo>
                    <a:pt x="1273529" y="199785"/>
                    <a:pt x="1270529" y="196045"/>
                    <a:pt x="1267180" y="192695"/>
                  </a:cubicBezTo>
                  <a:cubicBezTo>
                    <a:pt x="1288668" y="106742"/>
                    <a:pt x="1267232" y="164707"/>
                    <a:pt x="1478195" y="177623"/>
                  </a:cubicBezTo>
                  <a:cubicBezTo>
                    <a:pt x="1491979" y="178467"/>
                    <a:pt x="1518389" y="187671"/>
                    <a:pt x="1518389" y="187671"/>
                  </a:cubicBezTo>
                  <a:cubicBezTo>
                    <a:pt x="1521738" y="191021"/>
                    <a:pt x="1524200" y="195602"/>
                    <a:pt x="1528437" y="197720"/>
                  </a:cubicBezTo>
                  <a:cubicBezTo>
                    <a:pt x="1537911" y="202457"/>
                    <a:pt x="1548534" y="204419"/>
                    <a:pt x="1558582" y="207768"/>
                  </a:cubicBezTo>
                  <a:cubicBezTo>
                    <a:pt x="1580204" y="214975"/>
                    <a:pt x="1568520" y="211508"/>
                    <a:pt x="1593751" y="217816"/>
                  </a:cubicBezTo>
                  <a:cubicBezTo>
                    <a:pt x="1615523" y="216141"/>
                    <a:pt x="1639978" y="223396"/>
                    <a:pt x="1659066" y="212792"/>
                  </a:cubicBezTo>
                  <a:cubicBezTo>
                    <a:pt x="1667348" y="208191"/>
                    <a:pt x="1645668" y="199394"/>
                    <a:pt x="1638969" y="192695"/>
                  </a:cubicBezTo>
                  <a:cubicBezTo>
                    <a:pt x="1635224" y="188950"/>
                    <a:pt x="1629034" y="188955"/>
                    <a:pt x="1623896" y="187671"/>
                  </a:cubicBezTo>
                  <a:cubicBezTo>
                    <a:pt x="1615612" y="185600"/>
                    <a:pt x="1607216" y="183945"/>
                    <a:pt x="1598776" y="182647"/>
                  </a:cubicBezTo>
                  <a:cubicBezTo>
                    <a:pt x="1585431" y="180594"/>
                    <a:pt x="1571927" y="179676"/>
                    <a:pt x="1558582" y="177623"/>
                  </a:cubicBezTo>
                  <a:cubicBezTo>
                    <a:pt x="1550142" y="176325"/>
                    <a:pt x="1541968" y="173339"/>
                    <a:pt x="1533461" y="172599"/>
                  </a:cubicBezTo>
                  <a:cubicBezTo>
                    <a:pt x="1503383" y="169983"/>
                    <a:pt x="1473171" y="169249"/>
                    <a:pt x="1443026" y="167574"/>
                  </a:cubicBezTo>
                  <a:cubicBezTo>
                    <a:pt x="1438002" y="165899"/>
                    <a:pt x="1433147" y="163589"/>
                    <a:pt x="1427954" y="162550"/>
                  </a:cubicBezTo>
                  <a:cubicBezTo>
                    <a:pt x="1380027" y="152965"/>
                    <a:pt x="1312671" y="154188"/>
                    <a:pt x="1272204" y="152502"/>
                  </a:cubicBezTo>
                  <a:cubicBezTo>
                    <a:pt x="1273879" y="135755"/>
                    <a:pt x="1270263" y="117582"/>
                    <a:pt x="1277228" y="102260"/>
                  </a:cubicBezTo>
                  <a:cubicBezTo>
                    <a:pt x="1280085" y="95974"/>
                    <a:pt x="1290686" y="99133"/>
                    <a:pt x="1297325" y="97236"/>
                  </a:cubicBezTo>
                  <a:cubicBezTo>
                    <a:pt x="1331957" y="87342"/>
                    <a:pt x="1288142" y="96255"/>
                    <a:pt x="1342543" y="87188"/>
                  </a:cubicBezTo>
                  <a:cubicBezTo>
                    <a:pt x="1347567" y="83838"/>
                    <a:pt x="1352214" y="79839"/>
                    <a:pt x="1357615" y="77139"/>
                  </a:cubicBezTo>
                  <a:cubicBezTo>
                    <a:pt x="1362352" y="74770"/>
                    <a:pt x="1368281" y="75053"/>
                    <a:pt x="1372688" y="72115"/>
                  </a:cubicBezTo>
                  <a:cubicBezTo>
                    <a:pt x="1410327" y="47023"/>
                    <a:pt x="1366990" y="63967"/>
                    <a:pt x="1402833" y="52018"/>
                  </a:cubicBezTo>
                  <a:cubicBezTo>
                    <a:pt x="1406182" y="46994"/>
                    <a:pt x="1408611" y="41215"/>
                    <a:pt x="1412881" y="36946"/>
                  </a:cubicBezTo>
                  <a:cubicBezTo>
                    <a:pt x="1417151" y="32676"/>
                    <a:pt x="1423239" y="30670"/>
                    <a:pt x="1427954" y="26898"/>
                  </a:cubicBezTo>
                  <a:cubicBezTo>
                    <a:pt x="1431653" y="23939"/>
                    <a:pt x="1434653" y="20199"/>
                    <a:pt x="1438002" y="16849"/>
                  </a:cubicBezTo>
                  <a:cubicBezTo>
                    <a:pt x="1439677" y="11825"/>
                    <a:pt x="1448118" y="3232"/>
                    <a:pt x="1443026" y="1777"/>
                  </a:cubicBezTo>
                  <a:cubicBezTo>
                    <a:pt x="1421365" y="-4412"/>
                    <a:pt x="1406312" y="7187"/>
                    <a:pt x="1387760" y="11825"/>
                  </a:cubicBezTo>
                  <a:cubicBezTo>
                    <a:pt x="1379475" y="13896"/>
                    <a:pt x="1371013" y="15174"/>
                    <a:pt x="1362639" y="16849"/>
                  </a:cubicBezTo>
                  <a:cubicBezTo>
                    <a:pt x="1357317" y="20397"/>
                    <a:pt x="1341096" y="29790"/>
                    <a:pt x="1337518" y="36946"/>
                  </a:cubicBezTo>
                  <a:cubicBezTo>
                    <a:pt x="1334430" y="43122"/>
                    <a:pt x="1336324" y="51298"/>
                    <a:pt x="1332494" y="57043"/>
                  </a:cubicBezTo>
                  <a:cubicBezTo>
                    <a:pt x="1326929" y="65391"/>
                    <a:pt x="1310947" y="69249"/>
                    <a:pt x="1302349" y="72115"/>
                  </a:cubicBezTo>
                  <a:cubicBezTo>
                    <a:pt x="1299000" y="77139"/>
                    <a:pt x="1295001" y="81787"/>
                    <a:pt x="1292301" y="87188"/>
                  </a:cubicBezTo>
                  <a:cubicBezTo>
                    <a:pt x="1289933" y="91925"/>
                    <a:pt x="1290002" y="97719"/>
                    <a:pt x="1287277" y="102260"/>
                  </a:cubicBezTo>
                  <a:cubicBezTo>
                    <a:pt x="1284840" y="106322"/>
                    <a:pt x="1280578" y="108959"/>
                    <a:pt x="1277228" y="112309"/>
                  </a:cubicBezTo>
                  <a:cubicBezTo>
                    <a:pt x="1238709" y="110634"/>
                    <a:pt x="1199973" y="111703"/>
                    <a:pt x="1161672" y="107284"/>
                  </a:cubicBezTo>
                  <a:cubicBezTo>
                    <a:pt x="1155674" y="106592"/>
                    <a:pt x="1152001" y="99936"/>
                    <a:pt x="1146600" y="97236"/>
                  </a:cubicBezTo>
                  <a:cubicBezTo>
                    <a:pt x="1141863" y="94868"/>
                    <a:pt x="1136794" y="92766"/>
                    <a:pt x="1131527" y="92212"/>
                  </a:cubicBezTo>
                  <a:cubicBezTo>
                    <a:pt x="1104827" y="89402"/>
                    <a:pt x="1077936" y="88863"/>
                    <a:pt x="1051140" y="87188"/>
                  </a:cubicBezTo>
                  <a:lnTo>
                    <a:pt x="990850" y="67091"/>
                  </a:lnTo>
                  <a:cubicBezTo>
                    <a:pt x="960621" y="57015"/>
                    <a:pt x="927211" y="63742"/>
                    <a:pt x="895391" y="62067"/>
                  </a:cubicBezTo>
                  <a:cubicBezTo>
                    <a:pt x="881159" y="19367"/>
                    <a:pt x="901008" y="71429"/>
                    <a:pt x="880318" y="36946"/>
                  </a:cubicBezTo>
                  <a:cubicBezTo>
                    <a:pt x="877230" y="31799"/>
                    <a:pt x="871208" y="5529"/>
                    <a:pt x="870270" y="1777"/>
                  </a:cubicBezTo>
                  <a:cubicBezTo>
                    <a:pt x="868595" y="6801"/>
                    <a:pt x="869381" y="13541"/>
                    <a:pt x="865246" y="16849"/>
                  </a:cubicBezTo>
                  <a:cubicBezTo>
                    <a:pt x="859854" y="21163"/>
                    <a:pt x="851763" y="19889"/>
                    <a:pt x="845149" y="21873"/>
                  </a:cubicBezTo>
                  <a:cubicBezTo>
                    <a:pt x="829931" y="26438"/>
                    <a:pt x="815004" y="31922"/>
                    <a:pt x="799932" y="36946"/>
                  </a:cubicBezTo>
                  <a:lnTo>
                    <a:pt x="769787" y="46994"/>
                  </a:lnTo>
                  <a:lnTo>
                    <a:pt x="754714" y="52018"/>
                  </a:lnTo>
                  <a:cubicBezTo>
                    <a:pt x="748015" y="58717"/>
                    <a:pt x="739872" y="64232"/>
                    <a:pt x="734617" y="72115"/>
                  </a:cubicBezTo>
                  <a:cubicBezTo>
                    <a:pt x="723255" y="89159"/>
                    <a:pt x="730430" y="83001"/>
                    <a:pt x="724569" y="87188"/>
                  </a:cubicBezTo>
                  <a:close/>
                </a:path>
              </a:pathLst>
            </a:custGeom>
            <a:solidFill>
              <a:schemeClr val="accent6">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3909306" y="1865090"/>
              <a:ext cx="1014884" cy="1695274"/>
            </a:xfrm>
            <a:custGeom>
              <a:avLst/>
              <a:gdLst>
                <a:gd name="connsiteX0" fmla="*/ 411983 w 759535"/>
                <a:gd name="connsiteY0" fmla="*/ 1161805 h 1168956"/>
                <a:gd name="connsiteX1" fmla="*/ 406959 w 759535"/>
                <a:gd name="connsiteY1" fmla="*/ 1041225 h 1168956"/>
                <a:gd name="connsiteX2" fmla="*/ 391886 w 759535"/>
                <a:gd name="connsiteY2" fmla="*/ 990983 h 1168956"/>
                <a:gd name="connsiteX3" fmla="*/ 386862 w 759535"/>
                <a:gd name="connsiteY3" fmla="*/ 965862 h 1168956"/>
                <a:gd name="connsiteX4" fmla="*/ 381838 w 759535"/>
                <a:gd name="connsiteY4" fmla="*/ 950789 h 1168956"/>
                <a:gd name="connsiteX5" fmla="*/ 376813 w 759535"/>
                <a:gd name="connsiteY5" fmla="*/ 815137 h 1168956"/>
                <a:gd name="connsiteX6" fmla="*/ 371789 w 759535"/>
                <a:gd name="connsiteY6" fmla="*/ 800064 h 1168956"/>
                <a:gd name="connsiteX7" fmla="*/ 361741 w 759535"/>
                <a:gd name="connsiteY7" fmla="*/ 784992 h 1168956"/>
                <a:gd name="connsiteX8" fmla="*/ 336620 w 759535"/>
                <a:gd name="connsiteY8" fmla="*/ 749822 h 1168956"/>
                <a:gd name="connsiteX9" fmla="*/ 306475 w 759535"/>
                <a:gd name="connsiteY9" fmla="*/ 724702 h 1168956"/>
                <a:gd name="connsiteX10" fmla="*/ 291402 w 759535"/>
                <a:gd name="connsiteY10" fmla="*/ 719677 h 1168956"/>
                <a:gd name="connsiteX11" fmla="*/ 251209 w 759535"/>
                <a:gd name="connsiteY11" fmla="*/ 709629 h 1168956"/>
                <a:gd name="connsiteX12" fmla="*/ 236137 w 759535"/>
                <a:gd name="connsiteY12" fmla="*/ 704605 h 1168956"/>
                <a:gd name="connsiteX13" fmla="*/ 216040 w 759535"/>
                <a:gd name="connsiteY13" fmla="*/ 699581 h 1168956"/>
                <a:gd name="connsiteX14" fmla="*/ 185895 w 759535"/>
                <a:gd name="connsiteY14" fmla="*/ 684508 h 1168956"/>
                <a:gd name="connsiteX15" fmla="*/ 170822 w 759535"/>
                <a:gd name="connsiteY15" fmla="*/ 679484 h 1168956"/>
                <a:gd name="connsiteX16" fmla="*/ 140677 w 759535"/>
                <a:gd name="connsiteY16" fmla="*/ 659387 h 1168956"/>
                <a:gd name="connsiteX17" fmla="*/ 125605 w 759535"/>
                <a:gd name="connsiteY17" fmla="*/ 649339 h 1168956"/>
                <a:gd name="connsiteX18" fmla="*/ 95460 w 759535"/>
                <a:gd name="connsiteY18" fmla="*/ 639291 h 1168956"/>
                <a:gd name="connsiteX19" fmla="*/ 65315 w 759535"/>
                <a:gd name="connsiteY19" fmla="*/ 629242 h 1168956"/>
                <a:gd name="connsiteX20" fmla="*/ 50242 w 759535"/>
                <a:gd name="connsiteY20" fmla="*/ 624218 h 1168956"/>
                <a:gd name="connsiteX21" fmla="*/ 35170 w 759535"/>
                <a:gd name="connsiteY21" fmla="*/ 614170 h 1168956"/>
                <a:gd name="connsiteX22" fmla="*/ 15073 w 759535"/>
                <a:gd name="connsiteY22" fmla="*/ 589049 h 1168956"/>
                <a:gd name="connsiteX23" fmla="*/ 0 w 759535"/>
                <a:gd name="connsiteY23" fmla="*/ 579000 h 1168956"/>
                <a:gd name="connsiteX24" fmla="*/ 15073 w 759535"/>
                <a:gd name="connsiteY24" fmla="*/ 573976 h 1168956"/>
                <a:gd name="connsiteX25" fmla="*/ 75363 w 759535"/>
                <a:gd name="connsiteY25" fmla="*/ 584025 h 1168956"/>
                <a:gd name="connsiteX26" fmla="*/ 105508 w 759535"/>
                <a:gd name="connsiteY26" fmla="*/ 604121 h 1168956"/>
                <a:gd name="connsiteX27" fmla="*/ 140677 w 759535"/>
                <a:gd name="connsiteY27" fmla="*/ 629242 h 1168956"/>
                <a:gd name="connsiteX28" fmla="*/ 150726 w 759535"/>
                <a:gd name="connsiteY28" fmla="*/ 639291 h 1168956"/>
                <a:gd name="connsiteX29" fmla="*/ 185895 w 759535"/>
                <a:gd name="connsiteY29" fmla="*/ 659387 h 1168956"/>
                <a:gd name="connsiteX30" fmla="*/ 200967 w 759535"/>
                <a:gd name="connsiteY30" fmla="*/ 664411 h 1168956"/>
                <a:gd name="connsiteX31" fmla="*/ 231112 w 759535"/>
                <a:gd name="connsiteY31" fmla="*/ 679484 h 1168956"/>
                <a:gd name="connsiteX32" fmla="*/ 246185 w 759535"/>
                <a:gd name="connsiteY32" fmla="*/ 689532 h 1168956"/>
                <a:gd name="connsiteX33" fmla="*/ 261257 w 759535"/>
                <a:gd name="connsiteY33" fmla="*/ 694556 h 1168956"/>
                <a:gd name="connsiteX34" fmla="*/ 276330 w 759535"/>
                <a:gd name="connsiteY34" fmla="*/ 704605 h 1168956"/>
                <a:gd name="connsiteX35" fmla="*/ 301451 w 759535"/>
                <a:gd name="connsiteY35" fmla="*/ 709629 h 1168956"/>
                <a:gd name="connsiteX36" fmla="*/ 316523 w 759535"/>
                <a:gd name="connsiteY36" fmla="*/ 714653 h 1168956"/>
                <a:gd name="connsiteX37" fmla="*/ 316523 w 759535"/>
                <a:gd name="connsiteY37" fmla="*/ 423251 h 1168956"/>
                <a:gd name="connsiteX38" fmla="*/ 296427 w 759535"/>
                <a:gd name="connsiteY38" fmla="*/ 398130 h 1168956"/>
                <a:gd name="connsiteX39" fmla="*/ 276330 w 759535"/>
                <a:gd name="connsiteY39" fmla="*/ 367985 h 1168956"/>
                <a:gd name="connsiteX40" fmla="*/ 261257 w 759535"/>
                <a:gd name="connsiteY40" fmla="*/ 357937 h 1168956"/>
                <a:gd name="connsiteX41" fmla="*/ 221064 w 759535"/>
                <a:gd name="connsiteY41" fmla="*/ 322767 h 1168956"/>
                <a:gd name="connsiteX42" fmla="*/ 211016 w 759535"/>
                <a:gd name="connsiteY42" fmla="*/ 307695 h 1168956"/>
                <a:gd name="connsiteX43" fmla="*/ 185895 w 759535"/>
                <a:gd name="connsiteY43" fmla="*/ 287598 h 1168956"/>
                <a:gd name="connsiteX44" fmla="*/ 165798 w 759535"/>
                <a:gd name="connsiteY44" fmla="*/ 262477 h 1168956"/>
                <a:gd name="connsiteX45" fmla="*/ 160774 w 759535"/>
                <a:gd name="connsiteY45" fmla="*/ 247405 h 1168956"/>
                <a:gd name="connsiteX46" fmla="*/ 150726 w 759535"/>
                <a:gd name="connsiteY46" fmla="*/ 232332 h 1168956"/>
                <a:gd name="connsiteX47" fmla="*/ 140677 w 759535"/>
                <a:gd name="connsiteY47" fmla="*/ 202187 h 1168956"/>
                <a:gd name="connsiteX48" fmla="*/ 135653 w 759535"/>
                <a:gd name="connsiteY48" fmla="*/ 187115 h 1168956"/>
                <a:gd name="connsiteX49" fmla="*/ 125605 w 759535"/>
                <a:gd name="connsiteY49" fmla="*/ 177066 h 1168956"/>
                <a:gd name="connsiteX50" fmla="*/ 140677 w 759535"/>
                <a:gd name="connsiteY50" fmla="*/ 182091 h 1168956"/>
                <a:gd name="connsiteX51" fmla="*/ 150726 w 759535"/>
                <a:gd name="connsiteY51" fmla="*/ 202187 h 1168956"/>
                <a:gd name="connsiteX52" fmla="*/ 160774 w 759535"/>
                <a:gd name="connsiteY52" fmla="*/ 217260 h 1168956"/>
                <a:gd name="connsiteX53" fmla="*/ 165798 w 759535"/>
                <a:gd name="connsiteY53" fmla="*/ 232332 h 1168956"/>
                <a:gd name="connsiteX54" fmla="*/ 170822 w 759535"/>
                <a:gd name="connsiteY54" fmla="*/ 257453 h 1168956"/>
                <a:gd name="connsiteX55" fmla="*/ 211016 w 759535"/>
                <a:gd name="connsiteY55" fmla="*/ 287598 h 1168956"/>
                <a:gd name="connsiteX56" fmla="*/ 226088 w 759535"/>
                <a:gd name="connsiteY56" fmla="*/ 297647 h 1168956"/>
                <a:gd name="connsiteX57" fmla="*/ 256233 w 759535"/>
                <a:gd name="connsiteY57" fmla="*/ 307695 h 1168956"/>
                <a:gd name="connsiteX58" fmla="*/ 266282 w 759535"/>
                <a:gd name="connsiteY58" fmla="*/ 317743 h 1168956"/>
                <a:gd name="connsiteX59" fmla="*/ 286378 w 759535"/>
                <a:gd name="connsiteY59" fmla="*/ 347888 h 1168956"/>
                <a:gd name="connsiteX60" fmla="*/ 301451 w 759535"/>
                <a:gd name="connsiteY60" fmla="*/ 357937 h 1168956"/>
                <a:gd name="connsiteX61" fmla="*/ 316523 w 759535"/>
                <a:gd name="connsiteY61" fmla="*/ 383058 h 1168956"/>
                <a:gd name="connsiteX62" fmla="*/ 321548 w 759535"/>
                <a:gd name="connsiteY62" fmla="*/ 367985 h 1168956"/>
                <a:gd name="connsiteX63" fmla="*/ 331596 w 759535"/>
                <a:gd name="connsiteY63" fmla="*/ 277550 h 1168956"/>
                <a:gd name="connsiteX64" fmla="*/ 341644 w 759535"/>
                <a:gd name="connsiteY64" fmla="*/ 242381 h 1168956"/>
                <a:gd name="connsiteX65" fmla="*/ 351693 w 759535"/>
                <a:gd name="connsiteY65" fmla="*/ 227308 h 1168956"/>
                <a:gd name="connsiteX66" fmla="*/ 366765 w 759535"/>
                <a:gd name="connsiteY66" fmla="*/ 202187 h 1168956"/>
                <a:gd name="connsiteX67" fmla="*/ 381838 w 759535"/>
                <a:gd name="connsiteY67" fmla="*/ 177066 h 1168956"/>
                <a:gd name="connsiteX68" fmla="*/ 391886 w 759535"/>
                <a:gd name="connsiteY68" fmla="*/ 131849 h 1168956"/>
                <a:gd name="connsiteX69" fmla="*/ 396910 w 759535"/>
                <a:gd name="connsiteY69" fmla="*/ 116776 h 1168956"/>
                <a:gd name="connsiteX70" fmla="*/ 401934 w 759535"/>
                <a:gd name="connsiteY70" fmla="*/ 1220 h 1168956"/>
                <a:gd name="connsiteX71" fmla="*/ 411983 w 759535"/>
                <a:gd name="connsiteY71" fmla="*/ 11269 h 1168956"/>
                <a:gd name="connsiteX72" fmla="*/ 406959 w 759535"/>
                <a:gd name="connsiteY72" fmla="*/ 91655 h 1168956"/>
                <a:gd name="connsiteX73" fmla="*/ 396910 w 759535"/>
                <a:gd name="connsiteY73" fmla="*/ 121800 h 1168956"/>
                <a:gd name="connsiteX74" fmla="*/ 386862 w 759535"/>
                <a:gd name="connsiteY74" fmla="*/ 151945 h 1168956"/>
                <a:gd name="connsiteX75" fmla="*/ 381838 w 759535"/>
                <a:gd name="connsiteY75" fmla="*/ 172042 h 1168956"/>
                <a:gd name="connsiteX76" fmla="*/ 371789 w 759535"/>
                <a:gd name="connsiteY76" fmla="*/ 182091 h 1168956"/>
                <a:gd name="connsiteX77" fmla="*/ 366765 w 759535"/>
                <a:gd name="connsiteY77" fmla="*/ 202187 h 1168956"/>
                <a:gd name="connsiteX78" fmla="*/ 356717 w 759535"/>
                <a:gd name="connsiteY78" fmla="*/ 232332 h 1168956"/>
                <a:gd name="connsiteX79" fmla="*/ 366765 w 759535"/>
                <a:gd name="connsiteY79" fmla="*/ 242381 h 1168956"/>
                <a:gd name="connsiteX80" fmla="*/ 381838 w 759535"/>
                <a:gd name="connsiteY80" fmla="*/ 232332 h 1168956"/>
                <a:gd name="connsiteX81" fmla="*/ 411983 w 759535"/>
                <a:gd name="connsiteY81" fmla="*/ 222284 h 1168956"/>
                <a:gd name="connsiteX82" fmla="*/ 437104 w 759535"/>
                <a:gd name="connsiteY82" fmla="*/ 217260 h 1168956"/>
                <a:gd name="connsiteX83" fmla="*/ 472273 w 759535"/>
                <a:gd name="connsiteY83" fmla="*/ 207211 h 1168956"/>
                <a:gd name="connsiteX84" fmla="*/ 522515 w 759535"/>
                <a:gd name="connsiteY84" fmla="*/ 202187 h 1168956"/>
                <a:gd name="connsiteX85" fmla="*/ 557684 w 759535"/>
                <a:gd name="connsiteY85" fmla="*/ 192139 h 1168956"/>
                <a:gd name="connsiteX86" fmla="*/ 617974 w 759535"/>
                <a:gd name="connsiteY86" fmla="*/ 182091 h 1168956"/>
                <a:gd name="connsiteX87" fmla="*/ 648119 w 759535"/>
                <a:gd name="connsiteY87" fmla="*/ 172042 h 1168956"/>
                <a:gd name="connsiteX88" fmla="*/ 663192 w 759535"/>
                <a:gd name="connsiteY88" fmla="*/ 167018 h 1168956"/>
                <a:gd name="connsiteX89" fmla="*/ 733530 w 759535"/>
                <a:gd name="connsiteY89" fmla="*/ 172042 h 1168956"/>
                <a:gd name="connsiteX90" fmla="*/ 723482 w 759535"/>
                <a:gd name="connsiteY90" fmla="*/ 187115 h 1168956"/>
                <a:gd name="connsiteX91" fmla="*/ 698361 w 759535"/>
                <a:gd name="connsiteY91" fmla="*/ 202187 h 1168956"/>
                <a:gd name="connsiteX92" fmla="*/ 673240 w 759535"/>
                <a:gd name="connsiteY92" fmla="*/ 222284 h 1168956"/>
                <a:gd name="connsiteX93" fmla="*/ 633046 w 759535"/>
                <a:gd name="connsiteY93" fmla="*/ 232332 h 1168956"/>
                <a:gd name="connsiteX94" fmla="*/ 597877 w 759535"/>
                <a:gd name="connsiteY94" fmla="*/ 242381 h 1168956"/>
                <a:gd name="connsiteX95" fmla="*/ 577781 w 759535"/>
                <a:gd name="connsiteY95" fmla="*/ 247405 h 1168956"/>
                <a:gd name="connsiteX96" fmla="*/ 562708 w 759535"/>
                <a:gd name="connsiteY96" fmla="*/ 252429 h 1168956"/>
                <a:gd name="connsiteX97" fmla="*/ 401934 w 759535"/>
                <a:gd name="connsiteY97" fmla="*/ 257453 h 1168956"/>
                <a:gd name="connsiteX98" fmla="*/ 386862 w 759535"/>
                <a:gd name="connsiteY98" fmla="*/ 262477 h 1168956"/>
                <a:gd name="connsiteX99" fmla="*/ 366765 w 759535"/>
                <a:gd name="connsiteY99" fmla="*/ 287598 h 1168956"/>
                <a:gd name="connsiteX100" fmla="*/ 356717 w 759535"/>
                <a:gd name="connsiteY100" fmla="*/ 428275 h 1168956"/>
                <a:gd name="connsiteX101" fmla="*/ 346668 w 759535"/>
                <a:gd name="connsiteY101" fmla="*/ 468469 h 1168956"/>
                <a:gd name="connsiteX102" fmla="*/ 351693 w 759535"/>
                <a:gd name="connsiteY102" fmla="*/ 584025 h 1168956"/>
                <a:gd name="connsiteX103" fmla="*/ 411983 w 759535"/>
                <a:gd name="connsiteY103" fmla="*/ 579000 h 1168956"/>
                <a:gd name="connsiteX104" fmla="*/ 442128 w 759535"/>
                <a:gd name="connsiteY104" fmla="*/ 568952 h 1168956"/>
                <a:gd name="connsiteX105" fmla="*/ 477297 w 759535"/>
                <a:gd name="connsiteY105" fmla="*/ 553880 h 1168956"/>
                <a:gd name="connsiteX106" fmla="*/ 492370 w 759535"/>
                <a:gd name="connsiteY106" fmla="*/ 543831 h 1168956"/>
                <a:gd name="connsiteX107" fmla="*/ 512466 w 759535"/>
                <a:gd name="connsiteY107" fmla="*/ 538807 h 1168956"/>
                <a:gd name="connsiteX108" fmla="*/ 527539 w 759535"/>
                <a:gd name="connsiteY108" fmla="*/ 533783 h 1168956"/>
                <a:gd name="connsiteX109" fmla="*/ 547635 w 759535"/>
                <a:gd name="connsiteY109" fmla="*/ 523735 h 1168956"/>
                <a:gd name="connsiteX110" fmla="*/ 572756 w 759535"/>
                <a:gd name="connsiteY110" fmla="*/ 518710 h 1168956"/>
                <a:gd name="connsiteX111" fmla="*/ 592853 w 759535"/>
                <a:gd name="connsiteY111" fmla="*/ 513686 h 1168956"/>
                <a:gd name="connsiteX112" fmla="*/ 638071 w 759535"/>
                <a:gd name="connsiteY112" fmla="*/ 498614 h 1168956"/>
                <a:gd name="connsiteX113" fmla="*/ 658167 w 759535"/>
                <a:gd name="connsiteY113" fmla="*/ 493589 h 1168956"/>
                <a:gd name="connsiteX114" fmla="*/ 688312 w 759535"/>
                <a:gd name="connsiteY114" fmla="*/ 483541 h 1168956"/>
                <a:gd name="connsiteX115" fmla="*/ 703385 w 759535"/>
                <a:gd name="connsiteY115" fmla="*/ 473493 h 1168956"/>
                <a:gd name="connsiteX116" fmla="*/ 733530 w 759535"/>
                <a:gd name="connsiteY116" fmla="*/ 463444 h 1168956"/>
                <a:gd name="connsiteX117" fmla="*/ 748602 w 759535"/>
                <a:gd name="connsiteY117" fmla="*/ 458420 h 1168956"/>
                <a:gd name="connsiteX118" fmla="*/ 758651 w 759535"/>
                <a:gd name="connsiteY118" fmla="*/ 468469 h 1168956"/>
                <a:gd name="connsiteX119" fmla="*/ 738554 w 759535"/>
                <a:gd name="connsiteY119" fmla="*/ 513686 h 1168956"/>
                <a:gd name="connsiteX120" fmla="*/ 678264 w 759535"/>
                <a:gd name="connsiteY120" fmla="*/ 528759 h 1168956"/>
                <a:gd name="connsiteX121" fmla="*/ 622998 w 759535"/>
                <a:gd name="connsiteY121" fmla="*/ 543831 h 1168956"/>
                <a:gd name="connsiteX122" fmla="*/ 607926 w 759535"/>
                <a:gd name="connsiteY122" fmla="*/ 548855 h 1168956"/>
                <a:gd name="connsiteX123" fmla="*/ 577781 w 759535"/>
                <a:gd name="connsiteY123" fmla="*/ 553880 h 1168956"/>
                <a:gd name="connsiteX124" fmla="*/ 547635 w 759535"/>
                <a:gd name="connsiteY124" fmla="*/ 563928 h 1168956"/>
                <a:gd name="connsiteX125" fmla="*/ 532563 w 759535"/>
                <a:gd name="connsiteY125" fmla="*/ 573976 h 1168956"/>
                <a:gd name="connsiteX126" fmla="*/ 517490 w 759535"/>
                <a:gd name="connsiteY126" fmla="*/ 579000 h 1168956"/>
                <a:gd name="connsiteX127" fmla="*/ 507442 w 759535"/>
                <a:gd name="connsiteY127" fmla="*/ 589049 h 1168956"/>
                <a:gd name="connsiteX128" fmla="*/ 472273 w 759535"/>
                <a:gd name="connsiteY128" fmla="*/ 599097 h 1168956"/>
                <a:gd name="connsiteX129" fmla="*/ 396910 w 759535"/>
                <a:gd name="connsiteY129" fmla="*/ 614170 h 1168956"/>
                <a:gd name="connsiteX130" fmla="*/ 386862 w 759535"/>
                <a:gd name="connsiteY130" fmla="*/ 634266 h 1168956"/>
                <a:gd name="connsiteX131" fmla="*/ 371789 w 759535"/>
                <a:gd name="connsiteY131" fmla="*/ 684508 h 1168956"/>
                <a:gd name="connsiteX132" fmla="*/ 366765 w 759535"/>
                <a:gd name="connsiteY132" fmla="*/ 699581 h 1168956"/>
                <a:gd name="connsiteX133" fmla="*/ 376813 w 759535"/>
                <a:gd name="connsiteY133" fmla="*/ 734750 h 1168956"/>
                <a:gd name="connsiteX134" fmla="*/ 386862 w 759535"/>
                <a:gd name="connsiteY134" fmla="*/ 744798 h 1168956"/>
                <a:gd name="connsiteX135" fmla="*/ 391886 w 759535"/>
                <a:gd name="connsiteY135" fmla="*/ 764895 h 1168956"/>
                <a:gd name="connsiteX136" fmla="*/ 396910 w 759535"/>
                <a:gd name="connsiteY136" fmla="*/ 779967 h 1168956"/>
                <a:gd name="connsiteX137" fmla="*/ 401934 w 759535"/>
                <a:gd name="connsiteY137" fmla="*/ 920644 h 1168956"/>
                <a:gd name="connsiteX138" fmla="*/ 411983 w 759535"/>
                <a:gd name="connsiteY138" fmla="*/ 960838 h 1168956"/>
                <a:gd name="connsiteX139" fmla="*/ 417007 w 759535"/>
                <a:gd name="connsiteY139" fmla="*/ 980935 h 1168956"/>
                <a:gd name="connsiteX140" fmla="*/ 432079 w 759535"/>
                <a:gd name="connsiteY140" fmla="*/ 975910 h 1168956"/>
                <a:gd name="connsiteX141" fmla="*/ 442128 w 759535"/>
                <a:gd name="connsiteY141" fmla="*/ 965862 h 1168956"/>
                <a:gd name="connsiteX142" fmla="*/ 462224 w 759535"/>
                <a:gd name="connsiteY142" fmla="*/ 950789 h 1168956"/>
                <a:gd name="connsiteX143" fmla="*/ 472273 w 759535"/>
                <a:gd name="connsiteY143" fmla="*/ 940741 h 1168956"/>
                <a:gd name="connsiteX144" fmla="*/ 487345 w 759535"/>
                <a:gd name="connsiteY144" fmla="*/ 935717 h 1168956"/>
                <a:gd name="connsiteX145" fmla="*/ 527539 w 759535"/>
                <a:gd name="connsiteY145" fmla="*/ 905572 h 1168956"/>
                <a:gd name="connsiteX146" fmla="*/ 542611 w 759535"/>
                <a:gd name="connsiteY146" fmla="*/ 900548 h 1168956"/>
                <a:gd name="connsiteX147" fmla="*/ 577781 w 759535"/>
                <a:gd name="connsiteY147" fmla="*/ 885475 h 1168956"/>
                <a:gd name="connsiteX148" fmla="*/ 592853 w 759535"/>
                <a:gd name="connsiteY148" fmla="*/ 875427 h 1168956"/>
                <a:gd name="connsiteX149" fmla="*/ 607926 w 759535"/>
                <a:gd name="connsiteY149" fmla="*/ 870403 h 1168956"/>
                <a:gd name="connsiteX150" fmla="*/ 633046 w 759535"/>
                <a:gd name="connsiteY150" fmla="*/ 855330 h 1168956"/>
                <a:gd name="connsiteX151" fmla="*/ 648119 w 759535"/>
                <a:gd name="connsiteY151" fmla="*/ 845282 h 1168956"/>
                <a:gd name="connsiteX152" fmla="*/ 713433 w 759535"/>
                <a:gd name="connsiteY152" fmla="*/ 835233 h 1168956"/>
                <a:gd name="connsiteX153" fmla="*/ 718457 w 759535"/>
                <a:gd name="connsiteY153" fmla="*/ 850306 h 1168956"/>
                <a:gd name="connsiteX154" fmla="*/ 703385 w 759535"/>
                <a:gd name="connsiteY154" fmla="*/ 855330 h 1168956"/>
                <a:gd name="connsiteX155" fmla="*/ 688312 w 759535"/>
                <a:gd name="connsiteY155" fmla="*/ 865378 h 1168956"/>
                <a:gd name="connsiteX156" fmla="*/ 678264 w 759535"/>
                <a:gd name="connsiteY156" fmla="*/ 875427 h 1168956"/>
                <a:gd name="connsiteX157" fmla="*/ 648119 w 759535"/>
                <a:gd name="connsiteY157" fmla="*/ 890499 h 1168956"/>
                <a:gd name="connsiteX158" fmla="*/ 638071 w 759535"/>
                <a:gd name="connsiteY158" fmla="*/ 900548 h 1168956"/>
                <a:gd name="connsiteX159" fmla="*/ 607926 w 759535"/>
                <a:gd name="connsiteY159" fmla="*/ 905572 h 1168956"/>
                <a:gd name="connsiteX160" fmla="*/ 587829 w 759535"/>
                <a:gd name="connsiteY160" fmla="*/ 910596 h 1168956"/>
                <a:gd name="connsiteX161" fmla="*/ 572756 w 759535"/>
                <a:gd name="connsiteY161" fmla="*/ 915620 h 1168956"/>
                <a:gd name="connsiteX162" fmla="*/ 532563 w 759535"/>
                <a:gd name="connsiteY162" fmla="*/ 925669 h 1168956"/>
                <a:gd name="connsiteX163" fmla="*/ 502418 w 759535"/>
                <a:gd name="connsiteY163" fmla="*/ 940741 h 1168956"/>
                <a:gd name="connsiteX164" fmla="*/ 487345 w 759535"/>
                <a:gd name="connsiteY164" fmla="*/ 950789 h 1168956"/>
                <a:gd name="connsiteX165" fmla="*/ 477297 w 759535"/>
                <a:gd name="connsiteY165" fmla="*/ 960838 h 1168956"/>
                <a:gd name="connsiteX166" fmla="*/ 462224 w 759535"/>
                <a:gd name="connsiteY166" fmla="*/ 965862 h 1168956"/>
                <a:gd name="connsiteX167" fmla="*/ 447152 w 759535"/>
                <a:gd name="connsiteY167" fmla="*/ 975910 h 1168956"/>
                <a:gd name="connsiteX168" fmla="*/ 432079 w 759535"/>
                <a:gd name="connsiteY168" fmla="*/ 980935 h 1168956"/>
                <a:gd name="connsiteX169" fmla="*/ 422031 w 759535"/>
                <a:gd name="connsiteY169" fmla="*/ 1011080 h 1168956"/>
                <a:gd name="connsiteX170" fmla="*/ 437104 w 759535"/>
                <a:gd name="connsiteY170" fmla="*/ 1036200 h 1168956"/>
                <a:gd name="connsiteX171" fmla="*/ 442128 w 759535"/>
                <a:gd name="connsiteY171" fmla="*/ 1051273 h 1168956"/>
                <a:gd name="connsiteX172" fmla="*/ 452176 w 759535"/>
                <a:gd name="connsiteY172" fmla="*/ 1141708 h 1168956"/>
                <a:gd name="connsiteX173" fmla="*/ 457200 w 759535"/>
                <a:gd name="connsiteY173" fmla="*/ 1156781 h 1168956"/>
                <a:gd name="connsiteX174" fmla="*/ 411983 w 759535"/>
                <a:gd name="connsiteY174" fmla="*/ 1161805 h 1168956"/>
                <a:gd name="connsiteX175" fmla="*/ 411983 w 759535"/>
                <a:gd name="connsiteY175" fmla="*/ 1161805 h 1168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759535" h="1168956">
                  <a:moveTo>
                    <a:pt x="411983" y="1161805"/>
                  </a:moveTo>
                  <a:cubicBezTo>
                    <a:pt x="411146" y="1141708"/>
                    <a:pt x="409825" y="1081351"/>
                    <a:pt x="406959" y="1041225"/>
                  </a:cubicBezTo>
                  <a:cubicBezTo>
                    <a:pt x="406269" y="1031566"/>
                    <a:pt x="393527" y="995907"/>
                    <a:pt x="391886" y="990983"/>
                  </a:cubicBezTo>
                  <a:cubicBezTo>
                    <a:pt x="389186" y="982882"/>
                    <a:pt x="388933" y="974147"/>
                    <a:pt x="386862" y="965862"/>
                  </a:cubicBezTo>
                  <a:cubicBezTo>
                    <a:pt x="385578" y="960724"/>
                    <a:pt x="383513" y="955813"/>
                    <a:pt x="381838" y="950789"/>
                  </a:cubicBezTo>
                  <a:cubicBezTo>
                    <a:pt x="380163" y="905572"/>
                    <a:pt x="379823" y="860285"/>
                    <a:pt x="376813" y="815137"/>
                  </a:cubicBezTo>
                  <a:cubicBezTo>
                    <a:pt x="376461" y="809853"/>
                    <a:pt x="374157" y="804801"/>
                    <a:pt x="371789" y="800064"/>
                  </a:cubicBezTo>
                  <a:cubicBezTo>
                    <a:pt x="369089" y="794663"/>
                    <a:pt x="365090" y="790016"/>
                    <a:pt x="361741" y="784992"/>
                  </a:cubicBezTo>
                  <a:cubicBezTo>
                    <a:pt x="353721" y="760931"/>
                    <a:pt x="360462" y="773664"/>
                    <a:pt x="336620" y="749822"/>
                  </a:cubicBezTo>
                  <a:cubicBezTo>
                    <a:pt x="325507" y="738709"/>
                    <a:pt x="320467" y="731698"/>
                    <a:pt x="306475" y="724702"/>
                  </a:cubicBezTo>
                  <a:cubicBezTo>
                    <a:pt x="301738" y="722333"/>
                    <a:pt x="296512" y="721071"/>
                    <a:pt x="291402" y="719677"/>
                  </a:cubicBezTo>
                  <a:cubicBezTo>
                    <a:pt x="278079" y="716043"/>
                    <a:pt x="264607" y="712978"/>
                    <a:pt x="251209" y="709629"/>
                  </a:cubicBezTo>
                  <a:cubicBezTo>
                    <a:pt x="246071" y="708345"/>
                    <a:pt x="241229" y="706060"/>
                    <a:pt x="236137" y="704605"/>
                  </a:cubicBezTo>
                  <a:cubicBezTo>
                    <a:pt x="229498" y="702708"/>
                    <a:pt x="222679" y="701478"/>
                    <a:pt x="216040" y="699581"/>
                  </a:cubicBezTo>
                  <a:cubicBezTo>
                    <a:pt x="186573" y="691162"/>
                    <a:pt x="215253" y="699187"/>
                    <a:pt x="185895" y="684508"/>
                  </a:cubicBezTo>
                  <a:cubicBezTo>
                    <a:pt x="181158" y="682140"/>
                    <a:pt x="175846" y="681159"/>
                    <a:pt x="170822" y="679484"/>
                  </a:cubicBezTo>
                  <a:lnTo>
                    <a:pt x="140677" y="659387"/>
                  </a:lnTo>
                  <a:cubicBezTo>
                    <a:pt x="135653" y="656038"/>
                    <a:pt x="131333" y="651248"/>
                    <a:pt x="125605" y="649339"/>
                  </a:cubicBezTo>
                  <a:lnTo>
                    <a:pt x="95460" y="639291"/>
                  </a:lnTo>
                  <a:lnTo>
                    <a:pt x="65315" y="629242"/>
                  </a:lnTo>
                  <a:lnTo>
                    <a:pt x="50242" y="624218"/>
                  </a:lnTo>
                  <a:cubicBezTo>
                    <a:pt x="45218" y="620869"/>
                    <a:pt x="39885" y="617942"/>
                    <a:pt x="35170" y="614170"/>
                  </a:cubicBezTo>
                  <a:cubicBezTo>
                    <a:pt x="10307" y="594280"/>
                    <a:pt x="41188" y="615164"/>
                    <a:pt x="15073" y="589049"/>
                  </a:cubicBezTo>
                  <a:cubicBezTo>
                    <a:pt x="10803" y="584779"/>
                    <a:pt x="5024" y="582350"/>
                    <a:pt x="0" y="579000"/>
                  </a:cubicBezTo>
                  <a:cubicBezTo>
                    <a:pt x="5024" y="577325"/>
                    <a:pt x="9777" y="573976"/>
                    <a:pt x="15073" y="573976"/>
                  </a:cubicBezTo>
                  <a:cubicBezTo>
                    <a:pt x="21723" y="573976"/>
                    <a:pt x="61211" y="576163"/>
                    <a:pt x="75363" y="584025"/>
                  </a:cubicBezTo>
                  <a:cubicBezTo>
                    <a:pt x="85920" y="589890"/>
                    <a:pt x="95460" y="597422"/>
                    <a:pt x="105508" y="604121"/>
                  </a:cubicBezTo>
                  <a:cubicBezTo>
                    <a:pt x="153195" y="635911"/>
                    <a:pt x="103288" y="616779"/>
                    <a:pt x="140677" y="629242"/>
                  </a:cubicBezTo>
                  <a:cubicBezTo>
                    <a:pt x="144027" y="632592"/>
                    <a:pt x="147027" y="636332"/>
                    <a:pt x="150726" y="639291"/>
                  </a:cubicBezTo>
                  <a:cubicBezTo>
                    <a:pt x="160430" y="647054"/>
                    <a:pt x="174786" y="654626"/>
                    <a:pt x="185895" y="659387"/>
                  </a:cubicBezTo>
                  <a:cubicBezTo>
                    <a:pt x="190763" y="661473"/>
                    <a:pt x="195943" y="662736"/>
                    <a:pt x="200967" y="664411"/>
                  </a:cubicBezTo>
                  <a:cubicBezTo>
                    <a:pt x="221192" y="684636"/>
                    <a:pt x="198705" y="665596"/>
                    <a:pt x="231112" y="679484"/>
                  </a:cubicBezTo>
                  <a:cubicBezTo>
                    <a:pt x="236662" y="681863"/>
                    <a:pt x="240784" y="686832"/>
                    <a:pt x="246185" y="689532"/>
                  </a:cubicBezTo>
                  <a:cubicBezTo>
                    <a:pt x="250922" y="691900"/>
                    <a:pt x="256233" y="692881"/>
                    <a:pt x="261257" y="694556"/>
                  </a:cubicBezTo>
                  <a:cubicBezTo>
                    <a:pt x="266281" y="697906"/>
                    <a:pt x="270676" y="702485"/>
                    <a:pt x="276330" y="704605"/>
                  </a:cubicBezTo>
                  <a:cubicBezTo>
                    <a:pt x="284326" y="707603"/>
                    <a:pt x="293166" y="707558"/>
                    <a:pt x="301451" y="709629"/>
                  </a:cubicBezTo>
                  <a:cubicBezTo>
                    <a:pt x="306589" y="710913"/>
                    <a:pt x="311499" y="712978"/>
                    <a:pt x="316523" y="714653"/>
                  </a:cubicBezTo>
                  <a:cubicBezTo>
                    <a:pt x="392725" y="638458"/>
                    <a:pt x="330861" y="705220"/>
                    <a:pt x="316523" y="423251"/>
                  </a:cubicBezTo>
                  <a:cubicBezTo>
                    <a:pt x="315671" y="406504"/>
                    <a:pt x="308972" y="406493"/>
                    <a:pt x="296427" y="398130"/>
                  </a:cubicBezTo>
                  <a:lnTo>
                    <a:pt x="276330" y="367985"/>
                  </a:lnTo>
                  <a:cubicBezTo>
                    <a:pt x="272980" y="362961"/>
                    <a:pt x="265801" y="361913"/>
                    <a:pt x="261257" y="357937"/>
                  </a:cubicBezTo>
                  <a:cubicBezTo>
                    <a:pt x="214227" y="316785"/>
                    <a:pt x="254985" y="345382"/>
                    <a:pt x="221064" y="322767"/>
                  </a:cubicBezTo>
                  <a:cubicBezTo>
                    <a:pt x="217715" y="317743"/>
                    <a:pt x="215286" y="311964"/>
                    <a:pt x="211016" y="307695"/>
                  </a:cubicBezTo>
                  <a:cubicBezTo>
                    <a:pt x="184893" y="281573"/>
                    <a:pt x="205789" y="312466"/>
                    <a:pt x="185895" y="287598"/>
                  </a:cubicBezTo>
                  <a:cubicBezTo>
                    <a:pt x="160543" y="255908"/>
                    <a:pt x="190059" y="286741"/>
                    <a:pt x="165798" y="262477"/>
                  </a:cubicBezTo>
                  <a:cubicBezTo>
                    <a:pt x="164123" y="257453"/>
                    <a:pt x="163142" y="252142"/>
                    <a:pt x="160774" y="247405"/>
                  </a:cubicBezTo>
                  <a:cubicBezTo>
                    <a:pt x="158074" y="242004"/>
                    <a:pt x="153178" y="237850"/>
                    <a:pt x="150726" y="232332"/>
                  </a:cubicBezTo>
                  <a:cubicBezTo>
                    <a:pt x="146424" y="222653"/>
                    <a:pt x="144027" y="212235"/>
                    <a:pt x="140677" y="202187"/>
                  </a:cubicBezTo>
                  <a:cubicBezTo>
                    <a:pt x="139002" y="197163"/>
                    <a:pt x="139397" y="190860"/>
                    <a:pt x="135653" y="187115"/>
                  </a:cubicBezTo>
                  <a:cubicBezTo>
                    <a:pt x="132304" y="183765"/>
                    <a:pt x="122255" y="180416"/>
                    <a:pt x="125605" y="177066"/>
                  </a:cubicBezTo>
                  <a:cubicBezTo>
                    <a:pt x="129350" y="173321"/>
                    <a:pt x="135653" y="180416"/>
                    <a:pt x="140677" y="182091"/>
                  </a:cubicBezTo>
                  <a:cubicBezTo>
                    <a:pt x="144027" y="188790"/>
                    <a:pt x="147010" y="195684"/>
                    <a:pt x="150726" y="202187"/>
                  </a:cubicBezTo>
                  <a:cubicBezTo>
                    <a:pt x="153722" y="207430"/>
                    <a:pt x="158074" y="211859"/>
                    <a:pt x="160774" y="217260"/>
                  </a:cubicBezTo>
                  <a:cubicBezTo>
                    <a:pt x="163142" y="221997"/>
                    <a:pt x="164514" y="227194"/>
                    <a:pt x="165798" y="232332"/>
                  </a:cubicBezTo>
                  <a:cubicBezTo>
                    <a:pt x="167869" y="240617"/>
                    <a:pt x="166428" y="250130"/>
                    <a:pt x="170822" y="257453"/>
                  </a:cubicBezTo>
                  <a:cubicBezTo>
                    <a:pt x="185255" y="281508"/>
                    <a:pt x="191163" y="280981"/>
                    <a:pt x="211016" y="287598"/>
                  </a:cubicBezTo>
                  <a:cubicBezTo>
                    <a:pt x="216040" y="290948"/>
                    <a:pt x="220570" y="295195"/>
                    <a:pt x="226088" y="297647"/>
                  </a:cubicBezTo>
                  <a:cubicBezTo>
                    <a:pt x="235767" y="301949"/>
                    <a:pt x="256233" y="307695"/>
                    <a:pt x="256233" y="307695"/>
                  </a:cubicBezTo>
                  <a:cubicBezTo>
                    <a:pt x="259583" y="311044"/>
                    <a:pt x="263440" y="313953"/>
                    <a:pt x="266282" y="317743"/>
                  </a:cubicBezTo>
                  <a:cubicBezTo>
                    <a:pt x="273528" y="327404"/>
                    <a:pt x="276330" y="341189"/>
                    <a:pt x="286378" y="347888"/>
                  </a:cubicBezTo>
                  <a:lnTo>
                    <a:pt x="301451" y="357937"/>
                  </a:lnTo>
                  <a:cubicBezTo>
                    <a:pt x="301805" y="358998"/>
                    <a:pt x="308248" y="385816"/>
                    <a:pt x="316523" y="383058"/>
                  </a:cubicBezTo>
                  <a:cubicBezTo>
                    <a:pt x="321547" y="381383"/>
                    <a:pt x="319873" y="373009"/>
                    <a:pt x="321548" y="367985"/>
                  </a:cubicBezTo>
                  <a:cubicBezTo>
                    <a:pt x="329609" y="247068"/>
                    <a:pt x="318046" y="324977"/>
                    <a:pt x="331596" y="277550"/>
                  </a:cubicBezTo>
                  <a:cubicBezTo>
                    <a:pt x="333742" y="270038"/>
                    <a:pt x="337628" y="250412"/>
                    <a:pt x="341644" y="242381"/>
                  </a:cubicBezTo>
                  <a:cubicBezTo>
                    <a:pt x="344345" y="236980"/>
                    <a:pt x="348343" y="232332"/>
                    <a:pt x="351693" y="227308"/>
                  </a:cubicBezTo>
                  <a:cubicBezTo>
                    <a:pt x="365925" y="184613"/>
                    <a:pt x="346076" y="236670"/>
                    <a:pt x="366765" y="202187"/>
                  </a:cubicBezTo>
                  <a:cubicBezTo>
                    <a:pt x="386329" y="169579"/>
                    <a:pt x="356378" y="202526"/>
                    <a:pt x="381838" y="177066"/>
                  </a:cubicBezTo>
                  <a:cubicBezTo>
                    <a:pt x="393147" y="143138"/>
                    <a:pt x="380098" y="184899"/>
                    <a:pt x="391886" y="131849"/>
                  </a:cubicBezTo>
                  <a:cubicBezTo>
                    <a:pt x="393035" y="126679"/>
                    <a:pt x="395235" y="121800"/>
                    <a:pt x="396910" y="116776"/>
                  </a:cubicBezTo>
                  <a:cubicBezTo>
                    <a:pt x="398585" y="78257"/>
                    <a:pt x="396481" y="39388"/>
                    <a:pt x="401934" y="1220"/>
                  </a:cubicBezTo>
                  <a:cubicBezTo>
                    <a:pt x="402604" y="-3470"/>
                    <a:pt x="411720" y="6539"/>
                    <a:pt x="411983" y="11269"/>
                  </a:cubicBezTo>
                  <a:cubicBezTo>
                    <a:pt x="413472" y="38075"/>
                    <a:pt x="410587" y="65054"/>
                    <a:pt x="406959" y="91655"/>
                  </a:cubicBezTo>
                  <a:cubicBezTo>
                    <a:pt x="405528" y="102150"/>
                    <a:pt x="400260" y="111752"/>
                    <a:pt x="396910" y="121800"/>
                  </a:cubicBezTo>
                  <a:lnTo>
                    <a:pt x="386862" y="151945"/>
                  </a:lnTo>
                  <a:cubicBezTo>
                    <a:pt x="384678" y="158496"/>
                    <a:pt x="384926" y="165866"/>
                    <a:pt x="381838" y="172042"/>
                  </a:cubicBezTo>
                  <a:cubicBezTo>
                    <a:pt x="379719" y="176279"/>
                    <a:pt x="375139" y="178741"/>
                    <a:pt x="371789" y="182091"/>
                  </a:cubicBezTo>
                  <a:cubicBezTo>
                    <a:pt x="370114" y="188790"/>
                    <a:pt x="368749" y="195573"/>
                    <a:pt x="366765" y="202187"/>
                  </a:cubicBezTo>
                  <a:cubicBezTo>
                    <a:pt x="363722" y="212332"/>
                    <a:pt x="356717" y="232332"/>
                    <a:pt x="356717" y="232332"/>
                  </a:cubicBezTo>
                  <a:cubicBezTo>
                    <a:pt x="360066" y="235682"/>
                    <a:pt x="362028" y="242381"/>
                    <a:pt x="366765" y="242381"/>
                  </a:cubicBezTo>
                  <a:cubicBezTo>
                    <a:pt x="372804" y="242381"/>
                    <a:pt x="376320" y="234785"/>
                    <a:pt x="381838" y="232332"/>
                  </a:cubicBezTo>
                  <a:cubicBezTo>
                    <a:pt x="391517" y="228030"/>
                    <a:pt x="401597" y="224361"/>
                    <a:pt x="411983" y="222284"/>
                  </a:cubicBezTo>
                  <a:cubicBezTo>
                    <a:pt x="420357" y="220609"/>
                    <a:pt x="428819" y="219331"/>
                    <a:pt x="437104" y="217260"/>
                  </a:cubicBezTo>
                  <a:cubicBezTo>
                    <a:pt x="456187" y="212489"/>
                    <a:pt x="450350" y="210343"/>
                    <a:pt x="472273" y="207211"/>
                  </a:cubicBezTo>
                  <a:cubicBezTo>
                    <a:pt x="488935" y="204831"/>
                    <a:pt x="505768" y="203862"/>
                    <a:pt x="522515" y="202187"/>
                  </a:cubicBezTo>
                  <a:cubicBezTo>
                    <a:pt x="534462" y="198205"/>
                    <a:pt x="545065" y="194242"/>
                    <a:pt x="557684" y="192139"/>
                  </a:cubicBezTo>
                  <a:cubicBezTo>
                    <a:pt x="595080" y="185907"/>
                    <a:pt x="589713" y="190570"/>
                    <a:pt x="617974" y="182091"/>
                  </a:cubicBezTo>
                  <a:cubicBezTo>
                    <a:pt x="628119" y="179047"/>
                    <a:pt x="638071" y="175392"/>
                    <a:pt x="648119" y="172042"/>
                  </a:cubicBezTo>
                  <a:lnTo>
                    <a:pt x="663192" y="167018"/>
                  </a:lnTo>
                  <a:cubicBezTo>
                    <a:pt x="686638" y="168693"/>
                    <a:pt x="711231" y="164609"/>
                    <a:pt x="733530" y="172042"/>
                  </a:cubicBezTo>
                  <a:cubicBezTo>
                    <a:pt x="739258" y="173952"/>
                    <a:pt x="727254" y="182400"/>
                    <a:pt x="723482" y="187115"/>
                  </a:cubicBezTo>
                  <a:cubicBezTo>
                    <a:pt x="713451" y="199653"/>
                    <a:pt x="713720" y="197067"/>
                    <a:pt x="698361" y="202187"/>
                  </a:cubicBezTo>
                  <a:cubicBezTo>
                    <a:pt x="689015" y="211533"/>
                    <a:pt x="685915" y="215947"/>
                    <a:pt x="673240" y="222284"/>
                  </a:cubicBezTo>
                  <a:cubicBezTo>
                    <a:pt x="662467" y="227670"/>
                    <a:pt x="643364" y="230039"/>
                    <a:pt x="633046" y="232332"/>
                  </a:cubicBezTo>
                  <a:cubicBezTo>
                    <a:pt x="597704" y="240186"/>
                    <a:pt x="627254" y="233987"/>
                    <a:pt x="597877" y="242381"/>
                  </a:cubicBezTo>
                  <a:cubicBezTo>
                    <a:pt x="591238" y="244278"/>
                    <a:pt x="584420" y="245508"/>
                    <a:pt x="577781" y="247405"/>
                  </a:cubicBezTo>
                  <a:cubicBezTo>
                    <a:pt x="572689" y="248860"/>
                    <a:pt x="567995" y="252127"/>
                    <a:pt x="562708" y="252429"/>
                  </a:cubicBezTo>
                  <a:cubicBezTo>
                    <a:pt x="509178" y="255488"/>
                    <a:pt x="455525" y="255778"/>
                    <a:pt x="401934" y="257453"/>
                  </a:cubicBezTo>
                  <a:cubicBezTo>
                    <a:pt x="396910" y="259128"/>
                    <a:pt x="391403" y="259752"/>
                    <a:pt x="386862" y="262477"/>
                  </a:cubicBezTo>
                  <a:cubicBezTo>
                    <a:pt x="378907" y="267250"/>
                    <a:pt x="371329" y="280751"/>
                    <a:pt x="366765" y="287598"/>
                  </a:cubicBezTo>
                  <a:cubicBezTo>
                    <a:pt x="347333" y="345897"/>
                    <a:pt x="371116" y="269886"/>
                    <a:pt x="356717" y="428275"/>
                  </a:cubicBezTo>
                  <a:cubicBezTo>
                    <a:pt x="355467" y="442029"/>
                    <a:pt x="346668" y="468469"/>
                    <a:pt x="346668" y="468469"/>
                  </a:cubicBezTo>
                  <a:cubicBezTo>
                    <a:pt x="348343" y="506988"/>
                    <a:pt x="332079" y="550832"/>
                    <a:pt x="351693" y="584025"/>
                  </a:cubicBezTo>
                  <a:cubicBezTo>
                    <a:pt x="361952" y="601387"/>
                    <a:pt x="392091" y="582315"/>
                    <a:pt x="411983" y="579000"/>
                  </a:cubicBezTo>
                  <a:cubicBezTo>
                    <a:pt x="422431" y="577259"/>
                    <a:pt x="442128" y="568952"/>
                    <a:pt x="442128" y="568952"/>
                  </a:cubicBezTo>
                  <a:cubicBezTo>
                    <a:pt x="479969" y="543725"/>
                    <a:pt x="431874" y="573347"/>
                    <a:pt x="477297" y="553880"/>
                  </a:cubicBezTo>
                  <a:cubicBezTo>
                    <a:pt x="482847" y="551501"/>
                    <a:pt x="486820" y="546210"/>
                    <a:pt x="492370" y="543831"/>
                  </a:cubicBezTo>
                  <a:cubicBezTo>
                    <a:pt x="498717" y="541111"/>
                    <a:pt x="505827" y="540704"/>
                    <a:pt x="512466" y="538807"/>
                  </a:cubicBezTo>
                  <a:cubicBezTo>
                    <a:pt x="517558" y="537352"/>
                    <a:pt x="522671" y="535869"/>
                    <a:pt x="527539" y="533783"/>
                  </a:cubicBezTo>
                  <a:cubicBezTo>
                    <a:pt x="534423" y="530833"/>
                    <a:pt x="540530" y="526103"/>
                    <a:pt x="547635" y="523735"/>
                  </a:cubicBezTo>
                  <a:cubicBezTo>
                    <a:pt x="555736" y="521034"/>
                    <a:pt x="564420" y="520563"/>
                    <a:pt x="572756" y="518710"/>
                  </a:cubicBezTo>
                  <a:cubicBezTo>
                    <a:pt x="579497" y="517212"/>
                    <a:pt x="586239" y="515670"/>
                    <a:pt x="592853" y="513686"/>
                  </a:cubicBezTo>
                  <a:cubicBezTo>
                    <a:pt x="608071" y="509121"/>
                    <a:pt x="622998" y="503638"/>
                    <a:pt x="638071" y="498614"/>
                  </a:cubicBezTo>
                  <a:cubicBezTo>
                    <a:pt x="644622" y="496431"/>
                    <a:pt x="651553" y="495573"/>
                    <a:pt x="658167" y="493589"/>
                  </a:cubicBezTo>
                  <a:cubicBezTo>
                    <a:pt x="668312" y="490545"/>
                    <a:pt x="679499" y="489416"/>
                    <a:pt x="688312" y="483541"/>
                  </a:cubicBezTo>
                  <a:cubicBezTo>
                    <a:pt x="693336" y="480192"/>
                    <a:pt x="697867" y="475945"/>
                    <a:pt x="703385" y="473493"/>
                  </a:cubicBezTo>
                  <a:cubicBezTo>
                    <a:pt x="713064" y="469191"/>
                    <a:pt x="723482" y="466794"/>
                    <a:pt x="733530" y="463444"/>
                  </a:cubicBezTo>
                  <a:lnTo>
                    <a:pt x="748602" y="458420"/>
                  </a:lnTo>
                  <a:cubicBezTo>
                    <a:pt x="751952" y="461770"/>
                    <a:pt x="758128" y="463761"/>
                    <a:pt x="758651" y="468469"/>
                  </a:cubicBezTo>
                  <a:cubicBezTo>
                    <a:pt x="761236" y="491727"/>
                    <a:pt x="759165" y="506191"/>
                    <a:pt x="738554" y="513686"/>
                  </a:cubicBezTo>
                  <a:cubicBezTo>
                    <a:pt x="683269" y="533790"/>
                    <a:pt x="715955" y="516196"/>
                    <a:pt x="678264" y="528759"/>
                  </a:cubicBezTo>
                  <a:cubicBezTo>
                    <a:pt x="613591" y="550316"/>
                    <a:pt x="679811" y="529628"/>
                    <a:pt x="622998" y="543831"/>
                  </a:cubicBezTo>
                  <a:cubicBezTo>
                    <a:pt x="617860" y="545115"/>
                    <a:pt x="613096" y="547706"/>
                    <a:pt x="607926" y="548855"/>
                  </a:cubicBezTo>
                  <a:cubicBezTo>
                    <a:pt x="597982" y="551065"/>
                    <a:pt x="587664" y="551409"/>
                    <a:pt x="577781" y="553880"/>
                  </a:cubicBezTo>
                  <a:cubicBezTo>
                    <a:pt x="567505" y="556449"/>
                    <a:pt x="547635" y="563928"/>
                    <a:pt x="547635" y="563928"/>
                  </a:cubicBezTo>
                  <a:cubicBezTo>
                    <a:pt x="542611" y="567277"/>
                    <a:pt x="537964" y="571276"/>
                    <a:pt x="532563" y="573976"/>
                  </a:cubicBezTo>
                  <a:cubicBezTo>
                    <a:pt x="527826" y="576344"/>
                    <a:pt x="522031" y="576275"/>
                    <a:pt x="517490" y="579000"/>
                  </a:cubicBezTo>
                  <a:cubicBezTo>
                    <a:pt x="513428" y="581437"/>
                    <a:pt x="511504" y="586612"/>
                    <a:pt x="507442" y="589049"/>
                  </a:cubicBezTo>
                  <a:cubicBezTo>
                    <a:pt x="501814" y="592426"/>
                    <a:pt x="476652" y="597783"/>
                    <a:pt x="472273" y="599097"/>
                  </a:cubicBezTo>
                  <a:cubicBezTo>
                    <a:pt x="419881" y="614814"/>
                    <a:pt x="463909" y="606725"/>
                    <a:pt x="396910" y="614170"/>
                  </a:cubicBezTo>
                  <a:cubicBezTo>
                    <a:pt x="393561" y="620869"/>
                    <a:pt x="389644" y="627312"/>
                    <a:pt x="386862" y="634266"/>
                  </a:cubicBezTo>
                  <a:cubicBezTo>
                    <a:pt x="374921" y="664118"/>
                    <a:pt x="379192" y="658597"/>
                    <a:pt x="371789" y="684508"/>
                  </a:cubicBezTo>
                  <a:cubicBezTo>
                    <a:pt x="370334" y="689600"/>
                    <a:pt x="368440" y="694557"/>
                    <a:pt x="366765" y="699581"/>
                  </a:cubicBezTo>
                  <a:cubicBezTo>
                    <a:pt x="367703" y="703333"/>
                    <a:pt x="373725" y="729603"/>
                    <a:pt x="376813" y="734750"/>
                  </a:cubicBezTo>
                  <a:cubicBezTo>
                    <a:pt x="379250" y="738812"/>
                    <a:pt x="383512" y="741449"/>
                    <a:pt x="386862" y="744798"/>
                  </a:cubicBezTo>
                  <a:cubicBezTo>
                    <a:pt x="388537" y="751497"/>
                    <a:pt x="389989" y="758256"/>
                    <a:pt x="391886" y="764895"/>
                  </a:cubicBezTo>
                  <a:cubicBezTo>
                    <a:pt x="393341" y="769987"/>
                    <a:pt x="396569" y="774682"/>
                    <a:pt x="396910" y="779967"/>
                  </a:cubicBezTo>
                  <a:cubicBezTo>
                    <a:pt x="399931" y="826792"/>
                    <a:pt x="399095" y="873808"/>
                    <a:pt x="401934" y="920644"/>
                  </a:cubicBezTo>
                  <a:cubicBezTo>
                    <a:pt x="403112" y="940086"/>
                    <a:pt x="407289" y="944407"/>
                    <a:pt x="411983" y="960838"/>
                  </a:cubicBezTo>
                  <a:cubicBezTo>
                    <a:pt x="413880" y="967477"/>
                    <a:pt x="415332" y="974236"/>
                    <a:pt x="417007" y="980935"/>
                  </a:cubicBezTo>
                  <a:cubicBezTo>
                    <a:pt x="422031" y="979260"/>
                    <a:pt x="427538" y="978635"/>
                    <a:pt x="432079" y="975910"/>
                  </a:cubicBezTo>
                  <a:cubicBezTo>
                    <a:pt x="436141" y="973473"/>
                    <a:pt x="438489" y="968895"/>
                    <a:pt x="442128" y="965862"/>
                  </a:cubicBezTo>
                  <a:cubicBezTo>
                    <a:pt x="448561" y="960501"/>
                    <a:pt x="455791" y="956150"/>
                    <a:pt x="462224" y="950789"/>
                  </a:cubicBezTo>
                  <a:cubicBezTo>
                    <a:pt x="465863" y="947756"/>
                    <a:pt x="468211" y="943178"/>
                    <a:pt x="472273" y="940741"/>
                  </a:cubicBezTo>
                  <a:cubicBezTo>
                    <a:pt x="476814" y="938016"/>
                    <a:pt x="482321" y="937392"/>
                    <a:pt x="487345" y="935717"/>
                  </a:cubicBezTo>
                  <a:cubicBezTo>
                    <a:pt x="499248" y="923815"/>
                    <a:pt x="510499" y="911252"/>
                    <a:pt x="527539" y="905572"/>
                  </a:cubicBezTo>
                  <a:lnTo>
                    <a:pt x="542611" y="900548"/>
                  </a:lnTo>
                  <a:cubicBezTo>
                    <a:pt x="580450" y="875321"/>
                    <a:pt x="532362" y="904940"/>
                    <a:pt x="577781" y="885475"/>
                  </a:cubicBezTo>
                  <a:cubicBezTo>
                    <a:pt x="583331" y="883097"/>
                    <a:pt x="587452" y="878127"/>
                    <a:pt x="592853" y="875427"/>
                  </a:cubicBezTo>
                  <a:cubicBezTo>
                    <a:pt x="597590" y="873059"/>
                    <a:pt x="602902" y="872078"/>
                    <a:pt x="607926" y="870403"/>
                  </a:cubicBezTo>
                  <a:cubicBezTo>
                    <a:pt x="627550" y="850777"/>
                    <a:pt x="606960" y="868372"/>
                    <a:pt x="633046" y="855330"/>
                  </a:cubicBezTo>
                  <a:cubicBezTo>
                    <a:pt x="638447" y="852630"/>
                    <a:pt x="642718" y="847982"/>
                    <a:pt x="648119" y="845282"/>
                  </a:cubicBezTo>
                  <a:cubicBezTo>
                    <a:pt x="666225" y="836230"/>
                    <a:pt x="699026" y="836674"/>
                    <a:pt x="713433" y="835233"/>
                  </a:cubicBezTo>
                  <a:cubicBezTo>
                    <a:pt x="715108" y="840257"/>
                    <a:pt x="720825" y="845569"/>
                    <a:pt x="718457" y="850306"/>
                  </a:cubicBezTo>
                  <a:cubicBezTo>
                    <a:pt x="716089" y="855043"/>
                    <a:pt x="708122" y="852962"/>
                    <a:pt x="703385" y="855330"/>
                  </a:cubicBezTo>
                  <a:cubicBezTo>
                    <a:pt x="697984" y="858030"/>
                    <a:pt x="693027" y="861606"/>
                    <a:pt x="688312" y="865378"/>
                  </a:cubicBezTo>
                  <a:cubicBezTo>
                    <a:pt x="684613" y="868337"/>
                    <a:pt x="682326" y="872990"/>
                    <a:pt x="678264" y="875427"/>
                  </a:cubicBezTo>
                  <a:cubicBezTo>
                    <a:pt x="641116" y="897717"/>
                    <a:pt x="686238" y="860004"/>
                    <a:pt x="648119" y="890499"/>
                  </a:cubicBezTo>
                  <a:cubicBezTo>
                    <a:pt x="644420" y="893458"/>
                    <a:pt x="642506" y="898885"/>
                    <a:pt x="638071" y="900548"/>
                  </a:cubicBezTo>
                  <a:cubicBezTo>
                    <a:pt x="628533" y="904125"/>
                    <a:pt x="617915" y="903574"/>
                    <a:pt x="607926" y="905572"/>
                  </a:cubicBezTo>
                  <a:cubicBezTo>
                    <a:pt x="601155" y="906926"/>
                    <a:pt x="594468" y="908699"/>
                    <a:pt x="587829" y="910596"/>
                  </a:cubicBezTo>
                  <a:cubicBezTo>
                    <a:pt x="582737" y="912051"/>
                    <a:pt x="577865" y="914226"/>
                    <a:pt x="572756" y="915620"/>
                  </a:cubicBezTo>
                  <a:cubicBezTo>
                    <a:pt x="559433" y="919254"/>
                    <a:pt x="532563" y="925669"/>
                    <a:pt x="532563" y="925669"/>
                  </a:cubicBezTo>
                  <a:cubicBezTo>
                    <a:pt x="489365" y="954466"/>
                    <a:pt x="544020" y="919940"/>
                    <a:pt x="502418" y="940741"/>
                  </a:cubicBezTo>
                  <a:cubicBezTo>
                    <a:pt x="497017" y="943441"/>
                    <a:pt x="492060" y="947017"/>
                    <a:pt x="487345" y="950789"/>
                  </a:cubicBezTo>
                  <a:cubicBezTo>
                    <a:pt x="483646" y="953748"/>
                    <a:pt x="481359" y="958401"/>
                    <a:pt x="477297" y="960838"/>
                  </a:cubicBezTo>
                  <a:cubicBezTo>
                    <a:pt x="472756" y="963563"/>
                    <a:pt x="467248" y="964187"/>
                    <a:pt x="462224" y="965862"/>
                  </a:cubicBezTo>
                  <a:cubicBezTo>
                    <a:pt x="457200" y="969211"/>
                    <a:pt x="452553" y="973210"/>
                    <a:pt x="447152" y="975910"/>
                  </a:cubicBezTo>
                  <a:cubicBezTo>
                    <a:pt x="442415" y="978279"/>
                    <a:pt x="435157" y="976625"/>
                    <a:pt x="432079" y="980935"/>
                  </a:cubicBezTo>
                  <a:cubicBezTo>
                    <a:pt x="425923" y="989554"/>
                    <a:pt x="422031" y="1011080"/>
                    <a:pt x="422031" y="1011080"/>
                  </a:cubicBezTo>
                  <a:cubicBezTo>
                    <a:pt x="436264" y="1053779"/>
                    <a:pt x="416413" y="1001716"/>
                    <a:pt x="437104" y="1036200"/>
                  </a:cubicBezTo>
                  <a:cubicBezTo>
                    <a:pt x="439829" y="1040741"/>
                    <a:pt x="440453" y="1046249"/>
                    <a:pt x="442128" y="1051273"/>
                  </a:cubicBezTo>
                  <a:cubicBezTo>
                    <a:pt x="444696" y="1082094"/>
                    <a:pt x="445505" y="1111685"/>
                    <a:pt x="452176" y="1141708"/>
                  </a:cubicBezTo>
                  <a:cubicBezTo>
                    <a:pt x="453325" y="1146878"/>
                    <a:pt x="455525" y="1151757"/>
                    <a:pt x="457200" y="1156781"/>
                  </a:cubicBezTo>
                  <a:cubicBezTo>
                    <a:pt x="439766" y="1168404"/>
                    <a:pt x="437769" y="1174698"/>
                    <a:pt x="411983" y="1161805"/>
                  </a:cubicBezTo>
                  <a:lnTo>
                    <a:pt x="411983" y="1161805"/>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3" name="Freeform 12"/>
            <p:cNvSpPr/>
            <p:nvPr/>
          </p:nvSpPr>
          <p:spPr>
            <a:xfrm>
              <a:off x="4622242" y="321982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rot="2526533">
              <a:off x="4521808" y="280348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rot="15124339">
              <a:off x="4391458" y="243538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rot="16540851">
              <a:off x="4633156" y="234217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rot="1587052">
              <a:off x="4719363" y="269329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4886127" y="253834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3570289" y="2604556"/>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rot="4526488">
              <a:off x="3850039" y="242616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rot="4640117">
              <a:off x="4026153" y="2538340"/>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rot="18729166">
              <a:off x="3670489" y="279775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rot="17754089">
              <a:off x="3893671" y="2906595"/>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3795904" y="196037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4134921" y="171148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rot="16763596">
              <a:off x="4591849" y="189320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4802664" y="2080314"/>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rot="19991668">
              <a:off x="3761601" y="2197850"/>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a:off x="4803387" y="3071725"/>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2003031">
              <a:off x="4379085" y="2963714"/>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6335045">
              <a:off x="4438437" y="172004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4085337" y="190282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Arc 33"/>
          <p:cNvSpPr/>
          <p:nvPr/>
        </p:nvSpPr>
        <p:spPr>
          <a:xfrm>
            <a:off x="3814631" y="3643548"/>
            <a:ext cx="914400" cy="914400"/>
          </a:xfrm>
          <a:prstGeom prst="arc">
            <a:avLst>
              <a:gd name="adj1" fmla="val 20095950"/>
              <a:gd name="adj2" fmla="val 13621278"/>
            </a:avLst>
          </a:prstGeom>
          <a:ln w="6985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grpSp>
        <p:nvGrpSpPr>
          <p:cNvPr id="70" name="Group 69"/>
          <p:cNvGrpSpPr/>
          <p:nvPr/>
        </p:nvGrpSpPr>
        <p:grpSpPr>
          <a:xfrm>
            <a:off x="2556742" y="4253601"/>
            <a:ext cx="1028558" cy="1095571"/>
            <a:chOff x="2936854" y="4112605"/>
            <a:chExt cx="1028558" cy="1095571"/>
          </a:xfrm>
        </p:grpSpPr>
        <p:sp>
          <p:nvSpPr>
            <p:cNvPr id="35" name="Oval 34"/>
            <p:cNvSpPr/>
            <p:nvPr/>
          </p:nvSpPr>
          <p:spPr>
            <a:xfrm>
              <a:off x="2936854" y="4112605"/>
              <a:ext cx="1028558" cy="1030819"/>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rot="17935054">
              <a:off x="3051257" y="4444913"/>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4398715">
              <a:off x="3438538" y="4333054"/>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rot="18002417">
              <a:off x="3499272" y="4799148"/>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rot="15463201">
              <a:off x="3222763" y="4604038"/>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3022117" y="4196570"/>
              <a:ext cx="938468" cy="865825"/>
              <a:chOff x="3022117" y="4196570"/>
              <a:chExt cx="938468" cy="865825"/>
            </a:xfrm>
          </p:grpSpPr>
          <p:sp>
            <p:nvSpPr>
              <p:cNvPr id="37" name="Freeform 36"/>
              <p:cNvSpPr/>
              <p:nvPr/>
            </p:nvSpPr>
            <p:spPr>
              <a:xfrm>
                <a:off x="3140808" y="4253601"/>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a:off x="3293208" y="4406001"/>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2520161">
                <a:off x="3339472" y="4196570"/>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3445608" y="4558401"/>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3598008" y="4710801"/>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3638127" y="4558401"/>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9870813">
                <a:off x="3022117" y="4628079"/>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2520161">
                <a:off x="3491872" y="4348970"/>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2520161">
                <a:off x="3686574" y="4397125"/>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rot="2520161">
                <a:off x="3796672" y="4653770"/>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rot="18002417">
                <a:off x="3346872" y="4646748"/>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p:cNvSpPr/>
              <p:nvPr/>
            </p:nvSpPr>
            <p:spPr>
              <a:xfrm rot="18002417">
                <a:off x="3589670" y="4249472"/>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rot="19870813">
                <a:off x="3174517" y="4780479"/>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rot="3407827">
                <a:off x="3604755" y="4844661"/>
                <a:ext cx="163913" cy="271555"/>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3407827">
                <a:off x="3280049" y="4793527"/>
                <a:ext cx="163913" cy="271555"/>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rot="1188635">
                <a:off x="3051256" y="4898646"/>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Freeform 59"/>
            <p:cNvSpPr/>
            <p:nvPr/>
          </p:nvSpPr>
          <p:spPr>
            <a:xfrm>
              <a:off x="3034954" y="4735095"/>
              <a:ext cx="69119" cy="121084"/>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60"/>
            <p:cNvSpPr/>
            <p:nvPr/>
          </p:nvSpPr>
          <p:spPr>
            <a:xfrm rot="3621654">
              <a:off x="3151338" y="4444671"/>
              <a:ext cx="163913" cy="114062"/>
            </a:xfrm>
            <a:custGeom>
              <a:avLst/>
              <a:gdLst>
                <a:gd name="connsiteX0" fmla="*/ 11909 w 163913"/>
                <a:gd name="connsiteY0" fmla="*/ 4249 h 114062"/>
                <a:gd name="connsiteX1" fmla="*/ 6299 w 163913"/>
                <a:gd name="connsiteY1" fmla="*/ 32298 h 114062"/>
                <a:gd name="connsiteX2" fmla="*/ 39958 w 163913"/>
                <a:gd name="connsiteY2" fmla="*/ 43518 h 114062"/>
                <a:gd name="connsiteX3" fmla="*/ 56787 w 163913"/>
                <a:gd name="connsiteY3" fmla="*/ 54738 h 114062"/>
                <a:gd name="connsiteX4" fmla="*/ 79226 w 163913"/>
                <a:gd name="connsiteY4" fmla="*/ 88397 h 114062"/>
                <a:gd name="connsiteX5" fmla="*/ 96056 w 163913"/>
                <a:gd name="connsiteY5" fmla="*/ 94006 h 114062"/>
                <a:gd name="connsiteX6" fmla="*/ 157764 w 163913"/>
                <a:gd name="connsiteY6" fmla="*/ 99616 h 114062"/>
                <a:gd name="connsiteX7" fmla="*/ 152154 w 163913"/>
                <a:gd name="connsiteY7" fmla="*/ 15469 h 114062"/>
                <a:gd name="connsiteX8" fmla="*/ 118495 w 163913"/>
                <a:gd name="connsiteY8" fmla="*/ 9859 h 114062"/>
                <a:gd name="connsiteX9" fmla="*/ 11909 w 163913"/>
                <a:gd name="connsiteY9" fmla="*/ 4249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13" h="114062">
                  <a:moveTo>
                    <a:pt x="11909" y="4249"/>
                  </a:moveTo>
                  <a:cubicBezTo>
                    <a:pt x="-6790" y="7989"/>
                    <a:pt x="757" y="24539"/>
                    <a:pt x="6299" y="32298"/>
                  </a:cubicBezTo>
                  <a:cubicBezTo>
                    <a:pt x="13173" y="41922"/>
                    <a:pt x="39958" y="43518"/>
                    <a:pt x="39958" y="43518"/>
                  </a:cubicBezTo>
                  <a:cubicBezTo>
                    <a:pt x="45568" y="47258"/>
                    <a:pt x="52347" y="49664"/>
                    <a:pt x="56787" y="54738"/>
                  </a:cubicBezTo>
                  <a:cubicBezTo>
                    <a:pt x="65666" y="64886"/>
                    <a:pt x="66433" y="84134"/>
                    <a:pt x="79226" y="88397"/>
                  </a:cubicBezTo>
                  <a:lnTo>
                    <a:pt x="96056" y="94006"/>
                  </a:lnTo>
                  <a:cubicBezTo>
                    <a:pt x="108551" y="102337"/>
                    <a:pt x="143935" y="131224"/>
                    <a:pt x="157764" y="99616"/>
                  </a:cubicBezTo>
                  <a:cubicBezTo>
                    <a:pt x="169032" y="73862"/>
                    <a:pt x="163422" y="41223"/>
                    <a:pt x="152154" y="15469"/>
                  </a:cubicBezTo>
                  <a:cubicBezTo>
                    <a:pt x="147595" y="5048"/>
                    <a:pt x="129715" y="11729"/>
                    <a:pt x="118495" y="9859"/>
                  </a:cubicBezTo>
                  <a:cubicBezTo>
                    <a:pt x="73283" y="-5213"/>
                    <a:pt x="30608" y="509"/>
                    <a:pt x="11909" y="4249"/>
                  </a:cubicBezTo>
                  <a:close/>
                </a:path>
              </a:pathLst>
            </a:custGeom>
            <a:solidFill>
              <a:schemeClr val="bg2">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3158757" y="4838844"/>
              <a:ext cx="450764" cy="369332"/>
            </a:xfrm>
            <a:prstGeom prst="rect">
              <a:avLst/>
            </a:prstGeom>
            <a:solidFill>
              <a:schemeClr val="bg1">
                <a:lumMod val="65000"/>
                <a:alpha val="52000"/>
              </a:schemeClr>
            </a:solidFill>
          </p:spPr>
          <p:txBody>
            <a:bodyPr wrap="none" rtlCol="0">
              <a:spAutoFit/>
            </a:bodyPr>
            <a:lstStyle/>
            <a:p>
              <a:r>
                <a:rPr lang="en-US" b="1" dirty="0" smtClean="0">
                  <a:solidFill>
                    <a:srgbClr val="FFFF00"/>
                  </a:solidFill>
                </a:rPr>
                <a:t>pH</a:t>
              </a:r>
              <a:endParaRPr lang="en-US" b="1" dirty="0">
                <a:solidFill>
                  <a:srgbClr val="FFFF00"/>
                </a:solidFill>
              </a:endParaRPr>
            </a:p>
          </p:txBody>
        </p:sp>
      </p:grpSp>
      <p:grpSp>
        <p:nvGrpSpPr>
          <p:cNvPr id="71" name="Group 70"/>
          <p:cNvGrpSpPr/>
          <p:nvPr/>
        </p:nvGrpSpPr>
        <p:grpSpPr>
          <a:xfrm>
            <a:off x="1664358" y="3086160"/>
            <a:ext cx="1028558" cy="1030819"/>
            <a:chOff x="2766657" y="2881905"/>
            <a:chExt cx="1028558" cy="1030819"/>
          </a:xfrm>
        </p:grpSpPr>
        <p:sp>
          <p:nvSpPr>
            <p:cNvPr id="36" name="Oval 35"/>
            <p:cNvSpPr/>
            <p:nvPr/>
          </p:nvSpPr>
          <p:spPr>
            <a:xfrm>
              <a:off x="2766657" y="2881905"/>
              <a:ext cx="1028558" cy="1030819"/>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a:off x="3189450" y="2922714"/>
              <a:ext cx="557907" cy="712447"/>
            </a:xfrm>
            <a:custGeom>
              <a:avLst/>
              <a:gdLst>
                <a:gd name="connsiteX0" fmla="*/ 8145 w 557907"/>
                <a:gd name="connsiteY0" fmla="*/ 0 h 712447"/>
                <a:gd name="connsiteX1" fmla="*/ 8145 w 557907"/>
                <a:gd name="connsiteY1" fmla="*/ 145855 h 712447"/>
                <a:gd name="connsiteX2" fmla="*/ 24975 w 557907"/>
                <a:gd name="connsiteY2" fmla="*/ 157075 h 712447"/>
                <a:gd name="connsiteX3" fmla="*/ 41804 w 557907"/>
                <a:gd name="connsiteY3" fmla="*/ 162685 h 712447"/>
                <a:gd name="connsiteX4" fmla="*/ 75463 w 557907"/>
                <a:gd name="connsiteY4" fmla="*/ 179514 h 712447"/>
                <a:gd name="connsiteX5" fmla="*/ 109122 w 557907"/>
                <a:gd name="connsiteY5" fmla="*/ 201953 h 712447"/>
                <a:gd name="connsiteX6" fmla="*/ 120341 w 557907"/>
                <a:gd name="connsiteY6" fmla="*/ 235612 h 712447"/>
                <a:gd name="connsiteX7" fmla="*/ 125951 w 557907"/>
                <a:gd name="connsiteY7" fmla="*/ 252442 h 712447"/>
                <a:gd name="connsiteX8" fmla="*/ 131561 w 557907"/>
                <a:gd name="connsiteY8" fmla="*/ 274881 h 712447"/>
                <a:gd name="connsiteX9" fmla="*/ 142781 w 557907"/>
                <a:gd name="connsiteY9" fmla="*/ 291711 h 712447"/>
                <a:gd name="connsiteX10" fmla="*/ 148390 w 557907"/>
                <a:gd name="connsiteY10" fmla="*/ 308540 h 712447"/>
                <a:gd name="connsiteX11" fmla="*/ 176440 w 557907"/>
                <a:gd name="connsiteY11" fmla="*/ 342199 h 712447"/>
                <a:gd name="connsiteX12" fmla="*/ 193269 w 557907"/>
                <a:gd name="connsiteY12" fmla="*/ 353419 h 712447"/>
                <a:gd name="connsiteX13" fmla="*/ 198879 w 557907"/>
                <a:gd name="connsiteY13" fmla="*/ 370248 h 712447"/>
                <a:gd name="connsiteX14" fmla="*/ 215708 w 557907"/>
                <a:gd name="connsiteY14" fmla="*/ 375858 h 712447"/>
                <a:gd name="connsiteX15" fmla="*/ 232538 w 557907"/>
                <a:gd name="connsiteY15" fmla="*/ 387077 h 712447"/>
                <a:gd name="connsiteX16" fmla="*/ 260587 w 557907"/>
                <a:gd name="connsiteY16" fmla="*/ 426346 h 712447"/>
                <a:gd name="connsiteX17" fmla="*/ 266197 w 557907"/>
                <a:gd name="connsiteY17" fmla="*/ 443176 h 712447"/>
                <a:gd name="connsiteX18" fmla="*/ 283026 w 557907"/>
                <a:gd name="connsiteY18" fmla="*/ 465615 h 712447"/>
                <a:gd name="connsiteX19" fmla="*/ 294246 w 557907"/>
                <a:gd name="connsiteY19" fmla="*/ 482444 h 712447"/>
                <a:gd name="connsiteX20" fmla="*/ 361563 w 557907"/>
                <a:gd name="connsiteY20" fmla="*/ 504884 h 712447"/>
                <a:gd name="connsiteX21" fmla="*/ 378393 w 557907"/>
                <a:gd name="connsiteY21" fmla="*/ 527323 h 712447"/>
                <a:gd name="connsiteX22" fmla="*/ 395222 w 557907"/>
                <a:gd name="connsiteY22" fmla="*/ 544152 h 712447"/>
                <a:gd name="connsiteX23" fmla="*/ 417662 w 557907"/>
                <a:gd name="connsiteY23" fmla="*/ 572201 h 712447"/>
                <a:gd name="connsiteX24" fmla="*/ 423271 w 557907"/>
                <a:gd name="connsiteY24" fmla="*/ 589031 h 712447"/>
                <a:gd name="connsiteX25" fmla="*/ 456930 w 557907"/>
                <a:gd name="connsiteY25" fmla="*/ 611470 h 712447"/>
                <a:gd name="connsiteX26" fmla="*/ 473760 w 557907"/>
                <a:gd name="connsiteY26" fmla="*/ 622690 h 712447"/>
                <a:gd name="connsiteX27" fmla="*/ 490589 w 557907"/>
                <a:gd name="connsiteY27" fmla="*/ 656349 h 712447"/>
                <a:gd name="connsiteX28" fmla="*/ 479370 w 557907"/>
                <a:gd name="connsiteY28" fmla="*/ 712447 h 712447"/>
                <a:gd name="connsiteX29" fmla="*/ 473760 w 557907"/>
                <a:gd name="connsiteY29" fmla="*/ 645129 h 712447"/>
                <a:gd name="connsiteX30" fmla="*/ 462540 w 557907"/>
                <a:gd name="connsiteY30" fmla="*/ 628299 h 712447"/>
                <a:gd name="connsiteX31" fmla="*/ 423271 w 557907"/>
                <a:gd name="connsiteY31" fmla="*/ 600250 h 712447"/>
                <a:gd name="connsiteX32" fmla="*/ 417662 w 557907"/>
                <a:gd name="connsiteY32" fmla="*/ 583421 h 712447"/>
                <a:gd name="connsiteX33" fmla="*/ 395222 w 557907"/>
                <a:gd name="connsiteY33" fmla="*/ 549762 h 712447"/>
                <a:gd name="connsiteX34" fmla="*/ 384003 w 557907"/>
                <a:gd name="connsiteY34" fmla="*/ 532933 h 712447"/>
                <a:gd name="connsiteX35" fmla="*/ 372783 w 557907"/>
                <a:gd name="connsiteY35" fmla="*/ 516103 h 712447"/>
                <a:gd name="connsiteX36" fmla="*/ 311075 w 557907"/>
                <a:gd name="connsiteY36" fmla="*/ 504884 h 712447"/>
                <a:gd name="connsiteX37" fmla="*/ 294246 w 557907"/>
                <a:gd name="connsiteY37" fmla="*/ 499274 h 712447"/>
                <a:gd name="connsiteX38" fmla="*/ 277416 w 557907"/>
                <a:gd name="connsiteY38" fmla="*/ 465615 h 712447"/>
                <a:gd name="connsiteX39" fmla="*/ 266197 w 557907"/>
                <a:gd name="connsiteY39" fmla="*/ 448785 h 712447"/>
                <a:gd name="connsiteX40" fmla="*/ 271806 w 557907"/>
                <a:gd name="connsiteY40" fmla="*/ 431956 h 712447"/>
                <a:gd name="connsiteX41" fmla="*/ 305465 w 557907"/>
                <a:gd name="connsiteY41" fmla="*/ 420736 h 712447"/>
                <a:gd name="connsiteX42" fmla="*/ 339124 w 557907"/>
                <a:gd name="connsiteY42" fmla="*/ 398297 h 712447"/>
                <a:gd name="connsiteX43" fmla="*/ 372783 w 557907"/>
                <a:gd name="connsiteY43" fmla="*/ 387077 h 712447"/>
                <a:gd name="connsiteX44" fmla="*/ 389613 w 557907"/>
                <a:gd name="connsiteY44" fmla="*/ 381468 h 712447"/>
                <a:gd name="connsiteX45" fmla="*/ 541078 w 557907"/>
                <a:gd name="connsiteY45" fmla="*/ 381468 h 712447"/>
                <a:gd name="connsiteX46" fmla="*/ 557907 w 557907"/>
                <a:gd name="connsiteY46" fmla="*/ 375858 h 712447"/>
                <a:gd name="connsiteX47" fmla="*/ 361563 w 557907"/>
                <a:gd name="connsiteY47" fmla="*/ 370248 h 712447"/>
                <a:gd name="connsiteX48" fmla="*/ 384003 w 557907"/>
                <a:gd name="connsiteY48" fmla="*/ 336589 h 712447"/>
                <a:gd name="connsiteX49" fmla="*/ 395222 w 557907"/>
                <a:gd name="connsiteY49" fmla="*/ 302930 h 712447"/>
                <a:gd name="connsiteX50" fmla="*/ 389613 w 557907"/>
                <a:gd name="connsiteY50" fmla="*/ 274881 h 712447"/>
                <a:gd name="connsiteX51" fmla="*/ 378393 w 557907"/>
                <a:gd name="connsiteY51" fmla="*/ 291711 h 712447"/>
                <a:gd name="connsiteX52" fmla="*/ 384003 w 557907"/>
                <a:gd name="connsiteY52" fmla="*/ 319760 h 712447"/>
                <a:gd name="connsiteX53" fmla="*/ 395222 w 557907"/>
                <a:gd name="connsiteY53" fmla="*/ 302930 h 712447"/>
                <a:gd name="connsiteX54" fmla="*/ 389613 w 557907"/>
                <a:gd name="connsiteY54" fmla="*/ 269271 h 712447"/>
                <a:gd name="connsiteX55" fmla="*/ 384003 w 557907"/>
                <a:gd name="connsiteY55" fmla="*/ 286101 h 712447"/>
                <a:gd name="connsiteX56" fmla="*/ 406442 w 557907"/>
                <a:gd name="connsiteY56" fmla="*/ 325369 h 712447"/>
                <a:gd name="connsiteX57" fmla="*/ 412052 w 557907"/>
                <a:gd name="connsiteY57" fmla="*/ 308540 h 712447"/>
                <a:gd name="connsiteX58" fmla="*/ 406442 w 557907"/>
                <a:gd name="connsiteY58" fmla="*/ 286101 h 712447"/>
                <a:gd name="connsiteX59" fmla="*/ 389613 w 557907"/>
                <a:gd name="connsiteY59" fmla="*/ 280491 h 712447"/>
                <a:gd name="connsiteX60" fmla="*/ 384003 w 557907"/>
                <a:gd name="connsiteY60" fmla="*/ 330979 h 712447"/>
                <a:gd name="connsiteX61" fmla="*/ 361563 w 557907"/>
                <a:gd name="connsiteY61" fmla="*/ 364638 h 712447"/>
                <a:gd name="connsiteX62" fmla="*/ 339124 w 557907"/>
                <a:gd name="connsiteY62" fmla="*/ 398297 h 712447"/>
                <a:gd name="connsiteX63" fmla="*/ 305465 w 557907"/>
                <a:gd name="connsiteY63" fmla="*/ 403907 h 712447"/>
                <a:gd name="connsiteX64" fmla="*/ 254977 w 557907"/>
                <a:gd name="connsiteY64" fmla="*/ 403907 h 712447"/>
                <a:gd name="connsiteX65" fmla="*/ 243757 w 557907"/>
                <a:gd name="connsiteY65" fmla="*/ 387077 h 712447"/>
                <a:gd name="connsiteX66" fmla="*/ 226928 w 557907"/>
                <a:gd name="connsiteY66" fmla="*/ 375858 h 712447"/>
                <a:gd name="connsiteX67" fmla="*/ 182049 w 557907"/>
                <a:gd name="connsiteY67" fmla="*/ 336589 h 712447"/>
                <a:gd name="connsiteX68" fmla="*/ 148390 w 557907"/>
                <a:gd name="connsiteY68" fmla="*/ 314150 h 712447"/>
                <a:gd name="connsiteX69" fmla="*/ 142781 w 557907"/>
                <a:gd name="connsiteY69" fmla="*/ 297320 h 712447"/>
                <a:gd name="connsiteX70" fmla="*/ 154000 w 557907"/>
                <a:gd name="connsiteY70" fmla="*/ 280491 h 712447"/>
                <a:gd name="connsiteX71" fmla="*/ 170830 w 557907"/>
                <a:gd name="connsiteY71" fmla="*/ 246832 h 712447"/>
                <a:gd name="connsiteX72" fmla="*/ 187659 w 557907"/>
                <a:gd name="connsiteY72" fmla="*/ 241222 h 712447"/>
                <a:gd name="connsiteX73" fmla="*/ 204489 w 557907"/>
                <a:gd name="connsiteY73" fmla="*/ 258052 h 712447"/>
                <a:gd name="connsiteX74" fmla="*/ 226928 w 557907"/>
                <a:gd name="connsiteY74" fmla="*/ 291711 h 712447"/>
                <a:gd name="connsiteX75" fmla="*/ 232538 w 557907"/>
                <a:gd name="connsiteY75" fmla="*/ 274881 h 712447"/>
                <a:gd name="connsiteX76" fmla="*/ 193269 w 557907"/>
                <a:gd name="connsiteY76" fmla="*/ 246832 h 712447"/>
                <a:gd name="connsiteX77" fmla="*/ 193269 w 557907"/>
                <a:gd name="connsiteY77" fmla="*/ 207563 h 712447"/>
                <a:gd name="connsiteX78" fmla="*/ 198879 w 557907"/>
                <a:gd name="connsiteY78" fmla="*/ 190734 h 712447"/>
                <a:gd name="connsiteX79" fmla="*/ 232538 w 557907"/>
                <a:gd name="connsiteY79" fmla="*/ 173904 h 712447"/>
                <a:gd name="connsiteX80" fmla="*/ 238148 w 557907"/>
                <a:gd name="connsiteY80" fmla="*/ 95367 h 712447"/>
                <a:gd name="connsiteX81" fmla="*/ 204489 w 557907"/>
                <a:gd name="connsiteY81" fmla="*/ 78538 h 712447"/>
                <a:gd name="connsiteX82" fmla="*/ 137171 w 557907"/>
                <a:gd name="connsiteY82" fmla="*/ 72928 h 712447"/>
                <a:gd name="connsiteX83" fmla="*/ 131561 w 557907"/>
                <a:gd name="connsiteY83" fmla="*/ 39269 h 71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57907" h="712447">
                  <a:moveTo>
                    <a:pt x="8145" y="0"/>
                  </a:moveTo>
                  <a:cubicBezTo>
                    <a:pt x="134" y="56079"/>
                    <a:pt x="-5237" y="75602"/>
                    <a:pt x="8145" y="145855"/>
                  </a:cubicBezTo>
                  <a:cubicBezTo>
                    <a:pt x="9407" y="152478"/>
                    <a:pt x="18944" y="154060"/>
                    <a:pt x="24975" y="157075"/>
                  </a:cubicBezTo>
                  <a:cubicBezTo>
                    <a:pt x="30264" y="159720"/>
                    <a:pt x="36515" y="160041"/>
                    <a:pt x="41804" y="162685"/>
                  </a:cubicBezTo>
                  <a:cubicBezTo>
                    <a:pt x="85300" y="184433"/>
                    <a:pt x="33163" y="165414"/>
                    <a:pt x="75463" y="179514"/>
                  </a:cubicBezTo>
                  <a:lnTo>
                    <a:pt x="109122" y="201953"/>
                  </a:lnTo>
                  <a:cubicBezTo>
                    <a:pt x="118962" y="208513"/>
                    <a:pt x="116601" y="224392"/>
                    <a:pt x="120341" y="235612"/>
                  </a:cubicBezTo>
                  <a:lnTo>
                    <a:pt x="125951" y="252442"/>
                  </a:lnTo>
                  <a:cubicBezTo>
                    <a:pt x="128389" y="259756"/>
                    <a:pt x="128524" y="267795"/>
                    <a:pt x="131561" y="274881"/>
                  </a:cubicBezTo>
                  <a:cubicBezTo>
                    <a:pt x="134217" y="281078"/>
                    <a:pt x="139041" y="286101"/>
                    <a:pt x="142781" y="291711"/>
                  </a:cubicBezTo>
                  <a:cubicBezTo>
                    <a:pt x="144651" y="297321"/>
                    <a:pt x="145746" y="303251"/>
                    <a:pt x="148390" y="308540"/>
                  </a:cubicBezTo>
                  <a:cubicBezTo>
                    <a:pt x="154693" y="321147"/>
                    <a:pt x="165807" y="333338"/>
                    <a:pt x="176440" y="342199"/>
                  </a:cubicBezTo>
                  <a:cubicBezTo>
                    <a:pt x="181619" y="346515"/>
                    <a:pt x="187659" y="349679"/>
                    <a:pt x="193269" y="353419"/>
                  </a:cubicBezTo>
                  <a:cubicBezTo>
                    <a:pt x="195139" y="359029"/>
                    <a:pt x="194698" y="366067"/>
                    <a:pt x="198879" y="370248"/>
                  </a:cubicBezTo>
                  <a:cubicBezTo>
                    <a:pt x="203060" y="374429"/>
                    <a:pt x="210419" y="373214"/>
                    <a:pt x="215708" y="375858"/>
                  </a:cubicBezTo>
                  <a:cubicBezTo>
                    <a:pt x="221738" y="378873"/>
                    <a:pt x="226928" y="383337"/>
                    <a:pt x="232538" y="387077"/>
                  </a:cubicBezTo>
                  <a:cubicBezTo>
                    <a:pt x="236343" y="392151"/>
                    <a:pt x="256489" y="418150"/>
                    <a:pt x="260587" y="426346"/>
                  </a:cubicBezTo>
                  <a:cubicBezTo>
                    <a:pt x="263232" y="431635"/>
                    <a:pt x="263263" y="438042"/>
                    <a:pt x="266197" y="443176"/>
                  </a:cubicBezTo>
                  <a:cubicBezTo>
                    <a:pt x="270836" y="451294"/>
                    <a:pt x="277592" y="458007"/>
                    <a:pt x="283026" y="465615"/>
                  </a:cubicBezTo>
                  <a:cubicBezTo>
                    <a:pt x="286945" y="471101"/>
                    <a:pt x="290506" y="476834"/>
                    <a:pt x="294246" y="482444"/>
                  </a:cubicBezTo>
                  <a:cubicBezTo>
                    <a:pt x="308337" y="524717"/>
                    <a:pt x="287157" y="478311"/>
                    <a:pt x="361563" y="504884"/>
                  </a:cubicBezTo>
                  <a:cubicBezTo>
                    <a:pt x="370368" y="508029"/>
                    <a:pt x="372308" y="520224"/>
                    <a:pt x="378393" y="527323"/>
                  </a:cubicBezTo>
                  <a:cubicBezTo>
                    <a:pt x="383556" y="533346"/>
                    <a:pt x="389612" y="538542"/>
                    <a:pt x="395222" y="544152"/>
                  </a:cubicBezTo>
                  <a:cubicBezTo>
                    <a:pt x="409324" y="586458"/>
                    <a:pt x="388661" y="535949"/>
                    <a:pt x="417662" y="572201"/>
                  </a:cubicBezTo>
                  <a:cubicBezTo>
                    <a:pt x="421356" y="576819"/>
                    <a:pt x="419090" y="584850"/>
                    <a:pt x="423271" y="589031"/>
                  </a:cubicBezTo>
                  <a:cubicBezTo>
                    <a:pt x="432806" y="598566"/>
                    <a:pt x="445710" y="603990"/>
                    <a:pt x="456930" y="611470"/>
                  </a:cubicBezTo>
                  <a:lnTo>
                    <a:pt x="473760" y="622690"/>
                  </a:lnTo>
                  <a:cubicBezTo>
                    <a:pt x="479433" y="631199"/>
                    <a:pt x="490589" y="644736"/>
                    <a:pt x="490589" y="656349"/>
                  </a:cubicBezTo>
                  <a:cubicBezTo>
                    <a:pt x="490589" y="682129"/>
                    <a:pt x="486277" y="691724"/>
                    <a:pt x="479370" y="712447"/>
                  </a:cubicBezTo>
                  <a:cubicBezTo>
                    <a:pt x="477500" y="690008"/>
                    <a:pt x="478176" y="667209"/>
                    <a:pt x="473760" y="645129"/>
                  </a:cubicBezTo>
                  <a:cubicBezTo>
                    <a:pt x="472438" y="638518"/>
                    <a:pt x="467308" y="633067"/>
                    <a:pt x="462540" y="628299"/>
                  </a:cubicBezTo>
                  <a:cubicBezTo>
                    <a:pt x="455583" y="621342"/>
                    <a:pt x="432826" y="606620"/>
                    <a:pt x="423271" y="600250"/>
                  </a:cubicBezTo>
                  <a:cubicBezTo>
                    <a:pt x="421401" y="594640"/>
                    <a:pt x="420534" y="588590"/>
                    <a:pt x="417662" y="583421"/>
                  </a:cubicBezTo>
                  <a:cubicBezTo>
                    <a:pt x="411113" y="571633"/>
                    <a:pt x="402702" y="560982"/>
                    <a:pt x="395222" y="549762"/>
                  </a:cubicBezTo>
                  <a:lnTo>
                    <a:pt x="384003" y="532933"/>
                  </a:lnTo>
                  <a:cubicBezTo>
                    <a:pt x="380263" y="527323"/>
                    <a:pt x="379179" y="518235"/>
                    <a:pt x="372783" y="516103"/>
                  </a:cubicBezTo>
                  <a:cubicBezTo>
                    <a:pt x="341652" y="505725"/>
                    <a:pt x="361821" y="511226"/>
                    <a:pt x="311075" y="504884"/>
                  </a:cubicBezTo>
                  <a:cubicBezTo>
                    <a:pt x="305465" y="503014"/>
                    <a:pt x="298863" y="502968"/>
                    <a:pt x="294246" y="499274"/>
                  </a:cubicBezTo>
                  <a:cubicBezTo>
                    <a:pt x="280849" y="488556"/>
                    <a:pt x="284191" y="479165"/>
                    <a:pt x="277416" y="465615"/>
                  </a:cubicBezTo>
                  <a:cubicBezTo>
                    <a:pt x="274401" y="459585"/>
                    <a:pt x="269937" y="454395"/>
                    <a:pt x="266197" y="448785"/>
                  </a:cubicBezTo>
                  <a:cubicBezTo>
                    <a:pt x="268067" y="443175"/>
                    <a:pt x="266994" y="435393"/>
                    <a:pt x="271806" y="431956"/>
                  </a:cubicBezTo>
                  <a:cubicBezTo>
                    <a:pt x="281430" y="425082"/>
                    <a:pt x="294245" y="424476"/>
                    <a:pt x="305465" y="420736"/>
                  </a:cubicBezTo>
                  <a:cubicBezTo>
                    <a:pt x="318257" y="416472"/>
                    <a:pt x="326332" y="402561"/>
                    <a:pt x="339124" y="398297"/>
                  </a:cubicBezTo>
                  <a:lnTo>
                    <a:pt x="372783" y="387077"/>
                  </a:lnTo>
                  <a:lnTo>
                    <a:pt x="389613" y="381468"/>
                  </a:lnTo>
                  <a:cubicBezTo>
                    <a:pt x="464596" y="388284"/>
                    <a:pt x="454771" y="390552"/>
                    <a:pt x="541078" y="381468"/>
                  </a:cubicBezTo>
                  <a:cubicBezTo>
                    <a:pt x="546959" y="380849"/>
                    <a:pt x="552297" y="377728"/>
                    <a:pt x="557907" y="375858"/>
                  </a:cubicBezTo>
                  <a:cubicBezTo>
                    <a:pt x="492459" y="373988"/>
                    <a:pt x="425430" y="384670"/>
                    <a:pt x="361563" y="370248"/>
                  </a:cubicBezTo>
                  <a:cubicBezTo>
                    <a:pt x="348410" y="367278"/>
                    <a:pt x="379739" y="349382"/>
                    <a:pt x="384003" y="336589"/>
                  </a:cubicBezTo>
                  <a:lnTo>
                    <a:pt x="395222" y="302930"/>
                  </a:lnTo>
                  <a:cubicBezTo>
                    <a:pt x="393352" y="293580"/>
                    <a:pt x="397546" y="280170"/>
                    <a:pt x="389613" y="274881"/>
                  </a:cubicBezTo>
                  <a:cubicBezTo>
                    <a:pt x="384003" y="271141"/>
                    <a:pt x="379229" y="285021"/>
                    <a:pt x="378393" y="291711"/>
                  </a:cubicBezTo>
                  <a:cubicBezTo>
                    <a:pt x="377210" y="301172"/>
                    <a:pt x="382133" y="310410"/>
                    <a:pt x="384003" y="319760"/>
                  </a:cubicBezTo>
                  <a:cubicBezTo>
                    <a:pt x="387743" y="314150"/>
                    <a:pt x="394477" y="309631"/>
                    <a:pt x="395222" y="302930"/>
                  </a:cubicBezTo>
                  <a:cubicBezTo>
                    <a:pt x="396478" y="291625"/>
                    <a:pt x="395922" y="278735"/>
                    <a:pt x="389613" y="269271"/>
                  </a:cubicBezTo>
                  <a:cubicBezTo>
                    <a:pt x="386333" y="264351"/>
                    <a:pt x="385873" y="280491"/>
                    <a:pt x="384003" y="286101"/>
                  </a:cubicBezTo>
                  <a:cubicBezTo>
                    <a:pt x="384820" y="290188"/>
                    <a:pt x="386003" y="330479"/>
                    <a:pt x="406442" y="325369"/>
                  </a:cubicBezTo>
                  <a:cubicBezTo>
                    <a:pt x="412179" y="323935"/>
                    <a:pt x="410182" y="314150"/>
                    <a:pt x="412052" y="308540"/>
                  </a:cubicBezTo>
                  <a:cubicBezTo>
                    <a:pt x="410182" y="301060"/>
                    <a:pt x="411258" y="292121"/>
                    <a:pt x="406442" y="286101"/>
                  </a:cubicBezTo>
                  <a:cubicBezTo>
                    <a:pt x="402748" y="281484"/>
                    <a:pt x="392257" y="275202"/>
                    <a:pt x="389613" y="280491"/>
                  </a:cubicBezTo>
                  <a:cubicBezTo>
                    <a:pt x="382040" y="295636"/>
                    <a:pt x="389358" y="314915"/>
                    <a:pt x="384003" y="330979"/>
                  </a:cubicBezTo>
                  <a:cubicBezTo>
                    <a:pt x="379739" y="343771"/>
                    <a:pt x="369043" y="353418"/>
                    <a:pt x="361563" y="364638"/>
                  </a:cubicBezTo>
                  <a:cubicBezTo>
                    <a:pt x="361562" y="364639"/>
                    <a:pt x="339126" y="398297"/>
                    <a:pt x="339124" y="398297"/>
                  </a:cubicBezTo>
                  <a:lnTo>
                    <a:pt x="305465" y="403907"/>
                  </a:lnTo>
                  <a:cubicBezTo>
                    <a:pt x="286057" y="410377"/>
                    <a:pt x="278672" y="415755"/>
                    <a:pt x="254977" y="403907"/>
                  </a:cubicBezTo>
                  <a:cubicBezTo>
                    <a:pt x="248946" y="400892"/>
                    <a:pt x="248525" y="391845"/>
                    <a:pt x="243757" y="387077"/>
                  </a:cubicBezTo>
                  <a:cubicBezTo>
                    <a:pt x="238990" y="382310"/>
                    <a:pt x="232538" y="379598"/>
                    <a:pt x="226928" y="375858"/>
                  </a:cubicBezTo>
                  <a:cubicBezTo>
                    <a:pt x="208228" y="347808"/>
                    <a:pt x="221318" y="362768"/>
                    <a:pt x="182049" y="336589"/>
                  </a:cubicBezTo>
                  <a:cubicBezTo>
                    <a:pt x="140027" y="308575"/>
                    <a:pt x="188408" y="327489"/>
                    <a:pt x="148390" y="314150"/>
                  </a:cubicBezTo>
                  <a:cubicBezTo>
                    <a:pt x="146520" y="308540"/>
                    <a:pt x="141809" y="303153"/>
                    <a:pt x="142781" y="297320"/>
                  </a:cubicBezTo>
                  <a:cubicBezTo>
                    <a:pt x="143889" y="290670"/>
                    <a:pt x="150985" y="286521"/>
                    <a:pt x="154000" y="280491"/>
                  </a:cubicBezTo>
                  <a:cubicBezTo>
                    <a:pt x="160775" y="266940"/>
                    <a:pt x="157432" y="257550"/>
                    <a:pt x="170830" y="246832"/>
                  </a:cubicBezTo>
                  <a:cubicBezTo>
                    <a:pt x="175447" y="243138"/>
                    <a:pt x="182049" y="243092"/>
                    <a:pt x="187659" y="241222"/>
                  </a:cubicBezTo>
                  <a:cubicBezTo>
                    <a:pt x="193269" y="246832"/>
                    <a:pt x="199618" y="251789"/>
                    <a:pt x="204489" y="258052"/>
                  </a:cubicBezTo>
                  <a:cubicBezTo>
                    <a:pt x="212768" y="268696"/>
                    <a:pt x="226928" y="291711"/>
                    <a:pt x="226928" y="291711"/>
                  </a:cubicBezTo>
                  <a:cubicBezTo>
                    <a:pt x="228798" y="286101"/>
                    <a:pt x="234408" y="280491"/>
                    <a:pt x="232538" y="274881"/>
                  </a:cubicBezTo>
                  <a:cubicBezTo>
                    <a:pt x="227990" y="261237"/>
                    <a:pt x="203624" y="252010"/>
                    <a:pt x="193269" y="246832"/>
                  </a:cubicBezTo>
                  <a:cubicBezTo>
                    <a:pt x="185636" y="223935"/>
                    <a:pt x="185683" y="234114"/>
                    <a:pt x="193269" y="207563"/>
                  </a:cubicBezTo>
                  <a:cubicBezTo>
                    <a:pt x="194894" y="201877"/>
                    <a:pt x="195185" y="195351"/>
                    <a:pt x="198879" y="190734"/>
                  </a:cubicBezTo>
                  <a:cubicBezTo>
                    <a:pt x="206789" y="180847"/>
                    <a:pt x="221450" y="177600"/>
                    <a:pt x="232538" y="173904"/>
                  </a:cubicBezTo>
                  <a:cubicBezTo>
                    <a:pt x="251901" y="144859"/>
                    <a:pt x="254516" y="148565"/>
                    <a:pt x="238148" y="95367"/>
                  </a:cubicBezTo>
                  <a:cubicBezTo>
                    <a:pt x="235662" y="87288"/>
                    <a:pt x="210820" y="80648"/>
                    <a:pt x="204489" y="78538"/>
                  </a:cubicBezTo>
                  <a:cubicBezTo>
                    <a:pt x="177044" y="84026"/>
                    <a:pt x="165687" y="90750"/>
                    <a:pt x="137171" y="72928"/>
                  </a:cubicBezTo>
                  <a:cubicBezTo>
                    <a:pt x="129787" y="68313"/>
                    <a:pt x="131561" y="45375"/>
                    <a:pt x="131561" y="39269"/>
                  </a:cubicBezTo>
                </a:path>
              </a:pathLst>
            </a:cu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3090481" y="3528574"/>
              <a:ext cx="443703" cy="247364"/>
            </a:xfrm>
            <a:custGeom>
              <a:avLst/>
              <a:gdLst>
                <a:gd name="connsiteX0" fmla="*/ 528 w 443703"/>
                <a:gd name="connsiteY0" fmla="*/ 246832 h 247364"/>
                <a:gd name="connsiteX1" fmla="*/ 129553 w 443703"/>
                <a:gd name="connsiteY1" fmla="*/ 241222 h 247364"/>
                <a:gd name="connsiteX2" fmla="*/ 174432 w 443703"/>
                <a:gd name="connsiteY2" fmla="*/ 230003 h 247364"/>
                <a:gd name="connsiteX3" fmla="*/ 208091 w 443703"/>
                <a:gd name="connsiteY3" fmla="*/ 207563 h 247364"/>
                <a:gd name="connsiteX4" fmla="*/ 224920 w 443703"/>
                <a:gd name="connsiteY4" fmla="*/ 196344 h 247364"/>
                <a:gd name="connsiteX5" fmla="*/ 286628 w 443703"/>
                <a:gd name="connsiteY5" fmla="*/ 201954 h 247364"/>
                <a:gd name="connsiteX6" fmla="*/ 303458 w 443703"/>
                <a:gd name="connsiteY6" fmla="*/ 207563 h 247364"/>
                <a:gd name="connsiteX7" fmla="*/ 387605 w 443703"/>
                <a:gd name="connsiteY7" fmla="*/ 201954 h 247364"/>
                <a:gd name="connsiteX8" fmla="*/ 404434 w 443703"/>
                <a:gd name="connsiteY8" fmla="*/ 190734 h 247364"/>
                <a:gd name="connsiteX9" fmla="*/ 426874 w 443703"/>
                <a:gd name="connsiteY9" fmla="*/ 157075 h 247364"/>
                <a:gd name="connsiteX10" fmla="*/ 443703 w 443703"/>
                <a:gd name="connsiteY10" fmla="*/ 123416 h 247364"/>
                <a:gd name="connsiteX11" fmla="*/ 438093 w 443703"/>
                <a:gd name="connsiteY11" fmla="*/ 67318 h 247364"/>
                <a:gd name="connsiteX12" fmla="*/ 404434 w 443703"/>
                <a:gd name="connsiteY12" fmla="*/ 11220 h 247364"/>
                <a:gd name="connsiteX13" fmla="*/ 381995 w 443703"/>
                <a:gd name="connsiteY13" fmla="*/ 0 h 247364"/>
                <a:gd name="connsiteX14" fmla="*/ 387605 w 443703"/>
                <a:gd name="connsiteY14" fmla="*/ 50489 h 247364"/>
                <a:gd name="connsiteX15" fmla="*/ 393215 w 443703"/>
                <a:gd name="connsiteY15" fmla="*/ 67318 h 247364"/>
                <a:gd name="connsiteX16" fmla="*/ 387605 w 443703"/>
                <a:gd name="connsiteY16" fmla="*/ 140246 h 247364"/>
                <a:gd name="connsiteX17" fmla="*/ 359556 w 443703"/>
                <a:gd name="connsiteY17" fmla="*/ 162685 h 247364"/>
                <a:gd name="connsiteX18" fmla="*/ 342726 w 443703"/>
                <a:gd name="connsiteY18" fmla="*/ 173905 h 247364"/>
                <a:gd name="connsiteX19" fmla="*/ 314677 w 443703"/>
                <a:gd name="connsiteY19" fmla="*/ 179514 h 247364"/>
                <a:gd name="connsiteX20" fmla="*/ 202481 w 443703"/>
                <a:gd name="connsiteY20" fmla="*/ 185124 h 247364"/>
                <a:gd name="connsiteX21" fmla="*/ 151993 w 443703"/>
                <a:gd name="connsiteY21" fmla="*/ 207563 h 247364"/>
                <a:gd name="connsiteX22" fmla="*/ 84675 w 443703"/>
                <a:gd name="connsiteY22" fmla="*/ 230003 h 247364"/>
                <a:gd name="connsiteX23" fmla="*/ 528 w 443703"/>
                <a:gd name="connsiteY23" fmla="*/ 246832 h 24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3703" h="247364">
                  <a:moveTo>
                    <a:pt x="528" y="246832"/>
                  </a:moveTo>
                  <a:cubicBezTo>
                    <a:pt x="8008" y="248702"/>
                    <a:pt x="86704" y="245369"/>
                    <a:pt x="129553" y="241222"/>
                  </a:cubicBezTo>
                  <a:cubicBezTo>
                    <a:pt x="144901" y="239737"/>
                    <a:pt x="174432" y="230003"/>
                    <a:pt x="174432" y="230003"/>
                  </a:cubicBezTo>
                  <a:lnTo>
                    <a:pt x="208091" y="207563"/>
                  </a:lnTo>
                  <a:lnTo>
                    <a:pt x="224920" y="196344"/>
                  </a:lnTo>
                  <a:cubicBezTo>
                    <a:pt x="245489" y="198214"/>
                    <a:pt x="266181" y="199033"/>
                    <a:pt x="286628" y="201954"/>
                  </a:cubicBezTo>
                  <a:cubicBezTo>
                    <a:pt x="292482" y="202790"/>
                    <a:pt x="297545" y="207563"/>
                    <a:pt x="303458" y="207563"/>
                  </a:cubicBezTo>
                  <a:cubicBezTo>
                    <a:pt x="331569" y="207563"/>
                    <a:pt x="359556" y="203824"/>
                    <a:pt x="387605" y="201954"/>
                  </a:cubicBezTo>
                  <a:cubicBezTo>
                    <a:pt x="393215" y="198214"/>
                    <a:pt x="399994" y="195808"/>
                    <a:pt x="404434" y="190734"/>
                  </a:cubicBezTo>
                  <a:cubicBezTo>
                    <a:pt x="413314" y="180586"/>
                    <a:pt x="419394" y="168295"/>
                    <a:pt x="426874" y="157075"/>
                  </a:cubicBezTo>
                  <a:cubicBezTo>
                    <a:pt x="441373" y="135327"/>
                    <a:pt x="435962" y="146640"/>
                    <a:pt x="443703" y="123416"/>
                  </a:cubicBezTo>
                  <a:cubicBezTo>
                    <a:pt x="441833" y="104717"/>
                    <a:pt x="442031" y="85693"/>
                    <a:pt x="438093" y="67318"/>
                  </a:cubicBezTo>
                  <a:cubicBezTo>
                    <a:pt x="435369" y="54605"/>
                    <a:pt x="408091" y="16705"/>
                    <a:pt x="404434" y="11220"/>
                  </a:cubicBezTo>
                  <a:cubicBezTo>
                    <a:pt x="399795" y="4262"/>
                    <a:pt x="389475" y="3740"/>
                    <a:pt x="381995" y="0"/>
                  </a:cubicBezTo>
                  <a:cubicBezTo>
                    <a:pt x="383865" y="16830"/>
                    <a:pt x="384821" y="33786"/>
                    <a:pt x="387605" y="50489"/>
                  </a:cubicBezTo>
                  <a:cubicBezTo>
                    <a:pt x="388577" y="56322"/>
                    <a:pt x="393215" y="61405"/>
                    <a:pt x="393215" y="67318"/>
                  </a:cubicBezTo>
                  <a:cubicBezTo>
                    <a:pt x="393215" y="91699"/>
                    <a:pt x="392098" y="116282"/>
                    <a:pt x="387605" y="140246"/>
                  </a:cubicBezTo>
                  <a:cubicBezTo>
                    <a:pt x="383692" y="161115"/>
                    <a:pt x="373496" y="155715"/>
                    <a:pt x="359556" y="162685"/>
                  </a:cubicBezTo>
                  <a:cubicBezTo>
                    <a:pt x="353525" y="165700"/>
                    <a:pt x="349039" y="171538"/>
                    <a:pt x="342726" y="173905"/>
                  </a:cubicBezTo>
                  <a:cubicBezTo>
                    <a:pt x="333798" y="177253"/>
                    <a:pt x="324181" y="178754"/>
                    <a:pt x="314677" y="179514"/>
                  </a:cubicBezTo>
                  <a:cubicBezTo>
                    <a:pt x="277351" y="182500"/>
                    <a:pt x="239880" y="183254"/>
                    <a:pt x="202481" y="185124"/>
                  </a:cubicBezTo>
                  <a:cubicBezTo>
                    <a:pt x="175811" y="202905"/>
                    <a:pt x="192049" y="194212"/>
                    <a:pt x="151993" y="207563"/>
                  </a:cubicBezTo>
                  <a:lnTo>
                    <a:pt x="84675" y="230003"/>
                  </a:lnTo>
                  <a:cubicBezTo>
                    <a:pt x="67146" y="235846"/>
                    <a:pt x="-6952" y="244962"/>
                    <a:pt x="528" y="246832"/>
                  </a:cubicBezTo>
                  <a:close/>
                </a:path>
              </a:pathLst>
            </a:custGeom>
            <a:solidFill>
              <a:schemeClr val="accent6">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36854" y="3278937"/>
              <a:ext cx="1672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rot="3479542">
              <a:off x="3073715" y="3410056"/>
              <a:ext cx="1672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rot="18523604">
              <a:off x="2858736" y="3385523"/>
              <a:ext cx="1672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rot="6723176">
              <a:off x="2928877" y="3614132"/>
              <a:ext cx="1672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2992640" y="3528058"/>
              <a:ext cx="1672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5271084" y="2072506"/>
            <a:ext cx="2332363" cy="3815373"/>
            <a:chOff x="5630542" y="2335537"/>
            <a:chExt cx="2332363" cy="3815373"/>
          </a:xfrm>
        </p:grpSpPr>
        <p:grpSp>
          <p:nvGrpSpPr>
            <p:cNvPr id="8" name="Group 7"/>
            <p:cNvGrpSpPr/>
            <p:nvPr/>
          </p:nvGrpSpPr>
          <p:grpSpPr>
            <a:xfrm>
              <a:off x="5863771" y="2335537"/>
              <a:ext cx="2099134" cy="973720"/>
              <a:chOff x="5863771" y="2335537"/>
              <a:chExt cx="2099134" cy="973720"/>
            </a:xfrm>
          </p:grpSpPr>
          <p:cxnSp>
            <p:nvCxnSpPr>
              <p:cNvPr id="6" name="Straight Arrow Connector 5"/>
              <p:cNvCxnSpPr/>
              <p:nvPr/>
            </p:nvCxnSpPr>
            <p:spPr>
              <a:xfrm flipH="1">
                <a:off x="5863771" y="2627086"/>
                <a:ext cx="1146629" cy="682171"/>
              </a:xfrm>
              <a:prstGeom prst="straightConnector1">
                <a:avLst/>
              </a:prstGeom>
              <a:ln w="4762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010400" y="2335537"/>
                <a:ext cx="952505" cy="523220"/>
              </a:xfrm>
              <a:prstGeom prst="rect">
                <a:avLst/>
              </a:prstGeom>
              <a:noFill/>
            </p:spPr>
            <p:txBody>
              <a:bodyPr wrap="none" rtlCol="0">
                <a:spAutoFit/>
              </a:bodyPr>
              <a:lstStyle/>
              <a:p>
                <a:r>
                  <a:rPr lang="en-US" sz="2800" dirty="0" smtClean="0"/>
                  <a:t>N P K</a:t>
                </a:r>
                <a:endParaRPr lang="en-US" sz="2800" dirty="0"/>
              </a:p>
            </p:txBody>
          </p:sp>
        </p:grpSp>
        <p:grpSp>
          <p:nvGrpSpPr>
            <p:cNvPr id="5" name="Group 4"/>
            <p:cNvGrpSpPr/>
            <p:nvPr/>
          </p:nvGrpSpPr>
          <p:grpSpPr>
            <a:xfrm>
              <a:off x="5630542" y="4774585"/>
              <a:ext cx="2059370" cy="1376325"/>
              <a:chOff x="5225144" y="4963885"/>
              <a:chExt cx="2059370" cy="1376325"/>
            </a:xfrm>
          </p:grpSpPr>
          <p:cxnSp>
            <p:nvCxnSpPr>
              <p:cNvPr id="7" name="Straight Arrow Connector 6"/>
              <p:cNvCxnSpPr/>
              <p:nvPr/>
            </p:nvCxnSpPr>
            <p:spPr>
              <a:xfrm>
                <a:off x="5225144" y="4963885"/>
                <a:ext cx="1001485" cy="1037771"/>
              </a:xfrm>
              <a:prstGeom prst="straightConnector1">
                <a:avLst/>
              </a:prstGeom>
              <a:ln w="4762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6332009" y="5816990"/>
                <a:ext cx="952505" cy="523220"/>
              </a:xfrm>
              <a:prstGeom prst="rect">
                <a:avLst/>
              </a:prstGeom>
              <a:noFill/>
            </p:spPr>
            <p:txBody>
              <a:bodyPr wrap="none" rtlCol="0">
                <a:spAutoFit/>
              </a:bodyPr>
              <a:lstStyle/>
              <a:p>
                <a:r>
                  <a:rPr lang="en-US" sz="2800" dirty="0" smtClean="0"/>
                  <a:t>N P K</a:t>
                </a:r>
                <a:endParaRPr lang="en-US" sz="2800" dirty="0"/>
              </a:p>
            </p:txBody>
          </p:sp>
        </p:grpSp>
      </p:grpSp>
      <p:sp>
        <p:nvSpPr>
          <p:cNvPr id="10" name="TextBox 9"/>
          <p:cNvSpPr txBox="1"/>
          <p:nvPr/>
        </p:nvSpPr>
        <p:spPr>
          <a:xfrm>
            <a:off x="6377949" y="43547"/>
            <a:ext cx="2660728" cy="400110"/>
          </a:xfrm>
          <a:prstGeom prst="rect">
            <a:avLst/>
          </a:prstGeom>
          <a:solidFill>
            <a:schemeClr val="bg1">
              <a:lumMod val="75000"/>
            </a:schemeClr>
          </a:solidFill>
        </p:spPr>
        <p:txBody>
          <a:bodyPr wrap="square" rtlCol="0">
            <a:spAutoFit/>
          </a:bodyPr>
          <a:lstStyle/>
          <a:p>
            <a:pPr marL="0" lvl="1"/>
            <a:r>
              <a:rPr lang="en-US" sz="2000" b="1" dirty="0"/>
              <a:t>Balance de </a:t>
            </a:r>
            <a:r>
              <a:rPr lang="en-US" sz="2000" b="1" dirty="0" err="1" smtClean="0"/>
              <a:t>nutrientes</a:t>
            </a:r>
            <a:endParaRPr lang="en-US" sz="2000" b="1" dirty="0"/>
          </a:p>
        </p:txBody>
      </p:sp>
      <p:sp>
        <p:nvSpPr>
          <p:cNvPr id="73" name="TextBox 72"/>
          <p:cNvSpPr txBox="1"/>
          <p:nvPr/>
        </p:nvSpPr>
        <p:spPr>
          <a:xfrm>
            <a:off x="6377949" y="466021"/>
            <a:ext cx="2660728" cy="400110"/>
          </a:xfrm>
          <a:prstGeom prst="rect">
            <a:avLst/>
          </a:prstGeom>
          <a:solidFill>
            <a:schemeClr val="bg1">
              <a:lumMod val="75000"/>
            </a:schemeClr>
          </a:solidFill>
        </p:spPr>
        <p:txBody>
          <a:bodyPr wrap="none" rtlCol="0">
            <a:spAutoFit/>
          </a:bodyPr>
          <a:lstStyle/>
          <a:p>
            <a:pPr marL="0" lvl="1"/>
            <a:r>
              <a:rPr lang="en-US" sz="2000" b="1" dirty="0" err="1" smtClean="0"/>
              <a:t>Dinamica</a:t>
            </a:r>
            <a:r>
              <a:rPr lang="en-US" sz="2000" b="1" dirty="0" smtClean="0"/>
              <a:t> de </a:t>
            </a:r>
            <a:r>
              <a:rPr lang="en-US" sz="2000" b="1" dirty="0" err="1" smtClean="0"/>
              <a:t>nutrientes</a:t>
            </a:r>
            <a:endParaRPr lang="en-US" sz="2000" b="1" dirty="0" smtClean="0"/>
          </a:p>
        </p:txBody>
      </p:sp>
      <p:sp>
        <p:nvSpPr>
          <p:cNvPr id="74" name="TextBox 73"/>
          <p:cNvSpPr txBox="1"/>
          <p:nvPr/>
        </p:nvSpPr>
        <p:spPr>
          <a:xfrm>
            <a:off x="6377949" y="922049"/>
            <a:ext cx="2660728" cy="707886"/>
          </a:xfrm>
          <a:prstGeom prst="rect">
            <a:avLst/>
          </a:prstGeom>
          <a:solidFill>
            <a:schemeClr val="bg1">
              <a:lumMod val="75000"/>
            </a:schemeClr>
          </a:solidFill>
        </p:spPr>
        <p:txBody>
          <a:bodyPr wrap="square" rtlCol="0">
            <a:spAutoFit/>
          </a:bodyPr>
          <a:lstStyle/>
          <a:p>
            <a:pPr marL="0" lvl="1"/>
            <a:r>
              <a:rPr lang="en-US" sz="2000" b="1" dirty="0" err="1" smtClean="0"/>
              <a:t>Condiciones</a:t>
            </a:r>
            <a:r>
              <a:rPr lang="en-US" sz="2000" b="1" dirty="0" smtClean="0"/>
              <a:t> </a:t>
            </a:r>
            <a:r>
              <a:rPr lang="en-US" sz="2000" b="1" dirty="0" err="1" smtClean="0"/>
              <a:t>químicas</a:t>
            </a:r>
            <a:endParaRPr lang="en-US" sz="2000" b="1" dirty="0" smtClean="0"/>
          </a:p>
          <a:p>
            <a:pPr marL="0" lvl="1"/>
            <a:r>
              <a:rPr lang="en-US" sz="2000" b="1" dirty="0"/>
              <a:t>y</a:t>
            </a:r>
            <a:r>
              <a:rPr lang="en-US" sz="2000" b="1" dirty="0" smtClean="0"/>
              <a:t> </a:t>
            </a:r>
            <a:r>
              <a:rPr lang="en-US" sz="2000" b="1" dirty="0" err="1" smtClean="0"/>
              <a:t>físicas</a:t>
            </a:r>
            <a:endParaRPr lang="en-US" sz="2000" b="1" dirty="0" smtClean="0"/>
          </a:p>
        </p:txBody>
      </p:sp>
      <p:sp>
        <p:nvSpPr>
          <p:cNvPr id="75" name="TextBox 74"/>
          <p:cNvSpPr txBox="1"/>
          <p:nvPr/>
        </p:nvSpPr>
        <p:spPr>
          <a:xfrm>
            <a:off x="6377949" y="1706877"/>
            <a:ext cx="2660728" cy="400110"/>
          </a:xfrm>
          <a:prstGeom prst="rect">
            <a:avLst/>
          </a:prstGeom>
          <a:solidFill>
            <a:schemeClr val="bg1">
              <a:lumMod val="75000"/>
            </a:schemeClr>
          </a:solidFill>
        </p:spPr>
        <p:txBody>
          <a:bodyPr wrap="square" rtlCol="0">
            <a:spAutoFit/>
          </a:bodyPr>
          <a:lstStyle/>
          <a:p>
            <a:pPr marL="0" lvl="1"/>
            <a:r>
              <a:rPr lang="en-US" sz="2000" b="1" dirty="0" err="1" smtClean="0"/>
              <a:t>Función</a:t>
            </a:r>
            <a:r>
              <a:rPr lang="en-US" sz="2000" b="1" dirty="0" smtClean="0"/>
              <a:t> </a:t>
            </a:r>
            <a:r>
              <a:rPr lang="en-US" sz="2000" b="1" dirty="0" err="1" smtClean="0"/>
              <a:t>biológico</a:t>
            </a:r>
            <a:endParaRPr lang="en-US" sz="2000" b="1" dirty="0" smtClean="0"/>
          </a:p>
        </p:txBody>
      </p:sp>
      <p:sp>
        <p:nvSpPr>
          <p:cNvPr id="76" name="TextBox 75"/>
          <p:cNvSpPr txBox="1"/>
          <p:nvPr/>
        </p:nvSpPr>
        <p:spPr>
          <a:xfrm>
            <a:off x="6377949" y="2164000"/>
            <a:ext cx="2660728" cy="400110"/>
          </a:xfrm>
          <a:prstGeom prst="rect">
            <a:avLst/>
          </a:prstGeom>
          <a:solidFill>
            <a:schemeClr val="bg1">
              <a:lumMod val="75000"/>
            </a:schemeClr>
          </a:solidFill>
        </p:spPr>
        <p:txBody>
          <a:bodyPr wrap="square" rtlCol="0">
            <a:spAutoFit/>
          </a:bodyPr>
          <a:lstStyle/>
          <a:p>
            <a:pPr marL="0" lvl="1"/>
            <a:r>
              <a:rPr lang="en-US" sz="2000" b="1" dirty="0" err="1" smtClean="0"/>
              <a:t>Fitomejoramiento</a:t>
            </a:r>
            <a:endParaRPr lang="en-US" sz="2000" b="1" dirty="0" smtClean="0"/>
          </a:p>
        </p:txBody>
      </p:sp>
      <p:sp>
        <p:nvSpPr>
          <p:cNvPr id="41" name="Oval 40"/>
          <p:cNvSpPr/>
          <p:nvPr/>
        </p:nvSpPr>
        <p:spPr>
          <a:xfrm>
            <a:off x="2826947" y="1088321"/>
            <a:ext cx="2545995" cy="2752925"/>
          </a:xfrm>
          <a:prstGeom prst="ellipse">
            <a:avLst/>
          </a:prstGeom>
          <a:noFill/>
          <a:ln w="317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69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fade">
                                      <p:cBhvr>
                                        <p:cTn id="18" dur="500"/>
                                        <p:tgtEl>
                                          <p:spTgt spid="7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500"/>
                                        <p:tgtEl>
                                          <p:spTgt spid="7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500"/>
                                        <p:tgtEl>
                                          <p:spTgt spid="7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fade">
                                      <p:cBhvr>
                                        <p:cTn id="34" dur="500"/>
                                        <p:tgtEl>
                                          <p:spTgt spid="7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70"/>
                                        </p:tgtEl>
                                      </p:cBhvr>
                                    </p:animEffect>
                                    <p:set>
                                      <p:cBhvr>
                                        <p:cTn id="39" dur="1" fill="hold">
                                          <p:stCondLst>
                                            <p:cond delay="499"/>
                                          </p:stCondLst>
                                        </p:cTn>
                                        <p:tgtEl>
                                          <p:spTgt spid="70"/>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71"/>
                                        </p:tgtEl>
                                      </p:cBhvr>
                                    </p:animEffect>
                                    <p:set>
                                      <p:cBhvr>
                                        <p:cTn id="42" dur="1" fill="hold">
                                          <p:stCondLst>
                                            <p:cond delay="499"/>
                                          </p:stCondLst>
                                        </p:cTn>
                                        <p:tgtEl>
                                          <p:spTgt spid="71"/>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xit" presetSubtype="0" fill="hold" grpId="1" nodeType="withEffect">
                                  <p:stCondLst>
                                    <p:cond delay="0"/>
                                  </p:stCondLst>
                                  <p:childTnLst>
                                    <p:animEffect transition="out" filter="fade">
                                      <p:cBhvr>
                                        <p:cTn id="47" dur="500"/>
                                        <p:tgtEl>
                                          <p:spTgt spid="34"/>
                                        </p:tgtEl>
                                      </p:cBhvr>
                                    </p:animEffect>
                                    <p:set>
                                      <p:cBhvr>
                                        <p:cTn id="48" dur="1" fill="hold">
                                          <p:stCondLst>
                                            <p:cond delay="499"/>
                                          </p:stCondLst>
                                        </p:cTn>
                                        <p:tgtEl>
                                          <p:spTgt spid="34"/>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10" grpId="0" animBg="1"/>
      <p:bldP spid="73" grpId="0" animBg="1"/>
      <p:bldP spid="74" grpId="0" animBg="1"/>
      <p:bldP spid="75" grpId="0" animBg="1"/>
      <p:bldP spid="76" grpId="0" animBg="1"/>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722882" cy="718590"/>
          </a:xfrm>
        </p:spPr>
        <p:txBody>
          <a:bodyPr>
            <a:normAutofit fontScale="90000"/>
          </a:bodyPr>
          <a:lstStyle/>
          <a:p>
            <a:r>
              <a:rPr lang="en-US" dirty="0" err="1" smtClean="0"/>
              <a:t>Seis</a:t>
            </a:r>
            <a:r>
              <a:rPr lang="en-US" dirty="0" smtClean="0"/>
              <a:t> </a:t>
            </a:r>
            <a:r>
              <a:rPr lang="en-US" dirty="0" err="1" smtClean="0"/>
              <a:t>enfoques</a:t>
            </a:r>
            <a:r>
              <a:rPr lang="en-US" dirty="0"/>
              <a:t> </a:t>
            </a:r>
            <a:r>
              <a:rPr lang="en-US" dirty="0" err="1" smtClean="0"/>
              <a:t>visualizados</a:t>
            </a:r>
            <a:endParaRPr lang="en-US" dirty="0"/>
          </a:p>
        </p:txBody>
      </p:sp>
      <p:grpSp>
        <p:nvGrpSpPr>
          <p:cNvPr id="3" name="Group 2"/>
          <p:cNvGrpSpPr/>
          <p:nvPr/>
        </p:nvGrpSpPr>
        <p:grpSpPr>
          <a:xfrm>
            <a:off x="3835364" y="5276165"/>
            <a:ext cx="1424643" cy="1192352"/>
            <a:chOff x="3835364" y="5276165"/>
            <a:chExt cx="1424643" cy="1192352"/>
          </a:xfrm>
          <a:pattFill prst="wdUpDiag">
            <a:fgClr>
              <a:srgbClr val="00B050"/>
            </a:fgClr>
            <a:bgClr>
              <a:schemeClr val="bg1"/>
            </a:bgClr>
          </a:pattFill>
        </p:grpSpPr>
        <p:sp>
          <p:nvSpPr>
            <p:cNvPr id="4" name="Parallelogram 3"/>
            <p:cNvSpPr/>
            <p:nvPr/>
          </p:nvSpPr>
          <p:spPr>
            <a:xfrm rot="13384586">
              <a:off x="3835364" y="5276165"/>
              <a:ext cx="1424643" cy="1192352"/>
            </a:xfrm>
            <a:prstGeom prst="parallelogram">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a:off x="4647657" y="5672456"/>
              <a:ext cx="271097" cy="367816"/>
              <a:chOff x="3930805" y="1711488"/>
              <a:chExt cx="1030454" cy="1685827"/>
            </a:xfrm>
            <a:grpFill/>
          </p:grpSpPr>
          <p:sp>
            <p:nvSpPr>
              <p:cNvPr id="13" name="Freeform 12"/>
              <p:cNvSpPr/>
              <p:nvPr/>
            </p:nvSpPr>
            <p:spPr>
              <a:xfrm>
                <a:off x="4622242" y="321982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rot="4526488">
                <a:off x="3850039" y="242616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rot="17754089">
                <a:off x="3893671" y="2906595"/>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4134921" y="171148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rot="16763596">
                <a:off x="4591849" y="189320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2003031">
                <a:off x="4379085" y="2963714"/>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3" name="Parallelogram 72"/>
          <p:cNvSpPr/>
          <p:nvPr/>
        </p:nvSpPr>
        <p:spPr>
          <a:xfrm rot="13384586">
            <a:off x="867460" y="2135023"/>
            <a:ext cx="1424643" cy="1192352"/>
          </a:xfrm>
          <a:prstGeom prst="parallelogram">
            <a:avLst/>
          </a:prstGeom>
          <a:pattFill prst="zigZag">
            <a:fgClr>
              <a:srgbClr val="FFC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p:cNvGrpSpPr/>
          <p:nvPr/>
        </p:nvGrpSpPr>
        <p:grpSpPr>
          <a:xfrm>
            <a:off x="1619097" y="4161470"/>
            <a:ext cx="1424643" cy="1192352"/>
            <a:chOff x="3835364" y="5276165"/>
            <a:chExt cx="1424643" cy="1192352"/>
          </a:xfrm>
          <a:pattFill prst="solidDmnd">
            <a:fgClr>
              <a:schemeClr val="accent6">
                <a:lumMod val="60000"/>
                <a:lumOff val="40000"/>
              </a:schemeClr>
            </a:fgClr>
            <a:bgClr>
              <a:schemeClr val="accent3">
                <a:lumMod val="60000"/>
                <a:lumOff val="40000"/>
              </a:schemeClr>
            </a:bgClr>
          </a:pattFill>
        </p:grpSpPr>
        <p:sp>
          <p:nvSpPr>
            <p:cNvPr id="98" name="Parallelogram 97"/>
            <p:cNvSpPr/>
            <p:nvPr/>
          </p:nvSpPr>
          <p:spPr>
            <a:xfrm rot="13384586">
              <a:off x="3835364" y="5276165"/>
              <a:ext cx="1424643" cy="1192352"/>
            </a:xfrm>
            <a:prstGeom prst="parallelogram">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9" name="Group 98"/>
            <p:cNvGrpSpPr/>
            <p:nvPr/>
          </p:nvGrpSpPr>
          <p:grpSpPr>
            <a:xfrm>
              <a:off x="4552809" y="5656702"/>
              <a:ext cx="435367" cy="383570"/>
              <a:chOff x="3570289" y="1639283"/>
              <a:chExt cx="1654855" cy="1758032"/>
            </a:xfrm>
            <a:grpFill/>
          </p:grpSpPr>
          <p:sp>
            <p:nvSpPr>
              <p:cNvPr id="102" name="Freeform 101"/>
              <p:cNvSpPr/>
              <p:nvPr/>
            </p:nvSpPr>
            <p:spPr>
              <a:xfrm>
                <a:off x="4622242" y="321982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102"/>
              <p:cNvSpPr/>
              <p:nvPr/>
            </p:nvSpPr>
            <p:spPr>
              <a:xfrm rot="2526533">
                <a:off x="4521808" y="280348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103"/>
              <p:cNvSpPr/>
              <p:nvPr/>
            </p:nvSpPr>
            <p:spPr>
              <a:xfrm rot="15124339">
                <a:off x="4391458" y="243538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104"/>
              <p:cNvSpPr/>
              <p:nvPr/>
            </p:nvSpPr>
            <p:spPr>
              <a:xfrm rot="16540851">
                <a:off x="4633156" y="234217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p:cNvSpPr/>
              <p:nvPr/>
            </p:nvSpPr>
            <p:spPr>
              <a:xfrm rot="1587052">
                <a:off x="4719363" y="269329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106"/>
              <p:cNvSpPr/>
              <p:nvPr/>
            </p:nvSpPr>
            <p:spPr>
              <a:xfrm>
                <a:off x="4886127" y="253834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107"/>
              <p:cNvSpPr/>
              <p:nvPr/>
            </p:nvSpPr>
            <p:spPr>
              <a:xfrm>
                <a:off x="3570289" y="2604556"/>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108"/>
              <p:cNvSpPr/>
              <p:nvPr/>
            </p:nvSpPr>
            <p:spPr>
              <a:xfrm rot="4526488">
                <a:off x="3850039" y="242616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109"/>
              <p:cNvSpPr/>
              <p:nvPr/>
            </p:nvSpPr>
            <p:spPr>
              <a:xfrm rot="4640117">
                <a:off x="4026153" y="2538340"/>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110"/>
              <p:cNvSpPr/>
              <p:nvPr/>
            </p:nvSpPr>
            <p:spPr>
              <a:xfrm rot="18729166">
                <a:off x="3670489" y="279775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111"/>
              <p:cNvSpPr/>
              <p:nvPr/>
            </p:nvSpPr>
            <p:spPr>
              <a:xfrm rot="17754089">
                <a:off x="3893671" y="2906595"/>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reeform 112"/>
              <p:cNvSpPr/>
              <p:nvPr/>
            </p:nvSpPr>
            <p:spPr>
              <a:xfrm>
                <a:off x="3795904" y="196037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113"/>
              <p:cNvSpPr/>
              <p:nvPr/>
            </p:nvSpPr>
            <p:spPr>
              <a:xfrm>
                <a:off x="4134921" y="171148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reeform 114"/>
              <p:cNvSpPr/>
              <p:nvPr/>
            </p:nvSpPr>
            <p:spPr>
              <a:xfrm rot="16763596">
                <a:off x="4591849" y="189320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115"/>
              <p:cNvSpPr/>
              <p:nvPr/>
            </p:nvSpPr>
            <p:spPr>
              <a:xfrm>
                <a:off x="4802664" y="2080314"/>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116"/>
              <p:cNvSpPr/>
              <p:nvPr/>
            </p:nvSpPr>
            <p:spPr>
              <a:xfrm rot="19991668">
                <a:off x="3761601" y="2197850"/>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117"/>
              <p:cNvSpPr/>
              <p:nvPr/>
            </p:nvSpPr>
            <p:spPr>
              <a:xfrm>
                <a:off x="4803387" y="3071725"/>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reeform 118"/>
              <p:cNvSpPr/>
              <p:nvPr/>
            </p:nvSpPr>
            <p:spPr>
              <a:xfrm rot="2003031">
                <a:off x="4379085" y="2963714"/>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p:cNvSpPr/>
              <p:nvPr/>
            </p:nvSpPr>
            <p:spPr>
              <a:xfrm rot="6335045">
                <a:off x="4438437" y="172004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Freeform 120"/>
              <p:cNvSpPr/>
              <p:nvPr/>
            </p:nvSpPr>
            <p:spPr>
              <a:xfrm>
                <a:off x="4085337" y="190282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grp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2" name="Group 121"/>
          <p:cNvGrpSpPr/>
          <p:nvPr/>
        </p:nvGrpSpPr>
        <p:grpSpPr>
          <a:xfrm>
            <a:off x="6279019" y="2643324"/>
            <a:ext cx="1424643" cy="1192352"/>
            <a:chOff x="3835364" y="5276165"/>
            <a:chExt cx="1424643" cy="1192352"/>
          </a:xfrm>
        </p:grpSpPr>
        <p:sp>
          <p:nvSpPr>
            <p:cNvPr id="123" name="Parallelogram 122"/>
            <p:cNvSpPr/>
            <p:nvPr/>
          </p:nvSpPr>
          <p:spPr>
            <a:xfrm rot="13384586">
              <a:off x="3835364" y="5276165"/>
              <a:ext cx="1424643" cy="1192352"/>
            </a:xfrm>
            <a:prstGeom prst="parallelogram">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123"/>
            <p:cNvGrpSpPr/>
            <p:nvPr/>
          </p:nvGrpSpPr>
          <p:grpSpPr>
            <a:xfrm>
              <a:off x="4552808" y="5656702"/>
              <a:ext cx="457004" cy="557651"/>
              <a:chOff x="3570289" y="1639283"/>
              <a:chExt cx="1737100" cy="2555904"/>
            </a:xfrm>
          </p:grpSpPr>
          <p:sp>
            <p:nvSpPr>
              <p:cNvPr id="125" name="Freeform 124"/>
              <p:cNvSpPr/>
              <p:nvPr/>
            </p:nvSpPr>
            <p:spPr>
              <a:xfrm>
                <a:off x="3646464" y="3560364"/>
                <a:ext cx="1660925" cy="634823"/>
              </a:xfrm>
              <a:custGeom>
                <a:avLst/>
                <a:gdLst>
                  <a:gd name="connsiteX0" fmla="*/ 724569 w 1660925"/>
                  <a:gd name="connsiteY0" fmla="*/ 87188 h 634823"/>
                  <a:gd name="connsiteX1" fmla="*/ 699448 w 1660925"/>
                  <a:gd name="connsiteY1" fmla="*/ 97236 h 634823"/>
                  <a:gd name="connsiteX2" fmla="*/ 654231 w 1660925"/>
                  <a:gd name="connsiteY2" fmla="*/ 112309 h 634823"/>
                  <a:gd name="connsiteX3" fmla="*/ 639158 w 1660925"/>
                  <a:gd name="connsiteY3" fmla="*/ 117333 h 634823"/>
                  <a:gd name="connsiteX4" fmla="*/ 624085 w 1660925"/>
                  <a:gd name="connsiteY4" fmla="*/ 122357 h 634823"/>
                  <a:gd name="connsiteX5" fmla="*/ 609013 w 1660925"/>
                  <a:gd name="connsiteY5" fmla="*/ 132405 h 634823"/>
                  <a:gd name="connsiteX6" fmla="*/ 593940 w 1660925"/>
                  <a:gd name="connsiteY6" fmla="*/ 137429 h 634823"/>
                  <a:gd name="connsiteX7" fmla="*/ 583892 w 1660925"/>
                  <a:gd name="connsiteY7" fmla="*/ 147478 h 634823"/>
                  <a:gd name="connsiteX8" fmla="*/ 578868 w 1660925"/>
                  <a:gd name="connsiteY8" fmla="*/ 162550 h 634823"/>
                  <a:gd name="connsiteX9" fmla="*/ 563795 w 1660925"/>
                  <a:gd name="connsiteY9" fmla="*/ 167574 h 634823"/>
                  <a:gd name="connsiteX10" fmla="*/ 533650 w 1660925"/>
                  <a:gd name="connsiteY10" fmla="*/ 182647 h 634823"/>
                  <a:gd name="connsiteX11" fmla="*/ 518578 w 1660925"/>
                  <a:gd name="connsiteY11" fmla="*/ 192695 h 634823"/>
                  <a:gd name="connsiteX12" fmla="*/ 503505 w 1660925"/>
                  <a:gd name="connsiteY12" fmla="*/ 197720 h 634823"/>
                  <a:gd name="connsiteX13" fmla="*/ 478384 w 1660925"/>
                  <a:gd name="connsiteY13" fmla="*/ 217816 h 634823"/>
                  <a:gd name="connsiteX14" fmla="*/ 463312 w 1660925"/>
                  <a:gd name="connsiteY14" fmla="*/ 227865 h 634823"/>
                  <a:gd name="connsiteX15" fmla="*/ 453263 w 1660925"/>
                  <a:gd name="connsiteY15" fmla="*/ 237913 h 634823"/>
                  <a:gd name="connsiteX16" fmla="*/ 433167 w 1660925"/>
                  <a:gd name="connsiteY16" fmla="*/ 242937 h 634823"/>
                  <a:gd name="connsiteX17" fmla="*/ 372877 w 1660925"/>
                  <a:gd name="connsiteY17" fmla="*/ 252985 h 634823"/>
                  <a:gd name="connsiteX18" fmla="*/ 342732 w 1660925"/>
                  <a:gd name="connsiteY18" fmla="*/ 263034 h 634823"/>
                  <a:gd name="connsiteX19" fmla="*/ 327659 w 1660925"/>
                  <a:gd name="connsiteY19" fmla="*/ 268058 h 634823"/>
                  <a:gd name="connsiteX20" fmla="*/ 297514 w 1660925"/>
                  <a:gd name="connsiteY20" fmla="*/ 283131 h 634823"/>
                  <a:gd name="connsiteX21" fmla="*/ 282441 w 1660925"/>
                  <a:gd name="connsiteY21" fmla="*/ 293179 h 634823"/>
                  <a:gd name="connsiteX22" fmla="*/ 247272 w 1660925"/>
                  <a:gd name="connsiteY22" fmla="*/ 303227 h 634823"/>
                  <a:gd name="connsiteX23" fmla="*/ 232200 w 1660925"/>
                  <a:gd name="connsiteY23" fmla="*/ 308251 h 634823"/>
                  <a:gd name="connsiteX24" fmla="*/ 166885 w 1660925"/>
                  <a:gd name="connsiteY24" fmla="*/ 313276 h 634823"/>
                  <a:gd name="connsiteX25" fmla="*/ 76450 w 1660925"/>
                  <a:gd name="connsiteY25" fmla="*/ 333372 h 634823"/>
                  <a:gd name="connsiteX26" fmla="*/ 61378 w 1660925"/>
                  <a:gd name="connsiteY26" fmla="*/ 338396 h 634823"/>
                  <a:gd name="connsiteX27" fmla="*/ 26209 w 1660925"/>
                  <a:gd name="connsiteY27" fmla="*/ 353469 h 634823"/>
                  <a:gd name="connsiteX28" fmla="*/ 1088 w 1660925"/>
                  <a:gd name="connsiteY28" fmla="*/ 358493 h 634823"/>
                  <a:gd name="connsiteX29" fmla="*/ 16160 w 1660925"/>
                  <a:gd name="connsiteY29" fmla="*/ 353469 h 634823"/>
                  <a:gd name="connsiteX30" fmla="*/ 36257 w 1660925"/>
                  <a:gd name="connsiteY30" fmla="*/ 343421 h 634823"/>
                  <a:gd name="connsiteX31" fmla="*/ 86499 w 1660925"/>
                  <a:gd name="connsiteY31" fmla="*/ 333372 h 634823"/>
                  <a:gd name="connsiteX32" fmla="*/ 126692 w 1660925"/>
                  <a:gd name="connsiteY32" fmla="*/ 323324 h 634823"/>
                  <a:gd name="connsiteX33" fmla="*/ 146789 w 1660925"/>
                  <a:gd name="connsiteY33" fmla="*/ 318300 h 634823"/>
                  <a:gd name="connsiteX34" fmla="*/ 161861 w 1660925"/>
                  <a:gd name="connsiteY34" fmla="*/ 313276 h 634823"/>
                  <a:gd name="connsiteX35" fmla="*/ 192006 w 1660925"/>
                  <a:gd name="connsiteY35" fmla="*/ 308251 h 634823"/>
                  <a:gd name="connsiteX36" fmla="*/ 222151 w 1660925"/>
                  <a:gd name="connsiteY36" fmla="*/ 298203 h 634823"/>
                  <a:gd name="connsiteX37" fmla="*/ 217127 w 1660925"/>
                  <a:gd name="connsiteY37" fmla="*/ 323324 h 634823"/>
                  <a:gd name="connsiteX38" fmla="*/ 186982 w 1660925"/>
                  <a:gd name="connsiteY38" fmla="*/ 348445 h 634823"/>
                  <a:gd name="connsiteX39" fmla="*/ 156837 w 1660925"/>
                  <a:gd name="connsiteY39" fmla="*/ 358493 h 634823"/>
                  <a:gd name="connsiteX40" fmla="*/ 131716 w 1660925"/>
                  <a:gd name="connsiteY40" fmla="*/ 383614 h 634823"/>
                  <a:gd name="connsiteX41" fmla="*/ 121668 w 1660925"/>
                  <a:gd name="connsiteY41" fmla="*/ 398687 h 634823"/>
                  <a:gd name="connsiteX42" fmla="*/ 106595 w 1660925"/>
                  <a:gd name="connsiteY42" fmla="*/ 408735 h 634823"/>
                  <a:gd name="connsiteX43" fmla="*/ 91523 w 1660925"/>
                  <a:gd name="connsiteY43" fmla="*/ 423807 h 634823"/>
                  <a:gd name="connsiteX44" fmla="*/ 61378 w 1660925"/>
                  <a:gd name="connsiteY44" fmla="*/ 443904 h 634823"/>
                  <a:gd name="connsiteX45" fmla="*/ 36257 w 1660925"/>
                  <a:gd name="connsiteY45" fmla="*/ 458977 h 634823"/>
                  <a:gd name="connsiteX46" fmla="*/ 21184 w 1660925"/>
                  <a:gd name="connsiteY46" fmla="*/ 469025 h 634823"/>
                  <a:gd name="connsiteX47" fmla="*/ 31233 w 1660925"/>
                  <a:gd name="connsiteY47" fmla="*/ 458977 h 634823"/>
                  <a:gd name="connsiteX48" fmla="*/ 46305 w 1660925"/>
                  <a:gd name="connsiteY48" fmla="*/ 453952 h 634823"/>
                  <a:gd name="connsiteX49" fmla="*/ 71426 w 1660925"/>
                  <a:gd name="connsiteY49" fmla="*/ 433856 h 634823"/>
                  <a:gd name="connsiteX50" fmla="*/ 81474 w 1660925"/>
                  <a:gd name="connsiteY50" fmla="*/ 423807 h 634823"/>
                  <a:gd name="connsiteX51" fmla="*/ 96547 w 1660925"/>
                  <a:gd name="connsiteY51" fmla="*/ 418783 h 634823"/>
                  <a:gd name="connsiteX52" fmla="*/ 126692 w 1660925"/>
                  <a:gd name="connsiteY52" fmla="*/ 403711 h 634823"/>
                  <a:gd name="connsiteX53" fmla="*/ 141765 w 1660925"/>
                  <a:gd name="connsiteY53" fmla="*/ 393662 h 634823"/>
                  <a:gd name="connsiteX54" fmla="*/ 156837 w 1660925"/>
                  <a:gd name="connsiteY54" fmla="*/ 388638 h 634823"/>
                  <a:gd name="connsiteX55" fmla="*/ 181958 w 1660925"/>
                  <a:gd name="connsiteY55" fmla="*/ 368541 h 634823"/>
                  <a:gd name="connsiteX56" fmla="*/ 212103 w 1660925"/>
                  <a:gd name="connsiteY56" fmla="*/ 333372 h 634823"/>
                  <a:gd name="connsiteX57" fmla="*/ 252296 w 1660925"/>
                  <a:gd name="connsiteY57" fmla="*/ 323324 h 634823"/>
                  <a:gd name="connsiteX58" fmla="*/ 267369 w 1660925"/>
                  <a:gd name="connsiteY58" fmla="*/ 313276 h 634823"/>
                  <a:gd name="connsiteX59" fmla="*/ 297514 w 1660925"/>
                  <a:gd name="connsiteY59" fmla="*/ 303227 h 634823"/>
                  <a:gd name="connsiteX60" fmla="*/ 312587 w 1660925"/>
                  <a:gd name="connsiteY60" fmla="*/ 298203 h 634823"/>
                  <a:gd name="connsiteX61" fmla="*/ 347756 w 1660925"/>
                  <a:gd name="connsiteY61" fmla="*/ 293179 h 634823"/>
                  <a:gd name="connsiteX62" fmla="*/ 357804 w 1660925"/>
                  <a:gd name="connsiteY62" fmla="*/ 313276 h 634823"/>
                  <a:gd name="connsiteX63" fmla="*/ 332683 w 1660925"/>
                  <a:gd name="connsiteY63" fmla="*/ 338396 h 634823"/>
                  <a:gd name="connsiteX64" fmla="*/ 322635 w 1660925"/>
                  <a:gd name="connsiteY64" fmla="*/ 373566 h 634823"/>
                  <a:gd name="connsiteX65" fmla="*/ 302538 w 1660925"/>
                  <a:gd name="connsiteY65" fmla="*/ 398687 h 634823"/>
                  <a:gd name="connsiteX66" fmla="*/ 282441 w 1660925"/>
                  <a:gd name="connsiteY66" fmla="*/ 428832 h 634823"/>
                  <a:gd name="connsiteX67" fmla="*/ 272393 w 1660925"/>
                  <a:gd name="connsiteY67" fmla="*/ 443904 h 634823"/>
                  <a:gd name="connsiteX68" fmla="*/ 262345 w 1660925"/>
                  <a:gd name="connsiteY68" fmla="*/ 474049 h 634823"/>
                  <a:gd name="connsiteX69" fmla="*/ 272393 w 1660925"/>
                  <a:gd name="connsiteY69" fmla="*/ 484098 h 634823"/>
                  <a:gd name="connsiteX70" fmla="*/ 287466 w 1660925"/>
                  <a:gd name="connsiteY70" fmla="*/ 474049 h 634823"/>
                  <a:gd name="connsiteX71" fmla="*/ 302538 w 1660925"/>
                  <a:gd name="connsiteY71" fmla="*/ 443904 h 634823"/>
                  <a:gd name="connsiteX72" fmla="*/ 312587 w 1660925"/>
                  <a:gd name="connsiteY72" fmla="*/ 433856 h 634823"/>
                  <a:gd name="connsiteX73" fmla="*/ 337707 w 1660925"/>
                  <a:gd name="connsiteY73" fmla="*/ 408735 h 634823"/>
                  <a:gd name="connsiteX74" fmla="*/ 367852 w 1660925"/>
                  <a:gd name="connsiteY74" fmla="*/ 438880 h 634823"/>
                  <a:gd name="connsiteX75" fmla="*/ 377901 w 1660925"/>
                  <a:gd name="connsiteY75" fmla="*/ 469025 h 634823"/>
                  <a:gd name="connsiteX76" fmla="*/ 387949 w 1660925"/>
                  <a:gd name="connsiteY76" fmla="*/ 504194 h 634823"/>
                  <a:gd name="connsiteX77" fmla="*/ 392973 w 1660925"/>
                  <a:gd name="connsiteY77" fmla="*/ 534339 h 634823"/>
                  <a:gd name="connsiteX78" fmla="*/ 397998 w 1660925"/>
                  <a:gd name="connsiteY78" fmla="*/ 549412 h 634823"/>
                  <a:gd name="connsiteX79" fmla="*/ 408046 w 1660925"/>
                  <a:gd name="connsiteY79" fmla="*/ 584581 h 634823"/>
                  <a:gd name="connsiteX80" fmla="*/ 413070 w 1660925"/>
                  <a:gd name="connsiteY80" fmla="*/ 569509 h 634823"/>
                  <a:gd name="connsiteX81" fmla="*/ 397998 w 1660925"/>
                  <a:gd name="connsiteY81" fmla="*/ 519267 h 634823"/>
                  <a:gd name="connsiteX82" fmla="*/ 387949 w 1660925"/>
                  <a:gd name="connsiteY82" fmla="*/ 479073 h 634823"/>
                  <a:gd name="connsiteX83" fmla="*/ 382925 w 1660925"/>
                  <a:gd name="connsiteY83" fmla="*/ 464001 h 634823"/>
                  <a:gd name="connsiteX84" fmla="*/ 362828 w 1660925"/>
                  <a:gd name="connsiteY84" fmla="*/ 443904 h 634823"/>
                  <a:gd name="connsiteX85" fmla="*/ 352780 w 1660925"/>
                  <a:gd name="connsiteY85" fmla="*/ 413759 h 634823"/>
                  <a:gd name="connsiteX86" fmla="*/ 347756 w 1660925"/>
                  <a:gd name="connsiteY86" fmla="*/ 398687 h 634823"/>
                  <a:gd name="connsiteX87" fmla="*/ 362828 w 1660925"/>
                  <a:gd name="connsiteY87" fmla="*/ 348445 h 634823"/>
                  <a:gd name="connsiteX88" fmla="*/ 377901 w 1660925"/>
                  <a:gd name="connsiteY88" fmla="*/ 318300 h 634823"/>
                  <a:gd name="connsiteX89" fmla="*/ 387949 w 1660925"/>
                  <a:gd name="connsiteY89" fmla="*/ 308251 h 634823"/>
                  <a:gd name="connsiteX90" fmla="*/ 403022 w 1660925"/>
                  <a:gd name="connsiteY90" fmla="*/ 303227 h 634823"/>
                  <a:gd name="connsiteX91" fmla="*/ 428143 w 1660925"/>
                  <a:gd name="connsiteY91" fmla="*/ 278106 h 634823"/>
                  <a:gd name="connsiteX92" fmla="*/ 458288 w 1660925"/>
                  <a:gd name="connsiteY92" fmla="*/ 263034 h 634823"/>
                  <a:gd name="connsiteX93" fmla="*/ 498481 w 1660925"/>
                  <a:gd name="connsiteY93" fmla="*/ 242937 h 634823"/>
                  <a:gd name="connsiteX94" fmla="*/ 513554 w 1660925"/>
                  <a:gd name="connsiteY94" fmla="*/ 237913 h 634823"/>
                  <a:gd name="connsiteX95" fmla="*/ 543699 w 1660925"/>
                  <a:gd name="connsiteY95" fmla="*/ 212792 h 634823"/>
                  <a:gd name="connsiteX96" fmla="*/ 568820 w 1660925"/>
                  <a:gd name="connsiteY96" fmla="*/ 192695 h 634823"/>
                  <a:gd name="connsiteX97" fmla="*/ 598965 w 1660925"/>
                  <a:gd name="connsiteY97" fmla="*/ 217816 h 634823"/>
                  <a:gd name="connsiteX98" fmla="*/ 609013 w 1660925"/>
                  <a:gd name="connsiteY98" fmla="*/ 283131 h 634823"/>
                  <a:gd name="connsiteX99" fmla="*/ 619061 w 1660925"/>
                  <a:gd name="connsiteY99" fmla="*/ 298203 h 634823"/>
                  <a:gd name="connsiteX100" fmla="*/ 624085 w 1660925"/>
                  <a:gd name="connsiteY100" fmla="*/ 313276 h 634823"/>
                  <a:gd name="connsiteX101" fmla="*/ 634134 w 1660925"/>
                  <a:gd name="connsiteY101" fmla="*/ 328348 h 634823"/>
                  <a:gd name="connsiteX102" fmla="*/ 639158 w 1660925"/>
                  <a:gd name="connsiteY102" fmla="*/ 403711 h 634823"/>
                  <a:gd name="connsiteX103" fmla="*/ 624085 w 1660925"/>
                  <a:gd name="connsiteY103" fmla="*/ 438880 h 634823"/>
                  <a:gd name="connsiteX104" fmla="*/ 609013 w 1660925"/>
                  <a:gd name="connsiteY104" fmla="*/ 474049 h 634823"/>
                  <a:gd name="connsiteX105" fmla="*/ 603989 w 1660925"/>
                  <a:gd name="connsiteY105" fmla="*/ 489122 h 634823"/>
                  <a:gd name="connsiteX106" fmla="*/ 598965 w 1660925"/>
                  <a:gd name="connsiteY106" fmla="*/ 509218 h 634823"/>
                  <a:gd name="connsiteX107" fmla="*/ 609013 w 1660925"/>
                  <a:gd name="connsiteY107" fmla="*/ 484098 h 634823"/>
                  <a:gd name="connsiteX108" fmla="*/ 619061 w 1660925"/>
                  <a:gd name="connsiteY108" fmla="*/ 474049 h 634823"/>
                  <a:gd name="connsiteX109" fmla="*/ 624085 w 1660925"/>
                  <a:gd name="connsiteY109" fmla="*/ 438880 h 634823"/>
                  <a:gd name="connsiteX110" fmla="*/ 629110 w 1660925"/>
                  <a:gd name="connsiteY110" fmla="*/ 408735 h 634823"/>
                  <a:gd name="connsiteX111" fmla="*/ 669303 w 1660925"/>
                  <a:gd name="connsiteY111" fmla="*/ 413759 h 634823"/>
                  <a:gd name="connsiteX112" fmla="*/ 699448 w 1660925"/>
                  <a:gd name="connsiteY112" fmla="*/ 464001 h 634823"/>
                  <a:gd name="connsiteX113" fmla="*/ 714521 w 1660925"/>
                  <a:gd name="connsiteY113" fmla="*/ 474049 h 634823"/>
                  <a:gd name="connsiteX114" fmla="*/ 704472 w 1660925"/>
                  <a:gd name="connsiteY114" fmla="*/ 453952 h 634823"/>
                  <a:gd name="connsiteX115" fmla="*/ 689400 w 1660925"/>
                  <a:gd name="connsiteY115" fmla="*/ 423807 h 634823"/>
                  <a:gd name="connsiteX116" fmla="*/ 659255 w 1660925"/>
                  <a:gd name="connsiteY116" fmla="*/ 413759 h 634823"/>
                  <a:gd name="connsiteX117" fmla="*/ 649206 w 1660925"/>
                  <a:gd name="connsiteY117" fmla="*/ 398687 h 634823"/>
                  <a:gd name="connsiteX118" fmla="*/ 634134 w 1660925"/>
                  <a:gd name="connsiteY118" fmla="*/ 353469 h 634823"/>
                  <a:gd name="connsiteX119" fmla="*/ 624085 w 1660925"/>
                  <a:gd name="connsiteY119" fmla="*/ 323324 h 634823"/>
                  <a:gd name="connsiteX120" fmla="*/ 619061 w 1660925"/>
                  <a:gd name="connsiteY120" fmla="*/ 308251 h 634823"/>
                  <a:gd name="connsiteX121" fmla="*/ 614037 w 1660925"/>
                  <a:gd name="connsiteY121" fmla="*/ 293179 h 634823"/>
                  <a:gd name="connsiteX122" fmla="*/ 609013 w 1660925"/>
                  <a:gd name="connsiteY122" fmla="*/ 212792 h 634823"/>
                  <a:gd name="connsiteX123" fmla="*/ 614037 w 1660925"/>
                  <a:gd name="connsiteY123" fmla="*/ 187671 h 634823"/>
                  <a:gd name="connsiteX124" fmla="*/ 649206 w 1660925"/>
                  <a:gd name="connsiteY124" fmla="*/ 172599 h 634823"/>
                  <a:gd name="connsiteX125" fmla="*/ 679351 w 1660925"/>
                  <a:gd name="connsiteY125" fmla="*/ 157526 h 634823"/>
                  <a:gd name="connsiteX126" fmla="*/ 694424 w 1660925"/>
                  <a:gd name="connsiteY126" fmla="*/ 162550 h 634823"/>
                  <a:gd name="connsiteX127" fmla="*/ 719545 w 1660925"/>
                  <a:gd name="connsiteY127" fmla="*/ 182647 h 634823"/>
                  <a:gd name="connsiteX128" fmla="*/ 749690 w 1660925"/>
                  <a:gd name="connsiteY128" fmla="*/ 222840 h 634823"/>
                  <a:gd name="connsiteX129" fmla="*/ 764762 w 1660925"/>
                  <a:gd name="connsiteY129" fmla="*/ 227865 h 634823"/>
                  <a:gd name="connsiteX130" fmla="*/ 784859 w 1660925"/>
                  <a:gd name="connsiteY130" fmla="*/ 252985 h 634823"/>
                  <a:gd name="connsiteX131" fmla="*/ 794907 w 1660925"/>
                  <a:gd name="connsiteY131" fmla="*/ 298203 h 634823"/>
                  <a:gd name="connsiteX132" fmla="*/ 804956 w 1660925"/>
                  <a:gd name="connsiteY132" fmla="*/ 313276 h 634823"/>
                  <a:gd name="connsiteX133" fmla="*/ 820028 w 1660925"/>
                  <a:gd name="connsiteY133" fmla="*/ 318300 h 634823"/>
                  <a:gd name="connsiteX134" fmla="*/ 830077 w 1660925"/>
                  <a:gd name="connsiteY134" fmla="*/ 328348 h 634823"/>
                  <a:gd name="connsiteX135" fmla="*/ 845149 w 1660925"/>
                  <a:gd name="connsiteY135" fmla="*/ 333372 h 634823"/>
                  <a:gd name="connsiteX136" fmla="*/ 830077 w 1660925"/>
                  <a:gd name="connsiteY136" fmla="*/ 328348 h 634823"/>
                  <a:gd name="connsiteX137" fmla="*/ 804956 w 1660925"/>
                  <a:gd name="connsiteY137" fmla="*/ 308251 h 634823"/>
                  <a:gd name="connsiteX138" fmla="*/ 789883 w 1660925"/>
                  <a:gd name="connsiteY138" fmla="*/ 263034 h 634823"/>
                  <a:gd name="connsiteX139" fmla="*/ 784859 w 1660925"/>
                  <a:gd name="connsiteY139" fmla="*/ 247961 h 634823"/>
                  <a:gd name="connsiteX140" fmla="*/ 769787 w 1660925"/>
                  <a:gd name="connsiteY140" fmla="*/ 232889 h 634823"/>
                  <a:gd name="connsiteX141" fmla="*/ 759738 w 1660925"/>
                  <a:gd name="connsiteY141" fmla="*/ 217816 h 634823"/>
                  <a:gd name="connsiteX142" fmla="*/ 754714 w 1660925"/>
                  <a:gd name="connsiteY142" fmla="*/ 202744 h 634823"/>
                  <a:gd name="connsiteX143" fmla="*/ 729593 w 1660925"/>
                  <a:gd name="connsiteY143" fmla="*/ 182647 h 634823"/>
                  <a:gd name="connsiteX144" fmla="*/ 729593 w 1660925"/>
                  <a:gd name="connsiteY144" fmla="*/ 117333 h 634823"/>
                  <a:gd name="connsiteX145" fmla="*/ 759738 w 1660925"/>
                  <a:gd name="connsiteY145" fmla="*/ 107284 h 634823"/>
                  <a:gd name="connsiteX146" fmla="*/ 794907 w 1660925"/>
                  <a:gd name="connsiteY146" fmla="*/ 97236 h 634823"/>
                  <a:gd name="connsiteX147" fmla="*/ 860222 w 1660925"/>
                  <a:gd name="connsiteY147" fmla="*/ 107284 h 634823"/>
                  <a:gd name="connsiteX148" fmla="*/ 885343 w 1660925"/>
                  <a:gd name="connsiteY148" fmla="*/ 122357 h 634823"/>
                  <a:gd name="connsiteX149" fmla="*/ 900415 w 1660925"/>
                  <a:gd name="connsiteY149" fmla="*/ 132405 h 634823"/>
                  <a:gd name="connsiteX150" fmla="*/ 920512 w 1660925"/>
                  <a:gd name="connsiteY150" fmla="*/ 152502 h 634823"/>
                  <a:gd name="connsiteX151" fmla="*/ 945633 w 1660925"/>
                  <a:gd name="connsiteY151" fmla="*/ 177623 h 634823"/>
                  <a:gd name="connsiteX152" fmla="*/ 970754 w 1660925"/>
                  <a:gd name="connsiteY152" fmla="*/ 197720 h 634823"/>
                  <a:gd name="connsiteX153" fmla="*/ 980802 w 1660925"/>
                  <a:gd name="connsiteY153" fmla="*/ 212792 h 634823"/>
                  <a:gd name="connsiteX154" fmla="*/ 1010947 w 1660925"/>
                  <a:gd name="connsiteY154" fmla="*/ 232889 h 634823"/>
                  <a:gd name="connsiteX155" fmla="*/ 1026020 w 1660925"/>
                  <a:gd name="connsiteY155" fmla="*/ 247961 h 634823"/>
                  <a:gd name="connsiteX156" fmla="*/ 1010947 w 1660925"/>
                  <a:gd name="connsiteY156" fmla="*/ 227865 h 634823"/>
                  <a:gd name="connsiteX157" fmla="*/ 980802 w 1660925"/>
                  <a:gd name="connsiteY157" fmla="*/ 202744 h 634823"/>
                  <a:gd name="connsiteX158" fmla="*/ 975778 w 1660925"/>
                  <a:gd name="connsiteY158" fmla="*/ 187671 h 634823"/>
                  <a:gd name="connsiteX159" fmla="*/ 960705 w 1660925"/>
                  <a:gd name="connsiteY159" fmla="*/ 157526 h 634823"/>
                  <a:gd name="connsiteX160" fmla="*/ 930560 w 1660925"/>
                  <a:gd name="connsiteY160" fmla="*/ 147478 h 634823"/>
                  <a:gd name="connsiteX161" fmla="*/ 1186793 w 1660925"/>
                  <a:gd name="connsiteY161" fmla="*/ 157526 h 634823"/>
                  <a:gd name="connsiteX162" fmla="*/ 1196841 w 1660925"/>
                  <a:gd name="connsiteY162" fmla="*/ 258010 h 634823"/>
                  <a:gd name="connsiteX163" fmla="*/ 1186793 w 1660925"/>
                  <a:gd name="connsiteY163" fmla="*/ 288155 h 634823"/>
                  <a:gd name="connsiteX164" fmla="*/ 1156648 w 1660925"/>
                  <a:gd name="connsiteY164" fmla="*/ 308251 h 634823"/>
                  <a:gd name="connsiteX165" fmla="*/ 1141576 w 1660925"/>
                  <a:gd name="connsiteY165" fmla="*/ 318300 h 634823"/>
                  <a:gd name="connsiteX166" fmla="*/ 1131527 w 1660925"/>
                  <a:gd name="connsiteY166" fmla="*/ 348445 h 634823"/>
                  <a:gd name="connsiteX167" fmla="*/ 1126503 w 1660925"/>
                  <a:gd name="connsiteY167" fmla="*/ 363517 h 634823"/>
                  <a:gd name="connsiteX168" fmla="*/ 1111431 w 1660925"/>
                  <a:gd name="connsiteY168" fmla="*/ 368541 h 634823"/>
                  <a:gd name="connsiteX169" fmla="*/ 1101382 w 1660925"/>
                  <a:gd name="connsiteY169" fmla="*/ 383614 h 634823"/>
                  <a:gd name="connsiteX170" fmla="*/ 1081285 w 1660925"/>
                  <a:gd name="connsiteY170" fmla="*/ 423807 h 634823"/>
                  <a:gd name="connsiteX171" fmla="*/ 1076261 w 1660925"/>
                  <a:gd name="connsiteY171" fmla="*/ 438880 h 634823"/>
                  <a:gd name="connsiteX172" fmla="*/ 1081285 w 1660925"/>
                  <a:gd name="connsiteY172" fmla="*/ 353469 h 634823"/>
                  <a:gd name="connsiteX173" fmla="*/ 1126503 w 1660925"/>
                  <a:gd name="connsiteY173" fmla="*/ 328348 h 634823"/>
                  <a:gd name="connsiteX174" fmla="*/ 1156648 w 1660925"/>
                  <a:gd name="connsiteY174" fmla="*/ 323324 h 634823"/>
                  <a:gd name="connsiteX175" fmla="*/ 1176745 w 1660925"/>
                  <a:gd name="connsiteY175" fmla="*/ 318300 h 634823"/>
                  <a:gd name="connsiteX176" fmla="*/ 1181769 w 1660925"/>
                  <a:gd name="connsiteY176" fmla="*/ 388638 h 634823"/>
                  <a:gd name="connsiteX177" fmla="*/ 1186793 w 1660925"/>
                  <a:gd name="connsiteY177" fmla="*/ 413759 h 634823"/>
                  <a:gd name="connsiteX178" fmla="*/ 1171721 w 1660925"/>
                  <a:gd name="connsiteY178" fmla="*/ 534339 h 634823"/>
                  <a:gd name="connsiteX179" fmla="*/ 1156648 w 1660925"/>
                  <a:gd name="connsiteY179" fmla="*/ 544388 h 634823"/>
                  <a:gd name="connsiteX180" fmla="*/ 1146600 w 1660925"/>
                  <a:gd name="connsiteY180" fmla="*/ 559460 h 634823"/>
                  <a:gd name="connsiteX181" fmla="*/ 1116455 w 1660925"/>
                  <a:gd name="connsiteY181" fmla="*/ 579557 h 634823"/>
                  <a:gd name="connsiteX182" fmla="*/ 1111431 w 1660925"/>
                  <a:gd name="connsiteY182" fmla="*/ 594629 h 634823"/>
                  <a:gd name="connsiteX183" fmla="*/ 1101382 w 1660925"/>
                  <a:gd name="connsiteY183" fmla="*/ 614726 h 634823"/>
                  <a:gd name="connsiteX184" fmla="*/ 1106406 w 1660925"/>
                  <a:gd name="connsiteY184" fmla="*/ 634823 h 634823"/>
                  <a:gd name="connsiteX185" fmla="*/ 1116455 w 1660925"/>
                  <a:gd name="connsiteY185" fmla="*/ 604678 h 634823"/>
                  <a:gd name="connsiteX186" fmla="*/ 1136551 w 1660925"/>
                  <a:gd name="connsiteY186" fmla="*/ 534339 h 634823"/>
                  <a:gd name="connsiteX187" fmla="*/ 1166696 w 1660925"/>
                  <a:gd name="connsiteY187" fmla="*/ 514243 h 634823"/>
                  <a:gd name="connsiteX188" fmla="*/ 1176745 w 1660925"/>
                  <a:gd name="connsiteY188" fmla="*/ 499170 h 634823"/>
                  <a:gd name="connsiteX189" fmla="*/ 1186793 w 1660925"/>
                  <a:gd name="connsiteY189" fmla="*/ 448928 h 634823"/>
                  <a:gd name="connsiteX190" fmla="*/ 1191817 w 1660925"/>
                  <a:gd name="connsiteY190" fmla="*/ 373566 h 634823"/>
                  <a:gd name="connsiteX191" fmla="*/ 1206890 w 1660925"/>
                  <a:gd name="connsiteY191" fmla="*/ 368541 h 634823"/>
                  <a:gd name="connsiteX192" fmla="*/ 1216938 w 1660925"/>
                  <a:gd name="connsiteY192" fmla="*/ 338396 h 634823"/>
                  <a:gd name="connsiteX193" fmla="*/ 1221962 w 1660925"/>
                  <a:gd name="connsiteY193" fmla="*/ 323324 h 634823"/>
                  <a:gd name="connsiteX194" fmla="*/ 1226987 w 1660925"/>
                  <a:gd name="connsiteY194" fmla="*/ 308251 h 634823"/>
                  <a:gd name="connsiteX195" fmla="*/ 1232011 w 1660925"/>
                  <a:gd name="connsiteY195" fmla="*/ 258010 h 634823"/>
                  <a:gd name="connsiteX196" fmla="*/ 1237035 w 1660925"/>
                  <a:gd name="connsiteY196" fmla="*/ 242937 h 634823"/>
                  <a:gd name="connsiteX197" fmla="*/ 1252107 w 1660925"/>
                  <a:gd name="connsiteY197" fmla="*/ 258010 h 634823"/>
                  <a:gd name="connsiteX198" fmla="*/ 1262156 w 1660925"/>
                  <a:gd name="connsiteY198" fmla="*/ 303227 h 634823"/>
                  <a:gd name="connsiteX199" fmla="*/ 1267180 w 1660925"/>
                  <a:gd name="connsiteY199" fmla="*/ 328348 h 634823"/>
                  <a:gd name="connsiteX200" fmla="*/ 1277228 w 1660925"/>
                  <a:gd name="connsiteY200" fmla="*/ 358493 h 634823"/>
                  <a:gd name="connsiteX201" fmla="*/ 1282252 w 1660925"/>
                  <a:gd name="connsiteY201" fmla="*/ 373566 h 634823"/>
                  <a:gd name="connsiteX202" fmla="*/ 1292301 w 1660925"/>
                  <a:gd name="connsiteY202" fmla="*/ 383614 h 634823"/>
                  <a:gd name="connsiteX203" fmla="*/ 1302349 w 1660925"/>
                  <a:gd name="connsiteY203" fmla="*/ 403711 h 634823"/>
                  <a:gd name="connsiteX204" fmla="*/ 1312398 w 1660925"/>
                  <a:gd name="connsiteY204" fmla="*/ 433856 h 634823"/>
                  <a:gd name="connsiteX205" fmla="*/ 1342543 w 1660925"/>
                  <a:gd name="connsiteY205" fmla="*/ 453952 h 634823"/>
                  <a:gd name="connsiteX206" fmla="*/ 1352591 w 1660925"/>
                  <a:gd name="connsiteY206" fmla="*/ 484098 h 634823"/>
                  <a:gd name="connsiteX207" fmla="*/ 1357615 w 1660925"/>
                  <a:gd name="connsiteY207" fmla="*/ 499170 h 634823"/>
                  <a:gd name="connsiteX208" fmla="*/ 1362639 w 1660925"/>
                  <a:gd name="connsiteY208" fmla="*/ 539363 h 634823"/>
                  <a:gd name="connsiteX209" fmla="*/ 1352591 w 1660925"/>
                  <a:gd name="connsiteY209" fmla="*/ 489122 h 634823"/>
                  <a:gd name="connsiteX210" fmla="*/ 1342543 w 1660925"/>
                  <a:gd name="connsiteY210" fmla="*/ 453952 h 634823"/>
                  <a:gd name="connsiteX211" fmla="*/ 1332494 w 1660925"/>
                  <a:gd name="connsiteY211" fmla="*/ 443904 h 634823"/>
                  <a:gd name="connsiteX212" fmla="*/ 1307373 w 1660925"/>
                  <a:gd name="connsiteY212" fmla="*/ 418783 h 634823"/>
                  <a:gd name="connsiteX213" fmla="*/ 1302349 w 1660925"/>
                  <a:gd name="connsiteY213" fmla="*/ 403711 h 634823"/>
                  <a:gd name="connsiteX214" fmla="*/ 1292301 w 1660925"/>
                  <a:gd name="connsiteY214" fmla="*/ 393662 h 634823"/>
                  <a:gd name="connsiteX215" fmla="*/ 1282252 w 1660925"/>
                  <a:gd name="connsiteY215" fmla="*/ 363517 h 634823"/>
                  <a:gd name="connsiteX216" fmla="*/ 1277228 w 1660925"/>
                  <a:gd name="connsiteY216" fmla="*/ 333372 h 634823"/>
                  <a:gd name="connsiteX217" fmla="*/ 1272204 w 1660925"/>
                  <a:gd name="connsiteY217" fmla="*/ 318300 h 634823"/>
                  <a:gd name="connsiteX218" fmla="*/ 1257132 w 1660925"/>
                  <a:gd name="connsiteY218" fmla="*/ 252985 h 634823"/>
                  <a:gd name="connsiteX219" fmla="*/ 1277228 w 1660925"/>
                  <a:gd name="connsiteY219" fmla="*/ 242937 h 634823"/>
                  <a:gd name="connsiteX220" fmla="*/ 1312398 w 1660925"/>
                  <a:gd name="connsiteY220" fmla="*/ 278106 h 634823"/>
                  <a:gd name="connsiteX221" fmla="*/ 1352591 w 1660925"/>
                  <a:gd name="connsiteY221" fmla="*/ 308251 h 634823"/>
                  <a:gd name="connsiteX222" fmla="*/ 1382736 w 1660925"/>
                  <a:gd name="connsiteY222" fmla="*/ 333372 h 634823"/>
                  <a:gd name="connsiteX223" fmla="*/ 1407857 w 1660925"/>
                  <a:gd name="connsiteY223" fmla="*/ 353469 h 634823"/>
                  <a:gd name="connsiteX224" fmla="*/ 1432978 w 1660925"/>
                  <a:gd name="connsiteY224" fmla="*/ 373566 h 634823"/>
                  <a:gd name="connsiteX225" fmla="*/ 1448050 w 1660925"/>
                  <a:gd name="connsiteY225" fmla="*/ 388638 h 634823"/>
                  <a:gd name="connsiteX226" fmla="*/ 1478195 w 1660925"/>
                  <a:gd name="connsiteY226" fmla="*/ 398687 h 634823"/>
                  <a:gd name="connsiteX227" fmla="*/ 1493268 w 1660925"/>
                  <a:gd name="connsiteY227" fmla="*/ 403711 h 634823"/>
                  <a:gd name="connsiteX228" fmla="*/ 1508340 w 1660925"/>
                  <a:gd name="connsiteY228" fmla="*/ 398687 h 634823"/>
                  <a:gd name="connsiteX229" fmla="*/ 1473171 w 1660925"/>
                  <a:gd name="connsiteY229" fmla="*/ 383614 h 634823"/>
                  <a:gd name="connsiteX230" fmla="*/ 1458099 w 1660925"/>
                  <a:gd name="connsiteY230" fmla="*/ 373566 h 634823"/>
                  <a:gd name="connsiteX231" fmla="*/ 1432978 w 1660925"/>
                  <a:gd name="connsiteY231" fmla="*/ 348445 h 634823"/>
                  <a:gd name="connsiteX232" fmla="*/ 1417905 w 1660925"/>
                  <a:gd name="connsiteY232" fmla="*/ 343421 h 634823"/>
                  <a:gd name="connsiteX233" fmla="*/ 1407857 w 1660925"/>
                  <a:gd name="connsiteY233" fmla="*/ 333372 h 634823"/>
                  <a:gd name="connsiteX234" fmla="*/ 1392784 w 1660925"/>
                  <a:gd name="connsiteY234" fmla="*/ 323324 h 634823"/>
                  <a:gd name="connsiteX235" fmla="*/ 1382736 w 1660925"/>
                  <a:gd name="connsiteY235" fmla="*/ 308251 h 634823"/>
                  <a:gd name="connsiteX236" fmla="*/ 1352591 w 1660925"/>
                  <a:gd name="connsiteY236" fmla="*/ 293179 h 634823"/>
                  <a:gd name="connsiteX237" fmla="*/ 1327470 w 1660925"/>
                  <a:gd name="connsiteY237" fmla="*/ 273082 h 634823"/>
                  <a:gd name="connsiteX238" fmla="*/ 1317422 w 1660925"/>
                  <a:gd name="connsiteY238" fmla="*/ 258010 h 634823"/>
                  <a:gd name="connsiteX239" fmla="*/ 1297325 w 1660925"/>
                  <a:gd name="connsiteY239" fmla="*/ 232889 h 634823"/>
                  <a:gd name="connsiteX240" fmla="*/ 1292301 w 1660925"/>
                  <a:gd name="connsiteY240" fmla="*/ 212792 h 634823"/>
                  <a:gd name="connsiteX241" fmla="*/ 1277228 w 1660925"/>
                  <a:gd name="connsiteY241" fmla="*/ 202744 h 634823"/>
                  <a:gd name="connsiteX242" fmla="*/ 1267180 w 1660925"/>
                  <a:gd name="connsiteY242" fmla="*/ 192695 h 634823"/>
                  <a:gd name="connsiteX243" fmla="*/ 1478195 w 1660925"/>
                  <a:gd name="connsiteY243" fmla="*/ 177623 h 634823"/>
                  <a:gd name="connsiteX244" fmla="*/ 1518389 w 1660925"/>
                  <a:gd name="connsiteY244" fmla="*/ 187671 h 634823"/>
                  <a:gd name="connsiteX245" fmla="*/ 1528437 w 1660925"/>
                  <a:gd name="connsiteY245" fmla="*/ 197720 h 634823"/>
                  <a:gd name="connsiteX246" fmla="*/ 1558582 w 1660925"/>
                  <a:gd name="connsiteY246" fmla="*/ 207768 h 634823"/>
                  <a:gd name="connsiteX247" fmla="*/ 1593751 w 1660925"/>
                  <a:gd name="connsiteY247" fmla="*/ 217816 h 634823"/>
                  <a:gd name="connsiteX248" fmla="*/ 1659066 w 1660925"/>
                  <a:gd name="connsiteY248" fmla="*/ 212792 h 634823"/>
                  <a:gd name="connsiteX249" fmla="*/ 1638969 w 1660925"/>
                  <a:gd name="connsiteY249" fmla="*/ 192695 h 634823"/>
                  <a:gd name="connsiteX250" fmla="*/ 1623896 w 1660925"/>
                  <a:gd name="connsiteY250" fmla="*/ 187671 h 634823"/>
                  <a:gd name="connsiteX251" fmla="*/ 1598776 w 1660925"/>
                  <a:gd name="connsiteY251" fmla="*/ 182647 h 634823"/>
                  <a:gd name="connsiteX252" fmla="*/ 1558582 w 1660925"/>
                  <a:gd name="connsiteY252" fmla="*/ 177623 h 634823"/>
                  <a:gd name="connsiteX253" fmla="*/ 1533461 w 1660925"/>
                  <a:gd name="connsiteY253" fmla="*/ 172599 h 634823"/>
                  <a:gd name="connsiteX254" fmla="*/ 1443026 w 1660925"/>
                  <a:gd name="connsiteY254" fmla="*/ 167574 h 634823"/>
                  <a:gd name="connsiteX255" fmla="*/ 1427954 w 1660925"/>
                  <a:gd name="connsiteY255" fmla="*/ 162550 h 634823"/>
                  <a:gd name="connsiteX256" fmla="*/ 1272204 w 1660925"/>
                  <a:gd name="connsiteY256" fmla="*/ 152502 h 634823"/>
                  <a:gd name="connsiteX257" fmla="*/ 1277228 w 1660925"/>
                  <a:gd name="connsiteY257" fmla="*/ 102260 h 634823"/>
                  <a:gd name="connsiteX258" fmla="*/ 1297325 w 1660925"/>
                  <a:gd name="connsiteY258" fmla="*/ 97236 h 634823"/>
                  <a:gd name="connsiteX259" fmla="*/ 1342543 w 1660925"/>
                  <a:gd name="connsiteY259" fmla="*/ 87188 h 634823"/>
                  <a:gd name="connsiteX260" fmla="*/ 1357615 w 1660925"/>
                  <a:gd name="connsiteY260" fmla="*/ 77139 h 634823"/>
                  <a:gd name="connsiteX261" fmla="*/ 1372688 w 1660925"/>
                  <a:gd name="connsiteY261" fmla="*/ 72115 h 634823"/>
                  <a:gd name="connsiteX262" fmla="*/ 1402833 w 1660925"/>
                  <a:gd name="connsiteY262" fmla="*/ 52018 h 634823"/>
                  <a:gd name="connsiteX263" fmla="*/ 1412881 w 1660925"/>
                  <a:gd name="connsiteY263" fmla="*/ 36946 h 634823"/>
                  <a:gd name="connsiteX264" fmla="*/ 1427954 w 1660925"/>
                  <a:gd name="connsiteY264" fmla="*/ 26898 h 634823"/>
                  <a:gd name="connsiteX265" fmla="*/ 1438002 w 1660925"/>
                  <a:gd name="connsiteY265" fmla="*/ 16849 h 634823"/>
                  <a:gd name="connsiteX266" fmla="*/ 1443026 w 1660925"/>
                  <a:gd name="connsiteY266" fmla="*/ 1777 h 634823"/>
                  <a:gd name="connsiteX267" fmla="*/ 1387760 w 1660925"/>
                  <a:gd name="connsiteY267" fmla="*/ 11825 h 634823"/>
                  <a:gd name="connsiteX268" fmla="*/ 1362639 w 1660925"/>
                  <a:gd name="connsiteY268" fmla="*/ 16849 h 634823"/>
                  <a:gd name="connsiteX269" fmla="*/ 1337518 w 1660925"/>
                  <a:gd name="connsiteY269" fmla="*/ 36946 h 634823"/>
                  <a:gd name="connsiteX270" fmla="*/ 1332494 w 1660925"/>
                  <a:gd name="connsiteY270" fmla="*/ 57043 h 634823"/>
                  <a:gd name="connsiteX271" fmla="*/ 1302349 w 1660925"/>
                  <a:gd name="connsiteY271" fmla="*/ 72115 h 634823"/>
                  <a:gd name="connsiteX272" fmla="*/ 1292301 w 1660925"/>
                  <a:gd name="connsiteY272" fmla="*/ 87188 h 634823"/>
                  <a:gd name="connsiteX273" fmla="*/ 1287277 w 1660925"/>
                  <a:gd name="connsiteY273" fmla="*/ 102260 h 634823"/>
                  <a:gd name="connsiteX274" fmla="*/ 1277228 w 1660925"/>
                  <a:gd name="connsiteY274" fmla="*/ 112309 h 634823"/>
                  <a:gd name="connsiteX275" fmla="*/ 1161672 w 1660925"/>
                  <a:gd name="connsiteY275" fmla="*/ 107284 h 634823"/>
                  <a:gd name="connsiteX276" fmla="*/ 1146600 w 1660925"/>
                  <a:gd name="connsiteY276" fmla="*/ 97236 h 634823"/>
                  <a:gd name="connsiteX277" fmla="*/ 1131527 w 1660925"/>
                  <a:gd name="connsiteY277" fmla="*/ 92212 h 634823"/>
                  <a:gd name="connsiteX278" fmla="*/ 1051140 w 1660925"/>
                  <a:gd name="connsiteY278" fmla="*/ 87188 h 634823"/>
                  <a:gd name="connsiteX279" fmla="*/ 990850 w 1660925"/>
                  <a:gd name="connsiteY279" fmla="*/ 67091 h 634823"/>
                  <a:gd name="connsiteX280" fmla="*/ 895391 w 1660925"/>
                  <a:gd name="connsiteY280" fmla="*/ 62067 h 634823"/>
                  <a:gd name="connsiteX281" fmla="*/ 880318 w 1660925"/>
                  <a:gd name="connsiteY281" fmla="*/ 36946 h 634823"/>
                  <a:gd name="connsiteX282" fmla="*/ 870270 w 1660925"/>
                  <a:gd name="connsiteY282" fmla="*/ 1777 h 634823"/>
                  <a:gd name="connsiteX283" fmla="*/ 865246 w 1660925"/>
                  <a:gd name="connsiteY283" fmla="*/ 16849 h 634823"/>
                  <a:gd name="connsiteX284" fmla="*/ 845149 w 1660925"/>
                  <a:gd name="connsiteY284" fmla="*/ 21873 h 634823"/>
                  <a:gd name="connsiteX285" fmla="*/ 799932 w 1660925"/>
                  <a:gd name="connsiteY285" fmla="*/ 36946 h 634823"/>
                  <a:gd name="connsiteX286" fmla="*/ 769787 w 1660925"/>
                  <a:gd name="connsiteY286" fmla="*/ 46994 h 634823"/>
                  <a:gd name="connsiteX287" fmla="*/ 754714 w 1660925"/>
                  <a:gd name="connsiteY287" fmla="*/ 52018 h 634823"/>
                  <a:gd name="connsiteX288" fmla="*/ 734617 w 1660925"/>
                  <a:gd name="connsiteY288" fmla="*/ 72115 h 634823"/>
                  <a:gd name="connsiteX289" fmla="*/ 724569 w 1660925"/>
                  <a:gd name="connsiteY289" fmla="*/ 87188 h 6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Lst>
                <a:rect l="l" t="t" r="r" b="b"/>
                <a:pathLst>
                  <a:path w="1660925" h="634823">
                    <a:moveTo>
                      <a:pt x="724569" y="87188"/>
                    </a:moveTo>
                    <a:cubicBezTo>
                      <a:pt x="718708" y="91375"/>
                      <a:pt x="707924" y="94154"/>
                      <a:pt x="699448" y="97236"/>
                    </a:cubicBezTo>
                    <a:cubicBezTo>
                      <a:pt x="684517" y="102665"/>
                      <a:pt x="669303" y="107285"/>
                      <a:pt x="654231" y="112309"/>
                    </a:cubicBezTo>
                    <a:lnTo>
                      <a:pt x="639158" y="117333"/>
                    </a:lnTo>
                    <a:lnTo>
                      <a:pt x="624085" y="122357"/>
                    </a:lnTo>
                    <a:cubicBezTo>
                      <a:pt x="619061" y="125706"/>
                      <a:pt x="614414" y="129705"/>
                      <a:pt x="609013" y="132405"/>
                    </a:cubicBezTo>
                    <a:cubicBezTo>
                      <a:pt x="604276" y="134773"/>
                      <a:pt x="598481" y="134704"/>
                      <a:pt x="593940" y="137429"/>
                    </a:cubicBezTo>
                    <a:cubicBezTo>
                      <a:pt x="589878" y="139866"/>
                      <a:pt x="587241" y="144128"/>
                      <a:pt x="583892" y="147478"/>
                    </a:cubicBezTo>
                    <a:cubicBezTo>
                      <a:pt x="582217" y="152502"/>
                      <a:pt x="582613" y="158805"/>
                      <a:pt x="578868" y="162550"/>
                    </a:cubicBezTo>
                    <a:cubicBezTo>
                      <a:pt x="575123" y="166295"/>
                      <a:pt x="568336" y="164849"/>
                      <a:pt x="563795" y="167574"/>
                    </a:cubicBezTo>
                    <a:cubicBezTo>
                      <a:pt x="531799" y="186772"/>
                      <a:pt x="583220" y="170255"/>
                      <a:pt x="533650" y="182647"/>
                    </a:cubicBezTo>
                    <a:cubicBezTo>
                      <a:pt x="528626" y="185996"/>
                      <a:pt x="523979" y="189995"/>
                      <a:pt x="518578" y="192695"/>
                    </a:cubicBezTo>
                    <a:cubicBezTo>
                      <a:pt x="513841" y="195064"/>
                      <a:pt x="507641" y="194411"/>
                      <a:pt x="503505" y="197720"/>
                    </a:cubicBezTo>
                    <a:cubicBezTo>
                      <a:pt x="471042" y="223691"/>
                      <a:pt x="516269" y="205189"/>
                      <a:pt x="478384" y="217816"/>
                    </a:cubicBezTo>
                    <a:cubicBezTo>
                      <a:pt x="473360" y="221166"/>
                      <a:pt x="468027" y="224093"/>
                      <a:pt x="463312" y="227865"/>
                    </a:cubicBezTo>
                    <a:cubicBezTo>
                      <a:pt x="459613" y="230824"/>
                      <a:pt x="457500" y="235795"/>
                      <a:pt x="453263" y="237913"/>
                    </a:cubicBezTo>
                    <a:cubicBezTo>
                      <a:pt x="447087" y="241001"/>
                      <a:pt x="439806" y="241040"/>
                      <a:pt x="433167" y="242937"/>
                    </a:cubicBezTo>
                    <a:cubicBezTo>
                      <a:pt x="395675" y="253649"/>
                      <a:pt x="446358" y="244821"/>
                      <a:pt x="372877" y="252985"/>
                    </a:cubicBezTo>
                    <a:lnTo>
                      <a:pt x="342732" y="263034"/>
                    </a:lnTo>
                    <a:lnTo>
                      <a:pt x="327659" y="268058"/>
                    </a:lnTo>
                    <a:cubicBezTo>
                      <a:pt x="284472" y="296850"/>
                      <a:pt x="339111" y="262333"/>
                      <a:pt x="297514" y="283131"/>
                    </a:cubicBezTo>
                    <a:cubicBezTo>
                      <a:pt x="292113" y="285831"/>
                      <a:pt x="287842" y="290479"/>
                      <a:pt x="282441" y="293179"/>
                    </a:cubicBezTo>
                    <a:cubicBezTo>
                      <a:pt x="274409" y="297195"/>
                      <a:pt x="254786" y="301080"/>
                      <a:pt x="247272" y="303227"/>
                    </a:cubicBezTo>
                    <a:cubicBezTo>
                      <a:pt x="242180" y="304682"/>
                      <a:pt x="237455" y="307594"/>
                      <a:pt x="232200" y="308251"/>
                    </a:cubicBezTo>
                    <a:cubicBezTo>
                      <a:pt x="210533" y="310960"/>
                      <a:pt x="188657" y="311601"/>
                      <a:pt x="166885" y="313276"/>
                    </a:cubicBezTo>
                    <a:cubicBezTo>
                      <a:pt x="96149" y="325065"/>
                      <a:pt x="125922" y="316882"/>
                      <a:pt x="76450" y="333372"/>
                    </a:cubicBezTo>
                    <a:cubicBezTo>
                      <a:pt x="71426" y="335047"/>
                      <a:pt x="66115" y="336028"/>
                      <a:pt x="61378" y="338396"/>
                    </a:cubicBezTo>
                    <a:cubicBezTo>
                      <a:pt x="46999" y="345586"/>
                      <a:pt x="40994" y="349773"/>
                      <a:pt x="26209" y="353469"/>
                    </a:cubicBezTo>
                    <a:cubicBezTo>
                      <a:pt x="17924" y="355540"/>
                      <a:pt x="9627" y="358493"/>
                      <a:pt x="1088" y="358493"/>
                    </a:cubicBezTo>
                    <a:cubicBezTo>
                      <a:pt x="-4208" y="358493"/>
                      <a:pt x="11292" y="355555"/>
                      <a:pt x="16160" y="353469"/>
                    </a:cubicBezTo>
                    <a:cubicBezTo>
                      <a:pt x="23044" y="350519"/>
                      <a:pt x="29056" y="345479"/>
                      <a:pt x="36257" y="343421"/>
                    </a:cubicBezTo>
                    <a:cubicBezTo>
                      <a:pt x="52679" y="338729"/>
                      <a:pt x="69752" y="336722"/>
                      <a:pt x="86499" y="333372"/>
                    </a:cubicBezTo>
                    <a:cubicBezTo>
                      <a:pt x="100041" y="330663"/>
                      <a:pt x="113294" y="326673"/>
                      <a:pt x="126692" y="323324"/>
                    </a:cubicBezTo>
                    <a:cubicBezTo>
                      <a:pt x="133391" y="321649"/>
                      <a:pt x="140238" y="320484"/>
                      <a:pt x="146789" y="318300"/>
                    </a:cubicBezTo>
                    <a:cubicBezTo>
                      <a:pt x="151813" y="316625"/>
                      <a:pt x="156691" y="314425"/>
                      <a:pt x="161861" y="313276"/>
                    </a:cubicBezTo>
                    <a:cubicBezTo>
                      <a:pt x="171805" y="311066"/>
                      <a:pt x="182123" y="310722"/>
                      <a:pt x="192006" y="308251"/>
                    </a:cubicBezTo>
                    <a:cubicBezTo>
                      <a:pt x="202282" y="305682"/>
                      <a:pt x="222151" y="298203"/>
                      <a:pt x="222151" y="298203"/>
                    </a:cubicBezTo>
                    <a:cubicBezTo>
                      <a:pt x="220476" y="306577"/>
                      <a:pt x="220946" y="315686"/>
                      <a:pt x="217127" y="323324"/>
                    </a:cubicBezTo>
                    <a:cubicBezTo>
                      <a:pt x="213747" y="330084"/>
                      <a:pt x="194401" y="345148"/>
                      <a:pt x="186982" y="348445"/>
                    </a:cubicBezTo>
                    <a:cubicBezTo>
                      <a:pt x="177303" y="352747"/>
                      <a:pt x="156837" y="358493"/>
                      <a:pt x="156837" y="358493"/>
                    </a:cubicBezTo>
                    <a:cubicBezTo>
                      <a:pt x="148463" y="366867"/>
                      <a:pt x="138285" y="373761"/>
                      <a:pt x="131716" y="383614"/>
                    </a:cubicBezTo>
                    <a:cubicBezTo>
                      <a:pt x="128367" y="388638"/>
                      <a:pt x="125938" y="394417"/>
                      <a:pt x="121668" y="398687"/>
                    </a:cubicBezTo>
                    <a:cubicBezTo>
                      <a:pt x="117398" y="402957"/>
                      <a:pt x="111234" y="404869"/>
                      <a:pt x="106595" y="408735"/>
                    </a:cubicBezTo>
                    <a:cubicBezTo>
                      <a:pt x="101137" y="413283"/>
                      <a:pt x="97131" y="419445"/>
                      <a:pt x="91523" y="423807"/>
                    </a:cubicBezTo>
                    <a:cubicBezTo>
                      <a:pt x="81990" y="431221"/>
                      <a:pt x="69918" y="435365"/>
                      <a:pt x="61378" y="443904"/>
                    </a:cubicBezTo>
                    <a:cubicBezTo>
                      <a:pt x="41751" y="463529"/>
                      <a:pt x="62344" y="445933"/>
                      <a:pt x="36257" y="458977"/>
                    </a:cubicBezTo>
                    <a:cubicBezTo>
                      <a:pt x="30856" y="461678"/>
                      <a:pt x="27222" y="469025"/>
                      <a:pt x="21184" y="469025"/>
                    </a:cubicBezTo>
                    <a:cubicBezTo>
                      <a:pt x="16447" y="469025"/>
                      <a:pt x="27171" y="461414"/>
                      <a:pt x="31233" y="458977"/>
                    </a:cubicBezTo>
                    <a:cubicBezTo>
                      <a:pt x="35774" y="456252"/>
                      <a:pt x="41281" y="455627"/>
                      <a:pt x="46305" y="453952"/>
                    </a:cubicBezTo>
                    <a:cubicBezTo>
                      <a:pt x="70578" y="429682"/>
                      <a:pt x="39724" y="459218"/>
                      <a:pt x="71426" y="433856"/>
                    </a:cubicBezTo>
                    <a:cubicBezTo>
                      <a:pt x="75125" y="430897"/>
                      <a:pt x="77412" y="426244"/>
                      <a:pt x="81474" y="423807"/>
                    </a:cubicBezTo>
                    <a:cubicBezTo>
                      <a:pt x="86015" y="421082"/>
                      <a:pt x="91810" y="421151"/>
                      <a:pt x="96547" y="418783"/>
                    </a:cubicBezTo>
                    <a:cubicBezTo>
                      <a:pt x="135508" y="399304"/>
                      <a:pt x="88805" y="416340"/>
                      <a:pt x="126692" y="403711"/>
                    </a:cubicBezTo>
                    <a:cubicBezTo>
                      <a:pt x="131716" y="400361"/>
                      <a:pt x="136364" y="396363"/>
                      <a:pt x="141765" y="393662"/>
                    </a:cubicBezTo>
                    <a:cubicBezTo>
                      <a:pt x="146502" y="391294"/>
                      <a:pt x="152100" y="391006"/>
                      <a:pt x="156837" y="388638"/>
                    </a:cubicBezTo>
                    <a:cubicBezTo>
                      <a:pt x="165545" y="384284"/>
                      <a:pt x="175725" y="376332"/>
                      <a:pt x="181958" y="368541"/>
                    </a:cubicBezTo>
                    <a:cubicBezTo>
                      <a:pt x="189072" y="359648"/>
                      <a:pt x="200585" y="335675"/>
                      <a:pt x="212103" y="333372"/>
                    </a:cubicBezTo>
                    <a:cubicBezTo>
                      <a:pt x="221659" y="331461"/>
                      <a:pt x="241996" y="328474"/>
                      <a:pt x="252296" y="323324"/>
                    </a:cubicBezTo>
                    <a:cubicBezTo>
                      <a:pt x="257697" y="320624"/>
                      <a:pt x="261851" y="315728"/>
                      <a:pt x="267369" y="313276"/>
                    </a:cubicBezTo>
                    <a:cubicBezTo>
                      <a:pt x="277048" y="308974"/>
                      <a:pt x="287466" y="306577"/>
                      <a:pt x="297514" y="303227"/>
                    </a:cubicBezTo>
                    <a:cubicBezTo>
                      <a:pt x="302538" y="301552"/>
                      <a:pt x="307344" y="298952"/>
                      <a:pt x="312587" y="298203"/>
                    </a:cubicBezTo>
                    <a:lnTo>
                      <a:pt x="347756" y="293179"/>
                    </a:lnTo>
                    <a:cubicBezTo>
                      <a:pt x="361529" y="288588"/>
                      <a:pt x="379024" y="277910"/>
                      <a:pt x="357804" y="313276"/>
                    </a:cubicBezTo>
                    <a:cubicBezTo>
                      <a:pt x="351711" y="323430"/>
                      <a:pt x="332683" y="338396"/>
                      <a:pt x="332683" y="338396"/>
                    </a:cubicBezTo>
                    <a:cubicBezTo>
                      <a:pt x="331074" y="344834"/>
                      <a:pt x="326238" y="366359"/>
                      <a:pt x="322635" y="373566"/>
                    </a:cubicBezTo>
                    <a:cubicBezTo>
                      <a:pt x="310342" y="398152"/>
                      <a:pt x="316556" y="379997"/>
                      <a:pt x="302538" y="398687"/>
                    </a:cubicBezTo>
                    <a:cubicBezTo>
                      <a:pt x="295292" y="408348"/>
                      <a:pt x="289140" y="418784"/>
                      <a:pt x="282441" y="428832"/>
                    </a:cubicBezTo>
                    <a:lnTo>
                      <a:pt x="272393" y="443904"/>
                    </a:lnTo>
                    <a:lnTo>
                      <a:pt x="262345" y="474049"/>
                    </a:lnTo>
                    <a:cubicBezTo>
                      <a:pt x="255646" y="494146"/>
                      <a:pt x="252297" y="490797"/>
                      <a:pt x="272393" y="484098"/>
                    </a:cubicBezTo>
                    <a:cubicBezTo>
                      <a:pt x="277417" y="480748"/>
                      <a:pt x="283196" y="478319"/>
                      <a:pt x="287466" y="474049"/>
                    </a:cubicBezTo>
                    <a:cubicBezTo>
                      <a:pt x="306525" y="454990"/>
                      <a:pt x="290278" y="464337"/>
                      <a:pt x="302538" y="443904"/>
                    </a:cubicBezTo>
                    <a:cubicBezTo>
                      <a:pt x="304975" y="439842"/>
                      <a:pt x="309237" y="437205"/>
                      <a:pt x="312587" y="433856"/>
                    </a:cubicBezTo>
                    <a:cubicBezTo>
                      <a:pt x="324310" y="398687"/>
                      <a:pt x="312587" y="400362"/>
                      <a:pt x="337707" y="408735"/>
                    </a:cubicBezTo>
                    <a:lnTo>
                      <a:pt x="367852" y="438880"/>
                    </a:lnTo>
                    <a:cubicBezTo>
                      <a:pt x="375342" y="446370"/>
                      <a:pt x="374551" y="458977"/>
                      <a:pt x="377901" y="469025"/>
                    </a:cubicBezTo>
                    <a:cubicBezTo>
                      <a:pt x="382688" y="483386"/>
                      <a:pt x="384796" y="488429"/>
                      <a:pt x="387949" y="504194"/>
                    </a:cubicBezTo>
                    <a:cubicBezTo>
                      <a:pt x="389947" y="514183"/>
                      <a:pt x="390763" y="524395"/>
                      <a:pt x="392973" y="534339"/>
                    </a:cubicBezTo>
                    <a:cubicBezTo>
                      <a:pt x="394122" y="539509"/>
                      <a:pt x="396543" y="544320"/>
                      <a:pt x="397998" y="549412"/>
                    </a:cubicBezTo>
                    <a:cubicBezTo>
                      <a:pt x="410621" y="593591"/>
                      <a:pt x="395996" y="548430"/>
                      <a:pt x="408046" y="584581"/>
                    </a:cubicBezTo>
                    <a:cubicBezTo>
                      <a:pt x="409721" y="579557"/>
                      <a:pt x="413070" y="574805"/>
                      <a:pt x="413070" y="569509"/>
                    </a:cubicBezTo>
                    <a:cubicBezTo>
                      <a:pt x="413070" y="561534"/>
                      <a:pt x="398583" y="521607"/>
                      <a:pt x="397998" y="519267"/>
                    </a:cubicBezTo>
                    <a:cubicBezTo>
                      <a:pt x="394648" y="505869"/>
                      <a:pt x="392316" y="492175"/>
                      <a:pt x="387949" y="479073"/>
                    </a:cubicBezTo>
                    <a:cubicBezTo>
                      <a:pt x="386274" y="474049"/>
                      <a:pt x="386003" y="468310"/>
                      <a:pt x="382925" y="464001"/>
                    </a:cubicBezTo>
                    <a:cubicBezTo>
                      <a:pt x="377418" y="456292"/>
                      <a:pt x="362828" y="443904"/>
                      <a:pt x="362828" y="443904"/>
                    </a:cubicBezTo>
                    <a:lnTo>
                      <a:pt x="352780" y="413759"/>
                    </a:lnTo>
                    <a:lnTo>
                      <a:pt x="347756" y="398687"/>
                    </a:lnTo>
                    <a:cubicBezTo>
                      <a:pt x="355349" y="368313"/>
                      <a:pt x="350596" y="385142"/>
                      <a:pt x="362828" y="348445"/>
                    </a:cubicBezTo>
                    <a:cubicBezTo>
                      <a:pt x="368135" y="332522"/>
                      <a:pt x="366768" y="332216"/>
                      <a:pt x="377901" y="318300"/>
                    </a:cubicBezTo>
                    <a:cubicBezTo>
                      <a:pt x="380860" y="314601"/>
                      <a:pt x="383887" y="310688"/>
                      <a:pt x="387949" y="308251"/>
                    </a:cubicBezTo>
                    <a:cubicBezTo>
                      <a:pt x="392490" y="305526"/>
                      <a:pt x="397998" y="304902"/>
                      <a:pt x="403022" y="303227"/>
                    </a:cubicBezTo>
                    <a:cubicBezTo>
                      <a:pt x="443212" y="276433"/>
                      <a:pt x="394649" y="311600"/>
                      <a:pt x="428143" y="278106"/>
                    </a:cubicBezTo>
                    <a:cubicBezTo>
                      <a:pt x="437883" y="268366"/>
                      <a:pt x="446029" y="267120"/>
                      <a:pt x="458288" y="263034"/>
                    </a:cubicBezTo>
                    <a:cubicBezTo>
                      <a:pt x="475825" y="245495"/>
                      <a:pt x="463842" y="254483"/>
                      <a:pt x="498481" y="242937"/>
                    </a:cubicBezTo>
                    <a:lnTo>
                      <a:pt x="513554" y="237913"/>
                    </a:lnTo>
                    <a:cubicBezTo>
                      <a:pt x="538033" y="201192"/>
                      <a:pt x="505455" y="244661"/>
                      <a:pt x="543699" y="212792"/>
                    </a:cubicBezTo>
                    <a:cubicBezTo>
                      <a:pt x="574002" y="187540"/>
                      <a:pt x="532829" y="204694"/>
                      <a:pt x="568820" y="192695"/>
                    </a:cubicBezTo>
                    <a:cubicBezTo>
                      <a:pt x="575713" y="197291"/>
                      <a:pt x="596203" y="209529"/>
                      <a:pt x="598965" y="217816"/>
                    </a:cubicBezTo>
                    <a:cubicBezTo>
                      <a:pt x="609052" y="248076"/>
                      <a:pt x="598353" y="258257"/>
                      <a:pt x="609013" y="283131"/>
                    </a:cubicBezTo>
                    <a:cubicBezTo>
                      <a:pt x="611391" y="288681"/>
                      <a:pt x="615712" y="293179"/>
                      <a:pt x="619061" y="298203"/>
                    </a:cubicBezTo>
                    <a:cubicBezTo>
                      <a:pt x="620736" y="303227"/>
                      <a:pt x="621716" y="308539"/>
                      <a:pt x="624085" y="313276"/>
                    </a:cubicBezTo>
                    <a:cubicBezTo>
                      <a:pt x="626785" y="318677"/>
                      <a:pt x="633141" y="322392"/>
                      <a:pt x="634134" y="328348"/>
                    </a:cubicBezTo>
                    <a:cubicBezTo>
                      <a:pt x="638273" y="353182"/>
                      <a:pt x="637483" y="378590"/>
                      <a:pt x="639158" y="403711"/>
                    </a:cubicBezTo>
                    <a:cubicBezTo>
                      <a:pt x="624734" y="461406"/>
                      <a:pt x="644904" y="390303"/>
                      <a:pt x="624085" y="438880"/>
                    </a:cubicBezTo>
                    <a:cubicBezTo>
                      <a:pt x="604618" y="484303"/>
                      <a:pt x="634240" y="436208"/>
                      <a:pt x="609013" y="474049"/>
                    </a:cubicBezTo>
                    <a:cubicBezTo>
                      <a:pt x="607338" y="479073"/>
                      <a:pt x="605444" y="484030"/>
                      <a:pt x="603989" y="489122"/>
                    </a:cubicBezTo>
                    <a:cubicBezTo>
                      <a:pt x="602092" y="495761"/>
                      <a:pt x="594083" y="514100"/>
                      <a:pt x="598965" y="509218"/>
                    </a:cubicBezTo>
                    <a:cubicBezTo>
                      <a:pt x="605342" y="502841"/>
                      <a:pt x="604539" y="491928"/>
                      <a:pt x="609013" y="484098"/>
                    </a:cubicBezTo>
                    <a:cubicBezTo>
                      <a:pt x="611363" y="479985"/>
                      <a:pt x="615712" y="477399"/>
                      <a:pt x="619061" y="474049"/>
                    </a:cubicBezTo>
                    <a:cubicBezTo>
                      <a:pt x="620736" y="462326"/>
                      <a:pt x="622284" y="450584"/>
                      <a:pt x="624085" y="438880"/>
                    </a:cubicBezTo>
                    <a:cubicBezTo>
                      <a:pt x="625634" y="428811"/>
                      <a:pt x="620205" y="413682"/>
                      <a:pt x="629110" y="408735"/>
                    </a:cubicBezTo>
                    <a:cubicBezTo>
                      <a:pt x="640913" y="402178"/>
                      <a:pt x="655905" y="412084"/>
                      <a:pt x="669303" y="413759"/>
                    </a:cubicBezTo>
                    <a:cubicBezTo>
                      <a:pt x="682347" y="452892"/>
                      <a:pt x="671861" y="436414"/>
                      <a:pt x="699448" y="464001"/>
                    </a:cubicBezTo>
                    <a:cubicBezTo>
                      <a:pt x="703718" y="468271"/>
                      <a:pt x="717222" y="479450"/>
                      <a:pt x="714521" y="474049"/>
                    </a:cubicBezTo>
                    <a:cubicBezTo>
                      <a:pt x="711171" y="467350"/>
                      <a:pt x="707422" y="460836"/>
                      <a:pt x="704472" y="453952"/>
                    </a:cubicBezTo>
                    <a:cubicBezTo>
                      <a:pt x="700666" y="445072"/>
                      <a:pt x="698819" y="429694"/>
                      <a:pt x="689400" y="423807"/>
                    </a:cubicBezTo>
                    <a:cubicBezTo>
                      <a:pt x="680418" y="418193"/>
                      <a:pt x="659255" y="413759"/>
                      <a:pt x="659255" y="413759"/>
                    </a:cubicBezTo>
                    <a:cubicBezTo>
                      <a:pt x="655905" y="408735"/>
                      <a:pt x="651906" y="404088"/>
                      <a:pt x="649206" y="398687"/>
                    </a:cubicBezTo>
                    <a:cubicBezTo>
                      <a:pt x="636613" y="373502"/>
                      <a:pt x="641330" y="377455"/>
                      <a:pt x="634134" y="353469"/>
                    </a:cubicBezTo>
                    <a:cubicBezTo>
                      <a:pt x="631090" y="343324"/>
                      <a:pt x="627435" y="333372"/>
                      <a:pt x="624085" y="323324"/>
                    </a:cubicBezTo>
                    <a:lnTo>
                      <a:pt x="619061" y="308251"/>
                    </a:lnTo>
                    <a:lnTo>
                      <a:pt x="614037" y="293179"/>
                    </a:lnTo>
                    <a:cubicBezTo>
                      <a:pt x="612362" y="266383"/>
                      <a:pt x="609013" y="239640"/>
                      <a:pt x="609013" y="212792"/>
                    </a:cubicBezTo>
                    <a:cubicBezTo>
                      <a:pt x="609013" y="204253"/>
                      <a:pt x="609800" y="195085"/>
                      <a:pt x="614037" y="187671"/>
                    </a:cubicBezTo>
                    <a:cubicBezTo>
                      <a:pt x="619819" y="177552"/>
                      <a:pt x="640445" y="174789"/>
                      <a:pt x="649206" y="172599"/>
                    </a:cubicBezTo>
                    <a:cubicBezTo>
                      <a:pt x="659902" y="161903"/>
                      <a:pt x="660832" y="157526"/>
                      <a:pt x="679351" y="157526"/>
                    </a:cubicBezTo>
                    <a:cubicBezTo>
                      <a:pt x="684647" y="157526"/>
                      <a:pt x="689400" y="160875"/>
                      <a:pt x="694424" y="162550"/>
                    </a:cubicBezTo>
                    <a:cubicBezTo>
                      <a:pt x="704307" y="169140"/>
                      <a:pt x="712388" y="173105"/>
                      <a:pt x="719545" y="182647"/>
                    </a:cubicBezTo>
                    <a:cubicBezTo>
                      <a:pt x="721592" y="185376"/>
                      <a:pt x="739211" y="216553"/>
                      <a:pt x="749690" y="222840"/>
                    </a:cubicBezTo>
                    <a:cubicBezTo>
                      <a:pt x="754231" y="225565"/>
                      <a:pt x="759738" y="226190"/>
                      <a:pt x="764762" y="227865"/>
                    </a:cubicBezTo>
                    <a:cubicBezTo>
                      <a:pt x="771623" y="234725"/>
                      <a:pt x="781690" y="243477"/>
                      <a:pt x="784859" y="252985"/>
                    </a:cubicBezTo>
                    <a:cubicBezTo>
                      <a:pt x="792576" y="276137"/>
                      <a:pt x="785714" y="279818"/>
                      <a:pt x="794907" y="298203"/>
                    </a:cubicBezTo>
                    <a:cubicBezTo>
                      <a:pt x="797608" y="303604"/>
                      <a:pt x="800241" y="309504"/>
                      <a:pt x="804956" y="313276"/>
                    </a:cubicBezTo>
                    <a:cubicBezTo>
                      <a:pt x="809091" y="316584"/>
                      <a:pt x="815004" y="316625"/>
                      <a:pt x="820028" y="318300"/>
                    </a:cubicBezTo>
                    <a:cubicBezTo>
                      <a:pt x="823378" y="321649"/>
                      <a:pt x="826015" y="325911"/>
                      <a:pt x="830077" y="328348"/>
                    </a:cubicBezTo>
                    <a:cubicBezTo>
                      <a:pt x="834618" y="331073"/>
                      <a:pt x="850173" y="335047"/>
                      <a:pt x="845149" y="333372"/>
                    </a:cubicBezTo>
                    <a:cubicBezTo>
                      <a:pt x="840125" y="331697"/>
                      <a:pt x="834814" y="330716"/>
                      <a:pt x="830077" y="328348"/>
                    </a:cubicBezTo>
                    <a:cubicBezTo>
                      <a:pt x="817398" y="322009"/>
                      <a:pt x="814303" y="317599"/>
                      <a:pt x="804956" y="308251"/>
                    </a:cubicBezTo>
                    <a:cubicBezTo>
                      <a:pt x="796486" y="265903"/>
                      <a:pt x="805485" y="299438"/>
                      <a:pt x="789883" y="263034"/>
                    </a:cubicBezTo>
                    <a:cubicBezTo>
                      <a:pt x="787797" y="258166"/>
                      <a:pt x="787797" y="252368"/>
                      <a:pt x="784859" y="247961"/>
                    </a:cubicBezTo>
                    <a:cubicBezTo>
                      <a:pt x="780918" y="242049"/>
                      <a:pt x="774336" y="238347"/>
                      <a:pt x="769787" y="232889"/>
                    </a:cubicBezTo>
                    <a:cubicBezTo>
                      <a:pt x="765921" y="228250"/>
                      <a:pt x="763088" y="222840"/>
                      <a:pt x="759738" y="217816"/>
                    </a:cubicBezTo>
                    <a:cubicBezTo>
                      <a:pt x="758063" y="212792"/>
                      <a:pt x="757439" y="207285"/>
                      <a:pt x="754714" y="202744"/>
                    </a:cubicBezTo>
                    <a:cubicBezTo>
                      <a:pt x="749940" y="194787"/>
                      <a:pt x="736442" y="187213"/>
                      <a:pt x="729593" y="182647"/>
                    </a:cubicBezTo>
                    <a:cubicBezTo>
                      <a:pt x="722317" y="160818"/>
                      <a:pt x="714286" y="143574"/>
                      <a:pt x="729593" y="117333"/>
                    </a:cubicBezTo>
                    <a:cubicBezTo>
                      <a:pt x="734930" y="108184"/>
                      <a:pt x="749690" y="110634"/>
                      <a:pt x="759738" y="107284"/>
                    </a:cubicBezTo>
                    <a:cubicBezTo>
                      <a:pt x="781354" y="100079"/>
                      <a:pt x="769683" y="103542"/>
                      <a:pt x="794907" y="97236"/>
                    </a:cubicBezTo>
                    <a:cubicBezTo>
                      <a:pt x="797802" y="97526"/>
                      <a:pt x="845738" y="98594"/>
                      <a:pt x="860222" y="107284"/>
                    </a:cubicBezTo>
                    <a:cubicBezTo>
                      <a:pt x="894705" y="127974"/>
                      <a:pt x="842643" y="108125"/>
                      <a:pt x="885343" y="122357"/>
                    </a:cubicBezTo>
                    <a:cubicBezTo>
                      <a:pt x="890367" y="125706"/>
                      <a:pt x="895831" y="128475"/>
                      <a:pt x="900415" y="132405"/>
                    </a:cubicBezTo>
                    <a:cubicBezTo>
                      <a:pt x="907608" y="138570"/>
                      <a:pt x="913813" y="145803"/>
                      <a:pt x="920512" y="152502"/>
                    </a:cubicBezTo>
                    <a:lnTo>
                      <a:pt x="945633" y="177623"/>
                    </a:lnTo>
                    <a:cubicBezTo>
                      <a:pt x="971748" y="203738"/>
                      <a:pt x="950864" y="172857"/>
                      <a:pt x="970754" y="197720"/>
                    </a:cubicBezTo>
                    <a:cubicBezTo>
                      <a:pt x="974526" y="202435"/>
                      <a:pt x="976258" y="208816"/>
                      <a:pt x="980802" y="212792"/>
                    </a:cubicBezTo>
                    <a:cubicBezTo>
                      <a:pt x="989891" y="220745"/>
                      <a:pt x="1002407" y="224350"/>
                      <a:pt x="1010947" y="232889"/>
                    </a:cubicBezTo>
                    <a:cubicBezTo>
                      <a:pt x="1015971" y="237913"/>
                      <a:pt x="1026020" y="255066"/>
                      <a:pt x="1026020" y="247961"/>
                    </a:cubicBezTo>
                    <a:cubicBezTo>
                      <a:pt x="1026020" y="239587"/>
                      <a:pt x="1016397" y="234223"/>
                      <a:pt x="1010947" y="227865"/>
                    </a:cubicBezTo>
                    <a:cubicBezTo>
                      <a:pt x="998051" y="212820"/>
                      <a:pt x="996308" y="213081"/>
                      <a:pt x="980802" y="202744"/>
                    </a:cubicBezTo>
                    <a:cubicBezTo>
                      <a:pt x="979127" y="197720"/>
                      <a:pt x="977233" y="192763"/>
                      <a:pt x="975778" y="187671"/>
                    </a:cubicBezTo>
                    <a:cubicBezTo>
                      <a:pt x="972203" y="175159"/>
                      <a:pt x="973855" y="164100"/>
                      <a:pt x="960705" y="157526"/>
                    </a:cubicBezTo>
                    <a:cubicBezTo>
                      <a:pt x="951231" y="152789"/>
                      <a:pt x="940608" y="150827"/>
                      <a:pt x="930560" y="147478"/>
                    </a:cubicBezTo>
                    <a:cubicBezTo>
                      <a:pt x="849469" y="120449"/>
                      <a:pt x="1186793" y="157526"/>
                      <a:pt x="1186793" y="157526"/>
                    </a:cubicBezTo>
                    <a:cubicBezTo>
                      <a:pt x="1225751" y="183496"/>
                      <a:pt x="1208384" y="165667"/>
                      <a:pt x="1196841" y="258010"/>
                    </a:cubicBezTo>
                    <a:cubicBezTo>
                      <a:pt x="1195527" y="268520"/>
                      <a:pt x="1195606" y="282280"/>
                      <a:pt x="1186793" y="288155"/>
                    </a:cubicBezTo>
                    <a:lnTo>
                      <a:pt x="1156648" y="308251"/>
                    </a:lnTo>
                    <a:lnTo>
                      <a:pt x="1141576" y="318300"/>
                    </a:lnTo>
                    <a:lnTo>
                      <a:pt x="1131527" y="348445"/>
                    </a:lnTo>
                    <a:cubicBezTo>
                      <a:pt x="1129852" y="353469"/>
                      <a:pt x="1131527" y="361842"/>
                      <a:pt x="1126503" y="363517"/>
                    </a:cubicBezTo>
                    <a:lnTo>
                      <a:pt x="1111431" y="368541"/>
                    </a:lnTo>
                    <a:cubicBezTo>
                      <a:pt x="1108081" y="373565"/>
                      <a:pt x="1103835" y="378096"/>
                      <a:pt x="1101382" y="383614"/>
                    </a:cubicBezTo>
                    <a:cubicBezTo>
                      <a:pt x="1082908" y="425180"/>
                      <a:pt x="1101922" y="403172"/>
                      <a:pt x="1081285" y="423807"/>
                    </a:cubicBezTo>
                    <a:cubicBezTo>
                      <a:pt x="1079610" y="428831"/>
                      <a:pt x="1076261" y="444176"/>
                      <a:pt x="1076261" y="438880"/>
                    </a:cubicBezTo>
                    <a:cubicBezTo>
                      <a:pt x="1076261" y="410360"/>
                      <a:pt x="1074679" y="381213"/>
                      <a:pt x="1081285" y="353469"/>
                    </a:cubicBezTo>
                    <a:cubicBezTo>
                      <a:pt x="1086434" y="331843"/>
                      <a:pt x="1111009" y="331165"/>
                      <a:pt x="1126503" y="328348"/>
                    </a:cubicBezTo>
                    <a:cubicBezTo>
                      <a:pt x="1136526" y="326526"/>
                      <a:pt x="1146659" y="325322"/>
                      <a:pt x="1156648" y="323324"/>
                    </a:cubicBezTo>
                    <a:cubicBezTo>
                      <a:pt x="1163419" y="321970"/>
                      <a:pt x="1170046" y="319975"/>
                      <a:pt x="1176745" y="318300"/>
                    </a:cubicBezTo>
                    <a:cubicBezTo>
                      <a:pt x="1178420" y="341746"/>
                      <a:pt x="1179308" y="365261"/>
                      <a:pt x="1181769" y="388638"/>
                    </a:cubicBezTo>
                    <a:cubicBezTo>
                      <a:pt x="1182663" y="397131"/>
                      <a:pt x="1186793" y="405220"/>
                      <a:pt x="1186793" y="413759"/>
                    </a:cubicBezTo>
                    <a:cubicBezTo>
                      <a:pt x="1186793" y="433748"/>
                      <a:pt x="1200389" y="505671"/>
                      <a:pt x="1171721" y="534339"/>
                    </a:cubicBezTo>
                    <a:cubicBezTo>
                      <a:pt x="1167451" y="538609"/>
                      <a:pt x="1161672" y="541038"/>
                      <a:pt x="1156648" y="544388"/>
                    </a:cubicBezTo>
                    <a:cubicBezTo>
                      <a:pt x="1153299" y="549412"/>
                      <a:pt x="1151144" y="555484"/>
                      <a:pt x="1146600" y="559460"/>
                    </a:cubicBezTo>
                    <a:cubicBezTo>
                      <a:pt x="1137511" y="567413"/>
                      <a:pt x="1116455" y="579557"/>
                      <a:pt x="1116455" y="579557"/>
                    </a:cubicBezTo>
                    <a:cubicBezTo>
                      <a:pt x="1114780" y="584581"/>
                      <a:pt x="1113517" y="589761"/>
                      <a:pt x="1111431" y="594629"/>
                    </a:cubicBezTo>
                    <a:cubicBezTo>
                      <a:pt x="1108481" y="601513"/>
                      <a:pt x="1102311" y="607294"/>
                      <a:pt x="1101382" y="614726"/>
                    </a:cubicBezTo>
                    <a:cubicBezTo>
                      <a:pt x="1100525" y="621578"/>
                      <a:pt x="1104731" y="628124"/>
                      <a:pt x="1106406" y="634823"/>
                    </a:cubicBezTo>
                    <a:cubicBezTo>
                      <a:pt x="1109756" y="624775"/>
                      <a:pt x="1113545" y="614862"/>
                      <a:pt x="1116455" y="604678"/>
                    </a:cubicBezTo>
                    <a:cubicBezTo>
                      <a:pt x="1141697" y="516330"/>
                      <a:pt x="1112453" y="606636"/>
                      <a:pt x="1136551" y="534339"/>
                    </a:cubicBezTo>
                    <a:cubicBezTo>
                      <a:pt x="1140370" y="522882"/>
                      <a:pt x="1166696" y="514243"/>
                      <a:pt x="1166696" y="514243"/>
                    </a:cubicBezTo>
                    <a:cubicBezTo>
                      <a:pt x="1170046" y="509219"/>
                      <a:pt x="1174044" y="504571"/>
                      <a:pt x="1176745" y="499170"/>
                    </a:cubicBezTo>
                    <a:cubicBezTo>
                      <a:pt x="1183760" y="485140"/>
                      <a:pt x="1184942" y="461887"/>
                      <a:pt x="1186793" y="448928"/>
                    </a:cubicBezTo>
                    <a:cubicBezTo>
                      <a:pt x="1188468" y="423807"/>
                      <a:pt x="1185711" y="397991"/>
                      <a:pt x="1191817" y="373566"/>
                    </a:cubicBezTo>
                    <a:cubicBezTo>
                      <a:pt x="1193102" y="368428"/>
                      <a:pt x="1203812" y="372851"/>
                      <a:pt x="1206890" y="368541"/>
                    </a:cubicBezTo>
                    <a:cubicBezTo>
                      <a:pt x="1213046" y="359922"/>
                      <a:pt x="1213589" y="348444"/>
                      <a:pt x="1216938" y="338396"/>
                    </a:cubicBezTo>
                    <a:lnTo>
                      <a:pt x="1221962" y="323324"/>
                    </a:lnTo>
                    <a:lnTo>
                      <a:pt x="1226987" y="308251"/>
                    </a:lnTo>
                    <a:cubicBezTo>
                      <a:pt x="1228662" y="291504"/>
                      <a:pt x="1229452" y="274645"/>
                      <a:pt x="1232011" y="258010"/>
                    </a:cubicBezTo>
                    <a:cubicBezTo>
                      <a:pt x="1232816" y="252776"/>
                      <a:pt x="1231739" y="242937"/>
                      <a:pt x="1237035" y="242937"/>
                    </a:cubicBezTo>
                    <a:cubicBezTo>
                      <a:pt x="1244140" y="242937"/>
                      <a:pt x="1247083" y="252986"/>
                      <a:pt x="1252107" y="258010"/>
                    </a:cubicBezTo>
                    <a:cubicBezTo>
                      <a:pt x="1267279" y="333857"/>
                      <a:pt x="1247952" y="239306"/>
                      <a:pt x="1262156" y="303227"/>
                    </a:cubicBezTo>
                    <a:cubicBezTo>
                      <a:pt x="1264008" y="311563"/>
                      <a:pt x="1264933" y="320109"/>
                      <a:pt x="1267180" y="328348"/>
                    </a:cubicBezTo>
                    <a:cubicBezTo>
                      <a:pt x="1269967" y="338567"/>
                      <a:pt x="1273879" y="348445"/>
                      <a:pt x="1277228" y="358493"/>
                    </a:cubicBezTo>
                    <a:lnTo>
                      <a:pt x="1282252" y="373566"/>
                    </a:lnTo>
                    <a:cubicBezTo>
                      <a:pt x="1283750" y="378060"/>
                      <a:pt x="1288951" y="380265"/>
                      <a:pt x="1292301" y="383614"/>
                    </a:cubicBezTo>
                    <a:cubicBezTo>
                      <a:pt x="1295650" y="390313"/>
                      <a:pt x="1299567" y="396757"/>
                      <a:pt x="1302349" y="403711"/>
                    </a:cubicBezTo>
                    <a:cubicBezTo>
                      <a:pt x="1306283" y="413545"/>
                      <a:pt x="1303585" y="427981"/>
                      <a:pt x="1312398" y="433856"/>
                    </a:cubicBezTo>
                    <a:lnTo>
                      <a:pt x="1342543" y="453952"/>
                    </a:lnTo>
                    <a:lnTo>
                      <a:pt x="1352591" y="484098"/>
                    </a:lnTo>
                    <a:lnTo>
                      <a:pt x="1357615" y="499170"/>
                    </a:lnTo>
                    <a:lnTo>
                      <a:pt x="1362639" y="539363"/>
                    </a:lnTo>
                    <a:cubicBezTo>
                      <a:pt x="1354064" y="479339"/>
                      <a:pt x="1362613" y="524199"/>
                      <a:pt x="1352591" y="489122"/>
                    </a:cubicBezTo>
                    <a:cubicBezTo>
                      <a:pt x="1351397" y="484943"/>
                      <a:pt x="1345828" y="459427"/>
                      <a:pt x="1342543" y="453952"/>
                    </a:cubicBezTo>
                    <a:cubicBezTo>
                      <a:pt x="1340106" y="449890"/>
                      <a:pt x="1335453" y="447603"/>
                      <a:pt x="1332494" y="443904"/>
                    </a:cubicBezTo>
                    <a:cubicBezTo>
                      <a:pt x="1313352" y="419978"/>
                      <a:pt x="1333214" y="436011"/>
                      <a:pt x="1307373" y="418783"/>
                    </a:cubicBezTo>
                    <a:cubicBezTo>
                      <a:pt x="1305698" y="413759"/>
                      <a:pt x="1305074" y="408252"/>
                      <a:pt x="1302349" y="403711"/>
                    </a:cubicBezTo>
                    <a:cubicBezTo>
                      <a:pt x="1299912" y="399649"/>
                      <a:pt x="1294419" y="397899"/>
                      <a:pt x="1292301" y="393662"/>
                    </a:cubicBezTo>
                    <a:cubicBezTo>
                      <a:pt x="1287564" y="384188"/>
                      <a:pt x="1282252" y="363517"/>
                      <a:pt x="1282252" y="363517"/>
                    </a:cubicBezTo>
                    <a:cubicBezTo>
                      <a:pt x="1280577" y="353469"/>
                      <a:pt x="1279438" y="343316"/>
                      <a:pt x="1277228" y="333372"/>
                    </a:cubicBezTo>
                    <a:cubicBezTo>
                      <a:pt x="1276079" y="328202"/>
                      <a:pt x="1272953" y="323543"/>
                      <a:pt x="1272204" y="318300"/>
                    </a:cubicBezTo>
                    <a:cubicBezTo>
                      <a:pt x="1263116" y="254681"/>
                      <a:pt x="1281190" y="277046"/>
                      <a:pt x="1257132" y="252985"/>
                    </a:cubicBezTo>
                    <a:cubicBezTo>
                      <a:pt x="1254295" y="244476"/>
                      <a:pt x="1239030" y="213228"/>
                      <a:pt x="1277228" y="242937"/>
                    </a:cubicBezTo>
                    <a:cubicBezTo>
                      <a:pt x="1337693" y="289964"/>
                      <a:pt x="1269454" y="263792"/>
                      <a:pt x="1312398" y="278106"/>
                    </a:cubicBezTo>
                    <a:cubicBezTo>
                      <a:pt x="1341263" y="306972"/>
                      <a:pt x="1326284" y="299482"/>
                      <a:pt x="1352591" y="308251"/>
                    </a:cubicBezTo>
                    <a:cubicBezTo>
                      <a:pt x="1377071" y="344974"/>
                      <a:pt x="1344490" y="301500"/>
                      <a:pt x="1382736" y="333372"/>
                    </a:cubicBezTo>
                    <a:cubicBezTo>
                      <a:pt x="1413037" y="358623"/>
                      <a:pt x="1371868" y="341474"/>
                      <a:pt x="1407857" y="353469"/>
                    </a:cubicBezTo>
                    <a:cubicBezTo>
                      <a:pt x="1430328" y="387176"/>
                      <a:pt x="1403857" y="354152"/>
                      <a:pt x="1432978" y="373566"/>
                    </a:cubicBezTo>
                    <a:cubicBezTo>
                      <a:pt x="1438890" y="377507"/>
                      <a:pt x="1441839" y="385187"/>
                      <a:pt x="1448050" y="388638"/>
                    </a:cubicBezTo>
                    <a:cubicBezTo>
                      <a:pt x="1457309" y="393782"/>
                      <a:pt x="1468147" y="395337"/>
                      <a:pt x="1478195" y="398687"/>
                    </a:cubicBezTo>
                    <a:lnTo>
                      <a:pt x="1493268" y="403711"/>
                    </a:lnTo>
                    <a:cubicBezTo>
                      <a:pt x="1498292" y="402036"/>
                      <a:pt x="1508340" y="403983"/>
                      <a:pt x="1508340" y="398687"/>
                    </a:cubicBezTo>
                    <a:cubicBezTo>
                      <a:pt x="1508340" y="390012"/>
                      <a:pt x="1475320" y="384151"/>
                      <a:pt x="1473171" y="383614"/>
                    </a:cubicBezTo>
                    <a:cubicBezTo>
                      <a:pt x="1468147" y="380265"/>
                      <a:pt x="1462643" y="377542"/>
                      <a:pt x="1458099" y="373566"/>
                    </a:cubicBezTo>
                    <a:cubicBezTo>
                      <a:pt x="1449187" y="365768"/>
                      <a:pt x="1444213" y="352190"/>
                      <a:pt x="1432978" y="348445"/>
                    </a:cubicBezTo>
                    <a:lnTo>
                      <a:pt x="1417905" y="343421"/>
                    </a:lnTo>
                    <a:cubicBezTo>
                      <a:pt x="1414556" y="340071"/>
                      <a:pt x="1411556" y="336331"/>
                      <a:pt x="1407857" y="333372"/>
                    </a:cubicBezTo>
                    <a:cubicBezTo>
                      <a:pt x="1403142" y="329600"/>
                      <a:pt x="1397054" y="327594"/>
                      <a:pt x="1392784" y="323324"/>
                    </a:cubicBezTo>
                    <a:cubicBezTo>
                      <a:pt x="1388514" y="319054"/>
                      <a:pt x="1387006" y="312521"/>
                      <a:pt x="1382736" y="308251"/>
                    </a:cubicBezTo>
                    <a:cubicBezTo>
                      <a:pt x="1372998" y="298513"/>
                      <a:pt x="1364848" y="297265"/>
                      <a:pt x="1352591" y="293179"/>
                    </a:cubicBezTo>
                    <a:cubicBezTo>
                      <a:pt x="1323797" y="249986"/>
                      <a:pt x="1362136" y="300814"/>
                      <a:pt x="1327470" y="273082"/>
                    </a:cubicBezTo>
                    <a:cubicBezTo>
                      <a:pt x="1322755" y="269310"/>
                      <a:pt x="1321194" y="262725"/>
                      <a:pt x="1317422" y="258010"/>
                    </a:cubicBezTo>
                    <a:cubicBezTo>
                      <a:pt x="1288786" y="222216"/>
                      <a:pt x="1328250" y="279276"/>
                      <a:pt x="1297325" y="232889"/>
                    </a:cubicBezTo>
                    <a:cubicBezTo>
                      <a:pt x="1295650" y="226190"/>
                      <a:pt x="1296131" y="218537"/>
                      <a:pt x="1292301" y="212792"/>
                    </a:cubicBezTo>
                    <a:cubicBezTo>
                      <a:pt x="1288951" y="207768"/>
                      <a:pt x="1281943" y="206516"/>
                      <a:pt x="1277228" y="202744"/>
                    </a:cubicBezTo>
                    <a:cubicBezTo>
                      <a:pt x="1273529" y="199785"/>
                      <a:pt x="1270529" y="196045"/>
                      <a:pt x="1267180" y="192695"/>
                    </a:cubicBezTo>
                    <a:cubicBezTo>
                      <a:pt x="1288668" y="106742"/>
                      <a:pt x="1267232" y="164707"/>
                      <a:pt x="1478195" y="177623"/>
                    </a:cubicBezTo>
                    <a:cubicBezTo>
                      <a:pt x="1491979" y="178467"/>
                      <a:pt x="1518389" y="187671"/>
                      <a:pt x="1518389" y="187671"/>
                    </a:cubicBezTo>
                    <a:cubicBezTo>
                      <a:pt x="1521738" y="191021"/>
                      <a:pt x="1524200" y="195602"/>
                      <a:pt x="1528437" y="197720"/>
                    </a:cubicBezTo>
                    <a:cubicBezTo>
                      <a:pt x="1537911" y="202457"/>
                      <a:pt x="1548534" y="204419"/>
                      <a:pt x="1558582" y="207768"/>
                    </a:cubicBezTo>
                    <a:cubicBezTo>
                      <a:pt x="1580204" y="214975"/>
                      <a:pt x="1568520" y="211508"/>
                      <a:pt x="1593751" y="217816"/>
                    </a:cubicBezTo>
                    <a:cubicBezTo>
                      <a:pt x="1615523" y="216141"/>
                      <a:pt x="1639978" y="223396"/>
                      <a:pt x="1659066" y="212792"/>
                    </a:cubicBezTo>
                    <a:cubicBezTo>
                      <a:pt x="1667348" y="208191"/>
                      <a:pt x="1645668" y="199394"/>
                      <a:pt x="1638969" y="192695"/>
                    </a:cubicBezTo>
                    <a:cubicBezTo>
                      <a:pt x="1635224" y="188950"/>
                      <a:pt x="1629034" y="188955"/>
                      <a:pt x="1623896" y="187671"/>
                    </a:cubicBezTo>
                    <a:cubicBezTo>
                      <a:pt x="1615612" y="185600"/>
                      <a:pt x="1607216" y="183945"/>
                      <a:pt x="1598776" y="182647"/>
                    </a:cubicBezTo>
                    <a:cubicBezTo>
                      <a:pt x="1585431" y="180594"/>
                      <a:pt x="1571927" y="179676"/>
                      <a:pt x="1558582" y="177623"/>
                    </a:cubicBezTo>
                    <a:cubicBezTo>
                      <a:pt x="1550142" y="176325"/>
                      <a:pt x="1541968" y="173339"/>
                      <a:pt x="1533461" y="172599"/>
                    </a:cubicBezTo>
                    <a:cubicBezTo>
                      <a:pt x="1503383" y="169983"/>
                      <a:pt x="1473171" y="169249"/>
                      <a:pt x="1443026" y="167574"/>
                    </a:cubicBezTo>
                    <a:cubicBezTo>
                      <a:pt x="1438002" y="165899"/>
                      <a:pt x="1433147" y="163589"/>
                      <a:pt x="1427954" y="162550"/>
                    </a:cubicBezTo>
                    <a:cubicBezTo>
                      <a:pt x="1380027" y="152965"/>
                      <a:pt x="1312671" y="154188"/>
                      <a:pt x="1272204" y="152502"/>
                    </a:cubicBezTo>
                    <a:cubicBezTo>
                      <a:pt x="1273879" y="135755"/>
                      <a:pt x="1270263" y="117582"/>
                      <a:pt x="1277228" y="102260"/>
                    </a:cubicBezTo>
                    <a:cubicBezTo>
                      <a:pt x="1280085" y="95974"/>
                      <a:pt x="1290686" y="99133"/>
                      <a:pt x="1297325" y="97236"/>
                    </a:cubicBezTo>
                    <a:cubicBezTo>
                      <a:pt x="1331957" y="87342"/>
                      <a:pt x="1288142" y="96255"/>
                      <a:pt x="1342543" y="87188"/>
                    </a:cubicBezTo>
                    <a:cubicBezTo>
                      <a:pt x="1347567" y="83838"/>
                      <a:pt x="1352214" y="79839"/>
                      <a:pt x="1357615" y="77139"/>
                    </a:cubicBezTo>
                    <a:cubicBezTo>
                      <a:pt x="1362352" y="74770"/>
                      <a:pt x="1368281" y="75053"/>
                      <a:pt x="1372688" y="72115"/>
                    </a:cubicBezTo>
                    <a:cubicBezTo>
                      <a:pt x="1410327" y="47023"/>
                      <a:pt x="1366990" y="63967"/>
                      <a:pt x="1402833" y="52018"/>
                    </a:cubicBezTo>
                    <a:cubicBezTo>
                      <a:pt x="1406182" y="46994"/>
                      <a:pt x="1408611" y="41215"/>
                      <a:pt x="1412881" y="36946"/>
                    </a:cubicBezTo>
                    <a:cubicBezTo>
                      <a:pt x="1417151" y="32676"/>
                      <a:pt x="1423239" y="30670"/>
                      <a:pt x="1427954" y="26898"/>
                    </a:cubicBezTo>
                    <a:cubicBezTo>
                      <a:pt x="1431653" y="23939"/>
                      <a:pt x="1434653" y="20199"/>
                      <a:pt x="1438002" y="16849"/>
                    </a:cubicBezTo>
                    <a:cubicBezTo>
                      <a:pt x="1439677" y="11825"/>
                      <a:pt x="1448118" y="3232"/>
                      <a:pt x="1443026" y="1777"/>
                    </a:cubicBezTo>
                    <a:cubicBezTo>
                      <a:pt x="1421365" y="-4412"/>
                      <a:pt x="1406312" y="7187"/>
                      <a:pt x="1387760" y="11825"/>
                    </a:cubicBezTo>
                    <a:cubicBezTo>
                      <a:pt x="1379475" y="13896"/>
                      <a:pt x="1371013" y="15174"/>
                      <a:pt x="1362639" y="16849"/>
                    </a:cubicBezTo>
                    <a:cubicBezTo>
                      <a:pt x="1357317" y="20397"/>
                      <a:pt x="1341096" y="29790"/>
                      <a:pt x="1337518" y="36946"/>
                    </a:cubicBezTo>
                    <a:cubicBezTo>
                      <a:pt x="1334430" y="43122"/>
                      <a:pt x="1336324" y="51298"/>
                      <a:pt x="1332494" y="57043"/>
                    </a:cubicBezTo>
                    <a:cubicBezTo>
                      <a:pt x="1326929" y="65391"/>
                      <a:pt x="1310947" y="69249"/>
                      <a:pt x="1302349" y="72115"/>
                    </a:cubicBezTo>
                    <a:cubicBezTo>
                      <a:pt x="1299000" y="77139"/>
                      <a:pt x="1295001" y="81787"/>
                      <a:pt x="1292301" y="87188"/>
                    </a:cubicBezTo>
                    <a:cubicBezTo>
                      <a:pt x="1289933" y="91925"/>
                      <a:pt x="1290002" y="97719"/>
                      <a:pt x="1287277" y="102260"/>
                    </a:cubicBezTo>
                    <a:cubicBezTo>
                      <a:pt x="1284840" y="106322"/>
                      <a:pt x="1280578" y="108959"/>
                      <a:pt x="1277228" y="112309"/>
                    </a:cubicBezTo>
                    <a:cubicBezTo>
                      <a:pt x="1238709" y="110634"/>
                      <a:pt x="1199973" y="111703"/>
                      <a:pt x="1161672" y="107284"/>
                    </a:cubicBezTo>
                    <a:cubicBezTo>
                      <a:pt x="1155674" y="106592"/>
                      <a:pt x="1152001" y="99936"/>
                      <a:pt x="1146600" y="97236"/>
                    </a:cubicBezTo>
                    <a:cubicBezTo>
                      <a:pt x="1141863" y="94868"/>
                      <a:pt x="1136794" y="92766"/>
                      <a:pt x="1131527" y="92212"/>
                    </a:cubicBezTo>
                    <a:cubicBezTo>
                      <a:pt x="1104827" y="89402"/>
                      <a:pt x="1077936" y="88863"/>
                      <a:pt x="1051140" y="87188"/>
                    </a:cubicBezTo>
                    <a:lnTo>
                      <a:pt x="990850" y="67091"/>
                    </a:lnTo>
                    <a:cubicBezTo>
                      <a:pt x="960621" y="57015"/>
                      <a:pt x="927211" y="63742"/>
                      <a:pt x="895391" y="62067"/>
                    </a:cubicBezTo>
                    <a:cubicBezTo>
                      <a:pt x="881159" y="19367"/>
                      <a:pt x="901008" y="71429"/>
                      <a:pt x="880318" y="36946"/>
                    </a:cubicBezTo>
                    <a:cubicBezTo>
                      <a:pt x="877230" y="31799"/>
                      <a:pt x="871208" y="5529"/>
                      <a:pt x="870270" y="1777"/>
                    </a:cubicBezTo>
                    <a:cubicBezTo>
                      <a:pt x="868595" y="6801"/>
                      <a:pt x="869381" y="13541"/>
                      <a:pt x="865246" y="16849"/>
                    </a:cubicBezTo>
                    <a:cubicBezTo>
                      <a:pt x="859854" y="21163"/>
                      <a:pt x="851763" y="19889"/>
                      <a:pt x="845149" y="21873"/>
                    </a:cubicBezTo>
                    <a:cubicBezTo>
                      <a:pt x="829931" y="26438"/>
                      <a:pt x="815004" y="31922"/>
                      <a:pt x="799932" y="36946"/>
                    </a:cubicBezTo>
                    <a:lnTo>
                      <a:pt x="769787" y="46994"/>
                    </a:lnTo>
                    <a:lnTo>
                      <a:pt x="754714" y="52018"/>
                    </a:lnTo>
                    <a:cubicBezTo>
                      <a:pt x="748015" y="58717"/>
                      <a:pt x="739872" y="64232"/>
                      <a:pt x="734617" y="72115"/>
                    </a:cubicBezTo>
                    <a:cubicBezTo>
                      <a:pt x="723255" y="89159"/>
                      <a:pt x="730430" y="83001"/>
                      <a:pt x="724569" y="87188"/>
                    </a:cubicBezTo>
                    <a:close/>
                  </a:path>
                </a:pathLst>
              </a:custGeom>
              <a:solidFill>
                <a:schemeClr val="accent6">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Freeform 125"/>
              <p:cNvSpPr/>
              <p:nvPr/>
            </p:nvSpPr>
            <p:spPr>
              <a:xfrm>
                <a:off x="3909306" y="1865090"/>
                <a:ext cx="1014884" cy="1695274"/>
              </a:xfrm>
              <a:custGeom>
                <a:avLst/>
                <a:gdLst>
                  <a:gd name="connsiteX0" fmla="*/ 411983 w 759535"/>
                  <a:gd name="connsiteY0" fmla="*/ 1161805 h 1168956"/>
                  <a:gd name="connsiteX1" fmla="*/ 406959 w 759535"/>
                  <a:gd name="connsiteY1" fmla="*/ 1041225 h 1168956"/>
                  <a:gd name="connsiteX2" fmla="*/ 391886 w 759535"/>
                  <a:gd name="connsiteY2" fmla="*/ 990983 h 1168956"/>
                  <a:gd name="connsiteX3" fmla="*/ 386862 w 759535"/>
                  <a:gd name="connsiteY3" fmla="*/ 965862 h 1168956"/>
                  <a:gd name="connsiteX4" fmla="*/ 381838 w 759535"/>
                  <a:gd name="connsiteY4" fmla="*/ 950789 h 1168956"/>
                  <a:gd name="connsiteX5" fmla="*/ 376813 w 759535"/>
                  <a:gd name="connsiteY5" fmla="*/ 815137 h 1168956"/>
                  <a:gd name="connsiteX6" fmla="*/ 371789 w 759535"/>
                  <a:gd name="connsiteY6" fmla="*/ 800064 h 1168956"/>
                  <a:gd name="connsiteX7" fmla="*/ 361741 w 759535"/>
                  <a:gd name="connsiteY7" fmla="*/ 784992 h 1168956"/>
                  <a:gd name="connsiteX8" fmla="*/ 336620 w 759535"/>
                  <a:gd name="connsiteY8" fmla="*/ 749822 h 1168956"/>
                  <a:gd name="connsiteX9" fmla="*/ 306475 w 759535"/>
                  <a:gd name="connsiteY9" fmla="*/ 724702 h 1168956"/>
                  <a:gd name="connsiteX10" fmla="*/ 291402 w 759535"/>
                  <a:gd name="connsiteY10" fmla="*/ 719677 h 1168956"/>
                  <a:gd name="connsiteX11" fmla="*/ 251209 w 759535"/>
                  <a:gd name="connsiteY11" fmla="*/ 709629 h 1168956"/>
                  <a:gd name="connsiteX12" fmla="*/ 236137 w 759535"/>
                  <a:gd name="connsiteY12" fmla="*/ 704605 h 1168956"/>
                  <a:gd name="connsiteX13" fmla="*/ 216040 w 759535"/>
                  <a:gd name="connsiteY13" fmla="*/ 699581 h 1168956"/>
                  <a:gd name="connsiteX14" fmla="*/ 185895 w 759535"/>
                  <a:gd name="connsiteY14" fmla="*/ 684508 h 1168956"/>
                  <a:gd name="connsiteX15" fmla="*/ 170822 w 759535"/>
                  <a:gd name="connsiteY15" fmla="*/ 679484 h 1168956"/>
                  <a:gd name="connsiteX16" fmla="*/ 140677 w 759535"/>
                  <a:gd name="connsiteY16" fmla="*/ 659387 h 1168956"/>
                  <a:gd name="connsiteX17" fmla="*/ 125605 w 759535"/>
                  <a:gd name="connsiteY17" fmla="*/ 649339 h 1168956"/>
                  <a:gd name="connsiteX18" fmla="*/ 95460 w 759535"/>
                  <a:gd name="connsiteY18" fmla="*/ 639291 h 1168956"/>
                  <a:gd name="connsiteX19" fmla="*/ 65315 w 759535"/>
                  <a:gd name="connsiteY19" fmla="*/ 629242 h 1168956"/>
                  <a:gd name="connsiteX20" fmla="*/ 50242 w 759535"/>
                  <a:gd name="connsiteY20" fmla="*/ 624218 h 1168956"/>
                  <a:gd name="connsiteX21" fmla="*/ 35170 w 759535"/>
                  <a:gd name="connsiteY21" fmla="*/ 614170 h 1168956"/>
                  <a:gd name="connsiteX22" fmla="*/ 15073 w 759535"/>
                  <a:gd name="connsiteY22" fmla="*/ 589049 h 1168956"/>
                  <a:gd name="connsiteX23" fmla="*/ 0 w 759535"/>
                  <a:gd name="connsiteY23" fmla="*/ 579000 h 1168956"/>
                  <a:gd name="connsiteX24" fmla="*/ 15073 w 759535"/>
                  <a:gd name="connsiteY24" fmla="*/ 573976 h 1168956"/>
                  <a:gd name="connsiteX25" fmla="*/ 75363 w 759535"/>
                  <a:gd name="connsiteY25" fmla="*/ 584025 h 1168956"/>
                  <a:gd name="connsiteX26" fmla="*/ 105508 w 759535"/>
                  <a:gd name="connsiteY26" fmla="*/ 604121 h 1168956"/>
                  <a:gd name="connsiteX27" fmla="*/ 140677 w 759535"/>
                  <a:gd name="connsiteY27" fmla="*/ 629242 h 1168956"/>
                  <a:gd name="connsiteX28" fmla="*/ 150726 w 759535"/>
                  <a:gd name="connsiteY28" fmla="*/ 639291 h 1168956"/>
                  <a:gd name="connsiteX29" fmla="*/ 185895 w 759535"/>
                  <a:gd name="connsiteY29" fmla="*/ 659387 h 1168956"/>
                  <a:gd name="connsiteX30" fmla="*/ 200967 w 759535"/>
                  <a:gd name="connsiteY30" fmla="*/ 664411 h 1168956"/>
                  <a:gd name="connsiteX31" fmla="*/ 231112 w 759535"/>
                  <a:gd name="connsiteY31" fmla="*/ 679484 h 1168956"/>
                  <a:gd name="connsiteX32" fmla="*/ 246185 w 759535"/>
                  <a:gd name="connsiteY32" fmla="*/ 689532 h 1168956"/>
                  <a:gd name="connsiteX33" fmla="*/ 261257 w 759535"/>
                  <a:gd name="connsiteY33" fmla="*/ 694556 h 1168956"/>
                  <a:gd name="connsiteX34" fmla="*/ 276330 w 759535"/>
                  <a:gd name="connsiteY34" fmla="*/ 704605 h 1168956"/>
                  <a:gd name="connsiteX35" fmla="*/ 301451 w 759535"/>
                  <a:gd name="connsiteY35" fmla="*/ 709629 h 1168956"/>
                  <a:gd name="connsiteX36" fmla="*/ 316523 w 759535"/>
                  <a:gd name="connsiteY36" fmla="*/ 714653 h 1168956"/>
                  <a:gd name="connsiteX37" fmla="*/ 316523 w 759535"/>
                  <a:gd name="connsiteY37" fmla="*/ 423251 h 1168956"/>
                  <a:gd name="connsiteX38" fmla="*/ 296427 w 759535"/>
                  <a:gd name="connsiteY38" fmla="*/ 398130 h 1168956"/>
                  <a:gd name="connsiteX39" fmla="*/ 276330 w 759535"/>
                  <a:gd name="connsiteY39" fmla="*/ 367985 h 1168956"/>
                  <a:gd name="connsiteX40" fmla="*/ 261257 w 759535"/>
                  <a:gd name="connsiteY40" fmla="*/ 357937 h 1168956"/>
                  <a:gd name="connsiteX41" fmla="*/ 221064 w 759535"/>
                  <a:gd name="connsiteY41" fmla="*/ 322767 h 1168956"/>
                  <a:gd name="connsiteX42" fmla="*/ 211016 w 759535"/>
                  <a:gd name="connsiteY42" fmla="*/ 307695 h 1168956"/>
                  <a:gd name="connsiteX43" fmla="*/ 185895 w 759535"/>
                  <a:gd name="connsiteY43" fmla="*/ 287598 h 1168956"/>
                  <a:gd name="connsiteX44" fmla="*/ 165798 w 759535"/>
                  <a:gd name="connsiteY44" fmla="*/ 262477 h 1168956"/>
                  <a:gd name="connsiteX45" fmla="*/ 160774 w 759535"/>
                  <a:gd name="connsiteY45" fmla="*/ 247405 h 1168956"/>
                  <a:gd name="connsiteX46" fmla="*/ 150726 w 759535"/>
                  <a:gd name="connsiteY46" fmla="*/ 232332 h 1168956"/>
                  <a:gd name="connsiteX47" fmla="*/ 140677 w 759535"/>
                  <a:gd name="connsiteY47" fmla="*/ 202187 h 1168956"/>
                  <a:gd name="connsiteX48" fmla="*/ 135653 w 759535"/>
                  <a:gd name="connsiteY48" fmla="*/ 187115 h 1168956"/>
                  <a:gd name="connsiteX49" fmla="*/ 125605 w 759535"/>
                  <a:gd name="connsiteY49" fmla="*/ 177066 h 1168956"/>
                  <a:gd name="connsiteX50" fmla="*/ 140677 w 759535"/>
                  <a:gd name="connsiteY50" fmla="*/ 182091 h 1168956"/>
                  <a:gd name="connsiteX51" fmla="*/ 150726 w 759535"/>
                  <a:gd name="connsiteY51" fmla="*/ 202187 h 1168956"/>
                  <a:gd name="connsiteX52" fmla="*/ 160774 w 759535"/>
                  <a:gd name="connsiteY52" fmla="*/ 217260 h 1168956"/>
                  <a:gd name="connsiteX53" fmla="*/ 165798 w 759535"/>
                  <a:gd name="connsiteY53" fmla="*/ 232332 h 1168956"/>
                  <a:gd name="connsiteX54" fmla="*/ 170822 w 759535"/>
                  <a:gd name="connsiteY54" fmla="*/ 257453 h 1168956"/>
                  <a:gd name="connsiteX55" fmla="*/ 211016 w 759535"/>
                  <a:gd name="connsiteY55" fmla="*/ 287598 h 1168956"/>
                  <a:gd name="connsiteX56" fmla="*/ 226088 w 759535"/>
                  <a:gd name="connsiteY56" fmla="*/ 297647 h 1168956"/>
                  <a:gd name="connsiteX57" fmla="*/ 256233 w 759535"/>
                  <a:gd name="connsiteY57" fmla="*/ 307695 h 1168956"/>
                  <a:gd name="connsiteX58" fmla="*/ 266282 w 759535"/>
                  <a:gd name="connsiteY58" fmla="*/ 317743 h 1168956"/>
                  <a:gd name="connsiteX59" fmla="*/ 286378 w 759535"/>
                  <a:gd name="connsiteY59" fmla="*/ 347888 h 1168956"/>
                  <a:gd name="connsiteX60" fmla="*/ 301451 w 759535"/>
                  <a:gd name="connsiteY60" fmla="*/ 357937 h 1168956"/>
                  <a:gd name="connsiteX61" fmla="*/ 316523 w 759535"/>
                  <a:gd name="connsiteY61" fmla="*/ 383058 h 1168956"/>
                  <a:gd name="connsiteX62" fmla="*/ 321548 w 759535"/>
                  <a:gd name="connsiteY62" fmla="*/ 367985 h 1168956"/>
                  <a:gd name="connsiteX63" fmla="*/ 331596 w 759535"/>
                  <a:gd name="connsiteY63" fmla="*/ 277550 h 1168956"/>
                  <a:gd name="connsiteX64" fmla="*/ 341644 w 759535"/>
                  <a:gd name="connsiteY64" fmla="*/ 242381 h 1168956"/>
                  <a:gd name="connsiteX65" fmla="*/ 351693 w 759535"/>
                  <a:gd name="connsiteY65" fmla="*/ 227308 h 1168956"/>
                  <a:gd name="connsiteX66" fmla="*/ 366765 w 759535"/>
                  <a:gd name="connsiteY66" fmla="*/ 202187 h 1168956"/>
                  <a:gd name="connsiteX67" fmla="*/ 381838 w 759535"/>
                  <a:gd name="connsiteY67" fmla="*/ 177066 h 1168956"/>
                  <a:gd name="connsiteX68" fmla="*/ 391886 w 759535"/>
                  <a:gd name="connsiteY68" fmla="*/ 131849 h 1168956"/>
                  <a:gd name="connsiteX69" fmla="*/ 396910 w 759535"/>
                  <a:gd name="connsiteY69" fmla="*/ 116776 h 1168956"/>
                  <a:gd name="connsiteX70" fmla="*/ 401934 w 759535"/>
                  <a:gd name="connsiteY70" fmla="*/ 1220 h 1168956"/>
                  <a:gd name="connsiteX71" fmla="*/ 411983 w 759535"/>
                  <a:gd name="connsiteY71" fmla="*/ 11269 h 1168956"/>
                  <a:gd name="connsiteX72" fmla="*/ 406959 w 759535"/>
                  <a:gd name="connsiteY72" fmla="*/ 91655 h 1168956"/>
                  <a:gd name="connsiteX73" fmla="*/ 396910 w 759535"/>
                  <a:gd name="connsiteY73" fmla="*/ 121800 h 1168956"/>
                  <a:gd name="connsiteX74" fmla="*/ 386862 w 759535"/>
                  <a:gd name="connsiteY74" fmla="*/ 151945 h 1168956"/>
                  <a:gd name="connsiteX75" fmla="*/ 381838 w 759535"/>
                  <a:gd name="connsiteY75" fmla="*/ 172042 h 1168956"/>
                  <a:gd name="connsiteX76" fmla="*/ 371789 w 759535"/>
                  <a:gd name="connsiteY76" fmla="*/ 182091 h 1168956"/>
                  <a:gd name="connsiteX77" fmla="*/ 366765 w 759535"/>
                  <a:gd name="connsiteY77" fmla="*/ 202187 h 1168956"/>
                  <a:gd name="connsiteX78" fmla="*/ 356717 w 759535"/>
                  <a:gd name="connsiteY78" fmla="*/ 232332 h 1168956"/>
                  <a:gd name="connsiteX79" fmla="*/ 366765 w 759535"/>
                  <a:gd name="connsiteY79" fmla="*/ 242381 h 1168956"/>
                  <a:gd name="connsiteX80" fmla="*/ 381838 w 759535"/>
                  <a:gd name="connsiteY80" fmla="*/ 232332 h 1168956"/>
                  <a:gd name="connsiteX81" fmla="*/ 411983 w 759535"/>
                  <a:gd name="connsiteY81" fmla="*/ 222284 h 1168956"/>
                  <a:gd name="connsiteX82" fmla="*/ 437104 w 759535"/>
                  <a:gd name="connsiteY82" fmla="*/ 217260 h 1168956"/>
                  <a:gd name="connsiteX83" fmla="*/ 472273 w 759535"/>
                  <a:gd name="connsiteY83" fmla="*/ 207211 h 1168956"/>
                  <a:gd name="connsiteX84" fmla="*/ 522515 w 759535"/>
                  <a:gd name="connsiteY84" fmla="*/ 202187 h 1168956"/>
                  <a:gd name="connsiteX85" fmla="*/ 557684 w 759535"/>
                  <a:gd name="connsiteY85" fmla="*/ 192139 h 1168956"/>
                  <a:gd name="connsiteX86" fmla="*/ 617974 w 759535"/>
                  <a:gd name="connsiteY86" fmla="*/ 182091 h 1168956"/>
                  <a:gd name="connsiteX87" fmla="*/ 648119 w 759535"/>
                  <a:gd name="connsiteY87" fmla="*/ 172042 h 1168956"/>
                  <a:gd name="connsiteX88" fmla="*/ 663192 w 759535"/>
                  <a:gd name="connsiteY88" fmla="*/ 167018 h 1168956"/>
                  <a:gd name="connsiteX89" fmla="*/ 733530 w 759535"/>
                  <a:gd name="connsiteY89" fmla="*/ 172042 h 1168956"/>
                  <a:gd name="connsiteX90" fmla="*/ 723482 w 759535"/>
                  <a:gd name="connsiteY90" fmla="*/ 187115 h 1168956"/>
                  <a:gd name="connsiteX91" fmla="*/ 698361 w 759535"/>
                  <a:gd name="connsiteY91" fmla="*/ 202187 h 1168956"/>
                  <a:gd name="connsiteX92" fmla="*/ 673240 w 759535"/>
                  <a:gd name="connsiteY92" fmla="*/ 222284 h 1168956"/>
                  <a:gd name="connsiteX93" fmla="*/ 633046 w 759535"/>
                  <a:gd name="connsiteY93" fmla="*/ 232332 h 1168956"/>
                  <a:gd name="connsiteX94" fmla="*/ 597877 w 759535"/>
                  <a:gd name="connsiteY94" fmla="*/ 242381 h 1168956"/>
                  <a:gd name="connsiteX95" fmla="*/ 577781 w 759535"/>
                  <a:gd name="connsiteY95" fmla="*/ 247405 h 1168956"/>
                  <a:gd name="connsiteX96" fmla="*/ 562708 w 759535"/>
                  <a:gd name="connsiteY96" fmla="*/ 252429 h 1168956"/>
                  <a:gd name="connsiteX97" fmla="*/ 401934 w 759535"/>
                  <a:gd name="connsiteY97" fmla="*/ 257453 h 1168956"/>
                  <a:gd name="connsiteX98" fmla="*/ 386862 w 759535"/>
                  <a:gd name="connsiteY98" fmla="*/ 262477 h 1168956"/>
                  <a:gd name="connsiteX99" fmla="*/ 366765 w 759535"/>
                  <a:gd name="connsiteY99" fmla="*/ 287598 h 1168956"/>
                  <a:gd name="connsiteX100" fmla="*/ 356717 w 759535"/>
                  <a:gd name="connsiteY100" fmla="*/ 428275 h 1168956"/>
                  <a:gd name="connsiteX101" fmla="*/ 346668 w 759535"/>
                  <a:gd name="connsiteY101" fmla="*/ 468469 h 1168956"/>
                  <a:gd name="connsiteX102" fmla="*/ 351693 w 759535"/>
                  <a:gd name="connsiteY102" fmla="*/ 584025 h 1168956"/>
                  <a:gd name="connsiteX103" fmla="*/ 411983 w 759535"/>
                  <a:gd name="connsiteY103" fmla="*/ 579000 h 1168956"/>
                  <a:gd name="connsiteX104" fmla="*/ 442128 w 759535"/>
                  <a:gd name="connsiteY104" fmla="*/ 568952 h 1168956"/>
                  <a:gd name="connsiteX105" fmla="*/ 477297 w 759535"/>
                  <a:gd name="connsiteY105" fmla="*/ 553880 h 1168956"/>
                  <a:gd name="connsiteX106" fmla="*/ 492370 w 759535"/>
                  <a:gd name="connsiteY106" fmla="*/ 543831 h 1168956"/>
                  <a:gd name="connsiteX107" fmla="*/ 512466 w 759535"/>
                  <a:gd name="connsiteY107" fmla="*/ 538807 h 1168956"/>
                  <a:gd name="connsiteX108" fmla="*/ 527539 w 759535"/>
                  <a:gd name="connsiteY108" fmla="*/ 533783 h 1168956"/>
                  <a:gd name="connsiteX109" fmla="*/ 547635 w 759535"/>
                  <a:gd name="connsiteY109" fmla="*/ 523735 h 1168956"/>
                  <a:gd name="connsiteX110" fmla="*/ 572756 w 759535"/>
                  <a:gd name="connsiteY110" fmla="*/ 518710 h 1168956"/>
                  <a:gd name="connsiteX111" fmla="*/ 592853 w 759535"/>
                  <a:gd name="connsiteY111" fmla="*/ 513686 h 1168956"/>
                  <a:gd name="connsiteX112" fmla="*/ 638071 w 759535"/>
                  <a:gd name="connsiteY112" fmla="*/ 498614 h 1168956"/>
                  <a:gd name="connsiteX113" fmla="*/ 658167 w 759535"/>
                  <a:gd name="connsiteY113" fmla="*/ 493589 h 1168956"/>
                  <a:gd name="connsiteX114" fmla="*/ 688312 w 759535"/>
                  <a:gd name="connsiteY114" fmla="*/ 483541 h 1168956"/>
                  <a:gd name="connsiteX115" fmla="*/ 703385 w 759535"/>
                  <a:gd name="connsiteY115" fmla="*/ 473493 h 1168956"/>
                  <a:gd name="connsiteX116" fmla="*/ 733530 w 759535"/>
                  <a:gd name="connsiteY116" fmla="*/ 463444 h 1168956"/>
                  <a:gd name="connsiteX117" fmla="*/ 748602 w 759535"/>
                  <a:gd name="connsiteY117" fmla="*/ 458420 h 1168956"/>
                  <a:gd name="connsiteX118" fmla="*/ 758651 w 759535"/>
                  <a:gd name="connsiteY118" fmla="*/ 468469 h 1168956"/>
                  <a:gd name="connsiteX119" fmla="*/ 738554 w 759535"/>
                  <a:gd name="connsiteY119" fmla="*/ 513686 h 1168956"/>
                  <a:gd name="connsiteX120" fmla="*/ 678264 w 759535"/>
                  <a:gd name="connsiteY120" fmla="*/ 528759 h 1168956"/>
                  <a:gd name="connsiteX121" fmla="*/ 622998 w 759535"/>
                  <a:gd name="connsiteY121" fmla="*/ 543831 h 1168956"/>
                  <a:gd name="connsiteX122" fmla="*/ 607926 w 759535"/>
                  <a:gd name="connsiteY122" fmla="*/ 548855 h 1168956"/>
                  <a:gd name="connsiteX123" fmla="*/ 577781 w 759535"/>
                  <a:gd name="connsiteY123" fmla="*/ 553880 h 1168956"/>
                  <a:gd name="connsiteX124" fmla="*/ 547635 w 759535"/>
                  <a:gd name="connsiteY124" fmla="*/ 563928 h 1168956"/>
                  <a:gd name="connsiteX125" fmla="*/ 532563 w 759535"/>
                  <a:gd name="connsiteY125" fmla="*/ 573976 h 1168956"/>
                  <a:gd name="connsiteX126" fmla="*/ 517490 w 759535"/>
                  <a:gd name="connsiteY126" fmla="*/ 579000 h 1168956"/>
                  <a:gd name="connsiteX127" fmla="*/ 507442 w 759535"/>
                  <a:gd name="connsiteY127" fmla="*/ 589049 h 1168956"/>
                  <a:gd name="connsiteX128" fmla="*/ 472273 w 759535"/>
                  <a:gd name="connsiteY128" fmla="*/ 599097 h 1168956"/>
                  <a:gd name="connsiteX129" fmla="*/ 396910 w 759535"/>
                  <a:gd name="connsiteY129" fmla="*/ 614170 h 1168956"/>
                  <a:gd name="connsiteX130" fmla="*/ 386862 w 759535"/>
                  <a:gd name="connsiteY130" fmla="*/ 634266 h 1168956"/>
                  <a:gd name="connsiteX131" fmla="*/ 371789 w 759535"/>
                  <a:gd name="connsiteY131" fmla="*/ 684508 h 1168956"/>
                  <a:gd name="connsiteX132" fmla="*/ 366765 w 759535"/>
                  <a:gd name="connsiteY132" fmla="*/ 699581 h 1168956"/>
                  <a:gd name="connsiteX133" fmla="*/ 376813 w 759535"/>
                  <a:gd name="connsiteY133" fmla="*/ 734750 h 1168956"/>
                  <a:gd name="connsiteX134" fmla="*/ 386862 w 759535"/>
                  <a:gd name="connsiteY134" fmla="*/ 744798 h 1168956"/>
                  <a:gd name="connsiteX135" fmla="*/ 391886 w 759535"/>
                  <a:gd name="connsiteY135" fmla="*/ 764895 h 1168956"/>
                  <a:gd name="connsiteX136" fmla="*/ 396910 w 759535"/>
                  <a:gd name="connsiteY136" fmla="*/ 779967 h 1168956"/>
                  <a:gd name="connsiteX137" fmla="*/ 401934 w 759535"/>
                  <a:gd name="connsiteY137" fmla="*/ 920644 h 1168956"/>
                  <a:gd name="connsiteX138" fmla="*/ 411983 w 759535"/>
                  <a:gd name="connsiteY138" fmla="*/ 960838 h 1168956"/>
                  <a:gd name="connsiteX139" fmla="*/ 417007 w 759535"/>
                  <a:gd name="connsiteY139" fmla="*/ 980935 h 1168956"/>
                  <a:gd name="connsiteX140" fmla="*/ 432079 w 759535"/>
                  <a:gd name="connsiteY140" fmla="*/ 975910 h 1168956"/>
                  <a:gd name="connsiteX141" fmla="*/ 442128 w 759535"/>
                  <a:gd name="connsiteY141" fmla="*/ 965862 h 1168956"/>
                  <a:gd name="connsiteX142" fmla="*/ 462224 w 759535"/>
                  <a:gd name="connsiteY142" fmla="*/ 950789 h 1168956"/>
                  <a:gd name="connsiteX143" fmla="*/ 472273 w 759535"/>
                  <a:gd name="connsiteY143" fmla="*/ 940741 h 1168956"/>
                  <a:gd name="connsiteX144" fmla="*/ 487345 w 759535"/>
                  <a:gd name="connsiteY144" fmla="*/ 935717 h 1168956"/>
                  <a:gd name="connsiteX145" fmla="*/ 527539 w 759535"/>
                  <a:gd name="connsiteY145" fmla="*/ 905572 h 1168956"/>
                  <a:gd name="connsiteX146" fmla="*/ 542611 w 759535"/>
                  <a:gd name="connsiteY146" fmla="*/ 900548 h 1168956"/>
                  <a:gd name="connsiteX147" fmla="*/ 577781 w 759535"/>
                  <a:gd name="connsiteY147" fmla="*/ 885475 h 1168956"/>
                  <a:gd name="connsiteX148" fmla="*/ 592853 w 759535"/>
                  <a:gd name="connsiteY148" fmla="*/ 875427 h 1168956"/>
                  <a:gd name="connsiteX149" fmla="*/ 607926 w 759535"/>
                  <a:gd name="connsiteY149" fmla="*/ 870403 h 1168956"/>
                  <a:gd name="connsiteX150" fmla="*/ 633046 w 759535"/>
                  <a:gd name="connsiteY150" fmla="*/ 855330 h 1168956"/>
                  <a:gd name="connsiteX151" fmla="*/ 648119 w 759535"/>
                  <a:gd name="connsiteY151" fmla="*/ 845282 h 1168956"/>
                  <a:gd name="connsiteX152" fmla="*/ 713433 w 759535"/>
                  <a:gd name="connsiteY152" fmla="*/ 835233 h 1168956"/>
                  <a:gd name="connsiteX153" fmla="*/ 718457 w 759535"/>
                  <a:gd name="connsiteY153" fmla="*/ 850306 h 1168956"/>
                  <a:gd name="connsiteX154" fmla="*/ 703385 w 759535"/>
                  <a:gd name="connsiteY154" fmla="*/ 855330 h 1168956"/>
                  <a:gd name="connsiteX155" fmla="*/ 688312 w 759535"/>
                  <a:gd name="connsiteY155" fmla="*/ 865378 h 1168956"/>
                  <a:gd name="connsiteX156" fmla="*/ 678264 w 759535"/>
                  <a:gd name="connsiteY156" fmla="*/ 875427 h 1168956"/>
                  <a:gd name="connsiteX157" fmla="*/ 648119 w 759535"/>
                  <a:gd name="connsiteY157" fmla="*/ 890499 h 1168956"/>
                  <a:gd name="connsiteX158" fmla="*/ 638071 w 759535"/>
                  <a:gd name="connsiteY158" fmla="*/ 900548 h 1168956"/>
                  <a:gd name="connsiteX159" fmla="*/ 607926 w 759535"/>
                  <a:gd name="connsiteY159" fmla="*/ 905572 h 1168956"/>
                  <a:gd name="connsiteX160" fmla="*/ 587829 w 759535"/>
                  <a:gd name="connsiteY160" fmla="*/ 910596 h 1168956"/>
                  <a:gd name="connsiteX161" fmla="*/ 572756 w 759535"/>
                  <a:gd name="connsiteY161" fmla="*/ 915620 h 1168956"/>
                  <a:gd name="connsiteX162" fmla="*/ 532563 w 759535"/>
                  <a:gd name="connsiteY162" fmla="*/ 925669 h 1168956"/>
                  <a:gd name="connsiteX163" fmla="*/ 502418 w 759535"/>
                  <a:gd name="connsiteY163" fmla="*/ 940741 h 1168956"/>
                  <a:gd name="connsiteX164" fmla="*/ 487345 w 759535"/>
                  <a:gd name="connsiteY164" fmla="*/ 950789 h 1168956"/>
                  <a:gd name="connsiteX165" fmla="*/ 477297 w 759535"/>
                  <a:gd name="connsiteY165" fmla="*/ 960838 h 1168956"/>
                  <a:gd name="connsiteX166" fmla="*/ 462224 w 759535"/>
                  <a:gd name="connsiteY166" fmla="*/ 965862 h 1168956"/>
                  <a:gd name="connsiteX167" fmla="*/ 447152 w 759535"/>
                  <a:gd name="connsiteY167" fmla="*/ 975910 h 1168956"/>
                  <a:gd name="connsiteX168" fmla="*/ 432079 w 759535"/>
                  <a:gd name="connsiteY168" fmla="*/ 980935 h 1168956"/>
                  <a:gd name="connsiteX169" fmla="*/ 422031 w 759535"/>
                  <a:gd name="connsiteY169" fmla="*/ 1011080 h 1168956"/>
                  <a:gd name="connsiteX170" fmla="*/ 437104 w 759535"/>
                  <a:gd name="connsiteY170" fmla="*/ 1036200 h 1168956"/>
                  <a:gd name="connsiteX171" fmla="*/ 442128 w 759535"/>
                  <a:gd name="connsiteY171" fmla="*/ 1051273 h 1168956"/>
                  <a:gd name="connsiteX172" fmla="*/ 452176 w 759535"/>
                  <a:gd name="connsiteY172" fmla="*/ 1141708 h 1168956"/>
                  <a:gd name="connsiteX173" fmla="*/ 457200 w 759535"/>
                  <a:gd name="connsiteY173" fmla="*/ 1156781 h 1168956"/>
                  <a:gd name="connsiteX174" fmla="*/ 411983 w 759535"/>
                  <a:gd name="connsiteY174" fmla="*/ 1161805 h 1168956"/>
                  <a:gd name="connsiteX175" fmla="*/ 411983 w 759535"/>
                  <a:gd name="connsiteY175" fmla="*/ 1161805 h 1168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759535" h="1168956">
                    <a:moveTo>
                      <a:pt x="411983" y="1161805"/>
                    </a:moveTo>
                    <a:cubicBezTo>
                      <a:pt x="411146" y="1141708"/>
                      <a:pt x="409825" y="1081351"/>
                      <a:pt x="406959" y="1041225"/>
                    </a:cubicBezTo>
                    <a:cubicBezTo>
                      <a:pt x="406269" y="1031566"/>
                      <a:pt x="393527" y="995907"/>
                      <a:pt x="391886" y="990983"/>
                    </a:cubicBezTo>
                    <a:cubicBezTo>
                      <a:pt x="389186" y="982882"/>
                      <a:pt x="388933" y="974147"/>
                      <a:pt x="386862" y="965862"/>
                    </a:cubicBezTo>
                    <a:cubicBezTo>
                      <a:pt x="385578" y="960724"/>
                      <a:pt x="383513" y="955813"/>
                      <a:pt x="381838" y="950789"/>
                    </a:cubicBezTo>
                    <a:cubicBezTo>
                      <a:pt x="380163" y="905572"/>
                      <a:pt x="379823" y="860285"/>
                      <a:pt x="376813" y="815137"/>
                    </a:cubicBezTo>
                    <a:cubicBezTo>
                      <a:pt x="376461" y="809853"/>
                      <a:pt x="374157" y="804801"/>
                      <a:pt x="371789" y="800064"/>
                    </a:cubicBezTo>
                    <a:cubicBezTo>
                      <a:pt x="369089" y="794663"/>
                      <a:pt x="365090" y="790016"/>
                      <a:pt x="361741" y="784992"/>
                    </a:cubicBezTo>
                    <a:cubicBezTo>
                      <a:pt x="353721" y="760931"/>
                      <a:pt x="360462" y="773664"/>
                      <a:pt x="336620" y="749822"/>
                    </a:cubicBezTo>
                    <a:cubicBezTo>
                      <a:pt x="325507" y="738709"/>
                      <a:pt x="320467" y="731698"/>
                      <a:pt x="306475" y="724702"/>
                    </a:cubicBezTo>
                    <a:cubicBezTo>
                      <a:pt x="301738" y="722333"/>
                      <a:pt x="296512" y="721071"/>
                      <a:pt x="291402" y="719677"/>
                    </a:cubicBezTo>
                    <a:cubicBezTo>
                      <a:pt x="278079" y="716043"/>
                      <a:pt x="264607" y="712978"/>
                      <a:pt x="251209" y="709629"/>
                    </a:cubicBezTo>
                    <a:cubicBezTo>
                      <a:pt x="246071" y="708345"/>
                      <a:pt x="241229" y="706060"/>
                      <a:pt x="236137" y="704605"/>
                    </a:cubicBezTo>
                    <a:cubicBezTo>
                      <a:pt x="229498" y="702708"/>
                      <a:pt x="222679" y="701478"/>
                      <a:pt x="216040" y="699581"/>
                    </a:cubicBezTo>
                    <a:cubicBezTo>
                      <a:pt x="186573" y="691162"/>
                      <a:pt x="215253" y="699187"/>
                      <a:pt x="185895" y="684508"/>
                    </a:cubicBezTo>
                    <a:cubicBezTo>
                      <a:pt x="181158" y="682140"/>
                      <a:pt x="175846" y="681159"/>
                      <a:pt x="170822" y="679484"/>
                    </a:cubicBezTo>
                    <a:lnTo>
                      <a:pt x="140677" y="659387"/>
                    </a:lnTo>
                    <a:cubicBezTo>
                      <a:pt x="135653" y="656038"/>
                      <a:pt x="131333" y="651248"/>
                      <a:pt x="125605" y="649339"/>
                    </a:cubicBezTo>
                    <a:lnTo>
                      <a:pt x="95460" y="639291"/>
                    </a:lnTo>
                    <a:lnTo>
                      <a:pt x="65315" y="629242"/>
                    </a:lnTo>
                    <a:lnTo>
                      <a:pt x="50242" y="624218"/>
                    </a:lnTo>
                    <a:cubicBezTo>
                      <a:pt x="45218" y="620869"/>
                      <a:pt x="39885" y="617942"/>
                      <a:pt x="35170" y="614170"/>
                    </a:cubicBezTo>
                    <a:cubicBezTo>
                      <a:pt x="10307" y="594280"/>
                      <a:pt x="41188" y="615164"/>
                      <a:pt x="15073" y="589049"/>
                    </a:cubicBezTo>
                    <a:cubicBezTo>
                      <a:pt x="10803" y="584779"/>
                      <a:pt x="5024" y="582350"/>
                      <a:pt x="0" y="579000"/>
                    </a:cubicBezTo>
                    <a:cubicBezTo>
                      <a:pt x="5024" y="577325"/>
                      <a:pt x="9777" y="573976"/>
                      <a:pt x="15073" y="573976"/>
                    </a:cubicBezTo>
                    <a:cubicBezTo>
                      <a:pt x="21723" y="573976"/>
                      <a:pt x="61211" y="576163"/>
                      <a:pt x="75363" y="584025"/>
                    </a:cubicBezTo>
                    <a:cubicBezTo>
                      <a:pt x="85920" y="589890"/>
                      <a:pt x="95460" y="597422"/>
                      <a:pt x="105508" y="604121"/>
                    </a:cubicBezTo>
                    <a:cubicBezTo>
                      <a:pt x="153195" y="635911"/>
                      <a:pt x="103288" y="616779"/>
                      <a:pt x="140677" y="629242"/>
                    </a:cubicBezTo>
                    <a:cubicBezTo>
                      <a:pt x="144027" y="632592"/>
                      <a:pt x="147027" y="636332"/>
                      <a:pt x="150726" y="639291"/>
                    </a:cubicBezTo>
                    <a:cubicBezTo>
                      <a:pt x="160430" y="647054"/>
                      <a:pt x="174786" y="654626"/>
                      <a:pt x="185895" y="659387"/>
                    </a:cubicBezTo>
                    <a:cubicBezTo>
                      <a:pt x="190763" y="661473"/>
                      <a:pt x="195943" y="662736"/>
                      <a:pt x="200967" y="664411"/>
                    </a:cubicBezTo>
                    <a:cubicBezTo>
                      <a:pt x="221192" y="684636"/>
                      <a:pt x="198705" y="665596"/>
                      <a:pt x="231112" y="679484"/>
                    </a:cubicBezTo>
                    <a:cubicBezTo>
                      <a:pt x="236662" y="681863"/>
                      <a:pt x="240784" y="686832"/>
                      <a:pt x="246185" y="689532"/>
                    </a:cubicBezTo>
                    <a:cubicBezTo>
                      <a:pt x="250922" y="691900"/>
                      <a:pt x="256233" y="692881"/>
                      <a:pt x="261257" y="694556"/>
                    </a:cubicBezTo>
                    <a:cubicBezTo>
                      <a:pt x="266281" y="697906"/>
                      <a:pt x="270676" y="702485"/>
                      <a:pt x="276330" y="704605"/>
                    </a:cubicBezTo>
                    <a:cubicBezTo>
                      <a:pt x="284326" y="707603"/>
                      <a:pt x="293166" y="707558"/>
                      <a:pt x="301451" y="709629"/>
                    </a:cubicBezTo>
                    <a:cubicBezTo>
                      <a:pt x="306589" y="710913"/>
                      <a:pt x="311499" y="712978"/>
                      <a:pt x="316523" y="714653"/>
                    </a:cubicBezTo>
                    <a:cubicBezTo>
                      <a:pt x="392725" y="638458"/>
                      <a:pt x="330861" y="705220"/>
                      <a:pt x="316523" y="423251"/>
                    </a:cubicBezTo>
                    <a:cubicBezTo>
                      <a:pt x="315671" y="406504"/>
                      <a:pt x="308972" y="406493"/>
                      <a:pt x="296427" y="398130"/>
                    </a:cubicBezTo>
                    <a:lnTo>
                      <a:pt x="276330" y="367985"/>
                    </a:lnTo>
                    <a:cubicBezTo>
                      <a:pt x="272980" y="362961"/>
                      <a:pt x="265801" y="361913"/>
                      <a:pt x="261257" y="357937"/>
                    </a:cubicBezTo>
                    <a:cubicBezTo>
                      <a:pt x="214227" y="316785"/>
                      <a:pt x="254985" y="345382"/>
                      <a:pt x="221064" y="322767"/>
                    </a:cubicBezTo>
                    <a:cubicBezTo>
                      <a:pt x="217715" y="317743"/>
                      <a:pt x="215286" y="311964"/>
                      <a:pt x="211016" y="307695"/>
                    </a:cubicBezTo>
                    <a:cubicBezTo>
                      <a:pt x="184893" y="281573"/>
                      <a:pt x="205789" y="312466"/>
                      <a:pt x="185895" y="287598"/>
                    </a:cubicBezTo>
                    <a:cubicBezTo>
                      <a:pt x="160543" y="255908"/>
                      <a:pt x="190059" y="286741"/>
                      <a:pt x="165798" y="262477"/>
                    </a:cubicBezTo>
                    <a:cubicBezTo>
                      <a:pt x="164123" y="257453"/>
                      <a:pt x="163142" y="252142"/>
                      <a:pt x="160774" y="247405"/>
                    </a:cubicBezTo>
                    <a:cubicBezTo>
                      <a:pt x="158074" y="242004"/>
                      <a:pt x="153178" y="237850"/>
                      <a:pt x="150726" y="232332"/>
                    </a:cubicBezTo>
                    <a:cubicBezTo>
                      <a:pt x="146424" y="222653"/>
                      <a:pt x="144027" y="212235"/>
                      <a:pt x="140677" y="202187"/>
                    </a:cubicBezTo>
                    <a:cubicBezTo>
                      <a:pt x="139002" y="197163"/>
                      <a:pt x="139397" y="190860"/>
                      <a:pt x="135653" y="187115"/>
                    </a:cubicBezTo>
                    <a:cubicBezTo>
                      <a:pt x="132304" y="183765"/>
                      <a:pt x="122255" y="180416"/>
                      <a:pt x="125605" y="177066"/>
                    </a:cubicBezTo>
                    <a:cubicBezTo>
                      <a:pt x="129350" y="173321"/>
                      <a:pt x="135653" y="180416"/>
                      <a:pt x="140677" y="182091"/>
                    </a:cubicBezTo>
                    <a:cubicBezTo>
                      <a:pt x="144027" y="188790"/>
                      <a:pt x="147010" y="195684"/>
                      <a:pt x="150726" y="202187"/>
                    </a:cubicBezTo>
                    <a:cubicBezTo>
                      <a:pt x="153722" y="207430"/>
                      <a:pt x="158074" y="211859"/>
                      <a:pt x="160774" y="217260"/>
                    </a:cubicBezTo>
                    <a:cubicBezTo>
                      <a:pt x="163142" y="221997"/>
                      <a:pt x="164514" y="227194"/>
                      <a:pt x="165798" y="232332"/>
                    </a:cubicBezTo>
                    <a:cubicBezTo>
                      <a:pt x="167869" y="240617"/>
                      <a:pt x="166428" y="250130"/>
                      <a:pt x="170822" y="257453"/>
                    </a:cubicBezTo>
                    <a:cubicBezTo>
                      <a:pt x="185255" y="281508"/>
                      <a:pt x="191163" y="280981"/>
                      <a:pt x="211016" y="287598"/>
                    </a:cubicBezTo>
                    <a:cubicBezTo>
                      <a:pt x="216040" y="290948"/>
                      <a:pt x="220570" y="295195"/>
                      <a:pt x="226088" y="297647"/>
                    </a:cubicBezTo>
                    <a:cubicBezTo>
                      <a:pt x="235767" y="301949"/>
                      <a:pt x="256233" y="307695"/>
                      <a:pt x="256233" y="307695"/>
                    </a:cubicBezTo>
                    <a:cubicBezTo>
                      <a:pt x="259583" y="311044"/>
                      <a:pt x="263440" y="313953"/>
                      <a:pt x="266282" y="317743"/>
                    </a:cubicBezTo>
                    <a:cubicBezTo>
                      <a:pt x="273528" y="327404"/>
                      <a:pt x="276330" y="341189"/>
                      <a:pt x="286378" y="347888"/>
                    </a:cubicBezTo>
                    <a:lnTo>
                      <a:pt x="301451" y="357937"/>
                    </a:lnTo>
                    <a:cubicBezTo>
                      <a:pt x="301805" y="358998"/>
                      <a:pt x="308248" y="385816"/>
                      <a:pt x="316523" y="383058"/>
                    </a:cubicBezTo>
                    <a:cubicBezTo>
                      <a:pt x="321547" y="381383"/>
                      <a:pt x="319873" y="373009"/>
                      <a:pt x="321548" y="367985"/>
                    </a:cubicBezTo>
                    <a:cubicBezTo>
                      <a:pt x="329609" y="247068"/>
                      <a:pt x="318046" y="324977"/>
                      <a:pt x="331596" y="277550"/>
                    </a:cubicBezTo>
                    <a:cubicBezTo>
                      <a:pt x="333742" y="270038"/>
                      <a:pt x="337628" y="250412"/>
                      <a:pt x="341644" y="242381"/>
                    </a:cubicBezTo>
                    <a:cubicBezTo>
                      <a:pt x="344345" y="236980"/>
                      <a:pt x="348343" y="232332"/>
                      <a:pt x="351693" y="227308"/>
                    </a:cubicBezTo>
                    <a:cubicBezTo>
                      <a:pt x="365925" y="184613"/>
                      <a:pt x="346076" y="236670"/>
                      <a:pt x="366765" y="202187"/>
                    </a:cubicBezTo>
                    <a:cubicBezTo>
                      <a:pt x="386329" y="169579"/>
                      <a:pt x="356378" y="202526"/>
                      <a:pt x="381838" y="177066"/>
                    </a:cubicBezTo>
                    <a:cubicBezTo>
                      <a:pt x="393147" y="143138"/>
                      <a:pt x="380098" y="184899"/>
                      <a:pt x="391886" y="131849"/>
                    </a:cubicBezTo>
                    <a:cubicBezTo>
                      <a:pt x="393035" y="126679"/>
                      <a:pt x="395235" y="121800"/>
                      <a:pt x="396910" y="116776"/>
                    </a:cubicBezTo>
                    <a:cubicBezTo>
                      <a:pt x="398585" y="78257"/>
                      <a:pt x="396481" y="39388"/>
                      <a:pt x="401934" y="1220"/>
                    </a:cubicBezTo>
                    <a:cubicBezTo>
                      <a:pt x="402604" y="-3470"/>
                      <a:pt x="411720" y="6539"/>
                      <a:pt x="411983" y="11269"/>
                    </a:cubicBezTo>
                    <a:cubicBezTo>
                      <a:pt x="413472" y="38075"/>
                      <a:pt x="410587" y="65054"/>
                      <a:pt x="406959" y="91655"/>
                    </a:cubicBezTo>
                    <a:cubicBezTo>
                      <a:pt x="405528" y="102150"/>
                      <a:pt x="400260" y="111752"/>
                      <a:pt x="396910" y="121800"/>
                    </a:cubicBezTo>
                    <a:lnTo>
                      <a:pt x="386862" y="151945"/>
                    </a:lnTo>
                    <a:cubicBezTo>
                      <a:pt x="384678" y="158496"/>
                      <a:pt x="384926" y="165866"/>
                      <a:pt x="381838" y="172042"/>
                    </a:cubicBezTo>
                    <a:cubicBezTo>
                      <a:pt x="379719" y="176279"/>
                      <a:pt x="375139" y="178741"/>
                      <a:pt x="371789" y="182091"/>
                    </a:cubicBezTo>
                    <a:cubicBezTo>
                      <a:pt x="370114" y="188790"/>
                      <a:pt x="368749" y="195573"/>
                      <a:pt x="366765" y="202187"/>
                    </a:cubicBezTo>
                    <a:cubicBezTo>
                      <a:pt x="363722" y="212332"/>
                      <a:pt x="356717" y="232332"/>
                      <a:pt x="356717" y="232332"/>
                    </a:cubicBezTo>
                    <a:cubicBezTo>
                      <a:pt x="360066" y="235682"/>
                      <a:pt x="362028" y="242381"/>
                      <a:pt x="366765" y="242381"/>
                    </a:cubicBezTo>
                    <a:cubicBezTo>
                      <a:pt x="372804" y="242381"/>
                      <a:pt x="376320" y="234785"/>
                      <a:pt x="381838" y="232332"/>
                    </a:cubicBezTo>
                    <a:cubicBezTo>
                      <a:pt x="391517" y="228030"/>
                      <a:pt x="401597" y="224361"/>
                      <a:pt x="411983" y="222284"/>
                    </a:cubicBezTo>
                    <a:cubicBezTo>
                      <a:pt x="420357" y="220609"/>
                      <a:pt x="428819" y="219331"/>
                      <a:pt x="437104" y="217260"/>
                    </a:cubicBezTo>
                    <a:cubicBezTo>
                      <a:pt x="456187" y="212489"/>
                      <a:pt x="450350" y="210343"/>
                      <a:pt x="472273" y="207211"/>
                    </a:cubicBezTo>
                    <a:cubicBezTo>
                      <a:pt x="488935" y="204831"/>
                      <a:pt x="505768" y="203862"/>
                      <a:pt x="522515" y="202187"/>
                    </a:cubicBezTo>
                    <a:cubicBezTo>
                      <a:pt x="534462" y="198205"/>
                      <a:pt x="545065" y="194242"/>
                      <a:pt x="557684" y="192139"/>
                    </a:cubicBezTo>
                    <a:cubicBezTo>
                      <a:pt x="595080" y="185907"/>
                      <a:pt x="589713" y="190570"/>
                      <a:pt x="617974" y="182091"/>
                    </a:cubicBezTo>
                    <a:cubicBezTo>
                      <a:pt x="628119" y="179047"/>
                      <a:pt x="638071" y="175392"/>
                      <a:pt x="648119" y="172042"/>
                    </a:cubicBezTo>
                    <a:lnTo>
                      <a:pt x="663192" y="167018"/>
                    </a:lnTo>
                    <a:cubicBezTo>
                      <a:pt x="686638" y="168693"/>
                      <a:pt x="711231" y="164609"/>
                      <a:pt x="733530" y="172042"/>
                    </a:cubicBezTo>
                    <a:cubicBezTo>
                      <a:pt x="739258" y="173952"/>
                      <a:pt x="727254" y="182400"/>
                      <a:pt x="723482" y="187115"/>
                    </a:cubicBezTo>
                    <a:cubicBezTo>
                      <a:pt x="713451" y="199653"/>
                      <a:pt x="713720" y="197067"/>
                      <a:pt x="698361" y="202187"/>
                    </a:cubicBezTo>
                    <a:cubicBezTo>
                      <a:pt x="689015" y="211533"/>
                      <a:pt x="685915" y="215947"/>
                      <a:pt x="673240" y="222284"/>
                    </a:cubicBezTo>
                    <a:cubicBezTo>
                      <a:pt x="662467" y="227670"/>
                      <a:pt x="643364" y="230039"/>
                      <a:pt x="633046" y="232332"/>
                    </a:cubicBezTo>
                    <a:cubicBezTo>
                      <a:pt x="597704" y="240186"/>
                      <a:pt x="627254" y="233987"/>
                      <a:pt x="597877" y="242381"/>
                    </a:cubicBezTo>
                    <a:cubicBezTo>
                      <a:pt x="591238" y="244278"/>
                      <a:pt x="584420" y="245508"/>
                      <a:pt x="577781" y="247405"/>
                    </a:cubicBezTo>
                    <a:cubicBezTo>
                      <a:pt x="572689" y="248860"/>
                      <a:pt x="567995" y="252127"/>
                      <a:pt x="562708" y="252429"/>
                    </a:cubicBezTo>
                    <a:cubicBezTo>
                      <a:pt x="509178" y="255488"/>
                      <a:pt x="455525" y="255778"/>
                      <a:pt x="401934" y="257453"/>
                    </a:cubicBezTo>
                    <a:cubicBezTo>
                      <a:pt x="396910" y="259128"/>
                      <a:pt x="391403" y="259752"/>
                      <a:pt x="386862" y="262477"/>
                    </a:cubicBezTo>
                    <a:cubicBezTo>
                      <a:pt x="378907" y="267250"/>
                      <a:pt x="371329" y="280751"/>
                      <a:pt x="366765" y="287598"/>
                    </a:cubicBezTo>
                    <a:cubicBezTo>
                      <a:pt x="347333" y="345897"/>
                      <a:pt x="371116" y="269886"/>
                      <a:pt x="356717" y="428275"/>
                    </a:cubicBezTo>
                    <a:cubicBezTo>
                      <a:pt x="355467" y="442029"/>
                      <a:pt x="346668" y="468469"/>
                      <a:pt x="346668" y="468469"/>
                    </a:cubicBezTo>
                    <a:cubicBezTo>
                      <a:pt x="348343" y="506988"/>
                      <a:pt x="332079" y="550832"/>
                      <a:pt x="351693" y="584025"/>
                    </a:cubicBezTo>
                    <a:cubicBezTo>
                      <a:pt x="361952" y="601387"/>
                      <a:pt x="392091" y="582315"/>
                      <a:pt x="411983" y="579000"/>
                    </a:cubicBezTo>
                    <a:cubicBezTo>
                      <a:pt x="422431" y="577259"/>
                      <a:pt x="442128" y="568952"/>
                      <a:pt x="442128" y="568952"/>
                    </a:cubicBezTo>
                    <a:cubicBezTo>
                      <a:pt x="479969" y="543725"/>
                      <a:pt x="431874" y="573347"/>
                      <a:pt x="477297" y="553880"/>
                    </a:cubicBezTo>
                    <a:cubicBezTo>
                      <a:pt x="482847" y="551501"/>
                      <a:pt x="486820" y="546210"/>
                      <a:pt x="492370" y="543831"/>
                    </a:cubicBezTo>
                    <a:cubicBezTo>
                      <a:pt x="498717" y="541111"/>
                      <a:pt x="505827" y="540704"/>
                      <a:pt x="512466" y="538807"/>
                    </a:cubicBezTo>
                    <a:cubicBezTo>
                      <a:pt x="517558" y="537352"/>
                      <a:pt x="522671" y="535869"/>
                      <a:pt x="527539" y="533783"/>
                    </a:cubicBezTo>
                    <a:cubicBezTo>
                      <a:pt x="534423" y="530833"/>
                      <a:pt x="540530" y="526103"/>
                      <a:pt x="547635" y="523735"/>
                    </a:cubicBezTo>
                    <a:cubicBezTo>
                      <a:pt x="555736" y="521034"/>
                      <a:pt x="564420" y="520563"/>
                      <a:pt x="572756" y="518710"/>
                    </a:cubicBezTo>
                    <a:cubicBezTo>
                      <a:pt x="579497" y="517212"/>
                      <a:pt x="586239" y="515670"/>
                      <a:pt x="592853" y="513686"/>
                    </a:cubicBezTo>
                    <a:cubicBezTo>
                      <a:pt x="608071" y="509121"/>
                      <a:pt x="622998" y="503638"/>
                      <a:pt x="638071" y="498614"/>
                    </a:cubicBezTo>
                    <a:cubicBezTo>
                      <a:pt x="644622" y="496431"/>
                      <a:pt x="651553" y="495573"/>
                      <a:pt x="658167" y="493589"/>
                    </a:cubicBezTo>
                    <a:cubicBezTo>
                      <a:pt x="668312" y="490545"/>
                      <a:pt x="679499" y="489416"/>
                      <a:pt x="688312" y="483541"/>
                    </a:cubicBezTo>
                    <a:cubicBezTo>
                      <a:pt x="693336" y="480192"/>
                      <a:pt x="697867" y="475945"/>
                      <a:pt x="703385" y="473493"/>
                    </a:cubicBezTo>
                    <a:cubicBezTo>
                      <a:pt x="713064" y="469191"/>
                      <a:pt x="723482" y="466794"/>
                      <a:pt x="733530" y="463444"/>
                    </a:cubicBezTo>
                    <a:lnTo>
                      <a:pt x="748602" y="458420"/>
                    </a:lnTo>
                    <a:cubicBezTo>
                      <a:pt x="751952" y="461770"/>
                      <a:pt x="758128" y="463761"/>
                      <a:pt x="758651" y="468469"/>
                    </a:cubicBezTo>
                    <a:cubicBezTo>
                      <a:pt x="761236" y="491727"/>
                      <a:pt x="759165" y="506191"/>
                      <a:pt x="738554" y="513686"/>
                    </a:cubicBezTo>
                    <a:cubicBezTo>
                      <a:pt x="683269" y="533790"/>
                      <a:pt x="715955" y="516196"/>
                      <a:pt x="678264" y="528759"/>
                    </a:cubicBezTo>
                    <a:cubicBezTo>
                      <a:pt x="613591" y="550316"/>
                      <a:pt x="679811" y="529628"/>
                      <a:pt x="622998" y="543831"/>
                    </a:cubicBezTo>
                    <a:cubicBezTo>
                      <a:pt x="617860" y="545115"/>
                      <a:pt x="613096" y="547706"/>
                      <a:pt x="607926" y="548855"/>
                    </a:cubicBezTo>
                    <a:cubicBezTo>
                      <a:pt x="597982" y="551065"/>
                      <a:pt x="587664" y="551409"/>
                      <a:pt x="577781" y="553880"/>
                    </a:cubicBezTo>
                    <a:cubicBezTo>
                      <a:pt x="567505" y="556449"/>
                      <a:pt x="547635" y="563928"/>
                      <a:pt x="547635" y="563928"/>
                    </a:cubicBezTo>
                    <a:cubicBezTo>
                      <a:pt x="542611" y="567277"/>
                      <a:pt x="537964" y="571276"/>
                      <a:pt x="532563" y="573976"/>
                    </a:cubicBezTo>
                    <a:cubicBezTo>
                      <a:pt x="527826" y="576344"/>
                      <a:pt x="522031" y="576275"/>
                      <a:pt x="517490" y="579000"/>
                    </a:cubicBezTo>
                    <a:cubicBezTo>
                      <a:pt x="513428" y="581437"/>
                      <a:pt x="511504" y="586612"/>
                      <a:pt x="507442" y="589049"/>
                    </a:cubicBezTo>
                    <a:cubicBezTo>
                      <a:pt x="501814" y="592426"/>
                      <a:pt x="476652" y="597783"/>
                      <a:pt x="472273" y="599097"/>
                    </a:cubicBezTo>
                    <a:cubicBezTo>
                      <a:pt x="419881" y="614814"/>
                      <a:pt x="463909" y="606725"/>
                      <a:pt x="396910" y="614170"/>
                    </a:cubicBezTo>
                    <a:cubicBezTo>
                      <a:pt x="393561" y="620869"/>
                      <a:pt x="389644" y="627312"/>
                      <a:pt x="386862" y="634266"/>
                    </a:cubicBezTo>
                    <a:cubicBezTo>
                      <a:pt x="374921" y="664118"/>
                      <a:pt x="379192" y="658597"/>
                      <a:pt x="371789" y="684508"/>
                    </a:cubicBezTo>
                    <a:cubicBezTo>
                      <a:pt x="370334" y="689600"/>
                      <a:pt x="368440" y="694557"/>
                      <a:pt x="366765" y="699581"/>
                    </a:cubicBezTo>
                    <a:cubicBezTo>
                      <a:pt x="367703" y="703333"/>
                      <a:pt x="373725" y="729603"/>
                      <a:pt x="376813" y="734750"/>
                    </a:cubicBezTo>
                    <a:cubicBezTo>
                      <a:pt x="379250" y="738812"/>
                      <a:pt x="383512" y="741449"/>
                      <a:pt x="386862" y="744798"/>
                    </a:cubicBezTo>
                    <a:cubicBezTo>
                      <a:pt x="388537" y="751497"/>
                      <a:pt x="389989" y="758256"/>
                      <a:pt x="391886" y="764895"/>
                    </a:cubicBezTo>
                    <a:cubicBezTo>
                      <a:pt x="393341" y="769987"/>
                      <a:pt x="396569" y="774682"/>
                      <a:pt x="396910" y="779967"/>
                    </a:cubicBezTo>
                    <a:cubicBezTo>
                      <a:pt x="399931" y="826792"/>
                      <a:pt x="399095" y="873808"/>
                      <a:pt x="401934" y="920644"/>
                    </a:cubicBezTo>
                    <a:cubicBezTo>
                      <a:pt x="403112" y="940086"/>
                      <a:pt x="407289" y="944407"/>
                      <a:pt x="411983" y="960838"/>
                    </a:cubicBezTo>
                    <a:cubicBezTo>
                      <a:pt x="413880" y="967477"/>
                      <a:pt x="415332" y="974236"/>
                      <a:pt x="417007" y="980935"/>
                    </a:cubicBezTo>
                    <a:cubicBezTo>
                      <a:pt x="422031" y="979260"/>
                      <a:pt x="427538" y="978635"/>
                      <a:pt x="432079" y="975910"/>
                    </a:cubicBezTo>
                    <a:cubicBezTo>
                      <a:pt x="436141" y="973473"/>
                      <a:pt x="438489" y="968895"/>
                      <a:pt x="442128" y="965862"/>
                    </a:cubicBezTo>
                    <a:cubicBezTo>
                      <a:pt x="448561" y="960501"/>
                      <a:pt x="455791" y="956150"/>
                      <a:pt x="462224" y="950789"/>
                    </a:cubicBezTo>
                    <a:cubicBezTo>
                      <a:pt x="465863" y="947756"/>
                      <a:pt x="468211" y="943178"/>
                      <a:pt x="472273" y="940741"/>
                    </a:cubicBezTo>
                    <a:cubicBezTo>
                      <a:pt x="476814" y="938016"/>
                      <a:pt x="482321" y="937392"/>
                      <a:pt x="487345" y="935717"/>
                    </a:cubicBezTo>
                    <a:cubicBezTo>
                      <a:pt x="499248" y="923815"/>
                      <a:pt x="510499" y="911252"/>
                      <a:pt x="527539" y="905572"/>
                    </a:cubicBezTo>
                    <a:lnTo>
                      <a:pt x="542611" y="900548"/>
                    </a:lnTo>
                    <a:cubicBezTo>
                      <a:pt x="580450" y="875321"/>
                      <a:pt x="532362" y="904940"/>
                      <a:pt x="577781" y="885475"/>
                    </a:cubicBezTo>
                    <a:cubicBezTo>
                      <a:pt x="583331" y="883097"/>
                      <a:pt x="587452" y="878127"/>
                      <a:pt x="592853" y="875427"/>
                    </a:cubicBezTo>
                    <a:cubicBezTo>
                      <a:pt x="597590" y="873059"/>
                      <a:pt x="602902" y="872078"/>
                      <a:pt x="607926" y="870403"/>
                    </a:cubicBezTo>
                    <a:cubicBezTo>
                      <a:pt x="627550" y="850777"/>
                      <a:pt x="606960" y="868372"/>
                      <a:pt x="633046" y="855330"/>
                    </a:cubicBezTo>
                    <a:cubicBezTo>
                      <a:pt x="638447" y="852630"/>
                      <a:pt x="642718" y="847982"/>
                      <a:pt x="648119" y="845282"/>
                    </a:cubicBezTo>
                    <a:cubicBezTo>
                      <a:pt x="666225" y="836230"/>
                      <a:pt x="699026" y="836674"/>
                      <a:pt x="713433" y="835233"/>
                    </a:cubicBezTo>
                    <a:cubicBezTo>
                      <a:pt x="715108" y="840257"/>
                      <a:pt x="720825" y="845569"/>
                      <a:pt x="718457" y="850306"/>
                    </a:cubicBezTo>
                    <a:cubicBezTo>
                      <a:pt x="716089" y="855043"/>
                      <a:pt x="708122" y="852962"/>
                      <a:pt x="703385" y="855330"/>
                    </a:cubicBezTo>
                    <a:cubicBezTo>
                      <a:pt x="697984" y="858030"/>
                      <a:pt x="693027" y="861606"/>
                      <a:pt x="688312" y="865378"/>
                    </a:cubicBezTo>
                    <a:cubicBezTo>
                      <a:pt x="684613" y="868337"/>
                      <a:pt x="682326" y="872990"/>
                      <a:pt x="678264" y="875427"/>
                    </a:cubicBezTo>
                    <a:cubicBezTo>
                      <a:pt x="641116" y="897717"/>
                      <a:pt x="686238" y="860004"/>
                      <a:pt x="648119" y="890499"/>
                    </a:cubicBezTo>
                    <a:cubicBezTo>
                      <a:pt x="644420" y="893458"/>
                      <a:pt x="642506" y="898885"/>
                      <a:pt x="638071" y="900548"/>
                    </a:cubicBezTo>
                    <a:cubicBezTo>
                      <a:pt x="628533" y="904125"/>
                      <a:pt x="617915" y="903574"/>
                      <a:pt x="607926" y="905572"/>
                    </a:cubicBezTo>
                    <a:cubicBezTo>
                      <a:pt x="601155" y="906926"/>
                      <a:pt x="594468" y="908699"/>
                      <a:pt x="587829" y="910596"/>
                    </a:cubicBezTo>
                    <a:cubicBezTo>
                      <a:pt x="582737" y="912051"/>
                      <a:pt x="577865" y="914226"/>
                      <a:pt x="572756" y="915620"/>
                    </a:cubicBezTo>
                    <a:cubicBezTo>
                      <a:pt x="559433" y="919254"/>
                      <a:pt x="532563" y="925669"/>
                      <a:pt x="532563" y="925669"/>
                    </a:cubicBezTo>
                    <a:cubicBezTo>
                      <a:pt x="489365" y="954466"/>
                      <a:pt x="544020" y="919940"/>
                      <a:pt x="502418" y="940741"/>
                    </a:cubicBezTo>
                    <a:cubicBezTo>
                      <a:pt x="497017" y="943441"/>
                      <a:pt x="492060" y="947017"/>
                      <a:pt x="487345" y="950789"/>
                    </a:cubicBezTo>
                    <a:cubicBezTo>
                      <a:pt x="483646" y="953748"/>
                      <a:pt x="481359" y="958401"/>
                      <a:pt x="477297" y="960838"/>
                    </a:cubicBezTo>
                    <a:cubicBezTo>
                      <a:pt x="472756" y="963563"/>
                      <a:pt x="467248" y="964187"/>
                      <a:pt x="462224" y="965862"/>
                    </a:cubicBezTo>
                    <a:cubicBezTo>
                      <a:pt x="457200" y="969211"/>
                      <a:pt x="452553" y="973210"/>
                      <a:pt x="447152" y="975910"/>
                    </a:cubicBezTo>
                    <a:cubicBezTo>
                      <a:pt x="442415" y="978279"/>
                      <a:pt x="435157" y="976625"/>
                      <a:pt x="432079" y="980935"/>
                    </a:cubicBezTo>
                    <a:cubicBezTo>
                      <a:pt x="425923" y="989554"/>
                      <a:pt x="422031" y="1011080"/>
                      <a:pt x="422031" y="1011080"/>
                    </a:cubicBezTo>
                    <a:cubicBezTo>
                      <a:pt x="436264" y="1053779"/>
                      <a:pt x="416413" y="1001716"/>
                      <a:pt x="437104" y="1036200"/>
                    </a:cubicBezTo>
                    <a:cubicBezTo>
                      <a:pt x="439829" y="1040741"/>
                      <a:pt x="440453" y="1046249"/>
                      <a:pt x="442128" y="1051273"/>
                    </a:cubicBezTo>
                    <a:cubicBezTo>
                      <a:pt x="444696" y="1082094"/>
                      <a:pt x="445505" y="1111685"/>
                      <a:pt x="452176" y="1141708"/>
                    </a:cubicBezTo>
                    <a:cubicBezTo>
                      <a:pt x="453325" y="1146878"/>
                      <a:pt x="455525" y="1151757"/>
                      <a:pt x="457200" y="1156781"/>
                    </a:cubicBezTo>
                    <a:cubicBezTo>
                      <a:pt x="439766" y="1168404"/>
                      <a:pt x="437769" y="1174698"/>
                      <a:pt x="411983" y="1161805"/>
                    </a:cubicBezTo>
                    <a:lnTo>
                      <a:pt x="411983" y="1161805"/>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27" name="Freeform 126"/>
              <p:cNvSpPr/>
              <p:nvPr/>
            </p:nvSpPr>
            <p:spPr>
              <a:xfrm>
                <a:off x="4622242" y="321982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reeform 127"/>
              <p:cNvSpPr/>
              <p:nvPr/>
            </p:nvSpPr>
            <p:spPr>
              <a:xfrm rot="2526533">
                <a:off x="4521808" y="280348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Freeform 128"/>
              <p:cNvSpPr/>
              <p:nvPr/>
            </p:nvSpPr>
            <p:spPr>
              <a:xfrm rot="15124339">
                <a:off x="4391458" y="243538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reeform 129"/>
              <p:cNvSpPr/>
              <p:nvPr/>
            </p:nvSpPr>
            <p:spPr>
              <a:xfrm rot="16540851">
                <a:off x="4633156" y="234217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reeform 130"/>
              <p:cNvSpPr/>
              <p:nvPr/>
            </p:nvSpPr>
            <p:spPr>
              <a:xfrm rot="1587052">
                <a:off x="4719363" y="269329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Freeform 131"/>
              <p:cNvSpPr/>
              <p:nvPr/>
            </p:nvSpPr>
            <p:spPr>
              <a:xfrm>
                <a:off x="4886127" y="253834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Freeform 132"/>
              <p:cNvSpPr/>
              <p:nvPr/>
            </p:nvSpPr>
            <p:spPr>
              <a:xfrm>
                <a:off x="3570289" y="2604556"/>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Freeform 133"/>
              <p:cNvSpPr/>
              <p:nvPr/>
            </p:nvSpPr>
            <p:spPr>
              <a:xfrm rot="4526488">
                <a:off x="3850039" y="2426163"/>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Freeform 134"/>
              <p:cNvSpPr/>
              <p:nvPr/>
            </p:nvSpPr>
            <p:spPr>
              <a:xfrm rot="4640117">
                <a:off x="4026153" y="2538340"/>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reeform 135"/>
              <p:cNvSpPr/>
              <p:nvPr/>
            </p:nvSpPr>
            <p:spPr>
              <a:xfrm rot="18729166">
                <a:off x="3670489" y="279775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reeform 136"/>
              <p:cNvSpPr/>
              <p:nvPr/>
            </p:nvSpPr>
            <p:spPr>
              <a:xfrm rot="17754089">
                <a:off x="3893671" y="2906595"/>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Freeform 137"/>
              <p:cNvSpPr/>
              <p:nvPr/>
            </p:nvSpPr>
            <p:spPr>
              <a:xfrm>
                <a:off x="3795904" y="196037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reeform 138"/>
              <p:cNvSpPr/>
              <p:nvPr/>
            </p:nvSpPr>
            <p:spPr>
              <a:xfrm>
                <a:off x="4134921" y="171148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139"/>
              <p:cNvSpPr/>
              <p:nvPr/>
            </p:nvSpPr>
            <p:spPr>
              <a:xfrm rot="16763596">
                <a:off x="4591849" y="189320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reeform 140"/>
              <p:cNvSpPr/>
              <p:nvPr/>
            </p:nvSpPr>
            <p:spPr>
              <a:xfrm>
                <a:off x="4802664" y="2080314"/>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Freeform 141"/>
              <p:cNvSpPr/>
              <p:nvPr/>
            </p:nvSpPr>
            <p:spPr>
              <a:xfrm rot="19991668">
                <a:off x="3761601" y="2197850"/>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reeform 142"/>
              <p:cNvSpPr/>
              <p:nvPr/>
            </p:nvSpPr>
            <p:spPr>
              <a:xfrm>
                <a:off x="4803387" y="3071725"/>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Freeform 143"/>
              <p:cNvSpPr/>
              <p:nvPr/>
            </p:nvSpPr>
            <p:spPr>
              <a:xfrm rot="2003031">
                <a:off x="4379085" y="2963714"/>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Freeform 144"/>
              <p:cNvSpPr/>
              <p:nvPr/>
            </p:nvSpPr>
            <p:spPr>
              <a:xfrm rot="6335045">
                <a:off x="4438437" y="1720049"/>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reeform 145"/>
              <p:cNvSpPr/>
              <p:nvPr/>
            </p:nvSpPr>
            <p:spPr>
              <a:xfrm>
                <a:off x="4085337" y="1902828"/>
                <a:ext cx="339017" cy="177486"/>
              </a:xfrm>
              <a:custGeom>
                <a:avLst/>
                <a:gdLst>
                  <a:gd name="connsiteX0" fmla="*/ 0 w 339017"/>
                  <a:gd name="connsiteY0" fmla="*/ 35837 h 177486"/>
                  <a:gd name="connsiteX1" fmla="*/ 40193 w 339017"/>
                  <a:gd name="connsiteY1" fmla="*/ 86079 h 177486"/>
                  <a:gd name="connsiteX2" fmla="*/ 65314 w 339017"/>
                  <a:gd name="connsiteY2" fmla="*/ 106175 h 177486"/>
                  <a:gd name="connsiteX3" fmla="*/ 105507 w 339017"/>
                  <a:gd name="connsiteY3" fmla="*/ 136320 h 177486"/>
                  <a:gd name="connsiteX4" fmla="*/ 120580 w 339017"/>
                  <a:gd name="connsiteY4" fmla="*/ 151393 h 177486"/>
                  <a:gd name="connsiteX5" fmla="*/ 145701 w 339017"/>
                  <a:gd name="connsiteY5" fmla="*/ 156417 h 177486"/>
                  <a:gd name="connsiteX6" fmla="*/ 160773 w 339017"/>
                  <a:gd name="connsiteY6" fmla="*/ 161441 h 177486"/>
                  <a:gd name="connsiteX7" fmla="*/ 205991 w 339017"/>
                  <a:gd name="connsiteY7" fmla="*/ 171490 h 177486"/>
                  <a:gd name="connsiteX8" fmla="*/ 331595 w 339017"/>
                  <a:gd name="connsiteY8" fmla="*/ 116224 h 177486"/>
                  <a:gd name="connsiteX9" fmla="*/ 316523 w 339017"/>
                  <a:gd name="connsiteY9" fmla="*/ 101151 h 177486"/>
                  <a:gd name="connsiteX10" fmla="*/ 311499 w 339017"/>
                  <a:gd name="connsiteY10" fmla="*/ 86079 h 177486"/>
                  <a:gd name="connsiteX11" fmla="*/ 286378 w 339017"/>
                  <a:gd name="connsiteY11" fmla="*/ 65982 h 177486"/>
                  <a:gd name="connsiteX12" fmla="*/ 256233 w 339017"/>
                  <a:gd name="connsiteY12" fmla="*/ 55934 h 177486"/>
                  <a:gd name="connsiteX13" fmla="*/ 205991 w 339017"/>
                  <a:gd name="connsiteY13" fmla="*/ 35837 h 177486"/>
                  <a:gd name="connsiteX14" fmla="*/ 175846 w 339017"/>
                  <a:gd name="connsiteY14" fmla="*/ 15740 h 177486"/>
                  <a:gd name="connsiteX15" fmla="*/ 155749 w 339017"/>
                  <a:gd name="connsiteY15" fmla="*/ 10716 h 177486"/>
                  <a:gd name="connsiteX16" fmla="*/ 115556 w 339017"/>
                  <a:gd name="connsiteY16" fmla="*/ 668 h 177486"/>
                  <a:gd name="connsiteX17" fmla="*/ 20096 w 339017"/>
                  <a:gd name="connsiteY17" fmla="*/ 5692 h 177486"/>
                  <a:gd name="connsiteX18" fmla="*/ 10048 w 339017"/>
                  <a:gd name="connsiteY18" fmla="*/ 35837 h 177486"/>
                  <a:gd name="connsiteX19" fmla="*/ 0 w 339017"/>
                  <a:gd name="connsiteY19" fmla="*/ 35837 h 17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17" h="177486">
                    <a:moveTo>
                      <a:pt x="0" y="35837"/>
                    </a:moveTo>
                    <a:cubicBezTo>
                      <a:pt x="21165" y="71113"/>
                      <a:pt x="8167" y="54053"/>
                      <a:pt x="40193" y="86079"/>
                    </a:cubicBezTo>
                    <a:cubicBezTo>
                      <a:pt x="62917" y="108803"/>
                      <a:pt x="35974" y="96395"/>
                      <a:pt x="65314" y="106175"/>
                    </a:cubicBezTo>
                    <a:cubicBezTo>
                      <a:pt x="117813" y="158674"/>
                      <a:pt x="55509" y="100607"/>
                      <a:pt x="105507" y="136320"/>
                    </a:cubicBezTo>
                    <a:cubicBezTo>
                      <a:pt x="111289" y="140450"/>
                      <a:pt x="114225" y="148215"/>
                      <a:pt x="120580" y="151393"/>
                    </a:cubicBezTo>
                    <a:cubicBezTo>
                      <a:pt x="128218" y="155212"/>
                      <a:pt x="137416" y="154346"/>
                      <a:pt x="145701" y="156417"/>
                    </a:cubicBezTo>
                    <a:cubicBezTo>
                      <a:pt x="150839" y="157701"/>
                      <a:pt x="155603" y="160292"/>
                      <a:pt x="160773" y="161441"/>
                    </a:cubicBezTo>
                    <a:cubicBezTo>
                      <a:pt x="213829" y="173232"/>
                      <a:pt x="172058" y="160180"/>
                      <a:pt x="205991" y="171490"/>
                    </a:cubicBezTo>
                    <a:cubicBezTo>
                      <a:pt x="303700" y="167732"/>
                      <a:pt x="360168" y="209086"/>
                      <a:pt x="331595" y="116224"/>
                    </a:cubicBezTo>
                    <a:cubicBezTo>
                      <a:pt x="329505" y="109433"/>
                      <a:pt x="321547" y="106175"/>
                      <a:pt x="316523" y="101151"/>
                    </a:cubicBezTo>
                    <a:cubicBezTo>
                      <a:pt x="314848" y="96127"/>
                      <a:pt x="314224" y="90620"/>
                      <a:pt x="311499" y="86079"/>
                    </a:cubicBezTo>
                    <a:cubicBezTo>
                      <a:pt x="307703" y="79752"/>
                      <a:pt x="291980" y="68472"/>
                      <a:pt x="286378" y="65982"/>
                    </a:cubicBezTo>
                    <a:cubicBezTo>
                      <a:pt x="276699" y="61680"/>
                      <a:pt x="265707" y="60671"/>
                      <a:pt x="256233" y="55934"/>
                    </a:cubicBezTo>
                    <a:cubicBezTo>
                      <a:pt x="226662" y="41148"/>
                      <a:pt x="243241" y="48253"/>
                      <a:pt x="205991" y="35837"/>
                    </a:cubicBezTo>
                    <a:cubicBezTo>
                      <a:pt x="194534" y="32018"/>
                      <a:pt x="185894" y="22439"/>
                      <a:pt x="175846" y="15740"/>
                    </a:cubicBezTo>
                    <a:cubicBezTo>
                      <a:pt x="170101" y="11910"/>
                      <a:pt x="162388" y="12613"/>
                      <a:pt x="155749" y="10716"/>
                    </a:cubicBezTo>
                    <a:cubicBezTo>
                      <a:pt x="119699" y="416"/>
                      <a:pt x="166633" y="10883"/>
                      <a:pt x="115556" y="668"/>
                    </a:cubicBezTo>
                    <a:cubicBezTo>
                      <a:pt x="83736" y="2343"/>
                      <a:pt x="50325" y="-4384"/>
                      <a:pt x="20096" y="5692"/>
                    </a:cubicBezTo>
                    <a:cubicBezTo>
                      <a:pt x="10048" y="9041"/>
                      <a:pt x="20640" y="35837"/>
                      <a:pt x="10048" y="35837"/>
                    </a:cubicBezTo>
                    <a:lnTo>
                      <a:pt x="0" y="35837"/>
                    </a:lnTo>
                    <a:close/>
                  </a:path>
                </a:pathLst>
              </a:custGeom>
              <a:solidFill>
                <a:srgbClr val="00B050"/>
              </a:solidFill>
              <a:ln>
                <a:solidFill>
                  <a:srgbClr val="3A8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7" name="TextBox 146"/>
          <p:cNvSpPr txBox="1"/>
          <p:nvPr/>
        </p:nvSpPr>
        <p:spPr>
          <a:xfrm>
            <a:off x="6079508" y="369688"/>
            <a:ext cx="2660728" cy="1015663"/>
          </a:xfrm>
          <a:prstGeom prst="rect">
            <a:avLst/>
          </a:prstGeom>
          <a:solidFill>
            <a:schemeClr val="bg1">
              <a:lumMod val="75000"/>
            </a:schemeClr>
          </a:solidFill>
        </p:spPr>
        <p:txBody>
          <a:bodyPr wrap="square" rtlCol="0">
            <a:spAutoFit/>
          </a:bodyPr>
          <a:lstStyle/>
          <a:p>
            <a:pPr marL="0" lvl="1"/>
            <a:r>
              <a:rPr lang="en-US" sz="2000" b="1" dirty="0" err="1" smtClean="0"/>
              <a:t>Organización</a:t>
            </a:r>
            <a:r>
              <a:rPr lang="en-US" sz="2000" b="1" dirty="0" smtClean="0"/>
              <a:t> de </a:t>
            </a:r>
            <a:r>
              <a:rPr lang="en-US" sz="2000" b="1" dirty="0" err="1" smtClean="0"/>
              <a:t>parcelas</a:t>
            </a:r>
            <a:r>
              <a:rPr lang="en-US" sz="2000" b="1" dirty="0" smtClean="0"/>
              <a:t> y </a:t>
            </a:r>
            <a:r>
              <a:rPr lang="en-US" sz="2000" b="1" dirty="0" err="1" smtClean="0"/>
              <a:t>áreas</a:t>
            </a:r>
            <a:r>
              <a:rPr lang="en-US" sz="2000" b="1" dirty="0" smtClean="0"/>
              <a:t> de la </a:t>
            </a:r>
            <a:r>
              <a:rPr lang="en-US" sz="2000" b="1" dirty="0" err="1" smtClean="0"/>
              <a:t>finca</a:t>
            </a:r>
            <a:endParaRPr lang="en-US" sz="2000" b="1" dirty="0" smtClean="0"/>
          </a:p>
        </p:txBody>
      </p:sp>
    </p:spTree>
    <p:extLst>
      <p:ext uri="{BB962C8B-B14F-4D97-AF65-F5344CB8AC3E}">
        <p14:creationId xmlns:p14="http://schemas.microsoft.com/office/powerpoint/2010/main" val="1994435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Enfoque</a:t>
            </a:r>
            <a:r>
              <a:rPr lang="en-US" dirty="0" smtClean="0"/>
              <a:t> 1: Balance de </a:t>
            </a:r>
            <a:r>
              <a:rPr lang="en-US" dirty="0" err="1" smtClean="0"/>
              <a:t>nutrientes</a:t>
            </a:r>
            <a:endParaRPr lang="en-US" dirty="0"/>
          </a:p>
        </p:txBody>
      </p:sp>
      <p:sp>
        <p:nvSpPr>
          <p:cNvPr id="3" name="Content Placeholder 2"/>
          <p:cNvSpPr>
            <a:spLocks noGrp="1"/>
          </p:cNvSpPr>
          <p:nvPr>
            <p:ph idx="1"/>
          </p:nvPr>
        </p:nvSpPr>
        <p:spPr/>
        <p:txBody>
          <a:bodyPr>
            <a:normAutofit/>
          </a:bodyPr>
          <a:lstStyle/>
          <a:p>
            <a:r>
              <a:rPr lang="en-US" dirty="0" err="1" smtClean="0"/>
              <a:t>Tienen</a:t>
            </a:r>
            <a:r>
              <a:rPr lang="en-US" dirty="0" smtClean="0"/>
              <a:t> la mayor </a:t>
            </a:r>
            <a:r>
              <a:rPr lang="en-US" dirty="0" err="1" smtClean="0"/>
              <a:t>utilidad</a:t>
            </a:r>
            <a:r>
              <a:rPr lang="en-US" dirty="0" smtClean="0"/>
              <a:t> </a:t>
            </a:r>
            <a:r>
              <a:rPr lang="en-US" dirty="0" err="1" smtClean="0"/>
              <a:t>para</a:t>
            </a:r>
            <a:r>
              <a:rPr lang="en-US" dirty="0" smtClean="0"/>
              <a:t> </a:t>
            </a:r>
            <a:r>
              <a:rPr lang="en-US" dirty="0" err="1" smtClean="0"/>
              <a:t>tendencias</a:t>
            </a:r>
            <a:r>
              <a:rPr lang="en-US" dirty="0" smtClean="0"/>
              <a:t> de largo </a:t>
            </a:r>
            <a:r>
              <a:rPr lang="en-US" dirty="0" err="1" smtClean="0"/>
              <a:t>plazo</a:t>
            </a:r>
            <a:r>
              <a:rPr lang="en-US" dirty="0" smtClean="0"/>
              <a:t>:  </a:t>
            </a:r>
          </a:p>
          <a:p>
            <a:pPr lvl="1"/>
            <a:r>
              <a:rPr lang="en-US" sz="2500" dirty="0" smtClean="0"/>
              <a:t>“hay </a:t>
            </a:r>
            <a:r>
              <a:rPr lang="en-US" sz="2500" dirty="0" err="1" smtClean="0"/>
              <a:t>degradación</a:t>
            </a:r>
            <a:r>
              <a:rPr lang="en-US" sz="2500" dirty="0" smtClean="0"/>
              <a:t> o </a:t>
            </a:r>
            <a:r>
              <a:rPr lang="en-US" sz="2500" dirty="0" err="1" smtClean="0"/>
              <a:t>aumento</a:t>
            </a:r>
            <a:r>
              <a:rPr lang="en-US" sz="2500" dirty="0" smtClean="0"/>
              <a:t> en los stocks de los </a:t>
            </a:r>
            <a:r>
              <a:rPr lang="en-US" sz="2500" dirty="0" err="1" smtClean="0"/>
              <a:t>nutrientes</a:t>
            </a:r>
            <a:r>
              <a:rPr lang="en-US" sz="2500" dirty="0" smtClean="0"/>
              <a:t> del </a:t>
            </a:r>
            <a:r>
              <a:rPr lang="en-US" sz="2500" dirty="0" err="1" smtClean="0"/>
              <a:t>suelo</a:t>
            </a:r>
            <a:r>
              <a:rPr lang="en-US" sz="2500" dirty="0" smtClean="0"/>
              <a:t>?” </a:t>
            </a:r>
            <a:endParaRPr lang="en-US" dirty="0" smtClean="0"/>
          </a:p>
          <a:p>
            <a:r>
              <a:rPr lang="en-US" dirty="0" err="1" smtClean="0"/>
              <a:t>Una</a:t>
            </a:r>
            <a:r>
              <a:rPr lang="en-US" dirty="0" smtClean="0"/>
              <a:t> </a:t>
            </a:r>
            <a:r>
              <a:rPr lang="en-US" dirty="0" err="1" smtClean="0"/>
              <a:t>condición</a:t>
            </a:r>
            <a:r>
              <a:rPr lang="en-US" dirty="0" smtClean="0"/>
              <a:t> de </a:t>
            </a:r>
            <a:r>
              <a:rPr lang="en-US" dirty="0" err="1" smtClean="0"/>
              <a:t>fondo</a:t>
            </a:r>
            <a:r>
              <a:rPr lang="en-US" dirty="0" smtClean="0"/>
              <a:t> </a:t>
            </a:r>
            <a:r>
              <a:rPr lang="en-US" dirty="0" err="1" smtClean="0"/>
              <a:t>para</a:t>
            </a:r>
            <a:r>
              <a:rPr lang="en-US" dirty="0" smtClean="0"/>
              <a:t> </a:t>
            </a:r>
            <a:r>
              <a:rPr lang="en-US" dirty="0" err="1" smtClean="0"/>
              <a:t>otros</a:t>
            </a:r>
            <a:r>
              <a:rPr lang="en-US" dirty="0" smtClean="0"/>
              <a:t> </a:t>
            </a:r>
            <a:r>
              <a:rPr lang="en-US" dirty="0" err="1" smtClean="0"/>
              <a:t>enfoques</a:t>
            </a:r>
            <a:endParaRPr lang="en-US" dirty="0" smtClean="0"/>
          </a:p>
          <a:p>
            <a:r>
              <a:rPr lang="en-US" dirty="0" smtClean="0"/>
              <a:t>En la </a:t>
            </a:r>
            <a:r>
              <a:rPr lang="en-US" dirty="0" err="1" smtClean="0"/>
              <a:t>región</a:t>
            </a:r>
            <a:r>
              <a:rPr lang="en-US" dirty="0" smtClean="0"/>
              <a:t> </a:t>
            </a:r>
            <a:r>
              <a:rPr lang="en-US" dirty="0" err="1" smtClean="0"/>
              <a:t>andina</a:t>
            </a:r>
            <a:r>
              <a:rPr lang="en-US" dirty="0" smtClean="0"/>
              <a:t>:</a:t>
            </a:r>
          </a:p>
          <a:p>
            <a:pPr lvl="1"/>
            <a:r>
              <a:rPr lang="en-US" dirty="0" err="1"/>
              <a:t>A</a:t>
            </a:r>
            <a:r>
              <a:rPr lang="en-US" dirty="0" err="1" smtClean="0"/>
              <a:t>menaza</a:t>
            </a:r>
            <a:r>
              <a:rPr lang="en-US" dirty="0" smtClean="0"/>
              <a:t> de </a:t>
            </a:r>
            <a:r>
              <a:rPr lang="en-US" dirty="0" err="1" smtClean="0"/>
              <a:t>erosión</a:t>
            </a:r>
            <a:r>
              <a:rPr lang="en-US" dirty="0" smtClean="0"/>
              <a:t> en </a:t>
            </a:r>
            <a:r>
              <a:rPr lang="en-US" dirty="0" err="1" smtClean="0"/>
              <a:t>pendiente</a:t>
            </a:r>
            <a:r>
              <a:rPr lang="en-US" dirty="0" smtClean="0"/>
              <a:t> </a:t>
            </a:r>
            <a:r>
              <a:rPr lang="en-US" dirty="0" err="1" smtClean="0"/>
              <a:t>provocado</a:t>
            </a:r>
            <a:r>
              <a:rPr lang="en-US" dirty="0" smtClean="0"/>
              <a:t> </a:t>
            </a:r>
            <a:r>
              <a:rPr lang="en-US" dirty="0" err="1" smtClean="0"/>
              <a:t>por</a:t>
            </a:r>
            <a:r>
              <a:rPr lang="en-US" dirty="0" smtClean="0"/>
              <a:t> la </a:t>
            </a:r>
            <a:r>
              <a:rPr lang="en-US" dirty="0" err="1" smtClean="0"/>
              <a:t>cultivación</a:t>
            </a:r>
            <a:r>
              <a:rPr lang="en-US" dirty="0" smtClean="0"/>
              <a:t> </a:t>
            </a:r>
            <a:r>
              <a:rPr lang="en-US" dirty="0" err="1" smtClean="0"/>
              <a:t>como</a:t>
            </a:r>
            <a:r>
              <a:rPr lang="en-US" dirty="0" smtClean="0"/>
              <a:t> </a:t>
            </a:r>
            <a:r>
              <a:rPr lang="en-US" dirty="0" err="1" smtClean="0"/>
              <a:t>punto</a:t>
            </a:r>
            <a:r>
              <a:rPr lang="en-US" dirty="0" smtClean="0"/>
              <a:t> </a:t>
            </a:r>
            <a:r>
              <a:rPr lang="en-US" dirty="0" err="1" smtClean="0"/>
              <a:t>palanca</a:t>
            </a:r>
            <a:r>
              <a:rPr lang="en-US" dirty="0" smtClean="0"/>
              <a:t> </a:t>
            </a:r>
            <a:r>
              <a:rPr lang="en-US" dirty="0" err="1" smtClean="0"/>
              <a:t>para</a:t>
            </a:r>
            <a:r>
              <a:rPr lang="en-US" dirty="0" smtClean="0"/>
              <a:t> </a:t>
            </a:r>
            <a:r>
              <a:rPr lang="en-US" dirty="0" err="1" smtClean="0"/>
              <a:t>nutrición</a:t>
            </a:r>
            <a:r>
              <a:rPr lang="en-US" dirty="0" smtClean="0"/>
              <a:t> de N y P. </a:t>
            </a:r>
          </a:p>
        </p:txBody>
      </p:sp>
    </p:spTree>
    <p:extLst>
      <p:ext uri="{BB962C8B-B14F-4D97-AF65-F5344CB8AC3E}">
        <p14:creationId xmlns:p14="http://schemas.microsoft.com/office/powerpoint/2010/main" val="830478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18419" y="2857500"/>
            <a:ext cx="2132624" cy="12069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itchFamily="18" charset="0"/>
              <a:cs typeface="Times New Roman" pitchFamily="18" charset="0"/>
            </a:endParaRPr>
          </a:p>
        </p:txBody>
      </p:sp>
      <p:sp>
        <p:nvSpPr>
          <p:cNvPr id="6" name="Rectangle 5"/>
          <p:cNvSpPr/>
          <p:nvPr/>
        </p:nvSpPr>
        <p:spPr>
          <a:xfrm>
            <a:off x="5023209" y="3241606"/>
            <a:ext cx="1114839" cy="3599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Times New Roman" pitchFamily="18" charset="0"/>
                <a:cs typeface="Times New Roman" pitchFamily="18" charset="0"/>
              </a:rPr>
              <a:t>N </a:t>
            </a:r>
            <a:r>
              <a:rPr lang="en-US" sz="1400" dirty="0" err="1" smtClean="0">
                <a:solidFill>
                  <a:schemeClr val="tx1"/>
                </a:solidFill>
                <a:latin typeface="Times New Roman" pitchFamily="18" charset="0"/>
                <a:cs typeface="Times New Roman" pitchFamily="18" charset="0"/>
              </a:rPr>
              <a:t>inorgánico</a:t>
            </a:r>
            <a:endParaRPr lang="en-US" sz="1400" dirty="0" smtClean="0">
              <a:solidFill>
                <a:schemeClr val="tx1"/>
              </a:solidFill>
              <a:latin typeface="Times New Roman" pitchFamily="18" charset="0"/>
              <a:cs typeface="Times New Roman" pitchFamily="18" charset="0"/>
            </a:endParaRPr>
          </a:p>
        </p:txBody>
      </p:sp>
      <p:sp>
        <p:nvSpPr>
          <p:cNvPr id="7" name="TextBox 6"/>
          <p:cNvSpPr txBox="1"/>
          <p:nvPr/>
        </p:nvSpPr>
        <p:spPr>
          <a:xfrm>
            <a:off x="2318419" y="3022760"/>
            <a:ext cx="2083967" cy="800219"/>
          </a:xfrm>
          <a:prstGeom prst="rect">
            <a:avLst/>
          </a:prstGeom>
          <a:noFill/>
        </p:spPr>
        <p:txBody>
          <a:bodyPr wrap="square" rtlCol="0">
            <a:spAutoFit/>
          </a:bodyPr>
          <a:lstStyle/>
          <a:p>
            <a:pPr algn="ctr"/>
            <a:r>
              <a:rPr lang="en-US" dirty="0" smtClean="0">
                <a:latin typeface="Times New Roman" pitchFamily="18" charset="0"/>
                <a:cs typeface="Times New Roman" pitchFamily="18" charset="0"/>
              </a:rPr>
              <a:t>N </a:t>
            </a:r>
            <a:r>
              <a:rPr lang="en-US" dirty="0" err="1" smtClean="0">
                <a:latin typeface="Times New Roman" pitchFamily="18" charset="0"/>
                <a:cs typeface="Times New Roman" pitchFamily="18" charset="0"/>
              </a:rPr>
              <a:t>orgánico</a:t>
            </a:r>
            <a:r>
              <a:rPr lang="en-US" dirty="0" smtClean="0">
                <a:latin typeface="Times New Roman" pitchFamily="18" charset="0"/>
                <a:cs typeface="Times New Roman" pitchFamily="18" charset="0"/>
              </a:rPr>
              <a:t> </a:t>
            </a:r>
          </a:p>
          <a:p>
            <a:pPr algn="ctr"/>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Fracciones</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móvilizables</a:t>
            </a:r>
            <a:r>
              <a:rPr lang="en-US" sz="1400" dirty="0" smtClean="0">
                <a:latin typeface="Times New Roman" pitchFamily="18" charset="0"/>
                <a:cs typeface="Times New Roman" pitchFamily="18" charset="0"/>
              </a:rPr>
              <a:t> y </a:t>
            </a:r>
            <a:r>
              <a:rPr lang="en-US" sz="1400" dirty="0" err="1" smtClean="0">
                <a:latin typeface="Times New Roman" pitchFamily="18" charset="0"/>
                <a:cs typeface="Times New Roman" pitchFamily="18" charset="0"/>
              </a:rPr>
              <a:t>resistentes</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sp>
        <p:nvSpPr>
          <p:cNvPr id="8" name="TextBox 7"/>
          <p:cNvSpPr txBox="1"/>
          <p:nvPr/>
        </p:nvSpPr>
        <p:spPr>
          <a:xfrm>
            <a:off x="2208810" y="817151"/>
            <a:ext cx="1148751" cy="1323439"/>
          </a:xfrm>
          <a:prstGeom prst="rect">
            <a:avLst/>
          </a:prstGeom>
          <a:noFill/>
          <a:ln>
            <a:solidFill>
              <a:schemeClr val="tx1"/>
            </a:solidFill>
          </a:ln>
        </p:spPr>
        <p:txBody>
          <a:bodyPr wrap="square" rtlCol="0">
            <a:spAutoFit/>
          </a:bodyPr>
          <a:lstStyle/>
          <a:p>
            <a:pPr algn="ctr"/>
            <a:endParaRPr lang="en-US" sz="1400" dirty="0" smtClean="0">
              <a:latin typeface="Times New Roman" pitchFamily="18" charset="0"/>
              <a:cs typeface="Times New Roman" pitchFamily="18" charset="0"/>
            </a:endParaRPr>
          </a:p>
          <a:p>
            <a:pPr algn="ctr"/>
            <a:endParaRPr lang="en-US" sz="1400" dirty="0" smtClean="0">
              <a:latin typeface="Times New Roman" pitchFamily="18" charset="0"/>
              <a:cs typeface="Times New Roman" pitchFamily="18" charset="0"/>
            </a:endParaRPr>
          </a:p>
          <a:p>
            <a:pPr algn="ctr"/>
            <a:r>
              <a:rPr lang="en-US" sz="1400" dirty="0" err="1" smtClean="0">
                <a:latin typeface="Times New Roman" pitchFamily="18" charset="0"/>
                <a:cs typeface="Times New Roman" pitchFamily="18" charset="0"/>
              </a:rPr>
              <a:t>Fertilizantes</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orgánicos</a:t>
            </a:r>
            <a:endParaRPr lang="en-US" sz="1400" dirty="0" smtClean="0">
              <a:latin typeface="Times New Roman" pitchFamily="18" charset="0"/>
              <a:cs typeface="Times New Roman" pitchFamily="18" charset="0"/>
            </a:endParaRPr>
          </a:p>
          <a:p>
            <a:pPr algn="ctr"/>
            <a:endParaRPr lang="en-US" sz="800" dirty="0" smtClean="0">
              <a:latin typeface="Times New Roman" pitchFamily="18" charset="0"/>
              <a:cs typeface="Times New Roman" pitchFamily="18" charset="0"/>
            </a:endParaRPr>
          </a:p>
          <a:p>
            <a:pPr algn="ctr"/>
            <a:endParaRPr lang="en-US" sz="800" dirty="0" smtClean="0">
              <a:latin typeface="Times New Roman" pitchFamily="18" charset="0"/>
              <a:cs typeface="Times New Roman" pitchFamily="18" charset="0"/>
            </a:endParaRPr>
          </a:p>
          <a:p>
            <a:pPr algn="ctr"/>
            <a:endParaRPr lang="en-US" sz="800" dirty="0">
              <a:latin typeface="Times New Roman" pitchFamily="18" charset="0"/>
              <a:cs typeface="Times New Roman" pitchFamily="18" charset="0"/>
            </a:endParaRPr>
          </a:p>
        </p:txBody>
      </p:sp>
      <p:cxnSp>
        <p:nvCxnSpPr>
          <p:cNvPr id="9" name="Straight Arrow Connector 8"/>
          <p:cNvCxnSpPr>
            <a:stCxn id="8" idx="2"/>
          </p:cNvCxnSpPr>
          <p:nvPr/>
        </p:nvCxnSpPr>
        <p:spPr>
          <a:xfrm flipH="1">
            <a:off x="2764283" y="2140590"/>
            <a:ext cx="18903" cy="704462"/>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537081" y="1610590"/>
            <a:ext cx="1076404" cy="646331"/>
          </a:xfrm>
          <a:prstGeom prst="rect">
            <a:avLst/>
          </a:prstGeom>
          <a:noFill/>
          <a:ln>
            <a:solidFill>
              <a:schemeClr val="tx1"/>
            </a:solidFill>
          </a:ln>
        </p:spPr>
        <p:txBody>
          <a:bodyPr wrap="square" rtlCol="0">
            <a:spAutoFit/>
          </a:bodyPr>
          <a:lstStyle/>
          <a:p>
            <a:pPr algn="ctr"/>
            <a:r>
              <a:rPr lang="en-US" sz="1400" dirty="0" err="1" smtClean="0">
                <a:latin typeface="Times New Roman" pitchFamily="18" charset="0"/>
                <a:cs typeface="Times New Roman" pitchFamily="18" charset="0"/>
              </a:rPr>
              <a:t>Fijación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biológico</a:t>
            </a:r>
            <a:r>
              <a:rPr lang="en-US" sz="1400" dirty="0" smtClean="0">
                <a:latin typeface="Times New Roman" pitchFamily="18" charset="0"/>
                <a:cs typeface="Times New Roman" pitchFamily="18" charset="0"/>
              </a:rPr>
              <a:t> N</a:t>
            </a:r>
          </a:p>
          <a:p>
            <a:pPr algn="ctr"/>
            <a:endParaRPr lang="en-US" sz="800" dirty="0" smtClean="0">
              <a:latin typeface="Times New Roman" pitchFamily="18" charset="0"/>
              <a:cs typeface="Times New Roman" pitchFamily="18" charset="0"/>
            </a:endParaRPr>
          </a:p>
        </p:txBody>
      </p:sp>
      <p:cxnSp>
        <p:nvCxnSpPr>
          <p:cNvPr id="11" name="Straight Arrow Connector 10"/>
          <p:cNvCxnSpPr/>
          <p:nvPr/>
        </p:nvCxnSpPr>
        <p:spPr>
          <a:xfrm rot="5400000">
            <a:off x="3524696" y="2532781"/>
            <a:ext cx="623455" cy="1087"/>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2643499" y="4779036"/>
            <a:ext cx="1442208" cy="1408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36851" y="5507182"/>
            <a:ext cx="746872" cy="307777"/>
          </a:xfrm>
          <a:prstGeom prst="rect">
            <a:avLst/>
          </a:prstGeom>
          <a:noFill/>
          <a:ln>
            <a:solidFill>
              <a:schemeClr val="tx1"/>
            </a:solidFill>
          </a:ln>
        </p:spPr>
        <p:txBody>
          <a:bodyPr wrap="square" rtlCol="0">
            <a:spAutoFit/>
          </a:bodyPr>
          <a:lstStyle/>
          <a:p>
            <a:pPr algn="ctr"/>
            <a:r>
              <a:rPr lang="en-US" sz="1400" dirty="0" err="1" smtClean="0">
                <a:latin typeface="Times New Roman" pitchFamily="18" charset="0"/>
                <a:cs typeface="Times New Roman" pitchFamily="18" charset="0"/>
              </a:rPr>
              <a:t>Erosión</a:t>
            </a:r>
            <a:endParaRPr lang="en-US" sz="1400" dirty="0">
              <a:latin typeface="Times New Roman" pitchFamily="18" charset="0"/>
              <a:cs typeface="Times New Roman" pitchFamily="18" charset="0"/>
            </a:endParaRPr>
          </a:p>
        </p:txBody>
      </p:sp>
      <p:cxnSp>
        <p:nvCxnSpPr>
          <p:cNvPr id="14" name="Straight Arrow Connector 13"/>
          <p:cNvCxnSpPr/>
          <p:nvPr/>
        </p:nvCxnSpPr>
        <p:spPr>
          <a:xfrm rot="16200000" flipH="1">
            <a:off x="4969843" y="4496383"/>
            <a:ext cx="1805421" cy="836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24190" y="5455229"/>
            <a:ext cx="903550" cy="523220"/>
          </a:xfrm>
          <a:prstGeom prst="rect">
            <a:avLst/>
          </a:prstGeom>
          <a:noFill/>
          <a:ln>
            <a:solidFill>
              <a:schemeClr val="tx1"/>
            </a:solidFill>
          </a:ln>
        </p:spPr>
        <p:txBody>
          <a:bodyPr wrap="square" rtlCol="0">
            <a:spAutoFit/>
          </a:bodyPr>
          <a:lstStyle/>
          <a:p>
            <a:pPr algn="ctr"/>
            <a:r>
              <a:rPr lang="en-US" sz="1400" dirty="0" err="1" smtClean="0">
                <a:latin typeface="Times New Roman" pitchFamily="18" charset="0"/>
                <a:cs typeface="Times New Roman" pitchFamily="18" charset="0"/>
              </a:rPr>
              <a:t>Pérdidas</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gaseosas</a:t>
            </a:r>
            <a:endParaRPr lang="en-US" sz="1400" dirty="0">
              <a:latin typeface="Times New Roman" pitchFamily="18" charset="0"/>
              <a:cs typeface="Times New Roman" pitchFamily="18" charset="0"/>
            </a:endParaRPr>
          </a:p>
        </p:txBody>
      </p:sp>
      <p:cxnSp>
        <p:nvCxnSpPr>
          <p:cNvPr id="16" name="Straight Arrow Connector 15"/>
          <p:cNvCxnSpPr/>
          <p:nvPr/>
        </p:nvCxnSpPr>
        <p:spPr>
          <a:xfrm rot="16200000" flipH="1">
            <a:off x="4371982" y="4524558"/>
            <a:ext cx="1853631" cy="7707"/>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606817" y="5391399"/>
            <a:ext cx="1011816" cy="307777"/>
          </a:xfrm>
          <a:prstGeom prst="rect">
            <a:avLst/>
          </a:prstGeom>
          <a:noFill/>
          <a:ln>
            <a:solidFill>
              <a:schemeClr val="tx1"/>
            </a:solidFill>
          </a:ln>
        </p:spPr>
        <p:txBody>
          <a:bodyPr wrap="none" rtlCol="0">
            <a:spAutoFit/>
          </a:bodyPr>
          <a:lstStyle/>
          <a:p>
            <a:pPr algn="ctr"/>
            <a:r>
              <a:rPr lang="en-US" sz="1400" dirty="0" err="1" smtClean="0">
                <a:latin typeface="Times New Roman" pitchFamily="18" charset="0"/>
                <a:cs typeface="Times New Roman" pitchFamily="18" charset="0"/>
              </a:rPr>
              <a:t>Lixiviación</a:t>
            </a:r>
            <a:endParaRPr lang="en-US" sz="1400" dirty="0">
              <a:latin typeface="Times New Roman" pitchFamily="18" charset="0"/>
              <a:cs typeface="Times New Roman" pitchFamily="18" charset="0"/>
            </a:endParaRPr>
          </a:p>
        </p:txBody>
      </p:sp>
      <p:cxnSp>
        <p:nvCxnSpPr>
          <p:cNvPr id="18" name="Straight Arrow Connector 17"/>
          <p:cNvCxnSpPr>
            <a:endCxn id="19" idx="3"/>
          </p:cNvCxnSpPr>
          <p:nvPr/>
        </p:nvCxnSpPr>
        <p:spPr>
          <a:xfrm flipH="1">
            <a:off x="2004415" y="4767914"/>
            <a:ext cx="3193858" cy="13741"/>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79826" y="4520045"/>
            <a:ext cx="1224589" cy="523220"/>
          </a:xfrm>
          <a:prstGeom prst="rect">
            <a:avLst/>
          </a:prstGeom>
          <a:noFill/>
          <a:ln>
            <a:solidFill>
              <a:schemeClr val="tx1"/>
            </a:solidFill>
          </a:ln>
        </p:spPr>
        <p:txBody>
          <a:bodyPr wrap="square" rtlCol="0">
            <a:spAutoFit/>
          </a:bodyPr>
          <a:lstStyle/>
          <a:p>
            <a:pPr algn="ctr"/>
            <a:r>
              <a:rPr lang="en-US" sz="1400" dirty="0" err="1" smtClean="0">
                <a:latin typeface="Times New Roman" pitchFamily="18" charset="0"/>
                <a:cs typeface="Times New Roman" pitchFamily="18" charset="0"/>
              </a:rPr>
              <a:t>Salidas</a:t>
            </a:r>
            <a:r>
              <a:rPr lang="en-US" sz="1400" dirty="0" smtClean="0">
                <a:latin typeface="Times New Roman" pitchFamily="18" charset="0"/>
                <a:cs typeface="Times New Roman" pitchFamily="18" charset="0"/>
              </a:rPr>
              <a:t> en la </a:t>
            </a:r>
            <a:r>
              <a:rPr lang="en-US" sz="1400" dirty="0" err="1" smtClean="0">
                <a:latin typeface="Times New Roman" pitchFamily="18" charset="0"/>
                <a:cs typeface="Times New Roman" pitchFamily="18" charset="0"/>
              </a:rPr>
              <a:t>cosecha</a:t>
            </a:r>
            <a:endParaRPr lang="en-US" sz="1400" dirty="0">
              <a:latin typeface="Times New Roman" pitchFamily="18" charset="0"/>
              <a:cs typeface="Times New Roman" pitchFamily="18" charset="0"/>
            </a:endParaRPr>
          </a:p>
        </p:txBody>
      </p:sp>
      <p:sp>
        <p:nvSpPr>
          <p:cNvPr id="20" name="TextBox 19"/>
          <p:cNvSpPr txBox="1"/>
          <p:nvPr/>
        </p:nvSpPr>
        <p:spPr>
          <a:xfrm>
            <a:off x="5230759" y="558511"/>
            <a:ext cx="1072730" cy="523220"/>
          </a:xfrm>
          <a:prstGeom prst="rect">
            <a:avLst/>
          </a:prstGeom>
          <a:noFill/>
          <a:ln>
            <a:solidFill>
              <a:schemeClr val="tx1"/>
            </a:solidFill>
          </a:ln>
        </p:spPr>
        <p:txBody>
          <a:bodyPr wrap="none" rtlCol="0">
            <a:spAutoFit/>
          </a:bodyPr>
          <a:lstStyle/>
          <a:p>
            <a:pPr algn="ctr"/>
            <a:r>
              <a:rPr lang="en-US" sz="1400" dirty="0" err="1" smtClean="0">
                <a:latin typeface="Times New Roman" pitchFamily="18" charset="0"/>
                <a:cs typeface="Times New Roman" pitchFamily="18" charset="0"/>
              </a:rPr>
              <a:t>Fertilizantes</a:t>
            </a:r>
            <a:endParaRPr lang="en-US" sz="1400" dirty="0" smtClean="0">
              <a:latin typeface="Times New Roman" pitchFamily="18" charset="0"/>
              <a:cs typeface="Times New Roman" pitchFamily="18" charset="0"/>
            </a:endParaRPr>
          </a:p>
          <a:p>
            <a:pPr algn="ctr"/>
            <a:r>
              <a:rPr lang="en-US" sz="1400" dirty="0" err="1" smtClean="0">
                <a:latin typeface="Times New Roman" pitchFamily="18" charset="0"/>
                <a:cs typeface="Times New Roman" pitchFamily="18" charset="0"/>
              </a:rPr>
              <a:t>inorgánicos</a:t>
            </a:r>
            <a:endParaRPr lang="en-US" sz="1400" dirty="0">
              <a:latin typeface="Times New Roman" pitchFamily="18" charset="0"/>
              <a:cs typeface="Times New Roman" pitchFamily="18" charset="0"/>
            </a:endParaRPr>
          </a:p>
        </p:txBody>
      </p:sp>
      <p:cxnSp>
        <p:nvCxnSpPr>
          <p:cNvPr id="22" name="Straight Arrow Connector 21"/>
          <p:cNvCxnSpPr/>
          <p:nvPr/>
        </p:nvCxnSpPr>
        <p:spPr>
          <a:xfrm rot="10800000">
            <a:off x="4451043" y="3344461"/>
            <a:ext cx="581239" cy="1072"/>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451043" y="3498742"/>
            <a:ext cx="572167" cy="107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50946" y="1567001"/>
            <a:ext cx="1082349" cy="523220"/>
          </a:xfrm>
          <a:prstGeom prst="rect">
            <a:avLst/>
          </a:prstGeom>
          <a:noFill/>
          <a:ln>
            <a:solidFill>
              <a:schemeClr val="tx1"/>
            </a:solidFill>
          </a:ln>
        </p:spPr>
        <p:txBody>
          <a:bodyPr wrap="none" rtlCol="0">
            <a:spAutoFit/>
          </a:bodyPr>
          <a:lstStyle/>
          <a:p>
            <a:pPr algn="ctr"/>
            <a:r>
              <a:rPr lang="en-US" sz="1400" dirty="0" err="1" smtClean="0">
                <a:latin typeface="Times New Roman" pitchFamily="18" charset="0"/>
                <a:cs typeface="Times New Roman" pitchFamily="18" charset="0"/>
              </a:rPr>
              <a:t>Agricultores</a:t>
            </a:r>
            <a:endParaRPr lang="en-US" sz="1400" dirty="0" smtClean="0">
              <a:latin typeface="Times New Roman" pitchFamily="18" charset="0"/>
              <a:cs typeface="Times New Roman" pitchFamily="18" charset="0"/>
            </a:endParaRPr>
          </a:p>
          <a:p>
            <a:pPr algn="ctr"/>
            <a:r>
              <a:rPr lang="en-US" sz="1400" dirty="0" err="1" smtClean="0">
                <a:latin typeface="Times New Roman" pitchFamily="18" charset="0"/>
                <a:cs typeface="Times New Roman" pitchFamily="18" charset="0"/>
              </a:rPr>
              <a:t>Animales</a:t>
            </a:r>
            <a:endParaRPr lang="en-US" sz="1400" dirty="0" smtClean="0">
              <a:latin typeface="Times New Roman" pitchFamily="18" charset="0"/>
              <a:cs typeface="Times New Roman" pitchFamily="18" charset="0"/>
            </a:endParaRPr>
          </a:p>
        </p:txBody>
      </p:sp>
      <p:cxnSp>
        <p:nvCxnSpPr>
          <p:cNvPr id="25" name="Straight Arrow Connector 24"/>
          <p:cNvCxnSpPr>
            <a:stCxn id="19" idx="0"/>
            <a:endCxn id="24" idx="2"/>
          </p:cNvCxnSpPr>
          <p:nvPr/>
        </p:nvCxnSpPr>
        <p:spPr>
          <a:xfrm flipV="1">
            <a:off x="1392121" y="2090221"/>
            <a:ext cx="0" cy="242982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4" idx="3"/>
          </p:cNvCxnSpPr>
          <p:nvPr/>
        </p:nvCxnSpPr>
        <p:spPr>
          <a:xfrm flipV="1">
            <a:off x="1933295" y="1805421"/>
            <a:ext cx="381516" cy="2319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566923" y="1610590"/>
            <a:ext cx="1284327" cy="384721"/>
          </a:xfrm>
          <a:prstGeom prst="rect">
            <a:avLst/>
          </a:prstGeom>
          <a:noFill/>
          <a:ln>
            <a:noFill/>
          </a:ln>
        </p:spPr>
        <p:txBody>
          <a:bodyPr wrap="none" rtlCol="0">
            <a:spAutoFit/>
          </a:bodyPr>
          <a:lstStyle/>
          <a:p>
            <a:pPr algn="ctr"/>
            <a:r>
              <a:rPr lang="en-US" sz="1900" dirty="0" smtClean="0">
                <a:latin typeface="Times New Roman" pitchFamily="18" charset="0"/>
                <a:cs typeface="Times New Roman" pitchFamily="18" charset="0"/>
              </a:rPr>
              <a:t>INSUMOS</a:t>
            </a:r>
            <a:endParaRPr lang="en-US" sz="2200" dirty="0">
              <a:latin typeface="Times New Roman" pitchFamily="18" charset="0"/>
              <a:cs typeface="Times New Roman" pitchFamily="18" charset="0"/>
            </a:endParaRPr>
          </a:p>
        </p:txBody>
      </p:sp>
      <p:sp>
        <p:nvSpPr>
          <p:cNvPr id="28" name="TextBox 27"/>
          <p:cNvSpPr txBox="1"/>
          <p:nvPr/>
        </p:nvSpPr>
        <p:spPr>
          <a:xfrm>
            <a:off x="6699844" y="4633833"/>
            <a:ext cx="1375120" cy="646331"/>
          </a:xfrm>
          <a:prstGeom prst="rect">
            <a:avLst/>
          </a:prstGeom>
          <a:noFill/>
          <a:ln>
            <a:noFill/>
          </a:ln>
        </p:spPr>
        <p:txBody>
          <a:bodyPr wrap="none" rtlCol="0">
            <a:spAutoFit/>
          </a:bodyPr>
          <a:lstStyle/>
          <a:p>
            <a:pPr algn="ctr"/>
            <a:r>
              <a:rPr lang="en-US" dirty="0" smtClean="0">
                <a:latin typeface="Times New Roman" pitchFamily="18" charset="0"/>
                <a:cs typeface="Times New Roman" pitchFamily="18" charset="0"/>
              </a:rPr>
              <a:t>SALIDAS Y</a:t>
            </a:r>
          </a:p>
          <a:p>
            <a:pPr algn="ctr"/>
            <a:r>
              <a:rPr lang="en-US" dirty="0" smtClean="0">
                <a:latin typeface="Times New Roman" pitchFamily="18" charset="0"/>
                <a:cs typeface="Times New Roman" pitchFamily="18" charset="0"/>
              </a:rPr>
              <a:t>PERDIDAS</a:t>
            </a:r>
            <a:endParaRPr lang="en-US" dirty="0">
              <a:latin typeface="Times New Roman" pitchFamily="18" charset="0"/>
              <a:cs typeface="Times New Roman" pitchFamily="18" charset="0"/>
            </a:endParaRPr>
          </a:p>
        </p:txBody>
      </p:sp>
      <p:cxnSp>
        <p:nvCxnSpPr>
          <p:cNvPr id="29" name="Straight Connector 28"/>
          <p:cNvCxnSpPr/>
          <p:nvPr/>
        </p:nvCxnSpPr>
        <p:spPr>
          <a:xfrm flipV="1">
            <a:off x="957891" y="2234045"/>
            <a:ext cx="6888990" cy="5195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57891" y="4416136"/>
            <a:ext cx="688899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318607" y="3013364"/>
            <a:ext cx="1864433" cy="677108"/>
          </a:xfrm>
          <a:prstGeom prst="rect">
            <a:avLst/>
          </a:prstGeom>
          <a:noFill/>
          <a:ln>
            <a:noFill/>
          </a:ln>
        </p:spPr>
        <p:txBody>
          <a:bodyPr wrap="square" rtlCol="0">
            <a:spAutoFit/>
          </a:bodyPr>
          <a:lstStyle/>
          <a:p>
            <a:pPr algn="ctr"/>
            <a:r>
              <a:rPr lang="en-US" sz="1900" dirty="0" smtClean="0">
                <a:latin typeface="Times New Roman" pitchFamily="18" charset="0"/>
                <a:cs typeface="Times New Roman" pitchFamily="18" charset="0"/>
              </a:rPr>
              <a:t>CICLOS INTERNOS</a:t>
            </a:r>
            <a:endParaRPr lang="en-US" sz="1900" dirty="0">
              <a:latin typeface="Times New Roman" pitchFamily="18" charset="0"/>
              <a:cs typeface="Times New Roman" pitchFamily="18" charset="0"/>
            </a:endParaRPr>
          </a:p>
        </p:txBody>
      </p:sp>
      <p:cxnSp>
        <p:nvCxnSpPr>
          <p:cNvPr id="32" name="Straight Connector 31"/>
          <p:cNvCxnSpPr/>
          <p:nvPr/>
        </p:nvCxnSpPr>
        <p:spPr>
          <a:xfrm rot="5400000">
            <a:off x="4587748" y="4195329"/>
            <a:ext cx="1194955" cy="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696945" y="1143000"/>
            <a:ext cx="5793013" cy="4052455"/>
          </a:xfrm>
          <a:prstGeom prst="roundRect">
            <a:avLst/>
          </a:prstGeom>
          <a:noFill/>
          <a:ln w="539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
        <p:nvSpPr>
          <p:cNvPr id="75" name="Rounded Rectangle 74"/>
          <p:cNvSpPr/>
          <p:nvPr/>
        </p:nvSpPr>
        <p:spPr>
          <a:xfrm>
            <a:off x="1617392" y="2104159"/>
            <a:ext cx="4476572" cy="2191441"/>
          </a:xfrm>
          <a:prstGeom prst="roundRect">
            <a:avLst/>
          </a:prstGeom>
          <a:noFill/>
          <a:ln w="539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
        <p:nvSpPr>
          <p:cNvPr id="82" name="TextBox 81"/>
          <p:cNvSpPr txBox="1"/>
          <p:nvPr/>
        </p:nvSpPr>
        <p:spPr>
          <a:xfrm>
            <a:off x="1675494" y="103909"/>
            <a:ext cx="4462554" cy="338554"/>
          </a:xfrm>
          <a:prstGeom prst="rect">
            <a:avLst/>
          </a:prstGeom>
          <a:noFill/>
        </p:spPr>
        <p:txBody>
          <a:bodyPr wrap="square" rtlCol="0">
            <a:spAutoFit/>
          </a:bodyPr>
          <a:lstStyle/>
          <a:p>
            <a:pPr algn="ctr"/>
            <a:r>
              <a:rPr lang="en-US" sz="1600" b="1" dirty="0" err="1" smtClean="0">
                <a:latin typeface="Times New Roman" pitchFamily="18" charset="0"/>
                <a:cs typeface="Times New Roman" pitchFamily="18" charset="0"/>
              </a:rPr>
              <a:t>Escala</a:t>
            </a:r>
            <a:r>
              <a:rPr lang="en-US" sz="1600" b="1" dirty="0" smtClean="0">
                <a:latin typeface="Times New Roman" pitchFamily="18" charset="0"/>
                <a:cs typeface="Times New Roman" pitchFamily="18" charset="0"/>
              </a:rPr>
              <a:t> de la </a:t>
            </a:r>
            <a:r>
              <a:rPr lang="en-US" sz="1600" b="1" dirty="0" err="1" smtClean="0">
                <a:latin typeface="Times New Roman" pitchFamily="18" charset="0"/>
                <a:cs typeface="Times New Roman" pitchFamily="18" charset="0"/>
              </a:rPr>
              <a:t>comunidad</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región</a:t>
            </a:r>
            <a:r>
              <a:rPr lang="en-US" sz="1600" b="1" dirty="0" smtClean="0">
                <a:latin typeface="Times New Roman" pitchFamily="18" charset="0"/>
                <a:cs typeface="Times New Roman" pitchFamily="18" charset="0"/>
              </a:rPr>
              <a:t> / </a:t>
            </a:r>
            <a:r>
              <a:rPr lang="en-US" sz="1600" b="1" dirty="0" err="1" smtClean="0">
                <a:latin typeface="Times New Roman" pitchFamily="18" charset="0"/>
                <a:cs typeface="Times New Roman" pitchFamily="18" charset="0"/>
              </a:rPr>
              <a:t>mundo</a:t>
            </a:r>
            <a:endParaRPr lang="en-US" sz="1600" b="1" dirty="0">
              <a:latin typeface="Times New Roman" pitchFamily="18" charset="0"/>
              <a:cs typeface="Times New Roman" pitchFamily="18" charset="0"/>
            </a:endParaRPr>
          </a:p>
        </p:txBody>
      </p:sp>
      <p:sp>
        <p:nvSpPr>
          <p:cNvPr id="84" name="TextBox 83"/>
          <p:cNvSpPr txBox="1"/>
          <p:nvPr/>
        </p:nvSpPr>
        <p:spPr>
          <a:xfrm>
            <a:off x="3512657" y="1246909"/>
            <a:ext cx="2214610" cy="338554"/>
          </a:xfrm>
          <a:prstGeom prst="rect">
            <a:avLst/>
          </a:prstGeom>
          <a:noFill/>
        </p:spPr>
        <p:txBody>
          <a:bodyPr wrap="square" rtlCol="0">
            <a:spAutoFit/>
          </a:bodyPr>
          <a:lstStyle/>
          <a:p>
            <a:pPr algn="ctr"/>
            <a:r>
              <a:rPr lang="en-US" sz="1600" b="1" dirty="0" err="1" smtClean="0">
                <a:latin typeface="Times New Roman" pitchFamily="18" charset="0"/>
                <a:cs typeface="Times New Roman" pitchFamily="18" charset="0"/>
              </a:rPr>
              <a:t>Escala</a:t>
            </a:r>
            <a:r>
              <a:rPr lang="en-US" sz="1600" b="1" dirty="0" smtClean="0">
                <a:latin typeface="Times New Roman" pitchFamily="18" charset="0"/>
                <a:cs typeface="Times New Roman" pitchFamily="18" charset="0"/>
              </a:rPr>
              <a:t> de la </a:t>
            </a:r>
            <a:r>
              <a:rPr lang="en-US" sz="1600" b="1" dirty="0" err="1" smtClean="0">
                <a:latin typeface="Times New Roman" pitchFamily="18" charset="0"/>
                <a:cs typeface="Times New Roman" pitchFamily="18" charset="0"/>
              </a:rPr>
              <a:t>finca</a:t>
            </a:r>
            <a:endParaRPr lang="en-US" sz="1600" b="1" dirty="0">
              <a:latin typeface="Times New Roman" pitchFamily="18" charset="0"/>
              <a:cs typeface="Times New Roman" pitchFamily="18" charset="0"/>
            </a:endParaRPr>
          </a:p>
        </p:txBody>
      </p:sp>
      <p:sp>
        <p:nvSpPr>
          <p:cNvPr id="85" name="TextBox 84"/>
          <p:cNvSpPr txBox="1"/>
          <p:nvPr/>
        </p:nvSpPr>
        <p:spPr>
          <a:xfrm>
            <a:off x="3841350" y="2415886"/>
            <a:ext cx="1878814" cy="338554"/>
          </a:xfrm>
          <a:prstGeom prst="rect">
            <a:avLst/>
          </a:prstGeom>
          <a:noFill/>
        </p:spPr>
        <p:txBody>
          <a:bodyPr wrap="square" rtlCol="0">
            <a:spAutoFit/>
          </a:bodyPr>
          <a:lstStyle/>
          <a:p>
            <a:pPr algn="ctr"/>
            <a:r>
              <a:rPr lang="en-US" sz="1600" b="1" dirty="0" err="1" smtClean="0">
                <a:latin typeface="Times New Roman" pitchFamily="18" charset="0"/>
                <a:cs typeface="Times New Roman" pitchFamily="18" charset="0"/>
              </a:rPr>
              <a:t>Parcela</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agrícola</a:t>
            </a:r>
            <a:endParaRPr lang="en-US" sz="1600" b="1" dirty="0">
              <a:latin typeface="Times New Roman" pitchFamily="18" charset="0"/>
              <a:cs typeface="Times New Roman" pitchFamily="18" charset="0"/>
            </a:endParaRPr>
          </a:p>
        </p:txBody>
      </p:sp>
      <p:cxnSp>
        <p:nvCxnSpPr>
          <p:cNvPr id="51" name="Straight Arrow Connector 50"/>
          <p:cNvCxnSpPr/>
          <p:nvPr/>
        </p:nvCxnSpPr>
        <p:spPr>
          <a:xfrm rot="5400000">
            <a:off x="4668534" y="2129864"/>
            <a:ext cx="2182091" cy="54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24" idx="0"/>
            <a:endCxn id="57" idx="2"/>
          </p:cNvCxnSpPr>
          <p:nvPr/>
        </p:nvCxnSpPr>
        <p:spPr>
          <a:xfrm flipH="1" flipV="1">
            <a:off x="1390780" y="990811"/>
            <a:ext cx="1341" cy="57619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860026" y="467591"/>
            <a:ext cx="1061508" cy="523220"/>
          </a:xfrm>
          <a:prstGeom prst="rect">
            <a:avLst/>
          </a:prstGeom>
          <a:noFill/>
          <a:ln>
            <a:solidFill>
              <a:schemeClr val="tx1"/>
            </a:solidFill>
          </a:ln>
        </p:spPr>
        <p:txBody>
          <a:bodyPr wrap="none" rtlCol="0">
            <a:spAutoFit/>
          </a:bodyPr>
          <a:lstStyle/>
          <a:p>
            <a:pPr algn="ctr"/>
            <a:r>
              <a:rPr lang="en-US" sz="1400" dirty="0" err="1" smtClean="0">
                <a:latin typeface="Times New Roman" pitchFamily="18" charset="0"/>
                <a:cs typeface="Times New Roman" pitchFamily="18" charset="0"/>
              </a:rPr>
              <a:t>Exportación</a:t>
            </a:r>
            <a:endParaRPr lang="en-US" sz="1400" dirty="0" smtClean="0">
              <a:latin typeface="Times New Roman" pitchFamily="18" charset="0"/>
              <a:cs typeface="Times New Roman" pitchFamily="18" charset="0"/>
            </a:endParaRPr>
          </a:p>
          <a:p>
            <a:pPr algn="ctr"/>
            <a:r>
              <a:rPr lang="en-US" sz="1400" dirty="0">
                <a:latin typeface="Times New Roman" pitchFamily="18" charset="0"/>
                <a:cs typeface="Times New Roman" pitchFamily="18" charset="0"/>
              </a:rPr>
              <a:t>a</a:t>
            </a:r>
            <a:r>
              <a:rPr lang="en-US" sz="1400" dirty="0" smtClean="0">
                <a:latin typeface="Times New Roman" pitchFamily="18" charset="0"/>
                <a:cs typeface="Times New Roman" pitchFamily="18" charset="0"/>
              </a:rPr>
              <a:t>l </a:t>
            </a:r>
            <a:r>
              <a:rPr lang="en-US" sz="1400" dirty="0" err="1" smtClean="0">
                <a:latin typeface="Times New Roman" pitchFamily="18" charset="0"/>
                <a:cs typeface="Times New Roman" pitchFamily="18" charset="0"/>
              </a:rPr>
              <a:t>mercado</a:t>
            </a:r>
            <a:endParaRPr lang="en-US"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3997953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Balance de </a:t>
            </a:r>
            <a:r>
              <a:rPr lang="en-US" dirty="0" err="1" smtClean="0"/>
              <a:t>nutrientes</a:t>
            </a:r>
            <a:r>
              <a:rPr lang="en-US" dirty="0" smtClean="0"/>
              <a:t>: </a:t>
            </a:r>
            <a:r>
              <a:rPr lang="en-US" dirty="0" err="1" smtClean="0"/>
              <a:t>hipótesis</a:t>
            </a:r>
            <a:r>
              <a:rPr lang="en-US" dirty="0" smtClean="0"/>
              <a:t> y </a:t>
            </a:r>
            <a:r>
              <a:rPr lang="en-US" dirty="0" err="1" smtClean="0"/>
              <a:t>soluciones</a:t>
            </a:r>
            <a:r>
              <a:rPr lang="en-US" dirty="0" smtClean="0"/>
              <a:t> </a:t>
            </a:r>
            <a:r>
              <a:rPr lang="en-US" dirty="0" err="1" smtClean="0"/>
              <a:t>promisorios</a:t>
            </a:r>
            <a:endParaRPr lang="en-US" dirty="0"/>
          </a:p>
        </p:txBody>
      </p:sp>
      <p:sp>
        <p:nvSpPr>
          <p:cNvPr id="3" name="Content Placeholder 2"/>
          <p:cNvSpPr>
            <a:spLocks noGrp="1"/>
          </p:cNvSpPr>
          <p:nvPr>
            <p:ph idx="1"/>
          </p:nvPr>
        </p:nvSpPr>
        <p:spPr>
          <a:xfrm>
            <a:off x="220717" y="1600201"/>
            <a:ext cx="8718331" cy="4816365"/>
          </a:xfrm>
        </p:spPr>
        <p:txBody>
          <a:bodyPr>
            <a:normAutofit fontScale="92500" lnSpcReduction="20000"/>
          </a:bodyPr>
          <a:lstStyle/>
          <a:p>
            <a:pPr lvl="1">
              <a:spcAft>
                <a:spcPts val="600"/>
              </a:spcAft>
            </a:pPr>
            <a:r>
              <a:rPr lang="en-US" dirty="0" err="1" smtClean="0"/>
              <a:t>Reducción</a:t>
            </a:r>
            <a:r>
              <a:rPr lang="en-US" dirty="0" smtClean="0"/>
              <a:t> </a:t>
            </a:r>
            <a:r>
              <a:rPr lang="en-US" dirty="0"/>
              <a:t>de </a:t>
            </a:r>
            <a:r>
              <a:rPr lang="en-US" dirty="0" err="1"/>
              <a:t>erosión</a:t>
            </a:r>
            <a:r>
              <a:rPr lang="en-US" dirty="0"/>
              <a:t>:  </a:t>
            </a:r>
            <a:endParaRPr lang="en-US" dirty="0" smtClean="0"/>
          </a:p>
          <a:p>
            <a:pPr lvl="2">
              <a:spcAft>
                <a:spcPts val="600"/>
              </a:spcAft>
            </a:pPr>
            <a:r>
              <a:rPr lang="en-US" dirty="0" err="1"/>
              <a:t>Labranza</a:t>
            </a:r>
            <a:r>
              <a:rPr lang="en-US" dirty="0"/>
              <a:t> </a:t>
            </a:r>
            <a:r>
              <a:rPr lang="en-US" dirty="0" smtClean="0"/>
              <a:t>y </a:t>
            </a:r>
            <a:r>
              <a:rPr lang="en-US" dirty="0" err="1" smtClean="0"/>
              <a:t>efectos</a:t>
            </a:r>
            <a:r>
              <a:rPr lang="en-US" dirty="0" smtClean="0"/>
              <a:t> </a:t>
            </a:r>
            <a:r>
              <a:rPr lang="en-US" dirty="0" err="1" smtClean="0"/>
              <a:t>sobre</a:t>
            </a:r>
            <a:r>
              <a:rPr lang="en-US" dirty="0" smtClean="0"/>
              <a:t> la </a:t>
            </a:r>
            <a:r>
              <a:rPr lang="en-US" dirty="0"/>
              <a:t>erosion</a:t>
            </a:r>
          </a:p>
          <a:p>
            <a:pPr lvl="2">
              <a:spcAft>
                <a:spcPts val="600"/>
              </a:spcAft>
            </a:pPr>
            <a:r>
              <a:rPr lang="en-US" dirty="0" err="1" smtClean="0"/>
              <a:t>Barreras</a:t>
            </a:r>
            <a:r>
              <a:rPr lang="en-US" dirty="0" smtClean="0"/>
              <a:t> </a:t>
            </a:r>
            <a:r>
              <a:rPr lang="en-US" dirty="0" err="1" smtClean="0"/>
              <a:t>vivas</a:t>
            </a:r>
            <a:r>
              <a:rPr lang="en-US" dirty="0" smtClean="0"/>
              <a:t> y </a:t>
            </a:r>
            <a:r>
              <a:rPr lang="en-US" dirty="0" err="1" smtClean="0"/>
              <a:t>muertas</a:t>
            </a:r>
            <a:endParaRPr lang="en-US" dirty="0"/>
          </a:p>
          <a:p>
            <a:pPr lvl="2">
              <a:spcAft>
                <a:spcPts val="600"/>
              </a:spcAft>
            </a:pPr>
            <a:r>
              <a:rPr lang="en-US" dirty="0" err="1" smtClean="0"/>
              <a:t>Cultivos</a:t>
            </a:r>
            <a:r>
              <a:rPr lang="en-US" dirty="0" smtClean="0"/>
              <a:t> de </a:t>
            </a:r>
            <a:r>
              <a:rPr lang="en-US" dirty="0" err="1" smtClean="0"/>
              <a:t>cobertura</a:t>
            </a:r>
            <a:r>
              <a:rPr lang="en-US" dirty="0" smtClean="0"/>
              <a:t>, </a:t>
            </a:r>
            <a:r>
              <a:rPr lang="en-US" dirty="0" err="1" smtClean="0"/>
              <a:t>cultivos</a:t>
            </a:r>
            <a:r>
              <a:rPr lang="en-US" dirty="0" smtClean="0"/>
              <a:t> </a:t>
            </a:r>
            <a:r>
              <a:rPr lang="en-US" dirty="0" err="1" smtClean="0"/>
              <a:t>perennes</a:t>
            </a:r>
            <a:r>
              <a:rPr lang="en-US" dirty="0"/>
              <a:t> </a:t>
            </a:r>
            <a:r>
              <a:rPr lang="en-US" dirty="0" smtClean="0"/>
              <a:t>y </a:t>
            </a:r>
            <a:r>
              <a:rPr lang="en-US" dirty="0" err="1" smtClean="0"/>
              <a:t>barbechos</a:t>
            </a:r>
            <a:r>
              <a:rPr lang="en-US" dirty="0" smtClean="0"/>
              <a:t> </a:t>
            </a:r>
            <a:r>
              <a:rPr lang="en-US" dirty="0" err="1" smtClean="0"/>
              <a:t>mejorados</a:t>
            </a:r>
            <a:endParaRPr lang="en-US" dirty="0" smtClean="0"/>
          </a:p>
          <a:p>
            <a:pPr lvl="1">
              <a:spcAft>
                <a:spcPts val="600"/>
              </a:spcAft>
            </a:pPr>
            <a:r>
              <a:rPr lang="en-US" dirty="0" err="1" smtClean="0"/>
              <a:t>Mucha</a:t>
            </a:r>
            <a:r>
              <a:rPr lang="en-US" dirty="0" smtClean="0"/>
              <a:t> </a:t>
            </a:r>
            <a:r>
              <a:rPr lang="en-US" dirty="0" err="1"/>
              <a:t>experiencia</a:t>
            </a:r>
            <a:r>
              <a:rPr lang="en-US" dirty="0"/>
              <a:t> con </a:t>
            </a:r>
            <a:r>
              <a:rPr lang="en-US" dirty="0" err="1" smtClean="0"/>
              <a:t>tecnologías</a:t>
            </a:r>
            <a:r>
              <a:rPr lang="en-US" dirty="0" smtClean="0"/>
              <a:t> de </a:t>
            </a:r>
            <a:r>
              <a:rPr lang="en-US" dirty="0" err="1" smtClean="0"/>
              <a:t>conservación</a:t>
            </a:r>
            <a:r>
              <a:rPr lang="en-US" dirty="0" smtClean="0"/>
              <a:t> y </a:t>
            </a:r>
            <a:r>
              <a:rPr lang="en-US" dirty="0" err="1" smtClean="0"/>
              <a:t>falta</a:t>
            </a:r>
            <a:r>
              <a:rPr lang="en-US" dirty="0" smtClean="0"/>
              <a:t> </a:t>
            </a:r>
            <a:r>
              <a:rPr lang="en-US" dirty="0"/>
              <a:t>de </a:t>
            </a:r>
            <a:r>
              <a:rPr lang="en-US" dirty="0" err="1"/>
              <a:t>adopción</a:t>
            </a:r>
            <a:r>
              <a:rPr lang="en-US" dirty="0"/>
              <a:t> </a:t>
            </a:r>
            <a:r>
              <a:rPr lang="en-US" dirty="0" smtClean="0"/>
              <a:t>– </a:t>
            </a:r>
            <a:r>
              <a:rPr lang="en-US" dirty="0" err="1"/>
              <a:t>papel</a:t>
            </a:r>
            <a:r>
              <a:rPr lang="en-US" dirty="0"/>
              <a:t> </a:t>
            </a:r>
            <a:r>
              <a:rPr lang="en-US" dirty="0" err="1" smtClean="0"/>
              <a:t>para</a:t>
            </a:r>
            <a:r>
              <a:rPr lang="en-US" dirty="0" smtClean="0"/>
              <a:t> el </a:t>
            </a:r>
            <a:r>
              <a:rPr lang="en-US" dirty="0" err="1"/>
              <a:t>mercado</a:t>
            </a:r>
            <a:r>
              <a:rPr lang="en-US" dirty="0"/>
              <a:t> en IA?</a:t>
            </a:r>
          </a:p>
          <a:p>
            <a:pPr lvl="1">
              <a:spcAft>
                <a:spcPts val="600"/>
              </a:spcAft>
            </a:pPr>
            <a:r>
              <a:rPr lang="en-US" dirty="0"/>
              <a:t>Re-</a:t>
            </a:r>
            <a:r>
              <a:rPr lang="en-US" dirty="0" err="1"/>
              <a:t>capitalización</a:t>
            </a:r>
            <a:r>
              <a:rPr lang="en-US" dirty="0"/>
              <a:t> de </a:t>
            </a:r>
            <a:r>
              <a:rPr lang="en-US" dirty="0" err="1"/>
              <a:t>suelos</a:t>
            </a:r>
            <a:r>
              <a:rPr lang="en-US" dirty="0"/>
              <a:t> </a:t>
            </a:r>
            <a:r>
              <a:rPr lang="en-US" dirty="0" err="1"/>
              <a:t>degradados</a:t>
            </a:r>
            <a:r>
              <a:rPr lang="en-US" dirty="0"/>
              <a:t> en </a:t>
            </a:r>
            <a:r>
              <a:rPr lang="en-US" dirty="0" err="1" smtClean="0"/>
              <a:t>ambitos</a:t>
            </a:r>
            <a:r>
              <a:rPr lang="en-US" dirty="0" smtClean="0"/>
              <a:t> </a:t>
            </a:r>
            <a:r>
              <a:rPr lang="en-US" dirty="0" err="1" smtClean="0"/>
              <a:t>peri-urbanos</a:t>
            </a:r>
            <a:r>
              <a:rPr lang="en-US" dirty="0"/>
              <a:t>:  </a:t>
            </a:r>
            <a:r>
              <a:rPr lang="en-US" dirty="0" err="1"/>
              <a:t>desechos</a:t>
            </a:r>
            <a:r>
              <a:rPr lang="en-US" dirty="0"/>
              <a:t> y </a:t>
            </a:r>
            <a:r>
              <a:rPr lang="en-US" dirty="0" err="1"/>
              <a:t>estiercoles</a:t>
            </a:r>
            <a:r>
              <a:rPr lang="en-US" dirty="0"/>
              <a:t> de </a:t>
            </a:r>
            <a:r>
              <a:rPr lang="en-US" dirty="0" err="1"/>
              <a:t>industrias</a:t>
            </a:r>
            <a:r>
              <a:rPr lang="en-US" dirty="0"/>
              <a:t> </a:t>
            </a:r>
            <a:r>
              <a:rPr lang="en-US" dirty="0" err="1"/>
              <a:t>peri-urbanos</a:t>
            </a:r>
            <a:r>
              <a:rPr lang="en-US" dirty="0"/>
              <a:t>; </a:t>
            </a:r>
            <a:r>
              <a:rPr lang="en-US" dirty="0" err="1"/>
              <a:t>roca</a:t>
            </a:r>
            <a:r>
              <a:rPr lang="en-US" dirty="0"/>
              <a:t> </a:t>
            </a:r>
            <a:r>
              <a:rPr lang="en-US" dirty="0" err="1"/>
              <a:t>fosfórica</a:t>
            </a:r>
            <a:r>
              <a:rPr lang="en-US" dirty="0"/>
              <a:t>.</a:t>
            </a:r>
          </a:p>
          <a:p>
            <a:pPr lvl="1">
              <a:spcAft>
                <a:spcPts val="600"/>
              </a:spcAft>
            </a:pPr>
            <a:r>
              <a:rPr lang="en-US" dirty="0" err="1"/>
              <a:t>Leguminosas</a:t>
            </a:r>
            <a:r>
              <a:rPr lang="en-US" dirty="0"/>
              <a:t>: </a:t>
            </a:r>
            <a:r>
              <a:rPr lang="en-US" dirty="0" err="1"/>
              <a:t>agregan</a:t>
            </a:r>
            <a:r>
              <a:rPr lang="en-US" dirty="0"/>
              <a:t> N o </a:t>
            </a:r>
            <a:r>
              <a:rPr lang="en-US" dirty="0" err="1"/>
              <a:t>subistuyen</a:t>
            </a:r>
            <a:r>
              <a:rPr lang="en-US" dirty="0"/>
              <a:t> N de </a:t>
            </a:r>
            <a:r>
              <a:rPr lang="en-US" dirty="0" err="1"/>
              <a:t>estiércol</a:t>
            </a:r>
            <a:r>
              <a:rPr lang="en-US" dirty="0"/>
              <a:t> y </a:t>
            </a:r>
            <a:r>
              <a:rPr lang="en-US" dirty="0" err="1"/>
              <a:t>fertilizante</a:t>
            </a:r>
            <a:r>
              <a:rPr lang="en-US" dirty="0"/>
              <a:t>.</a:t>
            </a:r>
          </a:p>
          <a:p>
            <a:endParaRPr lang="en-US" dirty="0"/>
          </a:p>
        </p:txBody>
      </p:sp>
    </p:spTree>
    <p:extLst>
      <p:ext uri="{BB962C8B-B14F-4D97-AF65-F5344CB8AC3E}">
        <p14:creationId xmlns:p14="http://schemas.microsoft.com/office/powerpoint/2010/main" val="2794621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2. </a:t>
            </a:r>
            <a:r>
              <a:rPr lang="en-US" sz="3600" b="1" dirty="0" err="1" smtClean="0"/>
              <a:t>Dinámica</a:t>
            </a:r>
            <a:r>
              <a:rPr lang="en-US" sz="3600" b="1" dirty="0" smtClean="0"/>
              <a:t> de </a:t>
            </a:r>
            <a:r>
              <a:rPr lang="en-US" sz="3600" b="1" dirty="0" err="1" smtClean="0"/>
              <a:t>nutrientes</a:t>
            </a:r>
            <a:r>
              <a:rPr lang="en-US" sz="3600" b="1" dirty="0" smtClean="0"/>
              <a:t> en el </a:t>
            </a:r>
            <a:r>
              <a:rPr lang="en-US" sz="3600" b="1" dirty="0" err="1" smtClean="0"/>
              <a:t>suelo</a:t>
            </a:r>
            <a:r>
              <a:rPr lang="en-US" sz="3600" b="1" dirty="0" smtClean="0"/>
              <a:t> y </a:t>
            </a:r>
            <a:r>
              <a:rPr lang="en-US" sz="3600" b="1" dirty="0" err="1" smtClean="0"/>
              <a:t>sincronia</a:t>
            </a:r>
            <a:r>
              <a:rPr lang="en-US" sz="3600" b="1" dirty="0" smtClean="0"/>
              <a:t> con </a:t>
            </a:r>
            <a:r>
              <a:rPr lang="en-US" sz="3600" b="1" dirty="0" err="1" smtClean="0"/>
              <a:t>crecimiento</a:t>
            </a:r>
            <a:r>
              <a:rPr lang="en-US" sz="3600" b="1" dirty="0" smtClean="0"/>
              <a:t> de </a:t>
            </a:r>
            <a:r>
              <a:rPr lang="en-US" sz="3600" b="1" dirty="0" err="1" smtClean="0"/>
              <a:t>cultivos</a:t>
            </a:r>
            <a:r>
              <a:rPr lang="en-US" sz="3600" b="1" dirty="0" smtClean="0"/>
              <a:t>.</a:t>
            </a:r>
            <a:endParaRPr lang="en-US" sz="3600" b="1" dirty="0"/>
          </a:p>
        </p:txBody>
      </p:sp>
      <p:sp>
        <p:nvSpPr>
          <p:cNvPr id="3" name="Content Placeholder 2"/>
          <p:cNvSpPr>
            <a:spLocks noGrp="1"/>
          </p:cNvSpPr>
          <p:nvPr>
            <p:ph idx="1"/>
          </p:nvPr>
        </p:nvSpPr>
        <p:spPr/>
        <p:txBody>
          <a:bodyPr>
            <a:normAutofit/>
          </a:bodyPr>
          <a:lstStyle/>
          <a:p>
            <a:r>
              <a:rPr lang="en-US" dirty="0" err="1" smtClean="0"/>
              <a:t>Conocimiento</a:t>
            </a:r>
            <a:r>
              <a:rPr lang="en-US" dirty="0" smtClean="0"/>
              <a:t> </a:t>
            </a:r>
            <a:r>
              <a:rPr lang="en-US" dirty="0" err="1" smtClean="0"/>
              <a:t>acerca</a:t>
            </a:r>
            <a:r>
              <a:rPr lang="en-US" dirty="0" smtClean="0"/>
              <a:t> de </a:t>
            </a:r>
            <a:r>
              <a:rPr lang="en-US" dirty="0" err="1" smtClean="0"/>
              <a:t>impacto</a:t>
            </a:r>
            <a:r>
              <a:rPr lang="en-US" dirty="0" smtClean="0"/>
              <a:t> de </a:t>
            </a:r>
            <a:r>
              <a:rPr lang="en-US" dirty="0" err="1" smtClean="0"/>
              <a:t>calidad</a:t>
            </a:r>
            <a:r>
              <a:rPr lang="en-US" dirty="0" smtClean="0"/>
              <a:t> de </a:t>
            </a:r>
            <a:r>
              <a:rPr lang="en-US" dirty="0" err="1" smtClean="0"/>
              <a:t>residuos</a:t>
            </a:r>
            <a:r>
              <a:rPr lang="en-US" dirty="0" smtClean="0"/>
              <a:t> y </a:t>
            </a:r>
            <a:r>
              <a:rPr lang="en-US" dirty="0" err="1" smtClean="0"/>
              <a:t>estiércol</a:t>
            </a:r>
            <a:r>
              <a:rPr lang="en-US" dirty="0" smtClean="0"/>
              <a:t>, </a:t>
            </a:r>
            <a:r>
              <a:rPr lang="en-US" dirty="0" err="1" smtClean="0"/>
              <a:t>clima</a:t>
            </a:r>
            <a:r>
              <a:rPr lang="en-US" dirty="0" smtClean="0"/>
              <a:t>, y </a:t>
            </a:r>
            <a:r>
              <a:rPr lang="en-US" dirty="0" err="1" smtClean="0"/>
              <a:t>tipo</a:t>
            </a:r>
            <a:r>
              <a:rPr lang="en-US" dirty="0" smtClean="0"/>
              <a:t> de </a:t>
            </a:r>
            <a:r>
              <a:rPr lang="en-US" dirty="0" err="1" smtClean="0"/>
              <a:t>suelo</a:t>
            </a:r>
            <a:r>
              <a:rPr lang="en-US" dirty="0" smtClean="0"/>
              <a:t> en la </a:t>
            </a:r>
            <a:r>
              <a:rPr lang="en-US" dirty="0" err="1" smtClean="0"/>
              <a:t>dinámica</a:t>
            </a:r>
            <a:r>
              <a:rPr lang="en-US" dirty="0" smtClean="0"/>
              <a:t> de </a:t>
            </a:r>
            <a:r>
              <a:rPr lang="en-US" dirty="0" err="1" smtClean="0"/>
              <a:t>disponibilidad</a:t>
            </a:r>
            <a:r>
              <a:rPr lang="en-US" dirty="0" smtClean="0"/>
              <a:t> de </a:t>
            </a:r>
            <a:r>
              <a:rPr lang="en-US" dirty="0" err="1" smtClean="0"/>
              <a:t>nutrientes</a:t>
            </a:r>
            <a:r>
              <a:rPr lang="en-US" dirty="0"/>
              <a:t>.</a:t>
            </a:r>
            <a:r>
              <a:rPr lang="en-US" dirty="0" smtClean="0"/>
              <a:t> </a:t>
            </a:r>
          </a:p>
          <a:p>
            <a:r>
              <a:rPr lang="en-US" dirty="0" err="1" smtClean="0"/>
              <a:t>Investigación</a:t>
            </a:r>
            <a:r>
              <a:rPr lang="en-US" dirty="0" smtClean="0"/>
              <a:t> </a:t>
            </a:r>
            <a:r>
              <a:rPr lang="en-US" dirty="0" err="1" smtClean="0"/>
              <a:t>orientada</a:t>
            </a:r>
            <a:r>
              <a:rPr lang="en-US" dirty="0" smtClean="0"/>
              <a:t> </a:t>
            </a:r>
            <a:r>
              <a:rPr lang="en-US" dirty="0" err="1" smtClean="0"/>
              <a:t>hacia</a:t>
            </a:r>
            <a:r>
              <a:rPr lang="en-US" dirty="0" smtClean="0"/>
              <a:t> el </a:t>
            </a:r>
            <a:r>
              <a:rPr lang="en-US" dirty="0" err="1" smtClean="0"/>
              <a:t>uso</a:t>
            </a:r>
            <a:r>
              <a:rPr lang="en-US" dirty="0" smtClean="0"/>
              <a:t> </a:t>
            </a:r>
            <a:r>
              <a:rPr lang="en-US" dirty="0" err="1" smtClean="0"/>
              <a:t>estratégico</a:t>
            </a:r>
            <a:r>
              <a:rPr lang="en-US" dirty="0" smtClean="0"/>
              <a:t> de </a:t>
            </a:r>
            <a:r>
              <a:rPr lang="en-US" dirty="0" err="1" smtClean="0"/>
              <a:t>fertilizantes</a:t>
            </a:r>
            <a:r>
              <a:rPr lang="en-US" dirty="0" smtClean="0"/>
              <a:t> </a:t>
            </a:r>
            <a:r>
              <a:rPr lang="en-US" dirty="0" err="1" smtClean="0"/>
              <a:t>para</a:t>
            </a:r>
            <a:r>
              <a:rPr lang="en-US" dirty="0" smtClean="0"/>
              <a:t> </a:t>
            </a:r>
            <a:r>
              <a:rPr lang="en-US" dirty="0" err="1" smtClean="0"/>
              <a:t>garantizar</a:t>
            </a:r>
            <a:r>
              <a:rPr lang="en-US" dirty="0" smtClean="0"/>
              <a:t> </a:t>
            </a:r>
            <a:r>
              <a:rPr lang="en-US" dirty="0" err="1" smtClean="0"/>
              <a:t>sincronía</a:t>
            </a:r>
            <a:r>
              <a:rPr lang="en-US" dirty="0" smtClean="0"/>
              <a:t>.</a:t>
            </a:r>
          </a:p>
        </p:txBody>
      </p:sp>
    </p:spTree>
    <p:extLst>
      <p:ext uri="{BB962C8B-B14F-4D97-AF65-F5344CB8AC3E}">
        <p14:creationId xmlns:p14="http://schemas.microsoft.com/office/powerpoint/2010/main" val="1414317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Enfoques</a:t>
            </a:r>
            <a:r>
              <a:rPr lang="en-US" dirty="0" smtClean="0"/>
              <a:t> de </a:t>
            </a:r>
            <a:r>
              <a:rPr lang="en-US" dirty="0" err="1" smtClean="0"/>
              <a:t>dinámica</a:t>
            </a:r>
            <a:r>
              <a:rPr lang="en-US" dirty="0" smtClean="0"/>
              <a:t> y </a:t>
            </a:r>
            <a:r>
              <a:rPr lang="en-US" dirty="0" err="1" smtClean="0"/>
              <a:t>sincronización</a:t>
            </a:r>
            <a:r>
              <a:rPr lang="en-US" dirty="0" smtClean="0"/>
              <a:t> de </a:t>
            </a:r>
            <a:r>
              <a:rPr lang="en-US" dirty="0" err="1" smtClean="0"/>
              <a:t>nutrientes</a:t>
            </a:r>
            <a:endParaRPr lang="en-US" dirty="0"/>
          </a:p>
        </p:txBody>
      </p:sp>
      <p:sp>
        <p:nvSpPr>
          <p:cNvPr id="3" name="Content Placeholder 2"/>
          <p:cNvSpPr>
            <a:spLocks noGrp="1"/>
          </p:cNvSpPr>
          <p:nvPr>
            <p:ph idx="1"/>
          </p:nvPr>
        </p:nvSpPr>
        <p:spPr>
          <a:xfrm>
            <a:off x="457200" y="1600201"/>
            <a:ext cx="4186052" cy="4525963"/>
          </a:xfrm>
        </p:spPr>
        <p:txBody>
          <a:bodyPr>
            <a:normAutofit fontScale="92500" lnSpcReduction="10000"/>
          </a:bodyPr>
          <a:lstStyle/>
          <a:p>
            <a:r>
              <a:rPr lang="en-US" dirty="0" err="1" smtClean="0"/>
              <a:t>Ejemplos</a:t>
            </a:r>
            <a:r>
              <a:rPr lang="en-US" dirty="0" smtClean="0"/>
              <a:t> de la </a:t>
            </a:r>
            <a:r>
              <a:rPr lang="en-US" dirty="0" err="1" smtClean="0"/>
              <a:t>región</a:t>
            </a:r>
            <a:r>
              <a:rPr lang="en-US" dirty="0" smtClean="0"/>
              <a:t>: </a:t>
            </a:r>
            <a:r>
              <a:rPr lang="en-US" dirty="0" err="1"/>
              <a:t>w</a:t>
            </a:r>
            <a:r>
              <a:rPr lang="en-US" dirty="0" err="1" smtClean="0"/>
              <a:t>achu</a:t>
            </a:r>
            <a:r>
              <a:rPr lang="en-US" dirty="0" smtClean="0"/>
              <a:t> </a:t>
            </a:r>
            <a:r>
              <a:rPr lang="en-US" dirty="0" err="1" smtClean="0"/>
              <a:t>rozado</a:t>
            </a:r>
            <a:r>
              <a:rPr lang="en-US" dirty="0" smtClean="0"/>
              <a:t>, </a:t>
            </a:r>
            <a:r>
              <a:rPr lang="en-US" dirty="0" err="1" smtClean="0"/>
              <a:t>bioles</a:t>
            </a:r>
            <a:endParaRPr lang="en-US" dirty="0" smtClean="0"/>
          </a:p>
          <a:p>
            <a:r>
              <a:rPr lang="en-US" dirty="0" err="1" smtClean="0"/>
              <a:t>Manejo</a:t>
            </a:r>
            <a:r>
              <a:rPr lang="en-US" dirty="0" smtClean="0"/>
              <a:t> </a:t>
            </a:r>
            <a:r>
              <a:rPr lang="en-US" dirty="0" err="1"/>
              <a:t>integrado</a:t>
            </a:r>
            <a:r>
              <a:rPr lang="en-US" dirty="0"/>
              <a:t> de </a:t>
            </a:r>
            <a:r>
              <a:rPr lang="en-US" dirty="0" err="1"/>
              <a:t>fertilidad</a:t>
            </a:r>
            <a:r>
              <a:rPr lang="en-US" dirty="0"/>
              <a:t> del </a:t>
            </a:r>
            <a:r>
              <a:rPr lang="en-US" dirty="0" err="1"/>
              <a:t>suelo</a:t>
            </a:r>
            <a:r>
              <a:rPr lang="en-US" dirty="0"/>
              <a:t> (</a:t>
            </a:r>
            <a:r>
              <a:rPr lang="en-US" dirty="0" err="1"/>
              <a:t>éxitos</a:t>
            </a:r>
            <a:r>
              <a:rPr lang="en-US" dirty="0"/>
              <a:t> y </a:t>
            </a:r>
            <a:r>
              <a:rPr lang="en-US" dirty="0" err="1"/>
              <a:t>conocimientos</a:t>
            </a:r>
            <a:r>
              <a:rPr lang="en-US" dirty="0"/>
              <a:t> </a:t>
            </a:r>
            <a:r>
              <a:rPr lang="en-US" dirty="0" err="1"/>
              <a:t>transferibles</a:t>
            </a:r>
            <a:r>
              <a:rPr lang="en-US" dirty="0"/>
              <a:t> </a:t>
            </a:r>
            <a:r>
              <a:rPr lang="en-US" dirty="0" smtClean="0"/>
              <a:t>de Africa)</a:t>
            </a:r>
          </a:p>
          <a:p>
            <a:r>
              <a:rPr lang="en-US" dirty="0" err="1" smtClean="0"/>
              <a:t>Necesidad</a:t>
            </a:r>
            <a:r>
              <a:rPr lang="en-US" dirty="0" smtClean="0"/>
              <a:t> de </a:t>
            </a:r>
            <a:r>
              <a:rPr lang="en-US" dirty="0" err="1" smtClean="0"/>
              <a:t>investigación</a:t>
            </a:r>
            <a:r>
              <a:rPr lang="en-US" dirty="0" smtClean="0"/>
              <a:t> </a:t>
            </a:r>
            <a:r>
              <a:rPr lang="en-US" dirty="0" err="1" smtClean="0"/>
              <a:t>básica</a:t>
            </a:r>
            <a:r>
              <a:rPr lang="en-US" dirty="0" smtClean="0"/>
              <a:t> en la </a:t>
            </a:r>
            <a:r>
              <a:rPr lang="en-US" dirty="0" err="1" smtClean="0"/>
              <a:t>región</a:t>
            </a:r>
            <a:r>
              <a:rPr lang="en-US" dirty="0" smtClean="0"/>
              <a:t>, </a:t>
            </a:r>
            <a:r>
              <a:rPr lang="en-US" dirty="0" err="1" smtClean="0"/>
              <a:t>integrados</a:t>
            </a:r>
            <a:r>
              <a:rPr lang="en-US" dirty="0" smtClean="0"/>
              <a:t> con </a:t>
            </a:r>
            <a:r>
              <a:rPr lang="en-US" dirty="0" err="1" smtClean="0"/>
              <a:t>otros</a:t>
            </a:r>
            <a:r>
              <a:rPr lang="en-US" dirty="0" smtClean="0"/>
              <a:t> </a:t>
            </a:r>
            <a:r>
              <a:rPr lang="en-US" dirty="0" err="1" smtClean="0"/>
              <a:t>enfoques</a:t>
            </a:r>
            <a:r>
              <a:rPr lang="en-US" dirty="0" smtClean="0"/>
              <a:t>.</a:t>
            </a:r>
            <a:endParaRPr lang="en-US" dirty="0"/>
          </a:p>
          <a:p>
            <a:endParaRPr lang="en-US" dirty="0">
              <a:solidFill>
                <a:schemeClr val="tx2">
                  <a:lumMod val="60000"/>
                  <a:lumOff val="40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7636" y="1602055"/>
            <a:ext cx="3881809" cy="2423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91398" y="4185453"/>
            <a:ext cx="3478048" cy="1754326"/>
          </a:xfrm>
          <a:prstGeom prst="rect">
            <a:avLst/>
          </a:prstGeom>
          <a:noFill/>
        </p:spPr>
        <p:txBody>
          <a:bodyPr wrap="square" rtlCol="0">
            <a:spAutoFit/>
          </a:bodyPr>
          <a:lstStyle/>
          <a:p>
            <a:r>
              <a:rPr lang="en-US" dirty="0" err="1" smtClean="0"/>
              <a:t>Gráfico</a:t>
            </a:r>
            <a:r>
              <a:rPr lang="en-US" dirty="0" smtClean="0"/>
              <a:t> </a:t>
            </a:r>
            <a:r>
              <a:rPr lang="en-US" dirty="0" err="1" smtClean="0"/>
              <a:t>idealizado</a:t>
            </a:r>
            <a:r>
              <a:rPr lang="en-US" dirty="0" smtClean="0"/>
              <a:t> </a:t>
            </a:r>
            <a:r>
              <a:rPr lang="en-US" dirty="0" err="1" smtClean="0"/>
              <a:t>mostrando</a:t>
            </a:r>
            <a:r>
              <a:rPr lang="en-US" dirty="0" smtClean="0"/>
              <a:t> la</a:t>
            </a:r>
          </a:p>
          <a:p>
            <a:r>
              <a:rPr lang="en-US" dirty="0" err="1" smtClean="0"/>
              <a:t>Disponibilidad</a:t>
            </a:r>
            <a:r>
              <a:rPr lang="en-US" dirty="0" smtClean="0"/>
              <a:t> de </a:t>
            </a:r>
            <a:r>
              <a:rPr lang="en-US" dirty="0" err="1" smtClean="0"/>
              <a:t>fertilizante</a:t>
            </a:r>
            <a:r>
              <a:rPr lang="en-US" dirty="0" smtClean="0"/>
              <a:t> </a:t>
            </a:r>
            <a:r>
              <a:rPr lang="en-US" dirty="0" err="1" smtClean="0"/>
              <a:t>químico</a:t>
            </a:r>
            <a:r>
              <a:rPr lang="en-US" dirty="0"/>
              <a:t> </a:t>
            </a:r>
            <a:r>
              <a:rPr lang="en-US" dirty="0" smtClean="0"/>
              <a:t>(</a:t>
            </a:r>
            <a:r>
              <a:rPr lang="en-US" dirty="0" err="1" smtClean="0"/>
              <a:t>azul</a:t>
            </a:r>
            <a:r>
              <a:rPr lang="en-US" dirty="0" smtClean="0"/>
              <a:t>) y de un </a:t>
            </a:r>
            <a:r>
              <a:rPr lang="en-US" dirty="0" err="1" smtClean="0"/>
              <a:t>fertizante</a:t>
            </a:r>
            <a:r>
              <a:rPr lang="en-US" dirty="0" smtClean="0"/>
              <a:t> </a:t>
            </a:r>
            <a:r>
              <a:rPr lang="en-US" dirty="0" err="1" smtClean="0"/>
              <a:t>orgánico</a:t>
            </a:r>
            <a:r>
              <a:rPr lang="en-US" dirty="0" smtClean="0"/>
              <a:t> en </a:t>
            </a:r>
            <a:r>
              <a:rPr lang="en-US" dirty="0" err="1" smtClean="0"/>
              <a:t>verde</a:t>
            </a:r>
            <a:r>
              <a:rPr lang="en-US" dirty="0" smtClean="0"/>
              <a:t>, con la </a:t>
            </a:r>
            <a:r>
              <a:rPr lang="en-US" dirty="0" err="1" smtClean="0"/>
              <a:t>combinación</a:t>
            </a:r>
            <a:r>
              <a:rPr lang="en-US" dirty="0" smtClean="0"/>
              <a:t> en </a:t>
            </a:r>
            <a:r>
              <a:rPr lang="en-US" dirty="0" err="1" smtClean="0"/>
              <a:t>rojo</a:t>
            </a:r>
            <a:r>
              <a:rPr lang="en-US" dirty="0" smtClean="0"/>
              <a:t> y mas </a:t>
            </a:r>
            <a:r>
              <a:rPr lang="en-US" dirty="0" err="1" smtClean="0"/>
              <a:t>parejo</a:t>
            </a:r>
            <a:r>
              <a:rPr lang="en-US" dirty="0" smtClean="0"/>
              <a:t> con la </a:t>
            </a:r>
            <a:r>
              <a:rPr lang="en-US" dirty="0" err="1" smtClean="0"/>
              <a:t>demanda</a:t>
            </a:r>
            <a:r>
              <a:rPr lang="en-US" dirty="0" smtClean="0"/>
              <a:t> del </a:t>
            </a:r>
            <a:r>
              <a:rPr lang="en-US" dirty="0" err="1" smtClean="0"/>
              <a:t>cultivo</a:t>
            </a:r>
            <a:r>
              <a:rPr lang="en-US" dirty="0" smtClean="0"/>
              <a:t>.</a:t>
            </a:r>
            <a:endParaRPr lang="en-US" dirty="0"/>
          </a:p>
        </p:txBody>
      </p:sp>
      <p:sp>
        <p:nvSpPr>
          <p:cNvPr id="5" name="TextBox 4"/>
          <p:cNvSpPr txBox="1"/>
          <p:nvPr/>
        </p:nvSpPr>
        <p:spPr>
          <a:xfrm>
            <a:off x="6269460" y="3724985"/>
            <a:ext cx="1246910" cy="276999"/>
          </a:xfrm>
          <a:prstGeom prst="rect">
            <a:avLst/>
          </a:prstGeom>
          <a:solidFill>
            <a:schemeClr val="accent2">
              <a:lumMod val="60000"/>
              <a:lumOff val="40000"/>
            </a:schemeClr>
          </a:solidFill>
        </p:spPr>
        <p:txBody>
          <a:bodyPr wrap="square" rtlCol="0">
            <a:spAutoFit/>
          </a:bodyPr>
          <a:lstStyle/>
          <a:p>
            <a:pPr algn="ctr"/>
            <a:r>
              <a:rPr lang="en-US" sz="1200" b="1" dirty="0" err="1" smtClean="0">
                <a:solidFill>
                  <a:schemeClr val="bg1"/>
                </a:solidFill>
              </a:rPr>
              <a:t>tiempo</a:t>
            </a:r>
            <a:endParaRPr lang="en-US" sz="1200" b="1" dirty="0">
              <a:solidFill>
                <a:schemeClr val="bg1"/>
              </a:solidFill>
            </a:endParaRPr>
          </a:p>
        </p:txBody>
      </p:sp>
    </p:spTree>
    <p:extLst>
      <p:ext uri="{BB962C8B-B14F-4D97-AF65-F5344CB8AC3E}">
        <p14:creationId xmlns:p14="http://schemas.microsoft.com/office/powerpoint/2010/main" val="36801236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Condiciones</a:t>
            </a:r>
            <a:r>
              <a:rPr lang="en-US" dirty="0" smtClean="0"/>
              <a:t> </a:t>
            </a:r>
            <a:r>
              <a:rPr lang="en-US" dirty="0" err="1" smtClean="0"/>
              <a:t>físico-químicos</a:t>
            </a:r>
            <a:r>
              <a:rPr lang="en-US" dirty="0" smtClean="0"/>
              <a:t> del </a:t>
            </a:r>
            <a:r>
              <a:rPr lang="en-US" dirty="0" err="1" smtClean="0"/>
              <a:t>suelo</a:t>
            </a:r>
            <a:endParaRPr lang="en-US" dirty="0"/>
          </a:p>
        </p:txBody>
      </p:sp>
      <p:sp>
        <p:nvSpPr>
          <p:cNvPr id="3" name="Content Placeholder 2"/>
          <p:cNvSpPr>
            <a:spLocks noGrp="1"/>
          </p:cNvSpPr>
          <p:nvPr>
            <p:ph idx="1"/>
          </p:nvPr>
        </p:nvSpPr>
        <p:spPr/>
        <p:txBody>
          <a:bodyPr>
            <a:normAutofit lnSpcReduction="10000"/>
          </a:bodyPr>
          <a:lstStyle/>
          <a:p>
            <a:r>
              <a:rPr lang="en-US" dirty="0" err="1" smtClean="0"/>
              <a:t>Agregación</a:t>
            </a:r>
            <a:r>
              <a:rPr lang="en-US" dirty="0" smtClean="0"/>
              <a:t> y </a:t>
            </a:r>
            <a:r>
              <a:rPr lang="en-US" dirty="0" err="1" smtClean="0"/>
              <a:t>estructura</a:t>
            </a:r>
            <a:r>
              <a:rPr lang="en-US" dirty="0" smtClean="0"/>
              <a:t> del </a:t>
            </a:r>
            <a:r>
              <a:rPr lang="en-US" dirty="0" err="1" smtClean="0"/>
              <a:t>suelo</a:t>
            </a:r>
            <a:r>
              <a:rPr lang="en-US" dirty="0" smtClean="0"/>
              <a:t>: </a:t>
            </a:r>
            <a:r>
              <a:rPr lang="en-US" dirty="0" err="1" smtClean="0"/>
              <a:t>vinculos</a:t>
            </a:r>
            <a:r>
              <a:rPr lang="en-US" dirty="0" smtClean="0"/>
              <a:t> a </a:t>
            </a:r>
            <a:r>
              <a:rPr lang="en-US" dirty="0" err="1" smtClean="0"/>
              <a:t>nutrición</a:t>
            </a:r>
            <a:r>
              <a:rPr lang="en-US" dirty="0" smtClean="0"/>
              <a:t> de </a:t>
            </a:r>
            <a:r>
              <a:rPr lang="en-US" dirty="0" err="1" smtClean="0"/>
              <a:t>cultivos</a:t>
            </a:r>
            <a:r>
              <a:rPr lang="en-US" dirty="0" smtClean="0"/>
              <a:t> y </a:t>
            </a:r>
            <a:r>
              <a:rPr lang="en-US" dirty="0" err="1" smtClean="0"/>
              <a:t>manejo</a:t>
            </a:r>
            <a:r>
              <a:rPr lang="en-US" dirty="0" smtClean="0"/>
              <a:t> de </a:t>
            </a:r>
            <a:r>
              <a:rPr lang="en-US" dirty="0" err="1" smtClean="0"/>
              <a:t>erosión</a:t>
            </a:r>
            <a:endParaRPr lang="en-US" dirty="0" smtClean="0"/>
          </a:p>
          <a:p>
            <a:r>
              <a:rPr lang="en-US" dirty="0" err="1"/>
              <a:t>R</a:t>
            </a:r>
            <a:r>
              <a:rPr lang="en-US" dirty="0" err="1" smtClean="0"/>
              <a:t>ol</a:t>
            </a:r>
            <a:r>
              <a:rPr lang="en-US" dirty="0" smtClean="0"/>
              <a:t> del MO en la </a:t>
            </a:r>
            <a:r>
              <a:rPr lang="en-US" dirty="0" err="1" smtClean="0"/>
              <a:t>estructura</a:t>
            </a:r>
            <a:r>
              <a:rPr lang="en-US" dirty="0" smtClean="0"/>
              <a:t> del </a:t>
            </a:r>
            <a:r>
              <a:rPr lang="en-US" dirty="0" err="1" smtClean="0"/>
              <a:t>suelo</a:t>
            </a:r>
            <a:r>
              <a:rPr lang="en-US" dirty="0" smtClean="0"/>
              <a:t>.</a:t>
            </a:r>
          </a:p>
          <a:p>
            <a:pPr lvl="1"/>
            <a:r>
              <a:rPr lang="en-US" dirty="0" err="1" smtClean="0"/>
              <a:t>Por</a:t>
            </a:r>
            <a:r>
              <a:rPr lang="en-US" dirty="0" smtClean="0"/>
              <a:t> </a:t>
            </a:r>
            <a:r>
              <a:rPr lang="en-US" dirty="0" err="1" smtClean="0"/>
              <a:t>ejemplo</a:t>
            </a:r>
            <a:r>
              <a:rPr lang="en-US" dirty="0" smtClean="0"/>
              <a:t>, </a:t>
            </a:r>
            <a:r>
              <a:rPr lang="en-US" dirty="0" err="1" smtClean="0"/>
              <a:t>caracteristicas</a:t>
            </a:r>
            <a:r>
              <a:rPr lang="en-US" dirty="0" smtClean="0"/>
              <a:t> </a:t>
            </a:r>
            <a:r>
              <a:rPr lang="en-US" dirty="0"/>
              <a:t>de </a:t>
            </a:r>
            <a:r>
              <a:rPr lang="en-US" dirty="0" err="1"/>
              <a:t>cangahua</a:t>
            </a:r>
            <a:r>
              <a:rPr lang="en-US" dirty="0"/>
              <a:t> en E</a:t>
            </a:r>
            <a:r>
              <a:rPr lang="en-US" dirty="0" smtClean="0"/>
              <a:t>cuador </a:t>
            </a:r>
            <a:r>
              <a:rPr lang="en-US" dirty="0" err="1"/>
              <a:t>representa</a:t>
            </a:r>
            <a:r>
              <a:rPr lang="en-US" dirty="0"/>
              <a:t> un </a:t>
            </a:r>
            <a:r>
              <a:rPr lang="en-US" dirty="0" err="1"/>
              <a:t>ejemplo</a:t>
            </a:r>
            <a:r>
              <a:rPr lang="en-US" dirty="0"/>
              <a:t> </a:t>
            </a:r>
            <a:r>
              <a:rPr lang="en-US" dirty="0" err="1"/>
              <a:t>bien</a:t>
            </a:r>
            <a:r>
              <a:rPr lang="en-US" dirty="0"/>
              <a:t> </a:t>
            </a:r>
            <a:r>
              <a:rPr lang="en-US" dirty="0" err="1"/>
              <a:t>estudiado</a:t>
            </a:r>
            <a:r>
              <a:rPr lang="en-US" dirty="0"/>
              <a:t> del </a:t>
            </a:r>
            <a:r>
              <a:rPr lang="en-US" dirty="0" err="1"/>
              <a:t>impacto</a:t>
            </a:r>
            <a:r>
              <a:rPr lang="en-US" dirty="0"/>
              <a:t> de </a:t>
            </a:r>
            <a:r>
              <a:rPr lang="en-US" dirty="0" err="1"/>
              <a:t>características</a:t>
            </a:r>
            <a:r>
              <a:rPr lang="en-US" dirty="0"/>
              <a:t> </a:t>
            </a:r>
            <a:r>
              <a:rPr lang="en-US" dirty="0" err="1"/>
              <a:t>físicas</a:t>
            </a:r>
            <a:endParaRPr lang="en-US" dirty="0"/>
          </a:p>
          <a:p>
            <a:r>
              <a:rPr lang="en-US" dirty="0" err="1" smtClean="0"/>
              <a:t>Efectos</a:t>
            </a:r>
            <a:r>
              <a:rPr lang="en-US" dirty="0" smtClean="0"/>
              <a:t> de pH y </a:t>
            </a:r>
            <a:r>
              <a:rPr lang="en-US" dirty="0" err="1" smtClean="0"/>
              <a:t>otros</a:t>
            </a:r>
            <a:r>
              <a:rPr lang="en-US" dirty="0" smtClean="0"/>
              <a:t> </a:t>
            </a:r>
            <a:r>
              <a:rPr lang="en-US" dirty="0" err="1" smtClean="0"/>
              <a:t>caracteristicas</a:t>
            </a:r>
            <a:r>
              <a:rPr lang="en-US" dirty="0" smtClean="0"/>
              <a:t> </a:t>
            </a:r>
            <a:r>
              <a:rPr lang="en-US" dirty="0" err="1" smtClean="0"/>
              <a:t>químicas</a:t>
            </a:r>
            <a:r>
              <a:rPr lang="en-US" dirty="0" smtClean="0"/>
              <a:t> </a:t>
            </a:r>
            <a:r>
              <a:rPr lang="en-US" dirty="0" err="1" smtClean="0"/>
              <a:t>sobre</a:t>
            </a:r>
            <a:r>
              <a:rPr lang="en-US" dirty="0" smtClean="0"/>
              <a:t> la </a:t>
            </a:r>
            <a:r>
              <a:rPr lang="en-US" dirty="0" err="1" smtClean="0"/>
              <a:t>sorción</a:t>
            </a:r>
            <a:r>
              <a:rPr lang="en-US" dirty="0" smtClean="0"/>
              <a:t> de </a:t>
            </a:r>
            <a:r>
              <a:rPr lang="en-US" dirty="0" err="1" smtClean="0"/>
              <a:t>fósforo</a:t>
            </a:r>
            <a:r>
              <a:rPr lang="en-US" dirty="0" smtClean="0"/>
              <a:t>.</a:t>
            </a:r>
          </a:p>
          <a:p>
            <a:r>
              <a:rPr lang="en-US" dirty="0" err="1" smtClean="0"/>
              <a:t>Salinidad</a:t>
            </a:r>
            <a:r>
              <a:rPr lang="en-US" dirty="0" smtClean="0"/>
              <a:t> en el </a:t>
            </a:r>
            <a:r>
              <a:rPr lang="en-US" dirty="0" err="1" smtClean="0"/>
              <a:t>altiplano</a:t>
            </a:r>
            <a:r>
              <a:rPr lang="en-US" dirty="0" smtClean="0"/>
              <a:t> y </a:t>
            </a:r>
            <a:r>
              <a:rPr lang="en-US" dirty="0" err="1" smtClean="0"/>
              <a:t>valles</a:t>
            </a:r>
            <a:r>
              <a:rPr lang="en-US" dirty="0" smtClean="0"/>
              <a:t> con </a:t>
            </a:r>
            <a:r>
              <a:rPr lang="en-US" dirty="0" err="1" smtClean="0"/>
              <a:t>riego</a:t>
            </a:r>
            <a:r>
              <a:rPr lang="en-US" dirty="0" smtClean="0"/>
              <a:t>.</a:t>
            </a:r>
          </a:p>
        </p:txBody>
      </p:sp>
    </p:spTree>
    <p:extLst>
      <p:ext uri="{BB962C8B-B14F-4D97-AF65-F5344CB8AC3E}">
        <p14:creationId xmlns:p14="http://schemas.microsoft.com/office/powerpoint/2010/main" val="2635842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9767"/>
          </a:xfrm>
        </p:spPr>
        <p:txBody>
          <a:bodyPr/>
          <a:lstStyle/>
          <a:p>
            <a:r>
              <a:rPr lang="en-US" dirty="0" err="1" smtClean="0"/>
              <a:t>Función</a:t>
            </a:r>
            <a:r>
              <a:rPr lang="en-US" dirty="0" smtClean="0"/>
              <a:t> </a:t>
            </a:r>
            <a:r>
              <a:rPr lang="en-US" dirty="0" err="1" smtClean="0"/>
              <a:t>biológico</a:t>
            </a:r>
            <a:r>
              <a:rPr lang="en-US" dirty="0" smtClean="0"/>
              <a:t> del </a:t>
            </a:r>
            <a:r>
              <a:rPr lang="en-US" dirty="0" err="1" smtClean="0"/>
              <a:t>suelo</a:t>
            </a:r>
            <a:endParaRPr lang="en-US" dirty="0"/>
          </a:p>
        </p:txBody>
      </p:sp>
      <p:sp>
        <p:nvSpPr>
          <p:cNvPr id="3" name="Content Placeholder 2"/>
          <p:cNvSpPr>
            <a:spLocks noGrp="1"/>
          </p:cNvSpPr>
          <p:nvPr>
            <p:ph idx="1"/>
          </p:nvPr>
        </p:nvSpPr>
        <p:spPr>
          <a:xfrm>
            <a:off x="457200" y="1172689"/>
            <a:ext cx="4926276" cy="4525963"/>
          </a:xfrm>
        </p:spPr>
        <p:txBody>
          <a:bodyPr>
            <a:normAutofit fontScale="85000" lnSpcReduction="20000"/>
          </a:bodyPr>
          <a:lstStyle/>
          <a:p>
            <a:r>
              <a:rPr lang="en-US" dirty="0" err="1" smtClean="0"/>
              <a:t>Importancia</a:t>
            </a:r>
            <a:r>
              <a:rPr lang="en-US" dirty="0" smtClean="0"/>
              <a:t> del carbon del </a:t>
            </a:r>
            <a:r>
              <a:rPr lang="en-US" dirty="0" err="1" smtClean="0"/>
              <a:t>suelo</a:t>
            </a:r>
            <a:r>
              <a:rPr lang="en-US" dirty="0" smtClean="0"/>
              <a:t> en </a:t>
            </a:r>
            <a:r>
              <a:rPr lang="en-US" dirty="0" err="1" smtClean="0"/>
              <a:t>redes</a:t>
            </a:r>
            <a:r>
              <a:rPr lang="en-US" dirty="0" smtClean="0"/>
              <a:t> </a:t>
            </a:r>
            <a:r>
              <a:rPr lang="en-US" dirty="0" err="1" smtClean="0"/>
              <a:t>tróficos</a:t>
            </a:r>
            <a:r>
              <a:rPr lang="en-US" dirty="0" smtClean="0"/>
              <a:t> del </a:t>
            </a:r>
            <a:r>
              <a:rPr lang="en-US" dirty="0" err="1" smtClean="0"/>
              <a:t>suelo</a:t>
            </a:r>
            <a:r>
              <a:rPr lang="en-US" dirty="0" smtClean="0"/>
              <a:t>, y de </a:t>
            </a:r>
            <a:r>
              <a:rPr lang="en-US" dirty="0" err="1" smtClean="0"/>
              <a:t>éstas</a:t>
            </a:r>
            <a:r>
              <a:rPr lang="en-US" dirty="0" smtClean="0"/>
              <a:t> en la </a:t>
            </a:r>
            <a:r>
              <a:rPr lang="en-US" dirty="0" err="1" smtClean="0"/>
              <a:t>función</a:t>
            </a:r>
            <a:r>
              <a:rPr lang="en-US" dirty="0" smtClean="0"/>
              <a:t> del </a:t>
            </a:r>
            <a:r>
              <a:rPr lang="en-US" dirty="0" err="1" smtClean="0"/>
              <a:t>suelo</a:t>
            </a:r>
            <a:r>
              <a:rPr lang="en-US" dirty="0" smtClean="0"/>
              <a:t>.  </a:t>
            </a:r>
          </a:p>
          <a:p>
            <a:r>
              <a:rPr lang="en-US" dirty="0" smtClean="0"/>
              <a:t>La </a:t>
            </a:r>
            <a:r>
              <a:rPr lang="en-US" dirty="0" err="1" smtClean="0"/>
              <a:t>rizósfera</a:t>
            </a:r>
            <a:r>
              <a:rPr lang="en-US" dirty="0" smtClean="0"/>
              <a:t> </a:t>
            </a:r>
            <a:r>
              <a:rPr lang="en-US" dirty="0" err="1" smtClean="0"/>
              <a:t>como</a:t>
            </a:r>
            <a:r>
              <a:rPr lang="en-US" dirty="0" smtClean="0"/>
              <a:t> </a:t>
            </a:r>
            <a:r>
              <a:rPr lang="en-US" dirty="0" err="1" smtClean="0"/>
              <a:t>una</a:t>
            </a:r>
            <a:r>
              <a:rPr lang="en-US" dirty="0" smtClean="0"/>
              <a:t> </a:t>
            </a:r>
            <a:r>
              <a:rPr lang="en-US" dirty="0" err="1" smtClean="0"/>
              <a:t>zona</a:t>
            </a:r>
            <a:r>
              <a:rPr lang="en-US" dirty="0" smtClean="0"/>
              <a:t> de </a:t>
            </a:r>
            <a:r>
              <a:rPr lang="en-US" dirty="0" err="1" smtClean="0"/>
              <a:t>investigación</a:t>
            </a:r>
            <a:r>
              <a:rPr lang="en-US" dirty="0" smtClean="0"/>
              <a:t> clave en la </a:t>
            </a:r>
            <a:r>
              <a:rPr lang="en-US" dirty="0" err="1" smtClean="0"/>
              <a:t>nutrición</a:t>
            </a:r>
            <a:r>
              <a:rPr lang="en-US" dirty="0" smtClean="0"/>
              <a:t> de </a:t>
            </a:r>
            <a:r>
              <a:rPr lang="en-US" dirty="0" err="1" smtClean="0"/>
              <a:t>plantas</a:t>
            </a:r>
            <a:r>
              <a:rPr lang="en-US" dirty="0" smtClean="0"/>
              <a:t>.</a:t>
            </a:r>
          </a:p>
          <a:p>
            <a:r>
              <a:rPr lang="en-US" dirty="0" err="1" smtClean="0"/>
              <a:t>Efectos</a:t>
            </a:r>
            <a:r>
              <a:rPr lang="en-US" dirty="0" smtClean="0"/>
              <a:t> de </a:t>
            </a:r>
            <a:r>
              <a:rPr lang="en-US" dirty="0" err="1" smtClean="0"/>
              <a:t>palanca</a:t>
            </a:r>
            <a:r>
              <a:rPr lang="en-US" dirty="0" smtClean="0"/>
              <a:t> </a:t>
            </a:r>
            <a:r>
              <a:rPr lang="en-US" dirty="0" err="1" smtClean="0"/>
              <a:t>derivados</a:t>
            </a:r>
            <a:r>
              <a:rPr lang="en-US" dirty="0" smtClean="0"/>
              <a:t> de la </a:t>
            </a:r>
            <a:r>
              <a:rPr lang="en-US" dirty="0" err="1" smtClean="0"/>
              <a:t>presencia</a:t>
            </a:r>
            <a:r>
              <a:rPr lang="en-US" dirty="0" smtClean="0"/>
              <a:t> de </a:t>
            </a:r>
            <a:r>
              <a:rPr lang="en-US" dirty="0" err="1" smtClean="0"/>
              <a:t>tipos</a:t>
            </a:r>
            <a:r>
              <a:rPr lang="en-US" dirty="0" smtClean="0"/>
              <a:t> </a:t>
            </a:r>
            <a:r>
              <a:rPr lang="en-US" dirty="0" err="1" smtClean="0"/>
              <a:t>funcionales</a:t>
            </a:r>
            <a:r>
              <a:rPr lang="en-US" dirty="0" smtClean="0"/>
              <a:t> </a:t>
            </a:r>
            <a:r>
              <a:rPr lang="en-US" dirty="0" err="1" smtClean="0"/>
              <a:t>particulares</a:t>
            </a:r>
            <a:r>
              <a:rPr lang="en-US" dirty="0" smtClean="0"/>
              <a:t> de </a:t>
            </a:r>
            <a:r>
              <a:rPr lang="en-US" dirty="0" err="1" smtClean="0"/>
              <a:t>microbios</a:t>
            </a:r>
            <a:r>
              <a:rPr lang="en-US" dirty="0" smtClean="0"/>
              <a:t> (p. </a:t>
            </a:r>
            <a:r>
              <a:rPr lang="en-US" dirty="0" err="1" smtClean="0"/>
              <a:t>ejemplo</a:t>
            </a:r>
            <a:r>
              <a:rPr lang="en-US" dirty="0" smtClean="0"/>
              <a:t> </a:t>
            </a:r>
            <a:r>
              <a:rPr lang="en-US" dirty="0" err="1" smtClean="0"/>
              <a:t>rizobio</a:t>
            </a:r>
            <a:r>
              <a:rPr lang="en-US" dirty="0" smtClean="0"/>
              <a:t>, </a:t>
            </a:r>
            <a:r>
              <a:rPr lang="en-US" dirty="0" err="1" smtClean="0"/>
              <a:t>micorrizas</a:t>
            </a:r>
            <a:r>
              <a:rPr lang="en-US" dirty="0" smtClean="0"/>
              <a:t>)</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3476" y="1207322"/>
            <a:ext cx="3488711" cy="2616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937662" y="3936072"/>
            <a:ext cx="2342308" cy="646331"/>
          </a:xfrm>
          <a:prstGeom prst="rect">
            <a:avLst/>
          </a:prstGeom>
          <a:noFill/>
        </p:spPr>
        <p:txBody>
          <a:bodyPr wrap="none" rtlCol="0">
            <a:spAutoFit/>
          </a:bodyPr>
          <a:lstStyle/>
          <a:p>
            <a:r>
              <a:rPr lang="en-US" dirty="0" err="1" smtClean="0"/>
              <a:t>Nódulo</a:t>
            </a:r>
            <a:r>
              <a:rPr lang="en-US" dirty="0" smtClean="0"/>
              <a:t> de </a:t>
            </a:r>
            <a:r>
              <a:rPr lang="en-US" dirty="0" err="1" smtClean="0"/>
              <a:t>vicia</a:t>
            </a:r>
            <a:r>
              <a:rPr lang="en-US" dirty="0" smtClean="0"/>
              <a:t> </a:t>
            </a:r>
            <a:r>
              <a:rPr lang="en-US" dirty="0" err="1" smtClean="0"/>
              <a:t>fijando</a:t>
            </a:r>
            <a:endParaRPr lang="en-US" dirty="0" smtClean="0"/>
          </a:p>
          <a:p>
            <a:pPr algn="ctr"/>
            <a:r>
              <a:rPr lang="en-US" dirty="0" err="1" smtClean="0"/>
              <a:t>nitrógeno</a:t>
            </a:r>
            <a:endParaRPr lang="en-US" dirty="0"/>
          </a:p>
        </p:txBody>
      </p:sp>
    </p:spTree>
    <p:extLst>
      <p:ext uri="{BB962C8B-B14F-4D97-AF65-F5344CB8AC3E}">
        <p14:creationId xmlns:p14="http://schemas.microsoft.com/office/powerpoint/2010/main" val="29119019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Inoculantes</a:t>
            </a:r>
            <a:r>
              <a:rPr lang="en-US" dirty="0" smtClean="0"/>
              <a:t> </a:t>
            </a:r>
            <a:r>
              <a:rPr lang="en-US" dirty="0" err="1" smtClean="0"/>
              <a:t>para</a:t>
            </a:r>
            <a:r>
              <a:rPr lang="en-US" dirty="0" smtClean="0"/>
              <a:t> la </a:t>
            </a:r>
            <a:r>
              <a:rPr lang="en-US" dirty="0" err="1" smtClean="0"/>
              <a:t>rizósfera</a:t>
            </a:r>
            <a:r>
              <a:rPr lang="en-US" dirty="0" smtClean="0"/>
              <a:t> y </a:t>
            </a:r>
            <a:r>
              <a:rPr lang="en-US" dirty="0" err="1" smtClean="0"/>
              <a:t>microbios</a:t>
            </a:r>
            <a:r>
              <a:rPr lang="en-US" dirty="0" smtClean="0"/>
              <a:t> </a:t>
            </a:r>
            <a:r>
              <a:rPr lang="en-US" dirty="0" err="1" smtClean="0"/>
              <a:t>promotores</a:t>
            </a:r>
            <a:r>
              <a:rPr lang="en-US" dirty="0" smtClean="0"/>
              <a:t> de </a:t>
            </a:r>
            <a:r>
              <a:rPr lang="en-US" dirty="0" err="1" smtClean="0"/>
              <a:t>crecimiento</a:t>
            </a:r>
            <a:endParaRPr lang="en-US" dirty="0"/>
          </a:p>
        </p:txBody>
      </p:sp>
      <p:sp>
        <p:nvSpPr>
          <p:cNvPr id="3" name="Content Placeholder 2"/>
          <p:cNvSpPr>
            <a:spLocks noGrp="1"/>
          </p:cNvSpPr>
          <p:nvPr>
            <p:ph idx="1"/>
          </p:nvPr>
        </p:nvSpPr>
        <p:spPr/>
        <p:txBody>
          <a:bodyPr>
            <a:normAutofit/>
          </a:bodyPr>
          <a:lstStyle/>
          <a:p>
            <a:r>
              <a:rPr lang="en-US" dirty="0" smtClean="0"/>
              <a:t>Dos </a:t>
            </a:r>
            <a:r>
              <a:rPr lang="en-US" dirty="0" err="1" smtClean="0"/>
              <a:t>estilos</a:t>
            </a:r>
            <a:r>
              <a:rPr lang="en-US" dirty="0" smtClean="0"/>
              <a:t> de </a:t>
            </a:r>
            <a:r>
              <a:rPr lang="en-US" dirty="0" err="1" smtClean="0"/>
              <a:t>investigación</a:t>
            </a:r>
            <a:r>
              <a:rPr lang="en-US" dirty="0" smtClean="0"/>
              <a:t> </a:t>
            </a:r>
            <a:r>
              <a:rPr lang="en-US" dirty="0" err="1" smtClean="0"/>
              <a:t>posibles</a:t>
            </a:r>
            <a:r>
              <a:rPr lang="en-US" dirty="0" smtClean="0"/>
              <a:t>:</a:t>
            </a:r>
          </a:p>
          <a:p>
            <a:pPr lvl="1"/>
            <a:r>
              <a:rPr lang="en-US" dirty="0" err="1" smtClean="0"/>
              <a:t>Investigación</a:t>
            </a:r>
            <a:r>
              <a:rPr lang="en-US" dirty="0" smtClean="0"/>
              <a:t> </a:t>
            </a:r>
            <a:r>
              <a:rPr lang="en-US" dirty="0" err="1" smtClean="0"/>
              <a:t>básica</a:t>
            </a:r>
            <a:r>
              <a:rPr lang="en-US" dirty="0" smtClean="0"/>
              <a:t> con </a:t>
            </a:r>
            <a:r>
              <a:rPr lang="en-US" dirty="0" err="1" smtClean="0"/>
              <a:t>impactos</a:t>
            </a:r>
            <a:r>
              <a:rPr lang="en-US" dirty="0" smtClean="0"/>
              <a:t> de largo </a:t>
            </a:r>
            <a:r>
              <a:rPr lang="en-US" dirty="0" err="1" smtClean="0"/>
              <a:t>plazo</a:t>
            </a:r>
            <a:endParaRPr lang="en-US" dirty="0" smtClean="0"/>
          </a:p>
          <a:p>
            <a:pPr lvl="1"/>
            <a:r>
              <a:rPr lang="en-US" dirty="0" err="1" smtClean="0"/>
              <a:t>Investigación</a:t>
            </a:r>
            <a:r>
              <a:rPr lang="en-US" dirty="0" smtClean="0"/>
              <a:t> </a:t>
            </a:r>
            <a:r>
              <a:rPr lang="en-US" dirty="0" err="1" smtClean="0"/>
              <a:t>aplicada</a:t>
            </a:r>
            <a:r>
              <a:rPr lang="en-US" dirty="0" smtClean="0"/>
              <a:t>: </a:t>
            </a:r>
            <a:r>
              <a:rPr lang="en-US" dirty="0" err="1" smtClean="0"/>
              <a:t>fabricar</a:t>
            </a:r>
            <a:r>
              <a:rPr lang="en-US" dirty="0" smtClean="0"/>
              <a:t> </a:t>
            </a:r>
            <a:r>
              <a:rPr lang="en-US" dirty="0" err="1" smtClean="0"/>
              <a:t>inoculantes</a:t>
            </a:r>
            <a:r>
              <a:rPr lang="en-US" dirty="0" smtClean="0"/>
              <a:t> y </a:t>
            </a:r>
            <a:r>
              <a:rPr lang="en-US" dirty="0" err="1" smtClean="0"/>
              <a:t>probarlos</a:t>
            </a:r>
            <a:r>
              <a:rPr lang="en-US" dirty="0" smtClean="0"/>
              <a:t> en campo (</a:t>
            </a:r>
            <a:r>
              <a:rPr lang="en-US" dirty="0" err="1" smtClean="0"/>
              <a:t>bastante</a:t>
            </a:r>
            <a:r>
              <a:rPr lang="en-US" dirty="0" smtClean="0"/>
              <a:t> </a:t>
            </a:r>
            <a:r>
              <a:rPr lang="en-US" dirty="0" err="1" smtClean="0"/>
              <a:t>ya</a:t>
            </a:r>
            <a:r>
              <a:rPr lang="en-US" dirty="0" smtClean="0"/>
              <a:t> en la </a:t>
            </a:r>
            <a:r>
              <a:rPr lang="en-US" dirty="0" err="1" smtClean="0"/>
              <a:t>región</a:t>
            </a:r>
            <a:r>
              <a:rPr lang="en-US" dirty="0" smtClean="0"/>
              <a:t>) </a:t>
            </a:r>
          </a:p>
          <a:p>
            <a:r>
              <a:rPr lang="en-US" dirty="0" smtClean="0"/>
              <a:t>‘</a:t>
            </a:r>
            <a:r>
              <a:rPr lang="en-US" dirty="0" err="1" smtClean="0"/>
              <a:t>dominios</a:t>
            </a:r>
            <a:r>
              <a:rPr lang="en-US" dirty="0" smtClean="0"/>
              <a:t> de </a:t>
            </a:r>
            <a:r>
              <a:rPr lang="en-US" dirty="0" err="1" smtClean="0"/>
              <a:t>eficacia</a:t>
            </a:r>
            <a:r>
              <a:rPr lang="en-US" dirty="0" smtClean="0"/>
              <a:t>’ : </a:t>
            </a:r>
            <a:r>
              <a:rPr lang="en-US" dirty="0" err="1" smtClean="0"/>
              <a:t>suelos</a:t>
            </a:r>
            <a:r>
              <a:rPr lang="en-US" dirty="0" smtClean="0"/>
              <a:t> o </a:t>
            </a:r>
            <a:r>
              <a:rPr lang="en-US" dirty="0" err="1" smtClean="0"/>
              <a:t>tipos</a:t>
            </a:r>
            <a:r>
              <a:rPr lang="en-US" dirty="0" smtClean="0"/>
              <a:t> de </a:t>
            </a:r>
            <a:r>
              <a:rPr lang="en-US" dirty="0" err="1" smtClean="0"/>
              <a:t>manejo</a:t>
            </a:r>
            <a:r>
              <a:rPr lang="en-US" dirty="0" smtClean="0"/>
              <a:t> </a:t>
            </a:r>
            <a:r>
              <a:rPr lang="en-US" dirty="0" err="1" smtClean="0"/>
              <a:t>donde</a:t>
            </a:r>
            <a:r>
              <a:rPr lang="en-US" dirty="0" smtClean="0"/>
              <a:t> la </a:t>
            </a:r>
            <a:r>
              <a:rPr lang="en-US" dirty="0" err="1" smtClean="0"/>
              <a:t>inoculación</a:t>
            </a:r>
            <a:r>
              <a:rPr lang="en-US" dirty="0" smtClean="0"/>
              <a:t> </a:t>
            </a:r>
            <a:r>
              <a:rPr lang="en-US" dirty="0" err="1" smtClean="0"/>
              <a:t>mejora</a:t>
            </a:r>
            <a:r>
              <a:rPr lang="en-US" dirty="0" smtClean="0"/>
              <a:t> el </a:t>
            </a:r>
            <a:r>
              <a:rPr lang="en-US" dirty="0" err="1" smtClean="0"/>
              <a:t>crecimiento</a:t>
            </a:r>
            <a:r>
              <a:rPr lang="en-US" dirty="0" smtClean="0"/>
              <a:t>.</a:t>
            </a:r>
          </a:p>
          <a:p>
            <a:r>
              <a:rPr lang="en-US" dirty="0" err="1" smtClean="0"/>
              <a:t>accesabilidad</a:t>
            </a:r>
            <a:r>
              <a:rPr lang="en-US" dirty="0" smtClean="0"/>
              <a:t> de </a:t>
            </a:r>
            <a:r>
              <a:rPr lang="en-US" dirty="0" err="1" smtClean="0"/>
              <a:t>productos</a:t>
            </a:r>
            <a:r>
              <a:rPr lang="en-US" dirty="0"/>
              <a:t> </a:t>
            </a:r>
            <a:r>
              <a:rPr lang="en-US" dirty="0" err="1" smtClean="0"/>
              <a:t>para</a:t>
            </a:r>
            <a:r>
              <a:rPr lang="en-US" dirty="0" smtClean="0"/>
              <a:t> </a:t>
            </a:r>
            <a:r>
              <a:rPr lang="en-US" dirty="0" err="1" smtClean="0"/>
              <a:t>campesinos</a:t>
            </a:r>
            <a:r>
              <a:rPr lang="en-US" dirty="0" smtClean="0"/>
              <a:t>.</a:t>
            </a:r>
          </a:p>
        </p:txBody>
      </p:sp>
    </p:spTree>
    <p:extLst>
      <p:ext uri="{BB962C8B-B14F-4D97-AF65-F5344CB8AC3E}">
        <p14:creationId xmlns:p14="http://schemas.microsoft.com/office/powerpoint/2010/main" val="26298498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Mejorando</a:t>
            </a:r>
            <a:r>
              <a:rPr lang="en-US" dirty="0" smtClean="0"/>
              <a:t> el </a:t>
            </a:r>
            <a:r>
              <a:rPr lang="en-US" dirty="0" err="1" smtClean="0"/>
              <a:t>ambiente</a:t>
            </a:r>
            <a:r>
              <a:rPr lang="en-US" dirty="0" smtClean="0"/>
              <a:t> del </a:t>
            </a:r>
            <a:r>
              <a:rPr lang="en-US" dirty="0" err="1" smtClean="0"/>
              <a:t>suelo</a:t>
            </a:r>
            <a:r>
              <a:rPr lang="en-US" dirty="0" smtClean="0"/>
              <a:t> </a:t>
            </a:r>
            <a:r>
              <a:rPr lang="en-US" dirty="0" err="1" smtClean="0"/>
              <a:t>para</a:t>
            </a:r>
            <a:r>
              <a:rPr lang="en-US" dirty="0" smtClean="0"/>
              <a:t> </a:t>
            </a:r>
            <a:r>
              <a:rPr lang="en-US" dirty="0" err="1" smtClean="0"/>
              <a:t>función</a:t>
            </a:r>
            <a:r>
              <a:rPr lang="en-US" dirty="0" smtClean="0"/>
              <a:t> </a:t>
            </a:r>
            <a:r>
              <a:rPr lang="en-US" dirty="0" err="1" smtClean="0"/>
              <a:t>benéfico</a:t>
            </a:r>
            <a:r>
              <a:rPr lang="en-US" dirty="0" smtClean="0"/>
              <a:t> de </a:t>
            </a:r>
            <a:r>
              <a:rPr lang="en-US" dirty="0" err="1" smtClean="0"/>
              <a:t>microbios</a:t>
            </a:r>
            <a:r>
              <a:rPr lang="en-US" dirty="0" smtClean="0"/>
              <a:t> y fauna</a:t>
            </a:r>
            <a:endParaRPr lang="en-US" dirty="0"/>
          </a:p>
        </p:txBody>
      </p:sp>
      <p:sp>
        <p:nvSpPr>
          <p:cNvPr id="3" name="Content Placeholder 2"/>
          <p:cNvSpPr>
            <a:spLocks noGrp="1"/>
          </p:cNvSpPr>
          <p:nvPr>
            <p:ph idx="1"/>
          </p:nvPr>
        </p:nvSpPr>
        <p:spPr>
          <a:xfrm>
            <a:off x="457201" y="1600201"/>
            <a:ext cx="4193628" cy="4525963"/>
          </a:xfrm>
        </p:spPr>
        <p:txBody>
          <a:bodyPr>
            <a:normAutofit fontScale="92500" lnSpcReduction="20000"/>
          </a:bodyPr>
          <a:lstStyle/>
          <a:p>
            <a:r>
              <a:rPr lang="en-US" dirty="0" smtClean="0"/>
              <a:t>Compost, bio-</a:t>
            </a:r>
            <a:r>
              <a:rPr lang="en-US" dirty="0" err="1" smtClean="0"/>
              <a:t>carbóno</a:t>
            </a:r>
            <a:r>
              <a:rPr lang="en-US" dirty="0" smtClean="0"/>
              <a:t>, </a:t>
            </a:r>
            <a:r>
              <a:rPr lang="en-US" dirty="0" err="1" smtClean="0"/>
              <a:t>residuos</a:t>
            </a:r>
            <a:r>
              <a:rPr lang="en-US" dirty="0" smtClean="0"/>
              <a:t>, </a:t>
            </a:r>
            <a:r>
              <a:rPr lang="en-US" dirty="0" err="1" smtClean="0"/>
              <a:t>estiércol</a:t>
            </a:r>
            <a:r>
              <a:rPr lang="en-US" dirty="0" smtClean="0"/>
              <a:t>, </a:t>
            </a:r>
            <a:r>
              <a:rPr lang="en-US" dirty="0" err="1" smtClean="0"/>
              <a:t>formas</a:t>
            </a:r>
            <a:r>
              <a:rPr lang="en-US" dirty="0" smtClean="0"/>
              <a:t> </a:t>
            </a:r>
            <a:r>
              <a:rPr lang="en-US" dirty="0" err="1" smtClean="0"/>
              <a:t>estables</a:t>
            </a:r>
            <a:r>
              <a:rPr lang="en-US" dirty="0" smtClean="0"/>
              <a:t> de M.O.</a:t>
            </a:r>
          </a:p>
          <a:p>
            <a:r>
              <a:rPr lang="en-US" dirty="0"/>
              <a:t>F</a:t>
            </a:r>
            <a:r>
              <a:rPr lang="en-US" dirty="0" smtClean="0"/>
              <a:t>auna </a:t>
            </a:r>
            <a:r>
              <a:rPr lang="en-US" dirty="0" err="1" smtClean="0"/>
              <a:t>dentro</a:t>
            </a:r>
            <a:r>
              <a:rPr lang="en-US" dirty="0" smtClean="0"/>
              <a:t> de la IA </a:t>
            </a:r>
            <a:r>
              <a:rPr lang="en-US" dirty="0" err="1" smtClean="0"/>
              <a:t>como</a:t>
            </a:r>
            <a:r>
              <a:rPr lang="en-US" dirty="0" smtClean="0"/>
              <a:t> </a:t>
            </a:r>
            <a:r>
              <a:rPr lang="en-US" dirty="0" err="1" smtClean="0"/>
              <a:t>regulador</a:t>
            </a:r>
            <a:r>
              <a:rPr lang="en-US" dirty="0" smtClean="0"/>
              <a:t> de la </a:t>
            </a:r>
            <a:r>
              <a:rPr lang="en-US" dirty="0" err="1" smtClean="0"/>
              <a:t>fertilidad</a:t>
            </a:r>
            <a:r>
              <a:rPr lang="en-US" dirty="0" smtClean="0"/>
              <a:t> de </a:t>
            </a:r>
            <a:r>
              <a:rPr lang="en-US" dirty="0" err="1" smtClean="0"/>
              <a:t>suelo</a:t>
            </a:r>
            <a:r>
              <a:rPr lang="en-US" dirty="0" smtClean="0"/>
              <a:t>.</a:t>
            </a:r>
          </a:p>
          <a:p>
            <a:r>
              <a:rPr lang="en-US" dirty="0" smtClean="0"/>
              <a:t>Fauna del </a:t>
            </a:r>
            <a:r>
              <a:rPr lang="en-US" dirty="0" err="1" smtClean="0"/>
              <a:t>suelo</a:t>
            </a:r>
            <a:r>
              <a:rPr lang="en-US" dirty="0" smtClean="0"/>
              <a:t> </a:t>
            </a:r>
            <a:r>
              <a:rPr lang="en-US" dirty="0" err="1" smtClean="0"/>
              <a:t>como</a:t>
            </a:r>
            <a:r>
              <a:rPr lang="en-US" dirty="0" smtClean="0"/>
              <a:t> </a:t>
            </a:r>
            <a:r>
              <a:rPr lang="en-US" dirty="0" err="1" smtClean="0"/>
              <a:t>indicador</a:t>
            </a:r>
            <a:r>
              <a:rPr lang="en-US" dirty="0" smtClean="0"/>
              <a:t> con </a:t>
            </a:r>
            <a:r>
              <a:rPr lang="en-US" dirty="0" err="1" smtClean="0"/>
              <a:t>bajo</a:t>
            </a:r>
            <a:r>
              <a:rPr lang="en-US" dirty="0" smtClean="0"/>
              <a:t> </a:t>
            </a:r>
            <a:r>
              <a:rPr lang="en-US" dirty="0" err="1" smtClean="0"/>
              <a:t>costo</a:t>
            </a:r>
            <a:r>
              <a:rPr lang="en-US" dirty="0" smtClean="0"/>
              <a:t> de la </a:t>
            </a:r>
            <a:r>
              <a:rPr lang="en-US" dirty="0" err="1" smtClean="0"/>
              <a:t>salud</a:t>
            </a:r>
            <a:r>
              <a:rPr lang="en-US" dirty="0" smtClean="0"/>
              <a:t> del </a:t>
            </a:r>
            <a:r>
              <a:rPr lang="en-US" dirty="0" err="1" smtClean="0"/>
              <a:t>suelo</a:t>
            </a:r>
            <a:endParaRPr lang="en-US" dirty="0" smtClean="0"/>
          </a:p>
          <a:p>
            <a:endParaRPr lang="en-US" dirty="0"/>
          </a:p>
        </p:txBody>
      </p:sp>
      <p:pic>
        <p:nvPicPr>
          <p:cNvPr id="5" name="Picture 5" descr="100_1359"/>
          <p:cNvPicPr>
            <a:picLocks noChangeAspect="1" noChangeArrowheads="1"/>
          </p:cNvPicPr>
          <p:nvPr/>
        </p:nvPicPr>
        <p:blipFill>
          <a:blip r:embed="rId2">
            <a:lum bright="6000"/>
            <a:extLst>
              <a:ext uri="{28A0092B-C50C-407E-A947-70E740481C1C}">
                <a14:useLocalDpi xmlns:a14="http://schemas.microsoft.com/office/drawing/2010/main" val="0"/>
              </a:ext>
            </a:extLst>
          </a:blip>
          <a:srcRect l="37183" t="20189" r="24342" b="7411"/>
          <a:stretch>
            <a:fillRect/>
          </a:stretch>
        </p:blipFill>
        <p:spPr bwMode="auto">
          <a:xfrm>
            <a:off x="6982237" y="3586325"/>
            <a:ext cx="1943100" cy="2743200"/>
          </a:xfrm>
          <a:prstGeom prst="rect">
            <a:avLst/>
          </a:prstGeom>
          <a:noFill/>
          <a:ln w="25400">
            <a:solidFill>
              <a:srgbClr val="008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 descr="nematod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1157" y="3477113"/>
            <a:ext cx="1524000" cy="1381125"/>
          </a:xfrm>
          <a:prstGeom prst="rect">
            <a:avLst/>
          </a:prstGeom>
          <a:noFill/>
          <a:ln w="222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3" descr="Collembol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l="3200" t="4660" r="3200" b="5592"/>
          <a:stretch>
            <a:fillRect/>
          </a:stretch>
        </p:blipFill>
        <p:spPr bwMode="auto">
          <a:xfrm>
            <a:off x="4462957" y="4957924"/>
            <a:ext cx="2362200" cy="1547813"/>
          </a:xfrm>
          <a:prstGeom prst="rect">
            <a:avLst/>
          </a:prstGeom>
          <a:noFill/>
          <a:ln w="222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01157" y="1549780"/>
            <a:ext cx="2569778" cy="192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262740" y="2546158"/>
            <a:ext cx="1650773" cy="646331"/>
          </a:xfrm>
          <a:prstGeom prst="rect">
            <a:avLst/>
          </a:prstGeom>
          <a:solidFill>
            <a:schemeClr val="accent2">
              <a:lumMod val="75000"/>
              <a:alpha val="64000"/>
            </a:schemeClr>
          </a:solidFill>
        </p:spPr>
        <p:txBody>
          <a:bodyPr wrap="none" rtlCol="0">
            <a:spAutoFit/>
          </a:bodyPr>
          <a:lstStyle/>
          <a:p>
            <a:r>
              <a:rPr lang="en-US" dirty="0" err="1" smtClean="0"/>
              <a:t>Biocarbono</a:t>
            </a:r>
            <a:r>
              <a:rPr lang="en-US" dirty="0" smtClean="0"/>
              <a:t> con</a:t>
            </a:r>
          </a:p>
          <a:p>
            <a:r>
              <a:rPr lang="en-US" dirty="0" err="1" smtClean="0"/>
              <a:t>micorrizas</a:t>
            </a:r>
            <a:endParaRPr lang="en-US" dirty="0"/>
          </a:p>
        </p:txBody>
      </p:sp>
    </p:spTree>
    <p:extLst>
      <p:ext uri="{BB962C8B-B14F-4D97-AF65-F5344CB8AC3E}">
        <p14:creationId xmlns:p14="http://schemas.microsoft.com/office/powerpoint/2010/main" val="2110346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Fitomejoramiento</a:t>
            </a:r>
            <a:r>
              <a:rPr lang="en-US" dirty="0" smtClean="0"/>
              <a:t> </a:t>
            </a:r>
            <a:r>
              <a:rPr lang="en-US" dirty="0" err="1" smtClean="0"/>
              <a:t>para</a:t>
            </a:r>
            <a:r>
              <a:rPr lang="en-US" dirty="0" smtClean="0"/>
              <a:t> </a:t>
            </a:r>
            <a:r>
              <a:rPr lang="en-US" dirty="0" err="1" smtClean="0"/>
              <a:t>captación</a:t>
            </a:r>
            <a:r>
              <a:rPr lang="en-US" dirty="0" smtClean="0"/>
              <a:t> de </a:t>
            </a:r>
            <a:r>
              <a:rPr lang="en-US" dirty="0" err="1" smtClean="0"/>
              <a:t>nutrientes</a:t>
            </a:r>
            <a:r>
              <a:rPr lang="en-US" dirty="0" smtClean="0"/>
              <a:t> en el </a:t>
            </a:r>
            <a:r>
              <a:rPr lang="en-US" dirty="0" err="1" smtClean="0"/>
              <a:t>suelo</a:t>
            </a:r>
            <a:endParaRPr lang="en-US" dirty="0"/>
          </a:p>
        </p:txBody>
      </p:sp>
      <p:sp>
        <p:nvSpPr>
          <p:cNvPr id="3" name="Content Placeholder 2"/>
          <p:cNvSpPr>
            <a:spLocks noGrp="1"/>
          </p:cNvSpPr>
          <p:nvPr>
            <p:ph idx="1"/>
          </p:nvPr>
        </p:nvSpPr>
        <p:spPr/>
        <p:txBody>
          <a:bodyPr>
            <a:normAutofit/>
          </a:bodyPr>
          <a:lstStyle/>
          <a:p>
            <a:r>
              <a:rPr lang="en-US" dirty="0" err="1" smtClean="0"/>
              <a:t>Prestarse</a:t>
            </a:r>
            <a:r>
              <a:rPr lang="en-US" dirty="0" smtClean="0"/>
              <a:t> </a:t>
            </a:r>
            <a:r>
              <a:rPr lang="en-US" dirty="0" err="1" smtClean="0"/>
              <a:t>enfoques</a:t>
            </a:r>
            <a:r>
              <a:rPr lang="en-US" dirty="0" smtClean="0"/>
              <a:t> de </a:t>
            </a:r>
            <a:r>
              <a:rPr lang="en-US" dirty="0" err="1" smtClean="0"/>
              <a:t>mejoramiento</a:t>
            </a:r>
            <a:r>
              <a:rPr lang="en-US" dirty="0" smtClean="0"/>
              <a:t> </a:t>
            </a:r>
            <a:r>
              <a:rPr lang="en-US" dirty="0" err="1" smtClean="0"/>
              <a:t>para</a:t>
            </a:r>
            <a:r>
              <a:rPr lang="en-US" dirty="0" smtClean="0"/>
              <a:t> </a:t>
            </a:r>
            <a:r>
              <a:rPr lang="en-US" dirty="0" err="1" smtClean="0"/>
              <a:t>cultivos</a:t>
            </a:r>
            <a:r>
              <a:rPr lang="en-US" dirty="0" smtClean="0"/>
              <a:t> de </a:t>
            </a:r>
            <a:r>
              <a:rPr lang="en-US" dirty="0" err="1" smtClean="0"/>
              <a:t>campesinos</a:t>
            </a:r>
            <a:r>
              <a:rPr lang="en-US" dirty="0" smtClean="0"/>
              <a:t> de los </a:t>
            </a:r>
            <a:r>
              <a:rPr lang="en-US" dirty="0" err="1" smtClean="0"/>
              <a:t>trópicos</a:t>
            </a:r>
            <a:r>
              <a:rPr lang="en-US" dirty="0" smtClean="0"/>
              <a:t> </a:t>
            </a:r>
            <a:r>
              <a:rPr lang="en-US" dirty="0" err="1" smtClean="0"/>
              <a:t>bajos</a:t>
            </a:r>
            <a:r>
              <a:rPr lang="en-US" dirty="0" smtClean="0"/>
              <a:t>:</a:t>
            </a:r>
          </a:p>
          <a:p>
            <a:pPr lvl="1"/>
            <a:r>
              <a:rPr lang="en-US" dirty="0" err="1" smtClean="0"/>
              <a:t>Arquitectura</a:t>
            </a:r>
            <a:r>
              <a:rPr lang="en-US" dirty="0" smtClean="0"/>
              <a:t> de </a:t>
            </a:r>
            <a:r>
              <a:rPr lang="en-US" dirty="0" err="1" smtClean="0"/>
              <a:t>raices</a:t>
            </a:r>
            <a:endParaRPr lang="en-US" dirty="0" smtClean="0"/>
          </a:p>
          <a:p>
            <a:pPr lvl="1"/>
            <a:r>
              <a:rPr lang="en-US" dirty="0" err="1" smtClean="0"/>
              <a:t>Exudación</a:t>
            </a:r>
            <a:r>
              <a:rPr lang="en-US" dirty="0" smtClean="0"/>
              <a:t> y </a:t>
            </a:r>
            <a:r>
              <a:rPr lang="en-US" dirty="0" err="1" smtClean="0"/>
              <a:t>solubilización</a:t>
            </a:r>
            <a:r>
              <a:rPr lang="en-US" dirty="0" smtClean="0"/>
              <a:t> de </a:t>
            </a:r>
            <a:r>
              <a:rPr lang="en-US" dirty="0" err="1" smtClean="0"/>
              <a:t>fósforo</a:t>
            </a:r>
            <a:r>
              <a:rPr lang="en-US" dirty="0" smtClean="0"/>
              <a:t> </a:t>
            </a:r>
          </a:p>
          <a:p>
            <a:r>
              <a:rPr lang="en-US" dirty="0" err="1" smtClean="0"/>
              <a:t>Caracterización</a:t>
            </a:r>
            <a:r>
              <a:rPr lang="en-US" dirty="0" smtClean="0"/>
              <a:t> de </a:t>
            </a:r>
            <a:r>
              <a:rPr lang="en-US" dirty="0" err="1" smtClean="0"/>
              <a:t>variedades</a:t>
            </a:r>
            <a:r>
              <a:rPr lang="en-US" dirty="0" smtClean="0"/>
              <a:t> </a:t>
            </a:r>
            <a:r>
              <a:rPr lang="en-US" dirty="0" err="1" smtClean="0"/>
              <a:t>nativas</a:t>
            </a:r>
            <a:r>
              <a:rPr lang="en-US" dirty="0" smtClean="0"/>
              <a:t> y </a:t>
            </a:r>
            <a:r>
              <a:rPr lang="en-US" dirty="0" err="1" smtClean="0"/>
              <a:t>uso</a:t>
            </a:r>
            <a:r>
              <a:rPr lang="en-US" dirty="0" smtClean="0"/>
              <a:t> de </a:t>
            </a:r>
            <a:r>
              <a:rPr lang="en-US" dirty="0" err="1" smtClean="0"/>
              <a:t>bancos</a:t>
            </a:r>
            <a:r>
              <a:rPr lang="en-US" dirty="0" smtClean="0"/>
              <a:t> de </a:t>
            </a:r>
            <a:r>
              <a:rPr lang="en-US" dirty="0" err="1" smtClean="0"/>
              <a:t>germoplasma</a:t>
            </a:r>
            <a:endParaRPr lang="en-US" dirty="0" smtClean="0"/>
          </a:p>
          <a:p>
            <a:r>
              <a:rPr lang="en-US" dirty="0" smtClean="0"/>
              <a:t>Cruces, </a:t>
            </a:r>
            <a:r>
              <a:rPr lang="en-US" dirty="0" err="1" smtClean="0"/>
              <a:t>mejoramiento</a:t>
            </a:r>
            <a:r>
              <a:rPr lang="en-US" dirty="0" smtClean="0"/>
              <a:t>, y </a:t>
            </a:r>
            <a:r>
              <a:rPr lang="en-US" dirty="0" err="1" smtClean="0"/>
              <a:t>evaluación</a:t>
            </a:r>
            <a:r>
              <a:rPr lang="en-US" dirty="0" smtClean="0"/>
              <a:t> </a:t>
            </a:r>
            <a:r>
              <a:rPr lang="en-US" dirty="0" err="1" smtClean="0"/>
              <a:t>participativa</a:t>
            </a:r>
            <a:r>
              <a:rPr lang="en-US" dirty="0" smtClean="0"/>
              <a:t>.</a:t>
            </a:r>
            <a:endParaRPr lang="en-US" dirty="0"/>
          </a:p>
        </p:txBody>
      </p:sp>
    </p:spTree>
    <p:extLst>
      <p:ext uri="{BB962C8B-B14F-4D97-AF65-F5344CB8AC3E}">
        <p14:creationId xmlns:p14="http://schemas.microsoft.com/office/powerpoint/2010/main" val="36107015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Fitomejoramiento</a:t>
            </a:r>
            <a:r>
              <a:rPr lang="en-US" dirty="0" smtClean="0"/>
              <a:t> </a:t>
            </a:r>
            <a:r>
              <a:rPr lang="en-US" dirty="0" err="1" smtClean="0"/>
              <a:t>para</a:t>
            </a:r>
            <a:r>
              <a:rPr lang="en-US" dirty="0" smtClean="0"/>
              <a:t> el </a:t>
            </a:r>
            <a:r>
              <a:rPr lang="en-US" dirty="0" err="1" smtClean="0"/>
              <a:t>cambio</a:t>
            </a:r>
            <a:r>
              <a:rPr lang="en-US" dirty="0" smtClean="0"/>
              <a:t> </a:t>
            </a:r>
            <a:r>
              <a:rPr lang="en-US" dirty="0" err="1" smtClean="0"/>
              <a:t>climático</a:t>
            </a:r>
            <a:r>
              <a:rPr lang="en-US" dirty="0" smtClean="0"/>
              <a:t> (</a:t>
            </a:r>
            <a:r>
              <a:rPr lang="en-US" dirty="0" err="1" smtClean="0"/>
              <a:t>sequía</a:t>
            </a:r>
            <a:r>
              <a:rPr lang="en-US" dirty="0" smtClean="0"/>
              <a:t>, </a:t>
            </a:r>
            <a:r>
              <a:rPr lang="en-US" dirty="0" err="1" smtClean="0"/>
              <a:t>helada</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err="1" smtClean="0"/>
              <a:t>Posibles</a:t>
            </a:r>
            <a:r>
              <a:rPr lang="en-US" dirty="0" smtClean="0"/>
              <a:t> </a:t>
            </a:r>
            <a:r>
              <a:rPr lang="en-US" dirty="0" err="1" smtClean="0"/>
              <a:t>carácteres</a:t>
            </a:r>
            <a:r>
              <a:rPr lang="en-US" dirty="0" smtClean="0"/>
              <a:t> </a:t>
            </a:r>
            <a:r>
              <a:rPr lang="en-US" dirty="0" err="1" smtClean="0"/>
              <a:t>útiles</a:t>
            </a:r>
            <a:r>
              <a:rPr lang="en-US" dirty="0" smtClean="0"/>
              <a:t> de </a:t>
            </a:r>
            <a:r>
              <a:rPr lang="en-US" dirty="0" err="1" smtClean="0"/>
              <a:t>cultivos</a:t>
            </a:r>
            <a:r>
              <a:rPr lang="en-US" dirty="0"/>
              <a:t>:</a:t>
            </a:r>
            <a:endParaRPr lang="en-US" dirty="0" smtClean="0"/>
          </a:p>
          <a:p>
            <a:pPr lvl="1"/>
            <a:r>
              <a:rPr lang="en-US" dirty="0" err="1"/>
              <a:t>V</a:t>
            </a:r>
            <a:r>
              <a:rPr lang="en-US" dirty="0" err="1" smtClean="0"/>
              <a:t>ariedades</a:t>
            </a:r>
            <a:r>
              <a:rPr lang="en-US" dirty="0" smtClean="0"/>
              <a:t> </a:t>
            </a:r>
            <a:r>
              <a:rPr lang="en-US" dirty="0" err="1" smtClean="0"/>
              <a:t>tempranas</a:t>
            </a:r>
            <a:endParaRPr lang="en-US" dirty="0" smtClean="0"/>
          </a:p>
          <a:p>
            <a:pPr lvl="1"/>
            <a:r>
              <a:rPr lang="en-US" dirty="0" err="1" smtClean="0"/>
              <a:t>Arquitectura</a:t>
            </a:r>
            <a:r>
              <a:rPr lang="en-US" dirty="0" smtClean="0"/>
              <a:t> y ‘</a:t>
            </a:r>
            <a:r>
              <a:rPr lang="en-US" dirty="0" err="1" smtClean="0"/>
              <a:t>fortaleza</a:t>
            </a:r>
            <a:r>
              <a:rPr lang="en-US" dirty="0" smtClean="0"/>
              <a:t>’ de </a:t>
            </a:r>
            <a:r>
              <a:rPr lang="en-US" dirty="0" err="1" smtClean="0"/>
              <a:t>raices</a:t>
            </a:r>
            <a:endParaRPr lang="en-US" dirty="0" smtClean="0"/>
          </a:p>
          <a:p>
            <a:pPr lvl="1"/>
            <a:r>
              <a:rPr lang="en-US" dirty="0" err="1" smtClean="0"/>
              <a:t>Enfoque</a:t>
            </a:r>
            <a:r>
              <a:rPr lang="en-US" dirty="0" smtClean="0"/>
              <a:t> en </a:t>
            </a:r>
            <a:r>
              <a:rPr lang="en-US" dirty="0" err="1" smtClean="0"/>
              <a:t>épocas</a:t>
            </a:r>
            <a:r>
              <a:rPr lang="en-US" dirty="0" smtClean="0"/>
              <a:t> </a:t>
            </a:r>
            <a:r>
              <a:rPr lang="en-US" dirty="0" err="1" smtClean="0"/>
              <a:t>vulnerables</a:t>
            </a:r>
            <a:r>
              <a:rPr lang="en-US" dirty="0" smtClean="0"/>
              <a:t> (</a:t>
            </a:r>
            <a:r>
              <a:rPr lang="en-US" dirty="0" err="1" smtClean="0"/>
              <a:t>floración</a:t>
            </a:r>
            <a:r>
              <a:rPr lang="en-US" dirty="0" smtClean="0"/>
              <a:t>, </a:t>
            </a:r>
            <a:r>
              <a:rPr lang="en-US" dirty="0" err="1" smtClean="0"/>
              <a:t>formación</a:t>
            </a:r>
            <a:r>
              <a:rPr lang="en-US" dirty="0" smtClean="0"/>
              <a:t> de </a:t>
            </a:r>
            <a:r>
              <a:rPr lang="en-US" dirty="0" err="1" smtClean="0"/>
              <a:t>vaina</a:t>
            </a:r>
            <a:r>
              <a:rPr lang="en-US" dirty="0" smtClean="0"/>
              <a:t>, </a:t>
            </a:r>
            <a:r>
              <a:rPr lang="en-US" dirty="0" err="1" smtClean="0"/>
              <a:t>crecimiento</a:t>
            </a:r>
            <a:r>
              <a:rPr lang="en-US" dirty="0" smtClean="0"/>
              <a:t>)</a:t>
            </a:r>
          </a:p>
          <a:p>
            <a:pPr lvl="1"/>
            <a:r>
              <a:rPr lang="en-US" dirty="0" err="1" smtClean="0"/>
              <a:t>Mecanismos</a:t>
            </a:r>
            <a:r>
              <a:rPr lang="en-US" dirty="0" smtClean="0"/>
              <a:t> </a:t>
            </a:r>
            <a:r>
              <a:rPr lang="en-US" dirty="0" err="1" smtClean="0"/>
              <a:t>fisiológicos</a:t>
            </a:r>
            <a:r>
              <a:rPr lang="en-US" dirty="0" smtClean="0"/>
              <a:t> a </a:t>
            </a:r>
            <a:r>
              <a:rPr lang="en-US" dirty="0" err="1" smtClean="0"/>
              <a:t>nivel</a:t>
            </a:r>
            <a:r>
              <a:rPr lang="en-US" dirty="0" smtClean="0"/>
              <a:t> de </a:t>
            </a:r>
            <a:r>
              <a:rPr lang="en-US" dirty="0" err="1" smtClean="0"/>
              <a:t>células</a:t>
            </a:r>
            <a:r>
              <a:rPr lang="en-US" dirty="0" smtClean="0"/>
              <a:t> o </a:t>
            </a:r>
            <a:r>
              <a:rPr lang="en-US" dirty="0" err="1" smtClean="0"/>
              <a:t>hojas</a:t>
            </a:r>
            <a:r>
              <a:rPr lang="en-US" dirty="0" smtClean="0"/>
              <a:t>, </a:t>
            </a:r>
            <a:r>
              <a:rPr lang="en-US" dirty="0" err="1" smtClean="0"/>
              <a:t>por</a:t>
            </a:r>
            <a:r>
              <a:rPr lang="en-US" dirty="0" smtClean="0"/>
              <a:t> </a:t>
            </a:r>
            <a:r>
              <a:rPr lang="en-US" dirty="0" err="1" smtClean="0"/>
              <a:t>ejemplo</a:t>
            </a:r>
            <a:r>
              <a:rPr lang="en-US" dirty="0" smtClean="0"/>
              <a:t> </a:t>
            </a:r>
            <a:r>
              <a:rPr lang="en-US" dirty="0" err="1" smtClean="0"/>
              <a:t>ajuste</a:t>
            </a:r>
            <a:r>
              <a:rPr lang="en-US" dirty="0" smtClean="0"/>
              <a:t> </a:t>
            </a:r>
            <a:r>
              <a:rPr lang="en-US" dirty="0" err="1" smtClean="0"/>
              <a:t>osmótico</a:t>
            </a:r>
            <a:r>
              <a:rPr lang="en-US" dirty="0" smtClean="0"/>
              <a:t>.</a:t>
            </a:r>
          </a:p>
          <a:p>
            <a:r>
              <a:rPr lang="en-US" dirty="0" err="1" smtClean="0"/>
              <a:t>Concepto</a:t>
            </a:r>
            <a:r>
              <a:rPr lang="en-US" dirty="0" smtClean="0"/>
              <a:t> de ‘</a:t>
            </a:r>
            <a:r>
              <a:rPr lang="en-US" dirty="0" err="1" smtClean="0"/>
              <a:t>megaregiones</a:t>
            </a:r>
            <a:r>
              <a:rPr lang="en-US" dirty="0" smtClean="0"/>
              <a:t>’ </a:t>
            </a:r>
            <a:r>
              <a:rPr lang="en-US" dirty="0" err="1" smtClean="0"/>
              <a:t>para</a:t>
            </a:r>
            <a:r>
              <a:rPr lang="en-US" dirty="0" smtClean="0"/>
              <a:t> </a:t>
            </a:r>
            <a:r>
              <a:rPr lang="en-US" dirty="0" err="1" smtClean="0"/>
              <a:t>mejoramiento</a:t>
            </a:r>
            <a:endParaRPr lang="en-US" dirty="0" smtClean="0"/>
          </a:p>
        </p:txBody>
      </p:sp>
    </p:spTree>
    <p:extLst>
      <p:ext uri="{BB962C8B-B14F-4D97-AF65-F5344CB8AC3E}">
        <p14:creationId xmlns:p14="http://schemas.microsoft.com/office/powerpoint/2010/main" val="4269380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Organización</a:t>
            </a:r>
            <a:r>
              <a:rPr lang="en-US" dirty="0" smtClean="0"/>
              <a:t> de </a:t>
            </a:r>
            <a:r>
              <a:rPr lang="en-US" dirty="0" err="1" smtClean="0"/>
              <a:t>fincas</a:t>
            </a:r>
            <a:endParaRPr lang="en-US" dirty="0"/>
          </a:p>
        </p:txBody>
      </p:sp>
      <p:sp>
        <p:nvSpPr>
          <p:cNvPr id="3" name="Content Placeholder 2"/>
          <p:cNvSpPr>
            <a:spLocks noGrp="1"/>
          </p:cNvSpPr>
          <p:nvPr>
            <p:ph idx="1"/>
          </p:nvPr>
        </p:nvSpPr>
        <p:spPr>
          <a:xfrm>
            <a:off x="302822" y="1398320"/>
            <a:ext cx="4281054" cy="4859976"/>
          </a:xfrm>
        </p:spPr>
        <p:txBody>
          <a:bodyPr>
            <a:normAutofit fontScale="92500" lnSpcReduction="10000"/>
          </a:bodyPr>
          <a:lstStyle/>
          <a:p>
            <a:r>
              <a:rPr lang="en-US" dirty="0" err="1" smtClean="0"/>
              <a:t>Por</a:t>
            </a:r>
            <a:r>
              <a:rPr lang="en-US" dirty="0" smtClean="0"/>
              <a:t> </a:t>
            </a:r>
            <a:r>
              <a:rPr lang="en-US" dirty="0" err="1" smtClean="0"/>
              <a:t>ejemplo</a:t>
            </a:r>
            <a:r>
              <a:rPr lang="en-US" dirty="0" smtClean="0"/>
              <a:t>:</a:t>
            </a:r>
          </a:p>
          <a:p>
            <a:pPr lvl="1"/>
            <a:r>
              <a:rPr lang="en-US" dirty="0" err="1" smtClean="0"/>
              <a:t>Integración</a:t>
            </a:r>
            <a:r>
              <a:rPr lang="en-US" dirty="0" smtClean="0"/>
              <a:t> de </a:t>
            </a:r>
            <a:r>
              <a:rPr lang="en-US" dirty="0" err="1" smtClean="0"/>
              <a:t>ganado</a:t>
            </a:r>
            <a:r>
              <a:rPr lang="en-US" dirty="0" smtClean="0"/>
              <a:t>, </a:t>
            </a:r>
            <a:r>
              <a:rPr lang="en-US" dirty="0" err="1" smtClean="0"/>
              <a:t>cultivos</a:t>
            </a:r>
            <a:r>
              <a:rPr lang="en-US" dirty="0" smtClean="0"/>
              <a:t>, y </a:t>
            </a:r>
            <a:r>
              <a:rPr lang="en-US" dirty="0" err="1" smtClean="0"/>
              <a:t>áreas</a:t>
            </a:r>
            <a:r>
              <a:rPr lang="en-US" dirty="0" smtClean="0"/>
              <a:t> de </a:t>
            </a:r>
            <a:r>
              <a:rPr lang="en-US" dirty="0" err="1" smtClean="0"/>
              <a:t>pastoreo</a:t>
            </a:r>
            <a:endParaRPr lang="en-US" dirty="0" smtClean="0"/>
          </a:p>
          <a:p>
            <a:pPr lvl="1"/>
            <a:r>
              <a:rPr lang="en-US" dirty="0" err="1" smtClean="0"/>
              <a:t>Ciclos</a:t>
            </a:r>
            <a:r>
              <a:rPr lang="en-US" dirty="0" smtClean="0"/>
              <a:t> de </a:t>
            </a:r>
            <a:r>
              <a:rPr lang="en-US" dirty="0" err="1" smtClean="0"/>
              <a:t>cultivos</a:t>
            </a:r>
            <a:r>
              <a:rPr lang="en-US" dirty="0" smtClean="0"/>
              <a:t> y </a:t>
            </a:r>
            <a:r>
              <a:rPr lang="en-US" dirty="0" err="1" smtClean="0"/>
              <a:t>barbechos</a:t>
            </a:r>
            <a:r>
              <a:rPr lang="en-US" dirty="0" smtClean="0"/>
              <a:t>, </a:t>
            </a:r>
            <a:r>
              <a:rPr lang="en-US" dirty="0" err="1" smtClean="0"/>
              <a:t>ej</a:t>
            </a:r>
            <a:r>
              <a:rPr lang="en-US" dirty="0" smtClean="0"/>
              <a:t>. </a:t>
            </a:r>
            <a:r>
              <a:rPr lang="en-US" dirty="0" err="1" smtClean="0"/>
              <a:t>Aynokas</a:t>
            </a:r>
            <a:endParaRPr lang="en-US" dirty="0" smtClean="0"/>
          </a:p>
          <a:p>
            <a:pPr lvl="1"/>
            <a:r>
              <a:rPr lang="en-US" dirty="0" err="1" smtClean="0"/>
              <a:t>Gradientes</a:t>
            </a:r>
            <a:r>
              <a:rPr lang="en-US" dirty="0" smtClean="0"/>
              <a:t> de </a:t>
            </a:r>
            <a:r>
              <a:rPr lang="en-US" dirty="0" err="1" smtClean="0"/>
              <a:t>fertilidad</a:t>
            </a:r>
            <a:r>
              <a:rPr lang="en-US" dirty="0" smtClean="0"/>
              <a:t> y </a:t>
            </a:r>
            <a:r>
              <a:rPr lang="en-US" dirty="0" err="1" smtClean="0"/>
              <a:t>intensidad</a:t>
            </a:r>
            <a:r>
              <a:rPr lang="en-US" dirty="0" smtClean="0"/>
              <a:t> de </a:t>
            </a:r>
            <a:r>
              <a:rPr lang="en-US" dirty="0" err="1" smtClean="0"/>
              <a:t>manejo</a:t>
            </a:r>
            <a:endParaRPr lang="en-US" dirty="0" smtClean="0"/>
          </a:p>
          <a:p>
            <a:pPr lvl="1"/>
            <a:r>
              <a:rPr lang="en-US" dirty="0" err="1" smtClean="0"/>
              <a:t>Esparcimiento</a:t>
            </a:r>
            <a:r>
              <a:rPr lang="en-US" dirty="0" smtClean="0"/>
              <a:t> de </a:t>
            </a:r>
            <a:r>
              <a:rPr lang="en-US" dirty="0" err="1" smtClean="0"/>
              <a:t>parcelas</a:t>
            </a:r>
            <a:r>
              <a:rPr lang="en-US" dirty="0" smtClean="0"/>
              <a:t> </a:t>
            </a:r>
            <a:r>
              <a:rPr lang="en-US" dirty="0" err="1" smtClean="0"/>
              <a:t>para</a:t>
            </a:r>
            <a:r>
              <a:rPr lang="en-US" dirty="0" smtClean="0"/>
              <a:t> </a:t>
            </a:r>
            <a:r>
              <a:rPr lang="en-US" dirty="0" err="1" smtClean="0"/>
              <a:t>evitar</a:t>
            </a:r>
            <a:r>
              <a:rPr lang="en-US" dirty="0" smtClean="0"/>
              <a:t> </a:t>
            </a:r>
            <a:r>
              <a:rPr lang="en-US" dirty="0" err="1" smtClean="0"/>
              <a:t>riesgo</a:t>
            </a:r>
            <a:endParaRPr lang="en-US" dirty="0" smtClean="0"/>
          </a:p>
          <a:p>
            <a:pPr lvl="1"/>
            <a:r>
              <a:rPr lang="en-US" dirty="0" err="1" smtClean="0"/>
              <a:t>Policultivos</a:t>
            </a:r>
            <a:endParaRPr lang="en-US" dirty="0"/>
          </a:p>
        </p:txBody>
      </p:sp>
      <p:pic>
        <p:nvPicPr>
          <p:cNvPr id="4" name="Picture 5" descr="lasta"/>
          <p:cNvPicPr>
            <a:picLocks noChangeAspect="1" noChangeArrowheads="1"/>
          </p:cNvPicPr>
          <p:nvPr/>
        </p:nvPicPr>
        <p:blipFill>
          <a:blip r:embed="rId2" cstate="email"/>
          <a:srcRect/>
          <a:stretch>
            <a:fillRect/>
          </a:stretch>
        </p:blipFill>
        <p:spPr bwMode="auto">
          <a:xfrm>
            <a:off x="4452752" y="1402028"/>
            <a:ext cx="4155374" cy="3116531"/>
          </a:xfrm>
          <a:prstGeom prst="rect">
            <a:avLst/>
          </a:prstGeom>
          <a:noFill/>
        </p:spPr>
      </p:pic>
    </p:spTree>
    <p:extLst>
      <p:ext uri="{BB962C8B-B14F-4D97-AF65-F5344CB8AC3E}">
        <p14:creationId xmlns:p14="http://schemas.microsoft.com/office/powerpoint/2010/main" val="18307336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Areas </a:t>
            </a:r>
            <a:r>
              <a:rPr lang="en-US" dirty="0" err="1" smtClean="0"/>
              <a:t>promisorios</a:t>
            </a:r>
            <a:r>
              <a:rPr lang="en-US" dirty="0" smtClean="0"/>
              <a:t> </a:t>
            </a:r>
            <a:r>
              <a:rPr lang="en-US" dirty="0" err="1" smtClean="0"/>
              <a:t>para</a:t>
            </a:r>
            <a:r>
              <a:rPr lang="en-US" dirty="0" smtClean="0"/>
              <a:t> </a:t>
            </a:r>
            <a:r>
              <a:rPr lang="en-US" dirty="0" err="1" smtClean="0"/>
              <a:t>investigacion</a:t>
            </a:r>
            <a:r>
              <a:rPr lang="en-US" dirty="0" smtClean="0"/>
              <a:t>: </a:t>
            </a:r>
            <a:r>
              <a:rPr lang="en-US" dirty="0" err="1" smtClean="0"/>
              <a:t>organización</a:t>
            </a:r>
            <a:r>
              <a:rPr lang="en-US" dirty="0" smtClean="0"/>
              <a:t> de </a:t>
            </a:r>
            <a:r>
              <a:rPr lang="en-US" dirty="0" err="1" smtClean="0"/>
              <a:t>fincas</a:t>
            </a:r>
            <a:endParaRPr lang="en-US" dirty="0"/>
          </a:p>
        </p:txBody>
      </p:sp>
      <p:sp>
        <p:nvSpPr>
          <p:cNvPr id="3" name="Content Placeholder 2"/>
          <p:cNvSpPr>
            <a:spLocks noGrp="1"/>
          </p:cNvSpPr>
          <p:nvPr>
            <p:ph idx="1"/>
          </p:nvPr>
        </p:nvSpPr>
        <p:spPr/>
        <p:txBody>
          <a:bodyPr>
            <a:normAutofit lnSpcReduction="10000"/>
          </a:bodyPr>
          <a:lstStyle/>
          <a:p>
            <a:r>
              <a:rPr lang="en-US" dirty="0" err="1" smtClean="0"/>
              <a:t>Barbechos</a:t>
            </a:r>
            <a:r>
              <a:rPr lang="en-US" dirty="0" smtClean="0"/>
              <a:t> </a:t>
            </a:r>
            <a:r>
              <a:rPr lang="en-US" dirty="0" err="1" smtClean="0"/>
              <a:t>mejorados</a:t>
            </a:r>
            <a:endParaRPr lang="en-US" dirty="0" smtClean="0"/>
          </a:p>
          <a:p>
            <a:r>
              <a:rPr lang="en-US" dirty="0" err="1" smtClean="0"/>
              <a:t>Agroforestería</a:t>
            </a:r>
            <a:endParaRPr lang="en-US" dirty="0" smtClean="0"/>
          </a:p>
          <a:p>
            <a:r>
              <a:rPr lang="en-US" dirty="0" err="1" smtClean="0"/>
              <a:t>Organizan</a:t>
            </a:r>
            <a:r>
              <a:rPr lang="en-US" dirty="0" smtClean="0"/>
              <a:t> en el </a:t>
            </a:r>
            <a:r>
              <a:rPr lang="en-US" dirty="0" err="1" smtClean="0"/>
              <a:t>espacio</a:t>
            </a:r>
            <a:r>
              <a:rPr lang="en-US" dirty="0" smtClean="0"/>
              <a:t> los </a:t>
            </a:r>
            <a:r>
              <a:rPr lang="en-US" dirty="0" err="1" smtClean="0"/>
              <a:t>componentes</a:t>
            </a:r>
            <a:r>
              <a:rPr lang="en-US" dirty="0" smtClean="0"/>
              <a:t> de la </a:t>
            </a:r>
            <a:r>
              <a:rPr lang="en-US" dirty="0" err="1" smtClean="0"/>
              <a:t>finca</a:t>
            </a:r>
            <a:r>
              <a:rPr lang="en-US" dirty="0" smtClean="0"/>
              <a:t>: </a:t>
            </a:r>
            <a:r>
              <a:rPr lang="en-US" dirty="0" err="1" smtClean="0"/>
              <a:t>rescatar</a:t>
            </a:r>
            <a:r>
              <a:rPr lang="en-US" dirty="0" smtClean="0"/>
              <a:t> </a:t>
            </a:r>
            <a:r>
              <a:rPr lang="en-US" dirty="0" err="1" smtClean="0"/>
              <a:t>experiencias</a:t>
            </a:r>
            <a:r>
              <a:rPr lang="en-US" dirty="0" smtClean="0"/>
              <a:t> de </a:t>
            </a:r>
            <a:r>
              <a:rPr lang="en-US" dirty="0" err="1" smtClean="0"/>
              <a:t>mapeo</a:t>
            </a:r>
            <a:r>
              <a:rPr lang="en-US" dirty="0" smtClean="0"/>
              <a:t> y SIG?</a:t>
            </a:r>
          </a:p>
          <a:p>
            <a:r>
              <a:rPr lang="en-US" dirty="0" err="1" smtClean="0"/>
              <a:t>Gradientes</a:t>
            </a:r>
            <a:r>
              <a:rPr lang="en-US" dirty="0" smtClean="0"/>
              <a:t> de </a:t>
            </a:r>
            <a:r>
              <a:rPr lang="en-US" dirty="0" err="1" smtClean="0"/>
              <a:t>manejo</a:t>
            </a:r>
            <a:r>
              <a:rPr lang="en-US" dirty="0"/>
              <a:t> </a:t>
            </a:r>
            <a:r>
              <a:rPr lang="en-US" dirty="0" err="1" smtClean="0"/>
              <a:t>dentro</a:t>
            </a:r>
            <a:r>
              <a:rPr lang="en-US" dirty="0" smtClean="0"/>
              <a:t> da </a:t>
            </a:r>
            <a:r>
              <a:rPr lang="en-US" dirty="0" err="1" smtClean="0"/>
              <a:t>las</a:t>
            </a:r>
            <a:r>
              <a:rPr lang="en-US" dirty="0" smtClean="0"/>
              <a:t> </a:t>
            </a:r>
            <a:r>
              <a:rPr lang="en-US" dirty="0" err="1" smtClean="0"/>
              <a:t>fincas</a:t>
            </a:r>
            <a:r>
              <a:rPr lang="en-US" dirty="0" smtClean="0"/>
              <a:t> genera </a:t>
            </a:r>
            <a:r>
              <a:rPr lang="en-US" dirty="0" err="1" smtClean="0"/>
              <a:t>hipótesis</a:t>
            </a:r>
            <a:r>
              <a:rPr lang="en-US" dirty="0" smtClean="0"/>
              <a:t> </a:t>
            </a:r>
            <a:r>
              <a:rPr lang="en-US" dirty="0" err="1" smtClean="0"/>
              <a:t>para</a:t>
            </a:r>
            <a:r>
              <a:rPr lang="en-US" dirty="0" smtClean="0"/>
              <a:t> </a:t>
            </a:r>
            <a:r>
              <a:rPr lang="en-US" dirty="0" err="1" smtClean="0"/>
              <a:t>investigación</a:t>
            </a:r>
            <a:r>
              <a:rPr lang="en-US" dirty="0" smtClean="0"/>
              <a:t> </a:t>
            </a:r>
            <a:r>
              <a:rPr lang="en-US" dirty="0" err="1" smtClean="0"/>
              <a:t>sobre</a:t>
            </a:r>
            <a:r>
              <a:rPr lang="en-US" dirty="0" smtClean="0"/>
              <a:t> </a:t>
            </a:r>
            <a:r>
              <a:rPr lang="en-US" dirty="0" err="1" smtClean="0"/>
              <a:t>otras</a:t>
            </a:r>
            <a:r>
              <a:rPr lang="en-US" dirty="0" smtClean="0"/>
              <a:t> </a:t>
            </a:r>
            <a:r>
              <a:rPr lang="en-US" dirty="0" err="1" smtClean="0"/>
              <a:t>tecnologías</a:t>
            </a:r>
            <a:r>
              <a:rPr lang="en-US" dirty="0" smtClean="0"/>
              <a:t> o </a:t>
            </a:r>
            <a:r>
              <a:rPr lang="en-US" dirty="0" err="1" smtClean="0"/>
              <a:t>prácticas</a:t>
            </a:r>
            <a:r>
              <a:rPr lang="en-US" dirty="0" smtClean="0"/>
              <a:t>.  </a:t>
            </a:r>
          </a:p>
          <a:p>
            <a:pPr lvl="1"/>
            <a:r>
              <a:rPr lang="en-US" i="1" dirty="0" err="1" smtClean="0"/>
              <a:t>Dónde</a:t>
            </a:r>
            <a:r>
              <a:rPr lang="en-US" i="1" dirty="0" smtClean="0"/>
              <a:t> en la </a:t>
            </a:r>
            <a:r>
              <a:rPr lang="en-US" i="1" dirty="0" err="1" smtClean="0"/>
              <a:t>finca</a:t>
            </a:r>
            <a:r>
              <a:rPr lang="en-US" i="1" dirty="0" smtClean="0"/>
              <a:t> </a:t>
            </a:r>
            <a:r>
              <a:rPr lang="en-US" i="1" dirty="0" err="1" smtClean="0"/>
              <a:t>va</a:t>
            </a:r>
            <a:r>
              <a:rPr lang="en-US" i="1" dirty="0" smtClean="0"/>
              <a:t> a </a:t>
            </a:r>
            <a:r>
              <a:rPr lang="en-US" i="1" dirty="0" err="1" smtClean="0"/>
              <a:t>funcionar</a:t>
            </a:r>
            <a:r>
              <a:rPr lang="en-US" i="1" dirty="0" smtClean="0"/>
              <a:t> </a:t>
            </a:r>
            <a:r>
              <a:rPr lang="en-US" i="1" dirty="0" err="1" smtClean="0"/>
              <a:t>esta</a:t>
            </a:r>
            <a:r>
              <a:rPr lang="en-US" i="1" dirty="0" smtClean="0"/>
              <a:t> </a:t>
            </a:r>
            <a:r>
              <a:rPr lang="en-US" i="1" dirty="0" err="1" smtClean="0"/>
              <a:t>práctica</a:t>
            </a:r>
            <a:r>
              <a:rPr lang="en-US" i="1" dirty="0" smtClean="0"/>
              <a:t>, y </a:t>
            </a:r>
            <a:r>
              <a:rPr lang="en-US" i="1" dirty="0" err="1" smtClean="0"/>
              <a:t>dónde</a:t>
            </a:r>
            <a:r>
              <a:rPr lang="en-US" i="1" dirty="0" smtClean="0"/>
              <a:t> no </a:t>
            </a:r>
            <a:r>
              <a:rPr lang="en-US" i="1" dirty="0" err="1" smtClean="0"/>
              <a:t>va</a:t>
            </a:r>
            <a:r>
              <a:rPr lang="en-US" i="1" dirty="0" smtClean="0"/>
              <a:t> a </a:t>
            </a:r>
            <a:r>
              <a:rPr lang="en-US" i="1" dirty="0" err="1" smtClean="0"/>
              <a:t>funcionar</a:t>
            </a:r>
            <a:r>
              <a:rPr lang="en-US" i="1" dirty="0" smtClean="0"/>
              <a:t>? </a:t>
            </a:r>
            <a:endParaRPr lang="en-US" dirty="0"/>
          </a:p>
        </p:txBody>
      </p:sp>
    </p:spTree>
    <p:extLst>
      <p:ext uri="{BB962C8B-B14F-4D97-AF65-F5344CB8AC3E}">
        <p14:creationId xmlns:p14="http://schemas.microsoft.com/office/powerpoint/2010/main" val="9418221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Factores</a:t>
            </a:r>
            <a:r>
              <a:rPr lang="en-US" dirty="0" smtClean="0"/>
              <a:t> co-</a:t>
            </a:r>
            <a:r>
              <a:rPr lang="en-US" dirty="0" err="1" smtClean="0"/>
              <a:t>limitantes</a:t>
            </a:r>
            <a:endParaRPr lang="en-US" dirty="0"/>
          </a:p>
        </p:txBody>
      </p:sp>
      <p:sp>
        <p:nvSpPr>
          <p:cNvPr id="3" name="Content Placeholder 2"/>
          <p:cNvSpPr>
            <a:spLocks noGrp="1"/>
          </p:cNvSpPr>
          <p:nvPr>
            <p:ph idx="1"/>
          </p:nvPr>
        </p:nvSpPr>
        <p:spPr>
          <a:xfrm>
            <a:off x="409904" y="1564575"/>
            <a:ext cx="3829587" cy="4525963"/>
          </a:xfrm>
        </p:spPr>
        <p:txBody>
          <a:bodyPr/>
          <a:lstStyle/>
          <a:p>
            <a:r>
              <a:rPr lang="en-US" dirty="0" err="1" smtClean="0"/>
              <a:t>Plagas</a:t>
            </a:r>
            <a:endParaRPr lang="en-US" dirty="0" smtClean="0"/>
          </a:p>
          <a:p>
            <a:r>
              <a:rPr lang="en-US" dirty="0" smtClean="0"/>
              <a:t>Agua y </a:t>
            </a:r>
            <a:r>
              <a:rPr lang="en-US" dirty="0" err="1" smtClean="0"/>
              <a:t>manejo</a:t>
            </a:r>
            <a:r>
              <a:rPr lang="en-US" dirty="0" smtClean="0"/>
              <a:t> de </a:t>
            </a:r>
            <a:r>
              <a:rPr lang="en-US" dirty="0" err="1" smtClean="0"/>
              <a:t>agua</a:t>
            </a:r>
            <a:r>
              <a:rPr lang="en-US" dirty="0" smtClean="0"/>
              <a:t>: </a:t>
            </a:r>
            <a:r>
              <a:rPr lang="en-US" dirty="0" err="1" smtClean="0"/>
              <a:t>necesidad</a:t>
            </a:r>
            <a:r>
              <a:rPr lang="en-US" dirty="0" smtClean="0"/>
              <a:t> de </a:t>
            </a:r>
            <a:r>
              <a:rPr lang="en-US" dirty="0" err="1" smtClean="0"/>
              <a:t>plantear</a:t>
            </a:r>
            <a:r>
              <a:rPr lang="en-US" dirty="0" smtClean="0"/>
              <a:t> el </a:t>
            </a:r>
            <a:r>
              <a:rPr lang="en-US" dirty="0" err="1" smtClean="0"/>
              <a:t>tema</a:t>
            </a:r>
            <a:r>
              <a:rPr lang="en-US" dirty="0" smtClean="0"/>
              <a:t> </a:t>
            </a:r>
            <a:r>
              <a:rPr lang="en-US" dirty="0" err="1" smtClean="0"/>
              <a:t>agua-suelos</a:t>
            </a:r>
            <a:r>
              <a:rPr lang="en-US" dirty="0" smtClean="0"/>
              <a:t> de </a:t>
            </a:r>
            <a:r>
              <a:rPr lang="en-US" dirty="0" err="1" smtClean="0"/>
              <a:t>una</a:t>
            </a:r>
            <a:r>
              <a:rPr lang="en-US" dirty="0" smtClean="0"/>
              <a:t> forma integral?</a:t>
            </a:r>
          </a:p>
          <a:p>
            <a:endParaRPr lang="en-US" dirty="0">
              <a:solidFill>
                <a:schemeClr val="tx2">
                  <a:lumMod val="60000"/>
                  <a:lumOff val="40000"/>
                </a:schemeClr>
              </a:solidFill>
            </a:endParaRPr>
          </a:p>
        </p:txBody>
      </p:sp>
      <p:pic>
        <p:nvPicPr>
          <p:cNvPr id="4098" name="Picture 2" descr="C:\Users\steven\Pictures\Pictures_oldComputer\Carlos_sak'ani_desktop\DSC003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2200" y="1612229"/>
            <a:ext cx="4111296" cy="30834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382200" y="4767344"/>
            <a:ext cx="4114909" cy="369332"/>
          </a:xfrm>
          <a:prstGeom prst="rect">
            <a:avLst/>
          </a:prstGeom>
          <a:noFill/>
        </p:spPr>
        <p:txBody>
          <a:bodyPr wrap="none" rtlCol="0">
            <a:spAutoFit/>
          </a:bodyPr>
          <a:lstStyle/>
          <a:p>
            <a:r>
              <a:rPr lang="en-US" dirty="0" err="1" smtClean="0"/>
              <a:t>Tarwi</a:t>
            </a:r>
            <a:r>
              <a:rPr lang="en-US" dirty="0" smtClean="0"/>
              <a:t> con </a:t>
            </a:r>
            <a:r>
              <a:rPr lang="en-US" dirty="0" err="1" smtClean="0"/>
              <a:t>barrenadores</a:t>
            </a:r>
            <a:r>
              <a:rPr lang="en-US" dirty="0" smtClean="0"/>
              <a:t> de </a:t>
            </a:r>
            <a:r>
              <a:rPr lang="en-US" dirty="0" err="1" smtClean="0"/>
              <a:t>tallo</a:t>
            </a:r>
            <a:r>
              <a:rPr lang="en-US" dirty="0" smtClean="0"/>
              <a:t> y </a:t>
            </a:r>
            <a:r>
              <a:rPr lang="en-US" dirty="0" err="1" smtClean="0"/>
              <a:t>nódulos</a:t>
            </a:r>
            <a:endParaRPr lang="en-US" dirty="0"/>
          </a:p>
        </p:txBody>
      </p:sp>
    </p:spTree>
    <p:extLst>
      <p:ext uri="{BB962C8B-B14F-4D97-AF65-F5344CB8AC3E}">
        <p14:creationId xmlns:p14="http://schemas.microsoft.com/office/powerpoint/2010/main" val="27201378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Evaluaciones</a:t>
            </a:r>
            <a:r>
              <a:rPr lang="en-US" dirty="0" smtClean="0"/>
              <a:t> </a:t>
            </a:r>
            <a:r>
              <a:rPr lang="en-US" dirty="0" err="1" smtClean="0"/>
              <a:t>rapidas</a:t>
            </a:r>
            <a:r>
              <a:rPr lang="en-US" dirty="0" smtClean="0"/>
              <a:t> del campo</a:t>
            </a:r>
          </a:p>
          <a:p>
            <a:pPr lvl="1"/>
            <a:r>
              <a:rPr lang="en-US" dirty="0" err="1" smtClean="0"/>
              <a:t>Agregación</a:t>
            </a:r>
            <a:r>
              <a:rPr lang="en-US" dirty="0" smtClean="0"/>
              <a:t>;  “</a:t>
            </a:r>
            <a:r>
              <a:rPr lang="en-US" dirty="0" err="1" smtClean="0"/>
              <a:t>carbono</a:t>
            </a:r>
            <a:r>
              <a:rPr lang="en-US" dirty="0" smtClean="0"/>
              <a:t> </a:t>
            </a:r>
            <a:r>
              <a:rPr lang="en-US" dirty="0" err="1" smtClean="0"/>
              <a:t>activo</a:t>
            </a:r>
            <a:r>
              <a:rPr lang="en-US" dirty="0" smtClean="0"/>
              <a:t>” </a:t>
            </a:r>
          </a:p>
          <a:p>
            <a:r>
              <a:rPr lang="en-US" dirty="0" err="1" smtClean="0"/>
              <a:t>Indicadores</a:t>
            </a:r>
            <a:r>
              <a:rPr lang="en-US" dirty="0" smtClean="0"/>
              <a:t> y </a:t>
            </a:r>
            <a:r>
              <a:rPr lang="en-US" dirty="0" err="1" smtClean="0"/>
              <a:t>mapeo</a:t>
            </a:r>
            <a:r>
              <a:rPr lang="en-US" dirty="0" smtClean="0"/>
              <a:t> local:  color del </a:t>
            </a:r>
            <a:r>
              <a:rPr lang="en-US" dirty="0" err="1" smtClean="0"/>
              <a:t>suelo</a:t>
            </a:r>
            <a:r>
              <a:rPr lang="en-US" dirty="0" smtClean="0"/>
              <a:t>, </a:t>
            </a:r>
            <a:r>
              <a:rPr lang="en-US" dirty="0" err="1" smtClean="0"/>
              <a:t>cromatografía</a:t>
            </a:r>
            <a:r>
              <a:rPr lang="en-US" dirty="0" smtClean="0"/>
              <a:t>, </a:t>
            </a:r>
            <a:r>
              <a:rPr lang="en-US" dirty="0" err="1" smtClean="0"/>
              <a:t>malezas</a:t>
            </a:r>
            <a:r>
              <a:rPr lang="en-US" dirty="0" smtClean="0"/>
              <a:t>, </a:t>
            </a:r>
            <a:r>
              <a:rPr lang="en-US" dirty="0" err="1" smtClean="0"/>
              <a:t>macrofauna</a:t>
            </a:r>
            <a:r>
              <a:rPr lang="en-US" dirty="0" smtClean="0"/>
              <a:t>, etc.</a:t>
            </a:r>
            <a:endParaRPr lang="en-US" dirty="0"/>
          </a:p>
        </p:txBody>
      </p:sp>
      <p:sp>
        <p:nvSpPr>
          <p:cNvPr id="2" name="Title 1"/>
          <p:cNvSpPr>
            <a:spLocks noGrp="1"/>
          </p:cNvSpPr>
          <p:nvPr>
            <p:ph type="title"/>
          </p:nvPr>
        </p:nvSpPr>
        <p:spPr/>
        <p:txBody>
          <a:bodyPr>
            <a:normAutofit/>
          </a:bodyPr>
          <a:lstStyle/>
          <a:p>
            <a:r>
              <a:rPr lang="en-US" dirty="0" err="1" smtClean="0"/>
              <a:t>Técnicas</a:t>
            </a:r>
            <a:r>
              <a:rPr lang="en-US" dirty="0" smtClean="0"/>
              <a:t> de </a:t>
            </a:r>
            <a:r>
              <a:rPr lang="en-US" dirty="0" err="1" smtClean="0"/>
              <a:t>evaluación</a:t>
            </a:r>
            <a:r>
              <a:rPr lang="en-US" dirty="0" smtClean="0"/>
              <a:t> del </a:t>
            </a:r>
            <a:r>
              <a:rPr lang="en-US" dirty="0" err="1" smtClean="0"/>
              <a:t>suelo</a:t>
            </a:r>
            <a:endParaRPr lang="en-US" dirty="0"/>
          </a:p>
        </p:txBody>
      </p:sp>
      <p:grpSp>
        <p:nvGrpSpPr>
          <p:cNvPr id="9" name="Group 8"/>
          <p:cNvGrpSpPr/>
          <p:nvPr/>
        </p:nvGrpSpPr>
        <p:grpSpPr>
          <a:xfrm>
            <a:off x="5082831" y="4000741"/>
            <a:ext cx="3863805" cy="2243955"/>
            <a:chOff x="4771626" y="4011758"/>
            <a:chExt cx="3863805" cy="2243955"/>
          </a:xfrm>
        </p:grpSpPr>
        <p:grpSp>
          <p:nvGrpSpPr>
            <p:cNvPr id="6" name="Group 5"/>
            <p:cNvGrpSpPr/>
            <p:nvPr/>
          </p:nvGrpSpPr>
          <p:grpSpPr>
            <a:xfrm>
              <a:off x="4771626" y="4011758"/>
              <a:ext cx="2243108" cy="2243955"/>
              <a:chOff x="4640998" y="4249264"/>
              <a:chExt cx="2243108" cy="2243955"/>
            </a:xfrm>
          </p:grpSpPr>
          <p:pic>
            <p:nvPicPr>
              <p:cNvPr id="4" name="Picture 4" descr="ag_stabil_conv"/>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655404" y="4249264"/>
                <a:ext cx="2228702" cy="11109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ag_stabil_org"/>
              <p:cNvPicPr>
                <a:picLocks noChangeAspect="1" noChangeArrowheads="1"/>
              </p:cNvPicPr>
              <p:nvPr/>
            </p:nvPicPr>
            <p:blipFill>
              <a:blip r:embed="rId3" cstate="print">
                <a:lum bright="6000"/>
                <a:extLst>
                  <a:ext uri="{28A0092B-C50C-407E-A947-70E740481C1C}">
                    <a14:useLocalDpi xmlns:a14="http://schemas.microsoft.com/office/drawing/2010/main" val="0"/>
                  </a:ext>
                </a:extLst>
              </a:blip>
              <a:srcRect/>
              <a:stretch>
                <a:fillRect/>
              </a:stretch>
            </p:blipFill>
            <p:spPr bwMode="auto">
              <a:xfrm flipV="1">
                <a:off x="4640998" y="5360225"/>
                <a:ext cx="2243108" cy="1132994"/>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p:cNvSpPr txBox="1"/>
            <p:nvPr/>
          </p:nvSpPr>
          <p:spPr>
            <a:xfrm>
              <a:off x="7255823" y="4215740"/>
              <a:ext cx="1379608" cy="1477328"/>
            </a:xfrm>
            <a:prstGeom prst="rect">
              <a:avLst/>
            </a:prstGeom>
            <a:noFill/>
          </p:spPr>
          <p:txBody>
            <a:bodyPr wrap="none" rtlCol="0">
              <a:spAutoFit/>
            </a:bodyPr>
            <a:lstStyle/>
            <a:p>
              <a:r>
                <a:rPr lang="en-US" dirty="0" smtClean="0"/>
                <a:t>No </a:t>
              </a:r>
              <a:r>
                <a:rPr lang="en-US" dirty="0" err="1" smtClean="0"/>
                <a:t>agregado</a:t>
              </a:r>
              <a:endParaRPr lang="en-US" dirty="0" smtClean="0"/>
            </a:p>
            <a:p>
              <a:endParaRPr lang="en-US" dirty="0"/>
            </a:p>
            <a:p>
              <a:endParaRPr lang="en-US" dirty="0" smtClean="0"/>
            </a:p>
            <a:p>
              <a:endParaRPr lang="en-US" dirty="0"/>
            </a:p>
            <a:p>
              <a:r>
                <a:rPr lang="en-US" dirty="0" err="1" smtClean="0"/>
                <a:t>Agregado</a:t>
              </a:r>
              <a:endParaRPr lang="en-US" dirty="0"/>
            </a:p>
          </p:txBody>
        </p:sp>
      </p:grpSp>
      <p:pic>
        <p:nvPicPr>
          <p:cNvPr id="8" name="Picture 7" descr="Active C pic 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122"/>
          <a:stretch/>
        </p:blipFill>
        <p:spPr bwMode="auto">
          <a:xfrm>
            <a:off x="368134" y="3790068"/>
            <a:ext cx="2333235" cy="23066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826327" y="4370119"/>
            <a:ext cx="986167" cy="646331"/>
          </a:xfrm>
          <a:prstGeom prst="rect">
            <a:avLst/>
          </a:prstGeom>
          <a:noFill/>
        </p:spPr>
        <p:txBody>
          <a:bodyPr wrap="none" rtlCol="0">
            <a:spAutoFit/>
          </a:bodyPr>
          <a:lstStyle/>
          <a:p>
            <a:r>
              <a:rPr lang="en-US" dirty="0" err="1" smtClean="0"/>
              <a:t>Carbono</a:t>
            </a:r>
            <a:endParaRPr lang="en-US" dirty="0" smtClean="0"/>
          </a:p>
          <a:p>
            <a:r>
              <a:rPr lang="en-US" dirty="0" err="1" smtClean="0"/>
              <a:t>activo</a:t>
            </a:r>
            <a:endParaRPr lang="en-US" dirty="0"/>
          </a:p>
        </p:txBody>
      </p:sp>
    </p:spTree>
    <p:extLst>
      <p:ext uri="{BB962C8B-B14F-4D97-AF65-F5344CB8AC3E}">
        <p14:creationId xmlns:p14="http://schemas.microsoft.com/office/powerpoint/2010/main" val="3219704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Integración</a:t>
            </a:r>
            <a:r>
              <a:rPr lang="en-US" dirty="0" smtClean="0"/>
              <a:t> con </a:t>
            </a:r>
            <a:r>
              <a:rPr lang="en-US" dirty="0" err="1" smtClean="0"/>
              <a:t>conocimiento</a:t>
            </a:r>
            <a:r>
              <a:rPr lang="en-US" dirty="0" smtClean="0"/>
              <a:t> local</a:t>
            </a:r>
            <a:endParaRPr lang="en-US" dirty="0"/>
          </a:p>
        </p:txBody>
      </p:sp>
      <p:sp>
        <p:nvSpPr>
          <p:cNvPr id="3" name="Content Placeholder 2"/>
          <p:cNvSpPr>
            <a:spLocks noGrp="1"/>
          </p:cNvSpPr>
          <p:nvPr>
            <p:ph idx="1"/>
          </p:nvPr>
        </p:nvSpPr>
        <p:spPr>
          <a:xfrm>
            <a:off x="457200" y="1600201"/>
            <a:ext cx="4720442" cy="4525963"/>
          </a:xfrm>
        </p:spPr>
        <p:txBody>
          <a:bodyPr>
            <a:normAutofit fontScale="92500" lnSpcReduction="20000"/>
          </a:bodyPr>
          <a:lstStyle/>
          <a:p>
            <a:pPr>
              <a:spcAft>
                <a:spcPts val="600"/>
              </a:spcAft>
            </a:pPr>
            <a:r>
              <a:rPr lang="en-US" dirty="0" err="1" smtClean="0"/>
              <a:t>Reconocer</a:t>
            </a:r>
            <a:r>
              <a:rPr lang="en-US" dirty="0" smtClean="0"/>
              <a:t> </a:t>
            </a:r>
            <a:r>
              <a:rPr lang="en-US" dirty="0" err="1" smtClean="0"/>
              <a:t>necesidades</a:t>
            </a:r>
            <a:r>
              <a:rPr lang="en-US" dirty="0" smtClean="0"/>
              <a:t> locales en </a:t>
            </a:r>
            <a:r>
              <a:rPr lang="en-US" dirty="0" err="1" smtClean="0"/>
              <a:t>diagnosticos</a:t>
            </a:r>
            <a:r>
              <a:rPr lang="en-US" dirty="0" smtClean="0"/>
              <a:t> y </a:t>
            </a:r>
            <a:r>
              <a:rPr lang="en-US" dirty="0" err="1" smtClean="0"/>
              <a:t>evaluaciones</a:t>
            </a:r>
            <a:endParaRPr lang="en-US" dirty="0" smtClean="0"/>
          </a:p>
          <a:p>
            <a:pPr>
              <a:spcAft>
                <a:spcPts val="600"/>
              </a:spcAft>
            </a:pPr>
            <a:r>
              <a:rPr lang="en-US" dirty="0" err="1" smtClean="0"/>
              <a:t>Investigadores</a:t>
            </a:r>
            <a:r>
              <a:rPr lang="en-US" dirty="0" smtClean="0"/>
              <a:t> </a:t>
            </a:r>
            <a:r>
              <a:rPr lang="en-US" dirty="0" err="1" smtClean="0"/>
              <a:t>aprecian</a:t>
            </a:r>
            <a:r>
              <a:rPr lang="en-US" dirty="0" smtClean="0"/>
              <a:t> </a:t>
            </a:r>
            <a:r>
              <a:rPr lang="en-US" dirty="0" err="1" smtClean="0"/>
              <a:t>dinámicas</a:t>
            </a:r>
            <a:r>
              <a:rPr lang="en-US" dirty="0" smtClean="0"/>
              <a:t> de </a:t>
            </a:r>
            <a:r>
              <a:rPr lang="en-US" dirty="0" err="1" smtClean="0"/>
              <a:t>aprendizaje</a:t>
            </a:r>
            <a:r>
              <a:rPr lang="en-US" dirty="0" smtClean="0"/>
              <a:t> y </a:t>
            </a:r>
            <a:r>
              <a:rPr lang="en-US" dirty="0" err="1" smtClean="0"/>
              <a:t>inovación</a:t>
            </a:r>
            <a:r>
              <a:rPr lang="en-US" dirty="0" smtClean="0"/>
              <a:t> de </a:t>
            </a:r>
            <a:r>
              <a:rPr lang="en-US" dirty="0" err="1" smtClean="0"/>
              <a:t>agricultores</a:t>
            </a:r>
            <a:endParaRPr lang="en-US" dirty="0" smtClean="0"/>
          </a:p>
          <a:p>
            <a:pPr>
              <a:spcAft>
                <a:spcPts val="600"/>
              </a:spcAft>
            </a:pPr>
            <a:r>
              <a:rPr lang="en-US" dirty="0" err="1" smtClean="0"/>
              <a:t>Planificación</a:t>
            </a:r>
            <a:r>
              <a:rPr lang="en-US" dirty="0" smtClean="0"/>
              <a:t> con </a:t>
            </a:r>
            <a:r>
              <a:rPr lang="en-US" dirty="0" err="1" smtClean="0"/>
              <a:t>comunidades</a:t>
            </a:r>
            <a:r>
              <a:rPr lang="en-US" dirty="0" smtClean="0"/>
              <a:t> </a:t>
            </a:r>
            <a:r>
              <a:rPr lang="en-US" dirty="0" err="1" smtClean="0"/>
              <a:t>que</a:t>
            </a:r>
            <a:r>
              <a:rPr lang="en-US" dirty="0" smtClean="0"/>
              <a:t> </a:t>
            </a:r>
            <a:r>
              <a:rPr lang="en-US" dirty="0" err="1" smtClean="0"/>
              <a:t>integra</a:t>
            </a:r>
            <a:r>
              <a:rPr lang="en-US" dirty="0" smtClean="0"/>
              <a:t> </a:t>
            </a:r>
            <a:r>
              <a:rPr lang="en-US" dirty="0" err="1" smtClean="0"/>
              <a:t>soluciones</a:t>
            </a:r>
            <a:r>
              <a:rPr lang="en-US" dirty="0" smtClean="0"/>
              <a:t> en </a:t>
            </a:r>
            <a:r>
              <a:rPr lang="en-US" dirty="0" err="1" smtClean="0"/>
              <a:t>vez</a:t>
            </a:r>
            <a:r>
              <a:rPr lang="en-US" dirty="0" smtClean="0"/>
              <a:t> de </a:t>
            </a:r>
            <a:r>
              <a:rPr lang="en-US" dirty="0" err="1" smtClean="0"/>
              <a:t>tecnologías</a:t>
            </a:r>
            <a:r>
              <a:rPr lang="en-US" dirty="0" smtClean="0"/>
              <a:t> </a:t>
            </a:r>
            <a:r>
              <a:rPr lang="en-US" dirty="0" err="1" smtClean="0"/>
              <a:t>específicas</a:t>
            </a:r>
            <a:r>
              <a:rPr lang="en-US" dirty="0" smtClean="0"/>
              <a:t> (p. </a:t>
            </a:r>
            <a:r>
              <a:rPr lang="en-US" dirty="0" err="1" smtClean="0"/>
              <a:t>ej</a:t>
            </a:r>
            <a:r>
              <a:rPr lang="en-US" dirty="0" smtClean="0"/>
              <a:t>. </a:t>
            </a:r>
            <a:r>
              <a:rPr lang="en-US" dirty="0" err="1" smtClean="0"/>
              <a:t>Agrecol</a:t>
            </a:r>
            <a:r>
              <a:rPr lang="en-US" dirty="0" smtClean="0"/>
              <a:t>)</a:t>
            </a:r>
            <a:endParaRPr lang="en-US" dirty="0"/>
          </a:p>
        </p:txBody>
      </p:sp>
      <p:pic>
        <p:nvPicPr>
          <p:cNvPr id="4" name="Picture 2" descr="C:\Users\steven\Pictures\Pictures_oldComputer\Pictures_dell_recov\photodump 27_ene_07\100_20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7273" y="1708456"/>
            <a:ext cx="3167330" cy="422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7819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Clasificación</a:t>
            </a:r>
            <a:r>
              <a:rPr lang="en-US" dirty="0" smtClean="0"/>
              <a:t> de </a:t>
            </a:r>
            <a:r>
              <a:rPr lang="en-US" dirty="0" err="1" smtClean="0"/>
              <a:t>inversiones</a:t>
            </a:r>
            <a:endParaRPr lang="en-US" dirty="0"/>
          </a:p>
        </p:txBody>
      </p:sp>
      <p:sp>
        <p:nvSpPr>
          <p:cNvPr id="3" name="Content Placeholder 2"/>
          <p:cNvSpPr>
            <a:spLocks noGrp="1"/>
          </p:cNvSpPr>
          <p:nvPr>
            <p:ph idx="1"/>
          </p:nvPr>
        </p:nvSpPr>
        <p:spPr/>
        <p:txBody>
          <a:bodyPr/>
          <a:lstStyle/>
          <a:p>
            <a:r>
              <a:rPr lang="en-US" sz="2800" dirty="0" err="1" smtClean="0"/>
              <a:t>Inversiones</a:t>
            </a:r>
            <a:r>
              <a:rPr lang="en-US" sz="2800" dirty="0" smtClean="0"/>
              <a:t> de </a:t>
            </a:r>
            <a:r>
              <a:rPr lang="en-US" sz="2800" dirty="0" err="1" smtClean="0"/>
              <a:t>corto</a:t>
            </a:r>
            <a:r>
              <a:rPr lang="en-US" sz="2800" dirty="0" smtClean="0"/>
              <a:t> y largo </a:t>
            </a:r>
            <a:r>
              <a:rPr lang="en-US" sz="2800" dirty="0" err="1" smtClean="0"/>
              <a:t>plazo</a:t>
            </a:r>
            <a:r>
              <a:rPr lang="en-US" sz="2800" dirty="0" smtClean="0"/>
              <a:t>.</a:t>
            </a:r>
          </a:p>
          <a:p>
            <a:r>
              <a:rPr lang="en-US" sz="2800" dirty="0" err="1" smtClean="0"/>
              <a:t>Diferentes</a:t>
            </a:r>
            <a:r>
              <a:rPr lang="en-US" sz="2800" dirty="0" smtClean="0"/>
              <a:t> </a:t>
            </a:r>
            <a:r>
              <a:rPr lang="en-US" sz="2800" dirty="0" err="1" smtClean="0"/>
              <a:t>ambientes</a:t>
            </a:r>
            <a:r>
              <a:rPr lang="en-US" sz="2800" dirty="0" smtClean="0"/>
              <a:t> </a:t>
            </a:r>
            <a:r>
              <a:rPr lang="en-US" sz="2800" dirty="0" err="1" smtClean="0"/>
              <a:t>regionales</a:t>
            </a:r>
            <a:r>
              <a:rPr lang="en-US" sz="2800" dirty="0" smtClean="0"/>
              <a:t>:  </a:t>
            </a:r>
            <a:r>
              <a:rPr lang="en-US" sz="2800" dirty="0" err="1" smtClean="0"/>
              <a:t>Valles</a:t>
            </a:r>
            <a:r>
              <a:rPr lang="en-US" sz="2800" dirty="0" smtClean="0"/>
              <a:t>, </a:t>
            </a:r>
            <a:r>
              <a:rPr lang="en-US" sz="2800" dirty="0" err="1" smtClean="0"/>
              <a:t>Ladera</a:t>
            </a:r>
            <a:r>
              <a:rPr lang="en-US" sz="2800" dirty="0" smtClean="0"/>
              <a:t>, Altiplano, </a:t>
            </a:r>
            <a:r>
              <a:rPr lang="en-US" sz="2800" dirty="0" err="1" smtClean="0"/>
              <a:t>Andosoles</a:t>
            </a:r>
            <a:endParaRPr lang="en-US" sz="2800" dirty="0" smtClean="0"/>
          </a:p>
          <a:p>
            <a:r>
              <a:rPr lang="en-US" sz="2800" dirty="0" err="1" smtClean="0"/>
              <a:t>Diferentes</a:t>
            </a:r>
            <a:r>
              <a:rPr lang="en-US" sz="2800" dirty="0" smtClean="0"/>
              <a:t> </a:t>
            </a:r>
            <a:r>
              <a:rPr lang="en-US" sz="2800" dirty="0" err="1" smtClean="0"/>
              <a:t>costos</a:t>
            </a:r>
            <a:r>
              <a:rPr lang="en-US" sz="2800" dirty="0" smtClean="0"/>
              <a:t> </a:t>
            </a:r>
            <a:r>
              <a:rPr lang="en-US" sz="2800" dirty="0" err="1" smtClean="0"/>
              <a:t>para</a:t>
            </a:r>
            <a:r>
              <a:rPr lang="en-US" sz="2800" dirty="0" smtClean="0"/>
              <a:t> </a:t>
            </a:r>
            <a:r>
              <a:rPr lang="en-US" sz="2800" dirty="0" err="1" smtClean="0"/>
              <a:t>inversiones</a:t>
            </a:r>
            <a:r>
              <a:rPr lang="en-US" sz="2800" dirty="0" smtClean="0"/>
              <a:t> a </a:t>
            </a:r>
            <a:r>
              <a:rPr lang="en-US" sz="2800" dirty="0" err="1" smtClean="0"/>
              <a:t>diferentes</a:t>
            </a:r>
            <a:r>
              <a:rPr lang="en-US" sz="2800" dirty="0" smtClean="0"/>
              <a:t> </a:t>
            </a:r>
            <a:r>
              <a:rPr lang="en-US" sz="2800" dirty="0" err="1" smtClean="0"/>
              <a:t>actores</a:t>
            </a:r>
            <a:r>
              <a:rPr lang="en-US" sz="2800" dirty="0" smtClean="0"/>
              <a:t>: </a:t>
            </a:r>
            <a:r>
              <a:rPr lang="en-US" sz="2800" dirty="0" err="1" smtClean="0"/>
              <a:t>agricultores</a:t>
            </a:r>
            <a:r>
              <a:rPr lang="en-US" sz="2800" dirty="0" smtClean="0"/>
              <a:t>, </a:t>
            </a:r>
            <a:r>
              <a:rPr lang="en-US" sz="2800" dirty="0" err="1" smtClean="0"/>
              <a:t>practicantes</a:t>
            </a:r>
            <a:r>
              <a:rPr lang="en-US" sz="2800" dirty="0" smtClean="0"/>
              <a:t>/ </a:t>
            </a:r>
            <a:r>
              <a:rPr lang="en-US" sz="2800" dirty="0" err="1" smtClean="0"/>
              <a:t>investigadores</a:t>
            </a:r>
            <a:r>
              <a:rPr lang="en-US" sz="2800" dirty="0" smtClean="0"/>
              <a:t>, </a:t>
            </a:r>
            <a:r>
              <a:rPr lang="en-US" sz="2800" dirty="0" err="1" smtClean="0"/>
              <a:t>financiadores</a:t>
            </a:r>
            <a:endParaRPr lang="en-US" sz="2800" dirty="0" smtClean="0"/>
          </a:p>
          <a:p>
            <a:endParaRPr lang="en-US" sz="2800" dirty="0" smtClean="0"/>
          </a:p>
          <a:p>
            <a:endParaRPr lang="en-US" dirty="0"/>
          </a:p>
        </p:txBody>
      </p:sp>
      <p:pic>
        <p:nvPicPr>
          <p:cNvPr id="4" name="Picture 4" descr="C:\Users\steven\Pictures\Pictures_oldComputer\April2009_photos\tarwi_hands_cropp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9548" y="4362912"/>
            <a:ext cx="1987110" cy="198711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steven\Pictures\Pictures_oldComputer\Pictures_dell_recov\photodump 27_ene_07\100_20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995" y="4178525"/>
            <a:ext cx="1677802" cy="2236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7686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98" y="286514"/>
            <a:ext cx="8229600" cy="1143000"/>
          </a:xfrm>
        </p:spPr>
        <p:txBody>
          <a:bodyPr/>
          <a:lstStyle/>
          <a:p>
            <a:endParaRPr lang="en-US" dirty="0"/>
          </a:p>
        </p:txBody>
      </p:sp>
      <p:sp>
        <p:nvSpPr>
          <p:cNvPr id="4" name="Content Placeholder 3"/>
          <p:cNvSpPr>
            <a:spLocks noGrp="1"/>
          </p:cNvSpPr>
          <p:nvPr>
            <p:ph idx="1"/>
          </p:nvPr>
        </p:nvSpPr>
        <p:spPr/>
        <p:txBody>
          <a:bodyPr/>
          <a:lstStyle/>
          <a:p>
            <a:endParaRPr lang="en-US"/>
          </a:p>
        </p:txBody>
      </p:sp>
      <p:pic>
        <p:nvPicPr>
          <p:cNvPr id="410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899" y="213755"/>
            <a:ext cx="8763971" cy="6353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037008"/>
      </p:ext>
    </p:extLst>
  </p:cSld>
  <p:clrMapOvr>
    <a:masterClrMapping/>
  </p:clrMapOvr>
</p:sld>
</file>

<file path=ppt/theme/theme1.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1483</TotalTime>
  <Words>1484</Words>
  <Application>Microsoft Office PowerPoint</Application>
  <PresentationFormat>On-screen Show (4:3)</PresentationFormat>
  <Paragraphs>190</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Pistas hacia la intensificación agroecológica en el manejo de suelos andinos</vt:lpstr>
      <vt:lpstr>Plan de la presentación</vt:lpstr>
      <vt:lpstr>Suelos y agricultura campesina en la región andina</vt:lpstr>
      <vt:lpstr>Suelos y agricultura campesina en la región andina</vt:lpstr>
      <vt:lpstr>Cambios y amenazas a los que respondan intensificación agroecológico (IA)</vt:lpstr>
      <vt:lpstr>Fortalezas de la region para IA</vt:lpstr>
      <vt:lpstr>Temas trasversales en la revisión</vt:lpstr>
      <vt:lpstr>Revisión de la literatura según temas en los Andes</vt:lpstr>
      <vt:lpstr>Seis enfoques para la fertilidad de suelos</vt:lpstr>
      <vt:lpstr>Seis enfoques visualizados</vt:lpstr>
      <vt:lpstr>Enfoque 1: Balance de nutrientes</vt:lpstr>
      <vt:lpstr>PowerPoint Presentation</vt:lpstr>
      <vt:lpstr>Balance de nutrientes: hipótesis y soluciones promisorios</vt:lpstr>
      <vt:lpstr>2. Dinámica de nutrientes en el suelo y sincronia con crecimiento de cultivos.</vt:lpstr>
      <vt:lpstr>Enfoques de dinámica y sincronización de nutrientes</vt:lpstr>
      <vt:lpstr>Condiciones físico-químicos del suelo</vt:lpstr>
      <vt:lpstr>Función biológico del suelo</vt:lpstr>
      <vt:lpstr>Inoculantes para la rizósfera y microbios promotores de crecimiento</vt:lpstr>
      <vt:lpstr>Mejorando el ambiente del suelo para función benéfico de microbios y fauna</vt:lpstr>
      <vt:lpstr>Fitomejoramiento para captación de nutrientes en el suelo</vt:lpstr>
      <vt:lpstr>Fitomejoramiento para el cambio climático (sequía, helada)</vt:lpstr>
      <vt:lpstr>Organización de fincas</vt:lpstr>
      <vt:lpstr>Areas promisorios para investigacion: organización de fincas</vt:lpstr>
      <vt:lpstr>Factores co-limitantes</vt:lpstr>
      <vt:lpstr>Técnicas de evaluación del suelo</vt:lpstr>
      <vt:lpstr>Integración con conocimiento local</vt:lpstr>
      <vt:lpstr>Clasificación de inversiones</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anon</dc:creator>
  <cp:lastModifiedBy>anon</cp:lastModifiedBy>
  <cp:revision>85</cp:revision>
  <dcterms:created xsi:type="dcterms:W3CDTF">2011-07-13T19:03:34Z</dcterms:created>
  <dcterms:modified xsi:type="dcterms:W3CDTF">2011-07-21T13:41:34Z</dcterms:modified>
</cp:coreProperties>
</file>