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2" d="100"/>
          <a:sy n="82" d="100"/>
        </p:scale>
        <p:origin x="10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ECA7-3750-4492-861B-73AD21C3E28E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85C2F-9065-499C-A1B6-B6B9CAFF0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1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ECA7-3750-4492-861B-73AD21C3E28E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85C2F-9065-499C-A1B6-B6B9CAFF0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032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ECA7-3750-4492-861B-73AD21C3E28E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85C2F-9065-499C-A1B6-B6B9CAFF0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4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ECA7-3750-4492-861B-73AD21C3E28E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85C2F-9065-499C-A1B6-B6B9CAFF0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96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ECA7-3750-4492-861B-73AD21C3E28E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85C2F-9065-499C-A1B6-B6B9CAFF0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55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ECA7-3750-4492-861B-73AD21C3E28E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85C2F-9065-499C-A1B6-B6B9CAFF0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33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ECA7-3750-4492-861B-73AD21C3E28E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85C2F-9065-499C-A1B6-B6B9CAFF0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46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ECA7-3750-4492-861B-73AD21C3E28E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85C2F-9065-499C-A1B6-B6B9CAFF0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52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ECA7-3750-4492-861B-73AD21C3E28E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85C2F-9065-499C-A1B6-B6B9CAFF0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34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ECA7-3750-4492-861B-73AD21C3E28E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85C2F-9065-499C-A1B6-B6B9CAFF0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423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ECA7-3750-4492-861B-73AD21C3E28E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85C2F-9065-499C-A1B6-B6B9CAFF0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771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5ECA7-3750-4492-861B-73AD21C3E28E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85C2F-9065-499C-A1B6-B6B9CAFF0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79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foam.bio/why-organic/shaping-agriculture/four-principles-Organic" TargetMode="External"/><Relationship Id="rId2" Type="http://schemas.openxmlformats.org/officeDocument/2006/relationships/hyperlink" Target="http://www.fao.org/agroecology/knowledge/10-elements/en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generalmills.com/en/Responsibility/Sustainability/Regenerative-agricultu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994470"/>
              </p:ext>
            </p:extLst>
          </p:nvPr>
        </p:nvGraphicFramePr>
        <p:xfrm>
          <a:off x="0" y="0"/>
          <a:ext cx="12020930" cy="68151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70715">
                  <a:extLst>
                    <a:ext uri="{9D8B030D-6E8A-4147-A177-3AD203B41FA5}">
                      <a16:colId xmlns:a16="http://schemas.microsoft.com/office/drawing/2014/main" val="66983663"/>
                    </a:ext>
                  </a:extLst>
                </a:gridCol>
                <a:gridCol w="2989384">
                  <a:extLst>
                    <a:ext uri="{9D8B030D-6E8A-4147-A177-3AD203B41FA5}">
                      <a16:colId xmlns:a16="http://schemas.microsoft.com/office/drawing/2014/main" val="1160759921"/>
                    </a:ext>
                  </a:extLst>
                </a:gridCol>
                <a:gridCol w="3083169">
                  <a:extLst>
                    <a:ext uri="{9D8B030D-6E8A-4147-A177-3AD203B41FA5}">
                      <a16:colId xmlns:a16="http://schemas.microsoft.com/office/drawing/2014/main" val="449132569"/>
                    </a:ext>
                  </a:extLst>
                </a:gridCol>
                <a:gridCol w="2977662">
                  <a:extLst>
                    <a:ext uri="{9D8B030D-6E8A-4147-A177-3AD203B41FA5}">
                      <a16:colId xmlns:a16="http://schemas.microsoft.com/office/drawing/2014/main" val="4282154459"/>
                    </a:ext>
                  </a:extLst>
                </a:gridCol>
              </a:tblGrid>
              <a:tr h="464473">
                <a:tc>
                  <a:txBody>
                    <a:bodyPr/>
                    <a:lstStyle/>
                    <a:p>
                      <a:pPr algn="ctr"/>
                      <a:r>
                        <a:rPr lang="es-SV" sz="1300" dirty="0">
                          <a:latin typeface="Candara" panose="020E0502030303020204" pitchFamily="34" charset="0"/>
                        </a:rPr>
                        <a:t>AGROECOLOGÍA (Elementos FAO)</a:t>
                      </a:r>
                      <a:endParaRPr lang="en-US" sz="13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300" dirty="0">
                          <a:latin typeface="Candara" panose="020E0502030303020204" pitchFamily="34" charset="0"/>
                        </a:rPr>
                        <a:t>AGRICULTURA ORGÁNICA (A PARTIR DE IFOAM)</a:t>
                      </a:r>
                      <a:endParaRPr lang="en-US" sz="13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Candara" panose="020E0502030303020204" pitchFamily="34" charset="0"/>
                        </a:rPr>
                        <a:t>PERMACULTURA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300" dirty="0">
                          <a:latin typeface="Candara" panose="020E0502030303020204" pitchFamily="34" charset="0"/>
                        </a:rPr>
                        <a:t>AGRICULTURA REGENERATIVA</a:t>
                      </a:r>
                      <a:endParaRPr lang="en-US" sz="13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868911"/>
                  </a:ext>
                </a:extLst>
              </a:tr>
              <a:tr h="586703">
                <a:tc>
                  <a:txBody>
                    <a:bodyPr/>
                    <a:lstStyle/>
                    <a:p>
                      <a:r>
                        <a:rPr lang="en-US" sz="1300" b="1" dirty="0">
                          <a:latin typeface="Candara" panose="020E0502030303020204" pitchFamily="34" charset="0"/>
                        </a:rPr>
                        <a:t>1. 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Eficiencia</a:t>
                      </a:r>
                      <a:r>
                        <a:rPr lang="en-US" sz="1300" b="1" dirty="0">
                          <a:latin typeface="Candara" panose="020E0502030303020204" pitchFamily="34" charset="0"/>
                        </a:rPr>
                        <a:t>-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300" b="1" dirty="0"/>
                        <a:t>1. </a:t>
                      </a:r>
                      <a:r>
                        <a:rPr lang="en-US" sz="1300" b="1" dirty="0" err="1"/>
                        <a:t>Salud</a:t>
                      </a:r>
                      <a:r>
                        <a:rPr lang="en-US" sz="1300" b="1" dirty="0"/>
                        <a:t>-</a:t>
                      </a:r>
                      <a:r>
                        <a:rPr lang="en-US" sz="1300" b="1" baseline="0" dirty="0"/>
                        <a:t> </a:t>
                      </a:r>
                      <a:r>
                        <a:rPr lang="en-US" sz="1300" b="0" baseline="0" dirty="0" err="1"/>
                        <a:t>debe</a:t>
                      </a:r>
                      <a:r>
                        <a:rPr lang="en-US" sz="1300" b="0" baseline="0" dirty="0"/>
                        <a:t> </a:t>
                      </a:r>
                      <a:r>
                        <a:rPr lang="en-US" sz="1300" b="0" baseline="0" dirty="0" err="1"/>
                        <a:t>sostener</a:t>
                      </a:r>
                      <a:r>
                        <a:rPr lang="en-US" sz="1300" b="0" baseline="0" dirty="0"/>
                        <a:t> y </a:t>
                      </a:r>
                      <a:r>
                        <a:rPr lang="en-US" sz="1300" b="0" baseline="0" dirty="0" err="1"/>
                        <a:t>mejorarl</a:t>
                      </a:r>
                      <a:r>
                        <a:rPr lang="en-US" sz="1300" b="0" baseline="0" dirty="0"/>
                        <a:t> la </a:t>
                      </a:r>
                      <a:r>
                        <a:rPr lang="en-US" sz="1300" b="0" baseline="0" dirty="0" err="1"/>
                        <a:t>salud</a:t>
                      </a:r>
                      <a:r>
                        <a:rPr lang="en-US" sz="1300" b="0" baseline="0" dirty="0"/>
                        <a:t> del </a:t>
                      </a:r>
                      <a:r>
                        <a:rPr lang="en-US" sz="1300" b="0" baseline="0" dirty="0" err="1"/>
                        <a:t>suelo</a:t>
                      </a:r>
                      <a:r>
                        <a:rPr lang="en-US" sz="1300" b="0" baseline="0" dirty="0"/>
                        <a:t>, </a:t>
                      </a:r>
                      <a:r>
                        <a:rPr lang="en-US" sz="1300" b="0" baseline="0" dirty="0" err="1"/>
                        <a:t>plantas</a:t>
                      </a:r>
                      <a:r>
                        <a:rPr lang="en-US" sz="1300" b="0" baseline="0" dirty="0"/>
                        <a:t>, animals, </a:t>
                      </a:r>
                      <a:r>
                        <a:rPr lang="en-US" sz="1300" b="0" baseline="0" dirty="0" err="1"/>
                        <a:t>humana</a:t>
                      </a:r>
                      <a:r>
                        <a:rPr lang="en-US" sz="1300" b="0" baseline="0" dirty="0"/>
                        <a:t> y del </a:t>
                      </a:r>
                      <a:r>
                        <a:rPr lang="en-US" sz="1300" b="0" baseline="0" dirty="0" err="1"/>
                        <a:t>planeta</a:t>
                      </a:r>
                      <a:r>
                        <a:rPr lang="en-US" sz="1300" b="0" baseline="0" dirty="0"/>
                        <a:t> </a:t>
                      </a:r>
                      <a:r>
                        <a:rPr lang="en-US" sz="1300" b="0" baseline="0" dirty="0" err="1"/>
                        <a:t>como</a:t>
                      </a:r>
                      <a:r>
                        <a:rPr lang="en-US" sz="1300" b="0" baseline="0" dirty="0"/>
                        <a:t> </a:t>
                      </a:r>
                      <a:r>
                        <a:rPr lang="en-US" sz="1300" b="0" baseline="0" dirty="0" err="1"/>
                        <a:t>uno</a:t>
                      </a:r>
                      <a:r>
                        <a:rPr lang="en-US" sz="1300" b="0" baseline="0" dirty="0"/>
                        <a:t> e inseparable.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1300" b="1" dirty="0">
                          <a:latin typeface="Candara" panose="020E0502030303020204" pitchFamily="34" charset="0"/>
                        </a:rPr>
                        <a:t>1. Diversidad,</a:t>
                      </a: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 apilado (</a:t>
                      </a:r>
                      <a:r>
                        <a:rPr lang="es-SV" sz="1300" b="1" baseline="0" dirty="0" err="1">
                          <a:latin typeface="Candara" panose="020E0502030303020204" pitchFamily="34" charset="0"/>
                        </a:rPr>
                        <a:t>stacking</a:t>
                      </a: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)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300" b="1" dirty="0">
                          <a:latin typeface="Candara" panose="020E0502030303020204" pitchFamily="34" charset="0"/>
                        </a:rPr>
                        <a:t>1. Minimizar la perturbación del suelo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411381"/>
                  </a:ext>
                </a:extLst>
              </a:tr>
              <a:tr h="586703">
                <a:tc>
                  <a:txBody>
                    <a:bodyPr/>
                    <a:lstStyle/>
                    <a:p>
                      <a:r>
                        <a:rPr lang="en-US" sz="1300" b="1" dirty="0">
                          <a:latin typeface="Candara" panose="020E0502030303020204" pitchFamily="34" charset="0"/>
                        </a:rPr>
                        <a:t>2. 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Resiliencia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2. Efecto de bordes/orillas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2. Maximizar la diversidad de cultivos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389245"/>
                  </a:ext>
                </a:extLst>
              </a:tr>
              <a:tr h="676278">
                <a:tc>
                  <a:txBody>
                    <a:bodyPr/>
                    <a:lstStyle/>
                    <a:p>
                      <a:r>
                        <a:rPr lang="en-US" sz="1300" b="1" dirty="0">
                          <a:latin typeface="Candara" panose="020E0502030303020204" pitchFamily="34" charset="0"/>
                        </a:rPr>
                        <a:t>3. 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Diversidad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/>
                        <a:t>2. </a:t>
                      </a:r>
                      <a:r>
                        <a:rPr lang="en-US" sz="1300" b="1" dirty="0" err="1"/>
                        <a:t>Ecología</a:t>
                      </a:r>
                      <a:r>
                        <a:rPr lang="en-US" sz="1300" b="1" dirty="0"/>
                        <a:t>-</a:t>
                      </a:r>
                      <a:r>
                        <a:rPr lang="en-US" sz="1300" b="0" dirty="0"/>
                        <a:t>debe</a:t>
                      </a:r>
                      <a:r>
                        <a:rPr lang="en-US" sz="1300" b="0" baseline="0" dirty="0"/>
                        <a:t> </a:t>
                      </a:r>
                      <a:r>
                        <a:rPr lang="en-US" sz="1300" b="0" baseline="0" dirty="0" err="1"/>
                        <a:t>basarse</a:t>
                      </a:r>
                      <a:r>
                        <a:rPr lang="en-US" sz="1300" b="0" baseline="0" dirty="0"/>
                        <a:t> </a:t>
                      </a:r>
                      <a:r>
                        <a:rPr lang="en-US" sz="1300" b="0" baseline="0" dirty="0" err="1"/>
                        <a:t>en</a:t>
                      </a:r>
                      <a:r>
                        <a:rPr lang="en-US" sz="1300" b="0" baseline="0" dirty="0"/>
                        <a:t> los </a:t>
                      </a:r>
                      <a:r>
                        <a:rPr lang="en-US" sz="1300" b="0" baseline="0" dirty="0" err="1"/>
                        <a:t>sistemas</a:t>
                      </a:r>
                      <a:r>
                        <a:rPr lang="en-US" sz="1300" b="0" baseline="0" dirty="0"/>
                        <a:t> y </a:t>
                      </a:r>
                      <a:r>
                        <a:rPr lang="en-US" sz="1300" b="0" baseline="0" dirty="0" err="1"/>
                        <a:t>ciclos</a:t>
                      </a:r>
                      <a:r>
                        <a:rPr lang="en-US" sz="1300" b="0" baseline="0" dirty="0"/>
                        <a:t> </a:t>
                      </a:r>
                      <a:r>
                        <a:rPr lang="en-US" sz="1300" b="0" baseline="0" dirty="0" err="1"/>
                        <a:t>ecológicos</a:t>
                      </a:r>
                      <a:r>
                        <a:rPr lang="en-US" sz="1300" b="0" baseline="0" dirty="0"/>
                        <a:t> de </a:t>
                      </a:r>
                      <a:r>
                        <a:rPr lang="en-US" sz="1300" b="0" baseline="0" dirty="0" err="1"/>
                        <a:t>vida</a:t>
                      </a:r>
                      <a:r>
                        <a:rPr lang="en-US" sz="1300" b="0" baseline="0" dirty="0"/>
                        <a:t>, </a:t>
                      </a:r>
                      <a:r>
                        <a:rPr lang="en-US" sz="1300" b="0" baseline="0" dirty="0" err="1"/>
                        <a:t>trabajar</a:t>
                      </a:r>
                      <a:r>
                        <a:rPr lang="en-US" sz="1300" b="0" baseline="0" dirty="0"/>
                        <a:t> con </a:t>
                      </a:r>
                      <a:r>
                        <a:rPr lang="en-US" sz="1300" b="0" baseline="0" dirty="0" err="1"/>
                        <a:t>ellos</a:t>
                      </a:r>
                      <a:r>
                        <a:rPr lang="en-US" sz="1300" b="0" baseline="0" dirty="0"/>
                        <a:t>, </a:t>
                      </a:r>
                      <a:r>
                        <a:rPr lang="en-US" sz="1300" b="0" baseline="0" dirty="0" err="1"/>
                        <a:t>emularlos</a:t>
                      </a:r>
                      <a:r>
                        <a:rPr lang="en-US" sz="1300" b="0" baseline="0" dirty="0"/>
                        <a:t> y </a:t>
                      </a:r>
                      <a:r>
                        <a:rPr lang="en-US" sz="1300" b="0" baseline="0" dirty="0" err="1"/>
                        <a:t>ayudar</a:t>
                      </a:r>
                      <a:r>
                        <a:rPr lang="en-US" sz="1300" b="0" baseline="0" dirty="0"/>
                        <a:t> a </a:t>
                      </a:r>
                      <a:r>
                        <a:rPr lang="en-US" sz="1300" b="0" baseline="0" dirty="0" err="1"/>
                        <a:t>sostenerlos</a:t>
                      </a:r>
                      <a:r>
                        <a:rPr lang="en-US" sz="13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1300" b="1" dirty="0">
                          <a:latin typeface="Candara" panose="020E0502030303020204" pitchFamily="34" charset="0"/>
                        </a:rPr>
                        <a:t>3. El problema es la solución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300" b="1" dirty="0">
                          <a:latin typeface="Candara" panose="020E0502030303020204" pitchFamily="34" charset="0"/>
                        </a:rPr>
                        <a:t>3. Mantener el suelo bajo cobertura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211846"/>
                  </a:ext>
                </a:extLst>
              </a:tr>
              <a:tr h="513027">
                <a:tc>
                  <a:txBody>
                    <a:bodyPr/>
                    <a:lstStyle/>
                    <a:p>
                      <a:r>
                        <a:rPr lang="en-US" sz="1300" b="1" dirty="0">
                          <a:latin typeface="Candara" panose="020E0502030303020204" pitchFamily="34" charset="0"/>
                        </a:rPr>
                        <a:t>4. Co-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Creaci</a:t>
                      </a:r>
                      <a:r>
                        <a:rPr lang="es-SV" sz="1300" b="1" dirty="0" err="1">
                          <a:latin typeface="Candara" panose="020E0502030303020204" pitchFamily="34" charset="0"/>
                        </a:rPr>
                        <a:t>ón</a:t>
                      </a: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 e intercambio de conocimientos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SV" sz="1300" b="1" dirty="0">
                          <a:latin typeface="Candara" panose="020E0502030303020204" pitchFamily="34" charset="0"/>
                        </a:rPr>
                        <a:t>4. Hacer el</a:t>
                      </a: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 cambio mínimo con el efecto más grande posible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BO" sz="1300" b="1" dirty="0">
                          <a:latin typeface="Candara" panose="020E0502030303020204" pitchFamily="34" charset="0"/>
                        </a:rPr>
                        <a:t>4. Mantener raíces vivas durante todo el año.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302340"/>
                  </a:ext>
                </a:extLst>
              </a:tr>
              <a:tr h="524017">
                <a:tc>
                  <a:txBody>
                    <a:bodyPr/>
                    <a:lstStyle/>
                    <a:p>
                      <a:r>
                        <a:rPr lang="en-US" sz="1300" b="1" dirty="0">
                          <a:latin typeface="Candara" panose="020E0502030303020204" pitchFamily="34" charset="0"/>
                        </a:rPr>
                        <a:t>5. 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Reciclaje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/>
                        <a:t>3. Justicia- </a:t>
                      </a:r>
                      <a:r>
                        <a:rPr lang="en-US" sz="1300" dirty="0"/>
                        <a:t>debe </a:t>
                      </a:r>
                      <a:r>
                        <a:rPr lang="en-US" sz="1300" dirty="0" err="1"/>
                        <a:t>construir</a:t>
                      </a:r>
                      <a:r>
                        <a:rPr lang="en-US" sz="1300" baseline="0" dirty="0"/>
                        <a:t> </a:t>
                      </a:r>
                      <a:r>
                        <a:rPr lang="en-US" sz="1300" baseline="0" dirty="0" err="1"/>
                        <a:t>relaciones</a:t>
                      </a:r>
                      <a:r>
                        <a:rPr lang="en-US" sz="1300" baseline="0" dirty="0"/>
                        <a:t> Justas </a:t>
                      </a:r>
                      <a:r>
                        <a:rPr lang="en-US" sz="1300" baseline="0" dirty="0" err="1"/>
                        <a:t>en</a:t>
                      </a:r>
                      <a:r>
                        <a:rPr lang="en-US" sz="1300" baseline="0" dirty="0"/>
                        <a:t> terminus de el </a:t>
                      </a:r>
                      <a:r>
                        <a:rPr lang="en-US" sz="1300" baseline="0" dirty="0" err="1"/>
                        <a:t>ambiente</a:t>
                      </a:r>
                      <a:r>
                        <a:rPr lang="en-US" sz="1300" baseline="0" dirty="0"/>
                        <a:t> </a:t>
                      </a:r>
                      <a:r>
                        <a:rPr lang="en-US" sz="1300" baseline="0" dirty="0" err="1"/>
                        <a:t>comun</a:t>
                      </a:r>
                      <a:r>
                        <a:rPr lang="en-US" sz="1300" baseline="0" dirty="0"/>
                        <a:t> y las </a:t>
                      </a:r>
                      <a:r>
                        <a:rPr lang="en-US" sz="1300" baseline="0" dirty="0" err="1"/>
                        <a:t>oportunidades</a:t>
                      </a:r>
                      <a:r>
                        <a:rPr lang="en-US" sz="1300" baseline="0" dirty="0"/>
                        <a:t> de </a:t>
                      </a:r>
                      <a:r>
                        <a:rPr lang="en-US" sz="1300" baseline="0" dirty="0" err="1"/>
                        <a:t>vida</a:t>
                      </a:r>
                      <a:r>
                        <a:rPr lang="en-US" sz="1300" baseline="0" dirty="0"/>
                        <a:t>.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SV" sz="1300" b="1" dirty="0">
                          <a:latin typeface="Candara" panose="020E0502030303020204" pitchFamily="34" charset="0"/>
                        </a:rPr>
                        <a:t>5. Observar e interactuar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BO" sz="1300" b="1" dirty="0">
                          <a:latin typeface="Candara" panose="020E0502030303020204" pitchFamily="34" charset="0"/>
                        </a:rPr>
                        <a:t>5. Integrar la ganadería con la producción agrícola.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98704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300" b="1" dirty="0">
                          <a:latin typeface="Candara" panose="020E0502030303020204" pitchFamily="34" charset="0"/>
                        </a:rPr>
                        <a:t>6. 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Sinergias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SV" sz="1300" b="1" dirty="0">
                          <a:latin typeface="Candara" panose="020E0502030303020204" pitchFamily="34" charset="0"/>
                        </a:rPr>
                        <a:t>6. Aplicar la auto-regulación y aceptar retro-alimentación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19026"/>
                  </a:ext>
                </a:extLst>
              </a:tr>
              <a:tr h="509451">
                <a:tc>
                  <a:txBody>
                    <a:bodyPr/>
                    <a:lstStyle/>
                    <a:p>
                      <a:r>
                        <a:rPr lang="en-US" sz="1300" b="1" dirty="0">
                          <a:latin typeface="Candara" panose="020E0502030303020204" pitchFamily="34" charset="0"/>
                        </a:rPr>
                        <a:t>7. 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Valores</a:t>
                      </a:r>
                      <a:r>
                        <a:rPr lang="en-US" sz="1300" b="1" baseline="0" dirty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n-US" sz="1300" b="1" baseline="0" dirty="0" err="1">
                          <a:latin typeface="Candara" panose="020E0502030303020204" pitchFamily="34" charset="0"/>
                        </a:rPr>
                        <a:t>humanos</a:t>
                      </a:r>
                      <a:r>
                        <a:rPr lang="en-US" sz="1300" b="1" baseline="0" dirty="0">
                          <a:latin typeface="Candara" panose="020E0502030303020204" pitchFamily="34" charset="0"/>
                        </a:rPr>
                        <a:t> y </a:t>
                      </a:r>
                      <a:r>
                        <a:rPr lang="en-US" sz="1300" b="1" baseline="0" dirty="0" err="1">
                          <a:latin typeface="Candara" panose="020E0502030303020204" pitchFamily="34" charset="0"/>
                        </a:rPr>
                        <a:t>sociales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/>
                        <a:t>4. </a:t>
                      </a:r>
                      <a:r>
                        <a:rPr lang="en-US" sz="1300" b="1" dirty="0" err="1"/>
                        <a:t>Cuidado</a:t>
                      </a:r>
                      <a:r>
                        <a:rPr lang="en-US" sz="1300" b="1" dirty="0"/>
                        <a:t>- </a:t>
                      </a:r>
                      <a:r>
                        <a:rPr lang="en-US" sz="1300" b="0" dirty="0"/>
                        <a:t>debe</a:t>
                      </a:r>
                      <a:r>
                        <a:rPr lang="en-US" sz="1300" b="0" baseline="0" dirty="0"/>
                        <a:t> </a:t>
                      </a:r>
                      <a:r>
                        <a:rPr lang="en-US" sz="1300" b="0" baseline="0" dirty="0" err="1"/>
                        <a:t>manejarse</a:t>
                      </a:r>
                      <a:r>
                        <a:rPr lang="en-US" sz="1300" b="0" baseline="0" dirty="0"/>
                        <a:t> de </a:t>
                      </a:r>
                      <a:r>
                        <a:rPr lang="en-US" sz="1300" b="0" baseline="0" dirty="0" err="1"/>
                        <a:t>manera</a:t>
                      </a:r>
                      <a:r>
                        <a:rPr lang="en-US" sz="1300" b="0" baseline="0" dirty="0"/>
                        <a:t> preventive y responsible para </a:t>
                      </a:r>
                      <a:r>
                        <a:rPr lang="en-US" sz="1300" b="0" baseline="0" dirty="0" err="1"/>
                        <a:t>proteger</a:t>
                      </a:r>
                      <a:r>
                        <a:rPr lang="en-US" sz="1300" b="0" baseline="0" dirty="0"/>
                        <a:t> el </a:t>
                      </a:r>
                      <a:r>
                        <a:rPr lang="en-US" sz="1300" b="0" baseline="0" dirty="0" err="1"/>
                        <a:t>bienestar</a:t>
                      </a:r>
                      <a:r>
                        <a:rPr lang="en-US" sz="1300" b="0" baseline="0" dirty="0"/>
                        <a:t> de las </a:t>
                      </a:r>
                      <a:r>
                        <a:rPr lang="en-US" sz="1300" b="0" baseline="0" dirty="0" err="1"/>
                        <a:t>generaciones</a:t>
                      </a:r>
                      <a:r>
                        <a:rPr lang="en-US" sz="1300" b="0" baseline="0" dirty="0"/>
                        <a:t> y medio </a:t>
                      </a:r>
                      <a:r>
                        <a:rPr lang="en-US" sz="1300" b="0" baseline="0" dirty="0" err="1"/>
                        <a:t>ambiente</a:t>
                      </a:r>
                      <a:r>
                        <a:rPr lang="en-US" sz="1300" b="0" baseline="0" dirty="0"/>
                        <a:t> actuals y </a:t>
                      </a:r>
                      <a:r>
                        <a:rPr lang="en-US" sz="1300" b="0" baseline="0" dirty="0" err="1"/>
                        <a:t>futuras</a:t>
                      </a:r>
                      <a:r>
                        <a:rPr lang="en-US" sz="1300" b="0" baseline="0" dirty="0"/>
                        <a:t>. </a:t>
                      </a:r>
                      <a:r>
                        <a:rPr lang="en-US" sz="13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SV" sz="1300" b="1" dirty="0">
                          <a:latin typeface="Candara" panose="020E0502030303020204" pitchFamily="34" charset="0"/>
                        </a:rPr>
                        <a:t>7. Usar </a:t>
                      </a: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y responder al cambio de manera creativa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993232"/>
                  </a:ext>
                </a:extLst>
              </a:tr>
              <a:tr h="418012">
                <a:tc>
                  <a:txBody>
                    <a:bodyPr/>
                    <a:lstStyle/>
                    <a:p>
                      <a:r>
                        <a:rPr lang="en-US" sz="1300" b="1" dirty="0">
                          <a:latin typeface="Candara" panose="020E0502030303020204" pitchFamily="34" charset="0"/>
                        </a:rPr>
                        <a:t>8. 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Economía</a:t>
                      </a:r>
                      <a:r>
                        <a:rPr lang="en-US" sz="1300" b="1" dirty="0">
                          <a:latin typeface="Candara" panose="020E0502030303020204" pitchFamily="34" charset="0"/>
                        </a:rPr>
                        <a:t> circular y 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solidaria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SV" sz="1300" b="1" dirty="0">
                          <a:latin typeface="Candara" panose="020E0502030303020204" pitchFamily="34" charset="0"/>
                        </a:rPr>
                        <a:t>8. Acelerar la</a:t>
                      </a: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 sucesión y evolución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376111"/>
                  </a:ext>
                </a:extLst>
              </a:tr>
              <a:tr h="4180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latin typeface="Candara" panose="020E0502030303020204" pitchFamily="34" charset="0"/>
                        </a:rPr>
                        <a:t>9. 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Cultura</a:t>
                      </a:r>
                      <a:r>
                        <a:rPr lang="en-US" sz="1300" b="1" dirty="0">
                          <a:latin typeface="Candara" panose="020E0502030303020204" pitchFamily="34" charset="0"/>
                        </a:rPr>
                        <a:t> y 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tradiciones</a:t>
                      </a:r>
                      <a:r>
                        <a:rPr lang="en-US" sz="1300" b="1" dirty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alimentarias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300" baseline="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SV" sz="1300" b="1" dirty="0">
                          <a:latin typeface="Candara" panose="020E0502030303020204" pitchFamily="34" charset="0"/>
                        </a:rPr>
                        <a:t>9. Huertos</a:t>
                      </a: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 de todo (</a:t>
                      </a:r>
                      <a:r>
                        <a:rPr lang="es-SV" sz="1300" b="1" baseline="0" dirty="0" err="1">
                          <a:latin typeface="Candara" panose="020E0502030303020204" pitchFamily="34" charset="0"/>
                        </a:rPr>
                        <a:t>everything</a:t>
                      </a: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s-SV" sz="1300" b="1" baseline="0" dirty="0" err="1">
                          <a:latin typeface="Candara" panose="020E0502030303020204" pitchFamily="34" charset="0"/>
                        </a:rPr>
                        <a:t>gardens</a:t>
                      </a: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)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88219"/>
                  </a:ext>
                </a:extLst>
              </a:tr>
              <a:tr h="327413">
                <a:tc>
                  <a:txBody>
                    <a:bodyPr/>
                    <a:lstStyle/>
                    <a:p>
                      <a:r>
                        <a:rPr lang="en-US" sz="1300" b="1" dirty="0">
                          <a:latin typeface="Candara" panose="020E0502030303020204" pitchFamily="34" charset="0"/>
                        </a:rPr>
                        <a:t>10. 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Gobernanza</a:t>
                      </a:r>
                      <a:r>
                        <a:rPr lang="en-US" sz="1300" b="1" dirty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n-US" sz="1300" b="1" dirty="0" err="1">
                          <a:latin typeface="Candara" panose="020E0502030303020204" pitchFamily="34" charset="0"/>
                        </a:rPr>
                        <a:t>responsable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300" baseline="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SV" sz="1300" b="1" dirty="0">
                          <a:latin typeface="Candara" panose="020E0502030303020204" pitchFamily="34" charset="0"/>
                        </a:rPr>
                        <a:t>10. Ubicación relativa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519726"/>
                  </a:ext>
                </a:extLst>
              </a:tr>
              <a:tr h="418012">
                <a:tc>
                  <a:txBody>
                    <a:bodyPr/>
                    <a:lstStyle/>
                    <a:p>
                      <a:r>
                        <a:rPr lang="es-SV" sz="1300" b="1" dirty="0">
                          <a:latin typeface="Candara" panose="020E0502030303020204" pitchFamily="34" charset="0"/>
                        </a:rPr>
                        <a:t>Fuente:</a:t>
                      </a: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s-SV" sz="1300" b="0" baseline="0" dirty="0">
                          <a:latin typeface="Candara" panose="020E0502030303020204" pitchFamily="34" charset="0"/>
                        </a:rPr>
                        <a:t>FAO- </a:t>
                      </a:r>
                      <a:r>
                        <a:rPr lang="es-SV" sz="1300" b="0" baseline="0" dirty="0">
                          <a:latin typeface="Candara" panose="020E0502030303020204" pitchFamily="34" charset="0"/>
                          <a:hlinkClick r:id="rId2"/>
                        </a:rPr>
                        <a:t>http://www.fao.org/agroecology/knowledge/10-elements/en/</a:t>
                      </a:r>
                      <a:r>
                        <a:rPr lang="es-SV" sz="1300" b="0" baseline="0" dirty="0">
                          <a:latin typeface="Candara" panose="020E0502030303020204" pitchFamily="34" charset="0"/>
                        </a:rPr>
                        <a:t> 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Fuente: </a:t>
                      </a:r>
                      <a:r>
                        <a:rPr lang="es-SV" sz="1300" b="0" baseline="0" dirty="0">
                          <a:latin typeface="Candara" panose="020E0502030303020204" pitchFamily="34" charset="0"/>
                        </a:rPr>
                        <a:t>IFOAM- </a:t>
                      </a:r>
                      <a:r>
                        <a:rPr lang="es-SV" sz="1300" b="0" baseline="0" dirty="0">
                          <a:latin typeface="Candara" panose="020E0502030303020204" pitchFamily="34" charset="0"/>
                          <a:hlinkClick r:id="rId3"/>
                        </a:rPr>
                        <a:t>https://www.ifoam.bio/why-organic/shaping-agriculture/four-principles-Organic</a:t>
                      </a:r>
                      <a:r>
                        <a:rPr lang="es-SV" sz="1300" b="0" baseline="0" dirty="0">
                          <a:latin typeface="Candara" panose="020E0502030303020204" pitchFamily="34" charset="0"/>
                        </a:rPr>
                        <a:t>  </a:t>
                      </a:r>
                      <a:endParaRPr lang="en-US" sz="1300" b="1" baseline="0" dirty="0">
                        <a:latin typeface="Candara" panose="020E0502030303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300" baseline="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SV" sz="1300" b="1" dirty="0">
                          <a:latin typeface="Candara" panose="020E0502030303020204" pitchFamily="34" charset="0"/>
                        </a:rPr>
                        <a:t>Fuente:</a:t>
                      </a:r>
                      <a:r>
                        <a:rPr lang="es-SV" sz="1300" b="1" baseline="0" dirty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n-US" sz="1300" b="0" baseline="0" dirty="0">
                          <a:latin typeface="Candara" panose="020E0502030303020204" pitchFamily="34" charset="0"/>
                        </a:rPr>
                        <a:t>Ferguson R.S., Lovell S.T. (2014) Permaculture for agroecology: design, movement, practice, and worldview. A review. Agronomy for Sustainable Development 34 (2):251-274.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BO" sz="1300" b="1" dirty="0">
                          <a:latin typeface="Candara" panose="020E0502030303020204" pitchFamily="34" charset="0"/>
                        </a:rPr>
                        <a:t>Fuente: </a:t>
                      </a:r>
                      <a:r>
                        <a:rPr lang="es-BO" sz="1300" b="0" dirty="0">
                          <a:latin typeface="Candara" panose="020E0502030303020204" pitchFamily="34" charset="0"/>
                        </a:rPr>
                        <a:t>General Mills </a:t>
                      </a:r>
                      <a:r>
                        <a:rPr lang="es-BO" sz="1300" b="0" dirty="0" err="1">
                          <a:latin typeface="Candara" panose="020E0502030303020204" pitchFamily="34" charset="0"/>
                        </a:rPr>
                        <a:t>Regenerative</a:t>
                      </a:r>
                      <a:r>
                        <a:rPr lang="es-BO" sz="1300" b="0" dirty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s-BO" sz="1300" b="0" dirty="0" err="1">
                          <a:latin typeface="Candara" panose="020E0502030303020204" pitchFamily="34" charset="0"/>
                        </a:rPr>
                        <a:t>Agriculture</a:t>
                      </a:r>
                      <a:r>
                        <a:rPr lang="es-BO" sz="1300" b="0" dirty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s-BO" sz="1300" b="0" dirty="0" err="1">
                          <a:latin typeface="Candara" panose="020E0502030303020204" pitchFamily="34" charset="0"/>
                        </a:rPr>
                        <a:t>Self-Assessment</a:t>
                      </a:r>
                      <a:r>
                        <a:rPr lang="es-BO" sz="1300" b="0" dirty="0">
                          <a:latin typeface="Candara" panose="020E0502030303020204" pitchFamily="34" charset="0"/>
                        </a:rPr>
                        <a:t>-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400" dirty="0">
                          <a:hlinkClick r:id="rId4"/>
                        </a:rPr>
                        <a:t>https://www.generalmills.com/en/Responsibility/Sustainability/Regenerative-agriculture</a:t>
                      </a:r>
                      <a:endParaRPr lang="en-US" sz="1300" b="1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574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8292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368</Words>
  <Application>Microsoft Office PowerPoint</Application>
  <PresentationFormat>Widescreen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Candara</vt:lpstr>
      <vt:lpstr>Office Theme</vt:lpstr>
      <vt:lpstr>PowerPoint Presentation</vt:lpstr>
    </vt:vector>
  </TitlesOfParts>
  <Company>University of Vermont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Ernesto Mendez</dc:creator>
  <cp:lastModifiedBy>Nils McCune</cp:lastModifiedBy>
  <cp:revision>13</cp:revision>
  <dcterms:created xsi:type="dcterms:W3CDTF">2020-07-13T15:07:44Z</dcterms:created>
  <dcterms:modified xsi:type="dcterms:W3CDTF">2020-07-14T16:48:53Z</dcterms:modified>
</cp:coreProperties>
</file>