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1" r:id="rId4"/>
    <p:sldId id="258" r:id="rId5"/>
    <p:sldId id="271" r:id="rId6"/>
    <p:sldId id="259" r:id="rId7"/>
    <p:sldId id="278" r:id="rId8"/>
    <p:sldId id="260" r:id="rId9"/>
    <p:sldId id="284" r:id="rId10"/>
    <p:sldId id="285" r:id="rId11"/>
    <p:sldId id="261" r:id="rId12"/>
    <p:sldId id="272" r:id="rId13"/>
    <p:sldId id="273" r:id="rId14"/>
    <p:sldId id="274" r:id="rId15"/>
    <p:sldId id="263" r:id="rId16"/>
    <p:sldId id="275" r:id="rId17"/>
    <p:sldId id="276" r:id="rId18"/>
    <p:sldId id="277" r:id="rId19"/>
    <p:sldId id="282" r:id="rId20"/>
    <p:sldId id="287" r:id="rId21"/>
    <p:sldId id="262" r:id="rId22"/>
    <p:sldId id="288" r:id="rId23"/>
    <p:sldId id="268" r:id="rId24"/>
    <p:sldId id="289" r:id="rId25"/>
    <p:sldId id="290" r:id="rId26"/>
    <p:sldId id="28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5700"/>
    <a:srgbClr val="FF832F"/>
    <a:srgbClr val="FF9F5D"/>
    <a:srgbClr val="E1DC16"/>
    <a:srgbClr val="DEA900"/>
    <a:srgbClr val="FF9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40" autoAdjust="0"/>
    <p:restoredTop sz="90834" autoAdjust="0"/>
  </p:normalViewPr>
  <p:slideViewPr>
    <p:cSldViewPr snapToGrid="0">
      <p:cViewPr>
        <p:scale>
          <a:sx n="110" d="100"/>
          <a:sy n="110" d="100"/>
        </p:scale>
        <p:origin x="192" y="138"/>
      </p:cViewPr>
      <p:guideLst/>
    </p:cSldViewPr>
  </p:slideViewPr>
  <p:outlineViewPr>
    <p:cViewPr>
      <p:scale>
        <a:sx n="33" d="100"/>
        <a:sy n="33" d="100"/>
      </p:scale>
      <p:origin x="0" y="-628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15082-E581-4D90-B68D-E74DF3F8371C}" type="datetimeFigureOut">
              <a:rPr lang="es-PE" smtClean="0"/>
              <a:t>29/06/2020</a:t>
            </a:fld>
            <a:endParaRPr lang="es-P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BA9C3-25DD-42E6-9686-0698C82872FE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938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===Cambien </a:t>
            </a:r>
            <a:r>
              <a:rPr lang="es-PE"/>
              <a:t>la posición de la </a:t>
            </a:r>
            <a:r>
              <a:rPr lang="es-PE" dirty="0"/>
              <a:t>diapositiva entre el 5 y el 6, creo que tiene mas sentido los </a:t>
            </a:r>
            <a:r>
              <a:rPr lang="es-PE" dirty="0" err="1"/>
              <a:t>parametros</a:t>
            </a:r>
            <a:r>
              <a:rPr lang="es-PE" dirty="0"/>
              <a:t> que se midieron como parte de la metodología.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09440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0988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b="1" noProof="0" dirty="0"/>
              <a:t>También fijarse que el área total de bosques y bordes es relativamente pequeña aunque su aporte en servicios ambientales puede ser mayor, ejemplo el papel de bordes de vegetación en frenar la erosión y el escape de nutrientes del Sistema.</a:t>
            </a:r>
          </a:p>
          <a:p>
            <a:endParaRPr lang="es-UY" b="1" noProof="0" dirty="0"/>
          </a:p>
          <a:p>
            <a:r>
              <a:rPr lang="es-UY" b="1" noProof="0" dirty="0"/>
              <a:t>En ecuador, las parcelas “abandonadas” a veces son solamente por factores de migración, aunque se ve mayores índices de degradación allí.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276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dirty="0"/>
              <a:t>La diagrama distingue: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tierras abandonados y cultivos con descansos cortos con la erosión, y en el sentido opuesto de carbono total; 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carbono, fertilidad, macrofauna con los bordes de las parcelas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la pastura permanente con el almacenamiento de agua en el suelo, de los descansos y pasturas con la diversidad de la vegetación baja (no incluye arboles)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Los bosques tiene resultados muy variados (el ovalo mas grande) dependiendo de su historia y condición preexistente del suelo.</a:t>
            </a:r>
          </a:p>
          <a:p>
            <a:pPr marL="285750" indent="-285750">
              <a:buFontTx/>
              <a:buChar char="-"/>
            </a:pPr>
            <a:endParaRPr lang="es-UY" dirty="0"/>
          </a:p>
          <a:p>
            <a:pPr marL="285750" indent="-285750">
              <a:buFontTx/>
              <a:buChar char="-"/>
            </a:pPr>
            <a:r>
              <a:rPr lang="es-UY" dirty="0"/>
              <a:t>Además: el eje principal (horizontal) es uno que combina la erosión del suelo (negativa) y macrofauna, fertilidad, C del suelo como aspectos positivos – sugiere una simplificación de esta metodología?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61116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dirty="0"/>
              <a:t>La diagrama distingue: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tierras abandonados y cultivos con descansos cortos con la erosión, y en el sentido opuesto de carbono total; 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carbono, fertilidad, macrofauna con los bordes de las parcelas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la pastura permanente con el almacenamiento de agua en el suelo, de los descansos y pasturas con la diversidad de la vegetación baja (no incluye arboles)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Los bosques tiene resultados muy variados (el ovalo mas grande) dependiendo de su historia y condición preexistente del suelo.</a:t>
            </a:r>
          </a:p>
          <a:p>
            <a:pPr marL="285750" indent="-285750">
              <a:buFontTx/>
              <a:buChar char="-"/>
            </a:pPr>
            <a:endParaRPr lang="es-UY" dirty="0"/>
          </a:p>
          <a:p>
            <a:pPr marL="285750" indent="-285750">
              <a:buFontTx/>
              <a:buChar char="-"/>
            </a:pPr>
            <a:r>
              <a:rPr lang="es-UY" dirty="0"/>
              <a:t>Además: el eje principal (horizontal) es uno que combina la erosión del suelo (negativa) y macrofauna, fertilidad, C del suelo como aspectos positivos – sugiere una simplificación de esta metodología?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3182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dirty="0"/>
              <a:t>La diagrama distingue: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tierras abandonados y cultivos con descansos cortos con la erosión, y en el sentido opuesto de carbono total; 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carbono, fertilidad, macrofauna con los bordes de las parcelas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La asociación de la pastura permanente con el almacenamiento de agua en el suelo, de los descansos y pasturas con la diversidad de la vegetación baja (no incluye arboles)</a:t>
            </a:r>
          </a:p>
          <a:p>
            <a:pPr marL="285750" indent="-285750">
              <a:buFontTx/>
              <a:buChar char="-"/>
            </a:pPr>
            <a:r>
              <a:rPr lang="es-UY" sz="1200" dirty="0"/>
              <a:t>Los bosques tiene resultados muy variados (el ovalo mas grande) dependiendo de su historia y condición preexistente del suelo.</a:t>
            </a:r>
          </a:p>
          <a:p>
            <a:pPr marL="285750" indent="-285750">
              <a:buFontTx/>
              <a:buChar char="-"/>
            </a:pPr>
            <a:endParaRPr lang="es-UY" dirty="0"/>
          </a:p>
          <a:p>
            <a:pPr marL="285750" indent="-285750">
              <a:buFontTx/>
              <a:buChar char="-"/>
            </a:pPr>
            <a:r>
              <a:rPr lang="es-UY" dirty="0"/>
              <a:t>Además: el eje principal (horizontal) es uno que combina la erosión del suelo (negativa) y macrofauna, fertilidad, C del suelo como aspectos positivos – sugiere una simplificación de esta metodología?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84929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Y" dirty="0">
                <a:highlight>
                  <a:srgbClr val="FFFF00"/>
                </a:highlight>
              </a:rPr>
              <a:t>KM: Quizá incorporación de insumos orgánicos (PASTOS Y LOS MISMOS RESIDUOS?) podría estar influenciando la MO!!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1276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2770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00261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Y" sz="2000" dirty="0"/>
              <a:t>Referente a 2: – </a:t>
            </a:r>
            <a:r>
              <a:rPr lang="es-UY" sz="1200" dirty="0"/>
              <a:t>depende de la cercanía a los centros urbanos 1. mercado para productos 2. oportunidades para participar en migración a centros urbanos 3. riego como un factor principal  4. traslado de comunarios hacia puntos mas cercas y dejar tierras que cultivaban antes.</a:t>
            </a:r>
            <a:endParaRPr lang="es-UY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Referente</a:t>
            </a:r>
            <a:r>
              <a:rPr lang="en-US" dirty="0"/>
              <a:t> al </a:t>
            </a:r>
            <a:r>
              <a:rPr lang="en-US" dirty="0" err="1"/>
              <a:t>retiro</a:t>
            </a:r>
            <a:r>
              <a:rPr lang="en-US" dirty="0"/>
              <a:t> de zonas </a:t>
            </a:r>
            <a:r>
              <a:rPr lang="en-US" dirty="0" err="1"/>
              <a:t>degradadas</a:t>
            </a:r>
            <a:r>
              <a:rPr lang="en-US" dirty="0"/>
              <a:t>: </a:t>
            </a:r>
            <a:r>
              <a:rPr lang="es-UY" sz="2400" dirty="0"/>
              <a:t>– </a:t>
            </a:r>
            <a:r>
              <a:rPr lang="es-UY" sz="1200" dirty="0"/>
              <a:t>per0 en algunos casos, mas bien fortalecimiento de las zonas sin tanto cultivo y mantención de cultivos en baja intensidad (ej. descansos largos en Perú)</a:t>
            </a:r>
            <a:endParaRPr lang="es-UY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3515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sz="1200" dirty="0"/>
              <a:t>intercambiar capital cultural=======esto siempre se ha dado, pero ahora es notable porque esta siendo utilizado como una medida para mitigar la necesidad de comida.</a:t>
            </a:r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26232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dirty="0">
                <a:solidFill>
                  <a:srgbClr val="00B050"/>
                </a:solidFill>
              </a:rPr>
              <a:t>El rol de las comunidad es importante para tomar decisiones como siembra de alisos, iniciativas globales en beneficio del paisaje y los SE, pero con la reducción de los </a:t>
            </a:r>
            <a:r>
              <a:rPr lang="es-PE" dirty="0" err="1">
                <a:solidFill>
                  <a:srgbClr val="00B050"/>
                </a:solidFill>
              </a:rPr>
              <a:t>los</a:t>
            </a:r>
            <a:r>
              <a:rPr lang="es-PE" dirty="0">
                <a:solidFill>
                  <a:srgbClr val="00B050"/>
                </a:solidFill>
              </a:rPr>
              <a:t> comuneros (falta de interés/no hay beneficios), las decisiones son individuales. (sugerencia).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646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19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2943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err="1"/>
              <a:t>Quiza</a:t>
            </a:r>
            <a:r>
              <a:rPr lang="es-PE" dirty="0"/>
              <a:t> también considerar que la comunidad(es) están utilizando esta información para elaborar sus planes de desarrollo, por su propia cuenta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22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9331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Quizá lo podrimos dividir en las tres famosas preguntas Que?, para que? y ahora que?</a:t>
            </a:r>
          </a:p>
          <a:p>
            <a:endParaRPr lang="es-PE" dirty="0"/>
          </a:p>
          <a:p>
            <a:r>
              <a:rPr lang="es-PE" dirty="0"/>
              <a:t>Limitaciones de </a:t>
            </a:r>
            <a:r>
              <a:rPr lang="es-PE" dirty="0" err="1"/>
              <a:t>consultorias</a:t>
            </a:r>
            <a:r>
              <a:rPr lang="es-PE" dirty="0"/>
              <a:t>: el personal local y agricultores siempre van a actuar como los integradores de los hallazgos.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BA9C3-25DD-42E6-9686-0698C82872FE}" type="slidenum">
              <a:rPr lang="es-PE" smtClean="0"/>
              <a:t>23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63084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5A00-3F95-4E28-9959-01E032DC8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4772E-3F47-48C8-9F6A-EDA5CA3C2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7C546-A3A9-4EB1-BF64-DAD4DB87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ACA28-3722-4DD1-A4E4-445325B4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4191C-F74B-4AD7-9947-81204D12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4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36E9-5384-4E6A-A259-003A1882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9D190-B2E5-41E5-8E0E-53374D935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DF0D9-BDD4-41A3-8DF7-BF6CEC38F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5A68C-CA36-4E7B-A885-33931CB6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82041-3A98-4077-92F5-7807635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1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1B20B-9F97-4BFD-94BE-2AEAA4342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F8311-1033-4645-8DC3-9613939A4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C9A7D-A3BC-4825-B254-4140D7F97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F0D0E-3327-46C8-B5E5-DF648E87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411D1-FB70-4E5E-8113-4A4A8329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7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C2094-F596-41F9-8F30-F7B322CD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82B5B-9FEA-40B1-BABC-D6DFC4615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5C28B-9748-4749-BE38-D7E5D7509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3A5AF-DFD5-4C86-BD07-10013EC1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3943C-200A-432A-9CC1-6CE9D8366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CBA63-CFD8-4225-A57C-2DF6311C7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9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9747-C1F1-43D6-ABD8-8385D71A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0E8C3-83C2-40E1-8EA1-9C452E25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7B0FC-C0CD-495F-9B9D-399EF170D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D353D-6829-4817-83A2-1AA1BF547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D6054-60B5-4F1A-BE52-509831119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2B4F0E-C8EB-4624-AD5E-618FC282D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E84F-A932-4475-AFAD-37F71B0A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3BF882-F39B-4F81-B637-FB5A92ACA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91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78C5-6DDD-416A-A67F-DF53014F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524E0-B6A2-44B0-8FA4-5CD97CD5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37D70C-00CD-4355-8A8B-DCF6FE9C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7324C1-A18A-4F41-9C5D-636D3FA0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1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1C550-F6BF-4653-96E1-C5A280853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A5C71-8D04-4A1C-B369-1306556C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5B9DC-F51E-4E32-8331-3E859E4F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0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17C2A-A0FC-4701-B25D-58C8F4749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4152D-6F73-432F-A293-AB9F0F578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F6A0D-34F1-4740-8175-0A6A3DB80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0067A-5244-4018-B332-CD4BD720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E7F00-BB9D-4914-A702-19F24EED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FF39A-658D-4FCD-856E-64EDC9BBC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E0626-7124-40C1-A9FD-A1F67BA29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CDFA1D-24C3-40FE-A82C-111FE555C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72376-F43D-49B7-980A-D1CC46469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53DCA-5DB4-484F-89EC-3EF09BA8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89670-8B1F-4F82-B09A-854B08C5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40DB6-6D12-432B-B4EC-A5B0969C6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A72A1-AF51-49FD-BAAD-F9FDF01A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5D46C-61D6-4B17-92B9-386396DB9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C9E42-4005-4677-85FF-77A56F2F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95535-FB8D-4200-9181-B9C58F0B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6988E-8597-46E0-B009-1CDAFB7A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2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E2137-4E9C-4695-ACA1-79747855D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8DF21-409C-4BD5-A5DA-217DA5EC2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9D145-8CC6-4008-BB20-04CE5EDB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8737F-9143-436F-9E06-27C46FAF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D5A72-375F-48F9-96E0-0585ABA2B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8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54D1BC-12A2-4010-8A91-DE504A47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32D5A-1D3B-4627-99D5-9D9190B6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7F37B-59F9-49D6-9CE4-392C50285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5DB7F-30C8-48D0-830D-00FF968544F9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1971A-26A6-4A93-B4CD-CA768BA2E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A91C1-AEBE-4B02-B859-2A260E1E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012DC-F54E-4C81-BBCF-6E8220BF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8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A0775-F61D-455C-A784-3545D24958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" y="8905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DAE860-E384-4DB8-8439-643171DF1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330" y="2804849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s-UY" sz="4100" b="1" noProof="0" dirty="0"/>
              <a:t>Síntesis del funcionamiento agroecológico del suelo en tres paisajes altoandinos: </a:t>
            </a:r>
            <a:r>
              <a:rPr lang="es-UY" sz="4100" b="1" i="1" noProof="0" dirty="0"/>
              <a:t>trayectoria de los usos de suelo y procesos socio-ecológicos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7BDDA-8B86-49D9-8FCF-4BB988C64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99" y="5621451"/>
            <a:ext cx="9357008" cy="592975"/>
          </a:xfrm>
        </p:spPr>
        <p:txBody>
          <a:bodyPr anchor="ctr">
            <a:normAutofit fontScale="77500" lnSpcReduction="20000"/>
          </a:bodyPr>
          <a:lstStyle/>
          <a:p>
            <a:pPr algn="l"/>
            <a:r>
              <a:rPr lang="es-UY" sz="2800" noProof="0" dirty="0">
                <a:solidFill>
                  <a:schemeClr val="bg1"/>
                </a:solidFill>
              </a:rPr>
              <a:t>Grupo Yanapai, Fundación Ekorural, Fundación </a:t>
            </a:r>
            <a:r>
              <a:rPr lang="es-UY" sz="2800" noProof="0" dirty="0" err="1">
                <a:solidFill>
                  <a:schemeClr val="bg1"/>
                </a:solidFill>
              </a:rPr>
              <a:t>Agrecol</a:t>
            </a:r>
            <a:r>
              <a:rPr lang="es-UY" sz="2800" noProof="0" dirty="0">
                <a:solidFill>
                  <a:schemeClr val="bg1"/>
                </a:solidFill>
              </a:rPr>
              <a:t>, Vecinos Mundiales Perú, Colorado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682450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8DE6F-236D-4B58-AEE7-3ED1AA166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3243"/>
            <a:ext cx="10515600" cy="5214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UY" noProof="0" dirty="0"/>
              <a:t>1. Introducción, preguntas, objetivos</a:t>
            </a:r>
          </a:p>
          <a:p>
            <a:pPr marL="0" indent="0">
              <a:buNone/>
            </a:pPr>
            <a:r>
              <a:rPr lang="es-UY" noProof="0" dirty="0"/>
              <a:t>2. Métodos y fuentes </a:t>
            </a:r>
          </a:p>
          <a:p>
            <a:pPr marL="0" indent="0">
              <a:buNone/>
            </a:pPr>
            <a:r>
              <a:rPr lang="es-UY" dirty="0"/>
              <a:t>3. </a:t>
            </a:r>
            <a:r>
              <a:rPr lang="es-UY" noProof="0" dirty="0"/>
              <a:t>Resultados: </a:t>
            </a:r>
            <a:r>
              <a:rPr lang="es-UY" sz="2400" noProof="0" dirty="0"/>
              <a:t>síntesis de 3 países/sitios sobre aspectos biofísicos y funcionamiento agroecol</a:t>
            </a:r>
            <a:r>
              <a:rPr lang="es-UY" sz="2400" dirty="0" err="1"/>
              <a:t>ógico</a:t>
            </a:r>
            <a:r>
              <a:rPr lang="es-UY" sz="2400" dirty="0"/>
              <a:t> de los usos de suelo</a:t>
            </a:r>
            <a:endParaRPr lang="es-UY" sz="2400" noProof="0" dirty="0"/>
          </a:p>
          <a:p>
            <a:pPr marL="0" indent="0">
              <a:buNone/>
            </a:pPr>
            <a:r>
              <a:rPr lang="es-UY" noProof="0" dirty="0"/>
              <a:t>4. Exploración de interacciones sociales con el manejo en diferentes usos de suelo</a:t>
            </a:r>
          </a:p>
          <a:p>
            <a:pPr marL="0" indent="0">
              <a:buNone/>
            </a:pPr>
            <a:r>
              <a:rPr lang="es-UY" noProof="0" dirty="0"/>
              <a:t>5. Aprendizajes para las comunidades y el proyecto</a:t>
            </a:r>
            <a:endParaRPr lang="es-UY" sz="2400" noProof="0" dirty="0"/>
          </a:p>
          <a:p>
            <a:pPr marL="0" indent="0">
              <a:buNone/>
            </a:pPr>
            <a:endParaRPr lang="es-UY" noProof="0" dirty="0"/>
          </a:p>
          <a:p>
            <a:endParaRPr lang="es-UY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E1C8FE-75FC-4653-9C2C-B5ACFA49AD37}"/>
              </a:ext>
            </a:extLst>
          </p:cNvPr>
          <p:cNvSpPr/>
          <p:nvPr/>
        </p:nvSpPr>
        <p:spPr>
          <a:xfrm>
            <a:off x="0" y="394422"/>
            <a:ext cx="9867014" cy="609886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4000" dirty="0">
                <a:solidFill>
                  <a:schemeClr val="tx1"/>
                </a:solidFill>
              </a:rPr>
              <a:t>Esquema de la presentación</a:t>
            </a:r>
            <a:endParaRPr lang="es-PE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59322B-5C58-4FF6-A8F3-F82F53B08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785" y="1248965"/>
            <a:ext cx="6039934" cy="33974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283901-62F2-4A5D-ACAC-3F33CA12C563}"/>
              </a:ext>
            </a:extLst>
          </p:cNvPr>
          <p:cNvSpPr/>
          <p:nvPr/>
        </p:nvSpPr>
        <p:spPr>
          <a:xfrm>
            <a:off x="0" y="394422"/>
            <a:ext cx="9867014" cy="609886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62013"/>
            <a:r>
              <a:rPr lang="es-UY" sz="4000" dirty="0">
                <a:solidFill>
                  <a:schemeClr val="tx1"/>
                </a:solidFill>
              </a:rPr>
              <a:t>Preguntas centrales:</a:t>
            </a:r>
            <a:endParaRPr lang="es-PE" sz="4000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DA4AF6B-6B94-4457-BFEB-94BD9A358A40}"/>
              </a:ext>
            </a:extLst>
          </p:cNvPr>
          <p:cNvSpPr txBox="1">
            <a:spLocks/>
          </p:cNvSpPr>
          <p:nvPr/>
        </p:nvSpPr>
        <p:spPr>
          <a:xfrm>
            <a:off x="370367" y="1248965"/>
            <a:ext cx="4956544" cy="52146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s-UY" dirty="0"/>
              <a:t>¿Cuáles son los usos de suelo predominantes, tomando en cuenta criterios locales de más importancia?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s-UY" dirty="0"/>
              <a:t>¿Cuál es el nivel de funcionamiento agroecológico de estos usos (“servicios ambientales”; beneficios multipropósitos, etc.)?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s-UY" dirty="0"/>
              <a:t>¿Qu</a:t>
            </a:r>
            <a:r>
              <a:rPr lang="en-US" dirty="0"/>
              <a:t>é</a:t>
            </a:r>
            <a:r>
              <a:rPr lang="es-UY" dirty="0"/>
              <a:t> reflexión sobre el futuro y sobre posibles vías de sostenibilidad provoca, considerar el conjunto de usos de suelo, y su arreglo, de tres sitios con agricultura de ladera en los Andes de Ecuador, Bolivia, y Perú?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s-UY" dirty="0"/>
              <a:t>¿Cuáles son las influencias socioculturales y económicas sobre la racionalidad del uso de la tierra en estos tres sitios?</a:t>
            </a:r>
          </a:p>
          <a:p>
            <a:endParaRPr lang="es-UY" dirty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04774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C6D7A-E273-4184-8F24-ADEA3F828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5" y="1232780"/>
            <a:ext cx="7760678" cy="4962509"/>
          </a:xfrm>
        </p:spPr>
        <p:txBody>
          <a:bodyPr/>
          <a:lstStyle/>
          <a:p>
            <a:r>
              <a:rPr lang="es-UY" noProof="0" dirty="0"/>
              <a:t>SIG participativo y análisis de servicios ambientales en sitios de 3 países</a:t>
            </a:r>
            <a:endParaRPr lang="es-UY" sz="1800" noProof="0" dirty="0"/>
          </a:p>
          <a:p>
            <a:r>
              <a:rPr lang="es-UY" noProof="0" dirty="0"/>
              <a:t>Talleres comunitarios para validar y vincular a otros procesos (planificación, involucrar a otros actores, ligar a otra investigación ej. descansos, bordes)</a:t>
            </a:r>
          </a:p>
          <a:p>
            <a:r>
              <a:rPr lang="es-UY" noProof="0" dirty="0"/>
              <a:t>Estudios </a:t>
            </a:r>
            <a:r>
              <a:rPr lang="es-UY" dirty="0"/>
              <a:t>complementarios sociales y económicos :</a:t>
            </a:r>
            <a:endParaRPr lang="es-UY" noProof="0" dirty="0"/>
          </a:p>
          <a:p>
            <a:pPr lvl="1"/>
            <a:r>
              <a:rPr lang="es-UY" sz="2000" noProof="0" dirty="0"/>
              <a:t>Mark Caulfield, doctorado de la Univ. Wageningen, Holanda</a:t>
            </a:r>
          </a:p>
          <a:p>
            <a:pPr lvl="1"/>
            <a:r>
              <a:rPr lang="es-UY" sz="2000" noProof="0" dirty="0"/>
              <a:t>Maite Jurado, </a:t>
            </a:r>
            <a:r>
              <a:rPr lang="es-UY" sz="2000" noProof="0" dirty="0" err="1"/>
              <a:t>maestr</a:t>
            </a:r>
            <a:r>
              <a:rPr lang="es-UY" sz="2000" dirty="0" err="1"/>
              <a:t>ía</a:t>
            </a:r>
            <a:r>
              <a:rPr lang="es-UY" sz="2000" dirty="0"/>
              <a:t> en la Universidad de </a:t>
            </a:r>
            <a:r>
              <a:rPr lang="es-UY" sz="2000" dirty="0" err="1"/>
              <a:t>Copenhagen</a:t>
            </a:r>
            <a:endParaRPr lang="es-UY" sz="2000" noProof="0" dirty="0"/>
          </a:p>
          <a:p>
            <a:pPr lvl="1"/>
            <a:r>
              <a:rPr lang="es-UY" sz="2000" noProof="0" dirty="0"/>
              <a:t>Chris </a:t>
            </a:r>
            <a:r>
              <a:rPr lang="es-UY" sz="2000" noProof="0" dirty="0" err="1"/>
              <a:t>Jarrett</a:t>
            </a:r>
            <a:r>
              <a:rPr lang="es-UY" sz="2000" noProof="0" dirty="0"/>
              <a:t>, </a:t>
            </a:r>
            <a:r>
              <a:rPr lang="es-UY" sz="2000" dirty="0"/>
              <a:t>c</a:t>
            </a:r>
            <a:r>
              <a:rPr lang="es-UY" sz="2000" noProof="0" dirty="0" err="1"/>
              <a:t>onsultor</a:t>
            </a:r>
            <a:r>
              <a:rPr lang="es-UY" sz="2000" noProof="0" dirty="0"/>
              <a:t> (basado en Ecuador)</a:t>
            </a:r>
          </a:p>
          <a:p>
            <a:pPr lvl="1"/>
            <a:r>
              <a:rPr lang="es-UY" sz="2000" noProof="0" dirty="0"/>
              <a:t>Ignacio Cancino, consultor (basado en Lima, Perú)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24FEDB-94A4-4075-A664-0E80371CC3EB}"/>
              </a:ext>
            </a:extLst>
          </p:cNvPr>
          <p:cNvSpPr/>
          <p:nvPr/>
        </p:nvSpPr>
        <p:spPr>
          <a:xfrm>
            <a:off x="0" y="357768"/>
            <a:ext cx="8591107" cy="609886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4000" dirty="0">
                <a:solidFill>
                  <a:schemeClr val="tx1"/>
                </a:solidFill>
              </a:rPr>
              <a:t>        2. Metodología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604CE-3EEF-4DA5-A298-AC9ECB1AB4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222" y="1232779"/>
            <a:ext cx="3561699" cy="2001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A18B59-6D05-4549-B788-C3BEE06546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221" y="3665805"/>
            <a:ext cx="3561698" cy="2682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17A5DB-6902-4B71-857C-069BE6374888}"/>
              </a:ext>
            </a:extLst>
          </p:cNvPr>
          <p:cNvSpPr txBox="1"/>
          <p:nvPr/>
        </p:nvSpPr>
        <p:spPr>
          <a:xfrm>
            <a:off x="8399719" y="6373313"/>
            <a:ext cx="342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b="1" dirty="0"/>
              <a:t>Grupo focal sobre usos de la tierra en Naubug durante el trabajo de Chris </a:t>
            </a:r>
            <a:r>
              <a:rPr lang="es-UY" sz="1200" b="1" dirty="0" err="1"/>
              <a:t>Jarrett</a:t>
            </a:r>
            <a:endParaRPr lang="es-UY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EEB47A-4F41-4E19-BE8E-C9E1D6A586D6}"/>
              </a:ext>
            </a:extLst>
          </p:cNvPr>
          <p:cNvSpPr txBox="1"/>
          <p:nvPr/>
        </p:nvSpPr>
        <p:spPr>
          <a:xfrm>
            <a:off x="8222689" y="3200847"/>
            <a:ext cx="388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b="1" dirty="0"/>
              <a:t>Grupo de mujeres preparando ideas para iniciativas en el plan comunal, a base de los resultados del estudio</a:t>
            </a:r>
          </a:p>
        </p:txBody>
      </p:sp>
    </p:spTree>
    <p:extLst>
      <p:ext uri="{BB962C8B-B14F-4D97-AF65-F5344CB8AC3E}">
        <p14:creationId xmlns:p14="http://schemas.microsoft.com/office/powerpoint/2010/main" val="84316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E9D54-F344-4CFC-B3AB-24911DD5E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956" y="1797360"/>
            <a:ext cx="7250224" cy="4831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UY" b="1" noProof="0" dirty="0"/>
              <a:t>Parámetros medidos y derivados:</a:t>
            </a:r>
          </a:p>
          <a:p>
            <a:pPr lvl="1">
              <a:spcAft>
                <a:spcPts val="600"/>
              </a:spcAft>
            </a:pPr>
            <a:r>
              <a:rPr lang="es-UY" noProof="0" dirty="0"/>
              <a:t>Propiedades físicas y de erosión: cobertura, densidad, infiltración de agua, modelaje de erosión con </a:t>
            </a:r>
            <a:r>
              <a:rPr lang="es-UY" dirty="0"/>
              <a:t>un modelo común con alcance global (RUSLE)</a:t>
            </a:r>
            <a:endParaRPr lang="es-UY" noProof="0" dirty="0"/>
          </a:p>
          <a:p>
            <a:pPr lvl="1">
              <a:spcAft>
                <a:spcPts val="600"/>
              </a:spcAft>
            </a:pPr>
            <a:r>
              <a:rPr lang="es-UY" noProof="0" dirty="0"/>
              <a:t>Diversidad y comunidades biológicas:  diversidad y biomasa de plantas, diversidad y abundancia de macrofauna del suelo</a:t>
            </a:r>
          </a:p>
          <a:p>
            <a:pPr lvl="1">
              <a:spcAft>
                <a:spcPts val="600"/>
              </a:spcAft>
            </a:pPr>
            <a:r>
              <a:rPr lang="es-UY" noProof="0" dirty="0"/>
              <a:t>Materia orgánica, Stock de Carbono total, Nitrógeno total</a:t>
            </a:r>
          </a:p>
          <a:p>
            <a:pPr lvl="1">
              <a:spcAft>
                <a:spcPts val="600"/>
              </a:spcAft>
            </a:pPr>
            <a:r>
              <a:rPr lang="es-UY" noProof="0" dirty="0"/>
              <a:t>Nutrientes disponibles, flujos y trayectorias de nutrientes</a:t>
            </a:r>
          </a:p>
          <a:p>
            <a:endParaRPr lang="es-UY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3A630B-4E86-46EA-845C-179E6276AA8C}"/>
              </a:ext>
            </a:extLst>
          </p:cNvPr>
          <p:cNvSpPr/>
          <p:nvPr/>
        </p:nvSpPr>
        <p:spPr>
          <a:xfrm>
            <a:off x="0" y="220610"/>
            <a:ext cx="7889358" cy="1124864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3200" dirty="0">
                <a:solidFill>
                  <a:schemeClr val="tx1"/>
                </a:solidFill>
              </a:rPr>
              <a:t>Parámetros relacionados a la función del agroecosistema</a:t>
            </a:r>
            <a:endParaRPr lang="es-PE" sz="3200" dirty="0">
              <a:solidFill>
                <a:schemeClr val="tx1"/>
              </a:solidFill>
            </a:endParaRPr>
          </a:p>
        </p:txBody>
      </p:sp>
      <p:pic>
        <p:nvPicPr>
          <p:cNvPr id="7" name="Picture 6" descr="A picture containing grass, outdoor, man, reading&#10;&#10;Description automatically generated">
            <a:extLst>
              <a:ext uri="{FF2B5EF4-FFF2-40B4-BE49-F238E27FC236}">
                <a16:creationId xmlns:a16="http://schemas.microsoft.com/office/drawing/2014/main" id="{63FC3CE6-ABCE-4FE7-9B7A-AA0E403BC4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8723" y="293561"/>
            <a:ext cx="2395794" cy="2103825"/>
          </a:xfrm>
          <a:prstGeom prst="rect">
            <a:avLst/>
          </a:prstGeom>
        </p:spPr>
      </p:pic>
      <p:pic>
        <p:nvPicPr>
          <p:cNvPr id="9" name="Picture 8" descr="A group of people sitting at a park&#10;&#10;Description automatically generated">
            <a:extLst>
              <a:ext uri="{FF2B5EF4-FFF2-40B4-BE49-F238E27FC236}">
                <a16:creationId xmlns:a16="http://schemas.microsoft.com/office/drawing/2014/main" id="{21F32E2C-4A4B-48F6-94C4-7E85D1A1C9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8723" y="2501601"/>
            <a:ext cx="2395794" cy="22906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B64D63-AAEB-469D-8B7E-5D4398EDA1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0950" y="4631853"/>
            <a:ext cx="3300367" cy="193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7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FDD70F8-B367-4A72-A0C3-BF51704278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1690" y="1206152"/>
            <a:ext cx="4747896" cy="26706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128C7B-219D-4670-B5C2-4E0138E3B8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5784" y="3632951"/>
            <a:ext cx="5653802" cy="31015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C57E5-078A-4A09-A336-B9AAAC839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32" y="1417545"/>
            <a:ext cx="6328252" cy="5440455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s-UY" sz="2800" b="1" noProof="0" dirty="0"/>
              <a:t>Sin cultivar / vegetac</a:t>
            </a:r>
            <a:r>
              <a:rPr lang="es-UY" sz="2800" b="1" dirty="0" err="1"/>
              <a:t>ión</a:t>
            </a:r>
            <a:r>
              <a:rPr lang="es-UY" sz="2800" b="1" dirty="0"/>
              <a:t> perenne</a:t>
            </a:r>
            <a:r>
              <a:rPr lang="es-UY" sz="2800" b="1" noProof="0" dirty="0"/>
              <a:t>:</a:t>
            </a:r>
          </a:p>
          <a:p>
            <a:pPr marL="509588" lvl="2"/>
            <a:r>
              <a:rPr lang="es-UY" noProof="0" dirty="0"/>
              <a:t>Pastura permanente (zonas altas y medias)</a:t>
            </a:r>
          </a:p>
          <a:p>
            <a:pPr marL="509588" lvl="2"/>
            <a:r>
              <a:rPr lang="es-UY" noProof="0" dirty="0"/>
              <a:t>Bosques, que incluye remanentes silvestres y plantaciones</a:t>
            </a:r>
          </a:p>
          <a:p>
            <a:pPr marL="509588" lvl="2"/>
            <a:r>
              <a:rPr lang="es-UY" noProof="0" dirty="0"/>
              <a:t>Bordes de parcelas con vegetación arbustiva y arbórea</a:t>
            </a:r>
          </a:p>
          <a:p>
            <a:pPr marL="509588" lvl="2"/>
            <a:r>
              <a:rPr lang="es-UY" noProof="0" dirty="0"/>
              <a:t>Abandonado: sin uso, sin pastoreo apreciable, plantas perennes y arbustos</a:t>
            </a:r>
          </a:p>
          <a:p>
            <a:pPr marL="0" lvl="1" indent="0">
              <a:buNone/>
            </a:pPr>
            <a:r>
              <a:rPr lang="es-UY" sz="2800" b="1" noProof="0" dirty="0"/>
              <a:t>Con cultivos:</a:t>
            </a:r>
          </a:p>
          <a:p>
            <a:pPr marL="457200" lvl="2"/>
            <a:r>
              <a:rPr lang="es-UY" noProof="0" dirty="0"/>
              <a:t>Cultivos después de descanso largo tradicional (Per</a:t>
            </a:r>
            <a:r>
              <a:rPr lang="en-US" dirty="0"/>
              <a:t>ú</a:t>
            </a:r>
            <a:r>
              <a:rPr lang="en-US" b="1" dirty="0"/>
              <a:t> </a:t>
            </a:r>
            <a:r>
              <a:rPr lang="es-UY" noProof="0" dirty="0"/>
              <a:t> y Bolivia)</a:t>
            </a:r>
          </a:p>
          <a:p>
            <a:pPr marL="457200" lvl="2"/>
            <a:r>
              <a:rPr lang="es-UY" noProof="0" dirty="0"/>
              <a:t>Cultivos después de un descanso reducido</a:t>
            </a:r>
          </a:p>
          <a:p>
            <a:pPr marL="457200" lvl="2"/>
            <a:r>
              <a:rPr lang="es-UY" noProof="0" dirty="0"/>
              <a:t>Descansos correspondientes a estos dos usos con cultivos (en el primer año del descanso)</a:t>
            </a:r>
          </a:p>
          <a:p>
            <a:pPr marL="457200" lvl="2"/>
            <a:r>
              <a:rPr lang="es-UY" noProof="0" dirty="0"/>
              <a:t>Cultivos sin descanso</a:t>
            </a:r>
          </a:p>
          <a:p>
            <a:endParaRPr lang="es-UY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A7E515-A20C-455B-9BEB-4E4A1A5EB492}"/>
              </a:ext>
            </a:extLst>
          </p:cNvPr>
          <p:cNvSpPr/>
          <p:nvPr/>
        </p:nvSpPr>
        <p:spPr>
          <a:xfrm>
            <a:off x="17586" y="226989"/>
            <a:ext cx="10838256" cy="687411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2800" b="1" dirty="0">
                <a:solidFill>
                  <a:schemeClr val="tx1"/>
                </a:solidFill>
              </a:rPr>
              <a:t> 3. Resultados – </a:t>
            </a:r>
            <a:r>
              <a:rPr lang="es-UY" sz="2800" b="1" dirty="0">
                <a:solidFill>
                  <a:prstClr val="black"/>
                </a:solidFill>
              </a:rPr>
              <a:t>Principales usos en común entre los tres sitios/ países:</a:t>
            </a:r>
          </a:p>
        </p:txBody>
      </p:sp>
    </p:spTree>
    <p:extLst>
      <p:ext uri="{BB962C8B-B14F-4D97-AF65-F5344CB8AC3E}">
        <p14:creationId xmlns:p14="http://schemas.microsoft.com/office/powerpoint/2010/main" val="694089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DC072E-3FAE-4675-A59D-66E25C24E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42"/>
          <a:stretch/>
        </p:blipFill>
        <p:spPr>
          <a:xfrm>
            <a:off x="697067" y="1420808"/>
            <a:ext cx="5118093" cy="545646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4B3302-09FD-4FA8-8482-3C7E221C60A3}"/>
              </a:ext>
            </a:extLst>
          </p:cNvPr>
          <p:cNvCxnSpPr>
            <a:cxnSpLocks/>
          </p:cNvCxnSpPr>
          <p:nvPr/>
        </p:nvCxnSpPr>
        <p:spPr>
          <a:xfrm>
            <a:off x="2605746" y="1855760"/>
            <a:ext cx="441946" cy="605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7A1F7F-ECB6-4CDE-AD6F-510C989D78A4}"/>
              </a:ext>
            </a:extLst>
          </p:cNvPr>
          <p:cNvCxnSpPr>
            <a:cxnSpLocks/>
          </p:cNvCxnSpPr>
          <p:nvPr/>
        </p:nvCxnSpPr>
        <p:spPr>
          <a:xfrm>
            <a:off x="2618322" y="1930187"/>
            <a:ext cx="429370" cy="2623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0CA317-2D6E-453D-BE4C-34C1DA10F3FC}"/>
              </a:ext>
            </a:extLst>
          </p:cNvPr>
          <p:cNvCxnSpPr>
            <a:cxnSpLocks/>
          </p:cNvCxnSpPr>
          <p:nvPr/>
        </p:nvCxnSpPr>
        <p:spPr>
          <a:xfrm>
            <a:off x="3966322" y="2282453"/>
            <a:ext cx="515420" cy="36720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C618A5-C510-4D00-A3E3-4AA2A9404287}"/>
              </a:ext>
            </a:extLst>
          </p:cNvPr>
          <p:cNvCxnSpPr>
            <a:cxnSpLocks/>
          </p:cNvCxnSpPr>
          <p:nvPr/>
        </p:nvCxnSpPr>
        <p:spPr>
          <a:xfrm>
            <a:off x="3966322" y="1929856"/>
            <a:ext cx="482432" cy="11660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41368B-0157-4313-A99B-284DD8A55AD6}"/>
              </a:ext>
            </a:extLst>
          </p:cNvPr>
          <p:cNvCxnSpPr>
            <a:cxnSpLocks/>
          </p:cNvCxnSpPr>
          <p:nvPr/>
        </p:nvCxnSpPr>
        <p:spPr>
          <a:xfrm>
            <a:off x="5354750" y="3175329"/>
            <a:ext cx="620202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2695F02-2B81-478C-A108-F24B705B5EDF}"/>
              </a:ext>
            </a:extLst>
          </p:cNvPr>
          <p:cNvCxnSpPr>
            <a:cxnSpLocks/>
          </p:cNvCxnSpPr>
          <p:nvPr/>
        </p:nvCxnSpPr>
        <p:spPr>
          <a:xfrm>
            <a:off x="5336932" y="5952597"/>
            <a:ext cx="620202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000731-1D85-4555-9A7D-354EEF360493}"/>
              </a:ext>
            </a:extLst>
          </p:cNvPr>
          <p:cNvCxnSpPr>
            <a:cxnSpLocks/>
          </p:cNvCxnSpPr>
          <p:nvPr/>
        </p:nvCxnSpPr>
        <p:spPr>
          <a:xfrm>
            <a:off x="5359179" y="6152557"/>
            <a:ext cx="620202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9B9490-3D08-4D8D-BEA8-748B2D3AA02F}"/>
              </a:ext>
            </a:extLst>
          </p:cNvPr>
          <p:cNvCxnSpPr>
            <a:cxnSpLocks/>
          </p:cNvCxnSpPr>
          <p:nvPr/>
        </p:nvCxnSpPr>
        <p:spPr>
          <a:xfrm>
            <a:off x="3937638" y="5808883"/>
            <a:ext cx="544104" cy="17307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FEA2D6-C0B3-45C9-A8E4-4438A2D03E11}"/>
              </a:ext>
            </a:extLst>
          </p:cNvPr>
          <p:cNvCxnSpPr>
            <a:cxnSpLocks/>
          </p:cNvCxnSpPr>
          <p:nvPr/>
        </p:nvCxnSpPr>
        <p:spPr>
          <a:xfrm flipV="1">
            <a:off x="3966322" y="6134995"/>
            <a:ext cx="421419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9BBDD3-BB5B-481C-9BE8-289247F452F9}"/>
              </a:ext>
            </a:extLst>
          </p:cNvPr>
          <p:cNvCxnSpPr>
            <a:cxnSpLocks/>
          </p:cNvCxnSpPr>
          <p:nvPr/>
        </p:nvCxnSpPr>
        <p:spPr>
          <a:xfrm>
            <a:off x="5337487" y="6215500"/>
            <a:ext cx="620202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D679703-B6CC-41D3-841A-0304AA6018A7}"/>
              </a:ext>
            </a:extLst>
          </p:cNvPr>
          <p:cNvSpPr txBox="1"/>
          <p:nvPr/>
        </p:nvSpPr>
        <p:spPr>
          <a:xfrm>
            <a:off x="5974952" y="6021752"/>
            <a:ext cx="82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b="1" dirty="0">
                <a:solidFill>
                  <a:srgbClr val="1337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bordes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44FB2F-159D-4315-BB78-ED790C3D369B}"/>
              </a:ext>
            </a:extLst>
          </p:cNvPr>
          <p:cNvSpPr txBox="1"/>
          <p:nvPr/>
        </p:nvSpPr>
        <p:spPr>
          <a:xfrm>
            <a:off x="5974952" y="5814010"/>
            <a:ext cx="821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C3BA2E-D643-4176-AB5B-2C959A743D14}"/>
              </a:ext>
            </a:extLst>
          </p:cNvPr>
          <p:cNvSpPr txBox="1"/>
          <p:nvPr/>
        </p:nvSpPr>
        <p:spPr>
          <a:xfrm>
            <a:off x="5661328" y="4980491"/>
            <a:ext cx="14615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b="1" dirty="0">
                <a:solidFill>
                  <a:srgbClr val="FF79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 con descanso corto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C55063-3E3B-46C6-8C1D-4B00867C6824}"/>
              </a:ext>
            </a:extLst>
          </p:cNvPr>
          <p:cNvSpPr txBox="1"/>
          <p:nvPr/>
        </p:nvSpPr>
        <p:spPr>
          <a:xfrm>
            <a:off x="5647033" y="3918074"/>
            <a:ext cx="14615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b="1">
                <a:solidFill>
                  <a:srgbClr val="8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 sin descanso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BC568CA-5B84-4EB5-8204-F9A91FB24F50}"/>
              </a:ext>
            </a:extLst>
          </p:cNvPr>
          <p:cNvSpPr txBox="1"/>
          <p:nvPr/>
        </p:nvSpPr>
        <p:spPr>
          <a:xfrm>
            <a:off x="5654984" y="2505792"/>
            <a:ext cx="14615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b="1" dirty="0">
                <a:solidFill>
                  <a:srgbClr val="F196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Abandonado/ </a:t>
            </a:r>
          </a:p>
          <a:p>
            <a:r>
              <a:rPr lang="es-UY" sz="1100" b="1" dirty="0">
                <a:solidFill>
                  <a:srgbClr val="F196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uso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0CC390-A106-4951-A629-F6DA18CBF580}"/>
              </a:ext>
            </a:extLst>
          </p:cNvPr>
          <p:cNvSpPr txBox="1"/>
          <p:nvPr/>
        </p:nvSpPr>
        <p:spPr>
          <a:xfrm>
            <a:off x="2240561" y="4575481"/>
            <a:ext cx="1204767" cy="461665"/>
          </a:xfrm>
          <a:prstGeom prst="rect">
            <a:avLst/>
          </a:prstGeom>
          <a:solidFill>
            <a:srgbClr val="F2F2F2">
              <a:alpha val="38824"/>
            </a:srgbClr>
          </a:solidFill>
        </p:spPr>
        <p:txBody>
          <a:bodyPr wrap="square" rtlCol="0">
            <a:spAutoFit/>
          </a:bodyPr>
          <a:lstStyle/>
          <a:p>
            <a:r>
              <a:rPr lang="es-UY" sz="1200" b="1" dirty="0">
                <a:solidFill>
                  <a:srgbClr val="324D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Pastoreo Permanente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3293281-FD42-427D-9597-413EAC9F7B71}"/>
              </a:ext>
            </a:extLst>
          </p:cNvPr>
          <p:cNvSpPr txBox="1"/>
          <p:nvPr/>
        </p:nvSpPr>
        <p:spPr>
          <a:xfrm>
            <a:off x="2230647" y="2579401"/>
            <a:ext cx="1181871" cy="830997"/>
          </a:xfrm>
          <a:prstGeom prst="rect">
            <a:avLst/>
          </a:prstGeom>
          <a:solidFill>
            <a:srgbClr val="F2F2F2">
              <a:alpha val="63137"/>
            </a:srgbClr>
          </a:solidFill>
        </p:spPr>
        <p:txBody>
          <a:bodyPr wrap="square" rtlCol="0">
            <a:spAutoFit/>
          </a:bodyPr>
          <a:lstStyle/>
          <a:p>
            <a:r>
              <a:rPr lang="es-UY" sz="1200" b="1" dirty="0">
                <a:solidFill>
                  <a:srgbClr val="517F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tradicional descanso- cultivo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D06A470-4D04-4108-BEB9-7A8A81C709F6}"/>
              </a:ext>
            </a:extLst>
          </p:cNvPr>
          <p:cNvSpPr/>
          <p:nvPr/>
        </p:nvSpPr>
        <p:spPr>
          <a:xfrm>
            <a:off x="1969335" y="3495119"/>
            <a:ext cx="2277812" cy="2160725"/>
          </a:xfrm>
          <a:custGeom>
            <a:avLst/>
            <a:gdLst>
              <a:gd name="connsiteX0" fmla="*/ 0 w 2003729"/>
              <a:gd name="connsiteY0" fmla="*/ 172 h 1876680"/>
              <a:gd name="connsiteX1" fmla="*/ 1097280 w 2003729"/>
              <a:gd name="connsiteY1" fmla="*/ 310273 h 1876680"/>
              <a:gd name="connsiteX2" fmla="*/ 2003729 w 2003729"/>
              <a:gd name="connsiteY2" fmla="*/ 1876680 h 187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3729" h="1876680">
                <a:moveTo>
                  <a:pt x="0" y="172"/>
                </a:moveTo>
                <a:cubicBezTo>
                  <a:pt x="381662" y="-1153"/>
                  <a:pt x="763325" y="-2478"/>
                  <a:pt x="1097280" y="310273"/>
                </a:cubicBezTo>
                <a:cubicBezTo>
                  <a:pt x="1431235" y="623024"/>
                  <a:pt x="1717482" y="1249852"/>
                  <a:pt x="2003729" y="1876680"/>
                </a:cubicBezTo>
              </a:path>
            </a:pathLst>
          </a:custGeom>
          <a:noFill/>
          <a:ln w="44450">
            <a:solidFill>
              <a:schemeClr val="accent6">
                <a:lumMod val="50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5ABA2EA-753E-491F-AA2B-3C32D118E2D4}"/>
              </a:ext>
            </a:extLst>
          </p:cNvPr>
          <p:cNvSpPr/>
          <p:nvPr/>
        </p:nvSpPr>
        <p:spPr>
          <a:xfrm>
            <a:off x="2512937" y="1742005"/>
            <a:ext cx="2377440" cy="1191185"/>
          </a:xfrm>
          <a:custGeom>
            <a:avLst/>
            <a:gdLst>
              <a:gd name="connsiteX0" fmla="*/ 0 w 2377440"/>
              <a:gd name="connsiteY0" fmla="*/ 90628 h 1402593"/>
              <a:gd name="connsiteX1" fmla="*/ 1582309 w 2377440"/>
              <a:gd name="connsiteY1" fmla="*/ 138336 h 1402593"/>
              <a:gd name="connsiteX2" fmla="*/ 2377440 w 2377440"/>
              <a:gd name="connsiteY2" fmla="*/ 1402593 h 140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7440" h="1402593">
                <a:moveTo>
                  <a:pt x="0" y="90628"/>
                </a:moveTo>
                <a:cubicBezTo>
                  <a:pt x="593034" y="5151"/>
                  <a:pt x="1186069" y="-80325"/>
                  <a:pt x="1582309" y="138336"/>
                </a:cubicBezTo>
                <a:cubicBezTo>
                  <a:pt x="1978549" y="356997"/>
                  <a:pt x="2177994" y="879795"/>
                  <a:pt x="2377440" y="1402593"/>
                </a:cubicBezTo>
              </a:path>
            </a:pathLst>
          </a:custGeom>
          <a:noFill/>
          <a:ln w="38100">
            <a:solidFill>
              <a:srgbClr val="80008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84BD6A9-9419-452C-B017-03CA82500AF6}"/>
              </a:ext>
            </a:extLst>
          </p:cNvPr>
          <p:cNvCxnSpPr>
            <a:cxnSpLocks/>
          </p:cNvCxnSpPr>
          <p:nvPr/>
        </p:nvCxnSpPr>
        <p:spPr>
          <a:xfrm flipV="1">
            <a:off x="2182490" y="6152557"/>
            <a:ext cx="2751238" cy="29261"/>
          </a:xfrm>
          <a:prstGeom prst="straightConnector1">
            <a:avLst/>
          </a:prstGeom>
          <a:ln w="34925">
            <a:solidFill>
              <a:srgbClr val="1337D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6D98EFE-9068-489E-8CD1-4CDF3115E554}"/>
              </a:ext>
            </a:extLst>
          </p:cNvPr>
          <p:cNvCxnSpPr>
            <a:cxnSpLocks/>
          </p:cNvCxnSpPr>
          <p:nvPr/>
        </p:nvCxnSpPr>
        <p:spPr>
          <a:xfrm flipV="1">
            <a:off x="2618322" y="5823284"/>
            <a:ext cx="425667" cy="2941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CFB1045-8A61-4F78-8F90-5A38BE57FE83}"/>
              </a:ext>
            </a:extLst>
          </p:cNvPr>
          <p:cNvSpPr txBox="1"/>
          <p:nvPr/>
        </p:nvSpPr>
        <p:spPr>
          <a:xfrm>
            <a:off x="1583189" y="1041966"/>
            <a:ext cx="623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 dirty="0"/>
              <a:t>1575 ha	          2410 ha             1223 ha    </a:t>
            </a:r>
            <a:r>
              <a:rPr lang="es-UY" dirty="0"/>
              <a:t>Área de la comunidad</a:t>
            </a:r>
          </a:p>
          <a:p>
            <a:r>
              <a:rPr lang="es-UY" b="1" dirty="0"/>
              <a:t> ~22.5 	          ~12.1	    ~10,2 </a:t>
            </a:r>
            <a:r>
              <a:rPr lang="es-UY" dirty="0"/>
              <a:t>      ha / familia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34D9B-0293-4501-9BBF-C4E9BE213A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0237" y="3918074"/>
            <a:ext cx="4436545" cy="25067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5FD5BD-C190-476A-9C65-D1D20F92E4C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0237" y="970886"/>
            <a:ext cx="4288058" cy="24171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2DE6A7-E78D-4B6A-8DBF-2411A8C8EBD3}"/>
              </a:ext>
            </a:extLst>
          </p:cNvPr>
          <p:cNvSpPr txBox="1"/>
          <p:nvPr/>
        </p:nvSpPr>
        <p:spPr>
          <a:xfrm>
            <a:off x="7690237" y="3305775"/>
            <a:ext cx="4757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 dirty="0"/>
              <a:t>Paisajes en Bolivia (arriba) y Ecuador (abajo) con diferentes intensidades de uso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10FB81-22A5-4A05-A273-D54E24C227DB}"/>
              </a:ext>
            </a:extLst>
          </p:cNvPr>
          <p:cNvSpPr/>
          <p:nvPr/>
        </p:nvSpPr>
        <p:spPr>
          <a:xfrm>
            <a:off x="0" y="202528"/>
            <a:ext cx="11025554" cy="593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>
                <a:solidFill>
                  <a:schemeClr val="tx1"/>
                </a:solidFill>
              </a:rPr>
              <a:t>Comparación de áreas relativas de usos en los tres sitios – un tipo de “transecto”</a:t>
            </a:r>
            <a:endParaRPr lang="es-PE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4EBDED-415D-4621-B003-CBB5E0B0A269}"/>
              </a:ext>
            </a:extLst>
          </p:cNvPr>
          <p:cNvSpPr txBox="1"/>
          <p:nvPr/>
        </p:nvSpPr>
        <p:spPr>
          <a:xfrm flipH="1">
            <a:off x="4167646" y="5646703"/>
            <a:ext cx="436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s-UY" sz="1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9D4368-9E62-4E56-BFC0-3E8F448FEE40}"/>
              </a:ext>
            </a:extLst>
          </p:cNvPr>
          <p:cNvSpPr txBox="1"/>
          <p:nvPr/>
        </p:nvSpPr>
        <p:spPr>
          <a:xfrm rot="16200000">
            <a:off x="-1372650" y="3475719"/>
            <a:ext cx="3795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 dirty="0"/>
              <a:t>Porcentaje de la superficie total</a:t>
            </a:r>
          </a:p>
        </p:txBody>
      </p:sp>
    </p:spTree>
    <p:extLst>
      <p:ext uri="{BB962C8B-B14F-4D97-AF65-F5344CB8AC3E}">
        <p14:creationId xmlns:p14="http://schemas.microsoft.com/office/powerpoint/2010/main" val="2837434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D9FD4E0E-2E05-4565-A474-E62D3D933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05" y="418455"/>
            <a:ext cx="7829218" cy="6439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CA01F-990C-42BE-8834-16FAA3F3D199}"/>
              </a:ext>
            </a:extLst>
          </p:cNvPr>
          <p:cNvSpPr txBox="1"/>
          <p:nvPr/>
        </p:nvSpPr>
        <p:spPr>
          <a:xfrm>
            <a:off x="985979" y="5041677"/>
            <a:ext cx="1394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/>
              <a:t>Valor p global para diferencias entre clases: </a:t>
            </a:r>
            <a:r>
              <a:rPr lang="es-UY" sz="1400" b="1" i="1"/>
              <a:t>p</a:t>
            </a:r>
            <a:r>
              <a:rPr lang="es-UY" sz="1400" b="1"/>
              <a:t>&lt;0.001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AFA894E-D1E1-4BB4-939B-4F918913FC9F}"/>
              </a:ext>
            </a:extLst>
          </p:cNvPr>
          <p:cNvGrpSpPr/>
          <p:nvPr/>
        </p:nvGrpSpPr>
        <p:grpSpPr>
          <a:xfrm>
            <a:off x="8097253" y="418455"/>
            <a:ext cx="4035251" cy="2709756"/>
            <a:chOff x="8247777" y="317637"/>
            <a:chExt cx="3729069" cy="2534147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E2E1F71A-E52A-4F5F-8295-45698F75F904}"/>
                </a:ext>
              </a:extLst>
            </p:cNvPr>
            <p:cNvSpPr/>
            <p:nvPr/>
          </p:nvSpPr>
          <p:spPr>
            <a:xfrm>
              <a:off x="8247777" y="317637"/>
              <a:ext cx="3598194" cy="2534147"/>
            </a:xfrm>
            <a:prstGeom prst="roundRect">
              <a:avLst>
                <a:gd name="adj" fmla="val 440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09676C9-858D-4A30-9B4A-C456BF15B577}"/>
                </a:ext>
              </a:extLst>
            </p:cNvPr>
            <p:cNvCxnSpPr>
              <a:cxnSpLocks/>
            </p:cNvCxnSpPr>
            <p:nvPr/>
          </p:nvCxnSpPr>
          <p:spPr>
            <a:xfrm>
              <a:off x="9639946" y="743919"/>
              <a:ext cx="0" cy="20147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F3BDB62-DE12-467B-8EB7-3210853FC3E5}"/>
                </a:ext>
              </a:extLst>
            </p:cNvPr>
            <p:cNvCxnSpPr>
              <a:cxnSpLocks/>
            </p:cNvCxnSpPr>
            <p:nvPr/>
          </p:nvCxnSpPr>
          <p:spPr>
            <a:xfrm>
              <a:off x="8462075" y="1735810"/>
              <a:ext cx="24022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8A00EC4-A03D-4DF7-B86C-3F1260807EC3}"/>
                </a:ext>
              </a:extLst>
            </p:cNvPr>
            <p:cNvCxnSpPr/>
            <p:nvPr/>
          </p:nvCxnSpPr>
          <p:spPr>
            <a:xfrm>
              <a:off x="9638071" y="1735810"/>
              <a:ext cx="582561" cy="2773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A041DCB-315B-462F-94CE-0B8A777110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226954"/>
              <a:ext cx="629899" cy="5088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CCA33EF-302E-4F4E-A794-033550069F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585452"/>
              <a:ext cx="442452" cy="1503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B6C700E-43A9-44AB-B542-9FA23A6389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08026" y="1533832"/>
              <a:ext cx="730045" cy="2040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F6B902-E7B8-4E1B-99EA-86C790AFA442}"/>
                </a:ext>
              </a:extLst>
            </p:cNvPr>
            <p:cNvSpPr txBox="1"/>
            <p:nvPr/>
          </p:nvSpPr>
          <p:spPr>
            <a:xfrm>
              <a:off x="9040477" y="320068"/>
              <a:ext cx="2936369" cy="259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Variables: ej. erosion, carbono del suelo</a:t>
              </a:r>
              <a:endParaRPr lang="es-UY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9864C5-0916-4CA9-9F4A-B23469CFE232}"/>
                </a:ext>
              </a:extLst>
            </p:cNvPr>
            <p:cNvSpPr/>
            <p:nvPr/>
          </p:nvSpPr>
          <p:spPr>
            <a:xfrm>
              <a:off x="9901074" y="175298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C9E7298-615D-47D8-AA51-86BAAED035C7}"/>
                </a:ext>
              </a:extLst>
            </p:cNvPr>
            <p:cNvSpPr/>
            <p:nvPr/>
          </p:nvSpPr>
          <p:spPr>
            <a:xfrm>
              <a:off x="10194216" y="1490275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F0ED58-39D8-4BBE-8C71-C56EA78D278D}"/>
                </a:ext>
              </a:extLst>
            </p:cNvPr>
            <p:cNvSpPr/>
            <p:nvPr/>
          </p:nvSpPr>
          <p:spPr>
            <a:xfrm>
              <a:off x="9805748" y="126906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19EA84-42D9-4EC3-9C65-D0AFD3C77648}"/>
                </a:ext>
              </a:extLst>
            </p:cNvPr>
            <p:cNvSpPr/>
            <p:nvPr/>
          </p:nvSpPr>
          <p:spPr>
            <a:xfrm>
              <a:off x="9671230" y="1387480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FCC1659-7148-4127-A314-B2D8B04C2AB2}"/>
                </a:ext>
              </a:extLst>
            </p:cNvPr>
            <p:cNvSpPr/>
            <p:nvPr/>
          </p:nvSpPr>
          <p:spPr>
            <a:xfrm>
              <a:off x="9907605" y="136823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2154514-2787-4BC0-8493-C6F2E6F684BC}"/>
                </a:ext>
              </a:extLst>
            </p:cNvPr>
            <p:cNvSpPr/>
            <p:nvPr/>
          </p:nvSpPr>
          <p:spPr>
            <a:xfrm>
              <a:off x="8882217" y="1808996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3005127-4907-47FD-9CA3-CF9A4BC3A985}"/>
                </a:ext>
              </a:extLst>
            </p:cNvPr>
            <p:cNvSpPr/>
            <p:nvPr/>
          </p:nvSpPr>
          <p:spPr>
            <a:xfrm>
              <a:off x="9221431" y="207709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344E178-54D3-408D-806F-5A4BA3DD46F3}"/>
                </a:ext>
              </a:extLst>
            </p:cNvPr>
            <p:cNvSpPr/>
            <p:nvPr/>
          </p:nvSpPr>
          <p:spPr>
            <a:xfrm>
              <a:off x="9273048" y="1437473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24FBBF-8434-48A8-BAE7-B2359CE77B08}"/>
                </a:ext>
              </a:extLst>
            </p:cNvPr>
            <p:cNvSpPr/>
            <p:nvPr/>
          </p:nvSpPr>
          <p:spPr>
            <a:xfrm>
              <a:off x="9032806" y="1641912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5BCDEB0-93FC-4F3C-9EA3-470D6BC8A2C1}"/>
                </a:ext>
              </a:extLst>
            </p:cNvPr>
            <p:cNvSpPr/>
            <p:nvPr/>
          </p:nvSpPr>
          <p:spPr>
            <a:xfrm>
              <a:off x="9461658" y="222541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19CFE9E-4208-493B-A03B-93CF3B6C7015}"/>
                </a:ext>
              </a:extLst>
            </p:cNvPr>
            <p:cNvSpPr/>
            <p:nvPr/>
          </p:nvSpPr>
          <p:spPr>
            <a:xfrm rot="1048642">
              <a:off x="8761665" y="1557286"/>
              <a:ext cx="909528" cy="541211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E9AD308-FC26-4E2C-8FFF-0D8E3B313665}"/>
                </a:ext>
              </a:extLst>
            </p:cNvPr>
            <p:cNvSpPr/>
            <p:nvPr/>
          </p:nvSpPr>
          <p:spPr>
            <a:xfrm rot="2792940">
              <a:off x="9608381" y="1299153"/>
              <a:ext cx="701680" cy="469355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D1A4A96-8997-4503-A072-22418611F6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4423" y="1740083"/>
              <a:ext cx="553648" cy="42488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01E6DCF-2CA1-4310-AD19-278B26851315}"/>
                </a:ext>
              </a:extLst>
            </p:cNvPr>
            <p:cNvSpPr/>
            <p:nvPr/>
          </p:nvSpPr>
          <p:spPr>
            <a:xfrm>
              <a:off x="8903598" y="652930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068F37E-D251-4A83-8530-F426CCE1711E}"/>
                </a:ext>
              </a:extLst>
            </p:cNvPr>
            <p:cNvCxnSpPr>
              <a:cxnSpLocks/>
            </p:cNvCxnSpPr>
            <p:nvPr/>
          </p:nvCxnSpPr>
          <p:spPr>
            <a:xfrm>
              <a:off x="8569080" y="468869"/>
              <a:ext cx="471398" cy="6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C0BA65-5CFA-4D2E-8CCB-D3C7782695F6}"/>
                </a:ext>
              </a:extLst>
            </p:cNvPr>
            <p:cNvSpPr txBox="1"/>
            <p:nvPr/>
          </p:nvSpPr>
          <p:spPr>
            <a:xfrm>
              <a:off x="9019587" y="520185"/>
              <a:ext cx="2936369" cy="259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Parcelas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9C7DAE7-6203-43EB-A400-86D591A57F2B}"/>
                </a:ext>
              </a:extLst>
            </p:cNvPr>
            <p:cNvSpPr/>
            <p:nvPr/>
          </p:nvSpPr>
          <p:spPr>
            <a:xfrm>
              <a:off x="8534953" y="783537"/>
              <a:ext cx="495363" cy="252216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E89C30-3E40-468B-A5A3-B79B68E714E7}"/>
                </a:ext>
              </a:extLst>
            </p:cNvPr>
            <p:cNvSpPr txBox="1"/>
            <p:nvPr/>
          </p:nvSpPr>
          <p:spPr>
            <a:xfrm>
              <a:off x="8988838" y="756425"/>
              <a:ext cx="2936369" cy="259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Categorias de uso de tierra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5762DBD-61C0-4F28-AA6E-2C2698165D15}"/>
                </a:ext>
              </a:extLst>
            </p:cNvPr>
            <p:cNvSpPr txBox="1"/>
            <p:nvPr/>
          </p:nvSpPr>
          <p:spPr>
            <a:xfrm rot="19152521">
              <a:off x="9940631" y="1166540"/>
              <a:ext cx="881336" cy="374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1000" b="1" i="1"/>
                <a:t>Asociación</a:t>
              </a:r>
            </a:p>
            <a:p>
              <a:pPr algn="ctr"/>
              <a:r>
                <a:rPr lang="es-UY" sz="1000" b="1" i="1"/>
                <a:t>positiva</a:t>
              </a:r>
              <a:endParaRPr lang="es-UY" sz="1050" b="1" i="1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A44AA4-5891-4249-B197-31B6F14F573C}"/>
                </a:ext>
              </a:extLst>
            </p:cNvPr>
            <p:cNvSpPr txBox="1"/>
            <p:nvPr/>
          </p:nvSpPr>
          <p:spPr>
            <a:xfrm rot="19256215">
              <a:off x="8596749" y="2103661"/>
              <a:ext cx="1311463" cy="215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900" b="1" i="1"/>
                <a:t>Asociación negativa</a:t>
              </a:r>
              <a:endParaRPr lang="es-UY" sz="1000" b="1" i="1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2547010-1225-4DA0-8432-B9C8E3181535}"/>
              </a:ext>
            </a:extLst>
          </p:cNvPr>
          <p:cNvSpPr txBox="1"/>
          <p:nvPr/>
        </p:nvSpPr>
        <p:spPr>
          <a:xfrm>
            <a:off x="8307330" y="3215603"/>
            <a:ext cx="378856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Asociación entre </a:t>
            </a:r>
            <a:r>
              <a:rPr lang="es-UY" b="1" i="1" dirty="0"/>
              <a:t>variables </a:t>
            </a:r>
            <a:r>
              <a:rPr lang="es-UY" dirty="0"/>
              <a:t>(flechas) y </a:t>
            </a:r>
            <a:r>
              <a:rPr lang="es-UY" b="1" i="1" dirty="0"/>
              <a:t>grupos de parcelas </a:t>
            </a:r>
            <a:r>
              <a:rPr lang="es-UY" dirty="0"/>
              <a:t>(puntos y óvalos)</a:t>
            </a:r>
          </a:p>
          <a:p>
            <a:endParaRPr lang="es-UY" dirty="0"/>
          </a:p>
          <a:p>
            <a:r>
              <a:rPr lang="es-UY" sz="1600" dirty="0"/>
              <a:t>La variabilidad en las 7 variables de todas las parcelas muestreadas se ha reducido a solo dos dimensiones que explican ~73% de la variabilidad entre las parcelas.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5D26E80-863F-4592-8B88-D18387FE01F8}"/>
              </a:ext>
            </a:extLst>
          </p:cNvPr>
          <p:cNvSpPr/>
          <p:nvPr/>
        </p:nvSpPr>
        <p:spPr>
          <a:xfrm>
            <a:off x="96104" y="116419"/>
            <a:ext cx="7728140" cy="496638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2800" dirty="0" err="1">
                <a:solidFill>
                  <a:schemeClr val="tx1"/>
                </a:solidFill>
              </a:rPr>
              <a:t>An</a:t>
            </a:r>
            <a:r>
              <a:rPr lang="en-US" sz="2800" dirty="0">
                <a:solidFill>
                  <a:schemeClr val="tx1"/>
                </a:solidFill>
              </a:rPr>
              <a:t>á</a:t>
            </a:r>
            <a:r>
              <a:rPr lang="es-UY" sz="2800" dirty="0">
                <a:solidFill>
                  <a:schemeClr val="tx1"/>
                </a:solidFill>
              </a:rPr>
              <a:t>lisis de componentes principales entre usos: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B7F985-E569-4747-A043-103231F7B876}"/>
              </a:ext>
            </a:extLst>
          </p:cNvPr>
          <p:cNvSpPr txBox="1"/>
          <p:nvPr/>
        </p:nvSpPr>
        <p:spPr>
          <a:xfrm>
            <a:off x="8100227" y="105556"/>
            <a:ext cx="3960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/>
              <a:t>Clave para un analisis de components principales</a:t>
            </a:r>
          </a:p>
        </p:txBody>
      </p:sp>
    </p:spTree>
    <p:extLst>
      <p:ext uri="{BB962C8B-B14F-4D97-AF65-F5344CB8AC3E}">
        <p14:creationId xmlns:p14="http://schemas.microsoft.com/office/powerpoint/2010/main" val="139831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D9FD4E0E-2E05-4565-A474-E62D3D933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05" y="418455"/>
            <a:ext cx="7829218" cy="6439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CA01F-990C-42BE-8834-16FAA3F3D199}"/>
              </a:ext>
            </a:extLst>
          </p:cNvPr>
          <p:cNvSpPr txBox="1"/>
          <p:nvPr/>
        </p:nvSpPr>
        <p:spPr>
          <a:xfrm>
            <a:off x="985979" y="5041677"/>
            <a:ext cx="1394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/>
              <a:t>Valor p global para diferencias entre clases: </a:t>
            </a:r>
            <a:r>
              <a:rPr lang="es-UY" sz="1400" b="1" i="1"/>
              <a:t>p</a:t>
            </a:r>
            <a:r>
              <a:rPr lang="es-UY" sz="1400" b="1"/>
              <a:t>&lt;0.001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51E4F9-7ABB-4AF1-A6F5-2095FF976D77}"/>
              </a:ext>
            </a:extLst>
          </p:cNvPr>
          <p:cNvSpPr/>
          <p:nvPr/>
        </p:nvSpPr>
        <p:spPr>
          <a:xfrm>
            <a:off x="4723317" y="1226954"/>
            <a:ext cx="2847467" cy="4367934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8C385B-F1BD-4A9F-B82E-A25CD5CC099E}"/>
              </a:ext>
            </a:extLst>
          </p:cNvPr>
          <p:cNvSpPr/>
          <p:nvPr/>
        </p:nvSpPr>
        <p:spPr>
          <a:xfrm>
            <a:off x="956935" y="2463640"/>
            <a:ext cx="3088123" cy="1503926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AFA894E-D1E1-4BB4-939B-4F918913FC9F}"/>
              </a:ext>
            </a:extLst>
          </p:cNvPr>
          <p:cNvGrpSpPr/>
          <p:nvPr/>
        </p:nvGrpSpPr>
        <p:grpSpPr>
          <a:xfrm>
            <a:off x="1098850" y="1116582"/>
            <a:ext cx="6584616" cy="4112943"/>
            <a:chOff x="8206658" y="291421"/>
            <a:chExt cx="3770188" cy="2534147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E2E1F71A-E52A-4F5F-8295-45698F75F904}"/>
                </a:ext>
              </a:extLst>
            </p:cNvPr>
            <p:cNvSpPr/>
            <p:nvPr/>
          </p:nvSpPr>
          <p:spPr>
            <a:xfrm>
              <a:off x="8206658" y="291421"/>
              <a:ext cx="3598194" cy="2534147"/>
            </a:xfrm>
            <a:prstGeom prst="roundRect">
              <a:avLst>
                <a:gd name="adj" fmla="val 440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09676C9-858D-4A30-9B4A-C456BF15B577}"/>
                </a:ext>
              </a:extLst>
            </p:cNvPr>
            <p:cNvCxnSpPr>
              <a:cxnSpLocks/>
            </p:cNvCxnSpPr>
            <p:nvPr/>
          </p:nvCxnSpPr>
          <p:spPr>
            <a:xfrm>
              <a:off x="9639946" y="743919"/>
              <a:ext cx="0" cy="20147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F3BDB62-DE12-467B-8EB7-3210853FC3E5}"/>
                </a:ext>
              </a:extLst>
            </p:cNvPr>
            <p:cNvCxnSpPr>
              <a:cxnSpLocks/>
            </p:cNvCxnSpPr>
            <p:nvPr/>
          </p:nvCxnSpPr>
          <p:spPr>
            <a:xfrm>
              <a:off x="8462075" y="1735810"/>
              <a:ext cx="24022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8A00EC4-A03D-4DF7-B86C-3F1260807EC3}"/>
                </a:ext>
              </a:extLst>
            </p:cNvPr>
            <p:cNvCxnSpPr/>
            <p:nvPr/>
          </p:nvCxnSpPr>
          <p:spPr>
            <a:xfrm>
              <a:off x="9638071" y="1735810"/>
              <a:ext cx="582561" cy="2773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A041DCB-315B-462F-94CE-0B8A777110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226954"/>
              <a:ext cx="629899" cy="5088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CCA33EF-302E-4F4E-A794-033550069F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585452"/>
              <a:ext cx="442452" cy="1503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B6C700E-43A9-44AB-B542-9FA23A6389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08026" y="1533832"/>
              <a:ext cx="730045" cy="2040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F6B902-E7B8-4E1B-99EA-86C790AFA442}"/>
                </a:ext>
              </a:extLst>
            </p:cNvPr>
            <p:cNvSpPr txBox="1"/>
            <p:nvPr/>
          </p:nvSpPr>
          <p:spPr>
            <a:xfrm>
              <a:off x="9040477" y="320068"/>
              <a:ext cx="2936369" cy="208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600" b="1" dirty="0"/>
                <a:t>Variables: ej. erosión, carbono del suelo</a:t>
              </a:r>
              <a:endParaRPr lang="es-UY" sz="2400" b="1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9864C5-0916-4CA9-9F4A-B23469CFE232}"/>
                </a:ext>
              </a:extLst>
            </p:cNvPr>
            <p:cNvSpPr/>
            <p:nvPr/>
          </p:nvSpPr>
          <p:spPr>
            <a:xfrm>
              <a:off x="9901074" y="175298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C9E7298-615D-47D8-AA51-86BAAED035C7}"/>
                </a:ext>
              </a:extLst>
            </p:cNvPr>
            <p:cNvSpPr/>
            <p:nvPr/>
          </p:nvSpPr>
          <p:spPr>
            <a:xfrm>
              <a:off x="10194216" y="1490275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F0ED58-39D8-4BBE-8C71-C56EA78D278D}"/>
                </a:ext>
              </a:extLst>
            </p:cNvPr>
            <p:cNvSpPr/>
            <p:nvPr/>
          </p:nvSpPr>
          <p:spPr>
            <a:xfrm>
              <a:off x="9805748" y="126906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19EA84-42D9-4EC3-9C65-D0AFD3C77648}"/>
                </a:ext>
              </a:extLst>
            </p:cNvPr>
            <p:cNvSpPr/>
            <p:nvPr/>
          </p:nvSpPr>
          <p:spPr>
            <a:xfrm>
              <a:off x="9671230" y="1387480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FCC1659-7148-4127-A314-B2D8B04C2AB2}"/>
                </a:ext>
              </a:extLst>
            </p:cNvPr>
            <p:cNvSpPr/>
            <p:nvPr/>
          </p:nvSpPr>
          <p:spPr>
            <a:xfrm>
              <a:off x="9907605" y="136823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2154514-2787-4BC0-8493-C6F2E6F684BC}"/>
                </a:ext>
              </a:extLst>
            </p:cNvPr>
            <p:cNvSpPr/>
            <p:nvPr/>
          </p:nvSpPr>
          <p:spPr>
            <a:xfrm>
              <a:off x="8882217" y="1808996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3005127-4907-47FD-9CA3-CF9A4BC3A985}"/>
                </a:ext>
              </a:extLst>
            </p:cNvPr>
            <p:cNvSpPr/>
            <p:nvPr/>
          </p:nvSpPr>
          <p:spPr>
            <a:xfrm>
              <a:off x="9221431" y="207709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344E178-54D3-408D-806F-5A4BA3DD46F3}"/>
                </a:ext>
              </a:extLst>
            </p:cNvPr>
            <p:cNvSpPr/>
            <p:nvPr/>
          </p:nvSpPr>
          <p:spPr>
            <a:xfrm>
              <a:off x="9273048" y="1437473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24FBBF-8434-48A8-BAE7-B2359CE77B08}"/>
                </a:ext>
              </a:extLst>
            </p:cNvPr>
            <p:cNvSpPr/>
            <p:nvPr/>
          </p:nvSpPr>
          <p:spPr>
            <a:xfrm>
              <a:off x="9032806" y="1641912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5BCDEB0-93FC-4F3C-9EA3-470D6BC8A2C1}"/>
                </a:ext>
              </a:extLst>
            </p:cNvPr>
            <p:cNvSpPr/>
            <p:nvPr/>
          </p:nvSpPr>
          <p:spPr>
            <a:xfrm>
              <a:off x="9461658" y="222541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19CFE9E-4208-493B-A03B-93CF3B6C7015}"/>
                </a:ext>
              </a:extLst>
            </p:cNvPr>
            <p:cNvSpPr/>
            <p:nvPr/>
          </p:nvSpPr>
          <p:spPr>
            <a:xfrm rot="1048642">
              <a:off x="8761665" y="1557286"/>
              <a:ext cx="909528" cy="541211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E9AD308-FC26-4E2C-8FFF-0D8E3B313665}"/>
                </a:ext>
              </a:extLst>
            </p:cNvPr>
            <p:cNvSpPr/>
            <p:nvPr/>
          </p:nvSpPr>
          <p:spPr>
            <a:xfrm rot="2792940">
              <a:off x="9608381" y="1299153"/>
              <a:ext cx="701680" cy="469355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D1A4A96-8997-4503-A072-22418611F6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4423" y="1740083"/>
              <a:ext cx="553648" cy="42488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01E6DCF-2CA1-4310-AD19-278B26851315}"/>
                </a:ext>
              </a:extLst>
            </p:cNvPr>
            <p:cNvSpPr/>
            <p:nvPr/>
          </p:nvSpPr>
          <p:spPr>
            <a:xfrm>
              <a:off x="8752619" y="611412"/>
              <a:ext cx="90044" cy="8748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068F37E-D251-4A83-8530-F426CCE1711E}"/>
                </a:ext>
              </a:extLst>
            </p:cNvPr>
            <p:cNvCxnSpPr>
              <a:cxnSpLocks/>
            </p:cNvCxnSpPr>
            <p:nvPr/>
          </p:nvCxnSpPr>
          <p:spPr>
            <a:xfrm>
              <a:off x="8502723" y="431668"/>
              <a:ext cx="471398" cy="6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C0BA65-5CFA-4D2E-8CCB-D3C7782695F6}"/>
                </a:ext>
              </a:extLst>
            </p:cNvPr>
            <p:cNvSpPr txBox="1"/>
            <p:nvPr/>
          </p:nvSpPr>
          <p:spPr>
            <a:xfrm>
              <a:off x="9029943" y="541428"/>
              <a:ext cx="786161" cy="208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600" b="1" dirty="0"/>
                <a:t>Parcelas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9C7DAE7-6203-43EB-A400-86D591A57F2B}"/>
                </a:ext>
              </a:extLst>
            </p:cNvPr>
            <p:cNvSpPr/>
            <p:nvPr/>
          </p:nvSpPr>
          <p:spPr>
            <a:xfrm>
              <a:off x="8534953" y="783537"/>
              <a:ext cx="495363" cy="252216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E89C30-3E40-468B-A5A3-B79B68E714E7}"/>
                </a:ext>
              </a:extLst>
            </p:cNvPr>
            <p:cNvSpPr txBox="1"/>
            <p:nvPr/>
          </p:nvSpPr>
          <p:spPr>
            <a:xfrm>
              <a:off x="9036287" y="762338"/>
              <a:ext cx="1571576" cy="208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600" b="1" dirty="0"/>
                <a:t>Categorías de uso de tierra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5762DBD-61C0-4F28-AA6E-2C2698165D15}"/>
                </a:ext>
              </a:extLst>
            </p:cNvPr>
            <p:cNvSpPr txBox="1"/>
            <p:nvPr/>
          </p:nvSpPr>
          <p:spPr>
            <a:xfrm rot="19204020">
              <a:off x="10105154" y="962259"/>
              <a:ext cx="713341" cy="265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1100" b="1" i="1" dirty="0"/>
                <a:t>Asociación </a:t>
              </a:r>
            </a:p>
            <a:p>
              <a:pPr algn="ctr"/>
              <a:r>
                <a:rPr lang="es-UY" sz="1100" b="1" i="1" dirty="0"/>
                <a:t>positiva</a:t>
              </a:r>
              <a:endParaRPr lang="es-UY" sz="1200" b="1" i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A44AA4-5891-4249-B197-31B6F14F573C}"/>
                </a:ext>
              </a:extLst>
            </p:cNvPr>
            <p:cNvSpPr txBox="1"/>
            <p:nvPr/>
          </p:nvSpPr>
          <p:spPr>
            <a:xfrm rot="19256215">
              <a:off x="8497937" y="2161874"/>
              <a:ext cx="783603" cy="265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1100" b="1" i="1" dirty="0"/>
                <a:t>Asociación </a:t>
              </a:r>
            </a:p>
            <a:p>
              <a:pPr algn="ctr"/>
              <a:r>
                <a:rPr lang="es-UY" sz="1100" b="1" i="1" dirty="0"/>
                <a:t>negativa</a:t>
              </a:r>
              <a:endParaRPr lang="es-UY" sz="1200" b="1" i="1" dirty="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2547010-1225-4DA0-8432-B9C8E3181535}"/>
              </a:ext>
            </a:extLst>
          </p:cNvPr>
          <p:cNvSpPr txBox="1"/>
          <p:nvPr/>
        </p:nvSpPr>
        <p:spPr>
          <a:xfrm>
            <a:off x="8353317" y="2775410"/>
            <a:ext cx="3788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Asociación entre </a:t>
            </a:r>
            <a:r>
              <a:rPr lang="es-UY" b="1" i="1" dirty="0"/>
              <a:t>variables </a:t>
            </a:r>
            <a:r>
              <a:rPr lang="es-UY" dirty="0"/>
              <a:t>(flechas) y </a:t>
            </a:r>
            <a:r>
              <a:rPr lang="es-UY" b="1" i="1" dirty="0"/>
              <a:t>grupos de parcelas </a:t>
            </a:r>
            <a:r>
              <a:rPr lang="es-UY" dirty="0"/>
              <a:t>(puntos y óvalos)</a:t>
            </a:r>
          </a:p>
          <a:p>
            <a:endParaRPr lang="es-UY" dirty="0"/>
          </a:p>
          <a:p>
            <a:r>
              <a:rPr lang="es-UY" dirty="0"/>
              <a:t>La variabilidad en las 7 variables de todas las parcelas muestreadas se ha reducido a solo dos dimensiones que explican ~73% de la variabilidad entre las parcelas</a:t>
            </a:r>
            <a:endParaRPr lang="en-US" sz="16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5D26E80-863F-4592-8B88-D18387FE01F8}"/>
              </a:ext>
            </a:extLst>
          </p:cNvPr>
          <p:cNvSpPr/>
          <p:nvPr/>
        </p:nvSpPr>
        <p:spPr>
          <a:xfrm>
            <a:off x="96104" y="116419"/>
            <a:ext cx="7728140" cy="496638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2800" dirty="0">
                <a:solidFill>
                  <a:schemeClr val="tx1"/>
                </a:solidFill>
              </a:rPr>
              <a:t>Análisis de componentes principales entre usos:</a:t>
            </a:r>
            <a:endParaRPr lang="es-P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611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D9FD4E0E-2E05-4565-A474-E62D3D933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05" y="418455"/>
            <a:ext cx="7829218" cy="6439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CA01F-990C-42BE-8834-16FAA3F3D199}"/>
              </a:ext>
            </a:extLst>
          </p:cNvPr>
          <p:cNvSpPr txBox="1"/>
          <p:nvPr/>
        </p:nvSpPr>
        <p:spPr>
          <a:xfrm>
            <a:off x="985979" y="5041677"/>
            <a:ext cx="1394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/>
              <a:t>Valor p global para diferencias entre clases: </a:t>
            </a:r>
            <a:r>
              <a:rPr lang="es-UY" sz="1400" b="1" i="1"/>
              <a:t>p</a:t>
            </a:r>
            <a:r>
              <a:rPr lang="es-UY" sz="1400" b="1"/>
              <a:t>&lt;0.001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0FDBBD-12E9-4695-A143-48A5BE6FD68E}"/>
              </a:ext>
            </a:extLst>
          </p:cNvPr>
          <p:cNvGrpSpPr/>
          <p:nvPr/>
        </p:nvGrpSpPr>
        <p:grpSpPr>
          <a:xfrm>
            <a:off x="956935" y="1226954"/>
            <a:ext cx="6613849" cy="4367934"/>
            <a:chOff x="956935" y="1226954"/>
            <a:chExt cx="6613849" cy="43679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51E4F9-7ABB-4AF1-A6F5-2095FF976D77}"/>
                </a:ext>
              </a:extLst>
            </p:cNvPr>
            <p:cNvSpPr/>
            <p:nvPr/>
          </p:nvSpPr>
          <p:spPr>
            <a:xfrm>
              <a:off x="4723317" y="1226954"/>
              <a:ext cx="2847467" cy="4367934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8C385B-F1BD-4A9F-B82E-A25CD5CC099E}"/>
                </a:ext>
              </a:extLst>
            </p:cNvPr>
            <p:cNvSpPr/>
            <p:nvPr/>
          </p:nvSpPr>
          <p:spPr>
            <a:xfrm>
              <a:off x="956935" y="2463640"/>
              <a:ext cx="3088123" cy="150392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AFA894E-D1E1-4BB4-939B-4F918913FC9F}"/>
              </a:ext>
            </a:extLst>
          </p:cNvPr>
          <p:cNvGrpSpPr/>
          <p:nvPr/>
        </p:nvGrpSpPr>
        <p:grpSpPr>
          <a:xfrm>
            <a:off x="8097253" y="418455"/>
            <a:ext cx="4035251" cy="2709756"/>
            <a:chOff x="8247777" y="317637"/>
            <a:chExt cx="3729069" cy="2534147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E2E1F71A-E52A-4F5F-8295-45698F75F904}"/>
                </a:ext>
              </a:extLst>
            </p:cNvPr>
            <p:cNvSpPr/>
            <p:nvPr/>
          </p:nvSpPr>
          <p:spPr>
            <a:xfrm>
              <a:off x="8247777" y="317637"/>
              <a:ext cx="3598194" cy="2534147"/>
            </a:xfrm>
            <a:prstGeom prst="roundRect">
              <a:avLst>
                <a:gd name="adj" fmla="val 440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09676C9-858D-4A30-9B4A-C456BF15B577}"/>
                </a:ext>
              </a:extLst>
            </p:cNvPr>
            <p:cNvCxnSpPr>
              <a:cxnSpLocks/>
            </p:cNvCxnSpPr>
            <p:nvPr/>
          </p:nvCxnSpPr>
          <p:spPr>
            <a:xfrm>
              <a:off x="9639946" y="743919"/>
              <a:ext cx="0" cy="20147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F3BDB62-DE12-467B-8EB7-3210853FC3E5}"/>
                </a:ext>
              </a:extLst>
            </p:cNvPr>
            <p:cNvCxnSpPr>
              <a:cxnSpLocks/>
            </p:cNvCxnSpPr>
            <p:nvPr/>
          </p:nvCxnSpPr>
          <p:spPr>
            <a:xfrm>
              <a:off x="8462075" y="1735810"/>
              <a:ext cx="24022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8A00EC4-A03D-4DF7-B86C-3F1260807EC3}"/>
                </a:ext>
              </a:extLst>
            </p:cNvPr>
            <p:cNvCxnSpPr/>
            <p:nvPr/>
          </p:nvCxnSpPr>
          <p:spPr>
            <a:xfrm>
              <a:off x="9638071" y="1735810"/>
              <a:ext cx="582561" cy="2773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A041DCB-315B-462F-94CE-0B8A777110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226954"/>
              <a:ext cx="629899" cy="5088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CCA33EF-302E-4F4E-A794-033550069F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8071" y="1585452"/>
              <a:ext cx="442452" cy="1503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B6C700E-43A9-44AB-B542-9FA23A6389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08026" y="1533832"/>
              <a:ext cx="730045" cy="2040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F6B902-E7B8-4E1B-99EA-86C790AFA442}"/>
                </a:ext>
              </a:extLst>
            </p:cNvPr>
            <p:cNvSpPr txBox="1"/>
            <p:nvPr/>
          </p:nvSpPr>
          <p:spPr>
            <a:xfrm>
              <a:off x="9040477" y="320068"/>
              <a:ext cx="2936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Variables: ej. erosion, carbono del suelo</a:t>
              </a:r>
              <a:endParaRPr lang="es-UY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9864C5-0916-4CA9-9F4A-B23469CFE232}"/>
                </a:ext>
              </a:extLst>
            </p:cNvPr>
            <p:cNvSpPr/>
            <p:nvPr/>
          </p:nvSpPr>
          <p:spPr>
            <a:xfrm>
              <a:off x="9901074" y="175298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C9E7298-615D-47D8-AA51-86BAAED035C7}"/>
                </a:ext>
              </a:extLst>
            </p:cNvPr>
            <p:cNvSpPr/>
            <p:nvPr/>
          </p:nvSpPr>
          <p:spPr>
            <a:xfrm>
              <a:off x="10194216" y="1490275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F0ED58-39D8-4BBE-8C71-C56EA78D278D}"/>
                </a:ext>
              </a:extLst>
            </p:cNvPr>
            <p:cNvSpPr/>
            <p:nvPr/>
          </p:nvSpPr>
          <p:spPr>
            <a:xfrm>
              <a:off x="9805748" y="126906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19EA84-42D9-4EC3-9C65-D0AFD3C77648}"/>
                </a:ext>
              </a:extLst>
            </p:cNvPr>
            <p:cNvSpPr/>
            <p:nvPr/>
          </p:nvSpPr>
          <p:spPr>
            <a:xfrm>
              <a:off x="9671230" y="1387480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FCC1659-7148-4127-A314-B2D8B04C2AB2}"/>
                </a:ext>
              </a:extLst>
            </p:cNvPr>
            <p:cNvSpPr/>
            <p:nvPr/>
          </p:nvSpPr>
          <p:spPr>
            <a:xfrm>
              <a:off x="9907605" y="1368231"/>
              <a:ext cx="51617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2154514-2787-4BC0-8493-C6F2E6F684BC}"/>
                </a:ext>
              </a:extLst>
            </p:cNvPr>
            <p:cNvSpPr/>
            <p:nvPr/>
          </p:nvSpPr>
          <p:spPr>
            <a:xfrm>
              <a:off x="8882217" y="1808996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3005127-4907-47FD-9CA3-CF9A4BC3A985}"/>
                </a:ext>
              </a:extLst>
            </p:cNvPr>
            <p:cNvSpPr/>
            <p:nvPr/>
          </p:nvSpPr>
          <p:spPr>
            <a:xfrm>
              <a:off x="9221431" y="207709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344E178-54D3-408D-806F-5A4BA3DD46F3}"/>
                </a:ext>
              </a:extLst>
            </p:cNvPr>
            <p:cNvSpPr/>
            <p:nvPr/>
          </p:nvSpPr>
          <p:spPr>
            <a:xfrm>
              <a:off x="9273048" y="1437473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24FBBF-8434-48A8-BAE7-B2359CE77B08}"/>
                </a:ext>
              </a:extLst>
            </p:cNvPr>
            <p:cNvSpPr/>
            <p:nvPr/>
          </p:nvSpPr>
          <p:spPr>
            <a:xfrm>
              <a:off x="9032806" y="1641912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5BCDEB0-93FC-4F3C-9EA3-470D6BC8A2C1}"/>
                </a:ext>
              </a:extLst>
            </p:cNvPr>
            <p:cNvSpPr/>
            <p:nvPr/>
          </p:nvSpPr>
          <p:spPr>
            <a:xfrm>
              <a:off x="9461658" y="2225415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19CFE9E-4208-493B-A03B-93CF3B6C7015}"/>
                </a:ext>
              </a:extLst>
            </p:cNvPr>
            <p:cNvSpPr/>
            <p:nvPr/>
          </p:nvSpPr>
          <p:spPr>
            <a:xfrm rot="1048642">
              <a:off x="8761665" y="1557286"/>
              <a:ext cx="909528" cy="541211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E9AD308-FC26-4E2C-8FFF-0D8E3B313665}"/>
                </a:ext>
              </a:extLst>
            </p:cNvPr>
            <p:cNvSpPr/>
            <p:nvPr/>
          </p:nvSpPr>
          <p:spPr>
            <a:xfrm rot="2792940">
              <a:off x="9608381" y="1299153"/>
              <a:ext cx="701680" cy="469355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D1A4A96-8997-4503-A072-22418611F6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4423" y="1740083"/>
              <a:ext cx="553648" cy="42488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01E6DCF-2CA1-4310-AD19-278B26851315}"/>
                </a:ext>
              </a:extLst>
            </p:cNvPr>
            <p:cNvSpPr/>
            <p:nvPr/>
          </p:nvSpPr>
          <p:spPr>
            <a:xfrm>
              <a:off x="8903598" y="652930"/>
              <a:ext cx="51617" cy="45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068F37E-D251-4A83-8530-F426CCE1711E}"/>
                </a:ext>
              </a:extLst>
            </p:cNvPr>
            <p:cNvCxnSpPr>
              <a:cxnSpLocks/>
            </p:cNvCxnSpPr>
            <p:nvPr/>
          </p:nvCxnSpPr>
          <p:spPr>
            <a:xfrm>
              <a:off x="8569080" y="468869"/>
              <a:ext cx="471398" cy="6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C0BA65-5CFA-4D2E-8CCB-D3C7782695F6}"/>
                </a:ext>
              </a:extLst>
            </p:cNvPr>
            <p:cNvSpPr txBox="1"/>
            <p:nvPr/>
          </p:nvSpPr>
          <p:spPr>
            <a:xfrm>
              <a:off x="9019587" y="520185"/>
              <a:ext cx="2936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Parcelas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9C7DAE7-6203-43EB-A400-86D591A57F2B}"/>
                </a:ext>
              </a:extLst>
            </p:cNvPr>
            <p:cNvSpPr/>
            <p:nvPr/>
          </p:nvSpPr>
          <p:spPr>
            <a:xfrm>
              <a:off x="8534953" y="783537"/>
              <a:ext cx="495363" cy="252216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E89C30-3E40-468B-A5A3-B79B68E714E7}"/>
                </a:ext>
              </a:extLst>
            </p:cNvPr>
            <p:cNvSpPr txBox="1"/>
            <p:nvPr/>
          </p:nvSpPr>
          <p:spPr>
            <a:xfrm>
              <a:off x="8988838" y="756425"/>
              <a:ext cx="2936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/>
                <a:t>Categorias de uso de tierra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5762DBD-61C0-4F28-AA6E-2C2698165D15}"/>
                </a:ext>
              </a:extLst>
            </p:cNvPr>
            <p:cNvSpPr txBox="1"/>
            <p:nvPr/>
          </p:nvSpPr>
          <p:spPr>
            <a:xfrm rot="19152521">
              <a:off x="9940631" y="1145882"/>
              <a:ext cx="8813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1000" b="1" i="1"/>
                <a:t>Asociación</a:t>
              </a:r>
            </a:p>
            <a:p>
              <a:pPr algn="ctr"/>
              <a:r>
                <a:rPr lang="es-UY" sz="1000" b="1" i="1"/>
                <a:t>positiva</a:t>
              </a:r>
              <a:endParaRPr lang="es-UY" sz="1050" b="1" i="1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A44AA4-5891-4249-B197-31B6F14F573C}"/>
                </a:ext>
              </a:extLst>
            </p:cNvPr>
            <p:cNvSpPr txBox="1"/>
            <p:nvPr/>
          </p:nvSpPr>
          <p:spPr>
            <a:xfrm rot="19256215">
              <a:off x="8596749" y="2096181"/>
              <a:ext cx="13114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sz="900" b="1" i="1"/>
                <a:t>Asociación negativa</a:t>
              </a:r>
              <a:endParaRPr lang="es-UY" sz="1000" b="1" i="1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2547010-1225-4DA0-8432-B9C8E3181535}"/>
              </a:ext>
            </a:extLst>
          </p:cNvPr>
          <p:cNvSpPr txBox="1"/>
          <p:nvPr/>
        </p:nvSpPr>
        <p:spPr>
          <a:xfrm>
            <a:off x="8307330" y="3215603"/>
            <a:ext cx="37885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Asociación entre </a:t>
            </a:r>
            <a:r>
              <a:rPr lang="es-UY" b="1" i="1" dirty="0"/>
              <a:t>variables </a:t>
            </a:r>
            <a:r>
              <a:rPr lang="es-UY" dirty="0"/>
              <a:t>(flechas) y </a:t>
            </a:r>
            <a:r>
              <a:rPr lang="es-UY" b="1" i="1" dirty="0"/>
              <a:t>grupos de parcelas </a:t>
            </a:r>
            <a:r>
              <a:rPr lang="es-UY" dirty="0"/>
              <a:t>(puntos y óvalos)</a:t>
            </a:r>
          </a:p>
          <a:p>
            <a:endParaRPr lang="es-UY" dirty="0"/>
          </a:p>
          <a:p>
            <a:r>
              <a:rPr lang="es-UY" dirty="0"/>
              <a:t>La variabilidad en las 7 variables de todas las parcelas muestreadas se ha reducido a solo dos dimensiones que explican ~73% de la variabilidad entre las parcelas</a:t>
            </a:r>
            <a:endParaRPr lang="en-US" sz="1600" dirty="0"/>
          </a:p>
          <a:p>
            <a:r>
              <a:rPr lang="en-US" sz="1600" dirty="0"/>
              <a:t>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5D26E80-863F-4592-8B88-D18387FE01F8}"/>
              </a:ext>
            </a:extLst>
          </p:cNvPr>
          <p:cNvSpPr/>
          <p:nvPr/>
        </p:nvSpPr>
        <p:spPr>
          <a:xfrm>
            <a:off x="96104" y="116419"/>
            <a:ext cx="7728140" cy="496638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UY" sz="2800" dirty="0">
                <a:solidFill>
                  <a:schemeClr val="tx1"/>
                </a:solidFill>
              </a:rPr>
              <a:t>Análisis de componentes principales entre usos:</a:t>
            </a:r>
            <a:endParaRPr lang="es-PE" sz="2800" dirty="0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4BE42B-17A2-41C2-BB8E-29880F431879}"/>
              </a:ext>
            </a:extLst>
          </p:cNvPr>
          <p:cNvGrpSpPr/>
          <p:nvPr/>
        </p:nvGrpSpPr>
        <p:grpSpPr>
          <a:xfrm>
            <a:off x="3166089" y="1183844"/>
            <a:ext cx="1670606" cy="4699495"/>
            <a:chOff x="3166089" y="1183844"/>
            <a:chExt cx="1670606" cy="4699495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FF2B97A-82F1-4349-9D52-28E641AC8669}"/>
                </a:ext>
              </a:extLst>
            </p:cNvPr>
            <p:cNvCxnSpPr>
              <a:cxnSpLocks/>
            </p:cNvCxnSpPr>
            <p:nvPr/>
          </p:nvCxnSpPr>
          <p:spPr>
            <a:xfrm>
              <a:off x="3513221" y="1183844"/>
              <a:ext cx="1323474" cy="4603345"/>
            </a:xfrm>
            <a:prstGeom prst="straightConnector1">
              <a:avLst/>
            </a:prstGeom>
            <a:ln w="508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6ED46F-4416-4651-80E5-209B42078332}"/>
                </a:ext>
              </a:extLst>
            </p:cNvPr>
            <p:cNvSpPr txBox="1"/>
            <p:nvPr/>
          </p:nvSpPr>
          <p:spPr>
            <a:xfrm>
              <a:off x="3166089" y="5237008"/>
              <a:ext cx="15881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2">
                      <a:lumMod val="75000"/>
                    </a:schemeClr>
                  </a:solidFill>
                </a:rPr>
                <a:t>Diversidad</a:t>
              </a:r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 de </a:t>
              </a:r>
              <a:r>
                <a:rPr lang="en-US" b="1" dirty="0" err="1">
                  <a:solidFill>
                    <a:schemeClr val="accent2">
                      <a:lumMod val="75000"/>
                    </a:schemeClr>
                  </a:solidFill>
                </a:rPr>
                <a:t>vegetación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38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1B119A6-1145-4E89-B2DE-8644369D9239}"/>
              </a:ext>
            </a:extLst>
          </p:cNvPr>
          <p:cNvGrpSpPr/>
          <p:nvPr/>
        </p:nvGrpSpPr>
        <p:grpSpPr>
          <a:xfrm>
            <a:off x="615021" y="341868"/>
            <a:ext cx="8358871" cy="6403210"/>
            <a:chOff x="2707235" y="232814"/>
            <a:chExt cx="8358871" cy="64032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723BF2-8EBA-473E-B161-7F20F3FEA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7235" y="509813"/>
              <a:ext cx="6804285" cy="612621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6CD354-4D5F-4A34-B578-B5EBA15467CE}"/>
                </a:ext>
              </a:extLst>
            </p:cNvPr>
            <p:cNvSpPr txBox="1"/>
            <p:nvPr/>
          </p:nvSpPr>
          <p:spPr>
            <a:xfrm>
              <a:off x="6513755" y="803293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F86B1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Parcelas abandonadas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EA7143-3E9C-4D15-B68C-BF77F72E9AF6}"/>
                </a:ext>
              </a:extLst>
            </p:cNvPr>
            <p:cNvSpPr txBox="1"/>
            <p:nvPr/>
          </p:nvSpPr>
          <p:spPr>
            <a:xfrm>
              <a:off x="6513755" y="1461993"/>
              <a:ext cx="3137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8C58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Bosques y Plantación de Arboles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CAD917-A347-4530-9CA7-43A1E274F5C0}"/>
                </a:ext>
              </a:extLst>
            </p:cNvPr>
            <p:cNvSpPr txBox="1"/>
            <p:nvPr/>
          </p:nvSpPr>
          <p:spPr>
            <a:xfrm>
              <a:off x="6513755" y="2346800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Bordes de Parcelas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859414-7DB4-42A3-A459-B29C38D982ED}"/>
                </a:ext>
              </a:extLst>
            </p:cNvPr>
            <p:cNvSpPr txBox="1"/>
            <p:nvPr/>
          </p:nvSpPr>
          <p:spPr>
            <a:xfrm>
              <a:off x="7403756" y="3109536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Pastoreo Permanente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5FFFF5-3A44-4813-9F7B-C8C0A7F13FB5}"/>
                </a:ext>
              </a:extLst>
            </p:cNvPr>
            <p:cNvSpPr txBox="1"/>
            <p:nvPr/>
          </p:nvSpPr>
          <p:spPr>
            <a:xfrm>
              <a:off x="6271675" y="3853180"/>
              <a:ext cx="32398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FF14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Cultivos después de descanso corto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13A035-B051-4BD0-9816-3CA4BF11A4DE}"/>
                </a:ext>
              </a:extLst>
            </p:cNvPr>
            <p:cNvSpPr txBox="1"/>
            <p:nvPr/>
          </p:nvSpPr>
          <p:spPr>
            <a:xfrm>
              <a:off x="6513755" y="4329620"/>
              <a:ext cx="39104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F1D3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Cultivos después de descanso largo tradicional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D46CD3-ED99-43B6-B2D8-88BCDFA3CEE9}"/>
                </a:ext>
              </a:extLst>
            </p:cNvPr>
            <p:cNvSpPr txBox="1"/>
            <p:nvPr/>
          </p:nvSpPr>
          <p:spPr>
            <a:xfrm>
              <a:off x="6513755" y="4957652"/>
              <a:ext cx="3365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7AB8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Descansos (primer año)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21871A-25FE-42E5-B1A3-498478DD7C7B}"/>
                </a:ext>
              </a:extLst>
            </p:cNvPr>
            <p:cNvSpPr txBox="1"/>
            <p:nvPr/>
          </p:nvSpPr>
          <p:spPr>
            <a:xfrm>
              <a:off x="6513755" y="5783965"/>
              <a:ext cx="3365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Cultivos sin descanso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A9DFDED-E683-476C-8ACB-A675DAADC8F4}"/>
                </a:ext>
              </a:extLst>
            </p:cNvPr>
            <p:cNvSpPr/>
            <p:nvPr/>
          </p:nvSpPr>
          <p:spPr>
            <a:xfrm>
              <a:off x="9684773" y="1161157"/>
              <a:ext cx="137651" cy="16714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0D2D13-CA31-4CD0-8A52-D251F7818DB8}"/>
                </a:ext>
              </a:extLst>
            </p:cNvPr>
            <p:cNvSpPr/>
            <p:nvPr/>
          </p:nvSpPr>
          <p:spPr>
            <a:xfrm>
              <a:off x="9680202" y="1597774"/>
              <a:ext cx="137651" cy="16714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670D104-1C33-4709-A8E3-B24A9846D180}"/>
                </a:ext>
              </a:extLst>
            </p:cNvPr>
            <p:cNvSpPr/>
            <p:nvPr/>
          </p:nvSpPr>
          <p:spPr>
            <a:xfrm>
              <a:off x="9684774" y="2052971"/>
              <a:ext cx="137651" cy="16714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5020994-15AD-4BC7-9C39-7806FA46D5D7}"/>
                </a:ext>
              </a:extLst>
            </p:cNvPr>
            <p:cNvSpPr txBox="1"/>
            <p:nvPr/>
          </p:nvSpPr>
          <p:spPr>
            <a:xfrm>
              <a:off x="9853908" y="1051307"/>
              <a:ext cx="12121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050" b="1">
                  <a:latin typeface="Arial" panose="020B0604020202020204" pitchFamily="34" charset="0"/>
                  <a:cs typeface="Arial" panose="020B0604020202020204" pitchFamily="34" charset="0"/>
                </a:rPr>
                <a:t>Chuñuchuñuni, </a:t>
              </a:r>
            </a:p>
            <a:p>
              <a:r>
                <a:rPr lang="es-UY" sz="1050" b="1">
                  <a:latin typeface="Arial" panose="020B0604020202020204" pitchFamily="34" charset="0"/>
                  <a:cs typeface="Arial" panose="020B0604020202020204" pitchFamily="34" charset="0"/>
                </a:rPr>
                <a:t>Bolivia</a:t>
              </a:r>
              <a:endParaRPr lang="es-UY" sz="1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076790-4ED6-454A-A600-4FAB6A1D2ECD}"/>
                </a:ext>
              </a:extLst>
            </p:cNvPr>
            <p:cNvSpPr txBox="1"/>
            <p:nvPr/>
          </p:nvSpPr>
          <p:spPr>
            <a:xfrm>
              <a:off x="9825177" y="1466805"/>
              <a:ext cx="12121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050" b="1">
                  <a:latin typeface="Arial" panose="020B0604020202020204" pitchFamily="34" charset="0"/>
                  <a:cs typeface="Arial" panose="020B0604020202020204" pitchFamily="34" charset="0"/>
                </a:rPr>
                <a:t>Naubug,</a:t>
              </a:r>
            </a:p>
            <a:p>
              <a:r>
                <a:rPr lang="es-UY" sz="1050" b="1">
                  <a:latin typeface="Arial" panose="020B0604020202020204" pitchFamily="34" charset="0"/>
                  <a:cs typeface="Arial" panose="020B0604020202020204" pitchFamily="34" charset="0"/>
                </a:rPr>
                <a:t>Ecuador</a:t>
              </a:r>
              <a:endParaRPr lang="es-UY" sz="1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615B2C-B8A9-4489-B8E0-631EDCB6D7EB}"/>
                </a:ext>
              </a:extLst>
            </p:cNvPr>
            <p:cNvSpPr txBox="1"/>
            <p:nvPr/>
          </p:nvSpPr>
          <p:spPr>
            <a:xfrm>
              <a:off x="9825177" y="1907545"/>
              <a:ext cx="12121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UY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Quilcas,</a:t>
              </a:r>
            </a:p>
            <a:p>
              <a:r>
                <a:rPr lang="es-UY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 Perú</a:t>
              </a:r>
              <a:endParaRPr lang="es-UY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471118-DBBC-442E-9AA2-F6E9E02FC978}"/>
                </a:ext>
              </a:extLst>
            </p:cNvPr>
            <p:cNvSpPr txBox="1"/>
            <p:nvPr/>
          </p:nvSpPr>
          <p:spPr>
            <a:xfrm>
              <a:off x="5447929" y="232814"/>
              <a:ext cx="36552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UY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Contenido de Materia Orgánica en el suelo (%)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C2BE63-DF53-4FF8-8BA4-1D7A88406A9A}"/>
              </a:ext>
            </a:extLst>
          </p:cNvPr>
          <p:cNvSpPr txBox="1"/>
          <p:nvPr/>
        </p:nvSpPr>
        <p:spPr>
          <a:xfrm>
            <a:off x="8413204" y="2245599"/>
            <a:ext cx="3007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UY" dirty="0"/>
          </a:p>
          <a:p>
            <a:r>
              <a:rPr lang="es-UY" dirty="0"/>
              <a:t>A notar: hay muchos usos sobre los que cuesta decir que son bien deficientes en carbono del suelo.</a:t>
            </a:r>
          </a:p>
          <a:p>
            <a:endParaRPr lang="es-UY" dirty="0"/>
          </a:p>
          <a:p>
            <a:r>
              <a:rPr lang="es-UY" dirty="0"/>
              <a:t>Especialmente cultivo sin descanso que a veces imaginamos ser degradado por mucha labranza.</a:t>
            </a:r>
          </a:p>
          <a:p>
            <a:endParaRPr lang="es-UY" dirty="0">
              <a:highlight>
                <a:srgbClr val="FFFF00"/>
              </a:highlight>
            </a:endParaRPr>
          </a:p>
          <a:p>
            <a:r>
              <a:rPr lang="es-UY" dirty="0"/>
              <a:t>Pero cultivo con descansos acortados sí provoca preocupación como se ve en el ACP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7F9847-A9FA-441A-8CB0-C6DD4A0A9AD7}"/>
              </a:ext>
            </a:extLst>
          </p:cNvPr>
          <p:cNvSpPr/>
          <p:nvPr/>
        </p:nvSpPr>
        <p:spPr>
          <a:xfrm>
            <a:off x="3070040" y="3727938"/>
            <a:ext cx="3910405" cy="653103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CB497-B61D-4431-848B-0C007535C39D}"/>
              </a:ext>
            </a:extLst>
          </p:cNvPr>
          <p:cNvSpPr/>
          <p:nvPr/>
        </p:nvSpPr>
        <p:spPr>
          <a:xfrm>
            <a:off x="2981308" y="5621594"/>
            <a:ext cx="3999137" cy="1027399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658772-1731-4D1C-A2AC-BA5FD729BE0D}"/>
              </a:ext>
            </a:extLst>
          </p:cNvPr>
          <p:cNvSpPr/>
          <p:nvPr/>
        </p:nvSpPr>
        <p:spPr>
          <a:xfrm>
            <a:off x="1145837" y="68690"/>
            <a:ext cx="9689123" cy="593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Contenido de Materia Orgánica (%) por uso de suelo y país </a:t>
            </a:r>
            <a:endParaRPr lang="es-P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64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F57F04E-8CCF-4285-9071-D6FE33CD7D48}"/>
              </a:ext>
            </a:extLst>
          </p:cNvPr>
          <p:cNvGrpSpPr/>
          <p:nvPr/>
        </p:nvGrpSpPr>
        <p:grpSpPr>
          <a:xfrm>
            <a:off x="388500" y="580292"/>
            <a:ext cx="9072023" cy="6107964"/>
            <a:chOff x="1812853" y="232814"/>
            <a:chExt cx="9568551" cy="62969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2978A13-ED55-4FA8-9142-5175E0F36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2853" y="283395"/>
              <a:ext cx="6962321" cy="624633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956E7D-83F5-4FED-B7F1-84245511BFB7}"/>
                </a:ext>
              </a:extLst>
            </p:cNvPr>
            <p:cNvSpPr txBox="1"/>
            <p:nvPr/>
          </p:nvSpPr>
          <p:spPr>
            <a:xfrm>
              <a:off x="6446036" y="839990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86B1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Parcelas abandonadas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1404B5-7F82-428C-8831-939ECF8FF1B7}"/>
                </a:ext>
              </a:extLst>
            </p:cNvPr>
            <p:cNvSpPr txBox="1"/>
            <p:nvPr/>
          </p:nvSpPr>
          <p:spPr>
            <a:xfrm>
              <a:off x="6712081" y="1623349"/>
              <a:ext cx="3137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8C5844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Bosques y Plantación de Arboles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AED674-635F-4AF6-9E5E-8F23EE6ED3C0}"/>
                </a:ext>
              </a:extLst>
            </p:cNvPr>
            <p:cNvSpPr txBox="1"/>
            <p:nvPr/>
          </p:nvSpPr>
          <p:spPr>
            <a:xfrm>
              <a:off x="7808453" y="2402172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Bordes de Parcelas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06A6D28-7EE4-4756-BCFE-915A94CDC845}"/>
                </a:ext>
              </a:extLst>
            </p:cNvPr>
            <p:cNvSpPr txBox="1"/>
            <p:nvPr/>
          </p:nvSpPr>
          <p:spPr>
            <a:xfrm>
              <a:off x="6513754" y="3129561"/>
              <a:ext cx="2261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Pastoreo Permanente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407F1-FB92-4FFE-B090-9BB0B2BC2B89}"/>
                </a:ext>
              </a:extLst>
            </p:cNvPr>
            <p:cNvSpPr txBox="1"/>
            <p:nvPr/>
          </p:nvSpPr>
          <p:spPr>
            <a:xfrm>
              <a:off x="6217029" y="3718450"/>
              <a:ext cx="32398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149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Cultivos después de descanso corto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0AF599-F340-418C-A9F3-701E6C81E943}"/>
                </a:ext>
              </a:extLst>
            </p:cNvPr>
            <p:cNvSpPr txBox="1"/>
            <p:nvPr/>
          </p:nvSpPr>
          <p:spPr>
            <a:xfrm>
              <a:off x="6478661" y="4257959"/>
              <a:ext cx="39104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1D32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Cultivos después de descanso largo tradicional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970928-73B9-4E0F-B176-A787315F9742}"/>
                </a:ext>
              </a:extLst>
            </p:cNvPr>
            <p:cNvSpPr txBox="1"/>
            <p:nvPr/>
          </p:nvSpPr>
          <p:spPr>
            <a:xfrm>
              <a:off x="6383936" y="4957652"/>
              <a:ext cx="3365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AB8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Descansos (primer año)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EEDB1F-CD70-4A92-B5FE-40C91F233754}"/>
                </a:ext>
              </a:extLst>
            </p:cNvPr>
            <p:cNvSpPr txBox="1"/>
            <p:nvPr/>
          </p:nvSpPr>
          <p:spPr>
            <a:xfrm>
              <a:off x="6217029" y="5808052"/>
              <a:ext cx="3365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Cultivos sin descanso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BF2E44-FA73-40BD-8483-8638E03512A7}"/>
                </a:ext>
              </a:extLst>
            </p:cNvPr>
            <p:cNvSpPr/>
            <p:nvPr/>
          </p:nvSpPr>
          <p:spPr>
            <a:xfrm>
              <a:off x="9684773" y="1161157"/>
              <a:ext cx="137651" cy="16714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U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A364CDC-4EE7-4058-8350-759A62626DDA}"/>
                </a:ext>
              </a:extLst>
            </p:cNvPr>
            <p:cNvSpPr/>
            <p:nvPr/>
          </p:nvSpPr>
          <p:spPr>
            <a:xfrm>
              <a:off x="9680202" y="1597774"/>
              <a:ext cx="137651" cy="16714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U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8E9EE7-1750-4EAD-890A-818D081E0626}"/>
                </a:ext>
              </a:extLst>
            </p:cNvPr>
            <p:cNvSpPr/>
            <p:nvPr/>
          </p:nvSpPr>
          <p:spPr>
            <a:xfrm>
              <a:off x="9684774" y="2052971"/>
              <a:ext cx="137651" cy="16714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U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56F792-7501-47A2-99FC-9CAF2F44CED8}"/>
                </a:ext>
              </a:extLst>
            </p:cNvPr>
            <p:cNvSpPr txBox="1"/>
            <p:nvPr/>
          </p:nvSpPr>
          <p:spPr>
            <a:xfrm>
              <a:off x="9853908" y="1051306"/>
              <a:ext cx="1527496" cy="428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Chuñuchuñuni,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Bolivia</a:t>
              </a:r>
              <a:endPara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1C290F-EE55-4F47-993C-A42672ED4408}"/>
                </a:ext>
              </a:extLst>
            </p:cNvPr>
            <p:cNvSpPr txBox="1"/>
            <p:nvPr/>
          </p:nvSpPr>
          <p:spPr>
            <a:xfrm>
              <a:off x="9853908" y="1485309"/>
              <a:ext cx="12121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Naubug,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Ecuador</a:t>
              </a:r>
              <a:endPara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9E02BE6-3DD5-45F7-94DA-CF7C35958DFC}"/>
                </a:ext>
              </a:extLst>
            </p:cNvPr>
            <p:cNvSpPr txBox="1"/>
            <p:nvPr/>
          </p:nvSpPr>
          <p:spPr>
            <a:xfrm>
              <a:off x="9825177" y="1907545"/>
              <a:ext cx="1212198" cy="428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Quilcas,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Perú</a:t>
              </a:r>
              <a:endPara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146CD8-47CF-46B1-9C80-811C23C2D550}"/>
                </a:ext>
              </a:extLst>
            </p:cNvPr>
            <p:cNvSpPr txBox="1"/>
            <p:nvPr/>
          </p:nvSpPr>
          <p:spPr>
            <a:xfrm>
              <a:off x="5447929" y="232814"/>
              <a:ext cx="36552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Contenido de Materia Orgánica en el suelo (%)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249FC54-D7B7-4220-91FD-EB59547258BD}"/>
              </a:ext>
            </a:extLst>
          </p:cNvPr>
          <p:cNvSpPr txBox="1"/>
          <p:nvPr/>
        </p:nvSpPr>
        <p:spPr>
          <a:xfrm>
            <a:off x="8844841" y="2176773"/>
            <a:ext cx="31220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/>
              <a:t>Índices altos en: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Bordes de parcelas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Muchos de las parcelas con cultivo continuo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Algunos bosques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283D4-0B7A-4197-A6AB-CFD9C9372A96}"/>
              </a:ext>
            </a:extLst>
          </p:cNvPr>
          <p:cNvSpPr txBox="1"/>
          <p:nvPr/>
        </p:nvSpPr>
        <p:spPr>
          <a:xfrm>
            <a:off x="8883514" y="4194278"/>
            <a:ext cx="3122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/>
              <a:t>Índices bajos en: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Tierras en abandono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Plantación de eucalipto, Bolivia</a:t>
            </a:r>
          </a:p>
          <a:p>
            <a:pPr marL="285750" indent="-285750">
              <a:buFontTx/>
              <a:buChar char="-"/>
            </a:pPr>
            <a:r>
              <a:rPr lang="es-UY" sz="2000" dirty="0"/>
              <a:t>Cultivos después de descanso reducido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34C1DA-8FED-403E-A114-82F6AF7B38A6}"/>
              </a:ext>
            </a:extLst>
          </p:cNvPr>
          <p:cNvSpPr/>
          <p:nvPr/>
        </p:nvSpPr>
        <p:spPr>
          <a:xfrm>
            <a:off x="1434521" y="183601"/>
            <a:ext cx="9407770" cy="593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Abundancia de Macrofauna (n</a:t>
            </a:r>
            <a:r>
              <a:rPr lang="en-US" sz="2800" b="1" dirty="0">
                <a:solidFill>
                  <a:schemeClr val="tx1"/>
                </a:solidFill>
              </a:rPr>
              <a:t>ú</a:t>
            </a:r>
            <a:r>
              <a:rPr lang="es-UY" sz="2800" b="1" dirty="0">
                <a:solidFill>
                  <a:schemeClr val="tx1"/>
                </a:solidFill>
              </a:rPr>
              <a:t>mero de organismos por m</a:t>
            </a:r>
            <a:r>
              <a:rPr lang="es-UY" sz="2800" b="1" baseline="30000" dirty="0">
                <a:solidFill>
                  <a:schemeClr val="tx1"/>
                </a:solidFill>
              </a:rPr>
              <a:t>2</a:t>
            </a:r>
            <a:r>
              <a:rPr lang="es-UY" sz="2800" b="1" dirty="0">
                <a:solidFill>
                  <a:schemeClr val="tx1"/>
                </a:solidFill>
              </a:rPr>
              <a:t>)</a:t>
            </a:r>
            <a:endParaRPr lang="es-PE" sz="28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D0A6E-3019-415D-B715-97FF9E210936}"/>
              </a:ext>
            </a:extLst>
          </p:cNvPr>
          <p:cNvSpPr/>
          <p:nvPr/>
        </p:nvSpPr>
        <p:spPr>
          <a:xfrm>
            <a:off x="2471655" y="3778007"/>
            <a:ext cx="2786145" cy="653103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FDED51-FE79-44DF-B853-D007828F2F11}"/>
              </a:ext>
            </a:extLst>
          </p:cNvPr>
          <p:cNvSpPr/>
          <p:nvPr/>
        </p:nvSpPr>
        <p:spPr>
          <a:xfrm>
            <a:off x="2481894" y="5603821"/>
            <a:ext cx="3810622" cy="984012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88BF1E-8267-4836-995F-EBB3B3DDA445}"/>
              </a:ext>
            </a:extLst>
          </p:cNvPr>
          <p:cNvSpPr/>
          <p:nvPr/>
        </p:nvSpPr>
        <p:spPr>
          <a:xfrm>
            <a:off x="2506995" y="1078131"/>
            <a:ext cx="2210059" cy="503092"/>
          </a:xfrm>
          <a:prstGeom prst="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73836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A31D35-6CB9-4231-B53A-5ECA99ADD7E3}"/>
              </a:ext>
            </a:extLst>
          </p:cNvPr>
          <p:cNvSpPr txBox="1"/>
          <p:nvPr/>
        </p:nvSpPr>
        <p:spPr>
          <a:xfrm>
            <a:off x="8049043" y="1345677"/>
            <a:ext cx="341141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>
                <a:solidFill>
                  <a:schemeClr val="accent1">
                    <a:lumMod val="75000"/>
                  </a:schemeClr>
                </a:solidFill>
              </a:rPr>
              <a:t>La condición de la macrofauna como un </a:t>
            </a:r>
            <a:r>
              <a:rPr lang="es-UY" sz="2400" b="1" dirty="0">
                <a:solidFill>
                  <a:schemeClr val="accent1">
                    <a:lumMod val="75000"/>
                  </a:schemeClr>
                </a:solidFill>
              </a:rPr>
              <a:t>elemento que promueve la salud del suelo </a:t>
            </a:r>
            <a:r>
              <a:rPr lang="es-UY" sz="2400" dirty="0">
                <a:solidFill>
                  <a:schemeClr val="accent1">
                    <a:lumMod val="75000"/>
                  </a:schemeClr>
                </a:solidFill>
              </a:rPr>
              <a:t>esta relacionado a la </a:t>
            </a:r>
            <a:r>
              <a:rPr lang="es-UY" sz="2400" b="1" dirty="0">
                <a:solidFill>
                  <a:schemeClr val="accent1">
                    <a:lumMod val="75000"/>
                  </a:schemeClr>
                </a:solidFill>
              </a:rPr>
              <a:t>diversidad de plantas</a:t>
            </a:r>
          </a:p>
          <a:p>
            <a:endParaRPr lang="es-UY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UY" sz="2400" dirty="0">
                <a:solidFill>
                  <a:schemeClr val="accent1">
                    <a:lumMod val="75000"/>
                  </a:schemeClr>
                </a:solidFill>
              </a:rPr>
              <a:t> También: </a:t>
            </a:r>
          </a:p>
          <a:p>
            <a:pPr marL="342900" indent="-342900">
              <a:buFontTx/>
              <a:buChar char="-"/>
            </a:pPr>
            <a:r>
              <a:rPr lang="es-UY" dirty="0">
                <a:solidFill>
                  <a:schemeClr val="accent1">
                    <a:lumMod val="75000"/>
                  </a:schemeClr>
                </a:solidFill>
              </a:rPr>
              <a:t>mayor diversidad de plantas en Bolivia</a:t>
            </a:r>
          </a:p>
          <a:p>
            <a:pPr marL="342900" indent="-342900">
              <a:buFontTx/>
              <a:buChar char="-"/>
            </a:pPr>
            <a:r>
              <a:rPr lang="es-UY" dirty="0">
                <a:solidFill>
                  <a:schemeClr val="accent1">
                    <a:lumMod val="75000"/>
                  </a:schemeClr>
                </a:solidFill>
              </a:rPr>
              <a:t>tomando en cuenta la baja diversidad de plantas, la diversidad de macrofauna mas alto en Ecuador que en los otros dos países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9B8E6-DF41-4291-B5B6-472765AAB218}"/>
              </a:ext>
            </a:extLst>
          </p:cNvPr>
          <p:cNvSpPr/>
          <p:nvPr/>
        </p:nvSpPr>
        <p:spPr>
          <a:xfrm>
            <a:off x="650629" y="209660"/>
            <a:ext cx="11201401" cy="8116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Correlación entre la diversidad de macrofauna y la diversidad de vegetación para los tres países</a:t>
            </a:r>
            <a:endParaRPr lang="es-PE" sz="2800" dirty="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EC65C6-5B93-4B83-AC9A-5DD0C407E321}"/>
              </a:ext>
            </a:extLst>
          </p:cNvPr>
          <p:cNvGrpSpPr/>
          <p:nvPr/>
        </p:nvGrpSpPr>
        <p:grpSpPr>
          <a:xfrm>
            <a:off x="441679" y="1170247"/>
            <a:ext cx="7366815" cy="5362900"/>
            <a:chOff x="3889373" y="2579274"/>
            <a:chExt cx="6592068" cy="45175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D4158D-C0B0-4AAF-810C-B39ED3D40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9373" y="2579274"/>
              <a:ext cx="6592068" cy="451750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850715-9CA2-4E66-B6E1-32AA89C88363}"/>
                </a:ext>
              </a:extLst>
            </p:cNvPr>
            <p:cNvSpPr/>
            <p:nvPr/>
          </p:nvSpPr>
          <p:spPr>
            <a:xfrm>
              <a:off x="6980765" y="4309063"/>
              <a:ext cx="137340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defRPr sz="9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200" b="1" dirty="0"/>
                <a:t>R² = 0.25 - Ecuador</a:t>
              </a:r>
              <a:endParaRPr lang="en-US" sz="1100" b="1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829B47-1EB4-4181-AF3C-DD9A240041D7}"/>
                </a:ext>
              </a:extLst>
            </p:cNvPr>
            <p:cNvSpPr/>
            <p:nvPr/>
          </p:nvSpPr>
          <p:spPr>
            <a:xfrm>
              <a:off x="8260771" y="4717297"/>
              <a:ext cx="137340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defRPr sz="9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200" b="1" dirty="0"/>
                <a:t>R² = 0.06 - Bolivia</a:t>
              </a:r>
              <a:endParaRPr lang="en-US" sz="1100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E23B5D0-3A67-45E2-95F0-1D84A766169D}"/>
                </a:ext>
              </a:extLst>
            </p:cNvPr>
            <p:cNvSpPr/>
            <p:nvPr/>
          </p:nvSpPr>
          <p:spPr>
            <a:xfrm>
              <a:off x="7667469" y="5402531"/>
              <a:ext cx="1373408" cy="2333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defRPr sz="9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200" b="1" dirty="0"/>
                <a:t>R² = 0.03 - Perú</a:t>
              </a:r>
              <a:endParaRPr lang="en-US" sz="1100" b="1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9F0F489-3FCF-4621-8807-F94BA43985CE}"/>
              </a:ext>
            </a:extLst>
          </p:cNvPr>
          <p:cNvSpPr/>
          <p:nvPr/>
        </p:nvSpPr>
        <p:spPr>
          <a:xfrm>
            <a:off x="6094246" y="5039478"/>
            <a:ext cx="153482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 sz="900" b="0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1" dirty="0"/>
              <a:t>P</a:t>
            </a:r>
            <a:r>
              <a:rPr lang="en-US" sz="1200" b="1" dirty="0"/>
              <a:t> &lt; 0.001 para la relacion global entre los 3 sitios</a:t>
            </a:r>
            <a:endParaRPr lang="en-US" sz="1100" b="1" i="1" dirty="0"/>
          </a:p>
        </p:txBody>
      </p:sp>
      <p:pic>
        <p:nvPicPr>
          <p:cNvPr id="23" name="Picture 5" descr="100_1359">
            <a:extLst>
              <a:ext uri="{FF2B5EF4-FFF2-40B4-BE49-F238E27FC236}">
                <a16:creationId xmlns:a16="http://schemas.microsoft.com/office/drawing/2014/main" id="{0E6F3956-73AC-40CE-8B05-75375EC78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8155" y="1172111"/>
            <a:ext cx="1183106" cy="167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carabefeedingoncaterpillar">
            <a:extLst>
              <a:ext uri="{FF2B5EF4-FFF2-40B4-BE49-F238E27FC236}">
                <a16:creationId xmlns:a16="http://schemas.microsoft.com/office/drawing/2014/main" id="{520353CE-3C8E-48ED-BF35-091EE229B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8235" y="1162441"/>
            <a:ext cx="1099646" cy="947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92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3A8E0D-3831-4581-B43D-B96E3FB70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73"/>
          <a:stretch/>
        </p:blipFill>
        <p:spPr>
          <a:xfrm>
            <a:off x="3126377" y="1042963"/>
            <a:ext cx="5164804" cy="5500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D23546-F955-4FE9-BB84-D3F8F5D76786}"/>
              </a:ext>
            </a:extLst>
          </p:cNvPr>
          <p:cNvSpPr txBox="1"/>
          <p:nvPr/>
        </p:nvSpPr>
        <p:spPr>
          <a:xfrm>
            <a:off x="8434754" y="1287522"/>
            <a:ext cx="28838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>
                <a:solidFill>
                  <a:schemeClr val="accent1"/>
                </a:solidFill>
              </a:rPr>
              <a:t>Revela usos en peligro de degradación de la fertilidad:</a:t>
            </a:r>
          </a:p>
          <a:p>
            <a:pPr marL="342900" indent="-342900">
              <a:buFontTx/>
              <a:buChar char="-"/>
            </a:pPr>
            <a:r>
              <a:rPr lang="es-UY" sz="2000" b="1" dirty="0">
                <a:solidFill>
                  <a:schemeClr val="accent1"/>
                </a:solidFill>
              </a:rPr>
              <a:t>Descansos cortos y cultivos continuos con una falta de insumos</a:t>
            </a:r>
          </a:p>
          <a:p>
            <a:endParaRPr lang="es-UY" sz="2000" b="1" dirty="0">
              <a:solidFill>
                <a:schemeClr val="accent1"/>
              </a:solidFill>
            </a:endParaRPr>
          </a:p>
          <a:p>
            <a:pPr marL="342900" indent="-342900">
              <a:buFontTx/>
              <a:buChar char="-"/>
            </a:pPr>
            <a:r>
              <a:rPr lang="es-UY" sz="2000" b="1" dirty="0">
                <a:solidFill>
                  <a:schemeClr val="accent1"/>
                </a:solidFill>
              </a:rPr>
              <a:t>Relacionado también a la producción de residuos para el reciclaje al suelo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C4661-6831-493B-8EB0-7BA79E9744F5}"/>
              </a:ext>
            </a:extLst>
          </p:cNvPr>
          <p:cNvSpPr/>
          <p:nvPr/>
        </p:nvSpPr>
        <p:spPr>
          <a:xfrm>
            <a:off x="1839057" y="70339"/>
            <a:ext cx="8513885" cy="7935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Balance de nutrientes para fósforo en usos con cultivos (con y sin erosión)</a:t>
            </a:r>
            <a:endParaRPr lang="es-PE" sz="2800" b="1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DEE4B3-C243-41BD-A13B-87CA262AFD12}"/>
              </a:ext>
            </a:extLst>
          </p:cNvPr>
          <p:cNvSpPr/>
          <p:nvPr/>
        </p:nvSpPr>
        <p:spPr>
          <a:xfrm>
            <a:off x="4386020" y="1077660"/>
            <a:ext cx="942814" cy="112074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CAA844-3EBF-45D9-80C7-2787193B23A2}"/>
              </a:ext>
            </a:extLst>
          </p:cNvPr>
          <p:cNvSpPr/>
          <p:nvPr/>
        </p:nvSpPr>
        <p:spPr>
          <a:xfrm>
            <a:off x="4386020" y="3163175"/>
            <a:ext cx="942814" cy="1273146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51EFD-18A4-49AE-85F4-7E2BA05454EC}"/>
              </a:ext>
            </a:extLst>
          </p:cNvPr>
          <p:cNvSpPr txBox="1"/>
          <p:nvPr/>
        </p:nvSpPr>
        <p:spPr>
          <a:xfrm>
            <a:off x="3025366" y="1077660"/>
            <a:ext cx="942815" cy="456535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Sin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Erosión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40934-B13F-45F2-B4DF-17E3A276B1C0}"/>
              </a:ext>
            </a:extLst>
          </p:cNvPr>
          <p:cNvSpPr txBox="1"/>
          <p:nvPr/>
        </p:nvSpPr>
        <p:spPr>
          <a:xfrm>
            <a:off x="427236" y="1077660"/>
            <a:ext cx="2490221" cy="4616648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Descanso, Zona Alta</a:t>
            </a:r>
          </a:p>
          <a:p>
            <a:pPr>
              <a:spcAft>
                <a:spcPts val="300"/>
              </a:spcAft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Descanso, Zona Media</a:t>
            </a:r>
          </a:p>
          <a:p>
            <a:pPr>
              <a:spcAft>
                <a:spcPts val="300"/>
              </a:spcAft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Descanso </a:t>
            </a:r>
            <a:r>
              <a:rPr lang="en-US" sz="1100" b="1" dirty="0" err="1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acortado</a:t>
            </a:r>
            <a:r>
              <a:rPr lang="en-US" sz="1100" b="1" dirty="0">
                <a:solidFill>
                  <a:srgbClr val="D65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Baja</a:t>
            </a:r>
          </a:p>
          <a:p>
            <a:pPr>
              <a:spcAft>
                <a:spcPts val="300"/>
              </a:spcAft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Descanso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tradicional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Alta</a:t>
            </a:r>
          </a:p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descanos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canchones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cerca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las casas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Descanso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acortado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media</a:t>
            </a:r>
          </a:p>
          <a:p>
            <a:pPr>
              <a:spcAft>
                <a:spcPts val="300"/>
              </a:spcAft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50"/>
              </a:spcAft>
            </a:pP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Descanso </a:t>
            </a: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tradicional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Alta</a:t>
            </a:r>
          </a:p>
          <a:p>
            <a:pPr>
              <a:spcAft>
                <a:spcPts val="350"/>
              </a:spcAft>
            </a:pP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Cultivos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Descanso </a:t>
            </a: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acortado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media</a:t>
            </a:r>
          </a:p>
          <a:p>
            <a:pPr>
              <a:spcAft>
                <a:spcPts val="350"/>
              </a:spcAft>
            </a:pP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Descanso y con </a:t>
            </a: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riego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zona media</a:t>
            </a:r>
          </a:p>
          <a:p>
            <a:pPr>
              <a:spcAft>
                <a:spcPts val="350"/>
              </a:spcAft>
            </a:pPr>
            <a:r>
              <a:rPr lang="en-US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Cultivo</a:t>
            </a:r>
            <a:r>
              <a:rPr lang="en-US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Descanso zona media</a:t>
            </a:r>
          </a:p>
          <a:p>
            <a:pPr>
              <a:spcAft>
                <a:spcPts val="200"/>
              </a:spcAft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A41A57-DC9F-4AF1-B082-CF732C345E45}"/>
              </a:ext>
            </a:extLst>
          </p:cNvPr>
          <p:cNvCxnSpPr/>
          <p:nvPr/>
        </p:nvCxnSpPr>
        <p:spPr>
          <a:xfrm flipH="1">
            <a:off x="435429" y="1449764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368200-BAF0-4912-B109-FA4FE6F5141B}"/>
              </a:ext>
            </a:extLst>
          </p:cNvPr>
          <p:cNvCxnSpPr/>
          <p:nvPr/>
        </p:nvCxnSpPr>
        <p:spPr>
          <a:xfrm flipH="1">
            <a:off x="420896" y="1872130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80369B-A341-48A0-8A06-B3527D17D077}"/>
              </a:ext>
            </a:extLst>
          </p:cNvPr>
          <p:cNvCxnSpPr/>
          <p:nvPr/>
        </p:nvCxnSpPr>
        <p:spPr>
          <a:xfrm flipH="1">
            <a:off x="420895" y="2381581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595B83-DD5C-492D-B945-6CFDBDD5A8F9}"/>
              </a:ext>
            </a:extLst>
          </p:cNvPr>
          <p:cNvCxnSpPr/>
          <p:nvPr/>
        </p:nvCxnSpPr>
        <p:spPr>
          <a:xfrm flipH="1">
            <a:off x="435428" y="2882324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09B035-86DF-47F2-85F9-DEB907CF126F}"/>
              </a:ext>
            </a:extLst>
          </p:cNvPr>
          <p:cNvCxnSpPr/>
          <p:nvPr/>
        </p:nvCxnSpPr>
        <p:spPr>
          <a:xfrm flipH="1">
            <a:off x="410786" y="3224135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2CA2F7-9690-483C-998D-36C10013BA89}"/>
              </a:ext>
            </a:extLst>
          </p:cNvPr>
          <p:cNvCxnSpPr/>
          <p:nvPr/>
        </p:nvCxnSpPr>
        <p:spPr>
          <a:xfrm flipH="1">
            <a:off x="410785" y="3681335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00C5E13-F705-4CAD-B28D-BAE7E60F3667}"/>
              </a:ext>
            </a:extLst>
          </p:cNvPr>
          <p:cNvCxnSpPr/>
          <p:nvPr/>
        </p:nvCxnSpPr>
        <p:spPr>
          <a:xfrm flipH="1">
            <a:off x="410784" y="4243038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4D13A97-BB47-4773-9DA0-FE5D60193E16}"/>
              </a:ext>
            </a:extLst>
          </p:cNvPr>
          <p:cNvCxnSpPr/>
          <p:nvPr/>
        </p:nvCxnSpPr>
        <p:spPr>
          <a:xfrm flipH="1">
            <a:off x="383258" y="4621861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46B00D-F8B4-45C6-9AF1-6C926C28E562}"/>
              </a:ext>
            </a:extLst>
          </p:cNvPr>
          <p:cNvCxnSpPr/>
          <p:nvPr/>
        </p:nvCxnSpPr>
        <p:spPr>
          <a:xfrm flipH="1">
            <a:off x="410784" y="5018101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5085312-6E02-4ABE-BCD2-FE650A3B65C1}"/>
              </a:ext>
            </a:extLst>
          </p:cNvPr>
          <p:cNvCxnSpPr/>
          <p:nvPr/>
        </p:nvCxnSpPr>
        <p:spPr>
          <a:xfrm flipH="1">
            <a:off x="410783" y="5370798"/>
            <a:ext cx="2496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D2A17B4-EEF5-45C7-9825-C3996A594E01}"/>
              </a:ext>
            </a:extLst>
          </p:cNvPr>
          <p:cNvSpPr txBox="1"/>
          <p:nvPr/>
        </p:nvSpPr>
        <p:spPr>
          <a:xfrm>
            <a:off x="3126377" y="5799479"/>
            <a:ext cx="51648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Balance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estimado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fósforo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(kg P / ha por año)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0E0A73-1DC9-4E94-A8CC-5EE4F5074B5C}"/>
              </a:ext>
            </a:extLst>
          </p:cNvPr>
          <p:cNvSpPr txBox="1"/>
          <p:nvPr/>
        </p:nvSpPr>
        <p:spPr>
          <a:xfrm>
            <a:off x="5708779" y="1449764"/>
            <a:ext cx="140349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65700"/>
                </a:solidFill>
              </a:rPr>
              <a:t>Naubug, </a:t>
            </a:r>
          </a:p>
          <a:p>
            <a:r>
              <a:rPr lang="en-US" b="1" dirty="0">
                <a:solidFill>
                  <a:srgbClr val="D65700"/>
                </a:solidFill>
              </a:rPr>
              <a:t>Ecuador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1DC00D-3173-4DC0-805A-BBADCA91E469}"/>
              </a:ext>
            </a:extLst>
          </p:cNvPr>
          <p:cNvSpPr txBox="1"/>
          <p:nvPr/>
        </p:nvSpPr>
        <p:spPr>
          <a:xfrm>
            <a:off x="5855717" y="2685334"/>
            <a:ext cx="208680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Chuñuchuñuni, 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Bolivia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B12F0C-B018-49CB-92FB-F17EDECB47FD}"/>
              </a:ext>
            </a:extLst>
          </p:cNvPr>
          <p:cNvSpPr txBox="1"/>
          <p:nvPr/>
        </p:nvSpPr>
        <p:spPr>
          <a:xfrm>
            <a:off x="5859983" y="4035739"/>
            <a:ext cx="208680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Quilcas, Peru</a:t>
            </a:r>
          </a:p>
        </p:txBody>
      </p:sp>
    </p:spTree>
    <p:extLst>
      <p:ext uri="{BB962C8B-B14F-4D97-AF65-F5344CB8AC3E}">
        <p14:creationId xmlns:p14="http://schemas.microsoft.com/office/powerpoint/2010/main" val="3335657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457D8C-76E7-48F8-AE3A-7A188FAFF256}"/>
              </a:ext>
            </a:extLst>
          </p:cNvPr>
          <p:cNvSpPr txBox="1"/>
          <p:nvPr/>
        </p:nvSpPr>
        <p:spPr>
          <a:xfrm>
            <a:off x="380246" y="1645919"/>
            <a:ext cx="1143150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UY" sz="2800" b="1" dirty="0"/>
              <a:t>¿Intensificación/</a:t>
            </a:r>
            <a:r>
              <a:rPr lang="es-UY" sz="2800" b="1" dirty="0" err="1"/>
              <a:t>desintensificación</a:t>
            </a:r>
            <a:r>
              <a:rPr lang="es-UY" sz="2800" b="1" dirty="0"/>
              <a:t> en paralelo? </a:t>
            </a:r>
          </a:p>
          <a:p>
            <a:r>
              <a:rPr lang="es-UY" sz="2800" dirty="0"/>
              <a:t>      </a:t>
            </a:r>
            <a:r>
              <a:rPr lang="es-UY" sz="2400" dirty="0"/>
              <a:t>Intensificación: mayor frecuencia de cultivos/cosechas, mayores insumos y producción</a:t>
            </a:r>
            <a:endParaRPr lang="es-UY" sz="2800" dirty="0"/>
          </a:p>
          <a:p>
            <a:pPr marL="514350" indent="-514350">
              <a:buFont typeface="+mj-lt"/>
              <a:buAutoNum type="arabicPeriod" startAt="2"/>
            </a:pPr>
            <a:r>
              <a:rPr lang="es-UY" sz="2800" b="1" dirty="0"/>
              <a:t>¿Centralización de las actividades agrícolas en zonas mas convenientes y rentables y con mas infraestructura?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UY" sz="2800" b="1" dirty="0"/>
              <a:t>Retiro de zonas degradadas – ¿abandono y colapso de parte del agroecosistema? </a:t>
            </a:r>
            <a:endParaRPr lang="es-UY" sz="2800" dirty="0"/>
          </a:p>
          <a:p>
            <a:pPr marL="457200" indent="-457200">
              <a:buFont typeface="+mj-lt"/>
              <a:buAutoNum type="arabicPeriod" startAt="2"/>
            </a:pPr>
            <a:r>
              <a:rPr lang="es-UY" sz="2800" b="1" dirty="0"/>
              <a:t>¿Proceso de diversificación e incorporación de nuevos modos de vida  “</a:t>
            </a:r>
            <a:r>
              <a:rPr lang="es-UY" sz="2800" b="1" dirty="0" err="1"/>
              <a:t>plurilocalidad</a:t>
            </a:r>
            <a:r>
              <a:rPr lang="es-UY" sz="2800" b="1" dirty="0"/>
              <a:t>” ej. migración/remesas? </a:t>
            </a:r>
            <a:br>
              <a:rPr lang="es-UY" sz="2000" dirty="0"/>
            </a:b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FE9CD-EEA8-4773-AF6E-E16CFA4FFF39}"/>
              </a:ext>
            </a:extLst>
          </p:cNvPr>
          <p:cNvSpPr/>
          <p:nvPr/>
        </p:nvSpPr>
        <p:spPr>
          <a:xfrm>
            <a:off x="0" y="487426"/>
            <a:ext cx="12192000" cy="774609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4. Integrando los mecanismos sociales y el estado de los suelos </a:t>
            </a:r>
            <a:endParaRPr lang="es-PE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785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9884F5-7716-4E61-89D0-CDF941EBED17}"/>
              </a:ext>
            </a:extLst>
          </p:cNvPr>
          <p:cNvSpPr txBox="1">
            <a:spLocks/>
          </p:cNvSpPr>
          <p:nvPr/>
        </p:nvSpPr>
        <p:spPr>
          <a:xfrm>
            <a:off x="380152" y="1023119"/>
            <a:ext cx="3921882" cy="1807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UY" b="1" dirty="0"/>
              <a:t>Usos</a:t>
            </a:r>
          </a:p>
          <a:p>
            <a:r>
              <a:rPr lang="es-UY" sz="2600" dirty="0"/>
              <a:t>Zona alta de Naubug </a:t>
            </a:r>
          </a:p>
          <a:p>
            <a:r>
              <a:rPr lang="es-UY" sz="2600" dirty="0"/>
              <a:t>Zona baja/media de Quilcas</a:t>
            </a:r>
          </a:p>
          <a:p>
            <a:r>
              <a:rPr lang="es-UY" sz="2600" dirty="0"/>
              <a:t>Canchones y zona de riego, Chuñuchuñuni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14BABF-5DF3-4286-9DAC-48C44442BC91}"/>
              </a:ext>
            </a:extLst>
          </p:cNvPr>
          <p:cNvSpPr txBox="1">
            <a:spLocks/>
          </p:cNvSpPr>
          <p:nvPr/>
        </p:nvSpPr>
        <p:spPr>
          <a:xfrm>
            <a:off x="4648047" y="1167841"/>
            <a:ext cx="7455721" cy="30035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UY" sz="2400" b="1" dirty="0"/>
              <a:t>Racionalidad (basado en los estudios sociales)</a:t>
            </a:r>
          </a:p>
          <a:p>
            <a:pPr>
              <a:spcBef>
                <a:spcPts val="600"/>
              </a:spcBef>
            </a:pPr>
            <a:r>
              <a:rPr lang="es-UY" sz="2000" dirty="0"/>
              <a:t>Aprovechar forrajes como menos riesgosos</a:t>
            </a:r>
          </a:p>
          <a:p>
            <a:pPr>
              <a:spcBef>
                <a:spcPts val="600"/>
              </a:spcBef>
            </a:pPr>
            <a:r>
              <a:rPr lang="es-UY" sz="2000" dirty="0"/>
              <a:t>Aprovechar infraestructura de riego</a:t>
            </a:r>
          </a:p>
          <a:p>
            <a:pPr>
              <a:spcBef>
                <a:spcPts val="600"/>
              </a:spcBef>
            </a:pPr>
            <a:r>
              <a:rPr lang="es-UY" sz="2000" dirty="0"/>
              <a:t>Cercanía a casas, animales y estiércol</a:t>
            </a:r>
          </a:p>
          <a:p>
            <a:pPr>
              <a:spcBef>
                <a:spcPts val="600"/>
              </a:spcBef>
            </a:pPr>
            <a:r>
              <a:rPr lang="es-UY" sz="2000" dirty="0"/>
              <a:t>Cambios demográficos y cercanía a mercados, escuela, ciudad (porque ahora cuentan con vías y sistema de transporte que facilita la movilización )</a:t>
            </a:r>
          </a:p>
          <a:p>
            <a:pPr>
              <a:spcBef>
                <a:spcPts val="600"/>
              </a:spcBef>
            </a:pPr>
            <a:r>
              <a:rPr lang="es-UY" sz="2000" dirty="0"/>
              <a:t>Mantener e intercambiar capital cultural / remesas </a:t>
            </a:r>
          </a:p>
          <a:p>
            <a:pPr marL="457200" lvl="1"/>
            <a:r>
              <a:rPr lang="es-UY" sz="1600" dirty="0"/>
              <a:t>Por ejemplo: papa y productos para reciprocidad con migrantes y remesas en Ecuador, apoyo a familias urbanas en la pandemia Covid-19;  migración como fuente de capital para insumos e infraestructura)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95CE4-02C8-46B7-BD5A-7880FB643CDF}"/>
              </a:ext>
            </a:extLst>
          </p:cNvPr>
          <p:cNvSpPr/>
          <p:nvPr/>
        </p:nvSpPr>
        <p:spPr>
          <a:xfrm>
            <a:off x="1114165" y="155115"/>
            <a:ext cx="9426087" cy="7746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Zonas en aumento de intensidad agrícola</a:t>
            </a:r>
            <a:br>
              <a:rPr lang="es-UY" sz="2800" b="1" dirty="0">
                <a:solidFill>
                  <a:schemeClr val="tx1"/>
                </a:solidFill>
              </a:rPr>
            </a:br>
            <a:r>
              <a:rPr lang="es-UY" sz="2800" b="1" dirty="0">
                <a:solidFill>
                  <a:schemeClr val="tx1"/>
                </a:solidFill>
              </a:rPr>
              <a:t> (aprovechar oportunidades, diversificar)</a:t>
            </a:r>
          </a:p>
        </p:txBody>
      </p:sp>
      <p:pic>
        <p:nvPicPr>
          <p:cNvPr id="8" name="Picture 7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5CC983CC-72B3-4BCB-AE3E-C756D8EDEF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034" y="4358197"/>
            <a:ext cx="4147719" cy="1941434"/>
          </a:xfrm>
          <a:prstGeom prst="rect">
            <a:avLst/>
          </a:prstGeom>
        </p:spPr>
      </p:pic>
      <p:pic>
        <p:nvPicPr>
          <p:cNvPr id="10" name="Picture 9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46BED77B-2C50-41F8-9C05-35C2208E50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869" y="4358197"/>
            <a:ext cx="4147719" cy="1941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C4745F-9322-4453-ACB2-4246534B40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80"/>
          <a:stretch/>
        </p:blipFill>
        <p:spPr>
          <a:xfrm>
            <a:off x="8928199" y="4357664"/>
            <a:ext cx="2468010" cy="19419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9BABC5-DF71-4945-B978-3918F8BA5A3C}"/>
              </a:ext>
            </a:extLst>
          </p:cNvPr>
          <p:cNvSpPr txBox="1"/>
          <p:nvPr/>
        </p:nvSpPr>
        <p:spPr>
          <a:xfrm>
            <a:off x="876599" y="6299631"/>
            <a:ext cx="2172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1400" dirty="0"/>
              <a:t>Forrajes como una opción</a:t>
            </a:r>
          </a:p>
          <a:p>
            <a:r>
              <a:rPr lang="es-UY" sz="1400" dirty="0"/>
              <a:t> para descansos mas cortos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075BE8-E78B-4858-BB28-35624766ADF1}"/>
              </a:ext>
            </a:extLst>
          </p:cNvPr>
          <p:cNvSpPr txBox="1"/>
          <p:nvPr/>
        </p:nvSpPr>
        <p:spPr>
          <a:xfrm>
            <a:off x="7405955" y="6347881"/>
            <a:ext cx="3044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1400" dirty="0"/>
              <a:t>Cuyes acoplado a producción intensiva </a:t>
            </a:r>
          </a:p>
          <a:p>
            <a:r>
              <a:rPr lang="es-UY" sz="1400" dirty="0"/>
              <a:t>de pasto regado en rotación con papa</a:t>
            </a:r>
          </a:p>
        </p:txBody>
      </p:sp>
      <p:pic>
        <p:nvPicPr>
          <p:cNvPr id="11" name="Picture 10" descr="A pile of dirt&#10;&#10;Description automatically generated">
            <a:extLst>
              <a:ext uri="{FF2B5EF4-FFF2-40B4-BE49-F238E27FC236}">
                <a16:creationId xmlns:a16="http://schemas.microsoft.com/office/drawing/2014/main" id="{225D8BC1-3A4F-4434-9CB9-6DB4508C6B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959" y="2758177"/>
            <a:ext cx="2107841" cy="15124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BFCA39-0208-4099-98B5-DAF94EDFB560}"/>
              </a:ext>
            </a:extLst>
          </p:cNvPr>
          <p:cNvSpPr txBox="1"/>
          <p:nvPr/>
        </p:nvSpPr>
        <p:spPr>
          <a:xfrm>
            <a:off x="438705" y="3271076"/>
            <a:ext cx="1350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Canchón</a:t>
            </a:r>
            <a:r>
              <a:rPr lang="en-US" sz="1200" dirty="0"/>
              <a:t> y </a:t>
            </a:r>
            <a:r>
              <a:rPr lang="en-US" sz="1200" dirty="0" err="1"/>
              <a:t>cosecha</a:t>
            </a:r>
            <a:r>
              <a:rPr lang="en-US" sz="1200" dirty="0"/>
              <a:t> de papa, Bolivia</a:t>
            </a:r>
          </a:p>
        </p:txBody>
      </p:sp>
    </p:spTree>
    <p:extLst>
      <p:ext uri="{BB962C8B-B14F-4D97-AF65-F5344CB8AC3E}">
        <p14:creationId xmlns:p14="http://schemas.microsoft.com/office/powerpoint/2010/main" val="1230910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9884F5-7716-4E61-89D0-CDF941EBED17}"/>
              </a:ext>
            </a:extLst>
          </p:cNvPr>
          <p:cNvSpPr txBox="1">
            <a:spLocks/>
          </p:cNvSpPr>
          <p:nvPr/>
        </p:nvSpPr>
        <p:spPr>
          <a:xfrm>
            <a:off x="604743" y="1356976"/>
            <a:ext cx="4752703" cy="21921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UY" b="1"/>
              <a:t>Usos</a:t>
            </a:r>
          </a:p>
          <a:p>
            <a:r>
              <a:rPr lang="es-UY"/>
              <a:t>Eriazo, Perú</a:t>
            </a:r>
          </a:p>
          <a:p>
            <a:r>
              <a:rPr lang="es-UY"/>
              <a:t>Parcelas abandonados, Ecuador</a:t>
            </a:r>
          </a:p>
          <a:p>
            <a:r>
              <a:rPr lang="es-UY"/>
              <a:t>Plantación de Eucaliptos, Bolivia</a:t>
            </a:r>
          </a:p>
          <a:p>
            <a:r>
              <a:rPr lang="es-UY"/>
              <a:t>Usos con descansos cortados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14BABF-5DF3-4286-9DAC-48C44442BC91}"/>
              </a:ext>
            </a:extLst>
          </p:cNvPr>
          <p:cNvSpPr txBox="1">
            <a:spLocks/>
          </p:cNvSpPr>
          <p:nvPr/>
        </p:nvSpPr>
        <p:spPr>
          <a:xfrm>
            <a:off x="5553864" y="1089512"/>
            <a:ext cx="6358293" cy="384836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UY" sz="3100" b="1" dirty="0"/>
              <a:t>Racionalidad (basado en los estudios sociales)</a:t>
            </a:r>
          </a:p>
          <a:p>
            <a:r>
              <a:rPr lang="es-UY" dirty="0"/>
              <a:t>Adaptar a falta de mano de obra: dejar o implementar uso m</a:t>
            </a:r>
            <a:r>
              <a:rPr lang="en-US" dirty="0"/>
              <a:t>á</a:t>
            </a:r>
            <a:r>
              <a:rPr lang="es-UY" dirty="0"/>
              <a:t>s pasivos con ganancia, ej. Bosque de eucalipto.</a:t>
            </a:r>
          </a:p>
          <a:p>
            <a:r>
              <a:rPr lang="es-UY" dirty="0"/>
              <a:t>Costos de producción, monetización de los insumos.</a:t>
            </a:r>
          </a:p>
          <a:p>
            <a:r>
              <a:rPr lang="es-UY" dirty="0"/>
              <a:t>Obligación de estar m</a:t>
            </a:r>
            <a:r>
              <a:rPr lang="en-US" dirty="0"/>
              <a:t>á</a:t>
            </a:r>
            <a:r>
              <a:rPr lang="es-UY" dirty="0"/>
              <a:t>s pendientes de los procesos periurbanos (migración, educación formal)</a:t>
            </a:r>
          </a:p>
          <a:p>
            <a:r>
              <a:rPr lang="es-UY" dirty="0"/>
              <a:t>Falta de estiércol.</a:t>
            </a:r>
          </a:p>
          <a:p>
            <a:r>
              <a:rPr lang="es-UY" dirty="0"/>
              <a:t>Procesos históricos de manejo inadecuado (ej. Ecuador, durante y después de la hacienda; labranza y floración de cangahua en Ecuador)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A5A-2B75-4B86-8B44-D495E9376BD9}"/>
              </a:ext>
            </a:extLst>
          </p:cNvPr>
          <p:cNvSpPr/>
          <p:nvPr/>
        </p:nvSpPr>
        <p:spPr>
          <a:xfrm>
            <a:off x="890338" y="110575"/>
            <a:ext cx="10094554" cy="9168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Zonas donde se reduce la intensidad Agrícola</a:t>
            </a:r>
            <a:br>
              <a:rPr lang="es-UY" sz="2800" b="1" dirty="0">
                <a:solidFill>
                  <a:schemeClr val="tx1"/>
                </a:solidFill>
              </a:rPr>
            </a:br>
            <a:r>
              <a:rPr lang="es-UY" sz="2800" b="1" dirty="0">
                <a:solidFill>
                  <a:schemeClr val="tx1"/>
                </a:solidFill>
              </a:rPr>
              <a:t> </a:t>
            </a:r>
            <a:r>
              <a:rPr lang="es-UY" sz="2400" b="1" dirty="0">
                <a:solidFill>
                  <a:schemeClr val="tx1"/>
                </a:solidFill>
              </a:rPr>
              <a:t>(retirar presencia e insumos con relación a producción)</a:t>
            </a:r>
            <a:endParaRPr lang="es-UY" sz="2800" b="1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5B87EC-8C11-4DDE-8ECC-41B1BB035A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9756" y="4749107"/>
            <a:ext cx="4155718" cy="20387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E6C8E4-94B2-4CE8-BE16-A7B854DD138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050" y="3583496"/>
            <a:ext cx="4337905" cy="1917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4B150E-A8A3-41A6-A33D-003645764844}"/>
              </a:ext>
            </a:extLst>
          </p:cNvPr>
          <p:cNvSpPr txBox="1"/>
          <p:nvPr/>
        </p:nvSpPr>
        <p:spPr>
          <a:xfrm>
            <a:off x="290146" y="5535387"/>
            <a:ext cx="526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/>
              <a:t>Bosque de eucalipto y pino en una zona muy degradada en Chuñuchuñuni, Bolivia</a:t>
            </a:r>
          </a:p>
        </p:txBody>
      </p:sp>
    </p:spTree>
    <p:extLst>
      <p:ext uri="{BB962C8B-B14F-4D97-AF65-F5344CB8AC3E}">
        <p14:creationId xmlns:p14="http://schemas.microsoft.com/office/powerpoint/2010/main" val="3058681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walking on a grassy hill&#10;&#10;Description automatically generated">
            <a:extLst>
              <a:ext uri="{FF2B5EF4-FFF2-40B4-BE49-F238E27FC236}">
                <a16:creationId xmlns:a16="http://schemas.microsoft.com/office/drawing/2014/main" id="{8E6ADFCA-11BF-4BB3-9F3C-2D51E060C5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9884" y="860288"/>
            <a:ext cx="3414930" cy="16154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3511E-AA1C-471E-8FB2-EEDB740F3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99" y="852715"/>
            <a:ext cx="7156244" cy="3823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UY" dirty="0"/>
              <a:t>Usos “de fondo” que son de suma importancia:</a:t>
            </a:r>
          </a:p>
          <a:p>
            <a:pPr marL="457200" lvl="1"/>
            <a:r>
              <a:rPr lang="es-UY" sz="2000" dirty="0"/>
              <a:t>En Per</a:t>
            </a:r>
            <a:r>
              <a:rPr lang="en-US" sz="2000" dirty="0"/>
              <a:t>ú</a:t>
            </a:r>
            <a:r>
              <a:rPr lang="es-UY" sz="2000" dirty="0"/>
              <a:t> y Bolivia: pastizales en altura y descansos largos: almacenan agua y carbono</a:t>
            </a:r>
          </a:p>
          <a:p>
            <a:pPr marL="457200" lvl="1"/>
            <a:r>
              <a:rPr lang="es-UY" sz="2000" dirty="0"/>
              <a:t>Bordes:  produce una “malla” de usos perennes que albergan macrofauna, almacena carbono, y captura los nutrientes</a:t>
            </a:r>
          </a:p>
          <a:p>
            <a:pPr marL="457200" lvl="1"/>
            <a:r>
              <a:rPr lang="es-UY" sz="2000" dirty="0"/>
              <a:t>Estos usos se entienden localmente como multipropósitos, con beneficios que incluye lo económico, ej. Eucalipto para leña y madera a la venta.</a:t>
            </a:r>
          </a:p>
          <a:p>
            <a:pPr marL="457200" lvl="1"/>
            <a:r>
              <a:rPr lang="es-UY" sz="2000" dirty="0"/>
              <a:t>Nuestros resultados motivan un estudio comparativo entre alisos y eucaliptos (Anna Visscher, Univ. Wageningen)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AA7BD-9759-41EC-8CCE-661528F4931E}"/>
              </a:ext>
            </a:extLst>
          </p:cNvPr>
          <p:cNvSpPr/>
          <p:nvPr/>
        </p:nvSpPr>
        <p:spPr>
          <a:xfrm>
            <a:off x="0" y="178897"/>
            <a:ext cx="10809043" cy="5838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Usos de tierra que mantienen beneficios </a:t>
            </a:r>
            <a:r>
              <a:rPr lang="es-UY" sz="2800" b="1" dirty="0" err="1">
                <a:solidFill>
                  <a:schemeClr val="tx1"/>
                </a:solidFill>
              </a:rPr>
              <a:t>agroecosistémicos</a:t>
            </a:r>
            <a:endParaRPr lang="es-PE" sz="2800" b="1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5406D1-719C-4E7A-8C03-3476F73363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8169884" y="4589270"/>
            <a:ext cx="3414930" cy="14942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FF819F-6B9C-4B8D-9CA3-C963836C15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9884" y="2914599"/>
            <a:ext cx="3414931" cy="17112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904B75-0ED9-43CD-A38D-BBC800D3EEF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6470"/>
            <a:ext cx="4859079" cy="13284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B02ECD-1B2D-426A-9023-823B46EF3E4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431" y="4688958"/>
            <a:ext cx="2710531" cy="2052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56043B-42BB-4989-AE8D-EABE9CB82698}"/>
              </a:ext>
            </a:extLst>
          </p:cNvPr>
          <p:cNvSpPr txBox="1"/>
          <p:nvPr/>
        </p:nvSpPr>
        <p:spPr>
          <a:xfrm>
            <a:off x="251699" y="6155883"/>
            <a:ext cx="4355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Foto</a:t>
            </a:r>
            <a:r>
              <a:rPr lang="en-US" sz="1400" dirty="0"/>
              <a:t> y </a:t>
            </a:r>
            <a:r>
              <a:rPr lang="en-US" sz="1400" dirty="0" err="1"/>
              <a:t>mapeo</a:t>
            </a:r>
            <a:r>
              <a:rPr lang="en-US" sz="1400" dirty="0"/>
              <a:t> de barreras </a:t>
            </a:r>
            <a:r>
              <a:rPr lang="en-US" sz="1400" dirty="0" err="1"/>
              <a:t>vivas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Chuñuchuñuni, Bolivia</a:t>
            </a:r>
          </a:p>
          <a:p>
            <a:r>
              <a:rPr lang="en-US" sz="1400" dirty="0"/>
              <a:t>(entre 70 y 100 km de barreras)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4A6112-B609-403A-84E7-ACD8BE768F77}"/>
              </a:ext>
            </a:extLst>
          </p:cNvPr>
          <p:cNvSpPr txBox="1"/>
          <p:nvPr/>
        </p:nvSpPr>
        <p:spPr>
          <a:xfrm>
            <a:off x="8278074" y="6155883"/>
            <a:ext cx="3141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Bordes</a:t>
            </a:r>
            <a:r>
              <a:rPr lang="en-US" sz="1600" dirty="0"/>
              <a:t> de </a:t>
            </a:r>
            <a:r>
              <a:rPr lang="en-US" sz="1600" dirty="0" err="1"/>
              <a:t>aliso</a:t>
            </a:r>
            <a:r>
              <a:rPr lang="en-US" sz="1600" dirty="0"/>
              <a:t> y </a:t>
            </a:r>
            <a:r>
              <a:rPr lang="en-US" sz="1600" dirty="0" err="1"/>
              <a:t>otros</a:t>
            </a:r>
            <a:r>
              <a:rPr lang="en-US" sz="1600" dirty="0"/>
              <a:t> de </a:t>
            </a:r>
            <a:r>
              <a:rPr lang="en-US" sz="1600" dirty="0" err="1"/>
              <a:t>eucalipto</a:t>
            </a:r>
            <a:endParaRPr lang="en-US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FBF15A-3F49-41C2-8AB2-E2E10D1CC85C}"/>
              </a:ext>
            </a:extLst>
          </p:cNvPr>
          <p:cNvSpPr txBox="1"/>
          <p:nvPr/>
        </p:nvSpPr>
        <p:spPr>
          <a:xfrm>
            <a:off x="8089498" y="2433553"/>
            <a:ext cx="3329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Pastizal</a:t>
            </a:r>
            <a:r>
              <a:rPr lang="en-US" sz="1400" dirty="0"/>
              <a:t> de </a:t>
            </a:r>
            <a:r>
              <a:rPr lang="en-US" sz="1400" dirty="0" err="1"/>
              <a:t>altura</a:t>
            </a:r>
            <a:r>
              <a:rPr lang="en-US" sz="1400" dirty="0"/>
              <a:t> coma un </a:t>
            </a:r>
            <a:r>
              <a:rPr lang="en-US" sz="1400" dirty="0" err="1"/>
              <a:t>entorno</a:t>
            </a:r>
            <a:r>
              <a:rPr lang="en-US" sz="1400" dirty="0"/>
              <a:t> para los</a:t>
            </a:r>
          </a:p>
          <a:p>
            <a:r>
              <a:rPr lang="en-US" sz="1400" dirty="0"/>
              <a:t> </a:t>
            </a:r>
            <a:r>
              <a:rPr lang="en-US" sz="1400" dirty="0" err="1"/>
              <a:t>descansos</a:t>
            </a:r>
            <a:r>
              <a:rPr lang="en-US" sz="1400" dirty="0"/>
              <a:t> de </a:t>
            </a:r>
            <a:r>
              <a:rPr lang="en-US" sz="1400" dirty="0" err="1"/>
              <a:t>ciclo</a:t>
            </a:r>
            <a:r>
              <a:rPr lang="en-US" sz="1400" dirty="0"/>
              <a:t> largo</a:t>
            </a:r>
          </a:p>
        </p:txBody>
      </p:sp>
    </p:spTree>
    <p:extLst>
      <p:ext uri="{BB962C8B-B14F-4D97-AF65-F5344CB8AC3E}">
        <p14:creationId xmlns:p14="http://schemas.microsoft.com/office/powerpoint/2010/main" val="4181634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ass, building, standing&#10;&#10;Description automatically generated">
            <a:extLst>
              <a:ext uri="{FF2B5EF4-FFF2-40B4-BE49-F238E27FC236}">
                <a16:creationId xmlns:a16="http://schemas.microsoft.com/office/drawing/2014/main" id="{53C6F931-6BD2-4296-BBF7-12892A2340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14" y="4124427"/>
            <a:ext cx="2818475" cy="2095150"/>
          </a:xfrm>
          <a:prstGeom prst="rect">
            <a:avLst/>
          </a:prstGeom>
        </p:spPr>
      </p:pic>
      <p:pic>
        <p:nvPicPr>
          <p:cNvPr id="5" name="Picture 4" descr="A person sitting on the grass&#10;&#10;Description automatically generated">
            <a:extLst>
              <a:ext uri="{FF2B5EF4-FFF2-40B4-BE49-F238E27FC236}">
                <a16:creationId xmlns:a16="http://schemas.microsoft.com/office/drawing/2014/main" id="{4306DD32-7795-4709-B1F1-FBA9C68E40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574" y="1110392"/>
            <a:ext cx="3929468" cy="29201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6B163D-ACB1-4E28-A1C8-3A4D40B6C245}"/>
              </a:ext>
            </a:extLst>
          </p:cNvPr>
          <p:cNvSpPr txBox="1"/>
          <p:nvPr/>
        </p:nvSpPr>
        <p:spPr>
          <a:xfrm>
            <a:off x="4485735" y="4193568"/>
            <a:ext cx="7093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Aliso: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Mantiene la disponibilidad de agua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Madera para leña y muebles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Fijación de nitrógeno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Fuente de forraje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Turba proveniente de la hojarasca para abonar las parcelas y vender</a:t>
            </a:r>
          </a:p>
          <a:p>
            <a:pPr marL="574675" indent="-285750">
              <a:buFont typeface="Arial" panose="020B0604020202020204" pitchFamily="34" charset="0"/>
              <a:buChar char="•"/>
            </a:pPr>
            <a:r>
              <a:rPr lang="es-PE" dirty="0"/>
              <a:t>Frenar la erosión del agua y del viento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9B0A1A-93BE-493E-82FD-558DE9DBCF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2413" y="1049432"/>
            <a:ext cx="2109724" cy="37541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81DF1A-F35D-453A-BC7A-6EA3E800BA98}"/>
              </a:ext>
            </a:extLst>
          </p:cNvPr>
          <p:cNvSpPr/>
          <p:nvPr/>
        </p:nvSpPr>
        <p:spPr>
          <a:xfrm>
            <a:off x="0" y="132002"/>
            <a:ext cx="9845749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000" b="1" dirty="0">
                <a:solidFill>
                  <a:schemeClr val="tx1"/>
                </a:solidFill>
              </a:rPr>
              <a:t>Bordes y bosques de aliso como ejemplo de un uso multipropósito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09C79A-68A0-462B-B9AB-EC16D1604A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5624155" y="1110392"/>
            <a:ext cx="2470011" cy="307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90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ECF6F-C4A1-42D7-9B92-7FB3AF406E0B}"/>
              </a:ext>
            </a:extLst>
          </p:cNvPr>
          <p:cNvSpPr/>
          <p:nvPr/>
        </p:nvSpPr>
        <p:spPr>
          <a:xfrm>
            <a:off x="0" y="132002"/>
            <a:ext cx="9845749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000" b="1">
                <a:solidFill>
                  <a:schemeClr val="tx1"/>
                </a:solidFill>
              </a:rPr>
              <a:t>Un índice de vegetación y datos satelitales (NDVI) evalúa las tendencias en cobertura de vegetación en los últimos 20 años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7A7698-FD84-4083-AB5E-20FAA50852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842" y="841519"/>
            <a:ext cx="3326340" cy="31056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88F24C-A439-41BE-8D25-C386DCCE94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5670" y="841519"/>
            <a:ext cx="3555469" cy="31265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597640-9A97-4974-BA88-A4E04CB372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842" y="3742706"/>
            <a:ext cx="3326340" cy="31265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31ACD2-A0CB-44FA-A0B8-EEB1C24E8B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5671" y="3742706"/>
            <a:ext cx="3555469" cy="31265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856A8F-8B3B-4DDE-9A96-009DB7E4A272}"/>
              </a:ext>
            </a:extLst>
          </p:cNvPr>
          <p:cNvSpPr txBox="1"/>
          <p:nvPr/>
        </p:nvSpPr>
        <p:spPr>
          <a:xfrm>
            <a:off x="2977116" y="946297"/>
            <a:ext cx="1270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/>
              <a:t>julio – sept.</a:t>
            </a:r>
          </a:p>
          <a:p>
            <a:r>
              <a:rPr lang="es-UY"/>
              <a:t>época seca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EFF8A8-6B8B-478E-9CA7-B145A8BDB0BA}"/>
              </a:ext>
            </a:extLst>
          </p:cNvPr>
          <p:cNvSpPr txBox="1"/>
          <p:nvPr/>
        </p:nvSpPr>
        <p:spPr>
          <a:xfrm>
            <a:off x="5761926" y="986572"/>
            <a:ext cx="16632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/>
              <a:t>Oct.-Dic</a:t>
            </a:r>
          </a:p>
          <a:p>
            <a:r>
              <a:rPr lang="es-UY" sz="1200" b="1"/>
              <a:t>Comienzo de las lluvias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CF3BD1-D9E9-4E01-A08B-A5C526A909DC}"/>
              </a:ext>
            </a:extLst>
          </p:cNvPr>
          <p:cNvSpPr txBox="1"/>
          <p:nvPr/>
        </p:nvSpPr>
        <p:spPr>
          <a:xfrm>
            <a:off x="1459284" y="3774956"/>
            <a:ext cx="15047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/>
              <a:t>Enero - Marzo</a:t>
            </a:r>
          </a:p>
          <a:p>
            <a:r>
              <a:rPr lang="es-UY" sz="1200" b="1"/>
              <a:t>Tiempo de lluvias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7A872E-67D6-4632-B6B8-3FC7EF0088C9}"/>
              </a:ext>
            </a:extLst>
          </p:cNvPr>
          <p:cNvSpPr txBox="1"/>
          <p:nvPr/>
        </p:nvSpPr>
        <p:spPr>
          <a:xfrm>
            <a:off x="5535098" y="3770847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/>
              <a:t>Abril – junio</a:t>
            </a:r>
          </a:p>
          <a:p>
            <a:r>
              <a:rPr lang="es-UY" sz="1200" b="1"/>
              <a:t>Fin de las lluvias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52CC80-2275-4073-B1DF-2AA5C0E79735}"/>
              </a:ext>
            </a:extLst>
          </p:cNvPr>
          <p:cNvSpPr txBox="1"/>
          <p:nvPr/>
        </p:nvSpPr>
        <p:spPr>
          <a:xfrm rot="16200000">
            <a:off x="-820304" y="4877906"/>
            <a:ext cx="2980820" cy="316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 dirty="0">
                <a:solidFill>
                  <a:srgbClr val="DEA900"/>
                </a:solidFill>
              </a:rPr>
              <a:t>Desierto</a:t>
            </a:r>
            <a:r>
              <a:rPr lang="es-UY" sz="1400" b="1" dirty="0"/>
              <a:t>  </a:t>
            </a:r>
            <a:r>
              <a:rPr lang="es-UY" sz="1400" b="1" dirty="0">
                <a:solidFill>
                  <a:srgbClr val="E1DC16"/>
                </a:solidFill>
              </a:rPr>
              <a:t>Sabana</a:t>
            </a:r>
            <a:r>
              <a:rPr lang="es-UY" sz="1400" b="1" dirty="0"/>
              <a:t>        </a:t>
            </a:r>
            <a:r>
              <a:rPr lang="es-UY" sz="1400" b="1" dirty="0" err="1">
                <a:solidFill>
                  <a:schemeClr val="accent6">
                    <a:lumMod val="75000"/>
                  </a:schemeClr>
                </a:solidFill>
              </a:rPr>
              <a:t>Cultivos,Bosque</a:t>
            </a:r>
            <a:endParaRPr lang="es-UY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9BD3BE-C2FD-4D74-A2BC-14F1B575C8DA}"/>
              </a:ext>
            </a:extLst>
          </p:cNvPr>
          <p:cNvSpPr txBox="1"/>
          <p:nvPr/>
        </p:nvSpPr>
        <p:spPr>
          <a:xfrm>
            <a:off x="8486985" y="1829179"/>
            <a:ext cx="1837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b="1">
                <a:solidFill>
                  <a:schemeClr val="accent1">
                    <a:lumMod val="75000"/>
                  </a:schemeClr>
                </a:solidFill>
              </a:rPr>
              <a:t>Zona media Quilcas, PER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1D92C6-1425-40DB-9E21-9E3A43640502}"/>
              </a:ext>
            </a:extLst>
          </p:cNvPr>
          <p:cNvSpPr txBox="1"/>
          <p:nvPr/>
        </p:nvSpPr>
        <p:spPr>
          <a:xfrm>
            <a:off x="8486985" y="2153613"/>
            <a:ext cx="173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b="1">
                <a:solidFill>
                  <a:schemeClr val="accent1">
                    <a:lumMod val="75000"/>
                  </a:schemeClr>
                </a:solidFill>
              </a:rPr>
              <a:t>Zona baja Naubug, ECU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0EA609-A242-40D8-B604-48D1A8E8C1E9}"/>
              </a:ext>
            </a:extLst>
          </p:cNvPr>
          <p:cNvSpPr txBox="1"/>
          <p:nvPr/>
        </p:nvSpPr>
        <p:spPr>
          <a:xfrm>
            <a:off x="8486985" y="2785943"/>
            <a:ext cx="1837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200" b="1">
                <a:solidFill>
                  <a:schemeClr val="accent1">
                    <a:lumMod val="75000"/>
                  </a:schemeClr>
                </a:solidFill>
              </a:rPr>
              <a:t>Zona media Chuñu., BOL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22CB86-006E-453F-B670-139F3540C034}"/>
              </a:ext>
            </a:extLst>
          </p:cNvPr>
          <p:cNvSpPr txBox="1"/>
          <p:nvPr/>
        </p:nvSpPr>
        <p:spPr>
          <a:xfrm rot="16200000">
            <a:off x="-794805" y="1995197"/>
            <a:ext cx="2980820" cy="316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400" b="1" dirty="0">
                <a:solidFill>
                  <a:srgbClr val="DEA900"/>
                </a:solidFill>
              </a:rPr>
              <a:t>Desierto</a:t>
            </a:r>
            <a:r>
              <a:rPr lang="es-UY" sz="1400" b="1" dirty="0"/>
              <a:t>  </a:t>
            </a:r>
            <a:r>
              <a:rPr lang="es-UY" sz="1400" b="1" dirty="0">
                <a:solidFill>
                  <a:srgbClr val="E1DC16"/>
                </a:solidFill>
              </a:rPr>
              <a:t>Sabana</a:t>
            </a:r>
            <a:r>
              <a:rPr lang="es-UY" sz="1400" b="1" dirty="0"/>
              <a:t>       </a:t>
            </a:r>
            <a:r>
              <a:rPr lang="es-UY" sz="1400" b="1" dirty="0" err="1">
                <a:solidFill>
                  <a:schemeClr val="accent6">
                    <a:lumMod val="75000"/>
                  </a:schemeClr>
                </a:solidFill>
              </a:rPr>
              <a:t>Cultivos,Bosque</a:t>
            </a:r>
            <a:endParaRPr lang="es-UY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E145C1-CFD2-4F6F-A3D8-91A77D2C81A3}"/>
              </a:ext>
            </a:extLst>
          </p:cNvPr>
          <p:cNvSpPr txBox="1"/>
          <p:nvPr/>
        </p:nvSpPr>
        <p:spPr>
          <a:xfrm>
            <a:off x="8777764" y="3644069"/>
            <a:ext cx="3092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sz="2000" dirty="0"/>
              <a:t>Aumento de cobertura verde en muchos casos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sz="2000" dirty="0"/>
              <a:t>Evidencia para riego, abandono y revegetación de parcelas, plantaciones de arboles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UY" sz="2000" dirty="0"/>
              <a:t>Reducción en animales de pastoreo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A5F355-758D-4FAE-AC6B-EA59ED80365D}"/>
              </a:ext>
            </a:extLst>
          </p:cNvPr>
          <p:cNvSpPr txBox="1"/>
          <p:nvPr/>
        </p:nvSpPr>
        <p:spPr>
          <a:xfrm>
            <a:off x="1715730" y="6526778"/>
            <a:ext cx="302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Años</a:t>
            </a:r>
            <a:r>
              <a:rPr lang="en-US" dirty="0"/>
              <a:t> 2000-2020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CE0159-EB19-475A-8C8E-C1C15FE08737}"/>
              </a:ext>
            </a:extLst>
          </p:cNvPr>
          <p:cNvSpPr txBox="1"/>
          <p:nvPr/>
        </p:nvSpPr>
        <p:spPr>
          <a:xfrm>
            <a:off x="6194894" y="6526778"/>
            <a:ext cx="3021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Años</a:t>
            </a:r>
            <a:r>
              <a:rPr lang="en-US" dirty="0"/>
              <a:t> 2000-2020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2FF588-A7B5-4425-9551-6E492654656F}"/>
              </a:ext>
            </a:extLst>
          </p:cNvPr>
          <p:cNvSpPr txBox="1"/>
          <p:nvPr/>
        </p:nvSpPr>
        <p:spPr>
          <a:xfrm rot="16200000">
            <a:off x="550850" y="481319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b="1" dirty="0"/>
              <a:t>NDVI</a:t>
            </a:r>
            <a:endParaRPr lang="es-UY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EFDBC1-8FE3-4493-B04F-9F792A2C94D0}"/>
              </a:ext>
            </a:extLst>
          </p:cNvPr>
          <p:cNvSpPr txBox="1"/>
          <p:nvPr/>
        </p:nvSpPr>
        <p:spPr>
          <a:xfrm rot="16200000">
            <a:off x="606417" y="192608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b="1" dirty="0"/>
              <a:t>NDVI</a:t>
            </a:r>
            <a:endParaRPr lang="es-UY" sz="1400" b="1" dirty="0"/>
          </a:p>
        </p:txBody>
      </p:sp>
    </p:spTree>
    <p:extLst>
      <p:ext uri="{BB962C8B-B14F-4D97-AF65-F5344CB8AC3E}">
        <p14:creationId xmlns:p14="http://schemas.microsoft.com/office/powerpoint/2010/main" val="432087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47CDE-E753-4A4F-B491-2B00919B0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88" y="1711165"/>
            <a:ext cx="7595221" cy="4781379"/>
          </a:xfrm>
        </p:spPr>
        <p:txBody>
          <a:bodyPr>
            <a:normAutofit fontScale="85000" lnSpcReduction="20000"/>
          </a:bodyPr>
          <a:lstStyle/>
          <a:p>
            <a:r>
              <a:rPr lang="es-UY" noProof="0" dirty="0"/>
              <a:t>Comuneros involucrados en el proceso de clasificación de usos y muestreo</a:t>
            </a:r>
          </a:p>
          <a:p>
            <a:r>
              <a:rPr lang="es-UY" dirty="0"/>
              <a:t>Devolución de hallazgos en t</a:t>
            </a:r>
            <a:r>
              <a:rPr lang="es-UY" noProof="0" dirty="0" err="1"/>
              <a:t>alleres</a:t>
            </a:r>
            <a:r>
              <a:rPr lang="es-UY" noProof="0" dirty="0"/>
              <a:t> comunales, procesos de planificación</a:t>
            </a:r>
          </a:p>
          <a:p>
            <a:r>
              <a:rPr lang="es-UY" dirty="0"/>
              <a:t>Resultados de encuentros sobre resultados en Quilcas</a:t>
            </a:r>
          </a:p>
          <a:p>
            <a:pPr lvl="1"/>
            <a:r>
              <a:rPr lang="es-UY" noProof="0" dirty="0"/>
              <a:t>Plantaciones forestales; identificar lugares estratégicos para bosques y revalorar los pastizales en altura</a:t>
            </a:r>
          </a:p>
          <a:p>
            <a:pPr lvl="1"/>
            <a:r>
              <a:rPr lang="es-UY" dirty="0"/>
              <a:t>Eliminaron la plantación de eucaliptos y prefieren otras especies</a:t>
            </a:r>
          </a:p>
          <a:p>
            <a:pPr lvl="1"/>
            <a:r>
              <a:rPr lang="es-UY" noProof="0" dirty="0"/>
              <a:t>Riego </a:t>
            </a:r>
            <a:r>
              <a:rPr lang="es-UY" noProof="0" dirty="0">
                <a:sym typeface="Wingdings" panose="05000000000000000000" pitchFamily="2" charset="2"/>
              </a:rPr>
              <a:t> intensificación de la zona media con forrajes entre otros cultivos</a:t>
            </a:r>
          </a:p>
          <a:p>
            <a:r>
              <a:rPr lang="es-UY" dirty="0">
                <a:sym typeface="Wingdings" panose="05000000000000000000" pitchFamily="2" charset="2"/>
              </a:rPr>
              <a:t>Agricultores comenzaron a utilizar la cantidad de macrofauna como un indicador de calidad de suelo</a:t>
            </a:r>
            <a:endParaRPr lang="es-UY" noProof="0" dirty="0"/>
          </a:p>
          <a:p>
            <a:r>
              <a:rPr lang="es-UY" noProof="0" dirty="0"/>
              <a:t>Presentación de propuestas formales para planes comunales a base de talleres</a:t>
            </a:r>
          </a:p>
          <a:p>
            <a:pPr lvl="1"/>
            <a:r>
              <a:rPr lang="es-UY" noProof="0" dirty="0"/>
              <a:t>Mark Caulfield</a:t>
            </a:r>
            <a:r>
              <a:rPr lang="es-UY" dirty="0"/>
              <a:t> (Naubug)</a:t>
            </a:r>
          </a:p>
          <a:p>
            <a:pPr lvl="1"/>
            <a:r>
              <a:rPr lang="es-UY" noProof="0" dirty="0"/>
              <a:t>Yanapai / Universidad del Centro (Quilcas)</a:t>
            </a:r>
          </a:p>
          <a:p>
            <a:endParaRPr lang="es-UY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C76555-5BF4-4E64-B9E4-35D32388BABD}"/>
              </a:ext>
            </a:extLst>
          </p:cNvPr>
          <p:cNvSpPr/>
          <p:nvPr/>
        </p:nvSpPr>
        <p:spPr>
          <a:xfrm>
            <a:off x="0" y="179477"/>
            <a:ext cx="12192000" cy="724537"/>
          </a:xfrm>
          <a:prstGeom prst="rect">
            <a:avLst/>
          </a:prstGeom>
          <a:solidFill>
            <a:srgbClr val="FF9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800" b="1" dirty="0">
                <a:solidFill>
                  <a:schemeClr val="tx1"/>
                </a:solidFill>
              </a:rPr>
              <a:t>5. Implicancias para las comunidades y el proyecto</a:t>
            </a:r>
            <a:endParaRPr lang="es-PE" sz="2800" b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B29297-9683-4EB0-9B77-1DDF20A45E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3657" y="1428035"/>
            <a:ext cx="2533458" cy="34878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89C6DF-B16A-4423-9116-4EEC3B79F0D2}"/>
              </a:ext>
            </a:extLst>
          </p:cNvPr>
          <p:cNvSpPr/>
          <p:nvPr/>
        </p:nvSpPr>
        <p:spPr>
          <a:xfrm>
            <a:off x="0" y="1000184"/>
            <a:ext cx="4370522" cy="6148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000" b="1" dirty="0">
                <a:solidFill>
                  <a:schemeClr val="tx1"/>
                </a:solidFill>
              </a:rPr>
              <a:t>Implicancias para las comunidad</a:t>
            </a:r>
          </a:p>
        </p:txBody>
      </p:sp>
    </p:spTree>
    <p:extLst>
      <p:ext uri="{BB962C8B-B14F-4D97-AF65-F5344CB8AC3E}">
        <p14:creationId xmlns:p14="http://schemas.microsoft.com/office/powerpoint/2010/main" val="1890923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B0E91F-CC48-415E-82F5-18676A64784D}"/>
              </a:ext>
            </a:extLst>
          </p:cNvPr>
          <p:cNvSpPr/>
          <p:nvPr/>
        </p:nvSpPr>
        <p:spPr>
          <a:xfrm>
            <a:off x="368594" y="4208238"/>
            <a:ext cx="6251945" cy="2475131"/>
          </a:xfrm>
          <a:prstGeom prst="roundRect">
            <a:avLst>
              <a:gd name="adj" fmla="val 662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7AEC56-C133-43A1-BCF5-B9FC1C392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4502"/>
            <a:ext cx="7392692" cy="613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UY" sz="2800" b="1">
                <a:solidFill>
                  <a:schemeClr val="tx1"/>
                </a:solidFill>
              </a:rPr>
              <a:t>Implicancias para las comunidades y su planificación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F4484-7038-4FA1-9A91-698FAB9C7403}"/>
              </a:ext>
            </a:extLst>
          </p:cNvPr>
          <p:cNvSpPr/>
          <p:nvPr/>
        </p:nvSpPr>
        <p:spPr>
          <a:xfrm>
            <a:off x="368594" y="1338896"/>
            <a:ext cx="670205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dirty="0"/>
              <a:t>Sistemas de riego con forrajes en rotación con cultivos anuales en sistemas mixtos, es validado como un posible vía de IAE (el riego no genera necesariamente un desastre de intensificación)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dirty="0"/>
              <a:t>Interés en bordes por parte de la comunidad </a:t>
            </a:r>
            <a:r>
              <a:rPr lang="es-UY" dirty="0">
                <a:sym typeface="Wingdings" panose="05000000000000000000" pitchFamily="2" charset="2"/>
              </a:rPr>
              <a:t> investigación de Anna Visscher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dirty="0">
                <a:sym typeface="Wingdings" panose="05000000000000000000" pitchFamily="2" charset="2"/>
              </a:rPr>
              <a:t>Incidencia puntual sobre decisiones en </a:t>
            </a:r>
            <a:r>
              <a:rPr lang="es-UY" dirty="0" err="1">
                <a:sym typeface="Wingdings" panose="05000000000000000000" pitchFamily="2" charset="2"/>
              </a:rPr>
              <a:t>tradeoffs</a:t>
            </a:r>
            <a:r>
              <a:rPr lang="es-UY" dirty="0">
                <a:sym typeface="Wingdings" panose="05000000000000000000" pitchFamily="2" charset="2"/>
              </a:rPr>
              <a:t>: ejemplo de repetir la avena en el tercer año de la rotación en Bolivia: ¿vale la pena, a comparación con volver a descansar los terrenos y aprovechar el forraje allí?</a:t>
            </a:r>
            <a:endParaRPr lang="es-UY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BB0AE-AD0C-4A26-802A-1B057F80AA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196" y="4814294"/>
            <a:ext cx="4554279" cy="17521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CB6D65-7310-4628-96EF-0A1A5BC6454F}"/>
              </a:ext>
            </a:extLst>
          </p:cNvPr>
          <p:cNvSpPr txBox="1"/>
          <p:nvPr/>
        </p:nvSpPr>
        <p:spPr>
          <a:xfrm>
            <a:off x="659218" y="4208238"/>
            <a:ext cx="581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/>
              <a:t>Rendimientos de cultivos y pastos en descanso (T/ha) que motiva la reflexión sobre manejo en Chuñuchuñuni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17FF9A-2C45-4D58-A3E2-4503861A13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7848" y="987572"/>
            <a:ext cx="3976575" cy="27652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4E5A85-3EFF-461D-A516-18DEDD2FBB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845" y="4107035"/>
            <a:ext cx="3974937" cy="25971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840B2-869F-46CE-8A2B-3B5B1E3F1B46}"/>
              </a:ext>
            </a:extLst>
          </p:cNvPr>
          <p:cNvSpPr txBox="1"/>
          <p:nvPr/>
        </p:nvSpPr>
        <p:spPr>
          <a:xfrm>
            <a:off x="7070650" y="3752846"/>
            <a:ext cx="489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/>
              <a:t>Talleres de reflexión sobre el futuro y planificación</a:t>
            </a:r>
          </a:p>
        </p:txBody>
      </p:sp>
    </p:spTree>
    <p:extLst>
      <p:ext uri="{BB962C8B-B14F-4D97-AF65-F5344CB8AC3E}">
        <p14:creationId xmlns:p14="http://schemas.microsoft.com/office/powerpoint/2010/main" val="3642079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89241-A84A-4ECE-B8ED-2AFB23E02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740" y="1838447"/>
            <a:ext cx="10918371" cy="363036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s-UY" noProof="0" dirty="0"/>
              <a:t>Aprendemos a valorar mas los impulsores socio-culturales y económicos, y la observación de estos factores sociales, culturales, de género etc.</a:t>
            </a:r>
          </a:p>
          <a:p>
            <a:pPr marL="514350" indent="-514350">
              <a:buAutoNum type="arabicPeriod"/>
            </a:pPr>
            <a:r>
              <a:rPr lang="es-UY" dirty="0"/>
              <a:t>Fortalezas y limitantes de trabajar con consultorías</a:t>
            </a:r>
          </a:p>
          <a:p>
            <a:pPr marL="514350" indent="-514350">
              <a:buAutoNum type="arabicPeriod"/>
            </a:pPr>
            <a:r>
              <a:rPr lang="es-UY" dirty="0"/>
              <a:t>Conceptos para una evaluación simplificado en la nueva fase, énfasis en:</a:t>
            </a:r>
          </a:p>
          <a:p>
            <a:pPr marL="339725" lvl="1" indent="234950">
              <a:buFontTx/>
              <a:buChar char="-"/>
            </a:pPr>
            <a:r>
              <a:rPr lang="es-UY" dirty="0"/>
              <a:t>Diversidad de plantas </a:t>
            </a:r>
          </a:p>
          <a:p>
            <a:pPr marL="574675" lvl="1">
              <a:buFontTx/>
              <a:buChar char="-"/>
            </a:pPr>
            <a:r>
              <a:rPr lang="es-UY" dirty="0"/>
              <a:t>Materia orgánica con kit de suelos (POXC, POM)</a:t>
            </a:r>
          </a:p>
          <a:p>
            <a:pPr marL="574675" lvl="1">
              <a:buFontTx/>
              <a:buChar char="-"/>
            </a:pPr>
            <a:r>
              <a:rPr lang="es-UY" dirty="0"/>
              <a:t>Modelaje de erosión y balances de nutrientes</a:t>
            </a:r>
          </a:p>
          <a:p>
            <a:pPr marL="574675" lvl="1">
              <a:buFontTx/>
              <a:buChar char="-"/>
            </a:pPr>
            <a:r>
              <a:rPr lang="es-UY" dirty="0"/>
              <a:t>Macrofauna</a:t>
            </a:r>
          </a:p>
          <a:p>
            <a:pPr marL="574675" lvl="1">
              <a:buFontTx/>
              <a:buChar char="-"/>
            </a:pPr>
            <a:r>
              <a:rPr lang="es-UY" dirty="0"/>
              <a:t>Enfoques participativos para fomentar una reflexión inmediata sobre usos de tierra</a:t>
            </a:r>
          </a:p>
          <a:p>
            <a:pPr marL="574675" lvl="1">
              <a:buFontTx/>
              <a:buChar char="-"/>
            </a:pPr>
            <a:r>
              <a:rPr lang="es-UY" dirty="0"/>
              <a:t>Uso de herramientas como datos demográficos sociales, conocimiento sobre mercados, migración, Rhomis, observación de aspectos cualitativos</a:t>
            </a:r>
          </a:p>
          <a:p>
            <a:pPr marL="514350" indent="-514350">
              <a:buAutoNum type="arabicPeriod"/>
            </a:pPr>
            <a:endParaRPr lang="es-U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3979EB-44AB-4FF2-A3E3-F9042F83885C}"/>
              </a:ext>
            </a:extLst>
          </p:cNvPr>
          <p:cNvSpPr/>
          <p:nvPr/>
        </p:nvSpPr>
        <p:spPr>
          <a:xfrm>
            <a:off x="0" y="189749"/>
            <a:ext cx="5938095" cy="720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3200" b="1" dirty="0">
                <a:solidFill>
                  <a:schemeClr val="tx1"/>
                </a:solidFill>
              </a:rPr>
              <a:t>Aprendizajes para nuestro equipo</a:t>
            </a:r>
            <a:endParaRPr lang="es-PE" sz="32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DDE64-C878-48C2-98A9-B59355651ECC}"/>
              </a:ext>
            </a:extLst>
          </p:cNvPr>
          <p:cNvSpPr txBox="1"/>
          <p:nvPr/>
        </p:nvSpPr>
        <p:spPr>
          <a:xfrm>
            <a:off x="564740" y="1275907"/>
            <a:ext cx="476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Aprendizajes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enfoque</a:t>
            </a:r>
            <a:r>
              <a:rPr lang="en-US" dirty="0"/>
              <a:t> y m</a:t>
            </a:r>
            <a:r>
              <a:rPr lang="es-UY" dirty="0"/>
              <a:t>é</a:t>
            </a:r>
            <a:r>
              <a:rPr lang="en-US" dirty="0" err="1"/>
              <a:t>todos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51641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851C2-EAED-4DDD-AA48-F258BF8B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295" y="172993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s-UY" dirty="0"/>
              <a:t>Las comunidades y otros actores son diversos y esto se expresa en su actitud sobre el manejo, sobre la agroecología y su visión en el futuro.  Enganchar con esa diversidad no es simple.</a:t>
            </a:r>
          </a:p>
          <a:p>
            <a:r>
              <a:rPr lang="es-UY" dirty="0"/>
              <a:t>Apreciar mas profundamente la </a:t>
            </a:r>
            <a:r>
              <a:rPr lang="es-UY" dirty="0" err="1"/>
              <a:t>pluri-actividad</a:t>
            </a:r>
            <a:r>
              <a:rPr lang="es-UY" dirty="0"/>
              <a:t> y </a:t>
            </a:r>
            <a:r>
              <a:rPr lang="es-UY" dirty="0" err="1"/>
              <a:t>pluri-localidad</a:t>
            </a:r>
            <a:r>
              <a:rPr lang="es-UY" dirty="0"/>
              <a:t> en estas comunidades, como parte de expandir la visión hacia la de paisaje.</a:t>
            </a:r>
          </a:p>
          <a:p>
            <a:r>
              <a:rPr lang="es-UY" dirty="0"/>
              <a:t>El trabajo de mapeo, muestreo, entender los recursos y su historia, y reflexionar sobre los hallazgos se puede considerar como un tipo de aprendizaje inicial o “alfabetización agroecológica” para poner conceptos que se articulan en planes o prioridades comunales.</a:t>
            </a:r>
          </a:p>
          <a:p>
            <a:r>
              <a:rPr lang="es-UY" dirty="0"/>
              <a:t>Vincular a actores y autoridades a escalas regionales es importante para realizar un impacto mas amplio con los hallazgos.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9C28E3-88CE-4F8E-A114-B52EA5DDC0A7}"/>
              </a:ext>
            </a:extLst>
          </p:cNvPr>
          <p:cNvSpPr/>
          <p:nvPr/>
        </p:nvSpPr>
        <p:spPr>
          <a:xfrm>
            <a:off x="0" y="189749"/>
            <a:ext cx="5938095" cy="720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3200" b="1">
                <a:solidFill>
                  <a:schemeClr val="tx1"/>
                </a:solidFill>
              </a:rPr>
              <a:t>Aprendizajes para nuestro equipo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D6760-6A0F-4550-9B86-1230C4491C97}"/>
              </a:ext>
            </a:extLst>
          </p:cNvPr>
          <p:cNvSpPr txBox="1"/>
          <p:nvPr/>
        </p:nvSpPr>
        <p:spPr>
          <a:xfrm>
            <a:off x="382773" y="1137339"/>
            <a:ext cx="7943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b="1" dirty="0"/>
              <a:t>Aspectos sobre interacción con comunidades y otros actores:</a:t>
            </a:r>
          </a:p>
        </p:txBody>
      </p:sp>
    </p:spTree>
    <p:extLst>
      <p:ext uri="{BB962C8B-B14F-4D97-AF65-F5344CB8AC3E}">
        <p14:creationId xmlns:p14="http://schemas.microsoft.com/office/powerpoint/2010/main" val="61359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47FD20B-EED4-475B-A3ED-98CBFF5F1FFD}"/>
              </a:ext>
            </a:extLst>
          </p:cNvPr>
          <p:cNvSpPr/>
          <p:nvPr/>
        </p:nvSpPr>
        <p:spPr>
          <a:xfrm>
            <a:off x="0" y="189749"/>
            <a:ext cx="11706447" cy="5000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sz="32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F1A678-B983-48D0-8D56-BED64BF27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050" y="689841"/>
            <a:ext cx="10236093" cy="58704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EF28D4-7899-4B54-B8F9-B85D700A76AB}"/>
              </a:ext>
            </a:extLst>
          </p:cNvPr>
          <p:cNvSpPr txBox="1"/>
          <p:nvPr/>
        </p:nvSpPr>
        <p:spPr>
          <a:xfrm>
            <a:off x="148856" y="212651"/>
            <a:ext cx="11214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b="1" dirty="0"/>
              <a:t>Marco conceptual sobre paisajes (producto de un taller en Quito con participantes del grupo suelos y paisajes 2018)</a:t>
            </a:r>
          </a:p>
        </p:txBody>
      </p:sp>
    </p:spTree>
    <p:extLst>
      <p:ext uri="{BB962C8B-B14F-4D97-AF65-F5344CB8AC3E}">
        <p14:creationId xmlns:p14="http://schemas.microsoft.com/office/powerpoint/2010/main" val="882313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46B032-45F4-4521-B3B7-00439721B9F9}"/>
              </a:ext>
            </a:extLst>
          </p:cNvPr>
          <p:cNvSpPr/>
          <p:nvPr/>
        </p:nvSpPr>
        <p:spPr>
          <a:xfrm>
            <a:off x="-1" y="3902148"/>
            <a:ext cx="5395127" cy="11180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55BFD-97A8-436F-84D5-79B194D7F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074" y="3896777"/>
            <a:ext cx="4296973" cy="1123433"/>
          </a:xfrm>
        </p:spPr>
        <p:txBody>
          <a:bodyPr>
            <a:noAutofit/>
          </a:bodyPr>
          <a:lstStyle/>
          <a:p>
            <a:r>
              <a:rPr lang="es-UY" sz="3200" b="1"/>
              <a:t>Gracias! Espacio de reflexión y preguntas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BBBE2E-BBD9-4563-982D-04CD7D036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517" y="349829"/>
            <a:ext cx="5266406" cy="3422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42A254-5149-4D3F-8D4F-0AE3A4F0BF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155" y="446568"/>
            <a:ext cx="4430853" cy="3325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341EC2-FD4F-48CB-8292-8FD1180A66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583" y="3835847"/>
            <a:ext cx="4339657" cy="24443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1B9B8F-8C4C-4386-888B-0BB5405F7FA3}"/>
              </a:ext>
            </a:extLst>
          </p:cNvPr>
          <p:cNvSpPr txBox="1"/>
          <p:nvPr/>
        </p:nvSpPr>
        <p:spPr>
          <a:xfrm flipH="1">
            <a:off x="675873" y="5030843"/>
            <a:ext cx="5079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/>
              <a:t>Agradecimientos</a:t>
            </a:r>
            <a:r>
              <a:rPr lang="es-UY"/>
              <a:t>:</a:t>
            </a:r>
          </a:p>
          <a:p>
            <a:pPr marL="404813"/>
            <a:r>
              <a:rPr lang="es-UY"/>
              <a:t>Estudiantes y consultores</a:t>
            </a:r>
          </a:p>
          <a:p>
            <a:pPr marL="404813"/>
            <a:r>
              <a:rPr lang="es-UY"/>
              <a:t>Agricultores y autoridades participantes</a:t>
            </a:r>
          </a:p>
          <a:p>
            <a:pPr marL="404813"/>
            <a:r>
              <a:rPr lang="es-UY"/>
              <a:t>Personal de las organizaciones en tres paises</a:t>
            </a:r>
          </a:p>
          <a:p>
            <a:pPr marL="404813"/>
            <a:r>
              <a:rPr lang="es-UY"/>
              <a:t>McKnight- CCRP</a:t>
            </a:r>
          </a:p>
        </p:txBody>
      </p:sp>
      <p:pic>
        <p:nvPicPr>
          <p:cNvPr id="8" name="Picture 7" descr="A close up of some grass&#10;&#10;Description automatically generated">
            <a:extLst>
              <a:ext uri="{FF2B5EF4-FFF2-40B4-BE49-F238E27FC236}">
                <a16:creationId xmlns:a16="http://schemas.microsoft.com/office/drawing/2014/main" id="{1A69A74E-9B41-424C-92C5-5E9B30F80C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01666" y="4470966"/>
            <a:ext cx="2285378" cy="133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0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15964</TotalTime>
  <Words>3222</Words>
  <Application>Microsoft Office PowerPoint</Application>
  <PresentationFormat>Widescreen</PresentationFormat>
  <Paragraphs>364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Síntesis del funcionamiento agroecológico del suelo en tres paisajes altoandinos: trayectoria de los usos de suelo y procesos socio-ecológicos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Implicancias para las comunidades y su planificación</vt:lpstr>
      <vt:lpstr>PowerPoint Presentation</vt:lpstr>
      <vt:lpstr>PowerPoint Presentation</vt:lpstr>
      <vt:lpstr>PowerPoint Presentation</vt:lpstr>
      <vt:lpstr>Gracias! Espacio de reflexión y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Síntesis de los servicios ambientales del suelo en tres paisajes altoandinos: trayectoria de los usos de suelo y procesos socio-ecológicos</dc:title>
  <dc:creator>Meza Retamozo,Katherin Paola</dc:creator>
  <cp:lastModifiedBy>Steven Vanek</cp:lastModifiedBy>
  <cp:revision>137</cp:revision>
  <dcterms:created xsi:type="dcterms:W3CDTF">2020-06-23T00:49:55Z</dcterms:created>
  <dcterms:modified xsi:type="dcterms:W3CDTF">2020-07-06T12:04:51Z</dcterms:modified>
</cp:coreProperties>
</file>