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086AB-CAD1-2834-7CFA-FE668FC24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B708FA-D688-0BAB-935F-476D39EE6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2B073A-68CA-17F3-E596-B0773556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4869D8-866B-6635-1B1E-17182975D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915F77-000B-C06C-6B48-8F65F48A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8494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B11635-CBA6-31A4-9C9A-B083C9EB9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9A6BF2-FA26-626F-7B29-C1262BF73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3F99A5-8C24-006D-F16B-CF7F25BBA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DD3763-E48C-D00F-53EF-AA671BE1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3798B7-E24C-1FFD-2B2E-0B883A53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036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A284C2-4854-D431-3032-D91F6C8D9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65C83B-BF03-62E6-8E0A-91991B343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66C158-539F-D10B-83BA-64AA0F1E9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2BBE62-311E-2F59-9BDB-4DBDA990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31D0AE-03EC-DB98-ED25-C44880834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7771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76473-2997-10D0-9D14-E671BCB6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2531E8-2D05-4E70-5EE8-98477CD98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39775D-B4AA-7F2B-CD92-B008BBEB2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7D27B5-C693-6BCA-73B3-3377FE4E6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EE75A0-C678-213D-3591-5BBD83E6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28DDD2-6579-64AD-A11B-0CFCF4BA5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3807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2FF28-DBCA-AC92-5025-A99B3001E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DD579D-3A61-D386-C1BB-533778514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6BFE94-3DD9-A117-C786-0C89B1D76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0D891F-E9BD-08D6-1409-0817BEC11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02E50C-AC6F-6632-9C71-86F3B6761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ECEBCC-27EE-63B6-3975-873224A6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DE11BD8-C9C7-38EC-1887-04EEF4DA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DE33174-DEFE-CC82-919D-12FE13489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3715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6DF0C-A285-4C2A-396C-A0D0BA4E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F559A3-E4E7-BD21-473C-364ABF37D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52C7CA2-8629-666D-C919-6279B70DE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858F47-4775-A155-2713-8B154457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012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64FF626-0922-E898-6CF3-23086F8D9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7DE064-86AD-47AC-9C2F-D7FEEEFCB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D399C7-CF92-C019-897B-419AF76D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8528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12856-D906-C0FA-1723-BFFC5092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2664EB-67C6-6BF7-1364-E9254C10E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C1DF8F-9B75-B123-CB2E-1CB5524A2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B4F49A-CFC9-E35D-22D6-F1F984206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38EFFD-134A-66F4-D1CA-E7358E546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13DEF2-7A38-0278-1B66-0BF8C8D5A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54227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E4E05A-3778-4038-8E5A-55B9152A2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7BEA905-B18F-DFF2-73FB-07E43E939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D8D390-E366-367B-3599-8FC711E30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7BC4F2-FDCB-BD89-F648-AD82AF2BD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8495E7-EAC3-7D0E-6F7A-371863F39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22C321-13AC-26A6-D420-B8E175E48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1834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700E5-AB7B-2BC2-31F8-E2B02FC11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66DB0C2-02C7-861D-9EAF-BF352471F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B3437D-7A75-F6F3-47FA-3C3C0DBA7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0BB3D4-F53E-0F6D-07A4-D9A24124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3EA70-C81A-9F11-EC04-3EE5C13FA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5341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5E3950-9715-F0D0-A8FF-02FF86F08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62260B-C914-1812-139A-0B8C70E60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B187CD-5530-17E6-1354-89BF7D3CA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5A1791-786F-58FC-FE2A-55558FD35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A8900A-4FA8-EF36-612A-A9B02F13D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7445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91A89F6-56E4-8138-7B5E-2955730A9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D0E6C8-ACDA-3FD2-DB49-58D9BA6FD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78E22A-F33E-2C3C-0358-025193A60E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37C32-5635-40F3-9B47-068B1160CDD1}" type="datetimeFigureOut">
              <a:rPr lang="es-EC" smtClean="0"/>
              <a:t>15/7/2022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4F4FB9-2E3F-5F23-0F36-4A08A1EB9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28C89B-79ED-8505-9E62-198751ECD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BF8E4-8BED-48BA-8564-EB18BABDFD7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0634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EA9A2-AF6C-3DA4-FA7A-265D29396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b="1" dirty="0"/>
              <a:t>Escuelas Campesinas de Agroecología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7E6734-AF63-CA75-43A8-EC6F108E16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C" sz="1600" dirty="0"/>
              <a:t>Décima octava reunión anual de la Comunidad de Práctica (CDP18)</a:t>
            </a:r>
          </a:p>
          <a:p>
            <a:r>
              <a:rPr lang="es-EC" sz="1600" dirty="0"/>
              <a:t>Puembo. Ecuador. 15/07/2022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6E8B18-EBB6-4568-2D94-C472A7108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1" y="5035257"/>
            <a:ext cx="2531364" cy="1605255"/>
          </a:xfrm>
          <a:prstGeom prst="rect">
            <a:avLst/>
          </a:prstGeom>
        </p:spPr>
      </p:pic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480C321-1D2A-1B6B-01FA-06C0874F5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136" y="5531209"/>
            <a:ext cx="2531364" cy="61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7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82B1E-0EB6-51AA-EBAE-1151423A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75" y="394256"/>
            <a:ext cx="4368602" cy="704871"/>
          </a:xfrm>
        </p:spPr>
        <p:txBody>
          <a:bodyPr anchor="b">
            <a:normAutofit/>
          </a:bodyPr>
          <a:lstStyle/>
          <a:p>
            <a:r>
              <a:rPr lang="es-EC" sz="4000" dirty="0"/>
              <a:t>Contexto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403C96-E94B-C3A8-C6FA-244500560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791855"/>
            <a:ext cx="4243589" cy="4401712"/>
          </a:xfrm>
        </p:spPr>
        <p:txBody>
          <a:bodyPr>
            <a:normAutofit/>
          </a:bodyPr>
          <a:lstStyle/>
          <a:p>
            <a:r>
              <a:rPr lang="es-EC" sz="1600" dirty="0"/>
              <a:t>Acompañamiento de SW en 40 comunidades de la Sierra centro.</a:t>
            </a:r>
          </a:p>
          <a:p>
            <a:r>
              <a:rPr lang="es-EC" sz="1600" dirty="0"/>
              <a:t>Intercambio de conocimientos entre campesinos.</a:t>
            </a:r>
          </a:p>
          <a:p>
            <a:r>
              <a:rPr lang="es-EC" sz="1600" dirty="0"/>
              <a:t>2.500 </a:t>
            </a:r>
            <a:r>
              <a:rPr lang="es-EC" sz="1600" dirty="0" err="1"/>
              <a:t>Campesinxs</a:t>
            </a:r>
            <a:r>
              <a:rPr lang="es-EC" sz="1600" dirty="0"/>
              <a:t> con transiciones agroecológicas a diferente nivel.</a:t>
            </a:r>
          </a:p>
          <a:p>
            <a:r>
              <a:rPr lang="es-EC" sz="1600" dirty="0"/>
              <a:t>Procesos de formación técnico y político (menor intensidad).</a:t>
            </a:r>
          </a:p>
          <a:p>
            <a:r>
              <a:rPr lang="es-EC" sz="1600" dirty="0"/>
              <a:t>2 procesos de formación por medio de Escuelas de Agroecología (técnica). Colectivo Agroecológico.</a:t>
            </a:r>
          </a:p>
          <a:p>
            <a:r>
              <a:rPr lang="es-EC" sz="1600" dirty="0"/>
              <a:t>Poca reflexión del sentido político de la agroecología.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9A7FEB-1B98-9BA3-353F-21C27792B7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3032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1E9790E-CBC2-F211-92C5-FA662E7769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37" t="-34" b="34"/>
          <a:stretch/>
        </p:blipFill>
        <p:spPr>
          <a:xfrm>
            <a:off x="5200073" y="10"/>
            <a:ext cx="6991927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2383414-612F-7A4E-FF27-5A789B66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234"/>
            <a:ext cx="2605450" cy="801267"/>
          </a:xfrm>
        </p:spPr>
        <p:txBody>
          <a:bodyPr>
            <a:normAutofit/>
          </a:bodyPr>
          <a:lstStyle/>
          <a:p>
            <a:pPr algn="ctr"/>
            <a:r>
              <a:rPr lang="es-EC" sz="4000" dirty="0"/>
              <a:t>Contexto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67FDA3-F775-811C-A2B4-17CF59ED5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73" y="886689"/>
            <a:ext cx="4073236" cy="5837383"/>
          </a:xfrm>
        </p:spPr>
        <p:txBody>
          <a:bodyPr anchor="ctr">
            <a:normAutofit/>
          </a:bodyPr>
          <a:lstStyle/>
          <a:p>
            <a:r>
              <a:rPr lang="es-EC" sz="1600" dirty="0"/>
              <a:t>Proceso de formación político y pedagógico de la agroecología</a:t>
            </a:r>
          </a:p>
          <a:p>
            <a:pPr lvl="1"/>
            <a:r>
              <a:rPr lang="es-EC" sz="1600" dirty="0"/>
              <a:t>Sentido político de la agroecología</a:t>
            </a:r>
          </a:p>
          <a:p>
            <a:pPr lvl="2"/>
            <a:r>
              <a:rPr lang="es-EC" sz="1600" dirty="0"/>
              <a:t>Educación Popular</a:t>
            </a:r>
          </a:p>
          <a:p>
            <a:pPr lvl="2"/>
            <a:r>
              <a:rPr lang="es-EC" sz="1600" dirty="0"/>
              <a:t>Agroecología Política</a:t>
            </a:r>
          </a:p>
          <a:p>
            <a:pPr lvl="2"/>
            <a:r>
              <a:rPr lang="es-EC" sz="1600" dirty="0"/>
              <a:t>AFC</a:t>
            </a:r>
          </a:p>
          <a:p>
            <a:pPr lvl="2"/>
            <a:r>
              <a:rPr lang="es-EC" sz="1600" dirty="0"/>
              <a:t>Relaciones de género en el campo</a:t>
            </a:r>
          </a:p>
          <a:p>
            <a:pPr lvl="2"/>
            <a:r>
              <a:rPr lang="es-EC" sz="1600" dirty="0"/>
              <a:t>Ecología política</a:t>
            </a:r>
          </a:p>
          <a:p>
            <a:pPr lvl="2"/>
            <a:r>
              <a:rPr lang="es-EC" sz="1600" dirty="0"/>
              <a:t>Sistemas agroalimentarios</a:t>
            </a:r>
          </a:p>
          <a:p>
            <a:pPr lvl="2"/>
            <a:r>
              <a:rPr lang="es-EC" sz="1600" dirty="0"/>
              <a:t>Soberanía Alimentaria</a:t>
            </a:r>
          </a:p>
          <a:p>
            <a:pPr lvl="2"/>
            <a:r>
              <a:rPr lang="es-EC" sz="1600" dirty="0"/>
              <a:t>Derechos campesinos</a:t>
            </a:r>
          </a:p>
          <a:p>
            <a:pPr lvl="2"/>
            <a:r>
              <a:rPr lang="es-EC" sz="1600" dirty="0"/>
              <a:t>Proyectos Campesinos</a:t>
            </a:r>
          </a:p>
          <a:p>
            <a:pPr lvl="1"/>
            <a:r>
              <a:rPr lang="es-EC" sz="1600" dirty="0"/>
              <a:t>Sistematizar la experiencia del proceso de transición.</a:t>
            </a:r>
          </a:p>
          <a:p>
            <a:pPr lvl="1"/>
            <a:r>
              <a:rPr lang="es-EC" sz="1600" dirty="0"/>
              <a:t>Desarrollar habilidades pedagógicas</a:t>
            </a:r>
          </a:p>
          <a:p>
            <a:r>
              <a:rPr lang="es-EC" sz="1600" dirty="0"/>
              <a:t>Productos:</a:t>
            </a:r>
          </a:p>
          <a:p>
            <a:pPr lvl="1"/>
            <a:r>
              <a:rPr lang="es-EC" sz="1600" dirty="0"/>
              <a:t>4 Escuelas Campesinas</a:t>
            </a:r>
          </a:p>
          <a:p>
            <a:pPr lvl="1"/>
            <a:r>
              <a:rPr lang="es-EC" sz="1600" dirty="0"/>
              <a:t>28 </a:t>
            </a:r>
            <a:r>
              <a:rPr lang="es-EC" sz="1600" dirty="0" err="1"/>
              <a:t>Facilitadorxs</a:t>
            </a:r>
            <a:r>
              <a:rPr lang="es-EC" sz="1600" dirty="0"/>
              <a:t> </a:t>
            </a:r>
          </a:p>
          <a:p>
            <a:pPr lvl="1"/>
            <a:r>
              <a:rPr lang="es-EC" sz="1600" dirty="0"/>
              <a:t>78 nuevas personas </a:t>
            </a:r>
          </a:p>
        </p:txBody>
      </p:sp>
    </p:spTree>
    <p:extLst>
      <p:ext uri="{BB962C8B-B14F-4D97-AF65-F5344CB8AC3E}">
        <p14:creationId xmlns:p14="http://schemas.microsoft.com/office/powerpoint/2010/main" val="2475761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67EA58-DA4D-C512-0116-FF0FD230A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4368602" cy="764522"/>
          </a:xfrm>
        </p:spPr>
        <p:txBody>
          <a:bodyPr anchor="b">
            <a:normAutofit fontScale="90000"/>
          </a:bodyPr>
          <a:lstStyle/>
          <a:p>
            <a:r>
              <a:rPr lang="es-EC" sz="5400" dirty="0"/>
              <a:t> </a:t>
            </a:r>
            <a:r>
              <a:rPr lang="es-EC" dirty="0"/>
              <a:t>Objetivos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2ADB67-3D9A-0F14-3919-D23B86042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302327"/>
            <a:ext cx="4243589" cy="4891240"/>
          </a:xfrm>
        </p:spPr>
        <p:txBody>
          <a:bodyPr>
            <a:normAutofit fontScale="92500"/>
          </a:bodyPr>
          <a:lstStyle/>
          <a:p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Fortalecer las </a:t>
            </a:r>
            <a:r>
              <a:rPr lang="es-EC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Estrategias Pedagógicas y el Sentido Político </a:t>
            </a:r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las cuatro Escuelas Campesinas de Agroecología por medio de la reflexión y construcción participativa.</a:t>
            </a:r>
          </a:p>
          <a:p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Expandir la Agroecología y su Sentido Político 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agricultores que poseen sistemas convencionales por medio de las Escuelas Campesinas de Agroecología y el intercambio de saberes entre campesinos </a:t>
            </a:r>
            <a:endParaRPr lang="es-EC" sz="1600" dirty="0"/>
          </a:p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Fortalecer la identidad y el tejido organizativo de la</a:t>
            </a: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 Saberes Campesinos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el intercambio de experiencias y como espacio </a:t>
            </a:r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articulación para la definición de estrategias de incidencia política</a:t>
            </a:r>
            <a:r>
              <a:rPr lang="es-EC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permitan establecer alianzas y vínculos con otras organizaciones del movimiento indígena y agroecológico y gobiernos locales.</a:t>
            </a:r>
            <a:endParaRPr lang="es-EC" sz="1600" dirty="0"/>
          </a:p>
          <a:p>
            <a:endParaRPr lang="es-EC" sz="2200" dirty="0"/>
          </a:p>
        </p:txBody>
      </p:sp>
      <p:pic>
        <p:nvPicPr>
          <p:cNvPr id="5" name="Imagen 4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1A37C643-804B-AC7A-9128-53D5FEC7DA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1" r="1211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8857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2F616DD-8E4A-1B97-6FA1-C263F5C358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352"/>
          <a:stretch/>
        </p:blipFill>
        <p:spPr>
          <a:xfrm>
            <a:off x="1" y="10"/>
            <a:ext cx="7439024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328AD3E-0A3D-0EAE-B881-2BCB06BAC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3210" y="143452"/>
            <a:ext cx="3822189" cy="1343602"/>
          </a:xfrm>
        </p:spPr>
        <p:txBody>
          <a:bodyPr>
            <a:normAutofit/>
          </a:bodyPr>
          <a:lstStyle/>
          <a:p>
            <a:r>
              <a:rPr lang="es-EC" sz="4000" dirty="0"/>
              <a:t>Preguntas de investigación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F76BB5-07A2-AA6E-769F-48FFEB5E8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838036"/>
            <a:ext cx="3822189" cy="4338927"/>
          </a:xfrm>
        </p:spPr>
        <p:txBody>
          <a:bodyPr>
            <a:noAutofit/>
          </a:bodyPr>
          <a:lstStyle/>
          <a:p>
            <a:r>
              <a:rPr lang="es-ES" sz="1600" dirty="0"/>
              <a:t>En los distintos contextos locales, ¿Cuál ha sido la trayectoria agroecológica de </a:t>
            </a:r>
            <a:r>
              <a:rPr lang="es-ES" sz="1600" dirty="0" err="1"/>
              <a:t>lxs</a:t>
            </a:r>
            <a:r>
              <a:rPr lang="es-ES" sz="1600" dirty="0"/>
              <a:t> </a:t>
            </a:r>
            <a:r>
              <a:rPr lang="es-ES" sz="1600" b="1" dirty="0" err="1"/>
              <a:t>facilitadorxs</a:t>
            </a:r>
            <a:r>
              <a:rPr lang="es-ES" sz="1600" b="1" dirty="0"/>
              <a:t> </a:t>
            </a:r>
            <a:r>
              <a:rPr lang="es-ES" sz="1600" dirty="0"/>
              <a:t>de las escuelas campesinas y cómo la agroecología ha transformado sus sistemas productivos, sus formas de sustento y reproducción de la vida campesina y sus opciones y perspectivas políticas?</a:t>
            </a:r>
          </a:p>
          <a:p>
            <a:r>
              <a:rPr lang="es-ES" sz="1600" dirty="0"/>
              <a:t>¿Cuáles son los factores en la vida campesina de </a:t>
            </a:r>
            <a:r>
              <a:rPr lang="es-ES" sz="1600" dirty="0" err="1"/>
              <a:t>lxs</a:t>
            </a:r>
            <a:r>
              <a:rPr lang="es-ES" sz="1600" dirty="0"/>
              <a:t> </a:t>
            </a:r>
            <a:r>
              <a:rPr lang="es-ES" sz="1600" b="1" dirty="0" err="1"/>
              <a:t>alumnxs</a:t>
            </a:r>
            <a:r>
              <a:rPr lang="es-ES" sz="1600" b="1" dirty="0"/>
              <a:t> </a:t>
            </a:r>
            <a:r>
              <a:rPr lang="es-ES" sz="1600" dirty="0"/>
              <a:t>de las escuelas campesinas que dinamizan o frenan los procesos de transición agroecológica?</a:t>
            </a:r>
          </a:p>
          <a:p>
            <a:r>
              <a:rPr lang="es-ES" sz="1600" dirty="0"/>
              <a:t>¿Cuál ha sido el papel de las escuelas campesinas y cómo la experiencia y la participación de </a:t>
            </a:r>
            <a:r>
              <a:rPr lang="es-ES" sz="1600" dirty="0" err="1"/>
              <a:t>facilitadorxs</a:t>
            </a:r>
            <a:r>
              <a:rPr lang="es-ES" sz="1600" dirty="0"/>
              <a:t> y </a:t>
            </a:r>
            <a:r>
              <a:rPr lang="es-ES" sz="1600" dirty="0" err="1"/>
              <a:t>alumnxs</a:t>
            </a:r>
            <a:r>
              <a:rPr lang="es-ES" sz="1600" dirty="0"/>
              <a:t> en los procesos de formación ligados a las escuelas campesinas de agroecología aportan a la construcción de una subjetividad y de un </a:t>
            </a:r>
            <a:r>
              <a:rPr lang="es-ES" sz="1600" b="1" dirty="0"/>
              <a:t>sujeto político campesino agroecológico</a:t>
            </a:r>
            <a:r>
              <a:rPr lang="es-ES" sz="1600" dirty="0"/>
              <a:t>?</a:t>
            </a:r>
            <a:endParaRPr lang="es-EC" sz="1600" dirty="0"/>
          </a:p>
        </p:txBody>
      </p:sp>
    </p:spTree>
    <p:extLst>
      <p:ext uri="{BB962C8B-B14F-4D97-AF65-F5344CB8AC3E}">
        <p14:creationId xmlns:p14="http://schemas.microsoft.com/office/powerpoint/2010/main" val="103337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B4143-3085-E6C7-6D02-E891EA71E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109926"/>
            <a:ext cx="3807187" cy="1499799"/>
          </a:xfrm>
        </p:spPr>
        <p:txBody>
          <a:bodyPr>
            <a:normAutofit/>
          </a:bodyPr>
          <a:lstStyle/>
          <a:p>
            <a:r>
              <a:rPr lang="es-EC" sz="4000" dirty="0"/>
              <a:t>Preguntas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55B98-D0C3-7870-C2CB-7491CF005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609725"/>
            <a:ext cx="4399501" cy="4938857"/>
          </a:xfrm>
        </p:spPr>
        <p:txBody>
          <a:bodyPr>
            <a:noAutofit/>
          </a:bodyPr>
          <a:lstStyle/>
          <a:p>
            <a:r>
              <a:rPr lang="es-ES" sz="1600" dirty="0"/>
              <a:t>¿Cómo los </a:t>
            </a:r>
            <a:r>
              <a:rPr lang="es-ES" sz="1600" b="1" dirty="0"/>
              <a:t>facilitadores/as </a:t>
            </a:r>
            <a:r>
              <a:rPr lang="es-ES" sz="1600" dirty="0"/>
              <a:t>han adaptado las mallas curriculares a los distintos contextos locales y culturales de cada escuela?, ¿cómo se apropian en su práctica y cómo se adapta el método pedagógico? y ¿cómo incorporan en las reflexiones con sus alumnos aspectos del sentido político de la agroecología?</a:t>
            </a:r>
          </a:p>
          <a:p>
            <a:r>
              <a:rPr lang="es-ES" sz="1600" dirty="0"/>
              <a:t>¿Qué cambios se evidencian en la conciencia y en las prácticas de los </a:t>
            </a:r>
            <a:r>
              <a:rPr lang="es-ES" sz="1600" b="1" dirty="0"/>
              <a:t>alumnos</a:t>
            </a:r>
            <a:r>
              <a:rPr lang="es-ES" sz="1600" dirty="0"/>
              <a:t> de las escuelas campesinas de agroecología y en sus sistemas productivos?</a:t>
            </a:r>
          </a:p>
          <a:p>
            <a:r>
              <a:rPr lang="es-ES" sz="1600" dirty="0"/>
              <a:t>¿Qué cambios se reconocen en la conciencia y en las prácticas de facilitadores y alumnos de las </a:t>
            </a:r>
            <a:r>
              <a:rPr lang="es-ES" sz="1600" b="1" dirty="0"/>
              <a:t>escuelas agroecológicas</a:t>
            </a:r>
            <a:r>
              <a:rPr lang="es-ES" sz="1600" dirty="0"/>
              <a:t>?</a:t>
            </a:r>
          </a:p>
          <a:p>
            <a:r>
              <a:rPr lang="es-ES" sz="1600" dirty="0"/>
              <a:t>¿Qué </a:t>
            </a:r>
            <a:r>
              <a:rPr lang="es-ES" sz="1600" b="1" dirty="0"/>
              <a:t>alianzas y relaciones </a:t>
            </a:r>
            <a:r>
              <a:rPr lang="es-ES" sz="1600" dirty="0"/>
              <a:t>de las escuelas campesinas se han establecido con organizaciones indígenas y campesinas, con el movimiento agroecológico o con gobiernos locales para impulsar la </a:t>
            </a:r>
            <a:r>
              <a:rPr lang="es-ES" sz="1600" b="1" dirty="0"/>
              <a:t>soberanía alimentaria </a:t>
            </a:r>
            <a:r>
              <a:rPr lang="es-ES" sz="1600" dirty="0"/>
              <a:t>a través de la agroecología?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0B2405-22A7-4511-6C12-521D108DD9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62" r="-3" b="-2"/>
          <a:stretch/>
        </p:blipFill>
        <p:spPr>
          <a:xfrm>
            <a:off x="4645387" y="10"/>
            <a:ext cx="7546612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5594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Un grupo de personas en un parque&#10;&#10;Descripción generada automáticamente con confianza media">
            <a:extLst>
              <a:ext uri="{FF2B5EF4-FFF2-40B4-BE49-F238E27FC236}">
                <a16:creationId xmlns:a16="http://schemas.microsoft.com/office/drawing/2014/main" id="{6607475F-D93F-D979-7F2F-8403F606D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572" b="76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0D750C-0B51-A8D2-5F9F-E914A9B0D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Gracias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5714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510</Words>
  <Application>Microsoft Office PowerPoint</Application>
  <PresentationFormat>Panorámica</PresentationFormat>
  <Paragraphs>42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Escuelas Campesinas de Agroecología</vt:lpstr>
      <vt:lpstr>Contexto</vt:lpstr>
      <vt:lpstr>Contexto</vt:lpstr>
      <vt:lpstr> Objetivos</vt:lpstr>
      <vt:lpstr>Preguntas de investigación</vt:lpstr>
      <vt:lpstr>Preguntas de evaluación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Escuelas Campesinas de Agroecología</dc:title>
  <dc:creator>Oscar Eduardo Quillupangui Moreta - SWISSAID Ecuador</dc:creator>
  <cp:lastModifiedBy>Oscar Eduardo Quillupangui Moreta - SWISSAID Ecuador</cp:lastModifiedBy>
  <cp:revision>9</cp:revision>
  <dcterms:created xsi:type="dcterms:W3CDTF">2022-07-15T11:16:49Z</dcterms:created>
  <dcterms:modified xsi:type="dcterms:W3CDTF">2022-07-15T14:15:52Z</dcterms:modified>
</cp:coreProperties>
</file>