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23"/>
  </p:notesMasterIdLst>
  <p:handoutMasterIdLst>
    <p:handoutMasterId r:id="rId24"/>
  </p:handoutMasterIdLst>
  <p:sldIdLst>
    <p:sldId id="258" r:id="rId2"/>
    <p:sldId id="463" r:id="rId3"/>
    <p:sldId id="477" r:id="rId4"/>
    <p:sldId id="425" r:id="rId5"/>
    <p:sldId id="515" r:id="rId6"/>
    <p:sldId id="509" r:id="rId7"/>
    <p:sldId id="488" r:id="rId8"/>
    <p:sldId id="476" r:id="rId9"/>
    <p:sldId id="489" r:id="rId10"/>
    <p:sldId id="510" r:id="rId11"/>
    <p:sldId id="511" r:id="rId12"/>
    <p:sldId id="492" r:id="rId13"/>
    <p:sldId id="514" r:id="rId14"/>
    <p:sldId id="512" r:id="rId15"/>
    <p:sldId id="513" r:id="rId16"/>
    <p:sldId id="506" r:id="rId17"/>
    <p:sldId id="507" r:id="rId18"/>
    <p:sldId id="494" r:id="rId19"/>
    <p:sldId id="495" r:id="rId20"/>
    <p:sldId id="508" r:id="rId21"/>
    <p:sldId id="485" r:id="rId22"/>
  </p:sldIdLst>
  <p:sldSz cx="9144000" cy="6858000" type="screen4x3"/>
  <p:notesSz cx="6781800" cy="9912350"/>
  <p:defaultTextStyle>
    <a:defPPr>
      <a:defRPr lang="en-US"/>
    </a:defPPr>
    <a:lvl1pPr algn="l" rtl="0" fontAlgn="base">
      <a:spcBef>
        <a:spcPct val="0"/>
      </a:spcBef>
      <a:spcAft>
        <a:spcPct val="0"/>
      </a:spcAft>
      <a:defRPr sz="1600" kern="1200">
        <a:solidFill>
          <a:schemeClr val="tx1"/>
        </a:solidFill>
        <a:latin typeface="News Gothic"/>
        <a:ea typeface="MS PGothic" pitchFamily="34" charset="-128"/>
        <a:cs typeface="Arial" charset="0"/>
      </a:defRPr>
    </a:lvl1pPr>
    <a:lvl2pPr marL="457200" algn="l" rtl="0" fontAlgn="base">
      <a:spcBef>
        <a:spcPct val="0"/>
      </a:spcBef>
      <a:spcAft>
        <a:spcPct val="0"/>
      </a:spcAft>
      <a:defRPr sz="1600" kern="1200">
        <a:solidFill>
          <a:schemeClr val="tx1"/>
        </a:solidFill>
        <a:latin typeface="News Gothic"/>
        <a:ea typeface="MS PGothic" pitchFamily="34" charset="-128"/>
        <a:cs typeface="Arial" charset="0"/>
      </a:defRPr>
    </a:lvl2pPr>
    <a:lvl3pPr marL="914400" algn="l" rtl="0" fontAlgn="base">
      <a:spcBef>
        <a:spcPct val="0"/>
      </a:spcBef>
      <a:spcAft>
        <a:spcPct val="0"/>
      </a:spcAft>
      <a:defRPr sz="1600" kern="1200">
        <a:solidFill>
          <a:schemeClr val="tx1"/>
        </a:solidFill>
        <a:latin typeface="News Gothic"/>
        <a:ea typeface="MS PGothic" pitchFamily="34" charset="-128"/>
        <a:cs typeface="Arial" charset="0"/>
      </a:defRPr>
    </a:lvl3pPr>
    <a:lvl4pPr marL="1371600" algn="l" rtl="0" fontAlgn="base">
      <a:spcBef>
        <a:spcPct val="0"/>
      </a:spcBef>
      <a:spcAft>
        <a:spcPct val="0"/>
      </a:spcAft>
      <a:defRPr sz="1600" kern="1200">
        <a:solidFill>
          <a:schemeClr val="tx1"/>
        </a:solidFill>
        <a:latin typeface="News Gothic"/>
        <a:ea typeface="MS PGothic" pitchFamily="34" charset="-128"/>
        <a:cs typeface="Arial" charset="0"/>
      </a:defRPr>
    </a:lvl4pPr>
    <a:lvl5pPr marL="1828800" algn="l" rtl="0" fontAlgn="base">
      <a:spcBef>
        <a:spcPct val="0"/>
      </a:spcBef>
      <a:spcAft>
        <a:spcPct val="0"/>
      </a:spcAft>
      <a:defRPr sz="1600" kern="1200">
        <a:solidFill>
          <a:schemeClr val="tx1"/>
        </a:solidFill>
        <a:latin typeface="News Gothic"/>
        <a:ea typeface="MS PGothic" pitchFamily="34" charset="-128"/>
        <a:cs typeface="Arial" charset="0"/>
      </a:defRPr>
    </a:lvl5pPr>
    <a:lvl6pPr marL="2286000" algn="l" defTabSz="914400" rtl="0" eaLnBrk="1" latinLnBrk="0" hangingPunct="1">
      <a:defRPr sz="1600" kern="1200">
        <a:solidFill>
          <a:schemeClr val="tx1"/>
        </a:solidFill>
        <a:latin typeface="News Gothic"/>
        <a:ea typeface="MS PGothic" pitchFamily="34" charset="-128"/>
        <a:cs typeface="Arial" charset="0"/>
      </a:defRPr>
    </a:lvl6pPr>
    <a:lvl7pPr marL="2743200" algn="l" defTabSz="914400" rtl="0" eaLnBrk="1" latinLnBrk="0" hangingPunct="1">
      <a:defRPr sz="1600" kern="1200">
        <a:solidFill>
          <a:schemeClr val="tx1"/>
        </a:solidFill>
        <a:latin typeface="News Gothic"/>
        <a:ea typeface="MS PGothic" pitchFamily="34" charset="-128"/>
        <a:cs typeface="Arial" charset="0"/>
      </a:defRPr>
    </a:lvl7pPr>
    <a:lvl8pPr marL="3200400" algn="l" defTabSz="914400" rtl="0" eaLnBrk="1" latinLnBrk="0" hangingPunct="1">
      <a:defRPr sz="1600" kern="1200">
        <a:solidFill>
          <a:schemeClr val="tx1"/>
        </a:solidFill>
        <a:latin typeface="News Gothic"/>
        <a:ea typeface="MS PGothic" pitchFamily="34" charset="-128"/>
        <a:cs typeface="Arial" charset="0"/>
      </a:defRPr>
    </a:lvl8pPr>
    <a:lvl9pPr marL="3657600" algn="l" defTabSz="914400" rtl="0" eaLnBrk="1" latinLnBrk="0" hangingPunct="1">
      <a:defRPr sz="1600" kern="1200">
        <a:solidFill>
          <a:schemeClr val="tx1"/>
        </a:solidFill>
        <a:latin typeface="News Gothic"/>
        <a:ea typeface="MS PGothic" pitchFamily="34" charset="-128"/>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outline"/>
  <p:showPr showNarration="1">
    <p:present/>
    <p:sldAll/>
    <p:penClr>
      <a:schemeClr val="tx1"/>
    </p:penClr>
  </p:showPr>
  <p:clrMru>
    <a:srgbClr val="477232"/>
    <a:srgbClr val="99FF99"/>
    <a:srgbClr val="FFFF66"/>
    <a:srgbClr val="FFCC99"/>
    <a:srgbClr val="FFFF99"/>
    <a:srgbClr val="004C78"/>
    <a:srgbClr val="81BA64"/>
    <a:srgbClr val="FFCC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autoAdjust="0"/>
    <p:restoredTop sz="94849" autoAdjust="0"/>
  </p:normalViewPr>
  <p:slideViewPr>
    <p:cSldViewPr>
      <p:cViewPr varScale="1">
        <p:scale>
          <a:sx n="63" d="100"/>
          <a:sy n="63" d="100"/>
        </p:scale>
        <p:origin x="-120" y="-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3012" y="-114"/>
      </p:cViewPr>
      <p:guideLst>
        <p:guide orient="horz" pos="3122"/>
        <p:guide pos="2136"/>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452438" y="463550"/>
            <a:ext cx="2787650" cy="463550"/>
          </a:xfrm>
          <a:prstGeom prst="rect">
            <a:avLst/>
          </a:prstGeom>
          <a:noFill/>
          <a:ln w="12700">
            <a:noFill/>
            <a:miter lim="800000"/>
            <a:headEnd/>
            <a:tailEnd/>
          </a:ln>
          <a:effectLst/>
        </p:spPr>
        <p:txBody>
          <a:bodyPr vert="horz" wrap="square" lIns="91754" tIns="45877" rIns="91754" bIns="45877" numCol="1" anchor="t" anchorCtr="0" compatLnSpc="1">
            <a:prstTxWarp prst="textNoShape">
              <a:avLst/>
            </a:prstTxWarp>
          </a:bodyPr>
          <a:lstStyle>
            <a:lvl1pPr defTabSz="919163" eaLnBrk="0" hangingPunct="0">
              <a:defRPr sz="1000">
                <a:latin typeface="News Gothic" charset="0"/>
                <a:ea typeface="+mn-ea"/>
                <a:cs typeface="+mn-cs"/>
              </a:defRPr>
            </a:lvl1pPr>
          </a:lstStyle>
          <a:p>
            <a:pPr>
              <a:defRPr/>
            </a:pPr>
            <a:endParaRPr lang="es-ES"/>
          </a:p>
        </p:txBody>
      </p:sp>
      <p:sp>
        <p:nvSpPr>
          <p:cNvPr id="35843" name="Rectangle 3"/>
          <p:cNvSpPr>
            <a:spLocks noGrp="1" noChangeArrowheads="1"/>
          </p:cNvSpPr>
          <p:nvPr>
            <p:ph type="dt" sz="quarter" idx="1"/>
          </p:nvPr>
        </p:nvSpPr>
        <p:spPr bwMode="auto">
          <a:xfrm>
            <a:off x="3541713" y="463550"/>
            <a:ext cx="2938462" cy="463550"/>
          </a:xfrm>
          <a:prstGeom prst="rect">
            <a:avLst/>
          </a:prstGeom>
          <a:noFill/>
          <a:ln w="12700">
            <a:noFill/>
            <a:miter lim="800000"/>
            <a:headEnd/>
            <a:tailEnd/>
          </a:ln>
          <a:effectLst/>
        </p:spPr>
        <p:txBody>
          <a:bodyPr vert="horz" wrap="square" lIns="91754" tIns="45877" rIns="91754" bIns="45877" numCol="1" anchor="t" anchorCtr="0" compatLnSpc="1">
            <a:prstTxWarp prst="textNoShape">
              <a:avLst/>
            </a:prstTxWarp>
          </a:bodyPr>
          <a:lstStyle>
            <a:lvl1pPr algn="r" defTabSz="919163" eaLnBrk="0" hangingPunct="0">
              <a:defRPr sz="1000">
                <a:latin typeface="News Gothic" charset="0"/>
                <a:ea typeface="ＭＳ Ｐゴシック" pitchFamily="-108" charset="-128"/>
                <a:cs typeface="+mn-cs"/>
              </a:defRPr>
            </a:lvl1pPr>
          </a:lstStyle>
          <a:p>
            <a:pPr>
              <a:defRPr/>
            </a:pPr>
            <a:fld id="{391A24BB-886A-41E4-BF2C-EB2E3B5E9923}" type="datetime1">
              <a:rPr lang="en-US"/>
              <a:pPr>
                <a:defRPr/>
              </a:pPr>
              <a:t>7/16/2012</a:t>
            </a:fld>
            <a:endParaRPr lang="en-US"/>
          </a:p>
        </p:txBody>
      </p:sp>
      <p:sp>
        <p:nvSpPr>
          <p:cNvPr id="35844" name="Rectangle 4"/>
          <p:cNvSpPr>
            <a:spLocks noGrp="1" noChangeArrowheads="1"/>
          </p:cNvSpPr>
          <p:nvPr>
            <p:ph type="ftr" sz="quarter" idx="2"/>
          </p:nvPr>
        </p:nvSpPr>
        <p:spPr bwMode="auto">
          <a:xfrm>
            <a:off x="452438" y="8963025"/>
            <a:ext cx="2787650" cy="465138"/>
          </a:xfrm>
          <a:prstGeom prst="rect">
            <a:avLst/>
          </a:prstGeom>
          <a:noFill/>
          <a:ln w="12700">
            <a:noFill/>
            <a:miter lim="800000"/>
            <a:headEnd/>
            <a:tailEnd/>
          </a:ln>
          <a:effectLst/>
        </p:spPr>
        <p:txBody>
          <a:bodyPr vert="horz" wrap="square" lIns="91754" tIns="45877" rIns="91754" bIns="45877" numCol="1" anchor="b" anchorCtr="0" compatLnSpc="1">
            <a:prstTxWarp prst="textNoShape">
              <a:avLst/>
            </a:prstTxWarp>
          </a:bodyPr>
          <a:lstStyle>
            <a:lvl1pPr defTabSz="919163" eaLnBrk="0" hangingPunct="0">
              <a:defRPr sz="1000">
                <a:latin typeface="News Gothic" charset="0"/>
                <a:ea typeface="+mn-ea"/>
                <a:cs typeface="+mn-cs"/>
              </a:defRPr>
            </a:lvl1pPr>
          </a:lstStyle>
          <a:p>
            <a:pPr>
              <a:defRPr/>
            </a:pPr>
            <a:endParaRPr lang="es-ES"/>
          </a:p>
        </p:txBody>
      </p:sp>
      <p:sp>
        <p:nvSpPr>
          <p:cNvPr id="35845" name="Rectangle 5"/>
          <p:cNvSpPr>
            <a:spLocks noGrp="1" noChangeArrowheads="1"/>
          </p:cNvSpPr>
          <p:nvPr>
            <p:ph type="sldNum" sz="quarter" idx="3"/>
          </p:nvPr>
        </p:nvSpPr>
        <p:spPr bwMode="auto">
          <a:xfrm>
            <a:off x="3541713" y="8963025"/>
            <a:ext cx="2762250" cy="465138"/>
          </a:xfrm>
          <a:prstGeom prst="rect">
            <a:avLst/>
          </a:prstGeom>
          <a:noFill/>
          <a:ln w="12700">
            <a:noFill/>
            <a:miter lim="800000"/>
            <a:headEnd/>
            <a:tailEnd/>
          </a:ln>
          <a:effectLst/>
        </p:spPr>
        <p:txBody>
          <a:bodyPr vert="horz" wrap="square" lIns="91754" tIns="45877" rIns="91754" bIns="45877" numCol="1" anchor="b" anchorCtr="0" compatLnSpc="1">
            <a:prstTxWarp prst="textNoShape">
              <a:avLst/>
            </a:prstTxWarp>
          </a:bodyPr>
          <a:lstStyle>
            <a:lvl1pPr algn="r" defTabSz="919163" eaLnBrk="0" hangingPunct="0">
              <a:defRPr sz="1000">
                <a:latin typeface="News Gothic" charset="0"/>
                <a:ea typeface="ＭＳ Ｐゴシック" pitchFamily="-108" charset="-128"/>
                <a:cs typeface="+mn-cs"/>
              </a:defRPr>
            </a:lvl1pPr>
          </a:lstStyle>
          <a:p>
            <a:pPr>
              <a:defRPr/>
            </a:pPr>
            <a:fld id="{CC177B77-2981-441F-AA0F-DECEFF245B6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508000" y="339725"/>
            <a:ext cx="2882900" cy="244475"/>
          </a:xfrm>
          <a:prstGeom prst="rect">
            <a:avLst/>
          </a:prstGeom>
          <a:noFill/>
          <a:ln w="12700">
            <a:noFill/>
            <a:miter lim="800000"/>
            <a:headEnd/>
            <a:tailEnd/>
          </a:ln>
          <a:effectLst/>
        </p:spPr>
        <p:txBody>
          <a:bodyPr vert="horz" wrap="square" lIns="91754" tIns="45877" rIns="91754" bIns="45877" numCol="1" anchor="t" anchorCtr="0" compatLnSpc="1">
            <a:prstTxWarp prst="textNoShape">
              <a:avLst/>
            </a:prstTxWarp>
            <a:spAutoFit/>
          </a:bodyPr>
          <a:lstStyle>
            <a:lvl1pPr defTabSz="919163" eaLnBrk="0" hangingPunct="0">
              <a:spcBef>
                <a:spcPct val="50000"/>
              </a:spcBef>
              <a:defRPr sz="1000">
                <a:latin typeface="News Gothic" charset="0"/>
                <a:ea typeface="+mn-ea"/>
                <a:cs typeface="+mn-cs"/>
              </a:defRPr>
            </a:lvl1pPr>
          </a:lstStyle>
          <a:p>
            <a:pPr>
              <a:defRPr/>
            </a:pPr>
            <a:endParaRPr lang="en-GB"/>
          </a:p>
        </p:txBody>
      </p:sp>
      <p:sp>
        <p:nvSpPr>
          <p:cNvPr id="43011" name="Rectangle 3"/>
          <p:cNvSpPr>
            <a:spLocks noGrp="1" noChangeArrowheads="1"/>
          </p:cNvSpPr>
          <p:nvPr>
            <p:ph type="dt" idx="1"/>
          </p:nvPr>
        </p:nvSpPr>
        <p:spPr bwMode="auto">
          <a:xfrm>
            <a:off x="3390900" y="339725"/>
            <a:ext cx="2916238" cy="244475"/>
          </a:xfrm>
          <a:prstGeom prst="rect">
            <a:avLst/>
          </a:prstGeom>
          <a:noFill/>
          <a:ln w="12700">
            <a:noFill/>
            <a:miter lim="800000"/>
            <a:headEnd/>
            <a:tailEnd/>
          </a:ln>
          <a:effectLst/>
        </p:spPr>
        <p:txBody>
          <a:bodyPr vert="horz" wrap="square" lIns="91754" tIns="45877" rIns="91754" bIns="45877" numCol="1" anchor="t" anchorCtr="0" compatLnSpc="1">
            <a:prstTxWarp prst="textNoShape">
              <a:avLst/>
            </a:prstTxWarp>
            <a:spAutoFit/>
          </a:bodyPr>
          <a:lstStyle>
            <a:lvl1pPr algn="r" defTabSz="919163" eaLnBrk="0" hangingPunct="0">
              <a:spcBef>
                <a:spcPct val="50000"/>
              </a:spcBef>
              <a:defRPr sz="1000">
                <a:latin typeface="News Gothic" charset="0"/>
                <a:ea typeface="ＭＳ Ｐゴシック" pitchFamily="-108" charset="-128"/>
                <a:cs typeface="+mn-cs"/>
              </a:defRPr>
            </a:lvl1pPr>
          </a:lstStyle>
          <a:p>
            <a:pPr>
              <a:defRPr/>
            </a:pPr>
            <a:fld id="{5A0C9ABD-4F99-4758-8F98-C931293103E8}" type="datetime1">
              <a:rPr lang="en-GB"/>
              <a:pPr>
                <a:defRPr/>
              </a:pPr>
              <a:t>16/07/2012</a:t>
            </a:fld>
            <a:endParaRPr lang="en-GB"/>
          </a:p>
        </p:txBody>
      </p:sp>
      <p:sp>
        <p:nvSpPr>
          <p:cNvPr id="13316" name="Rectangle 4"/>
          <p:cNvSpPr>
            <a:spLocks noGrp="1" noRot="1" noChangeAspect="1" noChangeArrowheads="1" noTextEdit="1"/>
          </p:cNvSpPr>
          <p:nvPr>
            <p:ph type="sldImg" idx="2"/>
          </p:nvPr>
        </p:nvSpPr>
        <p:spPr bwMode="auto">
          <a:xfrm>
            <a:off x="919163" y="773113"/>
            <a:ext cx="4945062" cy="3708400"/>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903288" y="4713288"/>
            <a:ext cx="4975225" cy="4637087"/>
          </a:xfrm>
          <a:prstGeom prst="rect">
            <a:avLst/>
          </a:prstGeom>
          <a:noFill/>
          <a:ln w="12700">
            <a:noFill/>
            <a:miter lim="800000"/>
            <a:headEnd/>
            <a:tailEnd/>
          </a:ln>
          <a:effectLst/>
        </p:spPr>
        <p:txBody>
          <a:bodyPr vert="horz" wrap="square" lIns="91754" tIns="45877" rIns="91754" bIns="45877" numCol="1" anchor="t" anchorCtr="0" compatLnSpc="1">
            <a:prstTxWarp prst="textNoShape">
              <a:avLst/>
            </a:prstTxWarp>
          </a:bodyPr>
          <a:lstStyle/>
          <a:p>
            <a:pPr lvl="0"/>
            <a:r>
              <a:rPr lang="es-ES" noProof="1" smtClean="0"/>
              <a:t>Click to edit Master text styles</a:t>
            </a:r>
          </a:p>
          <a:p>
            <a:pPr lvl="1"/>
            <a:r>
              <a:rPr lang="es-ES" noProof="1" smtClean="0"/>
              <a:t>Second level</a:t>
            </a:r>
          </a:p>
          <a:p>
            <a:pPr lvl="2"/>
            <a:r>
              <a:rPr lang="es-ES" noProof="1" smtClean="0"/>
              <a:t>Third level</a:t>
            </a:r>
          </a:p>
          <a:p>
            <a:pPr lvl="3"/>
            <a:r>
              <a:rPr lang="es-ES" noProof="1" smtClean="0"/>
              <a:t>Fourth level</a:t>
            </a:r>
          </a:p>
          <a:p>
            <a:pPr lvl="4"/>
            <a:r>
              <a:rPr lang="es-ES" noProof="1" smtClean="0"/>
              <a:t>Fifth level</a:t>
            </a:r>
          </a:p>
        </p:txBody>
      </p:sp>
      <p:sp>
        <p:nvSpPr>
          <p:cNvPr id="43014" name="Rectangle 6"/>
          <p:cNvSpPr>
            <a:spLocks noGrp="1" noChangeArrowheads="1"/>
          </p:cNvSpPr>
          <p:nvPr>
            <p:ph type="ftr" sz="quarter" idx="4"/>
          </p:nvPr>
        </p:nvSpPr>
        <p:spPr bwMode="auto">
          <a:xfrm>
            <a:off x="508000" y="9305925"/>
            <a:ext cx="2882900" cy="244475"/>
          </a:xfrm>
          <a:prstGeom prst="rect">
            <a:avLst/>
          </a:prstGeom>
          <a:noFill/>
          <a:ln w="12700">
            <a:noFill/>
            <a:miter lim="800000"/>
            <a:headEnd/>
            <a:tailEnd/>
          </a:ln>
          <a:effectLst/>
        </p:spPr>
        <p:txBody>
          <a:bodyPr vert="horz" wrap="square" lIns="91754" tIns="45877" rIns="91754" bIns="45877" numCol="1" anchor="b" anchorCtr="0" compatLnSpc="1">
            <a:prstTxWarp prst="textNoShape">
              <a:avLst/>
            </a:prstTxWarp>
            <a:spAutoFit/>
          </a:bodyPr>
          <a:lstStyle>
            <a:lvl1pPr defTabSz="919163" eaLnBrk="0" hangingPunct="0">
              <a:spcBef>
                <a:spcPct val="50000"/>
              </a:spcBef>
              <a:defRPr sz="1000">
                <a:latin typeface="News Gothic" charset="0"/>
                <a:ea typeface="+mn-ea"/>
                <a:cs typeface="+mn-cs"/>
              </a:defRPr>
            </a:lvl1pPr>
          </a:lstStyle>
          <a:p>
            <a:pPr>
              <a:defRPr/>
            </a:pPr>
            <a:endParaRPr lang="en-GB"/>
          </a:p>
        </p:txBody>
      </p:sp>
      <p:sp>
        <p:nvSpPr>
          <p:cNvPr id="43015" name="Rectangle 7"/>
          <p:cNvSpPr>
            <a:spLocks noGrp="1" noChangeArrowheads="1"/>
          </p:cNvSpPr>
          <p:nvPr>
            <p:ph type="sldNum" sz="quarter" idx="5"/>
          </p:nvPr>
        </p:nvSpPr>
        <p:spPr bwMode="auto">
          <a:xfrm>
            <a:off x="3390900" y="9305925"/>
            <a:ext cx="2916238" cy="244475"/>
          </a:xfrm>
          <a:prstGeom prst="rect">
            <a:avLst/>
          </a:prstGeom>
          <a:noFill/>
          <a:ln w="12700">
            <a:noFill/>
            <a:miter lim="800000"/>
            <a:headEnd/>
            <a:tailEnd/>
          </a:ln>
          <a:effectLst/>
        </p:spPr>
        <p:txBody>
          <a:bodyPr vert="horz" wrap="square" lIns="91754" tIns="45877" rIns="91754" bIns="45877" numCol="1" anchor="b" anchorCtr="0" compatLnSpc="1">
            <a:prstTxWarp prst="textNoShape">
              <a:avLst/>
            </a:prstTxWarp>
            <a:spAutoFit/>
          </a:bodyPr>
          <a:lstStyle>
            <a:lvl1pPr algn="r" defTabSz="919163" eaLnBrk="0" hangingPunct="0">
              <a:spcBef>
                <a:spcPct val="50000"/>
              </a:spcBef>
              <a:defRPr sz="1000">
                <a:latin typeface="News Gothic" charset="0"/>
                <a:ea typeface="ＭＳ Ｐゴシック" pitchFamily="-108" charset="-128"/>
                <a:cs typeface="+mn-cs"/>
              </a:defRPr>
            </a:lvl1pPr>
          </a:lstStyle>
          <a:p>
            <a:pPr>
              <a:defRPr/>
            </a:pPr>
            <a:fld id="{82541410-A955-4B47-AF71-9DB779F2B698}" type="slidenum">
              <a:rPr lang="en-GB"/>
              <a:pPr>
                <a:defRPr/>
              </a:pPr>
              <a:t>‹#›</a:t>
            </a:fld>
            <a:endParaRPr lang="en-GB"/>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News Gothic" pitchFamily="34"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News Gothic"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News Gothic"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News Gothic"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News Gothic"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3"/>
          <p:cNvSpPr>
            <a:spLocks noGrp="1" noChangeArrowheads="1"/>
          </p:cNvSpPr>
          <p:nvPr>
            <p:ph type="dt" sz="quarter" idx="1"/>
          </p:nvPr>
        </p:nvSpPr>
        <p:spPr>
          <a:noFill/>
          <a:ln w="9525"/>
        </p:spPr>
        <p:txBody>
          <a:bodyPr/>
          <a:lstStyle/>
          <a:p>
            <a:fld id="{D1FEDF77-7B39-4DF3-86BB-E8C4D7161F5D}" type="datetime1">
              <a:rPr lang="en-GB" smtClean="0">
                <a:latin typeface="News Gothic"/>
                <a:ea typeface="MS PGothic" pitchFamily="34" charset="-128"/>
              </a:rPr>
              <a:pPr/>
              <a:t>16/07/2012</a:t>
            </a:fld>
            <a:endParaRPr lang="en-GB" smtClean="0">
              <a:latin typeface="News Gothic"/>
              <a:ea typeface="MS PGothic" pitchFamily="34" charset="-128"/>
            </a:endParaRPr>
          </a:p>
        </p:txBody>
      </p:sp>
      <p:sp>
        <p:nvSpPr>
          <p:cNvPr id="16386" name="Rectangle 7"/>
          <p:cNvSpPr>
            <a:spLocks noGrp="1" noChangeArrowheads="1"/>
          </p:cNvSpPr>
          <p:nvPr>
            <p:ph type="sldNum" sz="quarter" idx="5"/>
          </p:nvPr>
        </p:nvSpPr>
        <p:spPr>
          <a:noFill/>
          <a:ln w="9525"/>
        </p:spPr>
        <p:txBody>
          <a:bodyPr/>
          <a:lstStyle/>
          <a:p>
            <a:fld id="{30B7F0BC-3D18-4827-8145-59139E162431}" type="slidenum">
              <a:rPr lang="en-GB" smtClean="0">
                <a:latin typeface="News Gothic"/>
                <a:ea typeface="MS PGothic" pitchFamily="34" charset="-128"/>
              </a:rPr>
              <a:pPr/>
              <a:t>1</a:t>
            </a:fld>
            <a:endParaRPr lang="en-GB" smtClean="0">
              <a:latin typeface="News Gothic"/>
              <a:ea typeface="MS PGothic" pitchFamily="34" charset="-128"/>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w="9525"/>
        </p:spPr>
        <p:txBody>
          <a:bodyPr/>
          <a:lstStyle/>
          <a:p>
            <a:endParaRPr lang="en-GB" smtClean="0">
              <a:latin typeface="News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txBox="1">
            <a:spLocks noGrp="1" noChangeArrowheads="1"/>
          </p:cNvSpPr>
          <p:nvPr/>
        </p:nvSpPr>
        <p:spPr bwMode="auto">
          <a:xfrm>
            <a:off x="3390900" y="339725"/>
            <a:ext cx="2916238" cy="244475"/>
          </a:xfrm>
          <a:prstGeom prst="rect">
            <a:avLst/>
          </a:prstGeom>
          <a:noFill/>
          <a:ln w="9525">
            <a:noFill/>
            <a:miter lim="800000"/>
            <a:headEnd/>
            <a:tailEnd/>
          </a:ln>
        </p:spPr>
        <p:txBody>
          <a:bodyPr lIns="91754" tIns="45877" rIns="91754" bIns="45877">
            <a:spAutoFit/>
          </a:bodyPr>
          <a:lstStyle/>
          <a:p>
            <a:pPr algn="r" defTabSz="919163" eaLnBrk="0" hangingPunct="0">
              <a:spcBef>
                <a:spcPct val="50000"/>
              </a:spcBef>
            </a:pPr>
            <a:fld id="{29FB93BC-D283-43EC-AC10-A1364F405D6E}" type="datetime1">
              <a:rPr lang="en-GB" sz="1000"/>
              <a:pPr algn="r" defTabSz="919163" eaLnBrk="0" hangingPunct="0">
                <a:spcBef>
                  <a:spcPct val="50000"/>
                </a:spcBef>
              </a:pPr>
              <a:t>16/07/2012</a:t>
            </a:fld>
            <a:endParaRPr lang="en-GB" sz="1000"/>
          </a:p>
        </p:txBody>
      </p:sp>
      <p:sp>
        <p:nvSpPr>
          <p:cNvPr id="18434" name="Rectangle 7"/>
          <p:cNvSpPr txBox="1">
            <a:spLocks noGrp="1" noChangeArrowheads="1"/>
          </p:cNvSpPr>
          <p:nvPr/>
        </p:nvSpPr>
        <p:spPr bwMode="auto">
          <a:xfrm>
            <a:off x="3390900" y="9305925"/>
            <a:ext cx="2916238" cy="244475"/>
          </a:xfrm>
          <a:prstGeom prst="rect">
            <a:avLst/>
          </a:prstGeom>
          <a:noFill/>
          <a:ln w="9525">
            <a:noFill/>
            <a:miter lim="800000"/>
            <a:headEnd/>
            <a:tailEnd/>
          </a:ln>
        </p:spPr>
        <p:txBody>
          <a:bodyPr lIns="91754" tIns="45877" rIns="91754" bIns="45877" anchor="b">
            <a:spAutoFit/>
          </a:bodyPr>
          <a:lstStyle/>
          <a:p>
            <a:pPr algn="r" defTabSz="919163" eaLnBrk="0" hangingPunct="0">
              <a:spcBef>
                <a:spcPct val="50000"/>
              </a:spcBef>
            </a:pPr>
            <a:fld id="{A1A07D6D-BC29-47D4-9300-C9C2E5E2E0FB}" type="slidenum">
              <a:rPr lang="en-GB" sz="1000"/>
              <a:pPr algn="r" defTabSz="919163" eaLnBrk="0" hangingPunct="0">
                <a:spcBef>
                  <a:spcPct val="50000"/>
                </a:spcBef>
              </a:pPr>
              <a:t>2</a:t>
            </a:fld>
            <a:endParaRPr lang="en-GB" sz="100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w="9525"/>
        </p:spPr>
        <p:txBody>
          <a:bodyPr/>
          <a:lstStyle/>
          <a:p>
            <a:endParaRPr lang="es-EC" noProof="1" smtClean="0">
              <a:latin typeface="News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w="9525"/>
        </p:spPr>
        <p:txBody>
          <a:bodyPr/>
          <a:lstStyle/>
          <a:p>
            <a:endParaRPr lang="es-ES" smtClean="0">
              <a:latin typeface="News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a:ln w="9525"/>
        </p:spPr>
        <p:txBody>
          <a:bodyPr/>
          <a:lstStyle/>
          <a:p>
            <a:endParaRPr lang="es-ES" smtClean="0">
              <a:latin typeface="News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w="9525"/>
        </p:spPr>
        <p:txBody>
          <a:bodyPr/>
          <a:lstStyle/>
          <a:p>
            <a:endParaRPr lang="es-ES" smtClean="0">
              <a:latin typeface="News Goth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w="9525"/>
        </p:spPr>
        <p:txBody>
          <a:bodyPr/>
          <a:lstStyle/>
          <a:p>
            <a:endParaRPr lang="es-ES" smtClean="0">
              <a:latin typeface="News Gothic"/>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ln w="9525"/>
        </p:spPr>
        <p:txBody>
          <a:bodyPr/>
          <a:lstStyle/>
          <a:p>
            <a:endParaRPr lang="es-ES" smtClean="0">
              <a:latin typeface="News Gothic"/>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w="9525"/>
        </p:spPr>
        <p:txBody>
          <a:bodyPr/>
          <a:lstStyle/>
          <a:p>
            <a:endParaRPr lang="es-ES" smtClean="0">
              <a:latin typeface="News Gothic"/>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type="dt" sz="quarter" idx="1"/>
          </p:nvPr>
        </p:nvSpPr>
        <p:spPr>
          <a:noFill/>
          <a:ln w="9525"/>
        </p:spPr>
        <p:txBody>
          <a:bodyPr/>
          <a:lstStyle/>
          <a:p>
            <a:fld id="{EA75928A-D0BD-4503-B998-F1690DAE1353}" type="datetime1">
              <a:rPr lang="en-GB" smtClean="0">
                <a:latin typeface="News Gothic"/>
                <a:ea typeface="MS PGothic" pitchFamily="34" charset="-128"/>
              </a:rPr>
              <a:pPr/>
              <a:t>16/07/2012</a:t>
            </a:fld>
            <a:endParaRPr lang="en-GB" smtClean="0">
              <a:latin typeface="News Gothic"/>
              <a:ea typeface="MS PGothic" pitchFamily="34" charset="-128"/>
            </a:endParaRPr>
          </a:p>
        </p:txBody>
      </p:sp>
      <p:sp>
        <p:nvSpPr>
          <p:cNvPr id="45058" name="Rectangle 7"/>
          <p:cNvSpPr>
            <a:spLocks noGrp="1" noChangeArrowheads="1"/>
          </p:cNvSpPr>
          <p:nvPr>
            <p:ph type="sldNum" sz="quarter" idx="5"/>
          </p:nvPr>
        </p:nvSpPr>
        <p:spPr>
          <a:noFill/>
          <a:ln w="9525"/>
        </p:spPr>
        <p:txBody>
          <a:bodyPr/>
          <a:lstStyle/>
          <a:p>
            <a:fld id="{360A3365-78AF-4EA1-B0CE-5E837F0BB915}" type="slidenum">
              <a:rPr lang="en-GB" smtClean="0">
                <a:latin typeface="News Gothic"/>
                <a:ea typeface="MS PGothic" pitchFamily="34" charset="-128"/>
              </a:rPr>
              <a:pPr/>
              <a:t>21</a:t>
            </a:fld>
            <a:endParaRPr lang="en-GB" smtClean="0">
              <a:latin typeface="News Gothic"/>
              <a:ea typeface="MS PGothic" pitchFamily="34" charset="-128"/>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w="9525"/>
        </p:spPr>
        <p:txBody>
          <a:bodyPr/>
          <a:lstStyle/>
          <a:p>
            <a:endParaRPr lang="en-GB" smtClean="0">
              <a:latin typeface="News Gothic"/>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4" name="Picture 54" descr="_SO_GR_kl"/>
          <p:cNvPicPr>
            <a:picLocks noChangeAspect="1" noChangeArrowheads="1"/>
          </p:cNvPicPr>
          <p:nvPr/>
        </p:nvPicPr>
        <p:blipFill>
          <a:blip r:embed="rId2"/>
          <a:srcRect r="20227"/>
          <a:stretch>
            <a:fillRect/>
          </a:stretch>
        </p:blipFill>
        <p:spPr bwMode="auto">
          <a:xfrm>
            <a:off x="0" y="6000750"/>
            <a:ext cx="9144000" cy="857250"/>
          </a:xfrm>
          <a:prstGeom prst="rect">
            <a:avLst/>
          </a:prstGeom>
          <a:noFill/>
          <a:ln w="9525">
            <a:noFill/>
            <a:miter lim="800000"/>
            <a:headEnd/>
            <a:tailEnd/>
          </a:ln>
        </p:spPr>
      </p:pic>
      <p:grpSp>
        <p:nvGrpSpPr>
          <p:cNvPr id="5" name="Group 46"/>
          <p:cNvGrpSpPr>
            <a:grpSpLocks/>
          </p:cNvGrpSpPr>
          <p:nvPr/>
        </p:nvGrpSpPr>
        <p:grpSpPr bwMode="auto">
          <a:xfrm>
            <a:off x="-3175" y="1714500"/>
            <a:ext cx="9147175" cy="4283075"/>
            <a:chOff x="0" y="1079"/>
            <a:chExt cx="5760" cy="2698"/>
          </a:xfrm>
        </p:grpSpPr>
        <p:sp>
          <p:nvSpPr>
            <p:cNvPr id="6" name="Line 5"/>
            <p:cNvSpPr>
              <a:spLocks noChangeShapeType="1"/>
            </p:cNvSpPr>
            <p:nvPr/>
          </p:nvSpPr>
          <p:spPr bwMode="auto">
            <a:xfrm>
              <a:off x="0" y="1079"/>
              <a:ext cx="5760" cy="0"/>
            </a:xfrm>
            <a:prstGeom prst="line">
              <a:avLst/>
            </a:prstGeom>
            <a:noFill/>
            <a:ln w="12700">
              <a:solidFill>
                <a:srgbClr val="80BA64"/>
              </a:solidFill>
              <a:round/>
              <a:headEnd/>
              <a:tailEnd/>
            </a:ln>
            <a:effectLst/>
          </p:spPr>
          <p:txBody>
            <a:bodyPr wrap="none" anchor="ctr"/>
            <a:lstStyle/>
            <a:p>
              <a:pPr eaLnBrk="0" hangingPunct="0">
                <a:spcBef>
                  <a:spcPct val="50000"/>
                </a:spcBef>
                <a:defRPr/>
              </a:pPr>
              <a:endParaRPr lang="es-ES">
                <a:latin typeface="News Gothic" pitchFamily="34" charset="0"/>
                <a:ea typeface="+mn-ea"/>
                <a:cs typeface="+mn-cs"/>
              </a:endParaRPr>
            </a:p>
          </p:txBody>
        </p:sp>
        <p:sp>
          <p:nvSpPr>
            <p:cNvPr id="7" name="Line 45"/>
            <p:cNvSpPr>
              <a:spLocks noChangeShapeType="1"/>
            </p:cNvSpPr>
            <p:nvPr/>
          </p:nvSpPr>
          <p:spPr bwMode="auto">
            <a:xfrm>
              <a:off x="0" y="3777"/>
              <a:ext cx="5760" cy="0"/>
            </a:xfrm>
            <a:prstGeom prst="line">
              <a:avLst/>
            </a:prstGeom>
            <a:noFill/>
            <a:ln w="12700">
              <a:solidFill>
                <a:schemeClr val="tx1"/>
              </a:solidFill>
              <a:round/>
              <a:headEnd/>
              <a:tailEnd/>
            </a:ln>
            <a:effectLst/>
          </p:spPr>
          <p:txBody>
            <a:bodyPr wrap="none" anchor="ctr">
              <a:spAutoFit/>
            </a:bodyPr>
            <a:lstStyle/>
            <a:p>
              <a:pPr eaLnBrk="0" hangingPunct="0">
                <a:spcBef>
                  <a:spcPct val="50000"/>
                </a:spcBef>
                <a:defRPr/>
              </a:pPr>
              <a:endParaRPr lang="es-ES">
                <a:latin typeface="News Gothic" pitchFamily="34" charset="0"/>
                <a:ea typeface="+mn-ea"/>
                <a:cs typeface="+mn-cs"/>
              </a:endParaRPr>
            </a:p>
          </p:txBody>
        </p:sp>
      </p:grpSp>
      <p:pic>
        <p:nvPicPr>
          <p:cNvPr id="8" name="Picture 58"/>
          <p:cNvPicPr>
            <a:picLocks noChangeAspect="1" noChangeArrowheads="1"/>
          </p:cNvPicPr>
          <p:nvPr userDrawn="1"/>
        </p:nvPicPr>
        <p:blipFill>
          <a:blip r:embed="rId3"/>
          <a:srcRect l="25169" r="25812"/>
          <a:stretch>
            <a:fillRect/>
          </a:stretch>
        </p:blipFill>
        <p:spPr bwMode="auto">
          <a:xfrm>
            <a:off x="2286000" y="4229100"/>
            <a:ext cx="4483100" cy="1733550"/>
          </a:xfrm>
          <a:prstGeom prst="rect">
            <a:avLst/>
          </a:prstGeom>
          <a:noFill/>
          <a:ln w="9525">
            <a:noFill/>
            <a:miter lim="800000"/>
            <a:headEnd/>
            <a:tailEnd/>
          </a:ln>
        </p:spPr>
      </p:pic>
      <p:pic>
        <p:nvPicPr>
          <p:cNvPr id="9" name="Picture 3"/>
          <p:cNvPicPr>
            <a:picLocks noChangeAspect="1" noChangeArrowheads="1"/>
          </p:cNvPicPr>
          <p:nvPr userDrawn="1"/>
        </p:nvPicPr>
        <p:blipFill>
          <a:blip r:embed="rId4"/>
          <a:srcRect/>
          <a:stretch>
            <a:fillRect/>
          </a:stretch>
        </p:blipFill>
        <p:spPr bwMode="auto">
          <a:xfrm>
            <a:off x="6769100" y="4229100"/>
            <a:ext cx="2286000" cy="1717675"/>
          </a:xfrm>
          <a:prstGeom prst="rect">
            <a:avLst/>
          </a:prstGeom>
          <a:noFill/>
          <a:ln w="9525">
            <a:noFill/>
            <a:miter lim="800000"/>
            <a:headEnd/>
            <a:tailEnd/>
          </a:ln>
        </p:spPr>
      </p:pic>
      <p:pic>
        <p:nvPicPr>
          <p:cNvPr id="10" name="Picture 5"/>
          <p:cNvPicPr>
            <a:picLocks noChangeAspect="1" noChangeArrowheads="1"/>
          </p:cNvPicPr>
          <p:nvPr userDrawn="1"/>
        </p:nvPicPr>
        <p:blipFill>
          <a:blip r:embed="rId5"/>
          <a:srcRect l="4807" r="5511"/>
          <a:stretch>
            <a:fillRect/>
          </a:stretch>
        </p:blipFill>
        <p:spPr bwMode="auto">
          <a:xfrm>
            <a:off x="228600" y="4248150"/>
            <a:ext cx="2273300" cy="1714500"/>
          </a:xfrm>
          <a:prstGeom prst="rect">
            <a:avLst/>
          </a:prstGeom>
          <a:noFill/>
          <a:ln w="9525">
            <a:noFill/>
            <a:miter lim="800000"/>
            <a:headEnd/>
            <a:tailEnd/>
          </a:ln>
        </p:spPr>
      </p:pic>
      <p:pic>
        <p:nvPicPr>
          <p:cNvPr id="11" name="Picture 13"/>
          <p:cNvPicPr>
            <a:picLocks noChangeAspect="1"/>
          </p:cNvPicPr>
          <p:nvPr userDrawn="1"/>
        </p:nvPicPr>
        <p:blipFill>
          <a:blip r:embed="rId6"/>
          <a:srcRect/>
          <a:stretch>
            <a:fillRect/>
          </a:stretch>
        </p:blipFill>
        <p:spPr bwMode="auto">
          <a:xfrm>
            <a:off x="7454900" y="6159500"/>
            <a:ext cx="1562100" cy="774700"/>
          </a:xfrm>
          <a:prstGeom prst="rect">
            <a:avLst/>
          </a:prstGeom>
          <a:noFill/>
          <a:ln w="9525">
            <a:noFill/>
            <a:miter lim="800000"/>
            <a:headEnd/>
            <a:tailEnd/>
          </a:ln>
        </p:spPr>
      </p:pic>
      <p:pic>
        <p:nvPicPr>
          <p:cNvPr id="12" name="Picture 14"/>
          <p:cNvPicPr>
            <a:picLocks noChangeAspect="1"/>
          </p:cNvPicPr>
          <p:nvPr userDrawn="1"/>
        </p:nvPicPr>
        <p:blipFill>
          <a:blip r:embed="rId7"/>
          <a:srcRect l="3831" r="65862"/>
          <a:stretch>
            <a:fillRect/>
          </a:stretch>
        </p:blipFill>
        <p:spPr bwMode="auto">
          <a:xfrm>
            <a:off x="4267200" y="6334125"/>
            <a:ext cx="2311400" cy="523875"/>
          </a:xfrm>
          <a:prstGeom prst="rect">
            <a:avLst/>
          </a:prstGeom>
          <a:noFill/>
          <a:ln w="9525">
            <a:noFill/>
            <a:miter lim="800000"/>
            <a:headEnd/>
            <a:tailEnd/>
          </a:ln>
        </p:spPr>
      </p:pic>
      <p:sp>
        <p:nvSpPr>
          <p:cNvPr id="38916" name="Rectangle 4"/>
          <p:cNvSpPr>
            <a:spLocks noGrp="1" noChangeArrowheads="1"/>
          </p:cNvSpPr>
          <p:nvPr>
            <p:ph type="subTitle" idx="1"/>
          </p:nvPr>
        </p:nvSpPr>
        <p:spPr>
          <a:xfrm>
            <a:off x="457200" y="3286125"/>
            <a:ext cx="8229600" cy="904875"/>
          </a:xfrm>
        </p:spPr>
        <p:txBody>
          <a:bodyPr anchor="t"/>
          <a:lstStyle>
            <a:lvl1pPr marL="0" indent="0">
              <a:buFont typeface="Wingdings" pitchFamily="2" charset="2"/>
              <a:buNone/>
              <a:defRPr b="1" noProof="1"/>
            </a:lvl1pPr>
          </a:lstStyle>
          <a:p>
            <a:r>
              <a:rPr lang="es-ES" noProof="1"/>
              <a:t>Click to edit Master subtitle style</a:t>
            </a:r>
          </a:p>
        </p:txBody>
      </p:sp>
      <p:sp>
        <p:nvSpPr>
          <p:cNvPr id="38918" name="Rectangle 6"/>
          <p:cNvSpPr>
            <a:spLocks noGrp="1" noChangeArrowheads="1"/>
          </p:cNvSpPr>
          <p:nvPr>
            <p:ph type="ctrTitle"/>
          </p:nvPr>
        </p:nvSpPr>
        <p:spPr>
          <a:xfrm>
            <a:off x="457200" y="1046163"/>
            <a:ext cx="8229600" cy="1849437"/>
          </a:xfrm>
        </p:spPr>
        <p:txBody>
          <a:bodyPr/>
          <a:lstStyle>
            <a:lvl1pPr>
              <a:defRPr sz="4000" b="0" noProof="1"/>
            </a:lvl1pPr>
          </a:lstStyle>
          <a:p>
            <a:r>
              <a:rPr lang="es-ES" noProof="1"/>
              <a:t>Click to edit Master title style</a:t>
            </a:r>
            <a:endParaRPr lang="en-GB"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sz="3000"/>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371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371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2400"/>
            <a:ext cx="2057400" cy="55626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2400"/>
            <a:ext cx="6019800" cy="55626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371600"/>
            <a:ext cx="8229600" cy="434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s-EC" noProof="1" smtClean="0"/>
              <a:t>click to edit Master text styles</a:t>
            </a:r>
          </a:p>
          <a:p>
            <a:pPr lvl="1"/>
            <a:r>
              <a:rPr lang="es-EC" noProof="1" smtClean="0"/>
              <a:t>second level</a:t>
            </a:r>
          </a:p>
          <a:p>
            <a:pPr lvl="2"/>
            <a:r>
              <a:rPr lang="es-EC" noProof="1" smtClean="0"/>
              <a:t>third level</a:t>
            </a:r>
          </a:p>
          <a:p>
            <a:pPr lvl="3"/>
            <a:r>
              <a:rPr lang="es-EC" noProof="1" smtClean="0"/>
              <a:t>fourth level</a:t>
            </a:r>
          </a:p>
        </p:txBody>
      </p:sp>
      <p:sp>
        <p:nvSpPr>
          <p:cNvPr id="1027" name="Rectangle 4"/>
          <p:cNvSpPr>
            <a:spLocks noGrp="1" noChangeArrowheads="1"/>
          </p:cNvSpPr>
          <p:nvPr>
            <p:ph type="title"/>
          </p:nvPr>
        </p:nvSpPr>
        <p:spPr bwMode="auto">
          <a:xfrm>
            <a:off x="457200" y="152400"/>
            <a:ext cx="8229600" cy="10017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s-EC" noProof="1" smtClean="0"/>
              <a:t>Click to edit Master title style</a:t>
            </a:r>
          </a:p>
        </p:txBody>
      </p:sp>
      <p:grpSp>
        <p:nvGrpSpPr>
          <p:cNvPr id="1028" name="Group 48"/>
          <p:cNvGrpSpPr>
            <a:grpSpLocks/>
          </p:cNvGrpSpPr>
          <p:nvPr/>
        </p:nvGrpSpPr>
        <p:grpSpPr bwMode="auto">
          <a:xfrm>
            <a:off x="0" y="855663"/>
            <a:ext cx="9144000" cy="6078537"/>
            <a:chOff x="0" y="539"/>
            <a:chExt cx="5760" cy="3829"/>
          </a:xfrm>
        </p:grpSpPr>
        <p:pic>
          <p:nvPicPr>
            <p:cNvPr id="1031" name="Picture 47" descr="_SO_GR_kl"/>
            <p:cNvPicPr>
              <a:picLocks noChangeAspect="1" noChangeArrowheads="1"/>
            </p:cNvPicPr>
            <p:nvPr/>
          </p:nvPicPr>
          <p:blipFill>
            <a:blip r:embed="rId13"/>
            <a:srcRect r="20227"/>
            <a:stretch>
              <a:fillRect/>
            </a:stretch>
          </p:blipFill>
          <p:spPr bwMode="auto">
            <a:xfrm>
              <a:off x="0" y="3828"/>
              <a:ext cx="5760" cy="540"/>
            </a:xfrm>
            <a:prstGeom prst="rect">
              <a:avLst/>
            </a:prstGeom>
            <a:noFill/>
            <a:ln w="9525">
              <a:noFill/>
              <a:miter lim="800000"/>
              <a:headEnd/>
              <a:tailEnd/>
            </a:ln>
          </p:spPr>
        </p:pic>
        <p:grpSp>
          <p:nvGrpSpPr>
            <p:cNvPr id="1032" name="Group 44"/>
            <p:cNvGrpSpPr>
              <a:grpSpLocks/>
            </p:cNvGrpSpPr>
            <p:nvPr/>
          </p:nvGrpSpPr>
          <p:grpSpPr bwMode="auto">
            <a:xfrm>
              <a:off x="0" y="539"/>
              <a:ext cx="5760" cy="3240"/>
              <a:chOff x="0" y="539"/>
              <a:chExt cx="5760" cy="3240"/>
            </a:xfrm>
          </p:grpSpPr>
          <p:sp>
            <p:nvSpPr>
              <p:cNvPr id="29735" name="Line 39"/>
              <p:cNvSpPr>
                <a:spLocks noChangeShapeType="1"/>
              </p:cNvSpPr>
              <p:nvPr/>
            </p:nvSpPr>
            <p:spPr bwMode="auto">
              <a:xfrm>
                <a:off x="0" y="539"/>
                <a:ext cx="5760" cy="0"/>
              </a:xfrm>
              <a:prstGeom prst="line">
                <a:avLst/>
              </a:prstGeom>
              <a:noFill/>
              <a:ln w="12700">
                <a:solidFill>
                  <a:schemeClr val="bg1"/>
                </a:solidFill>
                <a:round/>
                <a:headEnd/>
                <a:tailEnd/>
              </a:ln>
              <a:effectLst/>
            </p:spPr>
            <p:txBody>
              <a:bodyPr wrap="none" anchor="ctr"/>
              <a:lstStyle/>
              <a:p>
                <a:pPr eaLnBrk="0" hangingPunct="0">
                  <a:spcBef>
                    <a:spcPct val="50000"/>
                  </a:spcBef>
                  <a:defRPr/>
                </a:pPr>
                <a:endParaRPr lang="es-ES">
                  <a:latin typeface="News Gothic" pitchFamily="34" charset="0"/>
                  <a:ea typeface="+mn-ea"/>
                  <a:cs typeface="+mn-cs"/>
                </a:endParaRPr>
              </a:p>
            </p:txBody>
          </p:sp>
          <p:sp>
            <p:nvSpPr>
              <p:cNvPr id="29738" name="Line 42"/>
              <p:cNvSpPr>
                <a:spLocks noChangeShapeType="1"/>
              </p:cNvSpPr>
              <p:nvPr/>
            </p:nvSpPr>
            <p:spPr bwMode="auto">
              <a:xfrm>
                <a:off x="0" y="3779"/>
                <a:ext cx="5760" cy="0"/>
              </a:xfrm>
              <a:prstGeom prst="line">
                <a:avLst/>
              </a:prstGeom>
              <a:noFill/>
              <a:ln w="12700">
                <a:solidFill>
                  <a:schemeClr val="bg1"/>
                </a:solidFill>
                <a:round/>
                <a:headEnd/>
                <a:tailEnd/>
              </a:ln>
              <a:effectLst/>
            </p:spPr>
            <p:txBody>
              <a:bodyPr wrap="none" anchor="ctr">
                <a:spAutoFit/>
              </a:bodyPr>
              <a:lstStyle/>
              <a:p>
                <a:pPr eaLnBrk="0" hangingPunct="0">
                  <a:spcBef>
                    <a:spcPct val="50000"/>
                  </a:spcBef>
                  <a:defRPr/>
                </a:pPr>
                <a:endParaRPr lang="es-ES">
                  <a:latin typeface="News Gothic" pitchFamily="34" charset="0"/>
                  <a:ea typeface="+mn-ea"/>
                  <a:cs typeface="+mn-cs"/>
                </a:endParaRPr>
              </a:p>
            </p:txBody>
          </p:sp>
        </p:grpSp>
      </p:grpSp>
      <p:pic>
        <p:nvPicPr>
          <p:cNvPr id="1029" name="Picture 1"/>
          <p:cNvPicPr>
            <a:picLocks noChangeAspect="1"/>
          </p:cNvPicPr>
          <p:nvPr userDrawn="1"/>
        </p:nvPicPr>
        <p:blipFill>
          <a:blip r:embed="rId14"/>
          <a:srcRect/>
          <a:stretch>
            <a:fillRect/>
          </a:stretch>
        </p:blipFill>
        <p:spPr bwMode="auto">
          <a:xfrm>
            <a:off x="7505700" y="6159500"/>
            <a:ext cx="1562100" cy="774700"/>
          </a:xfrm>
          <a:prstGeom prst="rect">
            <a:avLst/>
          </a:prstGeom>
          <a:noFill/>
          <a:ln w="9525">
            <a:noFill/>
            <a:miter lim="800000"/>
            <a:headEnd/>
            <a:tailEnd/>
          </a:ln>
        </p:spPr>
      </p:pic>
      <p:pic>
        <p:nvPicPr>
          <p:cNvPr id="1030" name="Picture 2"/>
          <p:cNvPicPr>
            <a:picLocks noChangeAspect="1"/>
          </p:cNvPicPr>
          <p:nvPr userDrawn="1"/>
        </p:nvPicPr>
        <p:blipFill>
          <a:blip r:embed="rId15"/>
          <a:srcRect l="3831" r="65862"/>
          <a:stretch>
            <a:fillRect/>
          </a:stretch>
        </p:blipFill>
        <p:spPr bwMode="auto">
          <a:xfrm>
            <a:off x="4318000" y="6334125"/>
            <a:ext cx="2311400" cy="5238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4"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ransition/>
  <p:timing>
    <p:tnLst>
      <p:par>
        <p:cTn id="1" dur="indefinite" restart="never" nodeType="tmRoot"/>
      </p:par>
    </p:tnLst>
  </p:timing>
  <p:txStyles>
    <p:titleStyle>
      <a:lvl1pPr algn="ctr" rtl="0" eaLnBrk="0" fontAlgn="base" hangingPunct="0">
        <a:lnSpc>
          <a:spcPct val="120000"/>
        </a:lnSpc>
        <a:spcBef>
          <a:spcPct val="0"/>
        </a:spcBef>
        <a:spcAft>
          <a:spcPct val="0"/>
        </a:spcAft>
        <a:defRPr sz="3000" b="1">
          <a:solidFill>
            <a:schemeClr val="tx1"/>
          </a:solidFill>
          <a:latin typeface="+mj-lt"/>
          <a:ea typeface="MS PGothic" pitchFamily="34" charset="-128"/>
          <a:cs typeface="+mj-cs"/>
        </a:defRPr>
      </a:lvl1pPr>
      <a:lvl2pPr algn="ctr" rtl="0" eaLnBrk="0" fontAlgn="base" hangingPunct="0">
        <a:lnSpc>
          <a:spcPct val="120000"/>
        </a:lnSpc>
        <a:spcBef>
          <a:spcPct val="0"/>
        </a:spcBef>
        <a:spcAft>
          <a:spcPct val="0"/>
        </a:spcAft>
        <a:defRPr sz="3000" b="1">
          <a:solidFill>
            <a:schemeClr val="tx1"/>
          </a:solidFill>
          <a:latin typeface="News Gothic" pitchFamily="34" charset="0"/>
          <a:ea typeface="MS PGothic" pitchFamily="34" charset="-128"/>
        </a:defRPr>
      </a:lvl2pPr>
      <a:lvl3pPr algn="ctr" rtl="0" eaLnBrk="0" fontAlgn="base" hangingPunct="0">
        <a:lnSpc>
          <a:spcPct val="120000"/>
        </a:lnSpc>
        <a:spcBef>
          <a:spcPct val="0"/>
        </a:spcBef>
        <a:spcAft>
          <a:spcPct val="0"/>
        </a:spcAft>
        <a:defRPr sz="3000" b="1">
          <a:solidFill>
            <a:schemeClr val="tx1"/>
          </a:solidFill>
          <a:latin typeface="News Gothic" pitchFamily="34" charset="0"/>
          <a:ea typeface="MS PGothic" pitchFamily="34" charset="-128"/>
        </a:defRPr>
      </a:lvl3pPr>
      <a:lvl4pPr algn="ctr" rtl="0" eaLnBrk="0" fontAlgn="base" hangingPunct="0">
        <a:lnSpc>
          <a:spcPct val="120000"/>
        </a:lnSpc>
        <a:spcBef>
          <a:spcPct val="0"/>
        </a:spcBef>
        <a:spcAft>
          <a:spcPct val="0"/>
        </a:spcAft>
        <a:defRPr sz="3000" b="1">
          <a:solidFill>
            <a:schemeClr val="tx1"/>
          </a:solidFill>
          <a:latin typeface="News Gothic" pitchFamily="34" charset="0"/>
          <a:ea typeface="MS PGothic" pitchFamily="34" charset="-128"/>
        </a:defRPr>
      </a:lvl4pPr>
      <a:lvl5pPr algn="ctr" rtl="0" eaLnBrk="0" fontAlgn="base" hangingPunct="0">
        <a:lnSpc>
          <a:spcPct val="120000"/>
        </a:lnSpc>
        <a:spcBef>
          <a:spcPct val="0"/>
        </a:spcBef>
        <a:spcAft>
          <a:spcPct val="0"/>
        </a:spcAft>
        <a:defRPr sz="3000" b="1">
          <a:solidFill>
            <a:schemeClr val="tx1"/>
          </a:solidFill>
          <a:latin typeface="News Gothic" pitchFamily="34" charset="0"/>
          <a:ea typeface="MS PGothic" pitchFamily="34" charset="-128"/>
        </a:defRPr>
      </a:lvl5pPr>
      <a:lvl6pPr marL="457200" algn="ctr" rtl="0" eaLnBrk="0" fontAlgn="base" hangingPunct="0">
        <a:lnSpc>
          <a:spcPct val="120000"/>
        </a:lnSpc>
        <a:spcBef>
          <a:spcPct val="0"/>
        </a:spcBef>
        <a:spcAft>
          <a:spcPct val="0"/>
        </a:spcAft>
        <a:defRPr sz="2800" b="1">
          <a:solidFill>
            <a:schemeClr val="tx1"/>
          </a:solidFill>
          <a:latin typeface="News Gothic" pitchFamily="34" charset="0"/>
        </a:defRPr>
      </a:lvl6pPr>
      <a:lvl7pPr marL="914400" algn="ctr" rtl="0" eaLnBrk="0" fontAlgn="base" hangingPunct="0">
        <a:lnSpc>
          <a:spcPct val="120000"/>
        </a:lnSpc>
        <a:spcBef>
          <a:spcPct val="0"/>
        </a:spcBef>
        <a:spcAft>
          <a:spcPct val="0"/>
        </a:spcAft>
        <a:defRPr sz="2800" b="1">
          <a:solidFill>
            <a:schemeClr val="tx1"/>
          </a:solidFill>
          <a:latin typeface="News Gothic" pitchFamily="34" charset="0"/>
        </a:defRPr>
      </a:lvl7pPr>
      <a:lvl8pPr marL="1371600" algn="ctr" rtl="0" eaLnBrk="0" fontAlgn="base" hangingPunct="0">
        <a:lnSpc>
          <a:spcPct val="120000"/>
        </a:lnSpc>
        <a:spcBef>
          <a:spcPct val="0"/>
        </a:spcBef>
        <a:spcAft>
          <a:spcPct val="0"/>
        </a:spcAft>
        <a:defRPr sz="2800" b="1">
          <a:solidFill>
            <a:schemeClr val="tx1"/>
          </a:solidFill>
          <a:latin typeface="News Gothic" pitchFamily="34" charset="0"/>
        </a:defRPr>
      </a:lvl8pPr>
      <a:lvl9pPr marL="1828800" algn="ctr" rtl="0" eaLnBrk="0" fontAlgn="base" hangingPunct="0">
        <a:lnSpc>
          <a:spcPct val="120000"/>
        </a:lnSpc>
        <a:spcBef>
          <a:spcPct val="0"/>
        </a:spcBef>
        <a:spcAft>
          <a:spcPct val="0"/>
        </a:spcAft>
        <a:defRPr sz="2800" b="1">
          <a:solidFill>
            <a:schemeClr val="tx1"/>
          </a:solidFill>
          <a:latin typeface="News Gothic" pitchFamily="34" charset="0"/>
        </a:defRPr>
      </a:lvl9pPr>
    </p:titleStyle>
    <p:bodyStyle>
      <a:lvl1pPr marL="342900" indent="-342900" algn="l" rtl="0" eaLnBrk="0" fontAlgn="base" hangingPunct="0">
        <a:spcBef>
          <a:spcPct val="0"/>
        </a:spcBef>
        <a:spcAft>
          <a:spcPct val="20000"/>
        </a:spcAft>
        <a:buClr>
          <a:schemeClr val="hlink"/>
        </a:buClr>
        <a:buSzPct val="75000"/>
        <a:buFont typeface="Wingdings" pitchFamily="2" charset="2"/>
        <a:buChar char="n"/>
        <a:defRPr sz="2800">
          <a:solidFill>
            <a:srgbClr val="54853B"/>
          </a:solidFill>
          <a:latin typeface="+mn-lt"/>
          <a:ea typeface="MS PGothic" pitchFamily="34" charset="-128"/>
          <a:cs typeface="+mn-cs"/>
        </a:defRPr>
      </a:lvl1pPr>
      <a:lvl2pPr marL="742950" indent="-285750" algn="l" rtl="0" eaLnBrk="0" fontAlgn="base" hangingPunct="0">
        <a:spcBef>
          <a:spcPct val="0"/>
        </a:spcBef>
        <a:spcAft>
          <a:spcPct val="20000"/>
        </a:spcAft>
        <a:buClr>
          <a:srgbClr val="80BA64"/>
        </a:buClr>
        <a:buSzPct val="75000"/>
        <a:buFont typeface="Wingdings" pitchFamily="2" charset="2"/>
        <a:buChar char="l"/>
        <a:defRPr sz="2400">
          <a:solidFill>
            <a:srgbClr val="54853B"/>
          </a:solidFill>
          <a:latin typeface="+mn-lt"/>
          <a:ea typeface="MS PGothic" pitchFamily="34" charset="-128"/>
        </a:defRPr>
      </a:lvl2pPr>
      <a:lvl3pPr marL="1143000" indent="-228600" algn="l" rtl="0" eaLnBrk="0" fontAlgn="base" hangingPunct="0">
        <a:spcBef>
          <a:spcPct val="0"/>
        </a:spcBef>
        <a:spcAft>
          <a:spcPct val="20000"/>
        </a:spcAft>
        <a:buChar char="•"/>
        <a:defRPr>
          <a:solidFill>
            <a:srgbClr val="54853B"/>
          </a:solidFill>
          <a:latin typeface="+mn-lt"/>
          <a:ea typeface="MS PGothic" pitchFamily="34" charset="-128"/>
        </a:defRPr>
      </a:lvl3pPr>
      <a:lvl4pPr marL="1600200" indent="-228600" algn="l" rtl="0" eaLnBrk="0" fontAlgn="base" hangingPunct="0">
        <a:spcBef>
          <a:spcPct val="0"/>
        </a:spcBef>
        <a:spcAft>
          <a:spcPct val="20000"/>
        </a:spcAft>
        <a:buChar char="–"/>
        <a:defRPr>
          <a:solidFill>
            <a:srgbClr val="54853B"/>
          </a:solidFill>
          <a:latin typeface="+mn-lt"/>
          <a:ea typeface="MS PGothic" pitchFamily="34" charset="-128"/>
        </a:defRPr>
      </a:lvl4pPr>
      <a:lvl5pPr marL="2057400" indent="-228600" algn="l" rtl="0" eaLnBrk="0" fontAlgn="base" hangingPunct="0">
        <a:spcBef>
          <a:spcPct val="20000"/>
        </a:spcBef>
        <a:spcAft>
          <a:spcPct val="0"/>
        </a:spcAft>
        <a:buChar char="»"/>
        <a:defRPr sz="2000" b="1">
          <a:solidFill>
            <a:schemeClr val="tx1"/>
          </a:solidFill>
          <a:latin typeface="+mn-lt"/>
          <a:ea typeface="MS PGothic" pitchFamily="34" charset="-128"/>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slide" Target="slide15.xml"/><Relationship Id="rId5" Type="http://schemas.openxmlformats.org/officeDocument/2006/relationships/slide" Target="slide17.xml"/><Relationship Id="rId4" Type="http://schemas.openxmlformats.org/officeDocument/2006/relationships/slide" Target="slide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8"/>
          <p:cNvSpPr>
            <a:spLocks noGrp="1" noChangeArrowheads="1"/>
          </p:cNvSpPr>
          <p:nvPr>
            <p:ph type="ctrTitle"/>
          </p:nvPr>
        </p:nvSpPr>
        <p:spPr>
          <a:xfrm>
            <a:off x="381000" y="-20638"/>
            <a:ext cx="8229600" cy="1849438"/>
          </a:xfrm>
        </p:spPr>
        <p:txBody>
          <a:bodyPr/>
          <a:lstStyle/>
          <a:p>
            <a:r>
              <a:rPr lang="es-EC" sz="3200" b="1" smtClean="0"/>
              <a:t>Enfoques Participativos para la Investigación Agrícola: Es la participación suficiente? </a:t>
            </a:r>
            <a:endParaRPr lang="es-EC" sz="3200" smtClean="0"/>
          </a:p>
        </p:txBody>
      </p:sp>
      <p:sp>
        <p:nvSpPr>
          <p:cNvPr id="15362" name="Rectangle 19"/>
          <p:cNvSpPr>
            <a:spLocks noGrp="1" noChangeArrowheads="1"/>
          </p:cNvSpPr>
          <p:nvPr>
            <p:ph type="subTitle" idx="1"/>
          </p:nvPr>
        </p:nvSpPr>
        <p:spPr>
          <a:xfrm>
            <a:off x="228600" y="2371725"/>
            <a:ext cx="8229600" cy="904875"/>
          </a:xfrm>
        </p:spPr>
        <p:txBody>
          <a:bodyPr/>
          <a:lstStyle/>
          <a:p>
            <a:r>
              <a:rPr lang="es-EC" sz="3000" smtClean="0"/>
              <a:t>Diana Córdoba</a:t>
            </a:r>
          </a:p>
          <a:p>
            <a:r>
              <a:rPr lang="es-EC" sz="1800" smtClean="0"/>
              <a:t>Grupo de Tecnología y Desarrollo Agrario – Universidad de Wageningen</a:t>
            </a:r>
          </a:p>
          <a:p>
            <a:r>
              <a:rPr lang="es-EC" sz="1800" smtClean="0"/>
              <a:t>Contacto: diana.cordoba@wur.nl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idx="4294967295"/>
          </p:nvPr>
        </p:nvSpPr>
        <p:spPr>
          <a:xfrm>
            <a:off x="381000" y="381000"/>
            <a:ext cx="8229600" cy="1001713"/>
          </a:xfrm>
        </p:spPr>
        <p:txBody>
          <a:bodyPr/>
          <a:lstStyle/>
          <a:p>
            <a:r>
              <a:rPr lang="nl-NL" sz="4000" smtClean="0"/>
              <a:t>Contenido</a:t>
            </a:r>
          </a:p>
        </p:txBody>
      </p:sp>
      <p:sp>
        <p:nvSpPr>
          <p:cNvPr id="162819" name="Rectangle 3"/>
          <p:cNvSpPr>
            <a:spLocks noGrp="1" noChangeArrowheads="1"/>
          </p:cNvSpPr>
          <p:nvPr>
            <p:ph type="body" idx="4294967295"/>
          </p:nvPr>
        </p:nvSpPr>
        <p:spPr>
          <a:xfrm>
            <a:off x="457200" y="1371600"/>
            <a:ext cx="8231188" cy="4343400"/>
          </a:xfrm>
        </p:spPr>
        <p:txBody>
          <a:bodyPr/>
          <a:lstStyle/>
          <a:p>
            <a:pPr marL="533400" indent="-533400">
              <a:defRPr/>
            </a:pPr>
            <a:r>
              <a:rPr lang="es-CO" b="1" dirty="0" smtClean="0">
                <a:solidFill>
                  <a:schemeClr val="accent1">
                    <a:lumMod val="75000"/>
                  </a:schemeClr>
                </a:solidFill>
                <a:ea typeface="ＭＳ Ｐゴシック" pitchFamily="-108" charset="-128"/>
              </a:rPr>
              <a:t>Mejoramiento convencional y sus criticas</a:t>
            </a:r>
          </a:p>
          <a:p>
            <a:pPr marL="533400" indent="-533400">
              <a:defRPr/>
            </a:pPr>
            <a:r>
              <a:rPr lang="es-CO" b="1" dirty="0" err="1" smtClean="0">
                <a:solidFill>
                  <a:schemeClr val="accent1">
                    <a:lumMod val="75000"/>
                  </a:schemeClr>
                </a:solidFill>
                <a:ea typeface="ＭＳ Ｐゴシック" pitchFamily="-108" charset="-128"/>
              </a:rPr>
              <a:t>Fitomejoramiento</a:t>
            </a:r>
            <a:r>
              <a:rPr lang="es-CO" b="1" dirty="0" smtClean="0">
                <a:solidFill>
                  <a:schemeClr val="accent1">
                    <a:lumMod val="75000"/>
                  </a:schemeClr>
                </a:solidFill>
                <a:ea typeface="ＭＳ Ｐゴシック" pitchFamily="-108" charset="-128"/>
              </a:rPr>
              <a:t> Participativo como alternativa</a:t>
            </a:r>
            <a:endParaRPr lang="es-CO" b="1" dirty="0">
              <a:solidFill>
                <a:schemeClr val="accent1">
                  <a:lumMod val="75000"/>
                </a:schemeClr>
              </a:solidFill>
              <a:ea typeface="ＭＳ Ｐゴシック" pitchFamily="-108" charset="-128"/>
            </a:endParaRPr>
          </a:p>
          <a:p>
            <a:pPr marL="533400" indent="-533400">
              <a:defRPr/>
            </a:pPr>
            <a:r>
              <a:rPr lang="es-CO" b="1" dirty="0" smtClean="0">
                <a:solidFill>
                  <a:schemeClr val="accent1">
                    <a:lumMod val="75000"/>
                  </a:schemeClr>
                </a:solidFill>
                <a:ea typeface="ＭＳ Ｐゴシック" pitchFamily="-108" charset="-128"/>
              </a:rPr>
              <a:t>Caso de Estudio: </a:t>
            </a:r>
            <a:r>
              <a:rPr lang="es-CO" b="1" dirty="0" err="1" smtClean="0">
                <a:solidFill>
                  <a:schemeClr val="accent1">
                    <a:lumMod val="75000"/>
                  </a:schemeClr>
                </a:solidFill>
                <a:ea typeface="ＭＳ Ｐゴシック" pitchFamily="-108" charset="-128"/>
              </a:rPr>
              <a:t>Morochata</a:t>
            </a:r>
            <a:r>
              <a:rPr lang="es-CO" b="1" dirty="0" smtClean="0">
                <a:solidFill>
                  <a:schemeClr val="accent1">
                    <a:lumMod val="75000"/>
                  </a:schemeClr>
                </a:solidFill>
                <a:ea typeface="ＭＳ Ｐゴシック" pitchFamily="-108" charset="-128"/>
              </a:rPr>
              <a:t> - Cochabamba</a:t>
            </a:r>
          </a:p>
          <a:p>
            <a:pPr marL="533400" indent="-533400">
              <a:defRPr/>
            </a:pPr>
            <a:r>
              <a:rPr lang="es-CO" b="1" dirty="0" smtClean="0">
                <a:solidFill>
                  <a:schemeClr val="accent1">
                    <a:lumMod val="75000"/>
                  </a:schemeClr>
                </a:solidFill>
                <a:ea typeface="ＭＳ Ｐゴシック" pitchFamily="-108" charset="-128"/>
              </a:rPr>
              <a:t>Discusión</a:t>
            </a:r>
          </a:p>
          <a:p>
            <a:pPr marL="533400" indent="-533400">
              <a:defRPr/>
            </a:pPr>
            <a:r>
              <a:rPr lang="es-CO" b="1" dirty="0" smtClean="0">
                <a:solidFill>
                  <a:schemeClr val="accent1">
                    <a:lumMod val="75000"/>
                  </a:schemeClr>
                </a:solidFill>
                <a:ea typeface="ＭＳ Ｐゴシック" pitchFamily="-108" charset="-128"/>
              </a:rPr>
              <a:t>Conclusiones</a:t>
            </a:r>
            <a:endParaRPr lang="es-CO" b="1" dirty="0">
              <a:solidFill>
                <a:schemeClr val="accent1">
                  <a:lumMod val="75000"/>
                </a:schemeClr>
              </a:solidFill>
              <a:ea typeface="ＭＳ Ｐゴシック" pitchFamily="-108" charset="-12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4"/>
          <p:cNvSpPr>
            <a:spLocks noGrp="1" noChangeArrowheads="1"/>
          </p:cNvSpPr>
          <p:nvPr>
            <p:ph type="title"/>
          </p:nvPr>
        </p:nvSpPr>
        <p:spPr>
          <a:xfrm>
            <a:off x="304800" y="303213"/>
            <a:ext cx="6858000" cy="1001712"/>
          </a:xfrm>
        </p:spPr>
        <p:txBody>
          <a:bodyPr/>
          <a:lstStyle/>
          <a:p>
            <a:r>
              <a:rPr lang="es-CO" sz="3200" smtClean="0"/>
              <a:t>Mejoramiento Convencional y sus Criticas</a:t>
            </a:r>
          </a:p>
        </p:txBody>
      </p:sp>
      <p:sp>
        <p:nvSpPr>
          <p:cNvPr id="11" name="Rectangle 3"/>
          <p:cNvSpPr txBox="1">
            <a:spLocks noChangeArrowheads="1"/>
          </p:cNvSpPr>
          <p:nvPr/>
        </p:nvSpPr>
        <p:spPr bwMode="auto">
          <a:xfrm>
            <a:off x="914400" y="2052638"/>
            <a:ext cx="7539038" cy="3662362"/>
          </a:xfrm>
          <a:prstGeom prst="rect">
            <a:avLst/>
          </a:prstGeom>
          <a:noFill/>
          <a:ln w="9525">
            <a:noFill/>
            <a:miter lim="800000"/>
            <a:headEnd/>
            <a:tailEnd/>
          </a:ln>
        </p:spPr>
        <p:txBody>
          <a:bodyPr lIns="0" tIns="0" rIns="0" bIns="0" anchor="ctr"/>
          <a:lstStyle/>
          <a:p>
            <a:pPr marL="514350" indent="-514350" eaLnBrk="0" hangingPunct="0">
              <a:spcAft>
                <a:spcPct val="20000"/>
              </a:spcAft>
              <a:buClr>
                <a:srgbClr val="C00000"/>
              </a:buClr>
              <a:buSzPct val="100000"/>
              <a:buFont typeface="News Gothic"/>
              <a:buAutoNum type="arabicPeriod"/>
            </a:pPr>
            <a:r>
              <a:rPr lang="es-CO" sz="3200">
                <a:solidFill>
                  <a:srgbClr val="54853B"/>
                </a:solidFill>
              </a:rPr>
              <a:t>No tienen en cuenta las necesidades reales de los productores</a:t>
            </a:r>
          </a:p>
          <a:p>
            <a:pPr marL="514350" indent="-514350" eaLnBrk="0" hangingPunct="0">
              <a:spcAft>
                <a:spcPct val="20000"/>
              </a:spcAft>
              <a:buClr>
                <a:srgbClr val="C00000"/>
              </a:buClr>
              <a:buSzPct val="100000"/>
              <a:buFont typeface="News Gothic"/>
              <a:buAutoNum type="arabicPeriod"/>
            </a:pPr>
            <a:r>
              <a:rPr lang="es-CO" sz="3200">
                <a:solidFill>
                  <a:srgbClr val="54853B"/>
                </a:solidFill>
              </a:rPr>
              <a:t>Biodiversidad</a:t>
            </a:r>
          </a:p>
          <a:p>
            <a:pPr marL="514350" indent="-514350" eaLnBrk="0" hangingPunct="0">
              <a:spcAft>
                <a:spcPct val="20000"/>
              </a:spcAft>
              <a:buClr>
                <a:srgbClr val="C00000"/>
              </a:buClr>
              <a:buSzPct val="100000"/>
              <a:buFont typeface="News Gothic"/>
              <a:buAutoNum type="arabicPeriod"/>
            </a:pPr>
            <a:r>
              <a:rPr lang="es-CO" sz="3200">
                <a:solidFill>
                  <a:srgbClr val="54853B"/>
                </a:solidFill>
              </a:rPr>
              <a:t>No incluye el conocimiento local, ni la experiencia de los productores </a:t>
            </a:r>
            <a:r>
              <a:rPr lang="es-CO" sz="3200">
                <a:solidFill>
                  <a:srgbClr val="54853B"/>
                </a:solidFill>
                <a:sym typeface="Wingdings" pitchFamily="2" charset="2"/>
              </a:rPr>
              <a:t> desempodera a los productores</a:t>
            </a:r>
            <a:endParaRPr lang="es-CO" sz="3200">
              <a:solidFill>
                <a:srgbClr val="54853B"/>
              </a:solidFill>
            </a:endParaRPr>
          </a:p>
        </p:txBody>
      </p:sp>
      <p:pic>
        <p:nvPicPr>
          <p:cNvPr id="19459" name="Picture 20"/>
          <p:cNvPicPr>
            <a:picLocks noChangeAspect="1" noChangeArrowheads="1"/>
          </p:cNvPicPr>
          <p:nvPr/>
        </p:nvPicPr>
        <p:blipFill>
          <a:blip r:embed="rId2"/>
          <a:srcRect l="7164" t="6299" r="16417" b="11810"/>
          <a:stretch>
            <a:fillRect/>
          </a:stretch>
        </p:blipFill>
        <p:spPr bwMode="auto">
          <a:xfrm>
            <a:off x="7162800" y="0"/>
            <a:ext cx="1981200" cy="16097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2438400" y="293688"/>
            <a:ext cx="6400800" cy="1001712"/>
          </a:xfrm>
        </p:spPr>
        <p:txBody>
          <a:bodyPr/>
          <a:lstStyle/>
          <a:p>
            <a:pPr algn="r">
              <a:lnSpc>
                <a:spcPct val="100000"/>
              </a:lnSpc>
            </a:pPr>
            <a:r>
              <a:rPr lang="es-ES" sz="3200" smtClean="0"/>
              <a:t>Fitomejoramiento Participativo como Alternativa</a:t>
            </a:r>
            <a:endParaRPr lang="es-ES" sz="3200" b="0" smtClean="0"/>
          </a:p>
        </p:txBody>
      </p:sp>
      <p:sp>
        <p:nvSpPr>
          <p:cNvPr id="23555" name="Rectangle 3"/>
          <p:cNvSpPr>
            <a:spLocks noGrp="1" noChangeArrowheads="1"/>
          </p:cNvSpPr>
          <p:nvPr>
            <p:ph type="body" idx="1"/>
          </p:nvPr>
        </p:nvSpPr>
        <p:spPr>
          <a:xfrm>
            <a:off x="533400" y="1981200"/>
            <a:ext cx="8382000" cy="4648200"/>
          </a:xfrm>
        </p:spPr>
        <p:txBody>
          <a:bodyPr/>
          <a:lstStyle/>
          <a:p>
            <a:pPr>
              <a:defRPr/>
            </a:pPr>
            <a:r>
              <a:rPr lang="es-ES" sz="2400" b="1" dirty="0">
                <a:ea typeface="ＭＳ Ｐゴシック" pitchFamily="-108" charset="-128"/>
              </a:rPr>
              <a:t>En FMP </a:t>
            </a:r>
            <a:r>
              <a:rPr lang="es-CO" sz="2400" b="1" dirty="0">
                <a:ea typeface="ＭＳ Ｐゴシック" pitchFamily="-108" charset="-128"/>
              </a:rPr>
              <a:t>agricultores y </a:t>
            </a:r>
            <a:r>
              <a:rPr lang="es-CO" sz="2400" b="1" dirty="0" err="1" smtClean="0">
                <a:ea typeface="ＭＳ Ｐゴシック" pitchFamily="-108" charset="-128"/>
              </a:rPr>
              <a:t>fitomejoradores</a:t>
            </a:r>
            <a:r>
              <a:rPr lang="es-CO" sz="2400" b="1" dirty="0" smtClean="0">
                <a:ea typeface="ＭＳ Ｐゴシック" pitchFamily="-108" charset="-128"/>
              </a:rPr>
              <a:t> </a:t>
            </a:r>
            <a:r>
              <a:rPr lang="es-CO" sz="2400" b="1" dirty="0">
                <a:ea typeface="ＭＳ Ｐゴシック" pitchFamily="-108" charset="-128"/>
              </a:rPr>
              <a:t>convergen en un diálogo de saberes (conocimientos) para evaluar y seleccionar genotipos, que correspondan tanto a las necesidades del agricultor como a sus recursos, gustos y requisitos de </a:t>
            </a:r>
            <a:r>
              <a:rPr lang="es-CO" sz="2400" b="1" dirty="0" smtClean="0">
                <a:ea typeface="ＭＳ Ｐゴシック" pitchFamily="-108" charset="-128"/>
              </a:rPr>
              <a:t>mercado. </a:t>
            </a:r>
            <a:endParaRPr lang="es-ES" sz="2400" b="1" dirty="0">
              <a:ea typeface="ＭＳ Ｐゴシック" pitchFamily="-108" charset="-128"/>
            </a:endParaRPr>
          </a:p>
          <a:p>
            <a:pPr>
              <a:defRPr/>
            </a:pPr>
            <a:r>
              <a:rPr lang="es-ES" sz="2400" b="1" dirty="0" smtClean="0">
                <a:ea typeface="ＭＳ Ｐゴシック" pitchFamily="-108" charset="-128"/>
              </a:rPr>
              <a:t>Involucrar a los agricultores facilita la efectividad del proceso de mejoramiento: basado en sus preferencias y condiciones</a:t>
            </a:r>
          </a:p>
          <a:p>
            <a:pPr>
              <a:defRPr/>
            </a:pPr>
            <a:r>
              <a:rPr lang="es-ES" sz="2400" b="1" dirty="0" smtClean="0">
                <a:ea typeface="ＭＳ Ｐゴシック" pitchFamily="-108" charset="-128"/>
              </a:rPr>
              <a:t>Menos costoso y mas rápido</a:t>
            </a:r>
            <a:endParaRPr lang="es-ES" sz="2400" b="1" dirty="0">
              <a:ea typeface="ＭＳ Ｐゴシック" pitchFamily="-108" charset="-128"/>
            </a:endParaRPr>
          </a:p>
          <a:p>
            <a:pPr>
              <a:defRPr/>
            </a:pPr>
            <a:r>
              <a:rPr lang="es-ES" sz="2400" b="1" dirty="0" smtClean="0">
                <a:ea typeface="ＭＳ Ｐゴシック" pitchFamily="-108" charset="-128"/>
              </a:rPr>
              <a:t>Puede facilitar una mayor adopción</a:t>
            </a:r>
          </a:p>
          <a:p>
            <a:pPr>
              <a:defRPr/>
            </a:pPr>
            <a:endParaRPr lang="es-ES" sz="2400" b="1" dirty="0" smtClean="0">
              <a:ea typeface="ＭＳ Ｐゴシック" pitchFamily="-108" charset="-128"/>
            </a:endParaRPr>
          </a:p>
          <a:p>
            <a:pPr marL="457200" indent="-457200">
              <a:buClr>
                <a:srgbClr val="E32607"/>
              </a:buClr>
              <a:defRPr/>
            </a:pPr>
            <a:endParaRPr lang="es-ES" sz="2400" b="1" dirty="0" smtClean="0">
              <a:solidFill>
                <a:schemeClr val="accent1">
                  <a:lumMod val="75000"/>
                </a:schemeClr>
              </a:solidFill>
              <a:ea typeface="ＭＳ Ｐゴシック" pitchFamily="-108" charset="-128"/>
            </a:endParaRPr>
          </a:p>
        </p:txBody>
      </p:sp>
      <p:pic>
        <p:nvPicPr>
          <p:cNvPr id="20483" name="Picture 3"/>
          <p:cNvPicPr>
            <a:picLocks noChangeAspect="1" noChangeArrowheads="1"/>
          </p:cNvPicPr>
          <p:nvPr/>
        </p:nvPicPr>
        <p:blipFill>
          <a:blip r:embed="rId3"/>
          <a:srcRect b="11600"/>
          <a:stretch>
            <a:fillRect/>
          </a:stretch>
        </p:blipFill>
        <p:spPr bwMode="auto">
          <a:xfrm>
            <a:off x="0" y="1588"/>
            <a:ext cx="2133600" cy="15684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wipe(down)">
                                      <p:cBhvr>
                                        <p:cTn id="7" dur="500"/>
                                        <p:tgtEl>
                                          <p:spTgt spid="2355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3555">
                                            <p:txEl>
                                              <p:pRg st="1" end="1"/>
                                            </p:txEl>
                                          </p:spTgt>
                                        </p:tgtEl>
                                        <p:attrNameLst>
                                          <p:attrName>style.visibility</p:attrName>
                                        </p:attrNameLst>
                                      </p:cBhvr>
                                      <p:to>
                                        <p:strVal val="visible"/>
                                      </p:to>
                                    </p:set>
                                    <p:animEffect transition="in" filter="wipe(down)">
                                      <p:cBhvr>
                                        <p:cTn id="10" dur="500"/>
                                        <p:tgtEl>
                                          <p:spTgt spid="23555">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animEffect transition="in" filter="wipe(down)">
                                      <p:cBhvr>
                                        <p:cTn id="13" dur="500"/>
                                        <p:tgtEl>
                                          <p:spTgt spid="23555">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3555">
                                            <p:txEl>
                                              <p:pRg st="3" end="3"/>
                                            </p:txEl>
                                          </p:spTgt>
                                        </p:tgtEl>
                                        <p:attrNameLst>
                                          <p:attrName>style.visibility</p:attrName>
                                        </p:attrNameLst>
                                      </p:cBhvr>
                                      <p:to>
                                        <p:strVal val="visible"/>
                                      </p:to>
                                    </p:set>
                                    <p:animEffect transition="in" filter="wipe(down)">
                                      <p:cBhvr>
                                        <p:cTn id="16"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2438400" y="293688"/>
            <a:ext cx="6400800" cy="1001712"/>
          </a:xfrm>
        </p:spPr>
        <p:txBody>
          <a:bodyPr/>
          <a:lstStyle/>
          <a:p>
            <a:pPr algn="r">
              <a:lnSpc>
                <a:spcPct val="100000"/>
              </a:lnSpc>
            </a:pPr>
            <a:r>
              <a:rPr lang="es-ES" sz="3200" smtClean="0"/>
              <a:t>Pregunta de Investigación</a:t>
            </a:r>
            <a:endParaRPr lang="es-ES" sz="3200" b="0" smtClean="0"/>
          </a:p>
        </p:txBody>
      </p:sp>
      <p:sp>
        <p:nvSpPr>
          <p:cNvPr id="23555" name="Rectangle 3"/>
          <p:cNvSpPr>
            <a:spLocks noGrp="1" noChangeArrowheads="1"/>
          </p:cNvSpPr>
          <p:nvPr>
            <p:ph type="body" idx="1"/>
          </p:nvPr>
        </p:nvSpPr>
        <p:spPr>
          <a:xfrm>
            <a:off x="533400" y="1981200"/>
            <a:ext cx="8382000" cy="4648200"/>
          </a:xfrm>
        </p:spPr>
        <p:txBody>
          <a:bodyPr/>
          <a:lstStyle/>
          <a:p>
            <a:pPr>
              <a:defRPr/>
            </a:pPr>
            <a:r>
              <a:rPr lang="es-ES" sz="3200" b="1" dirty="0" smtClean="0">
                <a:ea typeface="ＭＳ Ｐゴシック" pitchFamily="-108" charset="-128"/>
              </a:rPr>
              <a:t>FMP es presentado como la solución al bajo impacto en la adopción de tecnologías, pero… </a:t>
            </a:r>
          </a:p>
          <a:p>
            <a:pPr marL="0" indent="0">
              <a:buFont typeface="Wingdings" pitchFamily="2" charset="2"/>
              <a:buNone/>
              <a:defRPr/>
            </a:pPr>
            <a:endParaRPr lang="es-ES" sz="3200" b="1" dirty="0" smtClean="0">
              <a:ea typeface="ＭＳ Ｐゴシック" pitchFamily="-108" charset="-128"/>
            </a:endParaRPr>
          </a:p>
          <a:p>
            <a:pPr>
              <a:defRPr/>
            </a:pPr>
            <a:r>
              <a:rPr lang="es-ES" sz="3200" b="1" dirty="0" smtClean="0">
                <a:ea typeface="ＭＳ Ｐゴシック" pitchFamily="-108" charset="-128"/>
              </a:rPr>
              <a:t>Es suficiente la participación de los agricultores para generar procesos mas rápidos de adopción de tecnología?</a:t>
            </a:r>
          </a:p>
          <a:p>
            <a:pPr>
              <a:defRPr/>
            </a:pPr>
            <a:endParaRPr lang="es-ES" sz="3200" b="1" dirty="0" smtClean="0">
              <a:ea typeface="ＭＳ Ｐゴシック" pitchFamily="-108" charset="-128"/>
            </a:endParaRPr>
          </a:p>
          <a:p>
            <a:pPr marL="457200" indent="-457200">
              <a:buClr>
                <a:srgbClr val="E32607"/>
              </a:buClr>
              <a:defRPr/>
            </a:pPr>
            <a:endParaRPr lang="es-ES" sz="3200" b="1" dirty="0" smtClean="0">
              <a:solidFill>
                <a:schemeClr val="accent1">
                  <a:lumMod val="75000"/>
                </a:schemeClr>
              </a:solidFill>
              <a:ea typeface="ＭＳ Ｐゴシック" pitchFamily="-108" charset="-128"/>
            </a:endParaRPr>
          </a:p>
        </p:txBody>
      </p:sp>
      <p:pic>
        <p:nvPicPr>
          <p:cNvPr id="22531" name="Picture 3"/>
          <p:cNvPicPr>
            <a:picLocks noChangeAspect="1" noChangeArrowheads="1"/>
          </p:cNvPicPr>
          <p:nvPr/>
        </p:nvPicPr>
        <p:blipFill>
          <a:blip r:embed="rId3"/>
          <a:srcRect b="11600"/>
          <a:stretch>
            <a:fillRect/>
          </a:stretch>
        </p:blipFill>
        <p:spPr bwMode="auto">
          <a:xfrm>
            <a:off x="0" y="1588"/>
            <a:ext cx="2133600" cy="15684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wipe(down)">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wipe(down)">
                                      <p:cBhvr>
                                        <p:cTn id="12"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5"/>
          <p:cNvPicPr>
            <a:picLocks noChangeAspect="1" noChangeArrowheads="1"/>
          </p:cNvPicPr>
          <p:nvPr/>
        </p:nvPicPr>
        <p:blipFill>
          <a:blip r:embed="rId3"/>
          <a:srcRect/>
          <a:stretch>
            <a:fillRect/>
          </a:stretch>
        </p:blipFill>
        <p:spPr bwMode="auto">
          <a:xfrm>
            <a:off x="1752600" y="1066800"/>
            <a:ext cx="7391400" cy="5105400"/>
          </a:xfrm>
          <a:prstGeom prst="rect">
            <a:avLst/>
          </a:prstGeom>
          <a:noFill/>
          <a:ln w="9525">
            <a:noFill/>
            <a:miter lim="800000"/>
            <a:headEnd/>
            <a:tailEnd/>
          </a:ln>
        </p:spPr>
      </p:pic>
      <p:sp>
        <p:nvSpPr>
          <p:cNvPr id="24578" name="Rectangle 2"/>
          <p:cNvSpPr>
            <a:spLocks noGrp="1" noChangeArrowheads="1"/>
          </p:cNvSpPr>
          <p:nvPr>
            <p:ph type="title"/>
          </p:nvPr>
        </p:nvSpPr>
        <p:spPr>
          <a:xfrm>
            <a:off x="2438400" y="293688"/>
            <a:ext cx="6400800" cy="1001712"/>
          </a:xfrm>
        </p:spPr>
        <p:txBody>
          <a:bodyPr/>
          <a:lstStyle/>
          <a:p>
            <a:pPr>
              <a:lnSpc>
                <a:spcPct val="100000"/>
              </a:lnSpc>
            </a:pPr>
            <a:r>
              <a:rPr lang="es-ES" sz="3200" smtClean="0"/>
              <a:t>Marco Analítico </a:t>
            </a:r>
            <a:endParaRPr lang="es-ES" sz="3200" b="0" smtClean="0"/>
          </a:p>
        </p:txBody>
      </p:sp>
      <p:sp>
        <p:nvSpPr>
          <p:cNvPr id="3" name="Left Brace 2"/>
          <p:cNvSpPr/>
          <p:nvPr/>
        </p:nvSpPr>
        <p:spPr bwMode="auto">
          <a:xfrm>
            <a:off x="1752600" y="609600"/>
            <a:ext cx="457200" cy="5410200"/>
          </a:xfrm>
          <a:prstGeom prst="leftBrace">
            <a:avLst/>
          </a:prstGeom>
          <a:ln>
            <a:headEnd type="none" w="med" len="med"/>
            <a:tailEnd type="none" w="med" len="med"/>
          </a:ln>
        </p:spPr>
        <p:style>
          <a:lnRef idx="2">
            <a:schemeClr val="dk1"/>
          </a:lnRef>
          <a:fillRef idx="0">
            <a:schemeClr val="dk1"/>
          </a:fillRef>
          <a:effectRef idx="1">
            <a:schemeClr val="dk1"/>
          </a:effectRef>
          <a:fontRef idx="minor">
            <a:schemeClr val="tx1"/>
          </a:fontRef>
        </p:style>
        <p:txBody>
          <a:bodyPr>
            <a:spAutoFit/>
          </a:bodyPr>
          <a:lstStyle/>
          <a:p>
            <a:pPr eaLnBrk="0" hangingPunct="0">
              <a:spcBef>
                <a:spcPct val="50000"/>
              </a:spcBef>
              <a:defRPr/>
            </a:pPr>
            <a:endParaRPr lang="es-ES"/>
          </a:p>
        </p:txBody>
      </p:sp>
      <p:sp>
        <p:nvSpPr>
          <p:cNvPr id="4" name="Rectangle 3"/>
          <p:cNvSpPr/>
          <p:nvPr/>
        </p:nvSpPr>
        <p:spPr bwMode="auto">
          <a:xfrm>
            <a:off x="0" y="2590800"/>
            <a:ext cx="1752600" cy="1554163"/>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pAutoFit/>
          </a:bodyPr>
          <a:lstStyle/>
          <a:p>
            <a:pPr eaLnBrk="0" hangingPunct="0">
              <a:spcBef>
                <a:spcPct val="50000"/>
              </a:spcBef>
              <a:defRPr/>
            </a:pPr>
            <a:r>
              <a:rPr lang="es-ES" sz="1900" b="1" dirty="0">
                <a:solidFill>
                  <a:schemeClr val="tx1"/>
                </a:solidFill>
              </a:rPr>
              <a:t>Contexto Institucional: Normas, Rutinas y Políticas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2438400" y="293688"/>
            <a:ext cx="6400800" cy="1001712"/>
          </a:xfrm>
        </p:spPr>
        <p:txBody>
          <a:bodyPr/>
          <a:lstStyle/>
          <a:p>
            <a:pPr>
              <a:lnSpc>
                <a:spcPct val="100000"/>
              </a:lnSpc>
            </a:pPr>
            <a:r>
              <a:rPr lang="es-ES" sz="4400" smtClean="0"/>
              <a:t>Metodología </a:t>
            </a:r>
            <a:endParaRPr lang="es-ES" sz="4400" b="0" smtClean="0"/>
          </a:p>
        </p:txBody>
      </p:sp>
      <p:sp>
        <p:nvSpPr>
          <p:cNvPr id="23555" name="Rectangle 3"/>
          <p:cNvSpPr>
            <a:spLocks noGrp="1" noChangeArrowheads="1"/>
          </p:cNvSpPr>
          <p:nvPr>
            <p:ph type="body" idx="1"/>
          </p:nvPr>
        </p:nvSpPr>
        <p:spPr>
          <a:xfrm>
            <a:off x="533400" y="1981200"/>
            <a:ext cx="8382000" cy="4648200"/>
          </a:xfrm>
        </p:spPr>
        <p:txBody>
          <a:bodyPr/>
          <a:lstStyle/>
          <a:p>
            <a:pPr>
              <a:defRPr/>
            </a:pPr>
            <a:r>
              <a:rPr lang="es-ES" sz="3200" b="1" dirty="0">
                <a:ea typeface="ＭＳ Ｐゴシック" pitchFamily="-108" charset="-128"/>
              </a:rPr>
              <a:t>Trabajo de campo durante los meses de Septiembre a Diciembre del 2011</a:t>
            </a:r>
          </a:p>
          <a:p>
            <a:pPr>
              <a:defRPr/>
            </a:pPr>
            <a:r>
              <a:rPr lang="es-ES" sz="3200" b="1" dirty="0" smtClean="0">
                <a:ea typeface="ＭＳ Ｐゴシック" pitchFamily="-108" charset="-128"/>
              </a:rPr>
              <a:t>44 </a:t>
            </a:r>
            <a:r>
              <a:rPr lang="es-ES" sz="3200" b="1" dirty="0">
                <a:ea typeface="ＭＳ Ｐゴシック" pitchFamily="-108" charset="-128"/>
              </a:rPr>
              <a:t>e</a:t>
            </a:r>
            <a:r>
              <a:rPr lang="es-ES" sz="3200" b="1" dirty="0" smtClean="0">
                <a:ea typeface="ＭＳ Ｐゴシック" pitchFamily="-108" charset="-128"/>
              </a:rPr>
              <a:t>ntrevistas </a:t>
            </a:r>
            <a:r>
              <a:rPr lang="es-ES" sz="3200" b="1" dirty="0">
                <a:ea typeface="ＭＳ Ｐゴシック" pitchFamily="-108" charset="-128"/>
              </a:rPr>
              <a:t>a diferentes actores a nivel local, regional y nacional. </a:t>
            </a:r>
          </a:p>
          <a:p>
            <a:pPr>
              <a:defRPr/>
            </a:pPr>
            <a:r>
              <a:rPr lang="es-ES" sz="3200" b="1" dirty="0" smtClean="0">
                <a:ea typeface="ＭＳ Ｐゴシック" pitchFamily="-108" charset="-128"/>
              </a:rPr>
              <a:t>Observación </a:t>
            </a:r>
            <a:r>
              <a:rPr lang="es-ES" sz="3200" b="1" dirty="0">
                <a:ea typeface="ＭＳ Ｐゴシック" pitchFamily="-108" charset="-128"/>
              </a:rPr>
              <a:t>participante en las comunidades de San Isidro, </a:t>
            </a:r>
            <a:r>
              <a:rPr lang="es-ES" sz="3200" b="1" dirty="0" err="1">
                <a:ea typeface="ＭＳ Ｐゴシック" pitchFamily="-108" charset="-128"/>
              </a:rPr>
              <a:t>Piusilla</a:t>
            </a:r>
            <a:r>
              <a:rPr lang="es-ES" sz="3200" b="1" dirty="0">
                <a:ea typeface="ＭＳ Ｐゴシック" pitchFamily="-108" charset="-128"/>
              </a:rPr>
              <a:t> y Compañía Pampa </a:t>
            </a:r>
          </a:p>
          <a:p>
            <a:pPr>
              <a:defRPr/>
            </a:pPr>
            <a:r>
              <a:rPr lang="es-ES" sz="3200" b="1" dirty="0" smtClean="0">
                <a:ea typeface="ＭＳ Ｐゴシック" pitchFamily="-108" charset="-128"/>
              </a:rPr>
              <a:t>Revisión de literatura y documental </a:t>
            </a:r>
            <a:endParaRPr lang="es-ES" sz="3000" b="1" dirty="0" smtClean="0">
              <a:ea typeface="ＭＳ Ｐゴシック" pitchFamily="-108" charset="-128"/>
            </a:endParaRPr>
          </a:p>
          <a:p>
            <a:pPr marL="457200" indent="-457200">
              <a:buClr>
                <a:srgbClr val="E32607"/>
              </a:buClr>
              <a:defRPr/>
            </a:pPr>
            <a:endParaRPr lang="es-ES" sz="3000" b="1" dirty="0" smtClean="0">
              <a:solidFill>
                <a:schemeClr val="accent1">
                  <a:lumMod val="75000"/>
                </a:schemeClr>
              </a:solidFill>
              <a:ea typeface="ＭＳ Ｐゴシック" pitchFamily="-108" charset="-128"/>
            </a:endParaRPr>
          </a:p>
        </p:txBody>
      </p:sp>
      <p:pic>
        <p:nvPicPr>
          <p:cNvPr id="26627" name="Picture 3"/>
          <p:cNvPicPr>
            <a:picLocks noChangeAspect="1" noChangeArrowheads="1"/>
          </p:cNvPicPr>
          <p:nvPr/>
        </p:nvPicPr>
        <p:blipFill>
          <a:blip r:embed="rId3"/>
          <a:srcRect b="11600"/>
          <a:stretch>
            <a:fillRect/>
          </a:stretch>
        </p:blipFill>
        <p:spPr bwMode="auto">
          <a:xfrm>
            <a:off x="0" y="1588"/>
            <a:ext cx="2133600" cy="15684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2362200" y="-19050"/>
            <a:ext cx="5791200" cy="1162050"/>
          </a:xfrm>
        </p:spPr>
        <p:txBody>
          <a:bodyPr/>
          <a:lstStyle/>
          <a:p>
            <a:r>
              <a:rPr lang="es-ES" sz="3200" smtClean="0"/>
              <a:t>Caso de Estudio: FMP en Morochata - Cochabamba</a:t>
            </a:r>
          </a:p>
        </p:txBody>
      </p:sp>
      <p:sp>
        <p:nvSpPr>
          <p:cNvPr id="7" name="Text Placeholder 6"/>
          <p:cNvSpPr>
            <a:spLocks noGrp="1"/>
          </p:cNvSpPr>
          <p:nvPr>
            <p:ph type="body" sz="half" idx="2"/>
          </p:nvPr>
        </p:nvSpPr>
        <p:spPr>
          <a:xfrm>
            <a:off x="152400" y="1295400"/>
            <a:ext cx="3352800" cy="4691063"/>
          </a:xfrm>
        </p:spPr>
        <p:txBody>
          <a:bodyPr/>
          <a:lstStyle/>
          <a:p>
            <a:pPr marL="171450" indent="-171450">
              <a:buFont typeface="Arial" charset="0"/>
              <a:buChar char="•"/>
            </a:pPr>
            <a:r>
              <a:rPr lang="es-ES" sz="1600" b="1" smtClean="0"/>
              <a:t>Morochata está ubicada en la región noroeste de Cochabamba.</a:t>
            </a:r>
          </a:p>
          <a:p>
            <a:pPr marL="171450" indent="-171450">
              <a:buFont typeface="Arial" charset="0"/>
              <a:buChar char="•"/>
            </a:pPr>
            <a:r>
              <a:rPr lang="es-ES" sz="1600" b="1" smtClean="0"/>
              <a:t>5.600 ha. de papa/año son cultivadas.</a:t>
            </a:r>
          </a:p>
          <a:p>
            <a:pPr marL="171450" indent="-171450">
              <a:buFont typeface="Arial" charset="0"/>
              <a:buChar char="•"/>
            </a:pPr>
            <a:r>
              <a:rPr lang="es-ES" sz="1600" b="1" smtClean="0"/>
              <a:t>El Tizón Tardío es principal factor limitante, favorecido por una precipitación relativamente alta (1.000 mm año) y temperaturas medias de 11-25°C (mínima-máxima).</a:t>
            </a:r>
          </a:p>
          <a:p>
            <a:pPr marL="171450" indent="-171450">
              <a:buFont typeface="Arial" charset="0"/>
              <a:buChar char="•"/>
            </a:pPr>
            <a:r>
              <a:rPr lang="es-ES" sz="1600" b="1" smtClean="0"/>
              <a:t>La gran mayoría cultivan la variedad susceptible Waych´a en tres épocas principales de producción. </a:t>
            </a:r>
          </a:p>
          <a:p>
            <a:pPr marL="171450" indent="-171450">
              <a:buFont typeface="Arial" charset="0"/>
              <a:buChar char="•"/>
            </a:pPr>
            <a:r>
              <a:rPr lang="es-ES" sz="1600" b="1" smtClean="0"/>
              <a:t>Entre septiembre-octubre el tizón tardío es más severo.</a:t>
            </a:r>
          </a:p>
          <a:p>
            <a:pPr marL="171450" indent="-171450">
              <a:buFont typeface="Arial" charset="0"/>
              <a:buChar char="•"/>
            </a:pPr>
            <a:r>
              <a:rPr lang="es-ES" sz="1600" b="1" smtClean="0"/>
              <a:t>El control químico es la practica mas usada.</a:t>
            </a:r>
          </a:p>
        </p:txBody>
      </p:sp>
      <p:pic>
        <p:nvPicPr>
          <p:cNvPr id="2050" name="Objeto 3"/>
          <p:cNvPicPr>
            <a:picLocks noChangeArrowheads="1"/>
          </p:cNvPicPr>
          <p:nvPr/>
        </p:nvPicPr>
        <p:blipFill>
          <a:blip r:embed="rId2"/>
          <a:srcRect b="-195"/>
          <a:stretch>
            <a:fillRect/>
          </a:stretch>
        </p:blipFill>
        <p:spPr bwMode="auto">
          <a:xfrm>
            <a:off x="3505200" y="1409700"/>
            <a:ext cx="5638800" cy="4686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down)">
                                      <p:cBhvr>
                                        <p:cTn id="10" dur="500"/>
                                        <p:tgtEl>
                                          <p:spTgt spid="7">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wipe(down)">
                                      <p:cBhvr>
                                        <p:cTn id="13" dur="500"/>
                                        <p:tgtEl>
                                          <p:spTgt spid="7">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down)">
                                      <p:cBhvr>
                                        <p:cTn id="16" dur="500"/>
                                        <p:tgtEl>
                                          <p:spTgt spid="7">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wipe(down)">
                                      <p:cBhvr>
                                        <p:cTn id="19" dur="500"/>
                                        <p:tgtEl>
                                          <p:spTgt spid="7">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wipe(down)">
                                      <p:cBhvr>
                                        <p:cTn id="22" dur="500"/>
                                        <p:tgtEl>
                                          <p:spTgt spid="7">
                                            <p:txEl>
                                              <p:pRg st="5" end="5"/>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wipe(down)">
                                      <p:cBhvr>
                                        <p:cTn id="2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228600" y="152400"/>
            <a:ext cx="8229600" cy="1001713"/>
          </a:xfrm>
        </p:spPr>
        <p:txBody>
          <a:bodyPr/>
          <a:lstStyle/>
          <a:p>
            <a:r>
              <a:rPr lang="en-US" sz="3200" smtClean="0"/>
              <a:t>Actividades en FMP en Morochata</a:t>
            </a:r>
          </a:p>
        </p:txBody>
      </p:sp>
      <p:sp>
        <p:nvSpPr>
          <p:cNvPr id="4" name="Content Placeholder 3"/>
          <p:cNvSpPr>
            <a:spLocks noGrp="1"/>
          </p:cNvSpPr>
          <p:nvPr>
            <p:ph idx="1"/>
          </p:nvPr>
        </p:nvSpPr>
        <p:spPr/>
        <p:txBody>
          <a:bodyPr/>
          <a:lstStyle/>
          <a:p>
            <a:pPr marL="0" indent="0">
              <a:buFont typeface="Wingdings" pitchFamily="2" charset="2"/>
              <a:buNone/>
              <a:defRPr/>
            </a:pPr>
            <a:r>
              <a:rPr lang="es-ES" sz="2200" b="1" i="1" u="sng" dirty="0">
                <a:ea typeface="ＭＳ Ｐゴシック" pitchFamily="-108" charset="-128"/>
              </a:rPr>
              <a:t>Primera fase: 1999-2001 </a:t>
            </a:r>
            <a:endParaRPr lang="en-US" sz="2200" b="1" dirty="0">
              <a:ea typeface="ＭＳ Ｐゴシック" pitchFamily="-108" charset="-128"/>
            </a:endParaRPr>
          </a:p>
          <a:p>
            <a:pPr marL="0" indent="0">
              <a:buFont typeface="Wingdings" pitchFamily="2" charset="2"/>
              <a:buNone/>
              <a:defRPr/>
            </a:pPr>
            <a:r>
              <a:rPr lang="es-ES" sz="2200" i="1" u="sng" dirty="0">
                <a:ea typeface="ＭＳ Ｐゴシック" pitchFamily="-108" charset="-128"/>
              </a:rPr>
              <a:t>Ejecución de la metodología</a:t>
            </a:r>
            <a:r>
              <a:rPr lang="es-ES" sz="2200" u="sng" dirty="0">
                <a:ea typeface="ＭＳ Ｐゴシック" pitchFamily="-108" charset="-128"/>
              </a:rPr>
              <a:t>:</a:t>
            </a:r>
            <a:r>
              <a:rPr lang="es-ES" sz="2200" b="1" i="1" dirty="0">
                <a:ea typeface="ＭＳ Ｐゴシック" pitchFamily="-108" charset="-128"/>
              </a:rPr>
              <a:t> </a:t>
            </a:r>
            <a:endParaRPr lang="es-ES" sz="2200" b="1" i="1" dirty="0" smtClean="0">
              <a:ea typeface="ＭＳ Ｐゴシック" pitchFamily="-108" charset="-128"/>
            </a:endParaRPr>
          </a:p>
          <a:p>
            <a:pPr marL="0" indent="0">
              <a:buFont typeface="Wingdings" pitchFamily="2" charset="2"/>
              <a:buNone/>
              <a:defRPr/>
            </a:pPr>
            <a:endParaRPr lang="es-ES" sz="2200" b="1" i="1" dirty="0" smtClean="0">
              <a:ea typeface="ＭＳ Ｐゴシック" pitchFamily="-108" charset="-128"/>
            </a:endParaRPr>
          </a:p>
          <a:p>
            <a:pPr>
              <a:defRPr/>
            </a:pPr>
            <a:r>
              <a:rPr lang="es-ES" sz="2200" dirty="0" smtClean="0">
                <a:ea typeface="ＭＳ Ｐゴシック" pitchFamily="-108" charset="-128"/>
              </a:rPr>
              <a:t>Proceso de capacitación en genética usando principios de CIAL y </a:t>
            </a:r>
            <a:r>
              <a:rPr lang="es-ES" sz="2200" dirty="0" err="1" smtClean="0">
                <a:ea typeface="ＭＳ Ｐゴシック" pitchFamily="-108" charset="-128"/>
              </a:rPr>
              <a:t>ECAs</a:t>
            </a:r>
            <a:r>
              <a:rPr lang="es-ES" sz="2200" dirty="0" smtClean="0">
                <a:ea typeface="ＭＳ Ｐゴシック" pitchFamily="-108" charset="-128"/>
              </a:rPr>
              <a:t>.</a:t>
            </a:r>
          </a:p>
          <a:p>
            <a:pPr marL="0" indent="0">
              <a:buFont typeface="Wingdings" pitchFamily="2" charset="2"/>
              <a:buNone/>
              <a:defRPr/>
            </a:pPr>
            <a:r>
              <a:rPr lang="es-ES" sz="2200" i="1" u="sng" dirty="0" smtClean="0">
                <a:ea typeface="ＭＳ Ｐゴシック" pitchFamily="-108" charset="-128"/>
              </a:rPr>
              <a:t>Evaluaciones </a:t>
            </a:r>
            <a:r>
              <a:rPr lang="es-ES" sz="2200" i="1" u="sng" dirty="0">
                <a:ea typeface="ＭＳ Ｐゴシック" pitchFamily="-108" charset="-128"/>
              </a:rPr>
              <a:t>participativas en el momento de la floración</a:t>
            </a:r>
            <a:r>
              <a:rPr lang="es-ES" sz="2200" dirty="0">
                <a:ea typeface="ＭＳ Ｐゴシック" pitchFamily="-108" charset="-128"/>
              </a:rPr>
              <a:t>: </a:t>
            </a:r>
            <a:endParaRPr lang="es-ES" sz="2200" dirty="0" smtClean="0">
              <a:ea typeface="ＭＳ Ｐゴシック" pitchFamily="-108" charset="-128"/>
            </a:endParaRPr>
          </a:p>
          <a:p>
            <a:pPr>
              <a:defRPr/>
            </a:pPr>
            <a:r>
              <a:rPr lang="es-ES" sz="2200" dirty="0" smtClean="0">
                <a:ea typeface="ＭＳ Ｐゴシック" pitchFamily="-108" charset="-128"/>
              </a:rPr>
              <a:t>Las </a:t>
            </a:r>
            <a:r>
              <a:rPr lang="es-ES" sz="2200" dirty="0">
                <a:ea typeface="ＭＳ Ｐゴシック" pitchFamily="-108" charset="-128"/>
              </a:rPr>
              <a:t>evaluaciones participativas en el momento de la floración se llevaron a cabo en el campo, haciéndolo con cada familia de cruzamientos. También se evaluó cada selección individual o </a:t>
            </a:r>
            <a:r>
              <a:rPr lang="es-ES" sz="2200" dirty="0" err="1">
                <a:ea typeface="ＭＳ Ｐゴシック" pitchFamily="-108" charset="-128"/>
              </a:rPr>
              <a:t>clonal</a:t>
            </a:r>
            <a:r>
              <a:rPr lang="es-ES" sz="2200" dirty="0">
                <a:ea typeface="ＭＳ Ｐゴシック" pitchFamily="-108" charset="-128"/>
              </a:rPr>
              <a:t>, en el momento de la floración y de la cosecha.</a:t>
            </a:r>
          </a:p>
        </p:txBody>
      </p:sp>
      <p:pic>
        <p:nvPicPr>
          <p:cNvPr id="29699" name="Picture 4"/>
          <p:cNvPicPr>
            <a:picLocks noChangeAspect="1" noChangeArrowheads="1"/>
          </p:cNvPicPr>
          <p:nvPr/>
        </p:nvPicPr>
        <p:blipFill>
          <a:blip r:embed="rId2"/>
          <a:srcRect/>
          <a:stretch>
            <a:fillRect/>
          </a:stretch>
        </p:blipFill>
        <p:spPr bwMode="auto">
          <a:xfrm>
            <a:off x="7848600" y="0"/>
            <a:ext cx="1157288" cy="8683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down)">
                                      <p:cBhvr>
                                        <p:cTn id="10" dur="500"/>
                                        <p:tgtEl>
                                          <p:spTgt spid="4">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wipe(down)">
                                      <p:cBhvr>
                                        <p:cTn id="13" dur="500"/>
                                        <p:tgtEl>
                                          <p:spTgt spid="4">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wipe(down)">
                                      <p:cBhvr>
                                        <p:cTn id="16" dur="500"/>
                                        <p:tgtEl>
                                          <p:spTgt spid="4">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wipe(down)">
                                      <p:cBhvr>
                                        <p:cTn id="19"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Font typeface="Wingdings" pitchFamily="2" charset="2"/>
              <a:buNone/>
              <a:defRPr/>
            </a:pPr>
            <a:r>
              <a:rPr lang="es-ES" sz="2400" b="1" i="1" dirty="0" smtClean="0">
                <a:ea typeface="ＭＳ Ｐゴシック" pitchFamily="-108" charset="-128"/>
              </a:rPr>
              <a:t> </a:t>
            </a:r>
            <a:endParaRPr lang="es-ES" sz="2400" i="1" dirty="0" smtClean="0">
              <a:ea typeface="ＭＳ Ｐゴシック" pitchFamily="-108" charset="-128"/>
            </a:endParaRPr>
          </a:p>
          <a:p>
            <a:pPr>
              <a:defRPr/>
            </a:pPr>
            <a:r>
              <a:rPr lang="es-ES" sz="2400" b="1" i="1" u="sng" dirty="0" smtClean="0">
                <a:ea typeface="ＭＳ Ｐゴシック" pitchFamily="-108" charset="-128"/>
              </a:rPr>
              <a:t>Segunda fase: 2001-2002 </a:t>
            </a:r>
            <a:endParaRPr lang="es-ES" sz="2400" b="1" dirty="0" smtClean="0">
              <a:ea typeface="ＭＳ Ｐゴシック" pitchFamily="-108" charset="-128"/>
            </a:endParaRPr>
          </a:p>
          <a:p>
            <a:pPr>
              <a:defRPr/>
            </a:pPr>
            <a:r>
              <a:rPr lang="es-ES" sz="2400" dirty="0" smtClean="0">
                <a:ea typeface="ＭＳ Ｐゴシック" pitchFamily="-108" charset="-128"/>
              </a:rPr>
              <a:t>los genotipos seleccionados fueron evaluados participativamente en el campo, en el momento de la floración y de la cosecha. </a:t>
            </a:r>
          </a:p>
          <a:p>
            <a:pPr>
              <a:defRPr/>
            </a:pPr>
            <a:r>
              <a:rPr lang="es-ES" sz="2400" dirty="0" smtClean="0">
                <a:ea typeface="ＭＳ Ｐゴシック" pitchFamily="-108" charset="-128"/>
              </a:rPr>
              <a:t>Los agricultores aprendieron a evaluar la severidad de la infección en las hojas causada por el tizón tardío y selección de los clones. </a:t>
            </a:r>
          </a:p>
          <a:p>
            <a:pPr>
              <a:defRPr/>
            </a:pPr>
            <a:r>
              <a:rPr lang="es-ES" sz="2400" dirty="0" smtClean="0">
                <a:ea typeface="ＭＳ Ｐゴシック" pitchFamily="-108" charset="-128"/>
              </a:rPr>
              <a:t>Un segundo ciclo de capacitación se hizo en el momento de la cosecha. </a:t>
            </a:r>
          </a:p>
          <a:p>
            <a:pPr>
              <a:defRPr/>
            </a:pPr>
            <a:r>
              <a:rPr lang="es-ES" sz="2400" dirty="0" smtClean="0">
                <a:ea typeface="ＭＳ Ｐゴシック" pitchFamily="-108" charset="-128"/>
              </a:rPr>
              <a:t>Los agricultores seleccionaron 22 genotipos que mas les gustaban, con buen rendimiento, resistentes al tizón tardío y con tubérculos harinosos, como </a:t>
            </a:r>
            <a:r>
              <a:rPr lang="es-ES" sz="2400" dirty="0" err="1" smtClean="0">
                <a:ea typeface="ＭＳ Ｐゴシック" pitchFamily="-108" charset="-128"/>
              </a:rPr>
              <a:t>Waych’a</a:t>
            </a:r>
            <a:r>
              <a:rPr lang="es-ES" sz="2400" dirty="0" smtClean="0">
                <a:ea typeface="ＭＳ Ｐゴシック" pitchFamily="-108" charset="-128"/>
              </a:rPr>
              <a:t>.</a:t>
            </a:r>
          </a:p>
          <a:p>
            <a:pPr>
              <a:defRPr/>
            </a:pPr>
            <a:endParaRPr lang="es-ES" sz="2400" dirty="0">
              <a:ea typeface="ＭＳ Ｐゴシック" pitchFamily="-108" charset="-128"/>
            </a:endParaRPr>
          </a:p>
        </p:txBody>
      </p:sp>
      <p:sp>
        <p:nvSpPr>
          <p:cNvPr id="30722" name="Title 1"/>
          <p:cNvSpPr>
            <a:spLocks noGrp="1"/>
          </p:cNvSpPr>
          <p:nvPr>
            <p:ph type="title"/>
          </p:nvPr>
        </p:nvSpPr>
        <p:spPr/>
        <p:txBody>
          <a:bodyPr/>
          <a:lstStyle/>
          <a:p>
            <a:r>
              <a:rPr lang="es-ES" sz="3200" smtClean="0"/>
              <a:t>Actividades en FMP en Morochata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z="3200" smtClean="0"/>
              <a:t>Actividades en FMP en Morochata (3)</a:t>
            </a:r>
            <a:endParaRPr lang="es-ES" sz="3200" smtClean="0"/>
          </a:p>
        </p:txBody>
      </p:sp>
      <p:sp>
        <p:nvSpPr>
          <p:cNvPr id="3" name="Content Placeholder 2"/>
          <p:cNvSpPr>
            <a:spLocks noGrp="1"/>
          </p:cNvSpPr>
          <p:nvPr>
            <p:ph idx="1"/>
          </p:nvPr>
        </p:nvSpPr>
        <p:spPr>
          <a:xfrm>
            <a:off x="762000" y="1600200"/>
            <a:ext cx="8229600" cy="4343400"/>
          </a:xfrm>
        </p:spPr>
        <p:txBody>
          <a:bodyPr/>
          <a:lstStyle/>
          <a:p>
            <a:r>
              <a:rPr lang="es-ES" sz="3200" b="1" i="1" u="sng" smtClean="0"/>
              <a:t>Tercera fase: 2002-2007 </a:t>
            </a:r>
            <a:endParaRPr lang="en-US" sz="3200" b="1" smtClean="0"/>
          </a:p>
          <a:p>
            <a:r>
              <a:rPr lang="es-ES" sz="3200" smtClean="0"/>
              <a:t>seguimiento y evaluación de genotipos en el campo.</a:t>
            </a:r>
          </a:p>
          <a:p>
            <a:r>
              <a:rPr lang="es-ES" sz="3200" smtClean="0"/>
              <a:t>Sembraron los genotipos durante la estación de siembra y compararon con la variedad popular Waych’a. </a:t>
            </a:r>
            <a:endParaRPr lang="en-US" sz="3200" smtClean="0"/>
          </a:p>
          <a:p>
            <a:r>
              <a:rPr lang="es-ES" sz="3200" smtClean="0"/>
              <a:t>Decidieron sembrar los genotipos en ambas comunidades.</a:t>
            </a:r>
            <a:endParaRPr lang="en-US" sz="3200" smtClean="0"/>
          </a:p>
          <a:p>
            <a:r>
              <a:rPr lang="es-ES" sz="3200" smtClean="0"/>
              <a:t>Se organizaron 2 días de campo.</a:t>
            </a:r>
            <a:endParaRPr lang="en-US" sz="3200" smtClean="0"/>
          </a:p>
          <a:p>
            <a:endParaRPr lang="es-ES" sz="32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r>
              <a:rPr lang="es-ES" smtClean="0"/>
              <a:t>Resultados del FMP en Morochata </a:t>
            </a:r>
          </a:p>
        </p:txBody>
      </p:sp>
      <p:sp>
        <p:nvSpPr>
          <p:cNvPr id="19459" name="Rectangle 3"/>
          <p:cNvSpPr>
            <a:spLocks noGrp="1" noChangeArrowheads="1"/>
          </p:cNvSpPr>
          <p:nvPr>
            <p:ph type="body" idx="1"/>
          </p:nvPr>
        </p:nvSpPr>
        <p:spPr>
          <a:xfrm>
            <a:off x="457200" y="836613"/>
            <a:ext cx="8153400" cy="5348287"/>
          </a:xfrm>
        </p:spPr>
        <p:txBody>
          <a:bodyPr>
            <a:spAutoFit/>
          </a:bodyPr>
          <a:lstStyle/>
          <a:p>
            <a:r>
              <a:rPr lang="es-CO" sz="2200" smtClean="0"/>
              <a:t>4 variedades parecidas a Waych’a (</a:t>
            </a:r>
            <a:r>
              <a:rPr lang="es-CO" sz="2200" i="1" smtClean="0"/>
              <a:t>Solanum andigena</a:t>
            </a:r>
            <a:r>
              <a:rPr lang="es-CO" sz="2200" smtClean="0"/>
              <a:t>): Puca Waych’a, Aurora, Pujlluni Imilla y P’alta Chola. Con estabilidad en diversos ambientes y rendimientos de 15 a 22 Tn/ha. </a:t>
            </a:r>
            <a:endParaRPr lang="en-US" sz="2200" smtClean="0"/>
          </a:p>
          <a:p>
            <a:r>
              <a:rPr lang="es-CO" sz="2200" smtClean="0"/>
              <a:t>Se fortaleció a los grupos de agricultores de FMP, a través de talleres de fortalecimiento organizacional, visitas a centros de investigación y producción, encuentros de intercambio de experiencias y realización de días de campo. </a:t>
            </a:r>
            <a:endParaRPr lang="en-US" sz="2200" smtClean="0"/>
          </a:p>
          <a:p>
            <a:r>
              <a:rPr lang="es-CO" sz="2200" smtClean="0"/>
              <a:t>Los agricultores adquirieron capacidades para realizar los cruzamientos, a definir criterios de evaluación y a seleccionar para cada ciclo agrícola.</a:t>
            </a:r>
            <a:endParaRPr lang="en-US" sz="2200" smtClean="0"/>
          </a:p>
          <a:p>
            <a:r>
              <a:rPr lang="es-CO" sz="2200" smtClean="0"/>
              <a:t>Paralelamente desde el año 2000 se formo la Asociación de Productores Andinos (APRA). </a:t>
            </a:r>
          </a:p>
          <a:p>
            <a:r>
              <a:rPr lang="es-CO" sz="2200" smtClean="0"/>
              <a:t>La Asociación realiza la producción comercial de 15 variedades de papas nativas vendidas como papas nativas “tipo gourmet”. </a:t>
            </a:r>
            <a:endParaRPr lang="en-US" sz="22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up)">
                                      <p:cBhvr>
                                        <p:cTn id="7" dur="500"/>
                                        <p:tgtEl>
                                          <p:spTgt spid="19459">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wipe(up)">
                                      <p:cBhvr>
                                        <p:cTn id="10" dur="500"/>
                                        <p:tgtEl>
                                          <p:spTgt spid="19459">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wipe(up)">
                                      <p:cBhvr>
                                        <p:cTn id="13" dur="500"/>
                                        <p:tgtEl>
                                          <p:spTgt spid="19459">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9459">
                                            <p:txEl>
                                              <p:pRg st="3" end="3"/>
                                            </p:txEl>
                                          </p:spTgt>
                                        </p:tgtEl>
                                        <p:attrNameLst>
                                          <p:attrName>style.visibility</p:attrName>
                                        </p:attrNameLst>
                                      </p:cBhvr>
                                      <p:to>
                                        <p:strVal val="visible"/>
                                      </p:to>
                                    </p:set>
                                    <p:animEffect transition="in" filter="wipe(up)">
                                      <p:cBhvr>
                                        <p:cTn id="16" dur="500"/>
                                        <p:tgtEl>
                                          <p:spTgt spid="19459">
                                            <p:txEl>
                                              <p:pRg st="3" end="3"/>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Effect transition="in" filter="wipe(up)">
                                      <p:cBhvr>
                                        <p:cTn id="19" dur="5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1409700" y="107950"/>
            <a:ext cx="6400800" cy="1001713"/>
          </a:xfrm>
        </p:spPr>
        <p:txBody>
          <a:bodyPr/>
          <a:lstStyle/>
          <a:p>
            <a:pPr>
              <a:lnSpc>
                <a:spcPct val="100000"/>
              </a:lnSpc>
            </a:pPr>
            <a:r>
              <a:rPr lang="es-ES" sz="3200" smtClean="0"/>
              <a:t>Discusión (1)</a:t>
            </a:r>
          </a:p>
        </p:txBody>
      </p:sp>
      <p:sp>
        <p:nvSpPr>
          <p:cNvPr id="33794" name="Freeform 6"/>
          <p:cNvSpPr>
            <a:spLocks/>
          </p:cNvSpPr>
          <p:nvPr>
            <p:custDataLst>
              <p:tags r:id="rId1"/>
            </p:custDataLst>
          </p:nvPr>
        </p:nvSpPr>
        <p:spPr bwMode="auto">
          <a:xfrm>
            <a:off x="3757613" y="2078038"/>
            <a:ext cx="647700" cy="1249362"/>
          </a:xfrm>
          <a:custGeom>
            <a:avLst/>
            <a:gdLst>
              <a:gd name="T0" fmla="*/ 1080487 w 205"/>
              <a:gd name="T1" fmla="*/ 0 h 448"/>
              <a:gd name="T2" fmla="*/ 0 w 205"/>
              <a:gd name="T3" fmla="*/ 2082001 h 448"/>
              <a:gd name="T4" fmla="*/ 0 w 205"/>
              <a:gd name="T5" fmla="*/ 2082001 h 448"/>
              <a:gd name="T6" fmla="*/ 1080487 w 205"/>
              <a:gd name="T7" fmla="*/ 0 h 448"/>
              <a:gd name="T8" fmla="*/ 1080487 w 205"/>
              <a:gd name="T9" fmla="*/ 0 h 448"/>
              <a:gd name="T10" fmla="*/ 0 60000 65536"/>
              <a:gd name="T11" fmla="*/ 0 60000 65536"/>
              <a:gd name="T12" fmla="*/ 0 60000 65536"/>
              <a:gd name="T13" fmla="*/ 0 60000 65536"/>
              <a:gd name="T14" fmla="*/ 0 60000 65536"/>
              <a:gd name="T15" fmla="*/ 0 w 205"/>
              <a:gd name="T16" fmla="*/ 0 h 448"/>
              <a:gd name="T17" fmla="*/ 205 w 205"/>
              <a:gd name="T18" fmla="*/ 448 h 448"/>
            </a:gdLst>
            <a:ahLst/>
            <a:cxnLst>
              <a:cxn ang="T10">
                <a:pos x="T0" y="T1"/>
              </a:cxn>
              <a:cxn ang="T11">
                <a:pos x="T2" y="T3"/>
              </a:cxn>
              <a:cxn ang="T12">
                <a:pos x="T4" y="T5"/>
              </a:cxn>
              <a:cxn ang="T13">
                <a:pos x="T6" y="T7"/>
              </a:cxn>
              <a:cxn ang="T14">
                <a:pos x="T8" y="T9"/>
              </a:cxn>
            </a:cxnLst>
            <a:rect l="T15" t="T16" r="T17" b="T18"/>
            <a:pathLst>
              <a:path w="205" h="448">
                <a:moveTo>
                  <a:pt x="205" y="0"/>
                </a:moveTo>
                <a:cubicBezTo>
                  <a:pt x="79" y="109"/>
                  <a:pt x="0" y="269"/>
                  <a:pt x="0" y="448"/>
                </a:cubicBezTo>
                <a:cubicBezTo>
                  <a:pt x="0" y="448"/>
                  <a:pt x="0" y="448"/>
                  <a:pt x="0" y="448"/>
                </a:cubicBezTo>
                <a:cubicBezTo>
                  <a:pt x="0" y="269"/>
                  <a:pt x="79" y="109"/>
                  <a:pt x="205" y="0"/>
                </a:cubicBezTo>
                <a:cubicBezTo>
                  <a:pt x="205" y="0"/>
                  <a:pt x="205" y="0"/>
                  <a:pt x="205" y="0"/>
                </a:cubicBezTo>
              </a:path>
            </a:pathLst>
          </a:custGeom>
          <a:solidFill>
            <a:srgbClr val="3DA0D9"/>
          </a:solidFill>
          <a:ln w="9525">
            <a:noFill/>
            <a:round/>
            <a:headEnd/>
            <a:tailEnd/>
          </a:ln>
        </p:spPr>
        <p:txBody>
          <a:bodyPr/>
          <a:lstStyle/>
          <a:p>
            <a:endParaRPr lang="es-EC"/>
          </a:p>
        </p:txBody>
      </p:sp>
      <p:sp>
        <p:nvSpPr>
          <p:cNvPr id="33795" name="Freeform 7"/>
          <p:cNvSpPr>
            <a:spLocks/>
          </p:cNvSpPr>
          <p:nvPr>
            <p:custDataLst>
              <p:tags r:id="rId2"/>
            </p:custDataLst>
          </p:nvPr>
        </p:nvSpPr>
        <p:spPr bwMode="auto">
          <a:xfrm>
            <a:off x="4405313" y="2078038"/>
            <a:ext cx="646112" cy="1249362"/>
          </a:xfrm>
          <a:custGeom>
            <a:avLst/>
            <a:gdLst>
              <a:gd name="T0" fmla="*/ 0 w 205"/>
              <a:gd name="T1" fmla="*/ 0 h 448"/>
              <a:gd name="T2" fmla="*/ 0 w 205"/>
              <a:gd name="T3" fmla="*/ 0 h 448"/>
              <a:gd name="T4" fmla="*/ 1074178 w 205"/>
              <a:gd name="T5" fmla="*/ 2082001 h 448"/>
              <a:gd name="T6" fmla="*/ 1074178 w 205"/>
              <a:gd name="T7" fmla="*/ 2082001 h 448"/>
              <a:gd name="T8" fmla="*/ 0 w 205"/>
              <a:gd name="T9" fmla="*/ 0 h 448"/>
              <a:gd name="T10" fmla="*/ 0 60000 65536"/>
              <a:gd name="T11" fmla="*/ 0 60000 65536"/>
              <a:gd name="T12" fmla="*/ 0 60000 65536"/>
              <a:gd name="T13" fmla="*/ 0 60000 65536"/>
              <a:gd name="T14" fmla="*/ 0 60000 65536"/>
              <a:gd name="T15" fmla="*/ 0 w 205"/>
              <a:gd name="T16" fmla="*/ 0 h 448"/>
              <a:gd name="T17" fmla="*/ 205 w 205"/>
              <a:gd name="T18" fmla="*/ 448 h 448"/>
            </a:gdLst>
            <a:ahLst/>
            <a:cxnLst>
              <a:cxn ang="T10">
                <a:pos x="T0" y="T1"/>
              </a:cxn>
              <a:cxn ang="T11">
                <a:pos x="T2" y="T3"/>
              </a:cxn>
              <a:cxn ang="T12">
                <a:pos x="T4" y="T5"/>
              </a:cxn>
              <a:cxn ang="T13">
                <a:pos x="T6" y="T7"/>
              </a:cxn>
              <a:cxn ang="T14">
                <a:pos x="T8" y="T9"/>
              </a:cxn>
            </a:cxnLst>
            <a:rect l="T15" t="T16" r="T17" b="T18"/>
            <a:pathLst>
              <a:path w="205" h="448">
                <a:moveTo>
                  <a:pt x="0" y="0"/>
                </a:moveTo>
                <a:cubicBezTo>
                  <a:pt x="0" y="0"/>
                  <a:pt x="0" y="0"/>
                  <a:pt x="0" y="0"/>
                </a:cubicBezTo>
                <a:cubicBezTo>
                  <a:pt x="126" y="109"/>
                  <a:pt x="205" y="269"/>
                  <a:pt x="205" y="448"/>
                </a:cubicBezTo>
                <a:cubicBezTo>
                  <a:pt x="205" y="448"/>
                  <a:pt x="205" y="448"/>
                  <a:pt x="205" y="448"/>
                </a:cubicBezTo>
                <a:cubicBezTo>
                  <a:pt x="205" y="269"/>
                  <a:pt x="126" y="109"/>
                  <a:pt x="0" y="0"/>
                </a:cubicBezTo>
              </a:path>
            </a:pathLst>
          </a:custGeom>
          <a:solidFill>
            <a:srgbClr val="45A9DF"/>
          </a:solidFill>
          <a:ln w="9525">
            <a:noFill/>
            <a:round/>
            <a:headEnd/>
            <a:tailEnd/>
          </a:ln>
        </p:spPr>
        <p:txBody>
          <a:bodyPr/>
          <a:lstStyle/>
          <a:p>
            <a:endParaRPr lang="es-EC"/>
          </a:p>
        </p:txBody>
      </p:sp>
      <p:sp>
        <p:nvSpPr>
          <p:cNvPr id="10" name="Freeform 8"/>
          <p:cNvSpPr>
            <a:spLocks/>
          </p:cNvSpPr>
          <p:nvPr>
            <p:custDataLst>
              <p:tags r:id="rId3"/>
            </p:custDataLst>
          </p:nvPr>
        </p:nvSpPr>
        <p:spPr bwMode="auto">
          <a:xfrm>
            <a:off x="1676400" y="2133600"/>
            <a:ext cx="2722563" cy="3038475"/>
          </a:xfrm>
          <a:custGeom>
            <a:avLst/>
            <a:gdLst>
              <a:gd name="T0" fmla="*/ 3378858 w 731"/>
              <a:gd name="T1" fmla="*/ 0 h 921"/>
              <a:gd name="T2" fmla="*/ 0 w 731"/>
              <a:gd name="T3" fmla="*/ 2989151 h 921"/>
              <a:gd name="T4" fmla="*/ 3378858 w 731"/>
              <a:gd name="T5" fmla="*/ 5981601 h 921"/>
              <a:gd name="T6" fmla="*/ 5356999 w 731"/>
              <a:gd name="T7" fmla="*/ 5410825 h 921"/>
              <a:gd name="T8" fmla="*/ 3963732 w 731"/>
              <a:gd name="T9" fmla="*/ 2989151 h 921"/>
              <a:gd name="T10" fmla="*/ 3963732 w 731"/>
              <a:gd name="T11" fmla="*/ 2989151 h 921"/>
              <a:gd name="T12" fmla="*/ 3963732 w 731"/>
              <a:gd name="T13" fmla="*/ 2989151 h 921"/>
              <a:gd name="T14" fmla="*/ 3963732 w 731"/>
              <a:gd name="T15" fmla="*/ 2989151 h 921"/>
              <a:gd name="T16" fmla="*/ 3963732 w 731"/>
              <a:gd name="T17" fmla="*/ 2989151 h 921"/>
              <a:gd name="T18" fmla="*/ 5356999 w 731"/>
              <a:gd name="T19" fmla="*/ 564178 h 921"/>
              <a:gd name="T20" fmla="*/ 3378858 w 731"/>
              <a:gd name="T21" fmla="*/ 0 h 9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31"/>
              <a:gd name="T34" fmla="*/ 0 h 921"/>
              <a:gd name="T35" fmla="*/ 731 w 731"/>
              <a:gd name="T36" fmla="*/ 921 h 9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31" h="921">
                <a:moveTo>
                  <a:pt x="461" y="0"/>
                </a:moveTo>
                <a:cubicBezTo>
                  <a:pt x="206" y="0"/>
                  <a:pt x="0" y="206"/>
                  <a:pt x="0" y="460"/>
                </a:cubicBezTo>
                <a:cubicBezTo>
                  <a:pt x="0" y="715"/>
                  <a:pt x="206" y="921"/>
                  <a:pt x="461" y="921"/>
                </a:cubicBezTo>
                <a:cubicBezTo>
                  <a:pt x="562" y="921"/>
                  <a:pt x="655" y="888"/>
                  <a:pt x="731" y="833"/>
                </a:cubicBezTo>
                <a:cubicBezTo>
                  <a:pt x="616" y="749"/>
                  <a:pt x="541" y="614"/>
                  <a:pt x="541" y="460"/>
                </a:cubicBezTo>
                <a:cubicBezTo>
                  <a:pt x="541" y="460"/>
                  <a:pt x="541" y="460"/>
                  <a:pt x="541" y="460"/>
                </a:cubicBezTo>
                <a:cubicBezTo>
                  <a:pt x="541" y="460"/>
                  <a:pt x="541" y="460"/>
                  <a:pt x="541" y="460"/>
                </a:cubicBezTo>
                <a:cubicBezTo>
                  <a:pt x="541" y="460"/>
                  <a:pt x="541" y="460"/>
                  <a:pt x="541" y="460"/>
                </a:cubicBezTo>
                <a:cubicBezTo>
                  <a:pt x="541" y="460"/>
                  <a:pt x="541" y="460"/>
                  <a:pt x="541" y="460"/>
                </a:cubicBezTo>
                <a:cubicBezTo>
                  <a:pt x="541" y="307"/>
                  <a:pt x="616" y="171"/>
                  <a:pt x="731" y="87"/>
                </a:cubicBezTo>
                <a:cubicBezTo>
                  <a:pt x="655" y="32"/>
                  <a:pt x="562" y="0"/>
                  <a:pt x="461" y="0"/>
                </a:cubicBezTo>
              </a:path>
            </a:pathLst>
          </a:custGeom>
          <a:solidFill>
            <a:srgbClr val="3366FF">
              <a:alpha val="56862"/>
            </a:srgbClr>
          </a:solidFill>
          <a:ln w="28575">
            <a:solidFill>
              <a:schemeClr val="bg1"/>
            </a:solidFill>
            <a:round/>
            <a:headEnd/>
            <a:tailEnd/>
          </a:ln>
        </p:spPr>
        <p:txBody>
          <a:bodyPr/>
          <a:lstStyle/>
          <a:p>
            <a:endParaRPr lang="es-EC"/>
          </a:p>
        </p:txBody>
      </p:sp>
      <p:sp>
        <p:nvSpPr>
          <p:cNvPr id="11" name="Freeform 9"/>
          <p:cNvSpPr>
            <a:spLocks/>
          </p:cNvSpPr>
          <p:nvPr>
            <p:custDataLst>
              <p:tags r:id="rId4"/>
            </p:custDataLst>
          </p:nvPr>
        </p:nvSpPr>
        <p:spPr bwMode="auto">
          <a:xfrm>
            <a:off x="4389438" y="2135188"/>
            <a:ext cx="2725737" cy="3038475"/>
          </a:xfrm>
          <a:custGeom>
            <a:avLst/>
            <a:gdLst>
              <a:gd name="T0" fmla="*/ 1983245 w 731"/>
              <a:gd name="T1" fmla="*/ 0 h 921"/>
              <a:gd name="T2" fmla="*/ 0 w 731"/>
              <a:gd name="T3" fmla="*/ 564178 h 921"/>
              <a:gd name="T4" fmla="*/ 1394236 w 731"/>
              <a:gd name="T5" fmla="*/ 2989151 h 921"/>
              <a:gd name="T6" fmla="*/ 1394236 w 731"/>
              <a:gd name="T7" fmla="*/ 2989151 h 921"/>
              <a:gd name="T8" fmla="*/ 1394236 w 731"/>
              <a:gd name="T9" fmla="*/ 2989151 h 921"/>
              <a:gd name="T10" fmla="*/ 1394236 w 731"/>
              <a:gd name="T11" fmla="*/ 2989151 h 921"/>
              <a:gd name="T12" fmla="*/ 1394236 w 731"/>
              <a:gd name="T13" fmla="*/ 2989151 h 921"/>
              <a:gd name="T14" fmla="*/ 0 w 731"/>
              <a:gd name="T15" fmla="*/ 5410825 h 921"/>
              <a:gd name="T16" fmla="*/ 1983245 w 731"/>
              <a:gd name="T17" fmla="*/ 5981601 h 921"/>
              <a:gd name="T18" fmla="*/ 5364452 w 731"/>
              <a:gd name="T19" fmla="*/ 2989151 h 921"/>
              <a:gd name="T20" fmla="*/ 1983245 w 731"/>
              <a:gd name="T21" fmla="*/ 0 h 9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31"/>
              <a:gd name="T34" fmla="*/ 0 h 921"/>
              <a:gd name="T35" fmla="*/ 731 w 731"/>
              <a:gd name="T36" fmla="*/ 921 h 9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31" h="921">
                <a:moveTo>
                  <a:pt x="270" y="0"/>
                </a:moveTo>
                <a:cubicBezTo>
                  <a:pt x="169" y="0"/>
                  <a:pt x="76" y="32"/>
                  <a:pt x="0" y="87"/>
                </a:cubicBezTo>
                <a:cubicBezTo>
                  <a:pt x="115" y="171"/>
                  <a:pt x="190" y="307"/>
                  <a:pt x="190" y="460"/>
                </a:cubicBezTo>
                <a:cubicBezTo>
                  <a:pt x="190" y="460"/>
                  <a:pt x="190" y="460"/>
                  <a:pt x="190" y="460"/>
                </a:cubicBezTo>
                <a:cubicBezTo>
                  <a:pt x="190" y="460"/>
                  <a:pt x="190" y="460"/>
                  <a:pt x="190" y="460"/>
                </a:cubicBezTo>
                <a:cubicBezTo>
                  <a:pt x="190" y="460"/>
                  <a:pt x="190" y="460"/>
                  <a:pt x="190" y="460"/>
                </a:cubicBezTo>
                <a:cubicBezTo>
                  <a:pt x="190" y="460"/>
                  <a:pt x="190" y="460"/>
                  <a:pt x="190" y="460"/>
                </a:cubicBezTo>
                <a:cubicBezTo>
                  <a:pt x="190" y="614"/>
                  <a:pt x="115" y="749"/>
                  <a:pt x="0" y="833"/>
                </a:cubicBezTo>
                <a:cubicBezTo>
                  <a:pt x="76" y="888"/>
                  <a:pt x="169" y="921"/>
                  <a:pt x="270" y="921"/>
                </a:cubicBezTo>
                <a:cubicBezTo>
                  <a:pt x="525" y="921"/>
                  <a:pt x="731" y="715"/>
                  <a:pt x="731" y="460"/>
                </a:cubicBezTo>
                <a:cubicBezTo>
                  <a:pt x="731" y="206"/>
                  <a:pt x="525" y="0"/>
                  <a:pt x="270" y="0"/>
                </a:cubicBezTo>
              </a:path>
            </a:pathLst>
          </a:custGeom>
          <a:solidFill>
            <a:srgbClr val="99CCFF">
              <a:alpha val="52156"/>
            </a:srgbClr>
          </a:solidFill>
          <a:ln w="28575">
            <a:solidFill>
              <a:schemeClr val="bg1"/>
            </a:solidFill>
            <a:round/>
            <a:headEnd/>
            <a:tailEnd/>
          </a:ln>
        </p:spPr>
        <p:txBody>
          <a:bodyPr/>
          <a:lstStyle/>
          <a:p>
            <a:endParaRPr lang="es-EC"/>
          </a:p>
        </p:txBody>
      </p:sp>
      <p:sp>
        <p:nvSpPr>
          <p:cNvPr id="12" name="Freeform 10"/>
          <p:cNvSpPr>
            <a:spLocks/>
          </p:cNvSpPr>
          <p:nvPr>
            <p:custDataLst>
              <p:tags r:id="rId5"/>
            </p:custDataLst>
          </p:nvPr>
        </p:nvSpPr>
        <p:spPr bwMode="auto">
          <a:xfrm>
            <a:off x="3681413" y="2422525"/>
            <a:ext cx="1416050" cy="2460625"/>
          </a:xfrm>
          <a:custGeom>
            <a:avLst/>
            <a:gdLst>
              <a:gd name="T0" fmla="*/ 1394154 w 380"/>
              <a:gd name="T1" fmla="*/ 0 h 746"/>
              <a:gd name="T2" fmla="*/ 1394154 w 380"/>
              <a:gd name="T3" fmla="*/ 0 h 746"/>
              <a:gd name="T4" fmla="*/ 1394154 w 380"/>
              <a:gd name="T5" fmla="*/ 0 h 746"/>
              <a:gd name="T6" fmla="*/ 0 w 380"/>
              <a:gd name="T7" fmla="*/ 2420832 h 746"/>
              <a:gd name="T8" fmla="*/ 1394154 w 380"/>
              <a:gd name="T9" fmla="*/ 4841665 h 746"/>
              <a:gd name="T10" fmla="*/ 2788308 w 380"/>
              <a:gd name="T11" fmla="*/ 2420832 h 746"/>
              <a:gd name="T12" fmla="*/ 1394154 w 380"/>
              <a:gd name="T13" fmla="*/ 0 h 746"/>
              <a:gd name="T14" fmla="*/ 1394154 w 380"/>
              <a:gd name="T15" fmla="*/ 0 h 746"/>
              <a:gd name="T16" fmla="*/ 1394154 w 380"/>
              <a:gd name="T17" fmla="*/ 0 h 7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0"/>
              <a:gd name="T28" fmla="*/ 0 h 746"/>
              <a:gd name="T29" fmla="*/ 380 w 380"/>
              <a:gd name="T30" fmla="*/ 746 h 7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0" h="746">
                <a:moveTo>
                  <a:pt x="190" y="0"/>
                </a:moveTo>
                <a:cubicBezTo>
                  <a:pt x="190" y="0"/>
                  <a:pt x="190" y="0"/>
                  <a:pt x="190" y="0"/>
                </a:cubicBezTo>
                <a:cubicBezTo>
                  <a:pt x="190" y="0"/>
                  <a:pt x="190" y="0"/>
                  <a:pt x="190" y="0"/>
                </a:cubicBezTo>
                <a:cubicBezTo>
                  <a:pt x="75" y="84"/>
                  <a:pt x="0" y="220"/>
                  <a:pt x="0" y="373"/>
                </a:cubicBezTo>
                <a:cubicBezTo>
                  <a:pt x="0" y="527"/>
                  <a:pt x="75" y="662"/>
                  <a:pt x="190" y="746"/>
                </a:cubicBezTo>
                <a:cubicBezTo>
                  <a:pt x="305" y="662"/>
                  <a:pt x="380" y="527"/>
                  <a:pt x="380" y="373"/>
                </a:cubicBezTo>
                <a:cubicBezTo>
                  <a:pt x="380" y="220"/>
                  <a:pt x="305" y="84"/>
                  <a:pt x="190" y="0"/>
                </a:cubicBezTo>
                <a:cubicBezTo>
                  <a:pt x="190" y="0"/>
                  <a:pt x="190" y="0"/>
                  <a:pt x="190" y="0"/>
                </a:cubicBezTo>
                <a:cubicBezTo>
                  <a:pt x="190" y="0"/>
                  <a:pt x="190" y="0"/>
                  <a:pt x="190" y="0"/>
                </a:cubicBezTo>
              </a:path>
            </a:pathLst>
          </a:custGeom>
          <a:solidFill>
            <a:srgbClr val="00FFFF"/>
          </a:solidFill>
          <a:ln w="28575">
            <a:solidFill>
              <a:schemeClr val="bg1"/>
            </a:solidFill>
            <a:round/>
            <a:headEnd/>
            <a:tailEnd/>
          </a:ln>
        </p:spPr>
        <p:txBody>
          <a:bodyPr/>
          <a:lstStyle/>
          <a:p>
            <a:endParaRPr lang="es-EC"/>
          </a:p>
        </p:txBody>
      </p:sp>
      <p:sp>
        <p:nvSpPr>
          <p:cNvPr id="33799" name="Freeform 11"/>
          <p:cNvSpPr>
            <a:spLocks/>
          </p:cNvSpPr>
          <p:nvPr>
            <p:custDataLst>
              <p:tags r:id="rId6"/>
            </p:custDataLst>
          </p:nvPr>
        </p:nvSpPr>
        <p:spPr bwMode="auto">
          <a:xfrm>
            <a:off x="3689350" y="2103438"/>
            <a:ext cx="708025" cy="1230312"/>
          </a:xfrm>
          <a:custGeom>
            <a:avLst/>
            <a:gdLst>
              <a:gd name="T0" fmla="*/ 1394154 w 190"/>
              <a:gd name="T1" fmla="*/ 0 h 373"/>
              <a:gd name="T2" fmla="*/ 0 w 190"/>
              <a:gd name="T3" fmla="*/ 2420832 h 373"/>
              <a:gd name="T4" fmla="*/ 0 w 190"/>
              <a:gd name="T5" fmla="*/ 2420832 h 373"/>
              <a:gd name="T6" fmla="*/ 1394154 w 190"/>
              <a:gd name="T7" fmla="*/ 0 h 373"/>
              <a:gd name="T8" fmla="*/ 1394154 w 190"/>
              <a:gd name="T9" fmla="*/ 0 h 373"/>
              <a:gd name="T10" fmla="*/ 0 60000 65536"/>
              <a:gd name="T11" fmla="*/ 0 60000 65536"/>
              <a:gd name="T12" fmla="*/ 0 60000 65536"/>
              <a:gd name="T13" fmla="*/ 0 60000 65536"/>
              <a:gd name="T14" fmla="*/ 0 60000 65536"/>
              <a:gd name="T15" fmla="*/ 0 w 190"/>
              <a:gd name="T16" fmla="*/ 0 h 373"/>
              <a:gd name="T17" fmla="*/ 190 w 190"/>
              <a:gd name="T18" fmla="*/ 373 h 373"/>
            </a:gdLst>
            <a:ahLst/>
            <a:cxnLst>
              <a:cxn ang="T10">
                <a:pos x="T0" y="T1"/>
              </a:cxn>
              <a:cxn ang="T11">
                <a:pos x="T2" y="T3"/>
              </a:cxn>
              <a:cxn ang="T12">
                <a:pos x="T4" y="T5"/>
              </a:cxn>
              <a:cxn ang="T13">
                <a:pos x="T6" y="T7"/>
              </a:cxn>
              <a:cxn ang="T14">
                <a:pos x="T8" y="T9"/>
              </a:cxn>
            </a:cxnLst>
            <a:rect l="T15" t="T16" r="T17" b="T18"/>
            <a:pathLst>
              <a:path w="190" h="373">
                <a:moveTo>
                  <a:pt x="190" y="0"/>
                </a:moveTo>
                <a:cubicBezTo>
                  <a:pt x="75" y="84"/>
                  <a:pt x="0" y="220"/>
                  <a:pt x="0" y="373"/>
                </a:cubicBezTo>
                <a:cubicBezTo>
                  <a:pt x="0" y="373"/>
                  <a:pt x="0" y="373"/>
                  <a:pt x="0" y="373"/>
                </a:cubicBezTo>
                <a:cubicBezTo>
                  <a:pt x="0" y="220"/>
                  <a:pt x="75" y="84"/>
                  <a:pt x="190" y="0"/>
                </a:cubicBezTo>
                <a:cubicBezTo>
                  <a:pt x="190" y="0"/>
                  <a:pt x="190" y="0"/>
                  <a:pt x="190" y="0"/>
                </a:cubicBezTo>
              </a:path>
            </a:pathLst>
          </a:custGeom>
          <a:solidFill>
            <a:srgbClr val="FBD985"/>
          </a:solidFill>
          <a:ln w="9525">
            <a:noFill/>
            <a:round/>
            <a:headEnd/>
            <a:tailEnd/>
          </a:ln>
        </p:spPr>
        <p:txBody>
          <a:bodyPr/>
          <a:lstStyle/>
          <a:p>
            <a:endParaRPr lang="es-EC"/>
          </a:p>
        </p:txBody>
      </p:sp>
      <p:sp>
        <p:nvSpPr>
          <p:cNvPr id="33800" name="Freeform 12"/>
          <p:cNvSpPr>
            <a:spLocks/>
          </p:cNvSpPr>
          <p:nvPr>
            <p:custDataLst>
              <p:tags r:id="rId7"/>
            </p:custDataLst>
          </p:nvPr>
        </p:nvSpPr>
        <p:spPr bwMode="auto">
          <a:xfrm>
            <a:off x="4397375" y="2103438"/>
            <a:ext cx="708025" cy="1230312"/>
          </a:xfrm>
          <a:custGeom>
            <a:avLst/>
            <a:gdLst>
              <a:gd name="T0" fmla="*/ 0 w 190"/>
              <a:gd name="T1" fmla="*/ 0 h 373"/>
              <a:gd name="T2" fmla="*/ 0 w 190"/>
              <a:gd name="T3" fmla="*/ 0 h 373"/>
              <a:gd name="T4" fmla="*/ 1394154 w 190"/>
              <a:gd name="T5" fmla="*/ 2420832 h 373"/>
              <a:gd name="T6" fmla="*/ 1394154 w 190"/>
              <a:gd name="T7" fmla="*/ 2420832 h 373"/>
              <a:gd name="T8" fmla="*/ 0 w 190"/>
              <a:gd name="T9" fmla="*/ 0 h 373"/>
              <a:gd name="T10" fmla="*/ 0 60000 65536"/>
              <a:gd name="T11" fmla="*/ 0 60000 65536"/>
              <a:gd name="T12" fmla="*/ 0 60000 65536"/>
              <a:gd name="T13" fmla="*/ 0 60000 65536"/>
              <a:gd name="T14" fmla="*/ 0 60000 65536"/>
              <a:gd name="T15" fmla="*/ 0 w 190"/>
              <a:gd name="T16" fmla="*/ 0 h 373"/>
              <a:gd name="T17" fmla="*/ 190 w 190"/>
              <a:gd name="T18" fmla="*/ 373 h 373"/>
            </a:gdLst>
            <a:ahLst/>
            <a:cxnLst>
              <a:cxn ang="T10">
                <a:pos x="T0" y="T1"/>
              </a:cxn>
              <a:cxn ang="T11">
                <a:pos x="T2" y="T3"/>
              </a:cxn>
              <a:cxn ang="T12">
                <a:pos x="T4" y="T5"/>
              </a:cxn>
              <a:cxn ang="T13">
                <a:pos x="T6" y="T7"/>
              </a:cxn>
              <a:cxn ang="T14">
                <a:pos x="T8" y="T9"/>
              </a:cxn>
            </a:cxnLst>
            <a:rect l="T15" t="T16" r="T17" b="T18"/>
            <a:pathLst>
              <a:path w="190" h="373">
                <a:moveTo>
                  <a:pt x="0" y="0"/>
                </a:moveTo>
                <a:cubicBezTo>
                  <a:pt x="0" y="0"/>
                  <a:pt x="0" y="0"/>
                  <a:pt x="0" y="0"/>
                </a:cubicBezTo>
                <a:cubicBezTo>
                  <a:pt x="115" y="84"/>
                  <a:pt x="190" y="220"/>
                  <a:pt x="190" y="373"/>
                </a:cubicBezTo>
                <a:cubicBezTo>
                  <a:pt x="190" y="373"/>
                  <a:pt x="190" y="373"/>
                  <a:pt x="190" y="373"/>
                </a:cubicBezTo>
                <a:cubicBezTo>
                  <a:pt x="190" y="220"/>
                  <a:pt x="115" y="84"/>
                  <a:pt x="0" y="0"/>
                </a:cubicBezTo>
              </a:path>
            </a:pathLst>
          </a:custGeom>
          <a:solidFill>
            <a:srgbClr val="FADB8E"/>
          </a:solidFill>
          <a:ln w="9525">
            <a:noFill/>
            <a:round/>
            <a:headEnd/>
            <a:tailEnd/>
          </a:ln>
        </p:spPr>
        <p:txBody>
          <a:bodyPr/>
          <a:lstStyle/>
          <a:p>
            <a:endParaRPr lang="es-EC"/>
          </a:p>
        </p:txBody>
      </p:sp>
      <p:sp>
        <p:nvSpPr>
          <p:cNvPr id="5" name="TextBox 4"/>
          <p:cNvSpPr txBox="1">
            <a:spLocks noChangeArrowheads="1"/>
          </p:cNvSpPr>
          <p:nvPr/>
        </p:nvSpPr>
        <p:spPr bwMode="auto">
          <a:xfrm>
            <a:off x="5162550" y="3333750"/>
            <a:ext cx="1928813" cy="584200"/>
          </a:xfrm>
          <a:prstGeom prst="rect">
            <a:avLst/>
          </a:prstGeom>
          <a:noFill/>
          <a:ln w="9525">
            <a:noFill/>
            <a:miter lim="800000"/>
            <a:headEnd/>
            <a:tailEnd/>
          </a:ln>
        </p:spPr>
        <p:txBody>
          <a:bodyPr>
            <a:spAutoFit/>
          </a:bodyPr>
          <a:lstStyle/>
          <a:p>
            <a:r>
              <a:rPr lang="es-MX" b="1"/>
              <a:t>PARTICIPACION DELIBERATIVA</a:t>
            </a:r>
            <a:endParaRPr lang="es-ES" b="1"/>
          </a:p>
        </p:txBody>
      </p:sp>
      <p:sp>
        <p:nvSpPr>
          <p:cNvPr id="16" name="TextBox 15"/>
          <p:cNvSpPr txBox="1">
            <a:spLocks noChangeArrowheads="1"/>
          </p:cNvSpPr>
          <p:nvPr/>
        </p:nvSpPr>
        <p:spPr bwMode="auto">
          <a:xfrm>
            <a:off x="1752600" y="3276600"/>
            <a:ext cx="1928813" cy="825500"/>
          </a:xfrm>
          <a:prstGeom prst="rect">
            <a:avLst/>
          </a:prstGeom>
          <a:noFill/>
          <a:ln w="9525">
            <a:noFill/>
            <a:miter lim="800000"/>
            <a:headEnd/>
            <a:tailEnd/>
          </a:ln>
        </p:spPr>
        <p:txBody>
          <a:bodyPr>
            <a:spAutoFit/>
          </a:bodyPr>
          <a:lstStyle/>
          <a:p>
            <a:r>
              <a:rPr lang="es-MX" b="1"/>
              <a:t>PARTICIPACION PERFORMATIVA</a:t>
            </a:r>
          </a:p>
          <a:p>
            <a:endParaRPr lang="es-ES" b="1"/>
          </a:p>
        </p:txBody>
      </p:sp>
      <p:sp>
        <p:nvSpPr>
          <p:cNvPr id="17" name="TextBox 16"/>
          <p:cNvSpPr txBox="1">
            <a:spLocks noChangeArrowheads="1"/>
          </p:cNvSpPr>
          <p:nvPr/>
        </p:nvSpPr>
        <p:spPr bwMode="auto">
          <a:xfrm>
            <a:off x="3879850" y="3451225"/>
            <a:ext cx="1171575" cy="584200"/>
          </a:xfrm>
          <a:prstGeom prst="rect">
            <a:avLst/>
          </a:prstGeom>
          <a:noFill/>
          <a:ln w="9525">
            <a:noFill/>
            <a:miter lim="800000"/>
            <a:headEnd/>
            <a:tailEnd/>
          </a:ln>
        </p:spPr>
        <p:txBody>
          <a:bodyPr>
            <a:spAutoFit/>
          </a:bodyPr>
          <a:lstStyle/>
          <a:p>
            <a:r>
              <a:rPr lang="es-MX" b="1"/>
              <a:t>Sinergia</a:t>
            </a:r>
          </a:p>
          <a:p>
            <a:endParaRPr lang="es-ES"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5"/>
          <p:cNvPicPr>
            <a:picLocks noChangeAspect="1" noChangeArrowheads="1"/>
          </p:cNvPicPr>
          <p:nvPr/>
        </p:nvPicPr>
        <p:blipFill>
          <a:blip r:embed="rId3"/>
          <a:srcRect/>
          <a:stretch>
            <a:fillRect/>
          </a:stretch>
        </p:blipFill>
        <p:spPr bwMode="auto">
          <a:xfrm>
            <a:off x="2209800" y="1066800"/>
            <a:ext cx="6934200" cy="4343400"/>
          </a:xfrm>
          <a:prstGeom prst="rect">
            <a:avLst/>
          </a:prstGeom>
          <a:noFill/>
          <a:ln w="9525">
            <a:noFill/>
            <a:miter lim="800000"/>
            <a:headEnd/>
            <a:tailEnd/>
          </a:ln>
        </p:spPr>
      </p:pic>
      <p:sp>
        <p:nvSpPr>
          <p:cNvPr id="35842" name="Rectangle 2"/>
          <p:cNvSpPr>
            <a:spLocks noGrp="1" noChangeArrowheads="1"/>
          </p:cNvSpPr>
          <p:nvPr>
            <p:ph type="title"/>
          </p:nvPr>
        </p:nvSpPr>
        <p:spPr>
          <a:xfrm>
            <a:off x="2438400" y="293688"/>
            <a:ext cx="6400800" cy="1001712"/>
          </a:xfrm>
        </p:spPr>
        <p:txBody>
          <a:bodyPr/>
          <a:lstStyle/>
          <a:p>
            <a:pPr>
              <a:lnSpc>
                <a:spcPct val="100000"/>
              </a:lnSpc>
            </a:pPr>
            <a:r>
              <a:rPr lang="es-ES" sz="3200" b="0" smtClean="0"/>
              <a:t>Discusión </a:t>
            </a:r>
            <a:r>
              <a:rPr lang="es-ES" sz="3200" smtClean="0"/>
              <a:t>(2)</a:t>
            </a:r>
            <a:endParaRPr lang="es-ES" sz="3200" b="0" smtClean="0"/>
          </a:p>
        </p:txBody>
      </p:sp>
      <p:sp>
        <p:nvSpPr>
          <p:cNvPr id="3" name="Left Brace 2"/>
          <p:cNvSpPr/>
          <p:nvPr/>
        </p:nvSpPr>
        <p:spPr bwMode="auto">
          <a:xfrm>
            <a:off x="1752600" y="609600"/>
            <a:ext cx="457200" cy="5410200"/>
          </a:xfrm>
          <a:prstGeom prst="leftBrace">
            <a:avLst/>
          </a:prstGeom>
          <a:ln>
            <a:headEnd type="none" w="med" len="med"/>
            <a:tailEnd type="none" w="med" len="med"/>
          </a:ln>
        </p:spPr>
        <p:style>
          <a:lnRef idx="2">
            <a:schemeClr val="dk1"/>
          </a:lnRef>
          <a:fillRef idx="0">
            <a:schemeClr val="dk1"/>
          </a:fillRef>
          <a:effectRef idx="1">
            <a:schemeClr val="dk1"/>
          </a:effectRef>
          <a:fontRef idx="minor">
            <a:schemeClr val="tx1"/>
          </a:fontRef>
        </p:style>
        <p:txBody>
          <a:bodyPr>
            <a:spAutoFit/>
          </a:bodyPr>
          <a:lstStyle/>
          <a:p>
            <a:pPr eaLnBrk="0" hangingPunct="0">
              <a:spcBef>
                <a:spcPct val="50000"/>
              </a:spcBef>
              <a:defRPr/>
            </a:pPr>
            <a:endParaRPr lang="es-ES"/>
          </a:p>
        </p:txBody>
      </p:sp>
      <p:sp>
        <p:nvSpPr>
          <p:cNvPr id="7" name="Rectangle 6"/>
          <p:cNvSpPr/>
          <p:nvPr/>
        </p:nvSpPr>
        <p:spPr bwMode="auto">
          <a:xfrm>
            <a:off x="58738" y="1620838"/>
            <a:ext cx="1752600" cy="96996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pAutoFit/>
          </a:bodyPr>
          <a:lstStyle/>
          <a:p>
            <a:pPr algn="ctr" eaLnBrk="0" hangingPunct="0">
              <a:spcBef>
                <a:spcPct val="50000"/>
              </a:spcBef>
              <a:defRPr/>
            </a:pPr>
            <a:r>
              <a:rPr lang="es-ES" sz="1900" b="1" dirty="0">
                <a:solidFill>
                  <a:schemeClr val="tx1"/>
                </a:solidFill>
                <a:hlinkClick r:id="rId4" action="ppaction://hlinksldjump"/>
              </a:rPr>
              <a:t>2.</a:t>
            </a:r>
            <a:r>
              <a:rPr lang="es-ES" sz="1900" b="1" dirty="0">
                <a:solidFill>
                  <a:schemeClr val="tx1"/>
                </a:solidFill>
              </a:rPr>
              <a:t> Débil institucionalidad</a:t>
            </a:r>
          </a:p>
        </p:txBody>
      </p:sp>
      <p:sp>
        <p:nvSpPr>
          <p:cNvPr id="8" name="Rectangle 7"/>
          <p:cNvSpPr/>
          <p:nvPr/>
        </p:nvSpPr>
        <p:spPr bwMode="auto">
          <a:xfrm>
            <a:off x="68263" y="2840038"/>
            <a:ext cx="1752600" cy="96996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pAutoFit/>
          </a:bodyPr>
          <a:lstStyle/>
          <a:p>
            <a:pPr eaLnBrk="0" hangingPunct="0">
              <a:spcBef>
                <a:spcPct val="50000"/>
              </a:spcBef>
              <a:defRPr/>
            </a:pPr>
            <a:r>
              <a:rPr lang="es-ES" sz="1900" b="1" dirty="0">
                <a:solidFill>
                  <a:schemeClr val="tx1"/>
                </a:solidFill>
              </a:rPr>
              <a:t>3. Ausencia de proyectos a largo plazo</a:t>
            </a:r>
          </a:p>
        </p:txBody>
      </p:sp>
      <p:sp>
        <p:nvSpPr>
          <p:cNvPr id="9" name="Rectangle 8"/>
          <p:cNvSpPr/>
          <p:nvPr/>
        </p:nvSpPr>
        <p:spPr bwMode="auto">
          <a:xfrm>
            <a:off x="76200" y="4924425"/>
            <a:ext cx="1752600" cy="1400175"/>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pAutoFit/>
          </a:bodyPr>
          <a:lstStyle/>
          <a:p>
            <a:pPr algn="ctr" eaLnBrk="0" hangingPunct="0">
              <a:spcBef>
                <a:spcPct val="50000"/>
              </a:spcBef>
              <a:defRPr/>
            </a:pPr>
            <a:r>
              <a:rPr lang="es-ES" sz="1700" b="1" dirty="0">
                <a:solidFill>
                  <a:schemeClr val="tx1"/>
                </a:solidFill>
              </a:rPr>
              <a:t>5.Investigadores no han obtenido un apoyo político para su trabajo</a:t>
            </a:r>
          </a:p>
        </p:txBody>
      </p:sp>
      <p:sp>
        <p:nvSpPr>
          <p:cNvPr id="12" name="Rectangle 11"/>
          <p:cNvSpPr/>
          <p:nvPr/>
        </p:nvSpPr>
        <p:spPr bwMode="auto">
          <a:xfrm>
            <a:off x="0" y="4046538"/>
            <a:ext cx="1752600" cy="67786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pAutoFit/>
          </a:bodyPr>
          <a:lstStyle/>
          <a:p>
            <a:pPr algn="ctr" eaLnBrk="0" hangingPunct="0">
              <a:spcBef>
                <a:spcPct val="50000"/>
              </a:spcBef>
              <a:defRPr/>
            </a:pPr>
            <a:r>
              <a:rPr lang="es-ES" sz="1900" b="1" dirty="0">
                <a:solidFill>
                  <a:schemeClr val="tx1"/>
                </a:solidFill>
                <a:hlinkClick r:id="rId5" action="ppaction://hlinksldjump"/>
              </a:rPr>
              <a:t>4. </a:t>
            </a:r>
            <a:r>
              <a:rPr lang="es-ES" sz="1900" b="1" dirty="0">
                <a:solidFill>
                  <a:schemeClr val="tx1"/>
                </a:solidFill>
              </a:rPr>
              <a:t>Nueva Ruralidad</a:t>
            </a:r>
          </a:p>
        </p:txBody>
      </p:sp>
      <p:sp>
        <p:nvSpPr>
          <p:cNvPr id="14" name="Rectangle 13"/>
          <p:cNvSpPr/>
          <p:nvPr/>
        </p:nvSpPr>
        <p:spPr bwMode="auto">
          <a:xfrm>
            <a:off x="76200" y="233363"/>
            <a:ext cx="1752600" cy="1138237"/>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pAutoFit/>
          </a:bodyPr>
          <a:lstStyle/>
          <a:p>
            <a:pPr algn="ctr" eaLnBrk="0" hangingPunct="0">
              <a:spcBef>
                <a:spcPct val="50000"/>
              </a:spcBef>
              <a:defRPr/>
            </a:pPr>
            <a:r>
              <a:rPr lang="es-ES" sz="1700" b="1" dirty="0">
                <a:solidFill>
                  <a:schemeClr val="tx1"/>
                </a:solidFill>
                <a:hlinkClick r:id="rId6" action="ppaction://hlinksldjump"/>
              </a:rPr>
              <a:t>1.</a:t>
            </a:r>
            <a:r>
              <a:rPr lang="es-ES" sz="1700" b="1" dirty="0">
                <a:solidFill>
                  <a:schemeClr val="tx1"/>
                </a:solidFill>
              </a:rPr>
              <a:t>  Noción de justicia social entre investigadores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r>
              <a:rPr lang="es-ES" sz="3200" smtClean="0"/>
              <a:t>Discusión  (2)</a:t>
            </a:r>
          </a:p>
        </p:txBody>
      </p:sp>
      <p:sp>
        <p:nvSpPr>
          <p:cNvPr id="507907" name="Rectangle 3"/>
          <p:cNvSpPr>
            <a:spLocks noGrp="1" noChangeArrowheads="1"/>
          </p:cNvSpPr>
          <p:nvPr>
            <p:ph type="body" idx="1"/>
          </p:nvPr>
        </p:nvSpPr>
        <p:spPr>
          <a:xfrm>
            <a:off x="533400" y="1447800"/>
            <a:ext cx="8458200" cy="4800600"/>
          </a:xfrm>
        </p:spPr>
        <p:txBody>
          <a:bodyPr/>
          <a:lstStyle/>
          <a:p>
            <a:pPr>
              <a:lnSpc>
                <a:spcPct val="80000"/>
              </a:lnSpc>
              <a:defRPr/>
            </a:pPr>
            <a:r>
              <a:rPr lang="es-ES" sz="3200" i="1" kern="1200" dirty="0" smtClean="0">
                <a:ea typeface="ＭＳ Ｐゴシック" pitchFamily="-108" charset="-128"/>
              </a:rPr>
              <a:t>“</a:t>
            </a:r>
            <a:r>
              <a:rPr lang="es-CO" i="1" dirty="0">
                <a:ea typeface="ＭＳ Ｐゴシック" pitchFamily="-108" charset="-128"/>
              </a:rPr>
              <a:t>Lo que hemos hecho inicialmente es capacitarles, hacerles conocer la posibilidad de los cruzamientos que se pueden hacer en las plantas al igual que en los animales, nos hemos valido de esos medios, hemos tenido que tomar ejemplo de los animales, preguntar por ejemplo qué hacen ellos cuando quieren realizar un cruzamiento en el ganado, qué características deseables quieren para la cría, entonces igual, se les dijo que se podía hacer en plantas, que se podía obtener un resultado </a:t>
            </a:r>
            <a:r>
              <a:rPr lang="es-CO" i="1" dirty="0" smtClean="0">
                <a:ea typeface="ＭＳ Ｐゴシック" pitchFamily="-108" charset="-128"/>
              </a:rPr>
              <a:t>similar” (Entrevista, 25 de septiembre, 2011)</a:t>
            </a:r>
            <a:endParaRPr lang="es-ES" i="1" kern="1200" dirty="0" smtClean="0">
              <a:ea typeface="ＭＳ Ｐゴシック" pitchFamily="-108" charset="-128"/>
            </a:endParaRPr>
          </a:p>
          <a:p>
            <a:pPr marL="0" indent="0">
              <a:buFont typeface="Wingdings" pitchFamily="2" charset="2"/>
              <a:buNone/>
              <a:defRPr/>
            </a:pPr>
            <a:endParaRPr lang="es-ES" sz="3600" dirty="0" smtClean="0">
              <a:ea typeface="ＭＳ Ｐゴシック" pitchFamily="-108" charset="-12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r>
              <a:rPr lang="es-ES" sz="3200" smtClean="0"/>
              <a:t>Discusión  (2)</a:t>
            </a:r>
          </a:p>
        </p:txBody>
      </p:sp>
      <p:sp>
        <p:nvSpPr>
          <p:cNvPr id="38914" name="Rectangle 3"/>
          <p:cNvSpPr>
            <a:spLocks noGrp="1" noChangeArrowheads="1"/>
          </p:cNvSpPr>
          <p:nvPr>
            <p:ph type="body" idx="1"/>
          </p:nvPr>
        </p:nvSpPr>
        <p:spPr>
          <a:xfrm>
            <a:off x="533400" y="914400"/>
            <a:ext cx="8458200" cy="4800600"/>
          </a:xfrm>
        </p:spPr>
        <p:txBody>
          <a:bodyPr/>
          <a:lstStyle/>
          <a:p>
            <a:r>
              <a:rPr lang="es-ES" i="1" smtClean="0"/>
              <a:t>“Yo no pensé que iba a pasar esto, que los agricultores iban a perder su semilla, pero pasó. Pasa también con un programa convencional de mejoramiento genético, su gran cuello de botella es quién asume el reto de diseminar, quién hace la difusión masiva. En ese sentido, lo que hemos tratado es construir algún proceso, porque nosotros no tenemos, no tenemos esas capacidades para hacerlo, tenemos que aliarnos con alguien, ya sea el municipio, ya sean instituciones, ONGs, alguien que se ocupe de difundir la tecnología” (entrevista, 26-Sept-2011).</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r>
              <a:rPr lang="es-ES" sz="3200" smtClean="0"/>
              <a:t>Discusión  (2)</a:t>
            </a:r>
          </a:p>
        </p:txBody>
      </p:sp>
      <p:sp>
        <p:nvSpPr>
          <p:cNvPr id="507907" name="Rectangle 3"/>
          <p:cNvSpPr>
            <a:spLocks noGrp="1" noChangeArrowheads="1"/>
          </p:cNvSpPr>
          <p:nvPr>
            <p:ph type="body" idx="1"/>
          </p:nvPr>
        </p:nvSpPr>
        <p:spPr>
          <a:xfrm>
            <a:off x="533400" y="1447800"/>
            <a:ext cx="8458200" cy="4800600"/>
          </a:xfrm>
        </p:spPr>
        <p:txBody>
          <a:bodyPr/>
          <a:lstStyle/>
          <a:p>
            <a:pPr>
              <a:defRPr/>
            </a:pPr>
            <a:r>
              <a:rPr lang="es-ES" sz="2400" i="1" dirty="0">
                <a:ea typeface="ＭＳ Ｐゴシック" pitchFamily="-108" charset="-128"/>
              </a:rPr>
              <a:t>“A mi me sirvió para mejorar mi cultivo, pero lamentablemente aquí estamos en minifundio, no tenemos grandes terrenos. Si tuviéramos grandes terrenos estaría tranquilo, pero no tenemos mucho, poco. Claro que si, la gente vive de papa, pero como aumento es haba, </a:t>
            </a:r>
            <a:r>
              <a:rPr lang="es-ES" sz="2400" i="1" dirty="0" smtClean="0">
                <a:ea typeface="ＭＳ Ｐゴシック" pitchFamily="-108" charset="-128"/>
              </a:rPr>
              <a:t>maíz y otras cosas. </a:t>
            </a:r>
            <a:r>
              <a:rPr lang="es-ES" sz="2400" i="1" dirty="0">
                <a:ea typeface="ＭＳ Ｐゴシック" pitchFamily="-108" charset="-128"/>
              </a:rPr>
              <a:t>Ahora ya vivimos parte aquí y otra parte en </a:t>
            </a:r>
            <a:r>
              <a:rPr lang="es-ES" sz="2400" i="1" dirty="0" err="1">
                <a:ea typeface="ＭＳ Ｐゴシック" pitchFamily="-108" charset="-128"/>
              </a:rPr>
              <a:t>Quilacollo</a:t>
            </a:r>
            <a:r>
              <a:rPr lang="es-ES" sz="2400" i="1" dirty="0">
                <a:ea typeface="ＭＳ Ｐゴシック" pitchFamily="-108" charset="-128"/>
              </a:rPr>
              <a:t>. Antes no era así, antes vivía llena de gente esta comunidad porque aquí en la comunidad solo tenemos </a:t>
            </a:r>
            <a:r>
              <a:rPr lang="es-ES" sz="2400" i="1" dirty="0" smtClean="0">
                <a:ea typeface="ＭＳ Ｐゴシック" pitchFamily="-108" charset="-128"/>
              </a:rPr>
              <a:t>180 </a:t>
            </a:r>
            <a:r>
              <a:rPr lang="es-ES" sz="2400" i="1" dirty="0">
                <a:ea typeface="ＭＳ Ｐゴシック" pitchFamily="-108" charset="-128"/>
              </a:rPr>
              <a:t>asociados. Ahora nos reunimos </a:t>
            </a:r>
            <a:r>
              <a:rPr lang="es-ES" sz="2400" i="1" dirty="0" smtClean="0">
                <a:ea typeface="ＭＳ Ｐゴシック" pitchFamily="-108" charset="-128"/>
              </a:rPr>
              <a:t>60 – 70 afiliados</a:t>
            </a:r>
            <a:r>
              <a:rPr lang="es-ES" sz="2400" i="1" dirty="0">
                <a:ea typeface="ＭＳ Ｐゴシック" pitchFamily="-108" charset="-128"/>
              </a:rPr>
              <a:t>. Muchos </a:t>
            </a:r>
            <a:r>
              <a:rPr lang="es-ES" sz="2400" i="1" dirty="0" smtClean="0">
                <a:ea typeface="ＭＳ Ｐゴシック" pitchFamily="-108" charset="-128"/>
              </a:rPr>
              <a:t>se fueron para </a:t>
            </a:r>
            <a:r>
              <a:rPr lang="es-ES" sz="2400" i="1" dirty="0">
                <a:ea typeface="ＭＳ Ｐゴシック" pitchFamily="-108" charset="-128"/>
              </a:rPr>
              <a:t>España, </a:t>
            </a:r>
            <a:r>
              <a:rPr lang="es-ES" sz="2400" i="1" dirty="0" smtClean="0">
                <a:ea typeface="ＭＳ Ｐゴシック" pitchFamily="-108" charset="-128"/>
              </a:rPr>
              <a:t>otros volvieron </a:t>
            </a:r>
            <a:r>
              <a:rPr lang="es-ES" sz="2400" i="1" dirty="0">
                <a:ea typeface="ＭＳ Ｐゴシック" pitchFamily="-108" charset="-128"/>
              </a:rPr>
              <a:t>y compraron camión, compraron casita y se quedaron en </a:t>
            </a:r>
            <a:r>
              <a:rPr lang="es-ES" sz="2400" i="1" dirty="0" err="1">
                <a:ea typeface="ＭＳ Ｐゴシック" pitchFamily="-108" charset="-128"/>
              </a:rPr>
              <a:t>Quilacollo</a:t>
            </a:r>
            <a:r>
              <a:rPr lang="es-ES" sz="2400" i="1" dirty="0">
                <a:ea typeface="ＭＳ Ｐゴシック" pitchFamily="-108" charset="-128"/>
              </a:rPr>
              <a:t> porque consiguieron dinero en España</a:t>
            </a:r>
            <a:r>
              <a:rPr lang="es-ES" sz="2400" i="1" dirty="0" smtClean="0">
                <a:ea typeface="ＭＳ Ｐゴシック" pitchFamily="-108" charset="-128"/>
              </a:rPr>
              <a:t>” (Entrevista, 10 de Noviembre de 2011) </a:t>
            </a:r>
            <a:endParaRPr lang="en-US" sz="2400" i="1" dirty="0">
              <a:ea typeface="ＭＳ Ｐゴシック" pitchFamily="-108" charset="-128"/>
            </a:endParaRPr>
          </a:p>
          <a:p>
            <a:pPr marL="0" indent="0">
              <a:buFont typeface="Wingdings" pitchFamily="2" charset="2"/>
              <a:buNone/>
              <a:defRPr/>
            </a:pPr>
            <a:endParaRPr lang="es-ES" dirty="0" smtClean="0">
              <a:ea typeface="ＭＳ Ｐゴシック" pitchFamily="-108" charset="-128"/>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457200" y="0"/>
            <a:ext cx="8229600" cy="1001713"/>
          </a:xfrm>
        </p:spPr>
        <p:txBody>
          <a:bodyPr/>
          <a:lstStyle/>
          <a:p>
            <a:r>
              <a:rPr lang="es-ES" sz="3200" smtClean="0"/>
              <a:t>Conclusión (1)</a:t>
            </a:r>
          </a:p>
        </p:txBody>
      </p:sp>
      <p:sp>
        <p:nvSpPr>
          <p:cNvPr id="507907" name="Rectangle 3"/>
          <p:cNvSpPr>
            <a:spLocks noGrp="1" noChangeArrowheads="1"/>
          </p:cNvSpPr>
          <p:nvPr>
            <p:ph type="body" idx="1"/>
          </p:nvPr>
        </p:nvSpPr>
        <p:spPr>
          <a:xfrm>
            <a:off x="533400" y="1066800"/>
            <a:ext cx="8458200" cy="4800600"/>
          </a:xfrm>
        </p:spPr>
        <p:txBody>
          <a:bodyPr/>
          <a:lstStyle/>
          <a:p>
            <a:pPr>
              <a:lnSpc>
                <a:spcPct val="80000"/>
              </a:lnSpc>
            </a:pPr>
            <a:r>
              <a:rPr lang="es-ES" sz="3600" smtClean="0"/>
              <a:t>FMP es una alternativa en áreas marginadas, combinada con mejoramiento convencional. </a:t>
            </a:r>
            <a:endParaRPr lang="es-ES" sz="3200" smtClean="0"/>
          </a:p>
          <a:p>
            <a:r>
              <a:rPr lang="es-ES" sz="3200" smtClean="0"/>
              <a:t>Es mas fácil decir que hacer!! </a:t>
            </a:r>
          </a:p>
          <a:p>
            <a:pPr>
              <a:lnSpc>
                <a:spcPct val="80000"/>
              </a:lnSpc>
            </a:pPr>
            <a:r>
              <a:rPr lang="es-ES" sz="3200" smtClean="0"/>
              <a:t>Los agricultores que participan son lideres de su comunidad</a:t>
            </a:r>
          </a:p>
          <a:p>
            <a:pPr>
              <a:lnSpc>
                <a:spcPct val="80000"/>
              </a:lnSpc>
            </a:pPr>
            <a:r>
              <a:rPr lang="es-ES" sz="3200" smtClean="0"/>
              <a:t>El FMP por si solo no mejora una mayor adopción de variedades. </a:t>
            </a:r>
          </a:p>
          <a:p>
            <a:pPr>
              <a:lnSpc>
                <a:spcPct val="80000"/>
              </a:lnSpc>
            </a:pPr>
            <a:r>
              <a:rPr lang="es-ES" sz="3200" smtClean="0"/>
              <a:t>Otros factores como un débil sistema de distribución de semillas y políticas adecuadas también influyen.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07907">
                                            <p:txEl>
                                              <p:pRg st="0" end="0"/>
                                            </p:txEl>
                                          </p:spTgt>
                                        </p:tgtEl>
                                        <p:attrNameLst>
                                          <p:attrName>style.visibility</p:attrName>
                                        </p:attrNameLst>
                                      </p:cBhvr>
                                      <p:to>
                                        <p:strVal val="visible"/>
                                      </p:to>
                                    </p:set>
                                    <p:animEffect transition="in" filter="wipe(up)">
                                      <p:cBhvr>
                                        <p:cTn id="7" dur="500"/>
                                        <p:tgtEl>
                                          <p:spTgt spid="507907">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07907">
                                            <p:txEl>
                                              <p:pRg st="1" end="1"/>
                                            </p:txEl>
                                          </p:spTgt>
                                        </p:tgtEl>
                                        <p:attrNameLst>
                                          <p:attrName>style.visibility</p:attrName>
                                        </p:attrNameLst>
                                      </p:cBhvr>
                                      <p:to>
                                        <p:strVal val="visible"/>
                                      </p:to>
                                    </p:set>
                                    <p:animEffect transition="in" filter="wipe(up)">
                                      <p:cBhvr>
                                        <p:cTn id="10" dur="500"/>
                                        <p:tgtEl>
                                          <p:spTgt spid="507907">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507907">
                                            <p:txEl>
                                              <p:pRg st="2" end="2"/>
                                            </p:txEl>
                                          </p:spTgt>
                                        </p:tgtEl>
                                        <p:attrNameLst>
                                          <p:attrName>style.visibility</p:attrName>
                                        </p:attrNameLst>
                                      </p:cBhvr>
                                      <p:to>
                                        <p:strVal val="visible"/>
                                      </p:to>
                                    </p:set>
                                    <p:animEffect transition="in" filter="wipe(up)">
                                      <p:cBhvr>
                                        <p:cTn id="13" dur="500"/>
                                        <p:tgtEl>
                                          <p:spTgt spid="50790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507907">
                                            <p:txEl>
                                              <p:pRg st="3" end="3"/>
                                            </p:txEl>
                                          </p:spTgt>
                                        </p:tgtEl>
                                        <p:attrNameLst>
                                          <p:attrName>style.visibility</p:attrName>
                                        </p:attrNameLst>
                                      </p:cBhvr>
                                      <p:to>
                                        <p:strVal val="visible"/>
                                      </p:to>
                                    </p:set>
                                    <p:animEffect transition="in" filter="wipe(up)">
                                      <p:cBhvr>
                                        <p:cTn id="18" dur="500"/>
                                        <p:tgtEl>
                                          <p:spTgt spid="507907">
                                            <p:txEl>
                                              <p:pRg st="3" end="3"/>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507907">
                                            <p:txEl>
                                              <p:pRg st="4" end="4"/>
                                            </p:txEl>
                                          </p:spTgt>
                                        </p:tgtEl>
                                        <p:attrNameLst>
                                          <p:attrName>style.visibility</p:attrName>
                                        </p:attrNameLst>
                                      </p:cBhvr>
                                      <p:to>
                                        <p:strVal val="visible"/>
                                      </p:to>
                                    </p:set>
                                    <p:animEffect transition="in" filter="wipe(up)">
                                      <p:cBhvr>
                                        <p:cTn id="21" dur="500"/>
                                        <p:tgtEl>
                                          <p:spTgt spid="5079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r>
              <a:rPr lang="es-ES" sz="3200" smtClean="0"/>
              <a:t>Conclusión (2)</a:t>
            </a:r>
          </a:p>
        </p:txBody>
      </p:sp>
      <p:sp>
        <p:nvSpPr>
          <p:cNvPr id="507907" name="Rectangle 3"/>
          <p:cNvSpPr>
            <a:spLocks noGrp="1" noChangeArrowheads="1"/>
          </p:cNvSpPr>
          <p:nvPr>
            <p:ph type="body" idx="1"/>
          </p:nvPr>
        </p:nvSpPr>
        <p:spPr>
          <a:xfrm>
            <a:off x="533400" y="1143000"/>
            <a:ext cx="8458200" cy="4800600"/>
          </a:xfrm>
        </p:spPr>
        <p:txBody>
          <a:bodyPr/>
          <a:lstStyle/>
          <a:p>
            <a:pPr>
              <a:lnSpc>
                <a:spcPct val="80000"/>
              </a:lnSpc>
            </a:pPr>
            <a:r>
              <a:rPr lang="es-ES" sz="3000" smtClean="0"/>
              <a:t>Análisis critico de las instituciones y las redes de actores para la creación de sinergias para el desarrollo y diseminación de tecnologías.</a:t>
            </a:r>
          </a:p>
          <a:p>
            <a:pPr>
              <a:lnSpc>
                <a:spcPct val="80000"/>
              </a:lnSpc>
            </a:pPr>
            <a:r>
              <a:rPr lang="es-ES" sz="3000" smtClean="0"/>
              <a:t>La agenda de la participación para el desarrollo de tecnologías debe abrirse para incluir aspectos de gobernanza que incluyan al sector publico.</a:t>
            </a:r>
          </a:p>
          <a:p>
            <a:pPr>
              <a:lnSpc>
                <a:spcPct val="80000"/>
              </a:lnSpc>
            </a:pPr>
            <a:r>
              <a:rPr lang="es-ES" sz="3000" smtClean="0"/>
              <a:t>La participación deliberativa y performativa podrían ser un complemento para generar mayor impacto en la diseminación de tecnologías.  </a:t>
            </a:r>
          </a:p>
          <a:p>
            <a:pPr>
              <a:lnSpc>
                <a:spcPct val="80000"/>
              </a:lnSpc>
            </a:pPr>
            <a:r>
              <a:rPr lang="es-ES" sz="3000" smtClean="0"/>
              <a:t>Existen diferencias en los sistemas nacionales de investigación a nivel regional que influyen en el impacto.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07907">
                                            <p:txEl>
                                              <p:pRg st="0" end="0"/>
                                            </p:txEl>
                                          </p:spTgt>
                                        </p:tgtEl>
                                        <p:attrNameLst>
                                          <p:attrName>style.visibility</p:attrName>
                                        </p:attrNameLst>
                                      </p:cBhvr>
                                      <p:to>
                                        <p:strVal val="visible"/>
                                      </p:to>
                                    </p:set>
                                    <p:animEffect transition="in" filter="wipe(up)">
                                      <p:cBhvr>
                                        <p:cTn id="7" dur="500"/>
                                        <p:tgtEl>
                                          <p:spTgt spid="507907">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07907">
                                            <p:txEl>
                                              <p:pRg st="1" end="1"/>
                                            </p:txEl>
                                          </p:spTgt>
                                        </p:tgtEl>
                                        <p:attrNameLst>
                                          <p:attrName>style.visibility</p:attrName>
                                        </p:attrNameLst>
                                      </p:cBhvr>
                                      <p:to>
                                        <p:strVal val="visible"/>
                                      </p:to>
                                    </p:set>
                                    <p:animEffect transition="in" filter="wipe(up)">
                                      <p:cBhvr>
                                        <p:cTn id="10" dur="500"/>
                                        <p:tgtEl>
                                          <p:spTgt spid="50790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07907">
                                            <p:txEl>
                                              <p:pRg st="2" end="2"/>
                                            </p:txEl>
                                          </p:spTgt>
                                        </p:tgtEl>
                                        <p:attrNameLst>
                                          <p:attrName>style.visibility</p:attrName>
                                        </p:attrNameLst>
                                      </p:cBhvr>
                                      <p:to>
                                        <p:strVal val="visible"/>
                                      </p:to>
                                    </p:set>
                                    <p:animEffect transition="in" filter="wipe(up)">
                                      <p:cBhvr>
                                        <p:cTn id="15" dur="500"/>
                                        <p:tgtEl>
                                          <p:spTgt spid="50790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507907">
                                            <p:txEl>
                                              <p:pRg st="3" end="3"/>
                                            </p:txEl>
                                          </p:spTgt>
                                        </p:tgtEl>
                                        <p:attrNameLst>
                                          <p:attrName>style.visibility</p:attrName>
                                        </p:attrNameLst>
                                      </p:cBhvr>
                                      <p:to>
                                        <p:strVal val="visible"/>
                                      </p:to>
                                    </p:set>
                                    <p:animEffect transition="in" filter="wipe(up)">
                                      <p:cBhvr>
                                        <p:cTn id="20" dur="500"/>
                                        <p:tgtEl>
                                          <p:spTgt spid="5079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s-ES" sz="3200" smtClean="0"/>
              <a:t>Reflexiones para la Discusion</a:t>
            </a:r>
          </a:p>
        </p:txBody>
      </p:sp>
      <p:sp>
        <p:nvSpPr>
          <p:cNvPr id="507907" name="Rectangle 3"/>
          <p:cNvSpPr>
            <a:spLocks noGrp="1" noChangeArrowheads="1"/>
          </p:cNvSpPr>
          <p:nvPr>
            <p:ph type="body" idx="1"/>
          </p:nvPr>
        </p:nvSpPr>
        <p:spPr>
          <a:xfrm>
            <a:off x="228600" y="1371600"/>
            <a:ext cx="8458200" cy="4800600"/>
          </a:xfrm>
        </p:spPr>
        <p:txBody>
          <a:bodyPr/>
          <a:lstStyle/>
          <a:p>
            <a:pPr lvl="1">
              <a:defRPr/>
            </a:pPr>
            <a:r>
              <a:rPr lang="es-ES" sz="2900" dirty="0" smtClean="0">
                <a:ea typeface="ＭＳ Ｐゴシック" pitchFamily="-108" charset="-128"/>
              </a:rPr>
              <a:t>Los métodos participativos que usamos son un medio o un fin para nuestros proyectos?</a:t>
            </a:r>
          </a:p>
          <a:p>
            <a:pPr lvl="1">
              <a:defRPr/>
            </a:pPr>
            <a:r>
              <a:rPr lang="es-ES" sz="2900" dirty="0" smtClean="0">
                <a:ea typeface="ＭＳ Ｐゴシック" pitchFamily="-108" charset="-128"/>
              </a:rPr>
              <a:t>Se quedan en lo </a:t>
            </a:r>
            <a:r>
              <a:rPr lang="es-ES" sz="2900" dirty="0" err="1" smtClean="0">
                <a:ea typeface="ＭＳ Ｐゴシック" pitchFamily="-108" charset="-128"/>
              </a:rPr>
              <a:t>performativo</a:t>
            </a:r>
            <a:r>
              <a:rPr lang="es-ES" sz="2900" dirty="0" smtClean="0">
                <a:ea typeface="ＭＳ Ｐゴシック" pitchFamily="-108" charset="-128"/>
              </a:rPr>
              <a:t> o generan a su vez un proceso de deliberación y consenso ?</a:t>
            </a:r>
          </a:p>
          <a:p>
            <a:pPr lvl="1">
              <a:defRPr/>
            </a:pPr>
            <a:r>
              <a:rPr lang="es-ES" sz="2900" dirty="0" smtClean="0">
                <a:ea typeface="ＭＳ Ｐゴシック" pitchFamily="-108" charset="-128"/>
              </a:rPr>
              <a:t>Que sinergias se deben crear dentro y fuera de nuestros proyectos para  generar cambios institucionales?</a:t>
            </a:r>
          </a:p>
          <a:p>
            <a:pPr lvl="1">
              <a:defRPr/>
            </a:pPr>
            <a:r>
              <a:rPr lang="es-ES" sz="2900" dirty="0" smtClean="0">
                <a:ea typeface="ＭＳ Ｐゴシック" pitchFamily="-108" charset="-128"/>
              </a:rPr>
              <a:t>Cuales son las amenazas externas para generar un proceso participativo de desarrollo de tecnologías y para la diseminación futura de estas tecnologías?. </a:t>
            </a:r>
          </a:p>
          <a:p>
            <a:pPr marL="457200" lvl="1" indent="0">
              <a:buFont typeface="Wingdings" pitchFamily="2" charset="2"/>
              <a:buNone/>
              <a:defRPr/>
            </a:pPr>
            <a:endParaRPr lang="es-ES" sz="2900" dirty="0" smtClean="0">
              <a:ea typeface="ＭＳ Ｐゴシック" pitchFamily="-108"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07907">
                                            <p:txEl>
                                              <p:pRg st="0" end="0"/>
                                            </p:txEl>
                                          </p:spTgt>
                                        </p:tgtEl>
                                        <p:attrNameLst>
                                          <p:attrName>style.visibility</p:attrName>
                                        </p:attrNameLst>
                                      </p:cBhvr>
                                      <p:to>
                                        <p:strVal val="visible"/>
                                      </p:to>
                                    </p:set>
                                    <p:animEffect transition="in" filter="wipe(up)">
                                      <p:cBhvr>
                                        <p:cTn id="7" dur="500"/>
                                        <p:tgtEl>
                                          <p:spTgt spid="507907">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07907">
                                            <p:txEl>
                                              <p:pRg st="1" end="1"/>
                                            </p:txEl>
                                          </p:spTgt>
                                        </p:tgtEl>
                                        <p:attrNameLst>
                                          <p:attrName>style.visibility</p:attrName>
                                        </p:attrNameLst>
                                      </p:cBhvr>
                                      <p:to>
                                        <p:strVal val="visible"/>
                                      </p:to>
                                    </p:set>
                                    <p:animEffect transition="in" filter="wipe(up)">
                                      <p:cBhvr>
                                        <p:cTn id="10" dur="500"/>
                                        <p:tgtEl>
                                          <p:spTgt spid="507907">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507907">
                                            <p:txEl>
                                              <p:pRg st="2" end="2"/>
                                            </p:txEl>
                                          </p:spTgt>
                                        </p:tgtEl>
                                        <p:attrNameLst>
                                          <p:attrName>style.visibility</p:attrName>
                                        </p:attrNameLst>
                                      </p:cBhvr>
                                      <p:to>
                                        <p:strVal val="visible"/>
                                      </p:to>
                                    </p:set>
                                    <p:animEffect transition="in" filter="wipe(up)">
                                      <p:cBhvr>
                                        <p:cTn id="13" dur="500"/>
                                        <p:tgtEl>
                                          <p:spTgt spid="507907">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507907">
                                            <p:txEl>
                                              <p:pRg st="3" end="3"/>
                                            </p:txEl>
                                          </p:spTgt>
                                        </p:tgtEl>
                                        <p:attrNameLst>
                                          <p:attrName>style.visibility</p:attrName>
                                        </p:attrNameLst>
                                      </p:cBhvr>
                                      <p:to>
                                        <p:strVal val="visible"/>
                                      </p:to>
                                    </p:set>
                                    <p:animEffect transition="in" filter="wipe(up)">
                                      <p:cBhvr>
                                        <p:cTn id="16" dur="500"/>
                                        <p:tgtEl>
                                          <p:spTgt spid="5079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8"/>
          <p:cNvSpPr>
            <a:spLocks noGrp="1" noChangeArrowheads="1"/>
          </p:cNvSpPr>
          <p:nvPr>
            <p:ph type="ctrTitle"/>
          </p:nvPr>
        </p:nvSpPr>
        <p:spPr>
          <a:xfrm>
            <a:off x="533400" y="588963"/>
            <a:ext cx="8229600" cy="1849437"/>
          </a:xfrm>
        </p:spPr>
        <p:txBody>
          <a:bodyPr/>
          <a:lstStyle/>
          <a:p>
            <a:r>
              <a:rPr lang="es-EC" sz="5400" b="1" smtClean="0"/>
              <a:t>Gracias por su Atención!</a:t>
            </a: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oS93xTUCQUOobWuZOHnco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l2vL8oxsLkaCdyyD4vz6j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jyfZusoB0mD79kR2Ma0_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N5EKJQsCQEqSZA0CZKR8l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XjjDq4sENkmiJYSFF2hEv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iXCkCZc.B0m6ZtDvfilsj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PXJmAJ93jE61RVysk2VOzQ"/>
</p:tagLst>
</file>

<file path=ppt/theme/theme1.xml><?xml version="1.0" encoding="utf-8"?>
<a:theme xmlns:a="http://schemas.openxmlformats.org/drawingml/2006/main" name="Default Design">
  <a:themeElements>
    <a:clrScheme name="Default Design 1">
      <a:dk1>
        <a:srgbClr val="004C78"/>
      </a:dk1>
      <a:lt1>
        <a:srgbClr val="FFFFFF"/>
      </a:lt1>
      <a:dk2>
        <a:srgbClr val="FFFFFF"/>
      </a:dk2>
      <a:lt2>
        <a:srgbClr val="808080"/>
      </a:lt2>
      <a:accent1>
        <a:srgbClr val="80BA64"/>
      </a:accent1>
      <a:accent2>
        <a:srgbClr val="E75200"/>
      </a:accent2>
      <a:accent3>
        <a:srgbClr val="FFFFFF"/>
      </a:accent3>
      <a:accent4>
        <a:srgbClr val="004065"/>
      </a:accent4>
      <a:accent5>
        <a:srgbClr val="C0D9B8"/>
      </a:accent5>
      <a:accent6>
        <a:srgbClr val="D14900"/>
      </a:accent6>
      <a:hlink>
        <a:srgbClr val="EAB200"/>
      </a:hlink>
      <a:folHlink>
        <a:srgbClr val="B2B2B2"/>
      </a:folHlink>
    </a:clrScheme>
    <a:fontScheme name="Default Design">
      <a:majorFont>
        <a:latin typeface="News Gothic"/>
        <a:ea typeface=""/>
        <a:cs typeface=""/>
      </a:majorFont>
      <a:minorFont>
        <a:latin typeface="News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News Gothic" pitchFamily="34"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News Gothic" pitchFamily="34" charset="0"/>
          </a:defRPr>
        </a:defPPr>
      </a:lstStyle>
    </a:lnDef>
  </a:objectDefaults>
  <a:extraClrSchemeLst>
    <a:extraClrScheme>
      <a:clrScheme name="Default Design 1">
        <a:dk1>
          <a:srgbClr val="004C78"/>
        </a:dk1>
        <a:lt1>
          <a:srgbClr val="FFFFFF"/>
        </a:lt1>
        <a:dk2>
          <a:srgbClr val="FFFFFF"/>
        </a:dk2>
        <a:lt2>
          <a:srgbClr val="808080"/>
        </a:lt2>
        <a:accent1>
          <a:srgbClr val="80BA64"/>
        </a:accent1>
        <a:accent2>
          <a:srgbClr val="E75200"/>
        </a:accent2>
        <a:accent3>
          <a:srgbClr val="FFFFFF"/>
        </a:accent3>
        <a:accent4>
          <a:srgbClr val="004065"/>
        </a:accent4>
        <a:accent5>
          <a:srgbClr val="C0D9B8"/>
        </a:accent5>
        <a:accent6>
          <a:srgbClr val="D14900"/>
        </a:accent6>
        <a:hlink>
          <a:srgbClr val="EAB2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7334</TotalTime>
  <Words>1156</Words>
  <Application>Microsoft Office PowerPoint</Application>
  <PresentationFormat>On-screen Show (4:3)</PresentationFormat>
  <Paragraphs>102</Paragraphs>
  <Slides>21</Slides>
  <Notes>9</Notes>
  <HiddenSlides>0</HiddenSlides>
  <MMClips>0</MMClips>
  <ScaleCrop>false</ScaleCrop>
  <HeadingPairs>
    <vt:vector size="6" baseType="variant">
      <vt:variant>
        <vt:lpstr>Fuentes usadas</vt:lpstr>
      </vt:variant>
      <vt:variant>
        <vt:i4>4</vt:i4>
      </vt:variant>
      <vt:variant>
        <vt:lpstr>Plantilla de diseño</vt:lpstr>
      </vt:variant>
      <vt:variant>
        <vt:i4>2</vt:i4>
      </vt:variant>
      <vt:variant>
        <vt:lpstr>Títulos de diapositiva</vt:lpstr>
      </vt:variant>
      <vt:variant>
        <vt:i4>21</vt:i4>
      </vt:variant>
    </vt:vector>
  </HeadingPairs>
  <TitlesOfParts>
    <vt:vector size="27" baseType="lpstr">
      <vt:lpstr>News Gothic</vt:lpstr>
      <vt:lpstr>MS PGothic</vt:lpstr>
      <vt:lpstr>Arial</vt:lpstr>
      <vt:lpstr>Wingdings</vt:lpstr>
      <vt:lpstr>Default Design</vt:lpstr>
      <vt:lpstr>Default Design</vt:lpstr>
      <vt:lpstr>Enfoques Participativos para la Investigación Agrícola: Es la participación suficiente? </vt:lpstr>
      <vt:lpstr>Contenido</vt:lpstr>
      <vt:lpstr>Mejoramiento Convencional y sus Criticas</vt:lpstr>
      <vt:lpstr>Fitomejoramiento Participativo como Alternativa</vt:lpstr>
      <vt:lpstr>Pregunta de Investigación</vt:lpstr>
      <vt:lpstr>Marco Analítico </vt:lpstr>
      <vt:lpstr>Metodología </vt:lpstr>
      <vt:lpstr>Caso de Estudio: FMP en Morochata - Cochabamba</vt:lpstr>
      <vt:lpstr>Actividades en FMP en Morochata</vt:lpstr>
      <vt:lpstr>Actividades en FMP en Morochata (2)</vt:lpstr>
      <vt:lpstr>Actividades en FMP en Morochata (3)</vt:lpstr>
      <vt:lpstr>Resultados del FMP en Morochata </vt:lpstr>
      <vt:lpstr>Discusión (1)</vt:lpstr>
      <vt:lpstr>Discusión (2)</vt:lpstr>
      <vt:lpstr>Discusión  (2)</vt:lpstr>
      <vt:lpstr>Discusión  (2)</vt:lpstr>
      <vt:lpstr>Discusión  (2)</vt:lpstr>
      <vt:lpstr>Conclusión (1)</vt:lpstr>
      <vt:lpstr>Conclusión (2)</vt:lpstr>
      <vt:lpstr>Reflexiones para la Discusion</vt:lpstr>
      <vt:lpstr>Gracias por su Atención!</vt:lpstr>
    </vt:vector>
  </TitlesOfParts>
  <Manager>Ruud Verkerke</Manager>
  <Company>CPRO-DLO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Titel-slide (44 pt groene tekst op groene lijn; 2e regel eronder)</dc:title>
  <dc:creator>rina kleinjan</dc:creator>
  <dc:description>Huisstijltemplate oktober 2003:_x000d_
Beamerpresentatie voor slides met blauwe achtergrond, incl. blauwe titelslide en afsluiter</dc:description>
  <cp:lastModifiedBy>Pedro</cp:lastModifiedBy>
  <cp:revision>374</cp:revision>
  <cp:lastPrinted>2003-10-17T13:36:13Z</cp:lastPrinted>
  <dcterms:created xsi:type="dcterms:W3CDTF">2011-02-04T03:53:55Z</dcterms:created>
  <dcterms:modified xsi:type="dcterms:W3CDTF">2012-07-16T15:48:58Z</dcterms:modified>
  <cp:category>Huisstijl</cp:category>
</cp:coreProperties>
</file>