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698" r:id="rId2"/>
    <p:sldId id="760" r:id="rId3"/>
    <p:sldId id="748" r:id="rId4"/>
    <p:sldId id="743" r:id="rId5"/>
    <p:sldId id="402" r:id="rId6"/>
    <p:sldId id="723" r:id="rId7"/>
    <p:sldId id="773" r:id="rId8"/>
    <p:sldId id="746" r:id="rId9"/>
    <p:sldId id="265" r:id="rId10"/>
    <p:sldId id="777" r:id="rId11"/>
    <p:sldId id="262" r:id="rId12"/>
    <p:sldId id="261" r:id="rId13"/>
    <p:sldId id="264" r:id="rId14"/>
    <p:sldId id="778" r:id="rId15"/>
    <p:sldId id="7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2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3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E743D8-EA4C-499D-9EAC-9973F7C00E84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A52164C9-FF5A-41FD-839C-4A3F1186492B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2800" dirty="0">
              <a:solidFill>
                <a:schemeClr val="bg1"/>
              </a:solidFill>
            </a:rPr>
            <a:t>Set the vision</a:t>
          </a:r>
        </a:p>
      </dgm:t>
    </dgm:pt>
    <dgm:pt modelId="{06A82FDA-7371-4039-BE8B-A29D97A0AA82}" type="parTrans" cxnId="{3479A57E-FBB1-452D-88DF-93F28B71530C}">
      <dgm:prSet/>
      <dgm:spPr/>
      <dgm:t>
        <a:bodyPr/>
        <a:lstStyle/>
        <a:p>
          <a:endParaRPr lang="en-GB"/>
        </a:p>
      </dgm:t>
    </dgm:pt>
    <dgm:pt modelId="{73919F10-6C70-46EC-906E-1FB21D9D6390}" type="sibTrans" cxnId="{3479A57E-FBB1-452D-88DF-93F28B71530C}">
      <dgm:prSet/>
      <dgm:spPr/>
      <dgm:t>
        <a:bodyPr/>
        <a:lstStyle/>
        <a:p>
          <a:endParaRPr lang="en-GB"/>
        </a:p>
      </dgm:t>
    </dgm:pt>
    <dgm:pt modelId="{F97AE16C-B1AD-4755-B652-1B9C615A03B2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Involve the agents of change</a:t>
          </a:r>
        </a:p>
      </dgm:t>
    </dgm:pt>
    <dgm:pt modelId="{1B650106-C3A6-4563-ACCC-BFA8B82452C8}" type="parTrans" cxnId="{1082E969-1AEF-472B-AA61-8C0B5DADB4BD}">
      <dgm:prSet/>
      <dgm:spPr/>
      <dgm:t>
        <a:bodyPr/>
        <a:lstStyle/>
        <a:p>
          <a:endParaRPr lang="en-GB"/>
        </a:p>
      </dgm:t>
    </dgm:pt>
    <dgm:pt modelId="{03A542BC-886D-4DDB-BC52-FE339871EBDC}" type="sibTrans" cxnId="{1082E969-1AEF-472B-AA61-8C0B5DADB4BD}">
      <dgm:prSet/>
      <dgm:spPr/>
      <dgm:t>
        <a:bodyPr/>
        <a:lstStyle/>
        <a:p>
          <a:endParaRPr lang="en-GB"/>
        </a:p>
      </dgm:t>
    </dgm:pt>
    <dgm:pt modelId="{7484FEC8-8042-4148-B57C-860458EF7806}">
      <dgm:prSet phldrT="[Text]" custT="1"/>
      <dgm:spPr>
        <a:solidFill>
          <a:schemeClr val="bg2">
            <a:lumMod val="50000"/>
            <a:alpha val="80000"/>
          </a:schemeClr>
        </a:solidFill>
        <a:ln>
          <a:noFill/>
        </a:ln>
        <a:effectLst/>
      </dgm:spPr>
      <dgm:t>
        <a:bodyPr spcFirstLastPara="0" vert="horz" wrap="square" lIns="20320" tIns="20320" rIns="20320" bIns="20320" numCol="1" spcCol="1270" anchor="ctr" anchorCtr="0"/>
        <a:lstStyle/>
        <a:p>
          <a:pPr>
            <a:lnSpc>
              <a:spcPct val="100000"/>
            </a:lnSpc>
          </a:pPr>
          <a:r>
            <a:rPr lang="en-GB" sz="28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Monitoring</a:t>
          </a:r>
          <a:r>
            <a:rPr lang="en-GB" sz="2800" kern="1200" dirty="0">
              <a:solidFill>
                <a:schemeClr val="bg1"/>
              </a:solidFill>
            </a:rPr>
            <a:t> progress</a:t>
          </a:r>
        </a:p>
      </dgm:t>
    </dgm:pt>
    <dgm:pt modelId="{0943848E-E914-4410-B849-CD753E503FF0}" type="parTrans" cxnId="{A3C7FDA9-BF79-4709-97BA-00017839D8B1}">
      <dgm:prSet/>
      <dgm:spPr/>
      <dgm:t>
        <a:bodyPr/>
        <a:lstStyle/>
        <a:p>
          <a:endParaRPr lang="en-GB"/>
        </a:p>
      </dgm:t>
    </dgm:pt>
    <dgm:pt modelId="{50EC117D-D3DF-40B1-AE8D-2D58870617A5}" type="sibTrans" cxnId="{A3C7FDA9-BF79-4709-97BA-00017839D8B1}">
      <dgm:prSet/>
      <dgm:spPr/>
      <dgm:t>
        <a:bodyPr/>
        <a:lstStyle/>
        <a:p>
          <a:endParaRPr lang="en-GB"/>
        </a:p>
      </dgm:t>
    </dgm:pt>
    <dgm:pt modelId="{9B7FEDC1-70FF-486D-AC1A-4A5C1F055DC5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Move from wide and shallow evaluations to in depth following of key indicators</a:t>
          </a:r>
        </a:p>
      </dgm:t>
    </dgm:pt>
    <dgm:pt modelId="{F5B98285-3BD3-48EE-9A2A-F13192140852}" type="parTrans" cxnId="{A04023C9-ADE4-49AB-B976-02B7BF3387DA}">
      <dgm:prSet/>
      <dgm:spPr/>
      <dgm:t>
        <a:bodyPr/>
        <a:lstStyle/>
        <a:p>
          <a:endParaRPr lang="en-GB"/>
        </a:p>
      </dgm:t>
    </dgm:pt>
    <dgm:pt modelId="{F702CE52-4A2D-4E60-A96E-A9FC679559B4}" type="sibTrans" cxnId="{A04023C9-ADE4-49AB-B976-02B7BF3387DA}">
      <dgm:prSet/>
      <dgm:spPr/>
      <dgm:t>
        <a:bodyPr/>
        <a:lstStyle/>
        <a:p>
          <a:endParaRPr lang="en-GB"/>
        </a:p>
      </dgm:t>
    </dgm:pt>
    <dgm:pt modelId="{ECBD3407-47FD-421F-934D-B8207593B2FD}">
      <dgm:prSet phldrT="[Text]" custT="1"/>
      <dgm:spPr>
        <a:solidFill>
          <a:schemeClr val="bg2">
            <a:lumMod val="50000"/>
            <a:alpha val="63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2800" dirty="0">
              <a:solidFill>
                <a:schemeClr val="bg1"/>
              </a:solidFill>
            </a:rPr>
            <a:t>Is the system changing?</a:t>
          </a:r>
        </a:p>
      </dgm:t>
    </dgm:pt>
    <dgm:pt modelId="{00EC80AD-0A74-407F-BC0D-4A92899CA4DE}" type="parTrans" cxnId="{1A983E63-386B-4034-8127-DE4122A5CC5D}">
      <dgm:prSet/>
      <dgm:spPr/>
      <dgm:t>
        <a:bodyPr/>
        <a:lstStyle/>
        <a:p>
          <a:endParaRPr lang="en-GB"/>
        </a:p>
      </dgm:t>
    </dgm:pt>
    <dgm:pt modelId="{91B9E37A-0398-4C25-B79E-AB685D84285F}" type="sibTrans" cxnId="{1A983E63-386B-4034-8127-DE4122A5CC5D}">
      <dgm:prSet/>
      <dgm:spPr/>
      <dgm:t>
        <a:bodyPr/>
        <a:lstStyle/>
        <a:p>
          <a:endParaRPr lang="en-GB"/>
        </a:p>
      </dgm:t>
    </dgm:pt>
    <dgm:pt modelId="{5249B2D4-A270-46EB-8544-02027FE818CF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Take stock of changes to the system from time to time</a:t>
          </a:r>
        </a:p>
      </dgm:t>
    </dgm:pt>
    <dgm:pt modelId="{252357CE-13D8-4303-BA37-EB307F2C792A}" type="parTrans" cxnId="{AB8FD65C-7C21-4ADF-95FB-AFEB27D5BB02}">
      <dgm:prSet/>
      <dgm:spPr/>
      <dgm:t>
        <a:bodyPr/>
        <a:lstStyle/>
        <a:p>
          <a:endParaRPr lang="en-GB"/>
        </a:p>
      </dgm:t>
    </dgm:pt>
    <dgm:pt modelId="{8083D679-CB68-4288-B884-FF56D827D528}" type="sibTrans" cxnId="{AB8FD65C-7C21-4ADF-95FB-AFEB27D5BB02}">
      <dgm:prSet/>
      <dgm:spPr/>
      <dgm:t>
        <a:bodyPr/>
        <a:lstStyle/>
        <a:p>
          <a:endParaRPr lang="en-GB"/>
        </a:p>
      </dgm:t>
    </dgm:pt>
    <dgm:pt modelId="{9B13C5D9-5708-4BFE-8FD7-EB19A29EBC2C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Select and affect strategic entry points</a:t>
          </a:r>
        </a:p>
      </dgm:t>
    </dgm:pt>
    <dgm:pt modelId="{801224B3-D5A2-4485-A7A6-BE6754F4DCBD}" type="parTrans" cxnId="{56292006-EDC3-49C3-84EB-42E200126E2B}">
      <dgm:prSet/>
      <dgm:spPr/>
      <dgm:t>
        <a:bodyPr/>
        <a:lstStyle/>
        <a:p>
          <a:endParaRPr lang="en-GB"/>
        </a:p>
      </dgm:t>
    </dgm:pt>
    <dgm:pt modelId="{1FCBFB0E-8EFA-4E32-90B9-76A1B6453963}" type="sibTrans" cxnId="{56292006-EDC3-49C3-84EB-42E200126E2B}">
      <dgm:prSet/>
      <dgm:spPr/>
      <dgm:t>
        <a:bodyPr/>
        <a:lstStyle/>
        <a:p>
          <a:endParaRPr lang="en-GB"/>
        </a:p>
      </dgm:t>
    </dgm:pt>
    <dgm:pt modelId="{8BE25FAB-EA2A-49FA-85DD-258E42414F72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endParaRPr lang="en-GB" sz="1800" dirty="0">
            <a:solidFill>
              <a:schemeClr val="bg1"/>
            </a:solidFill>
          </a:endParaRPr>
        </a:p>
      </dgm:t>
    </dgm:pt>
    <dgm:pt modelId="{1D994EE3-1631-4F32-AC6D-250748327D68}" type="parTrans" cxnId="{F8EF8E11-F208-49E9-89D8-A40C006CDF76}">
      <dgm:prSet/>
      <dgm:spPr/>
      <dgm:t>
        <a:bodyPr/>
        <a:lstStyle/>
        <a:p>
          <a:endParaRPr lang="en-GB"/>
        </a:p>
      </dgm:t>
    </dgm:pt>
    <dgm:pt modelId="{7420E045-334D-4800-9981-831C2A692481}" type="sibTrans" cxnId="{F8EF8E11-F208-49E9-89D8-A40C006CDF76}">
      <dgm:prSet/>
      <dgm:spPr/>
      <dgm:t>
        <a:bodyPr/>
        <a:lstStyle/>
        <a:p>
          <a:endParaRPr lang="en-GB"/>
        </a:p>
      </dgm:t>
    </dgm:pt>
    <dgm:pt modelId="{D0434351-D349-4387-A4F9-FB728EB2859D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Identify the level for the transition</a:t>
          </a:r>
        </a:p>
      </dgm:t>
    </dgm:pt>
    <dgm:pt modelId="{66F4CD42-CE19-4081-BCD5-C5B0CABF63A9}" type="parTrans" cxnId="{2E1E9A5C-9391-42DF-BCD5-CF47378F20C5}">
      <dgm:prSet/>
      <dgm:spPr/>
      <dgm:t>
        <a:bodyPr/>
        <a:lstStyle/>
        <a:p>
          <a:endParaRPr lang="en-GB"/>
        </a:p>
      </dgm:t>
    </dgm:pt>
    <dgm:pt modelId="{7D475F1A-CB78-4DA9-B058-FD3BF0586247}" type="sibTrans" cxnId="{2E1E9A5C-9391-42DF-BCD5-CF47378F20C5}">
      <dgm:prSet/>
      <dgm:spPr/>
      <dgm:t>
        <a:bodyPr/>
        <a:lstStyle/>
        <a:p>
          <a:endParaRPr lang="en-GB"/>
        </a:p>
      </dgm:t>
    </dgm:pt>
    <dgm:pt modelId="{152E2BA9-FB6A-4019-8923-38D3C2225336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Use harmonised tools that can be contextualised</a:t>
          </a:r>
        </a:p>
      </dgm:t>
    </dgm:pt>
    <dgm:pt modelId="{48E2211E-50D1-45FB-8777-7967BC4B240E}" type="parTrans" cxnId="{809EAD74-F568-4EA2-BBCD-CE9613EF3863}">
      <dgm:prSet/>
      <dgm:spPr/>
      <dgm:t>
        <a:bodyPr/>
        <a:lstStyle/>
        <a:p>
          <a:endParaRPr lang="en-GB"/>
        </a:p>
      </dgm:t>
    </dgm:pt>
    <dgm:pt modelId="{C6E290C5-5E96-4C7F-82FA-164ADFD8666F}" type="sibTrans" cxnId="{809EAD74-F568-4EA2-BBCD-CE9613EF3863}">
      <dgm:prSet/>
      <dgm:spPr/>
      <dgm:t>
        <a:bodyPr/>
        <a:lstStyle/>
        <a:p>
          <a:endParaRPr lang="en-GB"/>
        </a:p>
      </dgm:t>
    </dgm:pt>
    <dgm:pt modelId="{2AD232DA-99B6-4B3A-851F-51D1369F24F5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endParaRPr lang="en-GB" sz="1800" dirty="0">
            <a:solidFill>
              <a:schemeClr val="bg1"/>
            </a:solidFill>
          </a:endParaRPr>
        </a:p>
      </dgm:t>
    </dgm:pt>
    <dgm:pt modelId="{D37C804E-B4C8-4137-A43B-B80094A8E7BD}" type="parTrans" cxnId="{6EFE4E27-E712-499A-A283-C4A24692DC05}">
      <dgm:prSet/>
      <dgm:spPr/>
      <dgm:t>
        <a:bodyPr/>
        <a:lstStyle/>
        <a:p>
          <a:endParaRPr lang="en-GB"/>
        </a:p>
      </dgm:t>
    </dgm:pt>
    <dgm:pt modelId="{A9E4CD44-5E5D-4404-AEAB-2A70F385B959}" type="sibTrans" cxnId="{6EFE4E27-E712-499A-A283-C4A24692DC05}">
      <dgm:prSet/>
      <dgm:spPr/>
      <dgm:t>
        <a:bodyPr/>
        <a:lstStyle/>
        <a:p>
          <a:endParaRPr lang="en-GB"/>
        </a:p>
      </dgm:t>
    </dgm:pt>
    <dgm:pt modelId="{7BE83E31-4050-45D0-B68F-CF5080CA0FFB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Moving from documenting practices to monitoring agroecological performance</a:t>
          </a:r>
        </a:p>
      </dgm:t>
    </dgm:pt>
    <dgm:pt modelId="{C6F8FA9D-B5EB-489D-A7A2-E704AC6AA696}" type="parTrans" cxnId="{99F8FF55-535C-4713-B0E8-23F334102BF8}">
      <dgm:prSet/>
      <dgm:spPr/>
      <dgm:t>
        <a:bodyPr/>
        <a:lstStyle/>
        <a:p>
          <a:endParaRPr lang="en-GB"/>
        </a:p>
      </dgm:t>
    </dgm:pt>
    <dgm:pt modelId="{5D688E6D-465F-4456-AD2A-E347F7F94F02}" type="sibTrans" cxnId="{99F8FF55-535C-4713-B0E8-23F334102BF8}">
      <dgm:prSet/>
      <dgm:spPr/>
      <dgm:t>
        <a:bodyPr/>
        <a:lstStyle/>
        <a:p>
          <a:endParaRPr lang="en-GB"/>
        </a:p>
      </dgm:t>
    </dgm:pt>
    <dgm:pt modelId="{9A03D9D6-F3A0-41CB-BAB3-5C2BC07BF4BC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Provide information that is useful to the agents of change</a:t>
          </a:r>
        </a:p>
      </dgm:t>
    </dgm:pt>
    <dgm:pt modelId="{31C6DDC6-8C5F-4399-9652-41E12ACA6F59}" type="parTrans" cxnId="{0A21DCD3-874E-4465-9671-D6EC90F7F06E}">
      <dgm:prSet/>
      <dgm:spPr/>
      <dgm:t>
        <a:bodyPr/>
        <a:lstStyle/>
        <a:p>
          <a:endParaRPr lang="en-GB"/>
        </a:p>
      </dgm:t>
    </dgm:pt>
    <dgm:pt modelId="{095595A3-72C4-4B9D-A6AD-9DA3D4A400F6}" type="sibTrans" cxnId="{0A21DCD3-874E-4465-9671-D6EC90F7F06E}">
      <dgm:prSet/>
      <dgm:spPr/>
      <dgm:t>
        <a:bodyPr/>
        <a:lstStyle/>
        <a:p>
          <a:endParaRPr lang="en-GB"/>
        </a:p>
      </dgm:t>
    </dgm:pt>
    <dgm:pt modelId="{0CABA523-C46F-413C-8FEF-6A15F68BD5AB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r>
            <a:rPr lang="en-GB" sz="1800" dirty="0">
              <a:solidFill>
                <a:schemeClr val="bg1"/>
              </a:solidFill>
            </a:rPr>
            <a:t>Learn from multiple experiences and share the learning</a:t>
          </a:r>
        </a:p>
      </dgm:t>
    </dgm:pt>
    <dgm:pt modelId="{8941D742-CBD4-471F-8ACB-0F7472DC1AD1}" type="parTrans" cxnId="{4AD6ADE4-4CC9-4DA4-930D-908393CAE0CE}">
      <dgm:prSet/>
      <dgm:spPr/>
      <dgm:t>
        <a:bodyPr/>
        <a:lstStyle/>
        <a:p>
          <a:endParaRPr lang="en-GB"/>
        </a:p>
      </dgm:t>
    </dgm:pt>
    <dgm:pt modelId="{33EC3310-5B54-454B-80EF-BCAEDBE40519}" type="sibTrans" cxnId="{4AD6ADE4-4CC9-4DA4-930D-908393CAE0CE}">
      <dgm:prSet/>
      <dgm:spPr/>
      <dgm:t>
        <a:bodyPr/>
        <a:lstStyle/>
        <a:p>
          <a:endParaRPr lang="en-GB"/>
        </a:p>
      </dgm:t>
    </dgm:pt>
    <dgm:pt modelId="{5FE680BA-694A-41AD-A7A2-DA3DDA7FFCB5}">
      <dgm:prSet phldrT="[Text]" custT="1"/>
      <dgm:spPr>
        <a:solidFill>
          <a:schemeClr val="bg2">
            <a:lumMod val="50000"/>
            <a:alpha val="80000"/>
          </a:schemeClr>
        </a:solidFill>
      </dgm:spPr>
      <dgm:t>
        <a:bodyPr/>
        <a:lstStyle/>
        <a:p>
          <a:pPr>
            <a:buNone/>
          </a:pPr>
          <a:endParaRPr lang="en-GB" sz="1800" dirty="0">
            <a:solidFill>
              <a:schemeClr val="bg1"/>
            </a:solidFill>
          </a:endParaRPr>
        </a:p>
      </dgm:t>
    </dgm:pt>
    <dgm:pt modelId="{F52E82C9-DCF4-48F8-BA08-43FCB344998E}" type="parTrans" cxnId="{3743931D-E7C7-457C-A316-D9FE30114D6A}">
      <dgm:prSet/>
      <dgm:spPr/>
      <dgm:t>
        <a:bodyPr/>
        <a:lstStyle/>
        <a:p>
          <a:endParaRPr lang="en-GB"/>
        </a:p>
      </dgm:t>
    </dgm:pt>
    <dgm:pt modelId="{A71FA5F1-75D6-4295-BE48-FF2D63B174E4}" type="sibTrans" cxnId="{3743931D-E7C7-457C-A316-D9FE30114D6A}">
      <dgm:prSet/>
      <dgm:spPr/>
      <dgm:t>
        <a:bodyPr/>
        <a:lstStyle/>
        <a:p>
          <a:endParaRPr lang="en-GB"/>
        </a:p>
      </dgm:t>
    </dgm:pt>
    <dgm:pt modelId="{2E8E91EC-1FC2-4156-905F-B665BF211145}" type="pres">
      <dgm:prSet presAssocID="{E1E743D8-EA4C-499D-9EAC-9973F7C00E8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A0A22516-3927-4225-90E6-3285C2FA2B6A}" type="pres">
      <dgm:prSet presAssocID="{A52164C9-FF5A-41FD-839C-4A3F1186492B}" presName="Accent1" presStyleCnt="0"/>
      <dgm:spPr/>
    </dgm:pt>
    <dgm:pt modelId="{48BE4A71-0BB6-4587-8BA2-016FA0F70B15}" type="pres">
      <dgm:prSet presAssocID="{A52164C9-FF5A-41FD-839C-4A3F1186492B}" presName="Accent" presStyleLbl="node1" presStyleIdx="0" presStyleCnt="3" custLinFactNeighborX="1101" custLinFactNeighborY="-772"/>
      <dgm:spPr/>
    </dgm:pt>
    <dgm:pt modelId="{AEFCE9E3-FB1B-49C9-93BB-CC9BA9E7219B}" type="pres">
      <dgm:prSet presAssocID="{A52164C9-FF5A-41FD-839C-4A3F1186492B}" presName="Child1" presStyleLbl="revTx" presStyleIdx="0" presStyleCnt="6" custScaleX="261842" custScaleY="153185" custLinFactNeighborX="77137" custLinFactNeighborY="-21708">
        <dgm:presLayoutVars>
          <dgm:chMax val="0"/>
          <dgm:chPref val="0"/>
          <dgm:bulletEnabled val="1"/>
        </dgm:presLayoutVars>
      </dgm:prSet>
      <dgm:spPr/>
    </dgm:pt>
    <dgm:pt modelId="{175BFEA7-F7D4-4CAC-ADC1-A1EC03C64144}" type="pres">
      <dgm:prSet presAssocID="{A52164C9-FF5A-41FD-839C-4A3F1186492B}" presName="Parent1" presStyleLbl="revTx" presStyleIdx="1" presStyleCnt="6" custScaleX="132455" custScaleY="90624" custLinFactNeighborX="1034" custLinFactNeighborY="-13617">
        <dgm:presLayoutVars>
          <dgm:chMax val="1"/>
          <dgm:chPref val="1"/>
          <dgm:bulletEnabled val="1"/>
        </dgm:presLayoutVars>
      </dgm:prSet>
      <dgm:spPr/>
    </dgm:pt>
    <dgm:pt modelId="{4BB730A7-B6FA-48C9-8663-FD58B2182D0E}" type="pres">
      <dgm:prSet presAssocID="{7484FEC8-8042-4148-B57C-860458EF7806}" presName="Accent2" presStyleCnt="0"/>
      <dgm:spPr/>
    </dgm:pt>
    <dgm:pt modelId="{561F6CCE-D063-4055-B4DE-CEF971235E8C}" type="pres">
      <dgm:prSet presAssocID="{7484FEC8-8042-4148-B57C-860458EF7806}" presName="Accent" presStyleLbl="node1" presStyleIdx="1" presStyleCnt="3"/>
      <dgm:spPr/>
    </dgm:pt>
    <dgm:pt modelId="{A8373F85-1F13-4DE8-99A0-4946908BB4F4}" type="pres">
      <dgm:prSet presAssocID="{7484FEC8-8042-4148-B57C-860458EF7806}" presName="Child2" presStyleLbl="revTx" presStyleIdx="2" presStyleCnt="6" custScaleX="261842" custScaleY="197970" custLinFactX="24999" custLinFactNeighborX="100000" custLinFactNeighborY="7010">
        <dgm:presLayoutVars>
          <dgm:chMax val="0"/>
          <dgm:chPref val="0"/>
          <dgm:bulletEnabled val="1"/>
        </dgm:presLayoutVars>
      </dgm:prSet>
      <dgm:spPr/>
    </dgm:pt>
    <dgm:pt modelId="{D2E317FC-8B2B-4362-BE5C-35DC06FEE60E}" type="pres">
      <dgm:prSet presAssocID="{7484FEC8-8042-4148-B57C-860458EF7806}" presName="Parent2" presStyleLbl="revTx" presStyleIdx="3" presStyleCnt="6">
        <dgm:presLayoutVars>
          <dgm:chMax val="1"/>
          <dgm:chPref val="1"/>
          <dgm:bulletEnabled val="1"/>
        </dgm:presLayoutVars>
      </dgm:prSet>
      <dgm:spPr>
        <a:xfrm>
          <a:off x="2712759" y="3442949"/>
          <a:ext cx="2037311" cy="1018412"/>
        </a:xfrm>
        <a:prstGeom prst="rect">
          <a:avLst/>
        </a:prstGeom>
      </dgm:spPr>
    </dgm:pt>
    <dgm:pt modelId="{ACCAFFB4-0BA5-4147-BFF1-2D61F9F89BB9}" type="pres">
      <dgm:prSet presAssocID="{ECBD3407-47FD-421F-934D-B8207593B2FD}" presName="Accent3" presStyleCnt="0"/>
      <dgm:spPr/>
    </dgm:pt>
    <dgm:pt modelId="{7C304C0A-1A15-4F1C-868C-C4FCBFEBB74B}" type="pres">
      <dgm:prSet presAssocID="{ECBD3407-47FD-421F-934D-B8207593B2FD}" presName="Accent" presStyleLbl="node1" presStyleIdx="2" presStyleCnt="3"/>
      <dgm:spPr/>
    </dgm:pt>
    <dgm:pt modelId="{B8365544-9C8B-4AA5-A5CD-25EA991CD0C2}" type="pres">
      <dgm:prSet presAssocID="{ECBD3407-47FD-421F-934D-B8207593B2FD}" presName="Child3" presStyleLbl="revTx" presStyleIdx="4" presStyleCnt="6" custScaleX="277267" custScaleY="151075" custLinFactNeighborX="78677" custLinFactNeighborY="36278">
        <dgm:presLayoutVars>
          <dgm:chMax val="0"/>
          <dgm:chPref val="0"/>
          <dgm:bulletEnabled val="1"/>
        </dgm:presLayoutVars>
      </dgm:prSet>
      <dgm:spPr/>
    </dgm:pt>
    <dgm:pt modelId="{5042848A-16F0-48EB-8965-DFB7A281AB19}" type="pres">
      <dgm:prSet presAssocID="{ECBD3407-47FD-421F-934D-B8207593B2FD}" presName="Parent3" presStyleLbl="revTx" presStyleIdx="5" presStyleCnt="6" custScaleX="99323" custScaleY="138256">
        <dgm:presLayoutVars>
          <dgm:chMax val="1"/>
          <dgm:chPref val="1"/>
          <dgm:bulletEnabled val="1"/>
        </dgm:presLayoutVars>
      </dgm:prSet>
      <dgm:spPr/>
    </dgm:pt>
  </dgm:ptLst>
  <dgm:cxnLst>
    <dgm:cxn modelId="{56292006-EDC3-49C3-84EB-42E200126E2B}" srcId="{A52164C9-FF5A-41FD-839C-4A3F1186492B}" destId="{9B13C5D9-5708-4BFE-8FD7-EB19A29EBC2C}" srcOrd="2" destOrd="0" parTransId="{801224B3-D5A2-4485-A7A6-BE6754F4DCBD}" sibTransId="{1FCBFB0E-8EFA-4E32-90B9-76A1B6453963}"/>
    <dgm:cxn modelId="{25BF8809-9FCA-4B57-84B2-3FC5F656FBB2}" type="presOf" srcId="{5249B2D4-A270-46EB-8544-02027FE818CF}" destId="{B8365544-9C8B-4AA5-A5CD-25EA991CD0C2}" srcOrd="0" destOrd="0" presId="urn:microsoft.com/office/officeart/2009/layout/CircleArrowProcess"/>
    <dgm:cxn modelId="{F8EF8E11-F208-49E9-89D8-A40C006CDF76}" srcId="{A52164C9-FF5A-41FD-839C-4A3F1186492B}" destId="{8BE25FAB-EA2A-49FA-85DD-258E42414F72}" srcOrd="4" destOrd="0" parTransId="{1D994EE3-1631-4F32-AC6D-250748327D68}" sibTransId="{7420E045-334D-4800-9981-831C2A692481}"/>
    <dgm:cxn modelId="{3C2ACF12-EDD6-4B04-9F03-EC3FAE259E60}" type="presOf" srcId="{9B13C5D9-5708-4BFE-8FD7-EB19A29EBC2C}" destId="{AEFCE9E3-FB1B-49C9-93BB-CC9BA9E7219B}" srcOrd="0" destOrd="2" presId="urn:microsoft.com/office/officeart/2009/layout/CircleArrowProcess"/>
    <dgm:cxn modelId="{3743931D-E7C7-457C-A316-D9FE30114D6A}" srcId="{ECBD3407-47FD-421F-934D-B8207593B2FD}" destId="{5FE680BA-694A-41AD-A7A2-DA3DDA7FFCB5}" srcOrd="2" destOrd="0" parTransId="{F52E82C9-DCF4-48F8-BA08-43FCB344998E}" sibTransId="{A71FA5F1-75D6-4295-BE48-FF2D63B174E4}"/>
    <dgm:cxn modelId="{A6005821-2185-4869-BAB6-66A477D1386B}" type="presOf" srcId="{0CABA523-C46F-413C-8FEF-6A15F68BD5AB}" destId="{B8365544-9C8B-4AA5-A5CD-25EA991CD0C2}" srcOrd="0" destOrd="1" presId="urn:microsoft.com/office/officeart/2009/layout/CircleArrowProcess"/>
    <dgm:cxn modelId="{0CC5DB21-AA5D-400C-A42E-B4956F178C49}" type="presOf" srcId="{7484FEC8-8042-4148-B57C-860458EF7806}" destId="{D2E317FC-8B2B-4362-BE5C-35DC06FEE60E}" srcOrd="0" destOrd="0" presId="urn:microsoft.com/office/officeart/2009/layout/CircleArrowProcess"/>
    <dgm:cxn modelId="{6EFE4E27-E712-499A-A283-C4A24692DC05}" srcId="{7484FEC8-8042-4148-B57C-860458EF7806}" destId="{2AD232DA-99B6-4B3A-851F-51D1369F24F5}" srcOrd="3" destOrd="0" parTransId="{D37C804E-B4C8-4137-A43B-B80094A8E7BD}" sibTransId="{A9E4CD44-5E5D-4404-AEAB-2A70F385B959}"/>
    <dgm:cxn modelId="{B3A3B32B-24AA-4E03-A9B3-014A7E32FD31}" type="presOf" srcId="{A52164C9-FF5A-41FD-839C-4A3F1186492B}" destId="{175BFEA7-F7D4-4CAC-ADC1-A1EC03C64144}" srcOrd="0" destOrd="0" presId="urn:microsoft.com/office/officeart/2009/layout/CircleArrowProcess"/>
    <dgm:cxn modelId="{915E1630-75E3-46CB-8CD0-8DB2D5825832}" type="presOf" srcId="{2AD232DA-99B6-4B3A-851F-51D1369F24F5}" destId="{A8373F85-1F13-4DE8-99A0-4946908BB4F4}" srcOrd="0" destOrd="3" presId="urn:microsoft.com/office/officeart/2009/layout/CircleArrowProcess"/>
    <dgm:cxn modelId="{28ECFA3F-FEA8-400A-8960-17E58FC8884A}" type="presOf" srcId="{E1E743D8-EA4C-499D-9EAC-9973F7C00E84}" destId="{2E8E91EC-1FC2-4156-905F-B665BF211145}" srcOrd="0" destOrd="0" presId="urn:microsoft.com/office/officeart/2009/layout/CircleArrowProcess"/>
    <dgm:cxn modelId="{2E1E9A5C-9391-42DF-BCD5-CF47378F20C5}" srcId="{A52164C9-FF5A-41FD-839C-4A3F1186492B}" destId="{D0434351-D349-4387-A4F9-FB728EB2859D}" srcOrd="1" destOrd="0" parTransId="{66F4CD42-CE19-4081-BCD5-C5B0CABF63A9}" sibTransId="{7D475F1A-CB78-4DA9-B058-FD3BF0586247}"/>
    <dgm:cxn modelId="{AB8FD65C-7C21-4ADF-95FB-AFEB27D5BB02}" srcId="{ECBD3407-47FD-421F-934D-B8207593B2FD}" destId="{5249B2D4-A270-46EB-8544-02027FE818CF}" srcOrd="0" destOrd="0" parTransId="{252357CE-13D8-4303-BA37-EB307F2C792A}" sibTransId="{8083D679-CB68-4288-B884-FF56D827D528}"/>
    <dgm:cxn modelId="{1A983E63-386B-4034-8127-DE4122A5CC5D}" srcId="{E1E743D8-EA4C-499D-9EAC-9973F7C00E84}" destId="{ECBD3407-47FD-421F-934D-B8207593B2FD}" srcOrd="2" destOrd="0" parTransId="{00EC80AD-0A74-407F-BC0D-4A92899CA4DE}" sibTransId="{91B9E37A-0398-4C25-B79E-AB685D84285F}"/>
    <dgm:cxn modelId="{1082E969-1AEF-472B-AA61-8C0B5DADB4BD}" srcId="{A52164C9-FF5A-41FD-839C-4A3F1186492B}" destId="{F97AE16C-B1AD-4755-B652-1B9C615A03B2}" srcOrd="0" destOrd="0" parTransId="{1B650106-C3A6-4563-ACCC-BFA8B82452C8}" sibTransId="{03A542BC-886D-4DDB-BC52-FE339871EBDC}"/>
    <dgm:cxn modelId="{80E63A6B-E864-4DBE-AA70-835A13624181}" type="presOf" srcId="{9A03D9D6-F3A0-41CB-BAB3-5C2BC07BF4BC}" destId="{A8373F85-1F13-4DE8-99A0-4946908BB4F4}" srcOrd="0" destOrd="2" presId="urn:microsoft.com/office/officeart/2009/layout/CircleArrowProcess"/>
    <dgm:cxn modelId="{76192E54-8B85-486B-8C2D-F0330444B7BB}" type="presOf" srcId="{9B7FEDC1-70FF-486D-AC1A-4A5C1F055DC5}" destId="{A8373F85-1F13-4DE8-99A0-4946908BB4F4}" srcOrd="0" destOrd="0" presId="urn:microsoft.com/office/officeart/2009/layout/CircleArrowProcess"/>
    <dgm:cxn modelId="{809EAD74-F568-4EA2-BBCD-CE9613EF3863}" srcId="{7484FEC8-8042-4148-B57C-860458EF7806}" destId="{152E2BA9-FB6A-4019-8923-38D3C2225336}" srcOrd="1" destOrd="0" parTransId="{48E2211E-50D1-45FB-8777-7967BC4B240E}" sibTransId="{C6E290C5-5E96-4C7F-82FA-164ADFD8666F}"/>
    <dgm:cxn modelId="{99F8FF55-535C-4713-B0E8-23F334102BF8}" srcId="{A52164C9-FF5A-41FD-839C-4A3F1186492B}" destId="{7BE83E31-4050-45D0-B68F-CF5080CA0FFB}" srcOrd="3" destOrd="0" parTransId="{C6F8FA9D-B5EB-489D-A7A2-E704AC6AA696}" sibTransId="{5D688E6D-465F-4456-AD2A-E347F7F94F02}"/>
    <dgm:cxn modelId="{3479A57E-FBB1-452D-88DF-93F28B71530C}" srcId="{E1E743D8-EA4C-499D-9EAC-9973F7C00E84}" destId="{A52164C9-FF5A-41FD-839C-4A3F1186492B}" srcOrd="0" destOrd="0" parTransId="{06A82FDA-7371-4039-BE8B-A29D97A0AA82}" sibTransId="{73919F10-6C70-46EC-906E-1FB21D9D6390}"/>
    <dgm:cxn modelId="{FA7D9C83-1C88-496A-A707-F933C5DA49C4}" type="presOf" srcId="{ECBD3407-47FD-421F-934D-B8207593B2FD}" destId="{5042848A-16F0-48EB-8965-DFB7A281AB19}" srcOrd="0" destOrd="0" presId="urn:microsoft.com/office/officeart/2009/layout/CircleArrowProcess"/>
    <dgm:cxn modelId="{A3C7FDA9-BF79-4709-97BA-00017839D8B1}" srcId="{E1E743D8-EA4C-499D-9EAC-9973F7C00E84}" destId="{7484FEC8-8042-4148-B57C-860458EF7806}" srcOrd="1" destOrd="0" parTransId="{0943848E-E914-4410-B849-CD753E503FF0}" sibTransId="{50EC117D-D3DF-40B1-AE8D-2D58870617A5}"/>
    <dgm:cxn modelId="{061AD7B4-6498-4691-8D61-43E30435FB09}" type="presOf" srcId="{F97AE16C-B1AD-4755-B652-1B9C615A03B2}" destId="{AEFCE9E3-FB1B-49C9-93BB-CC9BA9E7219B}" srcOrd="0" destOrd="0" presId="urn:microsoft.com/office/officeart/2009/layout/CircleArrowProcess"/>
    <dgm:cxn modelId="{5F7590B6-7CEE-4A83-A166-04F5C3EE18DF}" type="presOf" srcId="{8BE25FAB-EA2A-49FA-85DD-258E42414F72}" destId="{AEFCE9E3-FB1B-49C9-93BB-CC9BA9E7219B}" srcOrd="0" destOrd="4" presId="urn:microsoft.com/office/officeart/2009/layout/CircleArrowProcess"/>
    <dgm:cxn modelId="{5C199BBA-8D5B-4FF6-9F50-6FB39DE8BBED}" type="presOf" srcId="{5FE680BA-694A-41AD-A7A2-DA3DDA7FFCB5}" destId="{B8365544-9C8B-4AA5-A5CD-25EA991CD0C2}" srcOrd="0" destOrd="2" presId="urn:microsoft.com/office/officeart/2009/layout/CircleArrowProcess"/>
    <dgm:cxn modelId="{50A16EC6-0D72-43A1-A3FB-927823052BF1}" type="presOf" srcId="{152E2BA9-FB6A-4019-8923-38D3C2225336}" destId="{A8373F85-1F13-4DE8-99A0-4946908BB4F4}" srcOrd="0" destOrd="1" presId="urn:microsoft.com/office/officeart/2009/layout/CircleArrowProcess"/>
    <dgm:cxn modelId="{A04023C9-ADE4-49AB-B976-02B7BF3387DA}" srcId="{7484FEC8-8042-4148-B57C-860458EF7806}" destId="{9B7FEDC1-70FF-486D-AC1A-4A5C1F055DC5}" srcOrd="0" destOrd="0" parTransId="{F5B98285-3BD3-48EE-9A2A-F13192140852}" sibTransId="{F702CE52-4A2D-4E60-A96E-A9FC679559B4}"/>
    <dgm:cxn modelId="{0A21DCD3-874E-4465-9671-D6EC90F7F06E}" srcId="{7484FEC8-8042-4148-B57C-860458EF7806}" destId="{9A03D9D6-F3A0-41CB-BAB3-5C2BC07BF4BC}" srcOrd="2" destOrd="0" parTransId="{31C6DDC6-8C5F-4399-9652-41E12ACA6F59}" sibTransId="{095595A3-72C4-4B9D-A6AD-9DA3D4A400F6}"/>
    <dgm:cxn modelId="{4AD6ADE4-4CC9-4DA4-930D-908393CAE0CE}" srcId="{ECBD3407-47FD-421F-934D-B8207593B2FD}" destId="{0CABA523-C46F-413C-8FEF-6A15F68BD5AB}" srcOrd="1" destOrd="0" parTransId="{8941D742-CBD4-471F-8ACB-0F7472DC1AD1}" sibTransId="{33EC3310-5B54-454B-80EF-BCAEDBE40519}"/>
    <dgm:cxn modelId="{EF9F09F7-02B9-4168-8009-990B938C1C83}" type="presOf" srcId="{D0434351-D349-4387-A4F9-FB728EB2859D}" destId="{AEFCE9E3-FB1B-49C9-93BB-CC9BA9E7219B}" srcOrd="0" destOrd="1" presId="urn:microsoft.com/office/officeart/2009/layout/CircleArrowProcess"/>
    <dgm:cxn modelId="{8A555CF7-46B8-46D6-A950-D609A6D27D9E}" type="presOf" srcId="{7BE83E31-4050-45D0-B68F-CF5080CA0FFB}" destId="{AEFCE9E3-FB1B-49C9-93BB-CC9BA9E7219B}" srcOrd="0" destOrd="3" presId="urn:microsoft.com/office/officeart/2009/layout/CircleArrowProcess"/>
    <dgm:cxn modelId="{C04E1E50-0331-4F00-8DF0-AF74CC9C5DA2}" type="presParOf" srcId="{2E8E91EC-1FC2-4156-905F-B665BF211145}" destId="{A0A22516-3927-4225-90E6-3285C2FA2B6A}" srcOrd="0" destOrd="0" presId="urn:microsoft.com/office/officeart/2009/layout/CircleArrowProcess"/>
    <dgm:cxn modelId="{15B5DF8B-D001-448E-90D0-7F7B3301DB79}" type="presParOf" srcId="{A0A22516-3927-4225-90E6-3285C2FA2B6A}" destId="{48BE4A71-0BB6-4587-8BA2-016FA0F70B15}" srcOrd="0" destOrd="0" presId="urn:microsoft.com/office/officeart/2009/layout/CircleArrowProcess"/>
    <dgm:cxn modelId="{32560831-673B-45BF-96AD-249DA7CDBB1B}" type="presParOf" srcId="{2E8E91EC-1FC2-4156-905F-B665BF211145}" destId="{AEFCE9E3-FB1B-49C9-93BB-CC9BA9E7219B}" srcOrd="1" destOrd="0" presId="urn:microsoft.com/office/officeart/2009/layout/CircleArrowProcess"/>
    <dgm:cxn modelId="{F2C26BB8-CA58-4BB9-A881-3ABC42E3BA5D}" type="presParOf" srcId="{2E8E91EC-1FC2-4156-905F-B665BF211145}" destId="{175BFEA7-F7D4-4CAC-ADC1-A1EC03C64144}" srcOrd="2" destOrd="0" presId="urn:microsoft.com/office/officeart/2009/layout/CircleArrowProcess"/>
    <dgm:cxn modelId="{5B99B9B3-63D1-4719-B5D6-E750865A61A3}" type="presParOf" srcId="{2E8E91EC-1FC2-4156-905F-B665BF211145}" destId="{4BB730A7-B6FA-48C9-8663-FD58B2182D0E}" srcOrd="3" destOrd="0" presId="urn:microsoft.com/office/officeart/2009/layout/CircleArrowProcess"/>
    <dgm:cxn modelId="{59B925E8-B177-44D4-8BA9-380A591CBCDB}" type="presParOf" srcId="{4BB730A7-B6FA-48C9-8663-FD58B2182D0E}" destId="{561F6CCE-D063-4055-B4DE-CEF971235E8C}" srcOrd="0" destOrd="0" presId="urn:microsoft.com/office/officeart/2009/layout/CircleArrowProcess"/>
    <dgm:cxn modelId="{A003966A-9B7C-4A9C-8CD8-24775A2273A4}" type="presParOf" srcId="{2E8E91EC-1FC2-4156-905F-B665BF211145}" destId="{A8373F85-1F13-4DE8-99A0-4946908BB4F4}" srcOrd="4" destOrd="0" presId="urn:microsoft.com/office/officeart/2009/layout/CircleArrowProcess"/>
    <dgm:cxn modelId="{F4297A7A-F1A8-40D7-9001-A5A38392F671}" type="presParOf" srcId="{2E8E91EC-1FC2-4156-905F-B665BF211145}" destId="{D2E317FC-8B2B-4362-BE5C-35DC06FEE60E}" srcOrd="5" destOrd="0" presId="urn:microsoft.com/office/officeart/2009/layout/CircleArrowProcess"/>
    <dgm:cxn modelId="{67B9C539-1CFB-41CC-8C53-11FAB649A120}" type="presParOf" srcId="{2E8E91EC-1FC2-4156-905F-B665BF211145}" destId="{ACCAFFB4-0BA5-4147-BFF1-2D61F9F89BB9}" srcOrd="6" destOrd="0" presId="urn:microsoft.com/office/officeart/2009/layout/CircleArrowProcess"/>
    <dgm:cxn modelId="{43FA0045-4380-4680-B45B-C61153B9D6AC}" type="presParOf" srcId="{ACCAFFB4-0BA5-4147-BFF1-2D61F9F89BB9}" destId="{7C304C0A-1A15-4F1C-868C-C4FCBFEBB74B}" srcOrd="0" destOrd="0" presId="urn:microsoft.com/office/officeart/2009/layout/CircleArrowProcess"/>
    <dgm:cxn modelId="{87159196-2593-43B3-B0F6-84058B6A44B8}" type="presParOf" srcId="{2E8E91EC-1FC2-4156-905F-B665BF211145}" destId="{B8365544-9C8B-4AA5-A5CD-25EA991CD0C2}" srcOrd="7" destOrd="0" presId="urn:microsoft.com/office/officeart/2009/layout/CircleArrowProcess"/>
    <dgm:cxn modelId="{123B0252-0FD3-4221-95C2-BD39CA439937}" type="presParOf" srcId="{2E8E91EC-1FC2-4156-905F-B665BF211145}" destId="{5042848A-16F0-48EB-8965-DFB7A281AB19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E4A71-0BB6-4587-8BA2-016FA0F70B15}">
      <dsp:nvSpPr>
        <dsp:cNvPr id="0" name=""/>
        <dsp:cNvSpPr/>
      </dsp:nvSpPr>
      <dsp:spPr>
        <a:xfrm>
          <a:off x="3055404" y="-23302"/>
          <a:ext cx="3018000" cy="301845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CE9E3-FB1B-49C9-93BB-CC9BA9E7219B}">
      <dsp:nvSpPr>
        <dsp:cNvPr id="0" name=""/>
        <dsp:cNvSpPr/>
      </dsp:nvSpPr>
      <dsp:spPr>
        <a:xfrm>
          <a:off x="5972222" y="316475"/>
          <a:ext cx="4741435" cy="1849915"/>
        </a:xfrm>
        <a:prstGeom prst="rect">
          <a:avLst/>
        </a:prstGeom>
        <a:solidFill>
          <a:schemeClr val="bg2">
            <a:lumMod val="5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Involve the agents of change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Identify the level for the transition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Select and affect strategic entry points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Moving from documenting practices to monitoring agroecological performance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1800" kern="1200" dirty="0">
            <a:solidFill>
              <a:schemeClr val="bg1"/>
            </a:solidFill>
          </a:endParaRPr>
        </a:p>
      </dsp:txBody>
      <dsp:txXfrm>
        <a:off x="5972222" y="316475"/>
        <a:ext cx="4741435" cy="1849915"/>
      </dsp:txXfrm>
    </dsp:sp>
    <dsp:sp modelId="{175BFEA7-F7D4-4CAC-ADC1-A1EC03C64144}">
      <dsp:nvSpPr>
        <dsp:cNvPr id="0" name=""/>
        <dsp:cNvSpPr/>
      </dsp:nvSpPr>
      <dsp:spPr>
        <a:xfrm>
          <a:off x="3434451" y="1014901"/>
          <a:ext cx="2221329" cy="759720"/>
        </a:xfrm>
        <a:prstGeom prst="rect">
          <a:avLst/>
        </a:prstGeom>
        <a:solidFill>
          <a:schemeClr val="bg2">
            <a:lumMod val="5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</a:rPr>
            <a:t>Set the vision</a:t>
          </a:r>
        </a:p>
      </dsp:txBody>
      <dsp:txXfrm>
        <a:off x="3434451" y="1014901"/>
        <a:ext cx="2221329" cy="759720"/>
      </dsp:txXfrm>
    </dsp:sp>
    <dsp:sp modelId="{561F6CCE-D063-4055-B4DE-CEF971235E8C}">
      <dsp:nvSpPr>
        <dsp:cNvPr id="0" name=""/>
        <dsp:cNvSpPr/>
      </dsp:nvSpPr>
      <dsp:spPr>
        <a:xfrm>
          <a:off x="2183936" y="1734329"/>
          <a:ext cx="3018000" cy="301845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373F85-1F13-4DE8-99A0-4946908BB4F4}">
      <dsp:nvSpPr>
        <dsp:cNvPr id="0" name=""/>
        <dsp:cNvSpPr/>
      </dsp:nvSpPr>
      <dsp:spPr>
        <a:xfrm>
          <a:off x="6000101" y="2137226"/>
          <a:ext cx="4741435" cy="2390754"/>
        </a:xfrm>
        <a:prstGeom prst="rect">
          <a:avLst/>
        </a:prstGeom>
        <a:solidFill>
          <a:schemeClr val="bg2">
            <a:lumMod val="5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Move from wide and shallow evaluations to in depth following of key indicators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Use harmonised tools that can be contextualised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Provide information that is useful to the agents of change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1800" kern="1200" dirty="0">
            <a:solidFill>
              <a:schemeClr val="bg1"/>
            </a:solidFill>
          </a:endParaRPr>
        </a:p>
      </dsp:txBody>
      <dsp:txXfrm>
        <a:off x="6000101" y="2137226"/>
        <a:ext cx="4741435" cy="2390754"/>
      </dsp:txXfrm>
    </dsp:sp>
    <dsp:sp modelId="{D2E317FC-8B2B-4362-BE5C-35DC06FEE60E}">
      <dsp:nvSpPr>
        <dsp:cNvPr id="0" name=""/>
        <dsp:cNvSpPr/>
      </dsp:nvSpPr>
      <dsp:spPr>
        <a:xfrm>
          <a:off x="2854414" y="2834116"/>
          <a:ext cx="1677044" cy="838321"/>
        </a:xfrm>
        <a:prstGeom prst="rect">
          <a:avLst/>
        </a:prstGeom>
        <a:solidFill>
          <a:schemeClr val="bg2">
            <a:lumMod val="5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Monitoring</a:t>
          </a:r>
          <a:r>
            <a:rPr lang="en-GB" sz="2800" kern="1200" dirty="0">
              <a:solidFill>
                <a:schemeClr val="bg1"/>
              </a:solidFill>
            </a:rPr>
            <a:t> progress</a:t>
          </a:r>
        </a:p>
      </dsp:txBody>
      <dsp:txXfrm>
        <a:off x="2854414" y="2834116"/>
        <a:ext cx="1677044" cy="838321"/>
      </dsp:txXfrm>
    </dsp:sp>
    <dsp:sp modelId="{7C304C0A-1A15-4F1C-868C-C4FCBFEBB74B}">
      <dsp:nvSpPr>
        <dsp:cNvPr id="0" name=""/>
        <dsp:cNvSpPr/>
      </dsp:nvSpPr>
      <dsp:spPr>
        <a:xfrm>
          <a:off x="3236978" y="3676200"/>
          <a:ext cx="2592930" cy="259396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65544-9C8B-4AA5-A5CD-25EA991CD0C2}">
      <dsp:nvSpPr>
        <dsp:cNvPr id="0" name=""/>
        <dsp:cNvSpPr/>
      </dsp:nvSpPr>
      <dsp:spPr>
        <a:xfrm>
          <a:off x="5860450" y="4445735"/>
          <a:ext cx="5020751" cy="1824434"/>
        </a:xfrm>
        <a:prstGeom prst="rect">
          <a:avLst/>
        </a:prstGeom>
        <a:solidFill>
          <a:schemeClr val="bg2">
            <a:lumMod val="5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Take stock of changes to the system from time to time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Learn from multiple experiences and share the learning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1800" kern="1200" dirty="0">
            <a:solidFill>
              <a:schemeClr val="bg1"/>
            </a:solidFill>
          </a:endParaRPr>
        </a:p>
      </dsp:txBody>
      <dsp:txXfrm>
        <a:off x="5860450" y="4445735"/>
        <a:ext cx="5020751" cy="1824434"/>
      </dsp:txXfrm>
    </dsp:sp>
    <dsp:sp modelId="{5042848A-16F0-48EB-8965-DFB7A281AB19}">
      <dsp:nvSpPr>
        <dsp:cNvPr id="0" name=""/>
        <dsp:cNvSpPr/>
      </dsp:nvSpPr>
      <dsp:spPr>
        <a:xfrm>
          <a:off x="3698897" y="4420632"/>
          <a:ext cx="1665691" cy="1159030"/>
        </a:xfrm>
        <a:prstGeom prst="rect">
          <a:avLst/>
        </a:prstGeom>
        <a:solidFill>
          <a:schemeClr val="bg2">
            <a:lumMod val="50000"/>
            <a:alpha val="63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</a:rPr>
            <a:t>Is the system changing?</a:t>
          </a:r>
        </a:p>
      </dsp:txBody>
      <dsp:txXfrm>
        <a:off x="3698897" y="4420632"/>
        <a:ext cx="1665691" cy="1159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22448-F5F9-4A8C-884C-CDFB10036134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69A72-61D9-4096-BC23-E3ECB609381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41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Greet, introduce, thank for listening. </a:t>
            </a:r>
          </a:p>
          <a:p>
            <a:endParaRPr lang="en-US" dirty="0"/>
          </a:p>
          <a:p>
            <a:r>
              <a:rPr lang="en-US" dirty="0"/>
              <a:t>I hope that this talk will give you some ideas on how we may be able to collaborate over the next few years.</a:t>
            </a:r>
          </a:p>
          <a:p>
            <a:endParaRPr lang="en-US" dirty="0"/>
          </a:p>
          <a:p>
            <a:r>
              <a:rPr lang="en-US" dirty="0"/>
              <a:t>Its nice to be given such an open title. I’ve decided to interpret the title as “What’s the big idea? Why are you doing all this “farming systems analysis”?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286C8-C5CA-4C05-A493-02FECC551733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02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FSA data allow us to </a:t>
            </a:r>
          </a:p>
          <a:p>
            <a:r>
              <a:rPr lang="en-GB" dirty="0"/>
              <a:t>(i) identify general rules or system behaviours</a:t>
            </a:r>
          </a:p>
          <a:p>
            <a:r>
              <a:rPr lang="en-GB" dirty="0"/>
              <a:t>(ii) Mine dataset for location of farm - specific findings as and when needed</a:t>
            </a:r>
          </a:p>
          <a:p>
            <a:endParaRPr lang="en-GB" dirty="0"/>
          </a:p>
          <a:p>
            <a:r>
              <a:rPr lang="en-GB" dirty="0"/>
              <a:t>User friendly tools:</a:t>
            </a:r>
          </a:p>
          <a:p>
            <a:r>
              <a:rPr lang="en-GB" dirty="0"/>
              <a:t>Probably familiar with RHoMIS  - a tool for data collection</a:t>
            </a:r>
          </a:p>
          <a:p>
            <a:r>
              <a:rPr lang="en-GB" dirty="0"/>
              <a:t>May not be so familiar with my work on innovation and adoption - typology–decision tree with 1AF</a:t>
            </a:r>
          </a:p>
          <a:p>
            <a:r>
              <a:rPr lang="en-GB" dirty="0"/>
              <a:t>Or my work on developing a scalable approach to assessing sustainable intensification of farming systems</a:t>
            </a:r>
          </a:p>
          <a:p>
            <a:r>
              <a:rPr lang="en-GB" dirty="0"/>
              <a:t>Why develop tools?  It means the work – the research and the findings – can be scaled up. Can be repeated by numerous parties operating in different contexts.  There is also a chance that through developing tools a contribution to procedural knowledge will be achieved, and whoever develops the next tools will do it a little bit better. </a:t>
            </a:r>
          </a:p>
          <a:p>
            <a:endParaRPr lang="en-GB" dirty="0"/>
          </a:p>
          <a:p>
            <a:r>
              <a:rPr lang="en-GB" dirty="0"/>
              <a:t>Collabs:</a:t>
            </a:r>
          </a:p>
          <a:p>
            <a:r>
              <a:rPr lang="en-GB" dirty="0"/>
              <a:t>Scaling, agility, and implementation along the “impact pathway”. </a:t>
            </a:r>
          </a:p>
          <a:p>
            <a:r>
              <a:rPr lang="en-GB" dirty="0"/>
              <a:t>Scaling of RHoMIS was primarily through CG colleagues (mainly Mark van </a:t>
            </a:r>
            <a:r>
              <a:rPr lang="en-GB" dirty="0" err="1"/>
              <a:t>Wijk’s</a:t>
            </a:r>
            <a:r>
              <a:rPr lang="en-GB" dirty="0"/>
              <a:t> contacts).  And of course analysis, scientific writing, sometimes funds, ideas…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Universities  - honorary position at Bristol, (access to different funding opportunities – e.g. PhD funding for Léo, GCRF bid for </a:t>
            </a:r>
            <a:r>
              <a:rPr lang="en-GB" dirty="0" err="1"/>
              <a:t>covid</a:t>
            </a:r>
            <a:r>
              <a:rPr lang="en-GB" dirty="0"/>
              <a:t> monitoring work. Now they are recruiting a data scientist whose remit will be on rural development issues, and have asked me to assist with the recruitment procedure. </a:t>
            </a:r>
          </a:p>
          <a:p>
            <a:r>
              <a:rPr lang="en-GB" dirty="0"/>
              <a:t>Also I’ve developed networks outside the CG, E.g. NGOs  - tree aid, 1AF, and some other shorter term collabs….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286C8-C5CA-4C05-A493-02FECC551733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7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FSA data allow us to </a:t>
            </a:r>
          </a:p>
          <a:p>
            <a:r>
              <a:rPr lang="en-GB" dirty="0"/>
              <a:t>(i) identify general rules or system behaviours</a:t>
            </a:r>
          </a:p>
          <a:p>
            <a:r>
              <a:rPr lang="en-GB" dirty="0"/>
              <a:t>(ii) Mine dataset for location of farm - specific findings as and when needed</a:t>
            </a:r>
          </a:p>
          <a:p>
            <a:endParaRPr lang="en-GB" dirty="0"/>
          </a:p>
          <a:p>
            <a:r>
              <a:rPr lang="en-GB" dirty="0"/>
              <a:t>User friendly tools:</a:t>
            </a:r>
          </a:p>
          <a:p>
            <a:r>
              <a:rPr lang="en-GB" dirty="0"/>
              <a:t>Probably familiar with RHoMIS  - a tool for data collection</a:t>
            </a:r>
          </a:p>
          <a:p>
            <a:r>
              <a:rPr lang="en-GB" dirty="0"/>
              <a:t>May not be so familiar with my work on innovation and adoption - typology–decision tree with 1AF</a:t>
            </a:r>
          </a:p>
          <a:p>
            <a:r>
              <a:rPr lang="en-GB" dirty="0"/>
              <a:t>Or my work on developing a scalable approach to assessing sustainable intensification of farming systems</a:t>
            </a:r>
          </a:p>
          <a:p>
            <a:r>
              <a:rPr lang="en-GB" dirty="0"/>
              <a:t>Why develop tools?  It means the work – the research and the findings – can be scaled up. Can be repeated by numerous parties operating in different contexts.  There is also a chance that through developing tools a contribution to procedural knowledge will be achieved, and whoever develops the next tools will do it a little bit better. </a:t>
            </a:r>
          </a:p>
          <a:p>
            <a:endParaRPr lang="en-GB" dirty="0"/>
          </a:p>
          <a:p>
            <a:r>
              <a:rPr lang="en-GB" dirty="0"/>
              <a:t>Collabs:</a:t>
            </a:r>
          </a:p>
          <a:p>
            <a:r>
              <a:rPr lang="en-GB" dirty="0"/>
              <a:t>Scaling, agility, and implementation along the “impact pathway”. </a:t>
            </a:r>
          </a:p>
          <a:p>
            <a:r>
              <a:rPr lang="en-GB" dirty="0"/>
              <a:t>Scaling of RHoMIS was primarily through CG colleagues (mainly Mark van </a:t>
            </a:r>
            <a:r>
              <a:rPr lang="en-GB" dirty="0" err="1"/>
              <a:t>Wijk’s</a:t>
            </a:r>
            <a:r>
              <a:rPr lang="en-GB" dirty="0"/>
              <a:t> contacts).  And of course analysis, scientific writing, sometimes funds, ideas…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Universities  - honorary position at Bristol, (access to different funding opportunities – e.g. PhD funding for Léo, GCRF bid for </a:t>
            </a:r>
            <a:r>
              <a:rPr lang="en-GB" dirty="0" err="1"/>
              <a:t>covid</a:t>
            </a:r>
            <a:r>
              <a:rPr lang="en-GB" dirty="0"/>
              <a:t> monitoring work. Now they are recruiting a data scientist whose remit will be on rural development issues, and have asked me to assist with the recruitment procedure. </a:t>
            </a:r>
          </a:p>
          <a:p>
            <a:r>
              <a:rPr lang="en-GB" dirty="0"/>
              <a:t>Also I’ve developed networks outside the CG, E.g. NGOs  - tree aid, 1AF, and some other shorter term collabs….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286C8-C5CA-4C05-A493-02FECC551733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25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FSA data allow us to </a:t>
            </a:r>
          </a:p>
          <a:p>
            <a:r>
              <a:rPr lang="en-GB" dirty="0"/>
              <a:t>(i) identify general rules or system behaviours</a:t>
            </a:r>
          </a:p>
          <a:p>
            <a:r>
              <a:rPr lang="en-GB" dirty="0"/>
              <a:t>(ii) Mine dataset for location of farm - specific findings as and when needed</a:t>
            </a:r>
          </a:p>
          <a:p>
            <a:endParaRPr lang="en-GB" dirty="0"/>
          </a:p>
          <a:p>
            <a:r>
              <a:rPr lang="en-GB" dirty="0"/>
              <a:t>User friendly tools:</a:t>
            </a:r>
          </a:p>
          <a:p>
            <a:r>
              <a:rPr lang="en-GB" dirty="0"/>
              <a:t>Probably familiar with RHoMIS  - a tool for data collection</a:t>
            </a:r>
          </a:p>
          <a:p>
            <a:r>
              <a:rPr lang="en-GB" dirty="0"/>
              <a:t>May not be so familiar with my work on innovation and adoption - typology–decision tree with 1AF</a:t>
            </a:r>
          </a:p>
          <a:p>
            <a:r>
              <a:rPr lang="en-GB" dirty="0"/>
              <a:t>Or my work on developing a scalable approach to assessing sustainable intensification of farming systems</a:t>
            </a:r>
          </a:p>
          <a:p>
            <a:r>
              <a:rPr lang="en-GB" dirty="0"/>
              <a:t>Why develop tools?  It means the work – the research and the findings – can be scaled up. Can be repeated by numerous parties operating in different contexts.  There is also a chance that through developing tools a contribution to procedural knowledge will be achieved, and whoever develops the next tools will do it a little bit better. </a:t>
            </a:r>
          </a:p>
          <a:p>
            <a:endParaRPr lang="en-GB" dirty="0"/>
          </a:p>
          <a:p>
            <a:r>
              <a:rPr lang="en-GB" dirty="0"/>
              <a:t>Collabs:</a:t>
            </a:r>
          </a:p>
          <a:p>
            <a:r>
              <a:rPr lang="en-GB" dirty="0"/>
              <a:t>Scaling, agility, and implementation along the “impact pathway”. </a:t>
            </a:r>
          </a:p>
          <a:p>
            <a:r>
              <a:rPr lang="en-GB" dirty="0"/>
              <a:t>Scaling of RHoMIS was primarily through CG colleagues (mainly Mark van </a:t>
            </a:r>
            <a:r>
              <a:rPr lang="en-GB" dirty="0" err="1"/>
              <a:t>Wijk’s</a:t>
            </a:r>
            <a:r>
              <a:rPr lang="en-GB" dirty="0"/>
              <a:t> contacts).  And of course analysis, scientific writing, sometimes funds, ideas…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Universities  - honorary position at Bristol, (access to different funding opportunities – e.g. PhD funding for Léo, GCRF bid for </a:t>
            </a:r>
            <a:r>
              <a:rPr lang="en-GB" dirty="0" err="1"/>
              <a:t>covid</a:t>
            </a:r>
            <a:r>
              <a:rPr lang="en-GB" dirty="0"/>
              <a:t> monitoring work. Now they are recruiting a data scientist whose remit will be on rural development issues, and have asked me to assist with the recruitment procedure. </a:t>
            </a:r>
          </a:p>
          <a:p>
            <a:r>
              <a:rPr lang="en-GB" dirty="0"/>
              <a:t>Also I’ve developed networks outside the CG, E.g. NGOs  - tree aid, 1AF, and some other shorter term collabs….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286C8-C5CA-4C05-A493-02FECC551733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700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1525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22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FSA data allow us to </a:t>
            </a:r>
          </a:p>
          <a:p>
            <a:r>
              <a:rPr lang="en-GB" dirty="0"/>
              <a:t>(i) identify general rules or system behaviours</a:t>
            </a:r>
          </a:p>
          <a:p>
            <a:r>
              <a:rPr lang="en-GB" dirty="0"/>
              <a:t>(ii) Mine dataset for location of farm - specific findings as and when needed</a:t>
            </a:r>
          </a:p>
          <a:p>
            <a:endParaRPr lang="en-GB" dirty="0"/>
          </a:p>
          <a:p>
            <a:r>
              <a:rPr lang="en-GB" dirty="0"/>
              <a:t>User friendly tools:</a:t>
            </a:r>
          </a:p>
          <a:p>
            <a:r>
              <a:rPr lang="en-GB" dirty="0"/>
              <a:t>Probably familiar with RHoMIS  - a tool for data collection</a:t>
            </a:r>
          </a:p>
          <a:p>
            <a:r>
              <a:rPr lang="en-GB" dirty="0"/>
              <a:t>May not be so familiar with my work on innovation and adoption - typology–decision tree with 1AF</a:t>
            </a:r>
          </a:p>
          <a:p>
            <a:r>
              <a:rPr lang="en-GB" dirty="0"/>
              <a:t>Or my work on developing a scalable approach to assessing sustainable intensification of farming systems</a:t>
            </a:r>
          </a:p>
          <a:p>
            <a:r>
              <a:rPr lang="en-GB" dirty="0"/>
              <a:t>Why develop tools?  It means the work – the research and the findings – can be scaled up. Can be repeated by numerous parties operating in different contexts.  There is also a chance that through developing tools a contribution to procedural knowledge will be achieved, and whoever develops the next tools will do it a little bit better. </a:t>
            </a:r>
          </a:p>
          <a:p>
            <a:endParaRPr lang="en-GB" dirty="0"/>
          </a:p>
          <a:p>
            <a:r>
              <a:rPr lang="en-GB" dirty="0"/>
              <a:t>Collabs:</a:t>
            </a:r>
          </a:p>
          <a:p>
            <a:r>
              <a:rPr lang="en-GB" dirty="0"/>
              <a:t>Scaling, agility, and implementation along the “impact pathway”. </a:t>
            </a:r>
          </a:p>
          <a:p>
            <a:r>
              <a:rPr lang="en-GB" dirty="0"/>
              <a:t>Scaling of RHoMIS was primarily through CG colleagues (mainly Mark van </a:t>
            </a:r>
            <a:r>
              <a:rPr lang="en-GB" dirty="0" err="1"/>
              <a:t>Wijk’s</a:t>
            </a:r>
            <a:r>
              <a:rPr lang="en-GB" dirty="0"/>
              <a:t> contacts).  And of course analysis, scientific writing, sometimes funds, ideas…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Universities  - honorary position at Bristol, (access to different funding opportunities – e.g. PhD funding for Léo, GCRF bid for </a:t>
            </a:r>
            <a:r>
              <a:rPr lang="en-GB" dirty="0" err="1"/>
              <a:t>covid</a:t>
            </a:r>
            <a:r>
              <a:rPr lang="en-GB" dirty="0"/>
              <a:t> monitoring work. Now they are recruiting a data scientist whose remit will be on rural development issues, and have asked me to assist with the recruitment procedure. </a:t>
            </a:r>
          </a:p>
          <a:p>
            <a:r>
              <a:rPr lang="en-GB" dirty="0"/>
              <a:t>Also I’ve developed networks outside the CG, E.g. NGOs  - tree aid, 1AF, and some other shorter term collabs….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286C8-C5CA-4C05-A493-02FECC551733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842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FSA data allow us to </a:t>
            </a:r>
          </a:p>
          <a:p>
            <a:r>
              <a:rPr lang="en-GB" dirty="0"/>
              <a:t>(i) identify general rules or system behaviours</a:t>
            </a:r>
          </a:p>
          <a:p>
            <a:r>
              <a:rPr lang="en-GB" dirty="0"/>
              <a:t>(ii) Mine dataset for location of farm - specific findings as and when needed</a:t>
            </a:r>
          </a:p>
          <a:p>
            <a:endParaRPr lang="en-GB" dirty="0"/>
          </a:p>
          <a:p>
            <a:r>
              <a:rPr lang="en-GB" dirty="0"/>
              <a:t>User friendly tools:</a:t>
            </a:r>
          </a:p>
          <a:p>
            <a:r>
              <a:rPr lang="en-GB" dirty="0"/>
              <a:t>Probably familiar with RHoMIS  - a tool for data collection</a:t>
            </a:r>
          </a:p>
          <a:p>
            <a:r>
              <a:rPr lang="en-GB" dirty="0"/>
              <a:t>May not be so familiar with my work on innovation and adoption - typology–decision tree with 1AF</a:t>
            </a:r>
          </a:p>
          <a:p>
            <a:r>
              <a:rPr lang="en-GB" dirty="0"/>
              <a:t>Or my work on developing a scalable approach to assessing sustainable intensification of farming systems</a:t>
            </a:r>
          </a:p>
          <a:p>
            <a:r>
              <a:rPr lang="en-GB" dirty="0"/>
              <a:t>Why develop tools?  It means the work – the research and the findings – can be scaled up. Can be repeated by numerous parties operating in different contexts.  There is also a chance that through developing tools a contribution to procedural knowledge will be achieved, and whoever develops the next tools will do it a little bit better. </a:t>
            </a:r>
          </a:p>
          <a:p>
            <a:endParaRPr lang="en-GB" dirty="0"/>
          </a:p>
          <a:p>
            <a:r>
              <a:rPr lang="en-GB" dirty="0"/>
              <a:t>Collabs:</a:t>
            </a:r>
          </a:p>
          <a:p>
            <a:r>
              <a:rPr lang="en-GB" dirty="0"/>
              <a:t>Scaling, agility, and implementation along the “impact pathway”. </a:t>
            </a:r>
          </a:p>
          <a:p>
            <a:r>
              <a:rPr lang="en-GB" dirty="0"/>
              <a:t>Scaling of RHoMIS was primarily through CG colleagues (mainly Mark van </a:t>
            </a:r>
            <a:r>
              <a:rPr lang="en-GB" dirty="0" err="1"/>
              <a:t>Wijk’s</a:t>
            </a:r>
            <a:r>
              <a:rPr lang="en-GB" dirty="0"/>
              <a:t> contacts).  And of course analysis, scientific writing, sometimes funds, ideas…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Universities  - honorary position at Bristol, (access to different funding opportunities – e.g. PhD funding for Léo, GCRF bid for </a:t>
            </a:r>
            <a:r>
              <a:rPr lang="en-GB" dirty="0" err="1"/>
              <a:t>covid</a:t>
            </a:r>
            <a:r>
              <a:rPr lang="en-GB" dirty="0"/>
              <a:t> monitoring work. Now they are recruiting a data scientist whose remit will be on rural development issues, and have asked me to assist with the recruitment procedure. </a:t>
            </a:r>
          </a:p>
          <a:p>
            <a:r>
              <a:rPr lang="en-GB" dirty="0"/>
              <a:t>Also I’ve developed networks outside the CG, E.g. NGOs  - tree aid, 1AF, and some other shorter term collabs….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7286C8-C5CA-4C05-A493-02FECC551733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322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4059E-5BBD-4FCD-B1FA-7442E702BC4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64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4059E-5BBD-4FCD-B1FA-7442E702BC4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594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4059E-5BBD-4FCD-B1FA-7442E702BC4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806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4059E-5BBD-4FCD-B1FA-7442E702BC4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89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4059E-5BBD-4FCD-B1FA-7442E702BC4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89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C343F-D7BF-4C81-A1C7-072FB3356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CA2B00-6C41-4989-8D18-3512EB9AC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0D9F4-53BC-4A51-B0CE-C3D0C0DF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C5D19-1FEB-40E0-BA47-E7641F7D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082D2-743F-4906-85F7-E06EBAF60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38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0C90-7B95-434B-8D73-0A0B8D9AD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0BCE-97F8-4913-B732-F5D26B516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DE5EE-C432-4EC8-8C41-4373D536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C7E9E-0F7F-4386-904D-D63FD8D1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E20AE-1F3F-4ABA-AAFA-252103782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950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E2ED5-F15B-4861-B928-3CAE496D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A1AAD-C546-4826-9179-30AEAD8A1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8929B-FC07-4D4B-A863-76633038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A1F4A-FCD9-4E82-8226-C0A1FC654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C53F3-05CC-4BA7-83C8-8309B4E7B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07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6F75B-072A-4486-8952-EE641EE07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ED24A-4E79-4E75-845A-6F987234FA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3E4F3-B29C-4160-A465-726FE2F76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82E8A9-F45B-455F-9818-20A6200F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ED7E71-7098-4075-915F-53C6A892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70AA1-A7B2-447B-8FBF-9549D953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23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2E6B2-3827-4EBA-A62A-6ECBA121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BD189-8D07-4AA4-A680-4092AD863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0614B-0C65-47EC-A134-BE3D88FDA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113FE-05B0-4930-B411-A47B10DF4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3894D5-56B0-4DB9-A3E2-F40638161D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DA32ED-F03E-4B26-820F-92B4B8170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6E5CE4-DAC7-4B47-8351-C8EB6DDF2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E25D1C-6A56-4CF8-99A9-53A50807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18A3-A0B2-44B1-8B94-F07EAA852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62A4A-056A-45A0-A9B4-82F34C586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974680-69CF-43C7-B24A-E5E7BC88F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BC394-FC5E-497E-BC26-9D65A767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86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E3BBE-3C0B-4117-9EAC-763886425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67F185-BDB6-413D-B181-E86A3BA9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2D231-D27E-4D1F-AA0D-3C9C6C110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6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22D83-5990-4A83-AA61-3FBBECC6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21975-512F-4316-ABC8-CE83B4F05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9270-4DEA-4015-A27F-ABAC9E47E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3C8B6-19BD-4687-84CF-E0E502F9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55808-1F8C-42D1-84DF-2E68B25EE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F1EAF-E790-467A-A385-88AB97AFE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64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A91F5-B707-4C58-9030-C6A2B54E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93BDE3-1894-4885-9231-50D1C01245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A5D21-71D3-40D2-93E7-1221D53DE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957DB-0335-4AF3-81F4-2187AAD45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5607A-16BE-438D-9AC5-DDD4BE9A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DF0CF-0B9D-4779-BE3E-FA89382A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901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B918-D9BE-492B-BA2A-B7AC4D1F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08A59-9E71-4135-AED6-770EB72D5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15384-6246-47E3-94F9-C531245D0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B008-CCEC-4C57-B05D-E80238090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5D330-7AAC-4ACD-B805-B65EB7A94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24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5C3CFB-0218-4B56-BA7D-7AEC01842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97C9CB-8600-40F1-A3EA-EC52EBDA4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E149B-59DC-4254-BDAF-E2B47BD7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AA5AA-50DE-41B7-988C-7392223B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260DB-72A2-4BBB-8263-5F8A7052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29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AA3FBB-1D20-6B48-8865-5EEBC9C6C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590" y="1630891"/>
            <a:ext cx="10688137" cy="13903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69303D"/>
                </a:solidFill>
              </a:defRPr>
            </a:lvl1pPr>
          </a:lstStyle>
          <a:p>
            <a:pPr algn="l"/>
            <a:r>
              <a:rPr lang="en-US" sz="3600" b="1" dirty="0">
                <a:solidFill>
                  <a:srgbClr val="941100"/>
                </a:solidFill>
                <a:latin typeface="+mn-lt"/>
              </a:rPr>
              <a:t>Title page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84B0CF-4B14-F941-9801-6CD5F5086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30" y="5717628"/>
            <a:ext cx="1367544" cy="665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F80916-FA97-D540-A2E3-46F5128BCC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589" y="3013350"/>
            <a:ext cx="10113941" cy="8370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EE3D2AF-1139-AB4F-A6F2-9340C41DC49E}"/>
              </a:ext>
            </a:extLst>
          </p:cNvPr>
          <p:cNvGrpSpPr/>
          <p:nvPr userDrawn="1"/>
        </p:nvGrpSpPr>
        <p:grpSpPr>
          <a:xfrm>
            <a:off x="0" y="6813550"/>
            <a:ext cx="12192000" cy="50800"/>
            <a:chOff x="585589" y="2791976"/>
            <a:chExt cx="10914746" cy="153404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938C2B-CA55-2D43-96D6-EE7FFF0A94D6}"/>
                </a:ext>
              </a:extLst>
            </p:cNvPr>
            <p:cNvSpPr/>
            <p:nvPr userDrawn="1"/>
          </p:nvSpPr>
          <p:spPr>
            <a:xfrm rot="5400000">
              <a:off x="8386363" y="2767250"/>
              <a:ext cx="1534040" cy="1583491"/>
            </a:xfrm>
            <a:prstGeom prst="rect">
              <a:avLst/>
            </a:prstGeom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56D824-621F-5642-836B-82EED11BE7E0}"/>
                </a:ext>
              </a:extLst>
            </p:cNvPr>
            <p:cNvSpPr/>
            <p:nvPr userDrawn="1"/>
          </p:nvSpPr>
          <p:spPr>
            <a:xfrm rot="5400000">
              <a:off x="9941572" y="2767250"/>
              <a:ext cx="1534035" cy="1583491"/>
            </a:xfrm>
            <a:prstGeom prst="rect">
              <a:avLst/>
            </a:prstGeom>
            <a:solidFill>
              <a:srgbClr val="6930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BD3C4B-25D8-3E46-9CF4-89789E906D8E}"/>
                </a:ext>
              </a:extLst>
            </p:cNvPr>
            <p:cNvSpPr/>
            <p:nvPr userDrawn="1"/>
          </p:nvSpPr>
          <p:spPr>
            <a:xfrm rot="5400000">
              <a:off x="6831153" y="2767250"/>
              <a:ext cx="1534040" cy="1583491"/>
            </a:xfrm>
            <a:prstGeom prst="rect">
              <a:avLst/>
            </a:prstGeom>
            <a:solidFill>
              <a:srgbClr val="ECA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DD8144-8382-6F4B-BC33-A63174A906AF}"/>
                </a:ext>
              </a:extLst>
            </p:cNvPr>
            <p:cNvSpPr/>
            <p:nvPr userDrawn="1"/>
          </p:nvSpPr>
          <p:spPr>
            <a:xfrm rot="5400000">
              <a:off x="5275943" y="2767250"/>
              <a:ext cx="1534040" cy="1583491"/>
            </a:xfrm>
            <a:prstGeom prst="rect">
              <a:avLst/>
            </a:prstGeom>
            <a:solidFill>
              <a:srgbClr val="434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0F0CDE-5E6E-984F-BFBC-E1F058E949F9}"/>
                </a:ext>
              </a:extLst>
            </p:cNvPr>
            <p:cNvSpPr/>
            <p:nvPr userDrawn="1"/>
          </p:nvSpPr>
          <p:spPr>
            <a:xfrm rot="5400000">
              <a:off x="3720734" y="2767250"/>
              <a:ext cx="1534040" cy="1583491"/>
            </a:xfrm>
            <a:prstGeom prst="rect">
              <a:avLst/>
            </a:prstGeom>
            <a:solidFill>
              <a:srgbClr val="8298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902A0C-F4E8-D248-A447-66B764EE0175}"/>
                </a:ext>
              </a:extLst>
            </p:cNvPr>
            <p:cNvSpPr/>
            <p:nvPr userDrawn="1"/>
          </p:nvSpPr>
          <p:spPr>
            <a:xfrm rot="5400000">
              <a:off x="2165524" y="2767250"/>
              <a:ext cx="1534040" cy="1583491"/>
            </a:xfrm>
            <a:prstGeom prst="rect">
              <a:avLst/>
            </a:prstGeom>
            <a:solidFill>
              <a:srgbClr val="555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8857410-619F-E044-8EAC-3345E68D7131}"/>
                </a:ext>
              </a:extLst>
            </p:cNvPr>
            <p:cNvSpPr/>
            <p:nvPr userDrawn="1"/>
          </p:nvSpPr>
          <p:spPr>
            <a:xfrm rot="5400000">
              <a:off x="610315" y="2767250"/>
              <a:ext cx="1534040" cy="1583491"/>
            </a:xfrm>
            <a:prstGeom prst="rect">
              <a:avLst/>
            </a:prstGeom>
            <a:solidFill>
              <a:srgbClr val="A4A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3119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tandard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65" y="427831"/>
            <a:ext cx="109728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609600" y="1601969"/>
            <a:ext cx="109728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levelç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06B0D-7153-6B4E-9868-BA7A83CC2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6868" y="6126838"/>
            <a:ext cx="1109672" cy="539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2CB052-5B31-D543-9ADA-7FAAFC65B78F}"/>
              </a:ext>
            </a:extLst>
          </p:cNvPr>
          <p:cNvSpPr txBox="1"/>
          <p:nvPr userDrawn="1"/>
        </p:nvSpPr>
        <p:spPr>
          <a:xfrm>
            <a:off x="11391723" y="126023"/>
            <a:ext cx="64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EC90DB4-0EF6-4763-8A24-99CFAA713A3B}" type="slidenum">
              <a:rPr lang="en-GB" sz="1200" b="0" smtClean="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‹Nº›</a:t>
            </a:fld>
            <a:endParaRPr lang="en-GB" sz="1200" b="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FE8387-7D5D-5F44-BB7F-D647138E0A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09600" y="1084876"/>
            <a:ext cx="1214274" cy="4571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9DA5F7C-139E-3D4A-A8ED-B0D4DFA22CE1}"/>
              </a:ext>
            </a:extLst>
          </p:cNvPr>
          <p:cNvGrpSpPr/>
          <p:nvPr userDrawn="1"/>
        </p:nvGrpSpPr>
        <p:grpSpPr>
          <a:xfrm>
            <a:off x="0" y="6813550"/>
            <a:ext cx="12192000" cy="50800"/>
            <a:chOff x="585589" y="2791976"/>
            <a:chExt cx="10914746" cy="153404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7AFF67-954D-5247-BABB-DC449735660B}"/>
                </a:ext>
              </a:extLst>
            </p:cNvPr>
            <p:cNvSpPr/>
            <p:nvPr userDrawn="1"/>
          </p:nvSpPr>
          <p:spPr>
            <a:xfrm rot="5400000">
              <a:off x="8386363" y="2767250"/>
              <a:ext cx="1534040" cy="1583491"/>
            </a:xfrm>
            <a:prstGeom prst="rect">
              <a:avLst/>
            </a:prstGeom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E6C30D-654D-C346-A12F-2861616F6D55}"/>
                </a:ext>
              </a:extLst>
            </p:cNvPr>
            <p:cNvSpPr/>
            <p:nvPr userDrawn="1"/>
          </p:nvSpPr>
          <p:spPr>
            <a:xfrm rot="5400000">
              <a:off x="9941572" y="2767250"/>
              <a:ext cx="1534035" cy="1583491"/>
            </a:xfrm>
            <a:prstGeom prst="rect">
              <a:avLst/>
            </a:prstGeom>
            <a:solidFill>
              <a:srgbClr val="6930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A3CB514-A11E-744E-B416-3B0C5772BEFE}"/>
                </a:ext>
              </a:extLst>
            </p:cNvPr>
            <p:cNvSpPr/>
            <p:nvPr userDrawn="1"/>
          </p:nvSpPr>
          <p:spPr>
            <a:xfrm rot="5400000">
              <a:off x="6831153" y="2767250"/>
              <a:ext cx="1534040" cy="1583491"/>
            </a:xfrm>
            <a:prstGeom prst="rect">
              <a:avLst/>
            </a:prstGeom>
            <a:solidFill>
              <a:srgbClr val="ECA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DDF244E-A258-8347-9B53-F9EA3AB11228}"/>
                </a:ext>
              </a:extLst>
            </p:cNvPr>
            <p:cNvSpPr/>
            <p:nvPr userDrawn="1"/>
          </p:nvSpPr>
          <p:spPr>
            <a:xfrm rot="5400000">
              <a:off x="5275943" y="2767250"/>
              <a:ext cx="1534040" cy="1583491"/>
            </a:xfrm>
            <a:prstGeom prst="rect">
              <a:avLst/>
            </a:prstGeom>
            <a:solidFill>
              <a:srgbClr val="434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9C88D-0F42-E243-85B1-C733D34D6FCA}"/>
                </a:ext>
              </a:extLst>
            </p:cNvPr>
            <p:cNvSpPr/>
            <p:nvPr userDrawn="1"/>
          </p:nvSpPr>
          <p:spPr>
            <a:xfrm rot="5400000">
              <a:off x="3720734" y="2767250"/>
              <a:ext cx="1534040" cy="1583491"/>
            </a:xfrm>
            <a:prstGeom prst="rect">
              <a:avLst/>
            </a:prstGeom>
            <a:solidFill>
              <a:srgbClr val="8298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0C5C7E-8E2C-FE41-95E4-03D93B5B658A}"/>
                </a:ext>
              </a:extLst>
            </p:cNvPr>
            <p:cNvSpPr/>
            <p:nvPr userDrawn="1"/>
          </p:nvSpPr>
          <p:spPr>
            <a:xfrm rot="5400000">
              <a:off x="2165524" y="2767250"/>
              <a:ext cx="1534040" cy="1583491"/>
            </a:xfrm>
            <a:prstGeom prst="rect">
              <a:avLst/>
            </a:prstGeom>
            <a:solidFill>
              <a:srgbClr val="555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551C404-F2AC-3A41-9122-B9C3540C5D89}"/>
                </a:ext>
              </a:extLst>
            </p:cNvPr>
            <p:cNvSpPr/>
            <p:nvPr userDrawn="1"/>
          </p:nvSpPr>
          <p:spPr>
            <a:xfrm rot="5400000">
              <a:off x="610315" y="2767250"/>
              <a:ext cx="1534040" cy="1583491"/>
            </a:xfrm>
            <a:prstGeom prst="rect">
              <a:avLst/>
            </a:prstGeom>
            <a:solidFill>
              <a:srgbClr val="A4A4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79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01908-CA95-4885-BF43-032E0C8B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2F9D6-9B58-4EA5-B734-8437D2EF6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28CEA-248F-47D1-8C28-08602047C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8095B-785E-4261-8264-341D7E354BB6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2F3CE-4797-4B6C-8D33-BE153EEA7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0BD82-F937-41E3-A490-0E6DEC30E7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985DE-E8C9-46DE-8F4F-5EC66EAD41E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92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hyperlink" Target="https://dataverse.harvard.edu/dataset.xhtml?persistentId=doi:10.7910/DVN/TFXQJN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41C035-1E73-354B-98A4-C2D1B06FC8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The Rural Household Multi Indicator Survey (RHoMIS)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F6C9F1A-2393-FF42-ADE1-3FBC66BED1BA}"/>
              </a:ext>
            </a:extLst>
          </p:cNvPr>
          <p:cNvSpPr txBox="1">
            <a:spLocks/>
          </p:cNvSpPr>
          <p:nvPr/>
        </p:nvSpPr>
        <p:spPr>
          <a:xfrm>
            <a:off x="736065" y="3512858"/>
            <a:ext cx="6358896" cy="102054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FC091"/>
              </a:buClr>
              <a:buSzPct val="80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4D91"/>
              </a:buClr>
              <a:buFont typeface=".AppleSystemUIFont" charset="-12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4D91"/>
              </a:buClr>
              <a:buSzPct val="60000"/>
              <a:buFont typeface=".AppleSystemUIFont" charset="-12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  <a:defRPr/>
            </a:pP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Mark van Wijk, Jim Hammond, Mark Caulfield</a:t>
            </a:r>
          </a:p>
          <a:p>
            <a:pPr>
              <a:spcBef>
                <a:spcPts val="400"/>
              </a:spcBef>
              <a:defRPr/>
            </a:pPr>
            <a:endParaRPr lang="en-US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7C720F4-F542-BA43-BC60-0FD83F43C674}"/>
              </a:ext>
            </a:extLst>
          </p:cNvPr>
          <p:cNvSpPr txBox="1">
            <a:spLocks/>
          </p:cNvSpPr>
          <p:nvPr/>
        </p:nvSpPr>
        <p:spPr>
          <a:xfrm>
            <a:off x="736065" y="4649016"/>
            <a:ext cx="5058465" cy="69505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FC091"/>
              </a:buClr>
              <a:buSzPct val="80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4D91"/>
              </a:buClr>
              <a:buFont typeface=".AppleSystemUIFont" charset="-12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4D91"/>
              </a:buClr>
              <a:buSzPct val="60000"/>
              <a:buFont typeface=".AppleSystemUIFont" charset="-12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April 2022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m.vanwijk@cgiar.org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DABA9B-FDC2-C64B-81A0-B01AA84AAF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3058" y="495518"/>
            <a:ext cx="1548962" cy="7969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F1AE28F-23DE-6A4E-BDC4-C09F6DB85D18}"/>
              </a:ext>
            </a:extLst>
          </p:cNvPr>
          <p:cNvSpPr txBox="1"/>
          <p:nvPr/>
        </p:nvSpPr>
        <p:spPr bwMode="auto">
          <a:xfrm>
            <a:off x="10107405" y="1334491"/>
            <a:ext cx="168026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lives through livestock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1F3975-B005-40BB-B6F2-1B55EDDAE7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343" y="3218620"/>
            <a:ext cx="4528677" cy="339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018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61E7-35F1-4C6E-A0C4-4C4AC99D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 es RHoMIS?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416F7-67B0-4F1F-9459-0079DD4661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3200" dirty="0"/>
              <a:t>Una encuesta </a:t>
            </a:r>
            <a:r>
              <a:rPr lang="es-ES" sz="3200" b="1" dirty="0"/>
              <a:t>modular</a:t>
            </a:r>
            <a:r>
              <a:rPr lang="es-ES" sz="3200" dirty="0"/>
              <a:t> y </a:t>
            </a:r>
            <a:r>
              <a:rPr lang="es-ES" sz="3200" b="1" dirty="0"/>
              <a:t>armonizada </a:t>
            </a:r>
            <a:r>
              <a:rPr lang="es-ES" sz="3200" dirty="0"/>
              <a:t>para hogares agrícolas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3200" dirty="0"/>
              <a:t>Una </a:t>
            </a:r>
            <a:r>
              <a:rPr lang="es-ES" sz="3200" b="1" dirty="0"/>
              <a:t>infraestructura</a:t>
            </a:r>
            <a:r>
              <a:rPr lang="es-ES" sz="3200" dirty="0"/>
              <a:t> de procesamiento de datos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3200" dirty="0"/>
              <a:t>Una base de datos de encuestas </a:t>
            </a:r>
            <a:r>
              <a:rPr lang="es-ES" sz="3200" b="1" dirty="0"/>
              <a:t>armonizadas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212917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61E7-35F1-4C6E-A0C4-4C4AC99D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Porque</a:t>
            </a:r>
            <a:r>
              <a:rPr lang="en-GB" dirty="0"/>
              <a:t> RHoMIS?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416F7-67B0-4F1F-9459-0079DD4661B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9393" y="1633500"/>
            <a:ext cx="7388772" cy="4572000"/>
          </a:xfrm>
        </p:spPr>
        <p:txBody>
          <a:bodyPr>
            <a:normAutofit fontScale="85000" lnSpcReduction="10000"/>
          </a:bodyPr>
          <a:lstStyle/>
          <a:p>
            <a:pPr lvl="1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3200" dirty="0">
                <a:solidFill>
                  <a:srgbClr val="000000"/>
                </a:solidFill>
                <a:latin typeface="Calibri"/>
              </a:rPr>
              <a:t>Facilitar mejores prácticas en las encuestas a pequeños agricultores</a:t>
            </a:r>
          </a:p>
          <a:p>
            <a:pPr lvl="2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2800" dirty="0">
                <a:solidFill>
                  <a:srgbClr val="000000"/>
                </a:solidFill>
                <a:latin typeface="Calibri"/>
              </a:rPr>
              <a:t>Producir datos e indicadores armonizados</a:t>
            </a:r>
          </a:p>
          <a:p>
            <a:pPr lvl="2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2800" dirty="0">
                <a:solidFill>
                  <a:srgbClr val="000000"/>
                </a:solidFill>
                <a:latin typeface="Calibri"/>
              </a:rPr>
              <a:t>Facilite la reutilización de datos, más beneficio por entrevista</a:t>
            </a:r>
          </a:p>
          <a:p>
            <a:pPr lvl="2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2800" dirty="0">
                <a:solidFill>
                  <a:srgbClr val="000000"/>
                </a:solidFill>
                <a:latin typeface="Calibri"/>
              </a:rPr>
              <a:t>Encuesta lista para usar, bien probada, eficiente</a:t>
            </a:r>
          </a:p>
          <a:p>
            <a:pPr lvl="1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3200" dirty="0">
                <a:solidFill>
                  <a:srgbClr val="000000"/>
                </a:solidFill>
                <a:latin typeface="Calibri"/>
              </a:rPr>
              <a:t>Cobertura holística a nivel de finca-hogar</a:t>
            </a:r>
          </a:p>
          <a:p>
            <a:pPr lvl="1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3200" dirty="0">
                <a:solidFill>
                  <a:srgbClr val="000000"/>
                </a:solidFill>
                <a:latin typeface="Calibri"/>
              </a:rPr>
              <a:t>Suficientemente flexible para ser utilizado en muchos lugares y proyectos</a:t>
            </a:r>
          </a:p>
          <a:p>
            <a:pPr lvl="1" fontAlgn="base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s-ES" sz="3200" dirty="0">
                <a:solidFill>
                  <a:srgbClr val="000000"/>
                </a:solidFill>
                <a:latin typeface="Calibri"/>
              </a:rPr>
              <a:t>Código de informes y procesamiento de datos existente</a:t>
            </a:r>
            <a:endParaRPr lang="en-GB" sz="32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C86B85-4C81-4DCF-B057-6273E469CB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3"/>
          <a:stretch/>
        </p:blipFill>
        <p:spPr>
          <a:xfrm>
            <a:off x="7897600" y="2304659"/>
            <a:ext cx="4294400" cy="275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61E7-35F1-4C6E-A0C4-4C4AC99DE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90" y="182033"/>
            <a:ext cx="10972800" cy="677955"/>
          </a:xfrm>
        </p:spPr>
        <p:txBody>
          <a:bodyPr>
            <a:normAutofit/>
          </a:bodyPr>
          <a:lstStyle/>
          <a:p>
            <a:r>
              <a:rPr lang="en-GB" dirty="0"/>
              <a:t>Modular Approach to Building Survey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8ED876-6B11-472D-AFCB-E1F6ECE5EB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7"/>
          <a:stretch/>
        </p:blipFill>
        <p:spPr>
          <a:xfrm>
            <a:off x="800100" y="1437456"/>
            <a:ext cx="5295900" cy="39830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C47C72-0C3A-4009-AE0D-DDC4934908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1884" y="1105786"/>
            <a:ext cx="4436905" cy="55541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FB900B-7820-44CC-AB60-975F05C7806C}"/>
              </a:ext>
            </a:extLst>
          </p:cNvPr>
          <p:cNvSpPr txBox="1"/>
          <p:nvPr/>
        </p:nvSpPr>
        <p:spPr>
          <a:xfrm>
            <a:off x="1710415" y="5752214"/>
            <a:ext cx="3720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682622"/>
                </a:solidFill>
              </a:rPr>
              <a:t>Note: Environmental indicators are generated from the “on-farm” modules</a:t>
            </a:r>
          </a:p>
        </p:txBody>
      </p:sp>
      <p:sp>
        <p:nvSpPr>
          <p:cNvPr id="8" name="CustomShape 10">
            <a:extLst>
              <a:ext uri="{FF2B5EF4-FFF2-40B4-BE49-F238E27FC236}">
                <a16:creationId xmlns:a16="http://schemas.microsoft.com/office/drawing/2014/main" id="{0CA0C25E-1733-4567-A91C-884EC0A180DD}"/>
              </a:ext>
            </a:extLst>
          </p:cNvPr>
          <p:cNvSpPr/>
          <p:nvPr/>
        </p:nvSpPr>
        <p:spPr>
          <a:xfrm>
            <a:off x="10744673" y="4077755"/>
            <a:ext cx="1363244" cy="1198438"/>
          </a:xfrm>
          <a:prstGeom prst="rect">
            <a:avLst/>
          </a:prstGeom>
          <a:noFill/>
          <a:ln w="19080">
            <a:solidFill>
              <a:srgbClr val="C00000"/>
            </a:solidFill>
            <a:custDash>
              <a:ds d="0" sp="0"/>
              <a:ds d="0" sp="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128" tIns="50942" rIns="90128" bIns="50942"/>
          <a:lstStyle/>
          <a:p>
            <a:pPr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633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roid Sans Fallback"/>
              </a:rPr>
              <a:t>+ Bespoke user-defined questions and indicators</a:t>
            </a:r>
            <a:endParaRPr lang="en-GB" sz="1633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65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3000001" y="2248036"/>
            <a:ext cx="2160000" cy="99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3175" b="1" dirty="0">
                <a:solidFill>
                  <a:srgbClr val="000000"/>
                </a:solidFill>
              </a:rPr>
              <a:t>Data </a:t>
            </a: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3175" b="1" dirty="0">
                <a:solidFill>
                  <a:srgbClr val="000000"/>
                </a:solidFill>
              </a:rPr>
              <a:t>server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2856001" y="586276"/>
            <a:ext cx="2592000" cy="86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>
                <a:solidFill>
                  <a:srgbClr val="000000"/>
                </a:solidFill>
              </a:rPr>
              <a:t>ODK survey definition</a:t>
            </a: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1679520" y="-320924"/>
            <a:ext cx="305280" cy="30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001" y="4418116"/>
            <a:ext cx="1139040" cy="113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58" name="AutoShape 5"/>
          <p:cNvSpPr>
            <a:spLocks noChangeArrowheads="1"/>
          </p:cNvSpPr>
          <p:nvPr/>
        </p:nvSpPr>
        <p:spPr bwMode="auto">
          <a:xfrm>
            <a:off x="2640001" y="3101956"/>
            <a:ext cx="792000" cy="2095200"/>
          </a:xfrm>
          <a:prstGeom prst="curvedRightArrow">
            <a:avLst>
              <a:gd name="adj1" fmla="val 25009"/>
              <a:gd name="adj2" fmla="val 50019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59" name="AutoShape 6"/>
          <p:cNvSpPr>
            <a:spLocks noChangeArrowheads="1"/>
          </p:cNvSpPr>
          <p:nvPr/>
        </p:nvSpPr>
        <p:spPr bwMode="auto">
          <a:xfrm rot="-5400000">
            <a:off x="4001521" y="3678676"/>
            <a:ext cx="2088000" cy="804960"/>
          </a:xfrm>
          <a:prstGeom prst="curvedUpArrow">
            <a:avLst>
              <a:gd name="adj1" fmla="val 25014"/>
              <a:gd name="adj2" fmla="val 50017"/>
              <a:gd name="adj3" fmla="val 25000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0" name="AutoShape 7"/>
          <p:cNvSpPr>
            <a:spLocks noChangeArrowheads="1"/>
          </p:cNvSpPr>
          <p:nvPr/>
        </p:nvSpPr>
        <p:spPr bwMode="auto">
          <a:xfrm>
            <a:off x="4072801" y="1522276"/>
            <a:ext cx="295200" cy="777600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1" name="AutoShape 8"/>
          <p:cNvSpPr>
            <a:spLocks noChangeArrowheads="1"/>
          </p:cNvSpPr>
          <p:nvPr/>
        </p:nvSpPr>
        <p:spPr bwMode="auto">
          <a:xfrm>
            <a:off x="4872001" y="2610916"/>
            <a:ext cx="1800000" cy="282240"/>
          </a:xfrm>
          <a:prstGeom prst="rightArrow">
            <a:avLst>
              <a:gd name="adj1" fmla="val 50000"/>
              <a:gd name="adj2" fmla="val 49839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62" name="Text Box 9"/>
          <p:cNvSpPr txBox="1">
            <a:spLocks noChangeArrowheads="1"/>
          </p:cNvSpPr>
          <p:nvPr/>
        </p:nvSpPr>
        <p:spPr bwMode="auto">
          <a:xfrm>
            <a:off x="6744001" y="2083876"/>
            <a:ext cx="3600000" cy="125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>
                <a:solidFill>
                  <a:srgbClr val="000000"/>
                </a:solidFill>
              </a:rPr>
              <a:t>R data analysis code (automatically linked to database labels)</a:t>
            </a:r>
          </a:p>
        </p:txBody>
      </p:sp>
      <p:sp>
        <p:nvSpPr>
          <p:cNvPr id="49163" name="AutoShape 10"/>
          <p:cNvSpPr>
            <a:spLocks noChangeArrowheads="1"/>
          </p:cNvSpPr>
          <p:nvPr/>
        </p:nvSpPr>
        <p:spPr bwMode="auto">
          <a:xfrm>
            <a:off x="8392801" y="3541156"/>
            <a:ext cx="295200" cy="777600"/>
          </a:xfrm>
          <a:prstGeom prst="downArrow">
            <a:avLst>
              <a:gd name="adj1" fmla="val 50000"/>
              <a:gd name="adj2" fmla="val 49878"/>
            </a:avLst>
          </a:prstGeom>
          <a:solidFill>
            <a:srgbClr val="00CC99"/>
          </a:solidFill>
          <a:ln w="12600" cap="sq">
            <a:solidFill>
              <a:srgbClr val="0095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pic>
        <p:nvPicPr>
          <p:cNvPr id="49164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1" y="4405156"/>
            <a:ext cx="2232000" cy="201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1272000" y="3768677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ODK</a:t>
            </a: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 survey</a:t>
            </a: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5160001" y="3757157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Survey</a:t>
            </a:r>
          </a:p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results</a:t>
            </a:r>
          </a:p>
        </p:txBody>
      </p:sp>
      <p:sp>
        <p:nvSpPr>
          <p:cNvPr id="49167" name="Text Box 14"/>
          <p:cNvSpPr txBox="1">
            <a:spLocks noChangeArrowheads="1"/>
          </p:cNvSpPr>
          <p:nvPr/>
        </p:nvSpPr>
        <p:spPr bwMode="auto">
          <a:xfrm>
            <a:off x="4728001" y="2201957"/>
            <a:ext cx="2088000" cy="47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>
                <a:solidFill>
                  <a:srgbClr val="000000"/>
                </a:solidFill>
              </a:rPr>
              <a:t>Database</a:t>
            </a:r>
          </a:p>
        </p:txBody>
      </p:sp>
      <p:sp>
        <p:nvSpPr>
          <p:cNvPr id="49168" name="Text Box 15"/>
          <p:cNvSpPr txBox="1">
            <a:spLocks noChangeArrowheads="1"/>
          </p:cNvSpPr>
          <p:nvPr/>
        </p:nvSpPr>
        <p:spPr bwMode="auto">
          <a:xfrm>
            <a:off x="3360001" y="5629157"/>
            <a:ext cx="13680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Interview farmer</a:t>
            </a:r>
          </a:p>
        </p:txBody>
      </p:sp>
      <p:sp>
        <p:nvSpPr>
          <p:cNvPr id="49169" name="Text Box 16"/>
          <p:cNvSpPr txBox="1">
            <a:spLocks noChangeArrowheads="1"/>
          </p:cNvSpPr>
          <p:nvPr/>
        </p:nvSpPr>
        <p:spPr bwMode="auto">
          <a:xfrm>
            <a:off x="1560001" y="93751"/>
            <a:ext cx="9096480" cy="47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2721" b="1" dirty="0">
                <a:solidFill>
                  <a:schemeClr val="tx1"/>
                </a:solidFill>
              </a:rPr>
              <a:t>Setup</a:t>
            </a:r>
          </a:p>
        </p:txBody>
      </p:sp>
      <p:sp>
        <p:nvSpPr>
          <p:cNvPr id="49170" name="Text Box 17"/>
          <p:cNvSpPr txBox="1">
            <a:spLocks noChangeArrowheads="1"/>
          </p:cNvSpPr>
          <p:nvPr/>
        </p:nvSpPr>
        <p:spPr bwMode="auto">
          <a:xfrm>
            <a:off x="8608801" y="3541157"/>
            <a:ext cx="1591200" cy="65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8" tIns="42452" rIns="81638" bIns="42452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>
              <a:lnSpc>
                <a:spcPct val="93000"/>
              </a:lnSpc>
              <a:buClrTx/>
              <a:buFontTx/>
              <a:buNone/>
            </a:pPr>
            <a:r>
              <a:rPr lang="en-GB" sz="1996">
                <a:solidFill>
                  <a:srgbClr val="000000"/>
                </a:solidFill>
              </a:rPr>
              <a:t>Visualization of results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1529548" y="5616195"/>
            <a:ext cx="1116000" cy="7329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44" tIns="41472" rIns="82944" bIns="41472" numCol="1" rtlCol="0" anchor="t" anchorCtr="0" compatLnSpc="1">
            <a:prstTxWarp prst="textNoShape">
              <a:avLst/>
            </a:prstTxWarp>
          </a:bodyPr>
          <a:lstStyle/>
          <a:p>
            <a:pPr defTabSz="407526" eaLnBrk="0" hangingPunct="0">
              <a:buClr>
                <a:srgbClr val="000000"/>
              </a:buClr>
              <a:buSzPct val="100000"/>
            </a:pPr>
            <a:endParaRPr lang="en-US" sz="1633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7034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4">
            <a:extLst>
              <a:ext uri="{FF2B5EF4-FFF2-40B4-BE49-F238E27FC236}">
                <a16:creationId xmlns:a16="http://schemas.microsoft.com/office/drawing/2014/main" id="{99C5C1CC-6403-7D41-BFEB-2ED4CDD1AD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0075" y="322263"/>
            <a:ext cx="10972800" cy="67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600" dirty="0"/>
              <a:t>The Global Database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FA5048-3F07-4B84-9D20-56AE7BD36496}"/>
              </a:ext>
            </a:extLst>
          </p:cNvPr>
          <p:cNvSpPr/>
          <p:nvPr/>
        </p:nvSpPr>
        <p:spPr>
          <a:xfrm>
            <a:off x="8466519" y="6364708"/>
            <a:ext cx="1741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www.rhomis.org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22480E-9289-4DA2-BAF5-66DE49C5D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5656" y="3136102"/>
            <a:ext cx="4410744" cy="2528063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D2466C4B-0B59-41EC-B69C-CF86584F0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21" y="1939708"/>
            <a:ext cx="6192688" cy="4359492"/>
          </a:xfrm>
          <a:prstGeom prst="rect">
            <a:avLst/>
          </a:prstGeom>
        </p:spPr>
      </p:pic>
      <p:pic>
        <p:nvPicPr>
          <p:cNvPr id="15" name="Audio 1">
            <a:hlinkClick r:id="" action="ppaction://media"/>
            <a:extLst>
              <a:ext uri="{FF2B5EF4-FFF2-40B4-BE49-F238E27FC236}">
                <a16:creationId xmlns:a16="http://schemas.microsoft.com/office/drawing/2014/main" id="{69CBAA3D-C84A-4546-B25F-B7BC7E559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6F44FD-32F3-4612-BECE-E89E5702A544}"/>
              </a:ext>
            </a:extLst>
          </p:cNvPr>
          <p:cNvSpPr txBox="1"/>
          <p:nvPr/>
        </p:nvSpPr>
        <p:spPr>
          <a:xfrm>
            <a:off x="7425656" y="2506592"/>
            <a:ext cx="4304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701317"/>
                </a:solidFill>
              </a:rPr>
              <a:t>Partner organisations include CGIAR, research institutes, universities and NGOS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D13ED3-19BF-4CA7-8E94-B8AD6A4E4708}"/>
              </a:ext>
            </a:extLst>
          </p:cNvPr>
          <p:cNvSpPr txBox="1"/>
          <p:nvPr/>
        </p:nvSpPr>
        <p:spPr>
          <a:xfrm>
            <a:off x="600075" y="1372171"/>
            <a:ext cx="10790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More than 45,000 household interviews in 33 countries – </a:t>
            </a:r>
            <a:r>
              <a:rPr lang="en-GB" sz="2400" b="1" dirty="0">
                <a:hlinkClick r:id="rId7"/>
              </a:rPr>
              <a:t>link here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22328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00"/>
    </mc:Choice>
    <mc:Fallback xmlns="">
      <p:transition spd="slow" advTm="42200"/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9D3E-A8AD-4998-B91A-9AAC07967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Basis for a coherent portfolio of analyses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FCC7B08-0482-4FDB-B677-D2F1B3081202}"/>
              </a:ext>
            </a:extLst>
          </p:cNvPr>
          <p:cNvGrpSpPr/>
          <p:nvPr/>
        </p:nvGrpSpPr>
        <p:grpSpPr>
          <a:xfrm>
            <a:off x="6095999" y="3933806"/>
            <a:ext cx="5819776" cy="2935979"/>
            <a:chOff x="6095999" y="3933806"/>
            <a:chExt cx="5819776" cy="293597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9D885E-4679-40EE-A69D-8E78911AE273}"/>
                </a:ext>
              </a:extLst>
            </p:cNvPr>
            <p:cNvSpPr txBox="1"/>
            <p:nvPr/>
          </p:nvSpPr>
          <p:spPr>
            <a:xfrm>
              <a:off x="7185475" y="5381005"/>
              <a:ext cx="2266952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Ex-ante impact assessment</a:t>
              </a:r>
              <a:endParaRPr lang="en-GB" sz="2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46F686-9106-43D7-902B-ED015E740070}"/>
                </a:ext>
              </a:extLst>
            </p:cNvPr>
            <p:cNvSpPr txBox="1"/>
            <p:nvPr/>
          </p:nvSpPr>
          <p:spPr>
            <a:xfrm>
              <a:off x="7045424" y="4583415"/>
              <a:ext cx="1699729" cy="46166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Adoptability</a:t>
              </a:r>
              <a:endParaRPr lang="en-GB" sz="24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952F1B-356B-4ABD-AD62-DAC47C88622C}"/>
                </a:ext>
              </a:extLst>
            </p:cNvPr>
            <p:cNvSpPr txBox="1"/>
            <p:nvPr/>
          </p:nvSpPr>
          <p:spPr>
            <a:xfrm>
              <a:off x="8997592" y="4301194"/>
              <a:ext cx="2609850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Segmentation/ targeting</a:t>
              </a:r>
              <a:endParaRPr lang="en-GB" sz="2400" dirty="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05DACAD-2A7A-46C1-B41E-45B2E68F2B12}"/>
                </a:ext>
              </a:extLst>
            </p:cNvPr>
            <p:cNvSpPr/>
            <p:nvPr/>
          </p:nvSpPr>
          <p:spPr>
            <a:xfrm>
              <a:off x="6095999" y="3933806"/>
              <a:ext cx="5819776" cy="2759830"/>
            </a:xfrm>
            <a:prstGeom prst="round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F138DA-82C6-4B26-8BC0-4D667C76D07B}"/>
                </a:ext>
              </a:extLst>
            </p:cNvPr>
            <p:cNvSpPr txBox="1"/>
            <p:nvPr/>
          </p:nvSpPr>
          <p:spPr>
            <a:xfrm>
              <a:off x="9607192" y="6408120"/>
              <a:ext cx="2000250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Prioritisation</a:t>
              </a:r>
              <a:endParaRPr lang="en-GB" sz="24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3D41CF-371C-4307-A6FA-1FDFB92F79F2}"/>
              </a:ext>
            </a:extLst>
          </p:cNvPr>
          <p:cNvGrpSpPr/>
          <p:nvPr/>
        </p:nvGrpSpPr>
        <p:grpSpPr>
          <a:xfrm>
            <a:off x="439561" y="3906485"/>
            <a:ext cx="5656438" cy="2947527"/>
            <a:chOff x="439561" y="3906485"/>
            <a:chExt cx="5656438" cy="294752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79123AE-4357-4F7F-8664-C38896F6C45C}"/>
                </a:ext>
              </a:extLst>
            </p:cNvPr>
            <p:cNvSpPr txBox="1"/>
            <p:nvPr/>
          </p:nvSpPr>
          <p:spPr>
            <a:xfrm>
              <a:off x="3111596" y="5624952"/>
              <a:ext cx="2000250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Trade offs and synergies</a:t>
              </a:r>
              <a:endParaRPr lang="en-GB" sz="24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E3BFDE-D974-44D0-A100-30A2B999A7B0}"/>
                </a:ext>
              </a:extLst>
            </p:cNvPr>
            <p:cNvSpPr txBox="1"/>
            <p:nvPr/>
          </p:nvSpPr>
          <p:spPr>
            <a:xfrm>
              <a:off x="730850" y="4329537"/>
              <a:ext cx="2609850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Integrated multi-variate assessment</a:t>
              </a:r>
              <a:endParaRPr lang="en-GB" sz="24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0A35D2-A023-4DCB-88DF-B78F0F9CE976}"/>
                </a:ext>
              </a:extLst>
            </p:cNvPr>
            <p:cNvSpPr txBox="1"/>
            <p:nvPr/>
          </p:nvSpPr>
          <p:spPr>
            <a:xfrm>
              <a:off x="3466004" y="4202306"/>
              <a:ext cx="2000250" cy="1200329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Quantification of system dynamics</a:t>
              </a:r>
              <a:endParaRPr lang="en-GB" sz="2400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2770AC8-830A-4E8C-A589-57F173F86263}"/>
                </a:ext>
              </a:extLst>
            </p:cNvPr>
            <p:cNvSpPr/>
            <p:nvPr/>
          </p:nvSpPr>
          <p:spPr>
            <a:xfrm>
              <a:off x="439561" y="3906485"/>
              <a:ext cx="5656438" cy="2759830"/>
            </a:xfrm>
            <a:prstGeom prst="round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C82738-9681-4178-A133-E057A46FD3F5}"/>
                </a:ext>
              </a:extLst>
            </p:cNvPr>
            <p:cNvSpPr txBox="1"/>
            <p:nvPr/>
          </p:nvSpPr>
          <p:spPr>
            <a:xfrm>
              <a:off x="735998" y="6392347"/>
              <a:ext cx="2000250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Monitoring</a:t>
              </a:r>
              <a:endParaRPr lang="en-GB" sz="24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9099AF-DDAA-46DF-89FD-3A58FF8CA5DD}"/>
                </a:ext>
              </a:extLst>
            </p:cNvPr>
            <p:cNvSpPr txBox="1"/>
            <p:nvPr/>
          </p:nvSpPr>
          <p:spPr>
            <a:xfrm>
              <a:off x="802126" y="5433479"/>
              <a:ext cx="2000250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Adoption &amp; dissemination</a:t>
              </a:r>
              <a:endParaRPr lang="en-GB" sz="24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0430EFD-83D2-433B-B6B8-A3D1C68650C1}"/>
              </a:ext>
            </a:extLst>
          </p:cNvPr>
          <p:cNvGrpSpPr/>
          <p:nvPr/>
        </p:nvGrpSpPr>
        <p:grpSpPr>
          <a:xfrm>
            <a:off x="6095999" y="936370"/>
            <a:ext cx="5819775" cy="2997435"/>
            <a:chOff x="6095999" y="936370"/>
            <a:chExt cx="5819775" cy="299743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73F3D6-92C5-46B5-84AD-B3BB734B9CD3}"/>
                </a:ext>
              </a:extLst>
            </p:cNvPr>
            <p:cNvSpPr txBox="1"/>
            <p:nvPr/>
          </p:nvSpPr>
          <p:spPr>
            <a:xfrm>
              <a:off x="7158093" y="1488295"/>
              <a:ext cx="2266952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Agro</a:t>
              </a:r>
              <a:r>
                <a:rPr lang="en-US" sz="2400" dirty="0"/>
                <a:t>-ecological characterization</a:t>
              </a:r>
              <a:endParaRPr lang="en-GB" sz="2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EC0E83-62B0-4FBB-877B-A5A91C8F16E4}"/>
                </a:ext>
              </a:extLst>
            </p:cNvPr>
            <p:cNvSpPr txBox="1"/>
            <p:nvPr/>
          </p:nvSpPr>
          <p:spPr>
            <a:xfrm>
              <a:off x="9684842" y="1488295"/>
              <a:ext cx="2000250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Vulnerability assessment</a:t>
              </a:r>
              <a:endParaRPr lang="en-GB" sz="2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2B1B6EE-6EDC-4571-9F81-A2C9250AAE78}"/>
                </a:ext>
              </a:extLst>
            </p:cNvPr>
            <p:cNvSpPr txBox="1"/>
            <p:nvPr/>
          </p:nvSpPr>
          <p:spPr>
            <a:xfrm>
              <a:off x="7153388" y="2697853"/>
              <a:ext cx="2266952" cy="46166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Farm typologies</a:t>
              </a:r>
              <a:endParaRPr lang="en-GB" sz="2400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5336FD3-753C-47C9-9944-6F1273E90BAA}"/>
                </a:ext>
              </a:extLst>
            </p:cNvPr>
            <p:cNvSpPr/>
            <p:nvPr/>
          </p:nvSpPr>
          <p:spPr>
            <a:xfrm>
              <a:off x="6095999" y="1228618"/>
              <a:ext cx="5819775" cy="2705187"/>
            </a:xfrm>
            <a:prstGeom prst="round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C67E3F-08EC-4AAF-A463-0D8058E643ED}"/>
                </a:ext>
              </a:extLst>
            </p:cNvPr>
            <p:cNvSpPr txBox="1"/>
            <p:nvPr/>
          </p:nvSpPr>
          <p:spPr>
            <a:xfrm>
              <a:off x="9489114" y="936370"/>
              <a:ext cx="2266952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Characterisation</a:t>
              </a:r>
              <a:endParaRPr lang="en-GB" sz="24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9CAB3C9-CDE7-4390-B1CB-7F6B18F08D26}"/>
                </a:ext>
              </a:extLst>
            </p:cNvPr>
            <p:cNvSpPr txBox="1"/>
            <p:nvPr/>
          </p:nvSpPr>
          <p:spPr>
            <a:xfrm>
              <a:off x="9973904" y="2775385"/>
              <a:ext cx="1266825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Positive deviants</a:t>
              </a:r>
              <a:endParaRPr lang="en-GB" sz="24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27B9877-C118-4F96-A026-90AA97274921}"/>
              </a:ext>
            </a:extLst>
          </p:cNvPr>
          <p:cNvGrpSpPr/>
          <p:nvPr/>
        </p:nvGrpSpPr>
        <p:grpSpPr>
          <a:xfrm>
            <a:off x="435934" y="1072399"/>
            <a:ext cx="5660065" cy="2855299"/>
            <a:chOff x="435934" y="1072399"/>
            <a:chExt cx="5660065" cy="28552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445032-0DBA-4B76-B886-3507CF2AEB14}"/>
                </a:ext>
              </a:extLst>
            </p:cNvPr>
            <p:cNvSpPr txBox="1"/>
            <p:nvPr/>
          </p:nvSpPr>
          <p:spPr>
            <a:xfrm>
              <a:off x="3054644" y="1688910"/>
              <a:ext cx="1419335" cy="830997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Scaling potential</a:t>
              </a:r>
              <a:endParaRPr lang="en-GB" sz="2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9F97A5-26FF-4866-9197-972D4F414393}"/>
                </a:ext>
              </a:extLst>
            </p:cNvPr>
            <p:cNvSpPr txBox="1"/>
            <p:nvPr/>
          </p:nvSpPr>
          <p:spPr>
            <a:xfrm>
              <a:off x="663713" y="2039849"/>
              <a:ext cx="2143234" cy="156966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Scaling-up geographic representation of analyses</a:t>
              </a:r>
              <a:endParaRPr lang="en-GB" sz="2400" dirty="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77F9EF8-AEE9-4DD1-9D25-050C3B426185}"/>
                </a:ext>
              </a:extLst>
            </p:cNvPr>
            <p:cNvSpPr/>
            <p:nvPr/>
          </p:nvSpPr>
          <p:spPr>
            <a:xfrm>
              <a:off x="435934" y="1228619"/>
              <a:ext cx="5660065" cy="2699079"/>
            </a:xfrm>
            <a:prstGeom prst="round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525495-F131-4DA9-91BF-D84A43F74C57}"/>
                </a:ext>
              </a:extLst>
            </p:cNvPr>
            <p:cNvSpPr txBox="1"/>
            <p:nvPr/>
          </p:nvSpPr>
          <p:spPr>
            <a:xfrm>
              <a:off x="890399" y="1072399"/>
              <a:ext cx="3552935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Modeling and Projections </a:t>
              </a:r>
              <a:endParaRPr lang="en-GB" sz="24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6B22679-F06C-47F7-BB55-7B4D349C6ED9}"/>
                </a:ext>
              </a:extLst>
            </p:cNvPr>
            <p:cNvSpPr txBox="1"/>
            <p:nvPr/>
          </p:nvSpPr>
          <p:spPr>
            <a:xfrm>
              <a:off x="3256875" y="2606025"/>
              <a:ext cx="1969272" cy="1200329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Climate and other threats foresight</a:t>
              </a:r>
              <a:endParaRPr lang="en-GB" sz="2400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2CDDEE5-C2A6-4657-91D9-77A528AC6381}"/>
              </a:ext>
            </a:extLst>
          </p:cNvPr>
          <p:cNvSpPr txBox="1"/>
          <p:nvPr/>
        </p:nvSpPr>
        <p:spPr>
          <a:xfrm>
            <a:off x="5541249" y="3318360"/>
            <a:ext cx="1266825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Farming Systems Analysis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2031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61E7-35F1-4C6E-A0C4-4C4AC99D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Posicion</a:t>
            </a:r>
            <a:r>
              <a:rPr lang="en-GB" dirty="0"/>
              <a:t> de RHoMIS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medir</a:t>
            </a:r>
            <a:r>
              <a:rPr lang="en-GB" dirty="0"/>
              <a:t> </a:t>
            </a:r>
            <a:r>
              <a:rPr lang="en-GB" dirty="0" err="1"/>
              <a:t>transiciones</a:t>
            </a:r>
            <a:r>
              <a:rPr lang="en-GB" dirty="0"/>
              <a:t> de AE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7FCED-516F-4E44-8BDA-2116C786B8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Trabajo</a:t>
            </a:r>
            <a:r>
              <a:rPr lang="en-US" dirty="0"/>
              <a:t> junto con AES, RMS y RHoMIS</a:t>
            </a:r>
          </a:p>
          <a:p>
            <a:endParaRPr lang="en-US" dirty="0"/>
          </a:p>
          <a:p>
            <a:r>
              <a:rPr lang="en-US" dirty="0" err="1"/>
              <a:t>Juntar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elementos</a:t>
            </a:r>
            <a:r>
              <a:rPr lang="en-US" dirty="0"/>
              <a:t>: la vision </a:t>
            </a:r>
            <a:r>
              <a:rPr lang="en-US" dirty="0" err="1"/>
              <a:t>sobre</a:t>
            </a:r>
            <a:r>
              <a:rPr lang="en-US" dirty="0"/>
              <a:t> los </a:t>
            </a:r>
            <a:r>
              <a:rPr lang="en-US" dirty="0" err="1"/>
              <a:t>cambios</a:t>
            </a:r>
            <a:r>
              <a:rPr lang="en-US" dirty="0"/>
              <a:t> que </a:t>
            </a:r>
            <a:r>
              <a:rPr lang="en-US" dirty="0" err="1"/>
              <a:t>queremos</a:t>
            </a:r>
            <a:r>
              <a:rPr lang="en-US" dirty="0"/>
              <a:t> </a:t>
            </a:r>
            <a:r>
              <a:rPr lang="en-US" dirty="0" err="1"/>
              <a:t>lograr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caracterizar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medir</a:t>
            </a:r>
            <a:r>
              <a:rPr lang="en-US" dirty="0"/>
              <a:t>, </a:t>
            </a:r>
            <a:r>
              <a:rPr lang="en-US" dirty="0" err="1"/>
              <a:t>elementos</a:t>
            </a:r>
            <a:r>
              <a:rPr lang="en-US" dirty="0"/>
              <a:t> </a:t>
            </a:r>
            <a:r>
              <a:rPr lang="en-US" dirty="0" err="1"/>
              <a:t>cualitativos</a:t>
            </a:r>
            <a:r>
              <a:rPr lang="en-US" dirty="0"/>
              <a:t> &amp; </a:t>
            </a:r>
            <a:r>
              <a:rPr lang="en-US" dirty="0" err="1"/>
              <a:t>quantitativos</a:t>
            </a:r>
            <a:r>
              <a:rPr lang="en-US" dirty="0"/>
              <a:t>, etc.</a:t>
            </a:r>
          </a:p>
          <a:p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dispositivo</a:t>
            </a:r>
            <a:r>
              <a:rPr lang="en-US" dirty="0"/>
              <a:t> de Carlos B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29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E7851BC-83D7-4875-8F9C-49182A115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915" y="-403519"/>
            <a:ext cx="13033829" cy="8863915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7C00835-E5FB-4118-8D71-50CBAF37BAA4}"/>
              </a:ext>
            </a:extLst>
          </p:cNvPr>
          <p:cNvGraphicFramePr/>
          <p:nvPr/>
        </p:nvGraphicFramePr>
        <p:xfrm>
          <a:off x="-761998" y="293915"/>
          <a:ext cx="11640456" cy="6270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5911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61E7-35F1-4C6E-A0C4-4C4AC99D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Un </a:t>
            </a:r>
            <a:r>
              <a:rPr lang="en-GB" dirty="0" err="1"/>
              <a:t>ejemplo</a:t>
            </a:r>
            <a:r>
              <a:rPr lang="en-GB" dirty="0"/>
              <a:t> </a:t>
            </a:r>
            <a:r>
              <a:rPr lang="en-GB" dirty="0" err="1"/>
              <a:t>avancado</a:t>
            </a:r>
            <a:r>
              <a:rPr lang="en-GB" dirty="0"/>
              <a:t> es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trabajo</a:t>
            </a:r>
            <a:r>
              <a:rPr lang="en-GB" dirty="0"/>
              <a:t> de los </a:t>
            </a:r>
            <a:r>
              <a:rPr lang="en-GB" dirty="0" err="1"/>
              <a:t>Steves</a:t>
            </a:r>
            <a:r>
              <a:rPr lang="en-GB" dirty="0"/>
              <a:t>, Katharina &amp; Mark Caulfield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proyecto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7FCED-516F-4E44-8BDA-2116C786B8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Quien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interesado</a:t>
            </a:r>
            <a:r>
              <a:rPr lang="en-US" dirty="0"/>
              <a:t> en </a:t>
            </a:r>
            <a:r>
              <a:rPr lang="en-US" dirty="0" err="1"/>
              <a:t>participar</a:t>
            </a:r>
            <a:r>
              <a:rPr lang="en-US" dirty="0"/>
              <a:t> y </a:t>
            </a:r>
            <a:r>
              <a:rPr lang="en-US" dirty="0" err="1"/>
              <a:t>cambiar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systema de </a:t>
            </a:r>
            <a:r>
              <a:rPr lang="en-US" dirty="0" err="1"/>
              <a:t>producir</a:t>
            </a:r>
            <a:r>
              <a:rPr lang="en-US" dirty="0"/>
              <a:t>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129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E2C7D12-B6D6-3828-11CA-DE6A0CD59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552" y="1289713"/>
            <a:ext cx="5661970" cy="40738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E5F746-1614-5AD6-5A13-061262B0E993}"/>
              </a:ext>
            </a:extLst>
          </p:cNvPr>
          <p:cNvSpPr txBox="1"/>
          <p:nvPr/>
        </p:nvSpPr>
        <p:spPr>
          <a:xfrm>
            <a:off x="8450602" y="3017520"/>
            <a:ext cx="202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Analysis of </a:t>
            </a:r>
            <a:br>
              <a:rPr lang="en-GB" sz="2400" dirty="0"/>
            </a:br>
            <a:r>
              <a:rPr lang="en-GB" sz="2400" dirty="0"/>
              <a:t>RHoMIS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88806-61CE-7855-A563-874CA6E357A9}"/>
              </a:ext>
            </a:extLst>
          </p:cNvPr>
          <p:cNvSpPr txBox="1"/>
          <p:nvPr/>
        </p:nvSpPr>
        <p:spPr>
          <a:xfrm>
            <a:off x="2694674" y="3017520"/>
            <a:ext cx="202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Qualitative interviews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C23578-A8A7-B883-BA56-19736E315B29}"/>
              </a:ext>
            </a:extLst>
          </p:cNvPr>
          <p:cNvSpPr txBox="1"/>
          <p:nvPr/>
        </p:nvSpPr>
        <p:spPr>
          <a:xfrm>
            <a:off x="1027153" y="619760"/>
            <a:ext cx="4439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Iterative mixed methods approach</a:t>
            </a:r>
          </a:p>
        </p:txBody>
      </p:sp>
    </p:spTree>
    <p:extLst>
      <p:ext uri="{BB962C8B-B14F-4D97-AF65-F5344CB8AC3E}">
        <p14:creationId xmlns:p14="http://schemas.microsoft.com/office/powerpoint/2010/main" val="4218777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D020E-0DDF-87A0-CE63-CB65733F3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/>
              <a:t>A road to better understanding participatory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1FABE-0E95-2420-A1E1-36F4F96B9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171 RHoMIS surveys were collected from the 8 communities in February and March 2018.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Households surveyed were randomly selected from each of the communities.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Households were subsequently </a:t>
            </a:r>
            <a:r>
              <a:rPr lang="en-US" sz="2000" dirty="0">
                <a:effectLst/>
              </a:rPr>
              <a:t>categorized into four groups: 1) Full Participants; 2) Dropped-Out; 3) Only Meetings; and 4) Non-Participants</a:t>
            </a:r>
            <a:r>
              <a:rPr lang="en-US" sz="2000" dirty="0"/>
              <a:t>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Qualitative interviews were conducted on HHs from the RHoMIS survey – 2 from each group in each of the communities to help interpret the survey data.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1700" dirty="0">
              <a:effectLst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0" name="Picture Placeholder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AB061D0F-EBEF-504A-C8B7-92CAAB610FB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32" b="-1"/>
          <a:stretch/>
        </p:blipFill>
        <p:spPr>
          <a:xfrm rot="5400000">
            <a:off x="6266720" y="932720"/>
            <a:ext cx="6858000" cy="49925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10662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1675A82-A160-9FC2-21B1-7D7926D5AB33}"/>
              </a:ext>
            </a:extLst>
          </p:cNvPr>
          <p:cNvGraphicFramePr>
            <a:graphicFrameLocks noGrp="1"/>
          </p:cNvGraphicFramePr>
          <p:nvPr/>
        </p:nvGraphicFramePr>
        <p:xfrm>
          <a:off x="132079" y="286438"/>
          <a:ext cx="11927841" cy="6285124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052061">
                  <a:extLst>
                    <a:ext uri="{9D8B030D-6E8A-4147-A177-3AD203B41FA5}">
                      <a16:colId xmlns:a16="http://schemas.microsoft.com/office/drawing/2014/main" val="3780706136"/>
                    </a:ext>
                  </a:extLst>
                </a:gridCol>
                <a:gridCol w="1975156">
                  <a:extLst>
                    <a:ext uri="{9D8B030D-6E8A-4147-A177-3AD203B41FA5}">
                      <a16:colId xmlns:a16="http://schemas.microsoft.com/office/drawing/2014/main" val="1092004641"/>
                    </a:ext>
                  </a:extLst>
                </a:gridCol>
                <a:gridCol w="1975156">
                  <a:extLst>
                    <a:ext uri="{9D8B030D-6E8A-4147-A177-3AD203B41FA5}">
                      <a16:colId xmlns:a16="http://schemas.microsoft.com/office/drawing/2014/main" val="3486416522"/>
                    </a:ext>
                  </a:extLst>
                </a:gridCol>
                <a:gridCol w="1975156">
                  <a:extLst>
                    <a:ext uri="{9D8B030D-6E8A-4147-A177-3AD203B41FA5}">
                      <a16:colId xmlns:a16="http://schemas.microsoft.com/office/drawing/2014/main" val="1641898091"/>
                    </a:ext>
                  </a:extLst>
                </a:gridCol>
                <a:gridCol w="1975156">
                  <a:extLst>
                    <a:ext uri="{9D8B030D-6E8A-4147-A177-3AD203B41FA5}">
                      <a16:colId xmlns:a16="http://schemas.microsoft.com/office/drawing/2014/main" val="2331715911"/>
                    </a:ext>
                  </a:extLst>
                </a:gridCol>
                <a:gridCol w="1975156">
                  <a:extLst>
                    <a:ext uri="{9D8B030D-6E8A-4147-A177-3AD203B41FA5}">
                      <a16:colId xmlns:a16="http://schemas.microsoft.com/office/drawing/2014/main" val="1654999075"/>
                    </a:ext>
                  </a:extLst>
                </a:gridCol>
              </a:tblGrid>
              <a:tr h="65141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all" spc="6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Variable</a:t>
                      </a:r>
                      <a:endParaRPr lang="en-GB" sz="1800" b="1" cap="all" spc="6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149441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all" spc="6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p-</a:t>
                      </a:r>
                      <a:r>
                        <a:rPr lang="es-ES" sz="1800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value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1622" marR="81622" marT="149441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all" spc="6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Household type</a:t>
                      </a:r>
                      <a:endParaRPr lang="en-GB" sz="1800" b="1" cap="all" spc="6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149441" marB="14944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370399"/>
                  </a:ext>
                </a:extLst>
              </a:tr>
              <a:tr h="115072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p-</a:t>
                      </a:r>
                      <a:r>
                        <a:rPr lang="es-ES" sz="1800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value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Full </a:t>
                      </a:r>
                      <a:r>
                        <a:rPr lang="es-ES" sz="1800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Participants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Dropped-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</a:t>
                      </a:r>
                      <a:r>
                        <a:rPr lang="en-GB" sz="1800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Only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Meetings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 P</a:t>
                      </a:r>
                      <a:r>
                        <a:rPr lang="en-GB" sz="1800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articipa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001364"/>
                  </a:ext>
                </a:extLst>
              </a:tr>
              <a:tr h="893316">
                <a:tc>
                  <a:txBody>
                    <a:bodyPr/>
                    <a:lstStyle/>
                    <a:p>
                      <a:pPr marL="100330" indent="-10033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HH members (persons)</a:t>
                      </a:r>
                      <a:endParaRPr lang="en-GB" sz="18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4.77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(0.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)a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(0.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)a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(0.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)ab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(0.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)b</a:t>
                      </a:r>
                      <a:endParaRPr lang="en-GB" sz="1800">
                        <a:latin typeface="+mn-lt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282784"/>
                  </a:ext>
                </a:extLst>
              </a:tr>
              <a:tr h="893316">
                <a:tc>
                  <a:txBody>
                    <a:bodyPr/>
                    <a:lstStyle/>
                    <a:p>
                      <a:pPr marL="100330" indent="-10033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HH head age (years)</a:t>
                      </a:r>
                      <a:endParaRPr lang="en-GB" sz="18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8)b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)ab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(2.</a:t>
                      </a:r>
                      <a:r>
                        <a:rPr lang="es-ES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)a</a:t>
                      </a:r>
                      <a:endParaRPr lang="en-GB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.4</a:t>
                      </a:r>
                      <a:r>
                        <a:rPr lang="es-ES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en-GB" sz="18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)a</a:t>
                      </a:r>
                      <a:endParaRPr lang="en-GB" sz="1800">
                        <a:latin typeface="+mn-lt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337387"/>
                  </a:ext>
                </a:extLst>
              </a:tr>
              <a:tr h="893316">
                <a:tc>
                  <a:txBody>
                    <a:bodyPr/>
                    <a:lstStyle/>
                    <a:p>
                      <a:pPr marL="100330" indent="-10033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 income ($ year</a:t>
                      </a:r>
                      <a:r>
                        <a:rPr lang="en-GB" sz="1800" b="1" cap="none" spc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GB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&lt;0.10</a:t>
                      </a: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897 (263)a</a:t>
                      </a: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1687 (558)ab</a:t>
                      </a: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719 (299)ab</a:t>
                      </a: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581 (365)b</a:t>
                      </a:r>
                      <a:endParaRPr lang="en-GB" sz="1800" dirty="0">
                        <a:latin typeface="+mn-lt"/>
                      </a:endParaRP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09898"/>
                  </a:ext>
                </a:extLst>
              </a:tr>
              <a:tr h="893316">
                <a:tc>
                  <a:txBody>
                    <a:bodyPr/>
                    <a:lstStyle/>
                    <a:p>
                      <a:pPr marL="100330" indent="-10033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Value farm produce ($ year</a:t>
                      </a:r>
                      <a:r>
                        <a:rPr lang="en-GB" sz="1800" b="1" cap="none" spc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GB" sz="18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81622" marR="81622" marT="0" marB="149441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&lt;0.10</a:t>
                      </a:r>
                    </a:p>
                  </a:txBody>
                  <a:tcPr marL="81622" marR="81622" marT="0" marB="14944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1631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511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)a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3537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1084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)a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1467 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582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)a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1158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710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)b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843178"/>
                  </a:ext>
                </a:extLst>
              </a:tr>
              <a:tr h="89331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income ($ year</a:t>
                      </a:r>
                      <a:r>
                        <a:rPr lang="en-GB" sz="18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GB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1161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)a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1944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650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)a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898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)a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E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</a:t>
                      </a: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)b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10096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68E768B-8789-8514-44EE-72D979709834}"/>
              </a:ext>
            </a:extLst>
          </p:cNvPr>
          <p:cNvSpPr/>
          <p:nvPr/>
        </p:nvSpPr>
        <p:spPr>
          <a:xfrm>
            <a:off x="4378960" y="2194560"/>
            <a:ext cx="1503680" cy="4185920"/>
          </a:xfrm>
          <a:prstGeom prst="rect">
            <a:avLst/>
          </a:prstGeom>
          <a:noFill/>
          <a:ln w="412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807561-52BD-88D4-F283-6194ECCB4C96}"/>
              </a:ext>
            </a:extLst>
          </p:cNvPr>
          <p:cNvSpPr/>
          <p:nvPr/>
        </p:nvSpPr>
        <p:spPr>
          <a:xfrm>
            <a:off x="10292081" y="2194560"/>
            <a:ext cx="1503680" cy="4185920"/>
          </a:xfrm>
          <a:prstGeom prst="rect">
            <a:avLst/>
          </a:prstGeom>
          <a:noFill/>
          <a:ln w="412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BCC3A-5D64-8BD3-FF1E-A86E2B9E286F}"/>
              </a:ext>
            </a:extLst>
          </p:cNvPr>
          <p:cNvSpPr txBox="1"/>
          <p:nvPr/>
        </p:nvSpPr>
        <p:spPr>
          <a:xfrm>
            <a:off x="1534885" y="2274838"/>
            <a:ext cx="9122228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Broad characterisation of the household types:</a:t>
            </a:r>
          </a:p>
          <a:p>
            <a:r>
              <a:rPr lang="en-GB" sz="3600" dirty="0"/>
              <a:t>Compared to non-participants, participating HHs are resource endowed – </a:t>
            </a:r>
            <a:r>
              <a:rPr lang="en-GB" sz="3600" u="sng" dirty="0"/>
              <a:t>younger, larger households with greater financial resources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046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621C76-E79E-8574-0611-DA3EDD500703}"/>
              </a:ext>
            </a:extLst>
          </p:cNvPr>
          <p:cNvSpPr txBox="1"/>
          <p:nvPr/>
        </p:nvSpPr>
        <p:spPr>
          <a:xfrm>
            <a:off x="650240" y="111760"/>
            <a:ext cx="7579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Interpretacion</a:t>
            </a:r>
            <a:r>
              <a:rPr lang="en-GB" sz="3200" dirty="0"/>
              <a:t> </a:t>
            </a:r>
            <a:r>
              <a:rPr lang="en-GB" sz="3200" dirty="0" err="1"/>
              <a:t>qualitativa</a:t>
            </a:r>
            <a:r>
              <a:rPr lang="en-GB" sz="3200" dirty="0"/>
              <a:t>: las </a:t>
            </a:r>
            <a:r>
              <a:rPr lang="en-GB" sz="3200" dirty="0" err="1"/>
              <a:t>historias</a:t>
            </a:r>
            <a:r>
              <a:rPr lang="en-GB" sz="3200" dirty="0"/>
              <a:t> de ‘</a:t>
            </a:r>
            <a:r>
              <a:rPr lang="en-GB" sz="3200" dirty="0" err="1"/>
              <a:t>porque</a:t>
            </a:r>
            <a:r>
              <a:rPr lang="en-GB" sz="3200" dirty="0"/>
              <a:t> </a:t>
            </a:r>
            <a:r>
              <a:rPr lang="en-GB" sz="3200" dirty="0" err="1"/>
              <a:t>si</a:t>
            </a:r>
            <a:r>
              <a:rPr lang="en-GB" sz="3200" dirty="0"/>
              <a:t>’ o ‘</a:t>
            </a:r>
            <a:r>
              <a:rPr lang="en-GB" sz="3200" dirty="0" err="1"/>
              <a:t>porque</a:t>
            </a:r>
            <a:r>
              <a:rPr lang="en-GB" sz="3200" dirty="0"/>
              <a:t> no’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A7D8C9-24A8-3C37-B831-10E307D9FDAB}"/>
              </a:ext>
            </a:extLst>
          </p:cNvPr>
          <p:cNvSpPr txBox="1"/>
          <p:nvPr/>
        </p:nvSpPr>
        <p:spPr>
          <a:xfrm>
            <a:off x="629920" y="1341120"/>
            <a:ext cx="109118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The farm lifecycle and a “wait and see” approach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“In the case [where the household is comprised] of an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 couple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that don’t have any children in the community,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participation is more difficult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en-GB" dirty="0"/>
          </a:p>
          <a:p>
            <a:endParaRPr lang="en-GB" dirty="0"/>
          </a:p>
          <a:p>
            <a:r>
              <a:rPr lang="en-GB" dirty="0"/>
              <a:t>“While </a:t>
            </a:r>
            <a:r>
              <a:rPr lang="en-GB" b="1" dirty="0"/>
              <a:t>less resource endowed neighbours</a:t>
            </a:r>
            <a:r>
              <a:rPr lang="en-GB" dirty="0"/>
              <a:t> are not participating in the research, they are </a:t>
            </a:r>
            <a:r>
              <a:rPr lang="en-GB" b="1" dirty="0"/>
              <a:t>closely following </a:t>
            </a:r>
            <a:r>
              <a:rPr lang="en-GB" dirty="0"/>
              <a:t>the </a:t>
            </a:r>
            <a:r>
              <a:rPr lang="en-GB" b="1" dirty="0"/>
              <a:t>progress</a:t>
            </a:r>
            <a:r>
              <a:rPr lang="en-GB" dirty="0"/>
              <a:t> of the [experimental] plots”. </a:t>
            </a:r>
          </a:p>
          <a:p>
            <a:endParaRPr lang="en-GB" dirty="0"/>
          </a:p>
          <a:p>
            <a:r>
              <a:rPr lang="en-GB" dirty="0"/>
              <a:t>“[I do not have] </a:t>
            </a:r>
            <a:r>
              <a:rPr lang="en-GB" b="1" dirty="0"/>
              <a:t>enough time </a:t>
            </a:r>
            <a:r>
              <a:rPr lang="en-GB" dirty="0"/>
              <a:t>to participate directly in the research, [but am] </a:t>
            </a:r>
            <a:r>
              <a:rPr lang="en-GB" b="1" dirty="0"/>
              <a:t>waiting with interest </a:t>
            </a:r>
            <a:r>
              <a:rPr lang="en-GB" dirty="0"/>
              <a:t>to understand the results of the project and the final evaluations... I want to see the productivity of these [improved] fallows.”</a:t>
            </a:r>
          </a:p>
          <a:p>
            <a:endParaRPr lang="en-GB" dirty="0"/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“The fact of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having small children at home requires more work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however, children over 10 years old are more independent which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allows not only the husband to attend community meetings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[about the participatory research],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the wife too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For households [comprised of] an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older couple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active participation in the project and communal activities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difficult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342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A7D8C9-24A8-3C37-B831-10E307D9FDAB}"/>
              </a:ext>
            </a:extLst>
          </p:cNvPr>
          <p:cNvSpPr txBox="1"/>
          <p:nvPr/>
        </p:nvSpPr>
        <p:spPr>
          <a:xfrm>
            <a:off x="629920" y="2265045"/>
            <a:ext cx="10911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Gracias!!</a:t>
            </a:r>
            <a:endParaRPr lang="en-GB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03420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7|1.5|0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7|1.5|0.3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8846</TotalTime>
  <Words>2329</Words>
  <Application>Microsoft Office PowerPoint</Application>
  <PresentationFormat>Panorámica</PresentationFormat>
  <Paragraphs>225</Paragraphs>
  <Slides>15</Slides>
  <Notes>12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The Rural Household Multi Indicator Survey (RHoMIS)</vt:lpstr>
      <vt:lpstr>Que es RHoMIS?</vt:lpstr>
      <vt:lpstr>Porque RHoMIS?</vt:lpstr>
      <vt:lpstr>Modular Approach to Building Survey</vt:lpstr>
      <vt:lpstr>Presentación de PowerPoint</vt:lpstr>
      <vt:lpstr>The Global Database</vt:lpstr>
      <vt:lpstr>Basis for a coherent portfolio of analyses</vt:lpstr>
      <vt:lpstr>Posicion de RHoMIS en medir transiciones de AE</vt:lpstr>
      <vt:lpstr>Presentación de PowerPoint</vt:lpstr>
      <vt:lpstr>Un ejemplo avancado es el trabajo de los Steves, Katharina &amp; Mark Caulfield en su proyecto</vt:lpstr>
      <vt:lpstr>Presentación de PowerPoint</vt:lpstr>
      <vt:lpstr>A road to better understanding participatory research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 main challenges in linking up MEL systems at different levels, share existing methodologies/experiences and collect input to set the bases for a common MEL integrated systemic approach in the light of the ONE CGIAR structure</dc:title>
  <dc:creator>Hammond, Jim (ILRI)</dc:creator>
  <cp:lastModifiedBy>ricar</cp:lastModifiedBy>
  <cp:revision>43</cp:revision>
  <dcterms:created xsi:type="dcterms:W3CDTF">2020-10-02T09:51:37Z</dcterms:created>
  <dcterms:modified xsi:type="dcterms:W3CDTF">2022-07-15T16:06:08Z</dcterms:modified>
</cp:coreProperties>
</file>