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20.xml" ContentType="application/vnd.ms-office.chartcolorstyle+xml"/>
  <Override PartName="/ppt/charts/style20.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352" r:id="rId3"/>
    <p:sldId id="434" r:id="rId4"/>
    <p:sldId id="270" r:id="rId5"/>
    <p:sldId id="442" r:id="rId6"/>
    <p:sldId id="443" r:id="rId7"/>
    <p:sldId id="444" r:id="rId8"/>
    <p:sldId id="445" r:id="rId9"/>
    <p:sldId id="446" r:id="rId10"/>
    <p:sldId id="447" r:id="rId11"/>
    <p:sldId id="448" r:id="rId12"/>
    <p:sldId id="429" r:id="rId13"/>
    <p:sldId id="440" r:id="rId14"/>
    <p:sldId id="267" r:id="rId15"/>
    <p:sldId id="275" r:id="rId16"/>
    <p:sldId id="389" r:id="rId17"/>
    <p:sldId id="423" r:id="rId18"/>
    <p:sldId id="450" r:id="rId19"/>
    <p:sldId id="272" r:id="rId20"/>
    <p:sldId id="435" r:id="rId21"/>
    <p:sldId id="449" r:id="rId22"/>
    <p:sldId id="278" r:id="rId23"/>
    <p:sldId id="45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E3C14"/>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67" autoAdjust="0"/>
  </p:normalViewPr>
  <p:slideViewPr>
    <p:cSldViewPr snapToGrid="0">
      <p:cViewPr>
        <p:scale>
          <a:sx n="100" d="100"/>
          <a:sy n="100" d="100"/>
        </p:scale>
        <p:origin x="91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Mcknight\3ra%20Nueva%20Fase%202019\Objetivo%204\Whatsapp_seguimiento\NUM-WEATHER_10-06_.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Mcknight\3ra%20Nueva%20Fase%202019\Objetivo%205\Rendimientos%2019_20\Rendimiento%202019_20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Mcknight\3ra%20Nueva%20Fase%202019\Objetivo%205\Rendimientos%2019_20\Rendimiento%202019_2020.xlsx" TargetMode="External"/><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20.xml"/><Relationship Id="rId2" Type="http://schemas.microsoft.com/office/2011/relationships/chartStyle" Target="style20.xml"/><Relationship Id="rId1" Type="http://schemas.openxmlformats.org/officeDocument/2006/relationships/oleObject" Target="file:///F:\Mcknight\3ra%20Nueva%20Fase%202019\Objetivo%204\Whatsapp_seguimiento\NUM-WEATHER_10-06_.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S" sz="1400" b="1" dirty="0"/>
              <a:t>Momento de consulta al WhatsApp del pronostico de corto plazo</a:t>
            </a:r>
          </a:p>
        </c:rich>
      </c:tx>
      <c:layout>
        <c:manualLayout>
          <c:xMode val="edge"/>
          <c:yMode val="edge"/>
          <c:x val="0.1527768313458262"/>
          <c:y val="2.2008249916674803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283571878898444"/>
          <c:y val="0.15191208946093651"/>
          <c:w val="0.84309273095547899"/>
          <c:h val="0.72813630558310616"/>
        </c:manualLayout>
      </c:layout>
      <c:barChart>
        <c:barDir val="col"/>
        <c:grouping val="clustered"/>
        <c:varyColors val="0"/>
        <c:ser>
          <c:idx val="0"/>
          <c:order val="0"/>
          <c:tx>
            <c:strRef>
              <c:f>Resumen!$A$4</c:f>
              <c:strCache>
                <c:ptCount val="1"/>
                <c:pt idx="0">
                  <c:v>Todos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Resumen!$B$3:$D$3</c:f>
              <c:strCache>
                <c:ptCount val="3"/>
                <c:pt idx="0">
                  <c:v>En la Hora</c:v>
                </c:pt>
                <c:pt idx="1">
                  <c:v>En el dia</c:v>
                </c:pt>
                <c:pt idx="2">
                  <c:v>Despues del día</c:v>
                </c:pt>
              </c:strCache>
            </c:strRef>
          </c:cat>
          <c:val>
            <c:numRef>
              <c:f>Resumen!$B$4:$D$4</c:f>
            </c:numRef>
          </c:val>
          <c:extLst>
            <c:ext xmlns:c16="http://schemas.microsoft.com/office/drawing/2014/chart" uri="{C3380CC4-5D6E-409C-BE32-E72D297353CC}">
              <c16:uniqueId val="{00000000-30E1-4192-BFB5-66ED70B0CBF9}"/>
            </c:ext>
          </c:extLst>
        </c:ser>
        <c:ser>
          <c:idx val="1"/>
          <c:order val="1"/>
          <c:tx>
            <c:strRef>
              <c:f>Resumen!$A$5</c:f>
              <c:strCache>
                <c:ptCount val="1"/>
                <c:pt idx="0">
                  <c:v>Productores</c:v>
                </c:pt>
              </c:strCache>
            </c:strRef>
          </c:tx>
          <c:spPr>
            <a:solidFill>
              <a:schemeClr val="accent2"/>
            </a:solidFill>
            <a:ln>
              <a:noFill/>
            </a:ln>
            <a:effectLst/>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Resumen!$B$3:$D$3</c:f>
              <c:strCache>
                <c:ptCount val="3"/>
                <c:pt idx="0">
                  <c:v>En la Hora</c:v>
                </c:pt>
                <c:pt idx="1">
                  <c:v>En el dia</c:v>
                </c:pt>
                <c:pt idx="2">
                  <c:v>Despues del día</c:v>
                </c:pt>
              </c:strCache>
            </c:strRef>
          </c:cat>
          <c:val>
            <c:numRef>
              <c:f>Resumen!$B$5:$D$5</c:f>
              <c:numCache>
                <c:formatCode>0</c:formatCode>
                <c:ptCount val="3"/>
                <c:pt idx="0">
                  <c:v>24.308048832417185</c:v>
                </c:pt>
                <c:pt idx="1">
                  <c:v>47.271018366370356</c:v>
                </c:pt>
                <c:pt idx="2">
                  <c:v>28.420932801212476</c:v>
                </c:pt>
              </c:numCache>
            </c:numRef>
          </c:val>
          <c:extLst>
            <c:ext xmlns:c16="http://schemas.microsoft.com/office/drawing/2014/chart" uri="{C3380CC4-5D6E-409C-BE32-E72D297353CC}">
              <c16:uniqueId val="{00000001-30E1-4192-BFB5-66ED70B0CBF9}"/>
            </c:ext>
          </c:extLst>
        </c:ser>
        <c:ser>
          <c:idx val="2"/>
          <c:order val="2"/>
          <c:tx>
            <c:strRef>
              <c:f>Resumen!$A$6</c:f>
              <c:strCache>
                <c:ptCount val="1"/>
                <c:pt idx="0">
                  <c:v>Técnicos</c:v>
                </c:pt>
              </c:strCache>
            </c:strRef>
          </c:tx>
          <c:spPr>
            <a:solidFill>
              <a:schemeClr val="accent1"/>
            </a:solidFill>
            <a:ln>
              <a:noFill/>
            </a:ln>
            <a:effectLst/>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Resumen!$B$3:$D$3</c:f>
              <c:strCache>
                <c:ptCount val="3"/>
                <c:pt idx="0">
                  <c:v>En la Hora</c:v>
                </c:pt>
                <c:pt idx="1">
                  <c:v>En el dia</c:v>
                </c:pt>
                <c:pt idx="2">
                  <c:v>Despues del día</c:v>
                </c:pt>
              </c:strCache>
            </c:strRef>
          </c:cat>
          <c:val>
            <c:numRef>
              <c:f>Resumen!$B$6:$D$6</c:f>
              <c:numCache>
                <c:formatCode>0</c:formatCode>
                <c:ptCount val="3"/>
                <c:pt idx="0">
                  <c:v>39.997113997113985</c:v>
                </c:pt>
                <c:pt idx="1">
                  <c:v>41.636363636363626</c:v>
                </c:pt>
                <c:pt idx="2">
                  <c:v>18.366522366522361</c:v>
                </c:pt>
              </c:numCache>
            </c:numRef>
          </c:val>
          <c:extLst>
            <c:ext xmlns:c16="http://schemas.microsoft.com/office/drawing/2014/chart" uri="{C3380CC4-5D6E-409C-BE32-E72D297353CC}">
              <c16:uniqueId val="{00000002-30E1-4192-BFB5-66ED70B0CBF9}"/>
            </c:ext>
          </c:extLst>
        </c:ser>
        <c:dLbls>
          <c:dLblPos val="ctr"/>
          <c:showLegendKey val="0"/>
          <c:showVal val="1"/>
          <c:showCatName val="0"/>
          <c:showSerName val="0"/>
          <c:showPercent val="0"/>
          <c:showBubbleSize val="0"/>
        </c:dLbls>
        <c:gapWidth val="241"/>
        <c:overlap val="-27"/>
        <c:axId val="1775202623"/>
        <c:axId val="1667613839"/>
      </c:barChart>
      <c:catAx>
        <c:axId val="1775202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667613839"/>
        <c:crosses val="autoZero"/>
        <c:auto val="1"/>
        <c:lblAlgn val="ctr"/>
        <c:lblOffset val="100"/>
        <c:noMultiLvlLbl val="0"/>
      </c:catAx>
      <c:valAx>
        <c:axId val="1667613839"/>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s-ES" sz="1100"/>
                  <a:t>Porcentaje; tiempo de consultas</a:t>
                </a:r>
              </a:p>
            </c:rich>
          </c:tx>
          <c:layout>
            <c:manualLayout>
              <c:xMode val="edge"/>
              <c:yMode val="edge"/>
              <c:x val="1.3628620102214651E-2"/>
              <c:y val="0.17500804369764014"/>
            </c:manualLayout>
          </c:layout>
          <c:overlay val="0"/>
          <c:spPr>
            <a:solidFill>
              <a:schemeClr val="accent5">
                <a:lumMod val="40000"/>
                <a:lumOff val="60000"/>
              </a:schemeClr>
            </a:solid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75202623"/>
        <c:crosses val="autoZero"/>
        <c:crossBetween val="between"/>
      </c:valAx>
      <c:spPr>
        <a:noFill/>
        <a:ln>
          <a:noFill/>
        </a:ln>
        <a:effectLst/>
      </c:spPr>
    </c:plotArea>
    <c:legend>
      <c:legendPos val="b"/>
      <c:layout>
        <c:manualLayout>
          <c:xMode val="edge"/>
          <c:yMode val="edge"/>
          <c:x val="0.58230014263549257"/>
          <c:y val="0.21414604813279348"/>
          <c:w val="0.3489620696901814"/>
          <c:h val="7.5207850879954533E-2"/>
        </c:manualLayout>
      </c:layout>
      <c:overlay val="0"/>
      <c:spPr>
        <a:solidFill>
          <a:schemeClr val="bg1"/>
        </a:solidFill>
        <a:ln>
          <a:solidFill>
            <a:schemeClr val="tx1"/>
          </a:solid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5">
        <a:lumMod val="20000"/>
        <a:lumOff val="80000"/>
      </a:schemeClr>
    </a:solid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s-ES" sz="1200" b="1" i="0" baseline="0" dirty="0">
                <a:effectLst/>
              </a:rPr>
              <a:t>Aplicación de estrategias posterior a reflexión </a:t>
            </a:r>
            <a:endParaRPr lang="es-ES" sz="1200" b="1" dirty="0">
              <a:effectLst/>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548381452318461"/>
          <c:y val="0.17171296296296296"/>
          <c:w val="0.84396062992125997"/>
          <c:h val="0.63925604566419481"/>
        </c:manualLayout>
      </c:layout>
      <c:barChart>
        <c:barDir val="col"/>
        <c:grouping val="clustered"/>
        <c:varyColors val="0"/>
        <c:ser>
          <c:idx val="0"/>
          <c:order val="0"/>
          <c:tx>
            <c:strRef>
              <c:f>Rndto!$X$7</c:f>
              <c:strCache>
                <c:ptCount val="1"/>
                <c:pt idx="0">
                  <c:v>Umala</c:v>
                </c:pt>
              </c:strCache>
            </c:strRef>
          </c:tx>
          <c:spPr>
            <a:solidFill>
              <a:schemeClr val="accent1"/>
            </a:solidFill>
            <a:ln>
              <a:noFill/>
            </a:ln>
            <a:effectLst/>
          </c:spPr>
          <c:invertIfNegative val="0"/>
          <c:cat>
            <c:strRef>
              <c:f>Rndto!$Y$6:$AB$6</c:f>
              <c:strCache>
                <c:ptCount val="4"/>
                <c:pt idx="0">
                  <c:v>Riego</c:v>
                </c:pt>
                <c:pt idx="1">
                  <c:v>Riego y Abono</c:v>
                </c:pt>
                <c:pt idx="2">
                  <c:v>Abono</c:v>
                </c:pt>
                <c:pt idx="3">
                  <c:v>A secano</c:v>
                </c:pt>
              </c:strCache>
            </c:strRef>
          </c:cat>
          <c:val>
            <c:numRef>
              <c:f>Rndto!$Y$7:$AB$7</c:f>
              <c:numCache>
                <c:formatCode>0</c:formatCode>
                <c:ptCount val="4"/>
                <c:pt idx="0">
                  <c:v>13.411339384633326</c:v>
                </c:pt>
                <c:pt idx="1">
                  <c:v>19.550000000000004</c:v>
                </c:pt>
                <c:pt idx="3">
                  <c:v>9.9718459184194206</c:v>
                </c:pt>
              </c:numCache>
            </c:numRef>
          </c:val>
          <c:extLst>
            <c:ext xmlns:c16="http://schemas.microsoft.com/office/drawing/2014/chart" uri="{C3380CC4-5D6E-409C-BE32-E72D297353CC}">
              <c16:uniqueId val="{00000000-7460-4EC1-8F05-3437226B7B06}"/>
            </c:ext>
          </c:extLst>
        </c:ser>
        <c:ser>
          <c:idx val="1"/>
          <c:order val="1"/>
          <c:tx>
            <c:strRef>
              <c:f>Rndto!$X$8</c:f>
              <c:strCache>
                <c:ptCount val="1"/>
                <c:pt idx="0">
                  <c:v>Ancoraimes</c:v>
                </c:pt>
              </c:strCache>
            </c:strRef>
          </c:tx>
          <c:spPr>
            <a:solidFill>
              <a:schemeClr val="accent2"/>
            </a:solidFill>
            <a:ln>
              <a:noFill/>
            </a:ln>
            <a:effectLst/>
          </c:spPr>
          <c:invertIfNegative val="0"/>
          <c:cat>
            <c:strRef>
              <c:f>Rndto!$Y$6:$AB$6</c:f>
              <c:strCache>
                <c:ptCount val="4"/>
                <c:pt idx="0">
                  <c:v>Riego</c:v>
                </c:pt>
                <c:pt idx="1">
                  <c:v>Riego y Abono</c:v>
                </c:pt>
                <c:pt idx="2">
                  <c:v>Abono</c:v>
                </c:pt>
                <c:pt idx="3">
                  <c:v>A secano</c:v>
                </c:pt>
              </c:strCache>
            </c:strRef>
          </c:cat>
          <c:val>
            <c:numRef>
              <c:f>Rndto!$Y$8:$AB$8</c:f>
              <c:numCache>
                <c:formatCode>0</c:formatCode>
                <c:ptCount val="4"/>
                <c:pt idx="0">
                  <c:v>33.495145631067956</c:v>
                </c:pt>
                <c:pt idx="1">
                  <c:v>47.11538461538462</c:v>
                </c:pt>
                <c:pt idx="2">
                  <c:v>33.847231955150669</c:v>
                </c:pt>
                <c:pt idx="3">
                  <c:v>14.200641997084642</c:v>
                </c:pt>
              </c:numCache>
            </c:numRef>
          </c:val>
          <c:extLst>
            <c:ext xmlns:c16="http://schemas.microsoft.com/office/drawing/2014/chart" uri="{C3380CC4-5D6E-409C-BE32-E72D297353CC}">
              <c16:uniqueId val="{00000001-7460-4EC1-8F05-3437226B7B06}"/>
            </c:ext>
          </c:extLst>
        </c:ser>
        <c:ser>
          <c:idx val="2"/>
          <c:order val="2"/>
          <c:tx>
            <c:strRef>
              <c:f>Rndto!$X$9</c:f>
              <c:strCache>
                <c:ptCount val="1"/>
                <c:pt idx="0">
                  <c:v>Batallas</c:v>
                </c:pt>
              </c:strCache>
            </c:strRef>
          </c:tx>
          <c:spPr>
            <a:solidFill>
              <a:srgbClr val="92D050"/>
            </a:solidFill>
            <a:ln>
              <a:noFill/>
            </a:ln>
            <a:effectLst/>
          </c:spPr>
          <c:invertIfNegative val="0"/>
          <c:cat>
            <c:strRef>
              <c:f>Rndto!$Y$6:$AB$6</c:f>
              <c:strCache>
                <c:ptCount val="4"/>
                <c:pt idx="0">
                  <c:v>Riego</c:v>
                </c:pt>
                <c:pt idx="1">
                  <c:v>Riego y Abono</c:v>
                </c:pt>
                <c:pt idx="2">
                  <c:v>Abono</c:v>
                </c:pt>
                <c:pt idx="3">
                  <c:v>A secano</c:v>
                </c:pt>
              </c:strCache>
            </c:strRef>
          </c:cat>
          <c:val>
            <c:numRef>
              <c:f>Rndto!$Y$9:$AB$9</c:f>
              <c:numCache>
                <c:formatCode>General</c:formatCode>
                <c:ptCount val="4"/>
                <c:pt idx="3" formatCode="0">
                  <c:v>13.080963200204394</c:v>
                </c:pt>
              </c:numCache>
            </c:numRef>
          </c:val>
          <c:extLst>
            <c:ext xmlns:c16="http://schemas.microsoft.com/office/drawing/2014/chart" uri="{C3380CC4-5D6E-409C-BE32-E72D297353CC}">
              <c16:uniqueId val="{00000002-7460-4EC1-8F05-3437226B7B06}"/>
            </c:ext>
          </c:extLst>
        </c:ser>
        <c:dLbls>
          <c:showLegendKey val="0"/>
          <c:showVal val="0"/>
          <c:showCatName val="0"/>
          <c:showSerName val="0"/>
          <c:showPercent val="0"/>
          <c:showBubbleSize val="0"/>
        </c:dLbls>
        <c:gapWidth val="219"/>
        <c:overlap val="-27"/>
        <c:axId val="1764449520"/>
        <c:axId val="1721977216"/>
      </c:barChart>
      <c:catAx>
        <c:axId val="176444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977216"/>
        <c:crosses val="autoZero"/>
        <c:auto val="1"/>
        <c:lblAlgn val="ctr"/>
        <c:lblOffset val="100"/>
        <c:noMultiLvlLbl val="0"/>
      </c:catAx>
      <c:valAx>
        <c:axId val="1721977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ES" sz="1000" b="0" i="0" baseline="0">
                    <a:effectLst/>
                  </a:rPr>
                  <a:t>Rendimiento Tn/ha</a:t>
                </a:r>
                <a:endParaRPr lang="es-ES" sz="1000">
                  <a:effectLst/>
                </a:endParaRPr>
              </a:p>
            </c:rich>
          </c:tx>
          <c:layout>
            <c:manualLayout>
              <c:xMode val="edge"/>
              <c:yMode val="edge"/>
              <c:x val="2.2222222222222223E-2"/>
              <c:y val="0.2832677165354330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4449520"/>
        <c:crosses val="autoZero"/>
        <c:crossBetween val="between"/>
      </c:valAx>
      <c:spPr>
        <a:noFill/>
        <a:ln>
          <a:noFill/>
        </a:ln>
        <a:effectLst/>
      </c:spPr>
    </c:plotArea>
    <c:legend>
      <c:legendPos val="b"/>
      <c:layout>
        <c:manualLayout>
          <c:xMode val="edge"/>
          <c:yMode val="edge"/>
          <c:x val="0.25399633498939567"/>
          <c:y val="0.91257007619193231"/>
          <c:w val="0.59234282188435583"/>
          <c:h val="6.7203386591239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5">
        <a:lumMod val="20000"/>
        <a:lumOff val="80000"/>
      </a:schemeClr>
    </a:solidFill>
    <a:ln>
      <a:solidFill>
        <a:schemeClr val="tx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s-ES" sz="1200" b="1" dirty="0"/>
              <a:t>Aplicación de estrategia contra  eventos extremos</a:t>
            </a: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Rndto!$AD$7</c:f>
              <c:strCache>
                <c:ptCount val="1"/>
                <c:pt idx="0">
                  <c:v>Umala</c:v>
                </c:pt>
              </c:strCache>
            </c:strRef>
          </c:tx>
          <c:spPr>
            <a:solidFill>
              <a:schemeClr val="accent1"/>
            </a:solidFill>
            <a:ln>
              <a:noFill/>
            </a:ln>
            <a:effectLst/>
          </c:spPr>
          <c:invertIfNegative val="0"/>
          <c:cat>
            <c:strRef>
              <c:f>Rndto!$AE$6:$AG$6</c:f>
              <c:strCache>
                <c:ptCount val="3"/>
                <c:pt idx="0">
                  <c:v>Testigo</c:v>
                </c:pt>
                <c:pt idx="1">
                  <c:v>Nitrofosca</c:v>
                </c:pt>
                <c:pt idx="2">
                  <c:v>Biol</c:v>
                </c:pt>
              </c:strCache>
            </c:strRef>
          </c:cat>
          <c:val>
            <c:numRef>
              <c:f>Rndto!$AE$7:$AG$7</c:f>
              <c:numCache>
                <c:formatCode>0</c:formatCode>
                <c:ptCount val="3"/>
                <c:pt idx="0">
                  <c:v>9.2900000000000009</c:v>
                </c:pt>
                <c:pt idx="1">
                  <c:v>12.780000000000001</c:v>
                </c:pt>
                <c:pt idx="2">
                  <c:v>10.729999999999999</c:v>
                </c:pt>
              </c:numCache>
            </c:numRef>
          </c:val>
          <c:extLst>
            <c:ext xmlns:c16="http://schemas.microsoft.com/office/drawing/2014/chart" uri="{C3380CC4-5D6E-409C-BE32-E72D297353CC}">
              <c16:uniqueId val="{00000000-BA48-44E3-ABF6-70B5E5CCBB9A}"/>
            </c:ext>
          </c:extLst>
        </c:ser>
        <c:ser>
          <c:idx val="1"/>
          <c:order val="1"/>
          <c:tx>
            <c:strRef>
              <c:f>Rndto!$AD$8</c:f>
              <c:strCache>
                <c:ptCount val="1"/>
                <c:pt idx="0">
                  <c:v>Ancoraimes</c:v>
                </c:pt>
              </c:strCache>
            </c:strRef>
          </c:tx>
          <c:spPr>
            <a:solidFill>
              <a:schemeClr val="accent2"/>
            </a:solidFill>
            <a:ln>
              <a:noFill/>
            </a:ln>
            <a:effectLst/>
          </c:spPr>
          <c:invertIfNegative val="0"/>
          <c:cat>
            <c:strRef>
              <c:f>Rndto!$AE$6:$AG$6</c:f>
              <c:strCache>
                <c:ptCount val="3"/>
                <c:pt idx="0">
                  <c:v>Testigo</c:v>
                </c:pt>
                <c:pt idx="1">
                  <c:v>Nitrofosca</c:v>
                </c:pt>
                <c:pt idx="2">
                  <c:v>Biol</c:v>
                </c:pt>
              </c:strCache>
            </c:strRef>
          </c:cat>
          <c:val>
            <c:numRef>
              <c:f>Rndto!$AE$8:$AG$8</c:f>
              <c:numCache>
                <c:formatCode>0</c:formatCode>
                <c:ptCount val="3"/>
                <c:pt idx="0">
                  <c:v>15.135</c:v>
                </c:pt>
                <c:pt idx="1">
                  <c:v>13.77</c:v>
                </c:pt>
                <c:pt idx="2">
                  <c:v>12.405000000000001</c:v>
                </c:pt>
              </c:numCache>
            </c:numRef>
          </c:val>
          <c:extLst>
            <c:ext xmlns:c16="http://schemas.microsoft.com/office/drawing/2014/chart" uri="{C3380CC4-5D6E-409C-BE32-E72D297353CC}">
              <c16:uniqueId val="{00000001-BA48-44E3-ABF6-70B5E5CCBB9A}"/>
            </c:ext>
          </c:extLst>
        </c:ser>
        <c:ser>
          <c:idx val="2"/>
          <c:order val="2"/>
          <c:tx>
            <c:strRef>
              <c:f>Rndto!$AD$9</c:f>
              <c:strCache>
                <c:ptCount val="1"/>
                <c:pt idx="0">
                  <c:v>Batallas</c:v>
                </c:pt>
              </c:strCache>
            </c:strRef>
          </c:tx>
          <c:spPr>
            <a:solidFill>
              <a:srgbClr val="92D050"/>
            </a:solidFill>
            <a:ln>
              <a:noFill/>
            </a:ln>
            <a:effectLst/>
          </c:spPr>
          <c:invertIfNegative val="0"/>
          <c:cat>
            <c:strRef>
              <c:f>Rndto!$AE$6:$AG$6</c:f>
              <c:strCache>
                <c:ptCount val="3"/>
                <c:pt idx="0">
                  <c:v>Testigo</c:v>
                </c:pt>
                <c:pt idx="1">
                  <c:v>Nitrofosca</c:v>
                </c:pt>
                <c:pt idx="2">
                  <c:v>Biol</c:v>
                </c:pt>
              </c:strCache>
            </c:strRef>
          </c:cat>
          <c:val>
            <c:numRef>
              <c:f>Rndto!$AE$9:$AG$9</c:f>
              <c:numCache>
                <c:formatCode>0</c:formatCode>
                <c:ptCount val="3"/>
                <c:pt idx="0">
                  <c:v>12.17</c:v>
                </c:pt>
                <c:pt idx="1">
                  <c:v>13.07</c:v>
                </c:pt>
                <c:pt idx="2">
                  <c:v>13.31</c:v>
                </c:pt>
              </c:numCache>
            </c:numRef>
          </c:val>
          <c:extLst>
            <c:ext xmlns:c16="http://schemas.microsoft.com/office/drawing/2014/chart" uri="{C3380CC4-5D6E-409C-BE32-E72D297353CC}">
              <c16:uniqueId val="{00000002-BA48-44E3-ABF6-70B5E5CCBB9A}"/>
            </c:ext>
          </c:extLst>
        </c:ser>
        <c:dLbls>
          <c:showLegendKey val="0"/>
          <c:showVal val="0"/>
          <c:showCatName val="0"/>
          <c:showSerName val="0"/>
          <c:showPercent val="0"/>
          <c:showBubbleSize val="0"/>
        </c:dLbls>
        <c:gapWidth val="219"/>
        <c:overlap val="-27"/>
        <c:axId val="1776080704"/>
        <c:axId val="1721953088"/>
      </c:barChart>
      <c:catAx>
        <c:axId val="177608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21953088"/>
        <c:crosses val="autoZero"/>
        <c:auto val="1"/>
        <c:lblAlgn val="ctr"/>
        <c:lblOffset val="100"/>
        <c:noMultiLvlLbl val="0"/>
      </c:catAx>
      <c:valAx>
        <c:axId val="1721953088"/>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baseline="0">
                    <a:solidFill>
                      <a:sysClr val="windowText" lastClr="000000">
                        <a:lumMod val="65000"/>
                        <a:lumOff val="35000"/>
                      </a:sysClr>
                    </a:solidFill>
                    <a:latin typeface="+mn-lt"/>
                    <a:ea typeface="+mn-ea"/>
                    <a:cs typeface="+mn-cs"/>
                  </a:defRPr>
                </a:pPr>
                <a:r>
                  <a:rPr lang="es-ES" sz="1100" b="0" i="0" baseline="0">
                    <a:effectLst/>
                  </a:rPr>
                  <a:t>Rendimiento Tn/ha</a:t>
                </a:r>
                <a:endParaRPr lang="es-ES" sz="1100">
                  <a:effectLst/>
                </a:endParaRPr>
              </a:p>
            </c:rich>
          </c:tx>
          <c:layout>
            <c:manualLayout>
              <c:xMode val="edge"/>
              <c:yMode val="edge"/>
              <c:x val="1.9444444444444445E-2"/>
              <c:y val="0.26500000000000001"/>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baseline="0">
                  <a:solidFill>
                    <a:sysClr val="windowText" lastClr="000000">
                      <a:lumMod val="65000"/>
                      <a:lumOff val="35000"/>
                    </a:sys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080704"/>
        <c:crosses val="autoZero"/>
        <c:crossBetween val="between"/>
      </c:valAx>
      <c:spPr>
        <a:noFill/>
        <a:ln>
          <a:noFill/>
        </a:ln>
        <a:effectLst/>
      </c:spPr>
    </c:plotArea>
    <c:legend>
      <c:legendPos val="b"/>
      <c:layout>
        <c:manualLayout>
          <c:xMode val="edge"/>
          <c:yMode val="edge"/>
          <c:x val="0.17127232341690607"/>
          <c:y val="0.9113617244856117"/>
          <c:w val="0.63989624360040154"/>
          <c:h val="7.812554680664918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5">
        <a:lumMod val="20000"/>
        <a:lumOff val="80000"/>
      </a:schemeClr>
    </a:solidFill>
    <a:ln>
      <a:solidFill>
        <a:schemeClr val="tx1"/>
      </a:solid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Hoja1!$B$2:$B$1398</cx:f>
        <cx:lvl ptCount="1397" formatCode="Estándar">
          <cx:pt idx="4">16</cx:pt>
          <cx:pt idx="6">1</cx:pt>
          <cx:pt idx="7">14</cx:pt>
          <cx:pt idx="14">31</cx:pt>
          <cx:pt idx="15">53</cx:pt>
          <cx:pt idx="21">11</cx:pt>
          <cx:pt idx="25">3</cx:pt>
          <cx:pt idx="36">35</cx:pt>
          <cx:pt idx="42">35</cx:pt>
          <cx:pt idx="44">25</cx:pt>
          <cx:pt idx="49">43</cx:pt>
          <cx:pt idx="51">46</cx:pt>
          <cx:pt idx="52">20</cx:pt>
          <cx:pt idx="59">18</cx:pt>
          <cx:pt idx="63">56</cx:pt>
          <cx:pt idx="66">2</cx:pt>
          <cx:pt idx="69">32</cx:pt>
          <cx:pt idx="70">9</cx:pt>
          <cx:pt idx="74">25</cx:pt>
          <cx:pt idx="78">20</cx:pt>
          <cx:pt idx="83">23</cx:pt>
          <cx:pt idx="84">9</cx:pt>
          <cx:pt idx="86">45</cx:pt>
          <cx:pt idx="103">46</cx:pt>
          <cx:pt idx="108">1</cx:pt>
          <cx:pt idx="110">3</cx:pt>
          <cx:pt idx="116">1</cx:pt>
          <cx:pt idx="118">4</cx:pt>
          <cx:pt idx="119">3</cx:pt>
          <cx:pt idx="123">45</cx:pt>
          <cx:pt idx="124">29</cx:pt>
          <cx:pt idx="127">1</cx:pt>
          <cx:pt idx="134">48</cx:pt>
          <cx:pt idx="136">56</cx:pt>
          <cx:pt idx="137">20</cx:pt>
          <cx:pt idx="149">40</cx:pt>
          <cx:pt idx="150">10</cx:pt>
          <cx:pt idx="151">22</cx:pt>
          <cx:pt idx="152">25</cx:pt>
          <cx:pt idx="169">6</cx:pt>
          <cx:pt idx="185">16</cx:pt>
          <cx:pt idx="186">52</cx:pt>
          <cx:pt idx="191">42</cx:pt>
          <cx:pt idx="203">41</cx:pt>
          <cx:pt idx="209">12</cx:pt>
          <cx:pt idx="211">13</cx:pt>
          <cx:pt idx="214">4</cx:pt>
          <cx:pt idx="220">20</cx:pt>
          <cx:pt idx="240">7</cx:pt>
          <cx:pt idx="247">1</cx:pt>
          <cx:pt idx="252">7</cx:pt>
          <cx:pt idx="253">56</cx:pt>
          <cx:pt idx="254">6</cx:pt>
          <cx:pt idx="260">15</cx:pt>
          <cx:pt idx="273">46</cx:pt>
          <cx:pt idx="280">7</cx:pt>
          <cx:pt idx="312">15</cx:pt>
          <cx:pt idx="316">45</cx:pt>
          <cx:pt idx="321">3</cx:pt>
          <cx:pt idx="322">49</cx:pt>
          <cx:pt idx="326">3</cx:pt>
          <cx:pt idx="327">12</cx:pt>
          <cx:pt idx="328">36</cx:pt>
          <cx:pt idx="332">16</cx:pt>
          <cx:pt idx="333">35</cx:pt>
          <cx:pt idx="347">26</cx:pt>
          <cx:pt idx="351">22</cx:pt>
          <cx:pt idx="354">40</cx:pt>
          <cx:pt idx="355">15</cx:pt>
          <cx:pt idx="362">6</cx:pt>
          <cx:pt idx="363">4</cx:pt>
          <cx:pt idx="366">18</cx:pt>
          <cx:pt idx="379">35</cx:pt>
          <cx:pt idx="380">10</cx:pt>
          <cx:pt idx="381">3</cx:pt>
          <cx:pt idx="382">8</cx:pt>
          <cx:pt idx="383">14</cx:pt>
          <cx:pt idx="391">7</cx:pt>
          <cx:pt idx="394">6</cx:pt>
          <cx:pt idx="396">54</cx:pt>
          <cx:pt idx="399">5</cx:pt>
          <cx:pt idx="401">9</cx:pt>
          <cx:pt idx="419">35</cx:pt>
          <cx:pt idx="423">16</cx:pt>
          <cx:pt idx="428">6</cx:pt>
          <cx:pt idx="430">2</cx:pt>
          <cx:pt idx="438">5</cx:pt>
          <cx:pt idx="441">23</cx:pt>
          <cx:pt idx="458">1</cx:pt>
          <cx:pt idx="459">36</cx:pt>
          <cx:pt idx="461">14</cx:pt>
          <cx:pt idx="465">23</cx:pt>
          <cx:pt idx="466">34</cx:pt>
          <cx:pt idx="469">26</cx:pt>
          <cx:pt idx="475">8</cx:pt>
          <cx:pt idx="477">5</cx:pt>
          <cx:pt idx="481">35</cx:pt>
          <cx:pt idx="482">3</cx:pt>
          <cx:pt idx="488">45</cx:pt>
          <cx:pt idx="499">2</cx:pt>
          <cx:pt idx="502">38</cx:pt>
          <cx:pt idx="505">5</cx:pt>
          <cx:pt idx="508">1</cx:pt>
          <cx:pt idx="509">15</cx:pt>
          <cx:pt idx="511">42</cx:pt>
          <cx:pt idx="517">14</cx:pt>
          <cx:pt idx="519">10</cx:pt>
          <cx:pt idx="529">1</cx:pt>
          <cx:pt idx="538">35</cx:pt>
          <cx:pt idx="539">2</cx:pt>
          <cx:pt idx="544">20</cx:pt>
          <cx:pt idx="545">55</cx:pt>
          <cx:pt idx="551">7</cx:pt>
          <cx:pt idx="552">21</cx:pt>
          <cx:pt idx="553">20</cx:pt>
          <cx:pt idx="555">4</cx:pt>
          <cx:pt idx="561">1</cx:pt>
          <cx:pt idx="563">1</cx:pt>
          <cx:pt idx="624">5</cx:pt>
          <cx:pt idx="626">40</cx:pt>
          <cx:pt idx="630">1</cx:pt>
          <cx:pt idx="632">12</cx:pt>
          <cx:pt idx="634">46</cx:pt>
          <cx:pt idx="635">1</cx:pt>
          <cx:pt idx="637">9</cx:pt>
          <cx:pt idx="639">15</cx:pt>
          <cx:pt idx="640">5</cx:pt>
          <cx:pt idx="641">30</cx:pt>
          <cx:pt idx="646">10</cx:pt>
          <cx:pt idx="647">50</cx:pt>
          <cx:pt idx="649">25</cx:pt>
          <cx:pt idx="668">39</cx:pt>
          <cx:pt idx="669">49</cx:pt>
          <cx:pt idx="673">1</cx:pt>
          <cx:pt idx="675">13</cx:pt>
          <cx:pt idx="676">2</cx:pt>
          <cx:pt idx="678">40</cx:pt>
          <cx:pt idx="680">2</cx:pt>
          <cx:pt idx="681">27</cx:pt>
          <cx:pt idx="686">7</cx:pt>
          <cx:pt idx="688">56</cx:pt>
          <cx:pt idx="689">1</cx:pt>
          <cx:pt idx="697">10</cx:pt>
          <cx:pt idx="704">13</cx:pt>
          <cx:pt idx="709">6</cx:pt>
          <cx:pt idx="712">25</cx:pt>
          <cx:pt idx="717">20</cx:pt>
          <cx:pt idx="719">1</cx:pt>
          <cx:pt idx="720">11</cx:pt>
          <cx:pt idx="726">3</cx:pt>
          <cx:pt idx="728">20</cx:pt>
          <cx:pt idx="729">20</cx:pt>
          <cx:pt idx="732">9</cx:pt>
          <cx:pt idx="733">2</cx:pt>
          <cx:pt idx="738">9</cx:pt>
          <cx:pt idx="742">52</cx:pt>
          <cx:pt idx="747">1</cx:pt>
          <cx:pt idx="753">11</cx:pt>
          <cx:pt idx="760">1</cx:pt>
          <cx:pt idx="761">54</cx:pt>
          <cx:pt idx="766">44</cx:pt>
          <cx:pt idx="767">4</cx:pt>
          <cx:pt idx="769">4</cx:pt>
          <cx:pt idx="774">1</cx:pt>
          <cx:pt idx="777">44</cx:pt>
          <cx:pt idx="778">4</cx:pt>
          <cx:pt idx="782">58</cx:pt>
          <cx:pt idx="790">32</cx:pt>
          <cx:pt idx="796">1</cx:pt>
          <cx:pt idx="801">58</cx:pt>
          <cx:pt idx="806">1</cx:pt>
          <cx:pt idx="807">11</cx:pt>
          <cx:pt idx="809">15</cx:pt>
          <cx:pt idx="810">2</cx:pt>
          <cx:pt idx="811">2</cx:pt>
          <cx:pt idx="812">1</cx:pt>
          <cx:pt idx="818">36</cx:pt>
          <cx:pt idx="819">45</cx:pt>
          <cx:pt idx="820">10</cx:pt>
          <cx:pt idx="821">25</cx:pt>
          <cx:pt idx="828">40</cx:pt>
          <cx:pt idx="829">2</cx:pt>
          <cx:pt idx="844">1</cx:pt>
          <cx:pt idx="847">10</cx:pt>
          <cx:pt idx="848">11</cx:pt>
          <cx:pt idx="851">20</cx:pt>
          <cx:pt idx="854">28</cx:pt>
          <cx:pt idx="855">15</cx:pt>
          <cx:pt idx="860">58</cx:pt>
          <cx:pt idx="861">39</cx:pt>
          <cx:pt idx="862">24</cx:pt>
          <cx:pt idx="883">9</cx:pt>
          <cx:pt idx="890">49</cx:pt>
          <cx:pt idx="891">5</cx:pt>
          <cx:pt idx="895">57</cx:pt>
          <cx:pt idx="896">21</cx:pt>
          <cx:pt idx="899">46</cx:pt>
          <cx:pt idx="903">1</cx:pt>
          <cx:pt idx="905">35</cx:pt>
          <cx:pt idx="916">56</cx:pt>
          <cx:pt idx="926">22</cx:pt>
          <cx:pt idx="928">10</cx:pt>
          <cx:pt idx="930">22</cx:pt>
          <cx:pt idx="934">7</cx:pt>
          <cx:pt idx="936">8</cx:pt>
          <cx:pt idx="938">5</cx:pt>
          <cx:pt idx="939">10</cx:pt>
          <cx:pt idx="941">1</cx:pt>
          <cx:pt idx="942">7</cx:pt>
          <cx:pt idx="948">1</cx:pt>
          <cx:pt idx="950">1</cx:pt>
          <cx:pt idx="954">46</cx:pt>
          <cx:pt idx="955">1</cx:pt>
          <cx:pt idx="967">15</cx:pt>
          <cx:pt idx="968">34</cx:pt>
          <cx:pt idx="974">3</cx:pt>
          <cx:pt idx="978">1</cx:pt>
          <cx:pt idx="981">2</cx:pt>
          <cx:pt idx="983">5</cx:pt>
          <cx:pt idx="985">14</cx:pt>
          <cx:pt idx="989">20</cx:pt>
          <cx:pt idx="1000">1</cx:pt>
          <cx:pt idx="1012">34</cx:pt>
          <cx:pt idx="1025">14</cx:pt>
          <cx:pt idx="1028">4</cx:pt>
          <cx:pt idx="1032">55</cx:pt>
          <cx:pt idx="1034">25</cx:pt>
          <cx:pt idx="1040">1</cx:pt>
          <cx:pt idx="1045">6</cx:pt>
          <cx:pt idx="1055">1</cx:pt>
          <cx:pt idx="1069">1</cx:pt>
          <cx:pt idx="1070">5</cx:pt>
          <cx:pt idx="1071">1</cx:pt>
          <cx:pt idx="1075">1</cx:pt>
          <cx:pt idx="1078">1</cx:pt>
          <cx:pt idx="1079">4</cx:pt>
          <cx:pt idx="1084">3</cx:pt>
          <cx:pt idx="1090">2</cx:pt>
          <cx:pt idx="1097">1</cx:pt>
          <cx:pt idx="1103">4</cx:pt>
          <cx:pt idx="1105">1</cx:pt>
          <cx:pt idx="1110">10</cx:pt>
          <cx:pt idx="1113">37</cx:pt>
          <cx:pt idx="1114">20</cx:pt>
          <cx:pt idx="1116">40</cx:pt>
          <cx:pt idx="1118">40</cx:pt>
          <cx:pt idx="1119">54</cx:pt>
          <cx:pt idx="1122">50</cx:pt>
          <cx:pt idx="1125">57</cx:pt>
          <cx:pt idx="1126">12</cx:pt>
          <cx:pt idx="1127">15</cx:pt>
          <cx:pt idx="1129">56</cx:pt>
          <cx:pt idx="1145">21</cx:pt>
          <cx:pt idx="1161">30</cx:pt>
          <cx:pt idx="1164">11</cx:pt>
          <cx:pt idx="1172">11</cx:pt>
          <cx:pt idx="1176">17</cx:pt>
          <cx:pt idx="1192">11</cx:pt>
          <cx:pt idx="1196">8</cx:pt>
          <cx:pt idx="1199">18</cx:pt>
          <cx:pt idx="1200">1</cx:pt>
          <cx:pt idx="1208">2</cx:pt>
          <cx:pt idx="1212">21</cx:pt>
          <cx:pt idx="1213">44</cx:pt>
          <cx:pt idx="1217">10</cx:pt>
          <cx:pt idx="1226">30</cx:pt>
          <cx:pt idx="1228">24</cx:pt>
          <cx:pt idx="1231">17</cx:pt>
          <cx:pt idx="1235">24</cx:pt>
          <cx:pt idx="1236">4</cx:pt>
          <cx:pt idx="1239">7</cx:pt>
          <cx:pt idx="1240">10</cx:pt>
          <cx:pt idx="1242">21</cx:pt>
          <cx:pt idx="1243">42</cx:pt>
          <cx:pt idx="1246">1</cx:pt>
          <cx:pt idx="1248">2</cx:pt>
          <cx:pt idx="1250">23</cx:pt>
          <cx:pt idx="1255">19</cx:pt>
          <cx:pt idx="1256">47</cx:pt>
          <cx:pt idx="1258">57</cx:pt>
          <cx:pt idx="1262">43</cx:pt>
          <cx:pt idx="1269">20</cx:pt>
          <cx:pt idx="1275">1</cx:pt>
          <cx:pt idx="1276">24</cx:pt>
          <cx:pt idx="1279">23</cx:pt>
          <cx:pt idx="1282">17</cx:pt>
          <cx:pt idx="1283">15</cx:pt>
          <cx:pt idx="1284">16</cx:pt>
          <cx:pt idx="1286">18</cx:pt>
          <cx:pt idx="1290">10</cx:pt>
          <cx:pt idx="1291">5</cx:pt>
          <cx:pt idx="1293">14</cx:pt>
          <cx:pt idx="1294">1</cx:pt>
          <cx:pt idx="1301">44</cx:pt>
          <cx:pt idx="1321">6</cx:pt>
          <cx:pt idx="1322">27</cx:pt>
          <cx:pt idx="1325">3</cx:pt>
          <cx:pt idx="1326">2</cx:pt>
          <cx:pt idx="1328">54</cx:pt>
          <cx:pt idx="1333">20</cx:pt>
          <cx:pt idx="1336">52</cx:pt>
          <cx:pt idx="1354">10</cx:pt>
          <cx:pt idx="1359">3</cx:pt>
          <cx:pt idx="1363">54</cx:pt>
          <cx:pt idx="1366">5</cx:pt>
          <cx:pt idx="1368">1</cx:pt>
          <cx:pt idx="1375">6</cx:pt>
          <cx:pt idx="1377">7</cx:pt>
          <cx:pt idx="1384">27</cx:pt>
        </cx:lvl>
      </cx:numDim>
    </cx:data>
    <cx:data id="1">
      <cx:numDim type="val">
        <cx:f>Hoja1!$C$2:$C$1398</cx:f>
        <cx:lvl ptCount="1397" formatCode="Estándar">
          <cx:pt idx="0">3</cx:pt>
          <cx:pt idx="1">2</cx:pt>
          <cx:pt idx="2">2</cx:pt>
          <cx:pt idx="5">12</cx:pt>
          <cx:pt idx="9">4</cx:pt>
          <cx:pt idx="10">4</cx:pt>
          <cx:pt idx="11">6</cx:pt>
          <cx:pt idx="12">15</cx:pt>
          <cx:pt idx="13">3</cx:pt>
          <cx:pt idx="17">2</cx:pt>
          <cx:pt idx="18">13</cx:pt>
          <cx:pt idx="20">10</cx:pt>
          <cx:pt idx="22">6</cx:pt>
          <cx:pt idx="27">1</cx:pt>
          <cx:pt idx="34">10</cx:pt>
          <cx:pt idx="35">2</cx:pt>
          <cx:pt idx="39">10</cx:pt>
          <cx:pt idx="40">3</cx:pt>
          <cx:pt idx="41">5</cx:pt>
          <cx:pt idx="43">1</cx:pt>
          <cx:pt idx="45">11</cx:pt>
          <cx:pt idx="48">8</cx:pt>
          <cx:pt idx="50">7</cx:pt>
          <cx:pt idx="54">3</cx:pt>
          <cx:pt idx="56">4</cx:pt>
          <cx:pt idx="58">6</cx:pt>
          <cx:pt idx="60">4</cx:pt>
          <cx:pt idx="61">3</cx:pt>
          <cx:pt idx="68">12</cx:pt>
          <cx:pt idx="73">10</cx:pt>
          <cx:pt idx="75">2</cx:pt>
          <cx:pt idx="76">5</cx:pt>
          <cx:pt idx="77">4</cx:pt>
          <cx:pt idx="79">15</cx:pt>
          <cx:pt idx="80">10</cx:pt>
          <cx:pt idx="81">11</cx:pt>
          <cx:pt idx="82">11</cx:pt>
          <cx:pt idx="85">1</cx:pt>
          <cx:pt idx="90">4</cx:pt>
          <cx:pt idx="92">3</cx:pt>
          <cx:pt idx="93">9</cx:pt>
          <cx:pt idx="95">6</cx:pt>
          <cx:pt idx="100">3</cx:pt>
          <cx:pt idx="102">4</cx:pt>
          <cx:pt idx="104">10</cx:pt>
          <cx:pt idx="106">2</cx:pt>
          <cx:pt idx="112">5</cx:pt>
          <cx:pt idx="113">1</cx:pt>
          <cx:pt idx="120">2</cx:pt>
          <cx:pt idx="125">6</cx:pt>
          <cx:pt idx="128">4</cx:pt>
          <cx:pt idx="131">3</cx:pt>
          <cx:pt idx="141">11</cx:pt>
          <cx:pt idx="142">5</cx:pt>
          <cx:pt idx="143">2</cx:pt>
          <cx:pt idx="145">8</cx:pt>
          <cx:pt idx="146">5</cx:pt>
          <cx:pt idx="147">7</cx:pt>
          <cx:pt idx="153">2</cx:pt>
          <cx:pt idx="154">6</cx:pt>
          <cx:pt idx="161">4</cx:pt>
          <cx:pt idx="162">6</cx:pt>
          <cx:pt idx="163">2</cx:pt>
          <cx:pt idx="170">6</cx:pt>
          <cx:pt idx="171">4</cx:pt>
          <cx:pt idx="172">4</cx:pt>
          <cx:pt idx="173">6</cx:pt>
          <cx:pt idx="174">6</cx:pt>
          <cx:pt idx="175">8</cx:pt>
          <cx:pt idx="177">10</cx:pt>
          <cx:pt idx="178">4</cx:pt>
          <cx:pt idx="179">2</cx:pt>
          <cx:pt idx="180">3</cx:pt>
          <cx:pt idx="182">5</cx:pt>
          <cx:pt idx="183">2</cx:pt>
          <cx:pt idx="184">5</cx:pt>
          <cx:pt idx="187">2</cx:pt>
          <cx:pt idx="188">1</cx:pt>
          <cx:pt idx="192">3</cx:pt>
          <cx:pt idx="194">9</cx:pt>
          <cx:pt idx="195">7</cx:pt>
          <cx:pt idx="197">1</cx:pt>
          <cx:pt idx="205">2</cx:pt>
          <cx:pt idx="206">8</cx:pt>
          <cx:pt idx="213">9</cx:pt>
          <cx:pt idx="215">10</cx:pt>
          <cx:pt idx="218">2</cx:pt>
          <cx:pt idx="219">8</cx:pt>
          <cx:pt idx="221">2</cx:pt>
          <cx:pt idx="222">7</cx:pt>
          <cx:pt idx="225">3</cx:pt>
          <cx:pt idx="226">7</cx:pt>
          <cx:pt idx="229">7</cx:pt>
          <cx:pt idx="231">5</cx:pt>
          <cx:pt idx="238">10</cx:pt>
          <cx:pt idx="239">4</cx:pt>
          <cx:pt idx="243">2</cx:pt>
          <cx:pt idx="244">4</cx:pt>
          <cx:pt idx="245">7</cx:pt>
          <cx:pt idx="246">3</cx:pt>
          <cx:pt idx="248">2</cx:pt>
          <cx:pt idx="249">2</cx:pt>
          <cx:pt idx="255">2</cx:pt>
          <cx:pt idx="259">1</cx:pt>
          <cx:pt idx="263">11</cx:pt>
          <cx:pt idx="265">4</cx:pt>
          <cx:pt idx="270">2</cx:pt>
          <cx:pt idx="272">3</cx:pt>
          <cx:pt idx="274">4</cx:pt>
          <cx:pt idx="275">12</cx:pt>
          <cx:pt idx="276">3</cx:pt>
          <cx:pt idx="277">11</cx:pt>
          <cx:pt idx="278">8</cx:pt>
          <cx:pt idx="279">2</cx:pt>
          <cx:pt idx="281">12</cx:pt>
          <cx:pt idx="282">4</cx:pt>
          <cx:pt idx="283">2</cx:pt>
          <cx:pt idx="286">10</cx:pt>
          <cx:pt idx="287">3</cx:pt>
          <cx:pt idx="288">3</cx:pt>
          <cx:pt idx="289">4</cx:pt>
          <cx:pt idx="290">10</cx:pt>
          <cx:pt idx="291">11</cx:pt>
          <cx:pt idx="292">1</cx:pt>
          <cx:pt idx="294">4</cx:pt>
          <cx:pt idx="297">6</cx:pt>
          <cx:pt idx="298">2</cx:pt>
          <cx:pt idx="299">4</cx:pt>
          <cx:pt idx="304">10</cx:pt>
          <cx:pt idx="307">11</cx:pt>
          <cx:pt idx="310">4</cx:pt>
          <cx:pt idx="311">6</cx:pt>
          <cx:pt idx="313">3</cx:pt>
          <cx:pt idx="314">2</cx:pt>
          <cx:pt idx="315">2</cx:pt>
          <cx:pt idx="317">5</cx:pt>
          <cx:pt idx="319">3</cx:pt>
          <cx:pt idx="320">9</cx:pt>
          <cx:pt idx="323">4</cx:pt>
          <cx:pt idx="329">3</cx:pt>
          <cx:pt idx="340">2</cx:pt>
          <cx:pt idx="341">9</cx:pt>
          <cx:pt idx="342">4</cx:pt>
          <cx:pt idx="345">9</cx:pt>
          <cx:pt idx="346">1</cx:pt>
          <cx:pt idx="349">4</cx:pt>
          <cx:pt idx="350">8</cx:pt>
          <cx:pt idx="352">1</cx:pt>
          <cx:pt idx="353">2</cx:pt>
          <cx:pt idx="356">3</cx:pt>
          <cx:pt idx="357">4</cx:pt>
          <cx:pt idx="360">5</cx:pt>
          <cx:pt idx="361">3</cx:pt>
          <cx:pt idx="365">1</cx:pt>
          <cx:pt idx="367">2</cx:pt>
          <cx:pt idx="368">10</cx:pt>
          <cx:pt idx="369">2</cx:pt>
          <cx:pt idx="375">8</cx:pt>
          <cx:pt idx="376">3</cx:pt>
          <cx:pt idx="378">2</cx:pt>
          <cx:pt idx="384">9</cx:pt>
          <cx:pt idx="385">6</cx:pt>
          <cx:pt idx="387">9</cx:pt>
          <cx:pt idx="389">3</cx:pt>
          <cx:pt idx="390">4</cx:pt>
          <cx:pt idx="393">16</cx:pt>
          <cx:pt idx="400">11</cx:pt>
          <cx:pt idx="406">3</cx:pt>
          <cx:pt idx="408">9</cx:pt>
          <cx:pt idx="409">5</cx:pt>
          <cx:pt idx="411">13</cx:pt>
          <cx:pt idx="413">4</cx:pt>
          <cx:pt idx="415">1</cx:pt>
          <cx:pt idx="416">11</cx:pt>
          <cx:pt idx="417">2</cx:pt>
          <cx:pt idx="418">1</cx:pt>
          <cx:pt idx="420">9</cx:pt>
          <cx:pt idx="422">1</cx:pt>
          <cx:pt idx="424">4</cx:pt>
          <cx:pt idx="425">4</cx:pt>
          <cx:pt idx="426">1</cx:pt>
          <cx:pt idx="427">12</cx:pt>
          <cx:pt idx="429">11</cx:pt>
          <cx:pt idx="431">10</cx:pt>
          <cx:pt idx="433">9</cx:pt>
          <cx:pt idx="435">11</cx:pt>
          <cx:pt idx="436">1</cx:pt>
          <cx:pt idx="437">3</cx:pt>
          <cx:pt idx="442">11</cx:pt>
          <cx:pt idx="443">2</cx:pt>
          <cx:pt idx="446">11</cx:pt>
          <cx:pt idx="451">7</cx:pt>
          <cx:pt idx="452">7</cx:pt>
          <cx:pt idx="454">10</cx:pt>
          <cx:pt idx="460">2</cx:pt>
          <cx:pt idx="462">1</cx:pt>
          <cx:pt idx="463">9</cx:pt>
          <cx:pt idx="467">3</cx:pt>
          <cx:pt idx="468">3</cx:pt>
          <cx:pt idx="473">6</cx:pt>
          <cx:pt idx="474">2</cx:pt>
          <cx:pt idx="476">2</cx:pt>
          <cx:pt idx="478">9</cx:pt>
          <cx:pt idx="480">9</cx:pt>
          <cx:pt idx="484">2</cx:pt>
          <cx:pt idx="487">3</cx:pt>
          <cx:pt idx="495">2</cx:pt>
          <cx:pt idx="497">8</cx:pt>
          <cx:pt idx="501">6</cx:pt>
          <cx:pt idx="503">10</cx:pt>
          <cx:pt idx="504">2</cx:pt>
          <cx:pt idx="506">9</cx:pt>
          <cx:pt idx="510">2</cx:pt>
          <cx:pt idx="512">2</cx:pt>
          <cx:pt idx="513">3</cx:pt>
          <cx:pt idx="516">9</cx:pt>
          <cx:pt idx="518">1</cx:pt>
          <cx:pt idx="524">2</cx:pt>
          <cx:pt idx="525">9</cx:pt>
          <cx:pt idx="527">4</cx:pt>
          <cx:pt idx="540">2</cx:pt>
          <cx:pt idx="542">2</cx:pt>
          <cx:pt idx="547">8</cx:pt>
          <cx:pt idx="548">2</cx:pt>
          <cx:pt idx="549">9</cx:pt>
          <cx:pt idx="554">2</cx:pt>
          <cx:pt idx="557">1</cx:pt>
          <cx:pt idx="559">2</cx:pt>
          <cx:pt idx="562">3</cx:pt>
          <cx:pt idx="564">3</cx:pt>
          <cx:pt idx="565">2</cx:pt>
          <cx:pt idx="567">2</cx:pt>
          <cx:pt idx="568">2</cx:pt>
          <cx:pt idx="570">3</cx:pt>
          <cx:pt idx="572">9</cx:pt>
          <cx:pt idx="580">5</cx:pt>
          <cx:pt idx="581">5</cx:pt>
          <cx:pt idx="583">2</cx:pt>
          <cx:pt idx="585">9</cx:pt>
          <cx:pt idx="587">1</cx:pt>
          <cx:pt idx="588">14</cx:pt>
          <cx:pt idx="589">1</cx:pt>
          <cx:pt idx="590">3</cx:pt>
          <cx:pt idx="591">2</cx:pt>
          <cx:pt idx="592">10</cx:pt>
          <cx:pt idx="594">2</cx:pt>
          <cx:pt idx="595">2</cx:pt>
          <cx:pt idx="596">2</cx:pt>
          <cx:pt idx="597">3</cx:pt>
          <cx:pt idx="598">2</cx:pt>
          <cx:pt idx="599">1</cx:pt>
          <cx:pt idx="601">6</cx:pt>
          <cx:pt idx="603">4</cx:pt>
          <cx:pt idx="605">10</cx:pt>
          <cx:pt idx="609">2</cx:pt>
          <cx:pt idx="610">2</cx:pt>
          <cx:pt idx="611">3</cx:pt>
          <cx:pt idx="613">3</cx:pt>
          <cx:pt idx="614">3</cx:pt>
          <cx:pt idx="615">2</cx:pt>
          <cx:pt idx="616">2</cx:pt>
          <cx:pt idx="618">6</cx:pt>
          <cx:pt idx="628">12</cx:pt>
          <cx:pt idx="631">5</cx:pt>
          <cx:pt idx="633">9</cx:pt>
          <cx:pt idx="638">2</cx:pt>
          <cx:pt idx="644">10</cx:pt>
          <cx:pt idx="645">2</cx:pt>
          <cx:pt idx="648">3</cx:pt>
          <cx:pt idx="651">6</cx:pt>
          <cx:pt idx="652">2</cx:pt>
          <cx:pt idx="653">2</cx:pt>
          <cx:pt idx="654">7</cx:pt>
          <cx:pt idx="656">2</cx:pt>
          <cx:pt idx="657">10</cx:pt>
          <cx:pt idx="658">5</cx:pt>
          <cx:pt idx="667">4</cx:pt>
          <cx:pt idx="671">5</cx:pt>
          <cx:pt idx="674">6</cx:pt>
          <cx:pt idx="677">5</cx:pt>
          <cx:pt idx="682">2</cx:pt>
          <cx:pt idx="684">1</cx:pt>
          <cx:pt idx="685">8</cx:pt>
          <cx:pt idx="690">3</cx:pt>
          <cx:pt idx="694">7</cx:pt>
          <cx:pt idx="696">2</cx:pt>
          <cx:pt idx="698">5</cx:pt>
          <cx:pt idx="699">8</cx:pt>
          <cx:pt idx="710">3</cx:pt>
          <cx:pt idx="711">1</cx:pt>
          <cx:pt idx="713">1</cx:pt>
          <cx:pt idx="716">2</cx:pt>
          <cx:pt idx="721">3</cx:pt>
          <cx:pt idx="723">1</cx:pt>
          <cx:pt idx="724">1</cx:pt>
          <cx:pt idx="725">6</cx:pt>
          <cx:pt idx="730">7</cx:pt>
          <cx:pt idx="731">2</cx:pt>
          <cx:pt idx="734">4</cx:pt>
          <cx:pt idx="739">3</cx:pt>
          <cx:pt idx="744">7</cx:pt>
          <cx:pt idx="752">7</cx:pt>
          <cx:pt idx="755">8</cx:pt>
          <cx:pt idx="757">7</cx:pt>
          <cx:pt idx="759">4</cx:pt>
          <cx:pt idx="762">1</cx:pt>
          <cx:pt idx="763">7</cx:pt>
          <cx:pt idx="764">10</cx:pt>
          <cx:pt idx="768">7</cx:pt>
          <cx:pt idx="770">4</cx:pt>
          <cx:pt idx="771">3</cx:pt>
          <cx:pt idx="773">7</cx:pt>
          <cx:pt idx="776">2</cx:pt>
          <cx:pt idx="781">11</cx:pt>
          <cx:pt idx="783">11</cx:pt>
          <cx:pt idx="785">2</cx:pt>
          <cx:pt idx="786">9</cx:pt>
          <cx:pt idx="797">10</cx:pt>
          <cx:pt idx="798">11</cx:pt>
          <cx:pt idx="802">9</cx:pt>
          <cx:pt idx="804">4</cx:pt>
          <cx:pt idx="805">1</cx:pt>
          <cx:pt idx="814">5</cx:pt>
          <cx:pt idx="817">4</cx:pt>
          <cx:pt idx="824">4</cx:pt>
          <cx:pt idx="825">2</cx:pt>
          <cx:pt idx="830">7</cx:pt>
          <cx:pt idx="833">3</cx:pt>
          <cx:pt idx="838">10</cx:pt>
          <cx:pt idx="839">7</cx:pt>
          <cx:pt idx="841">10</cx:pt>
          <cx:pt idx="845">9</cx:pt>
          <cx:pt idx="846">3</cx:pt>
          <cx:pt idx="849">3</cx:pt>
          <cx:pt idx="850">8</cx:pt>
          <cx:pt idx="859">10</cx:pt>
          <cx:pt idx="863">5</cx:pt>
          <cx:pt idx="867">4</cx:pt>
          <cx:pt idx="868">3</cx:pt>
          <cx:pt idx="869">3</cx:pt>
          <cx:pt idx="870">1</cx:pt>
          <cx:pt idx="871">4</cx:pt>
          <cx:pt idx="872">6</cx:pt>
          <cx:pt idx="876">2</cx:pt>
          <cx:pt idx="882">3</cx:pt>
          <cx:pt idx="884">7</cx:pt>
          <cx:pt idx="888">1</cx:pt>
          <cx:pt idx="889">4</cx:pt>
          <cx:pt idx="892">4</cx:pt>
          <cx:pt idx="897">9</cx:pt>
          <cx:pt idx="900">6</cx:pt>
          <cx:pt idx="904">2</cx:pt>
          <cx:pt idx="906">2</cx:pt>
          <cx:pt idx="910">7</cx:pt>
          <cx:pt idx="911">3</cx:pt>
          <cx:pt idx="914">2</cx:pt>
          <cx:pt idx="924">11</cx:pt>
          <cx:pt idx="925">10</cx:pt>
          <cx:pt idx="933">10</cx:pt>
          <cx:pt idx="935">2</cx:pt>
          <cx:pt idx="940">2</cx:pt>
          <cx:pt idx="943">4</cx:pt>
          <cx:pt idx="946">1</cx:pt>
          <cx:pt idx="947">1</cx:pt>
          <cx:pt idx="949">7</cx:pt>
          <cx:pt idx="953">3</cx:pt>
          <cx:pt idx="957">1</cx:pt>
          <cx:pt idx="958">13</cx:pt>
          <cx:pt idx="961">2</cx:pt>
          <cx:pt idx="969">1</cx:pt>
          <cx:pt idx="970">11</cx:pt>
          <cx:pt idx="975">13</cx:pt>
          <cx:pt idx="976">6</cx:pt>
          <cx:pt idx="979">5</cx:pt>
          <cx:pt idx="982">7</cx:pt>
          <cx:pt idx="984">2</cx:pt>
          <cx:pt idx="986">6</cx:pt>
          <cx:pt idx="987">5</cx:pt>
          <cx:pt idx="990">1</cx:pt>
          <cx:pt idx="991">7</cx:pt>
          <cx:pt idx="992">3</cx:pt>
          <cx:pt idx="996">6</cx:pt>
          <cx:pt idx="997">1</cx:pt>
          <cx:pt idx="998">1</cx:pt>
          <cx:pt idx="999">4</cx:pt>
          <cx:pt idx="1010">4</cx:pt>
          <cx:pt idx="1011">2</cx:pt>
          <cx:pt idx="1013">3</cx:pt>
          <cx:pt idx="1016">6</cx:pt>
          <cx:pt idx="1017">3</cx:pt>
          <cx:pt idx="1020">4</cx:pt>
          <cx:pt idx="1021">3</cx:pt>
          <cx:pt idx="1022">10</cx:pt>
          <cx:pt idx="1024">4</cx:pt>
          <cx:pt idx="1026">7</cx:pt>
          <cx:pt idx="1027">1</cx:pt>
          <cx:pt idx="1029">4</cx:pt>
          <cx:pt idx="1031">10</cx:pt>
          <cx:pt idx="1033">4</cx:pt>
          <cx:pt idx="1035">12</cx:pt>
          <cx:pt idx="1039">4</cx:pt>
          <cx:pt idx="1041">4</cx:pt>
          <cx:pt idx="1043">4</cx:pt>
          <cx:pt idx="1053">4</cx:pt>
          <cx:pt idx="1054">6</cx:pt>
          <cx:pt idx="1056">2</cx:pt>
          <cx:pt idx="1059">11</cx:pt>
          <cx:pt idx="1060">10</cx:pt>
          <cx:pt idx="1061">8</cx:pt>
          <cx:pt idx="1062">10</cx:pt>
          <cx:pt idx="1063">4</cx:pt>
          <cx:pt idx="1065">10</cx:pt>
          <cx:pt idx="1067">1</cx:pt>
          <cx:pt idx="1068">1</cx:pt>
          <cx:pt idx="1072">4</cx:pt>
          <cx:pt idx="1077">1</cx:pt>
          <cx:pt idx="1082">3</cx:pt>
          <cx:pt idx="1083">1</cx:pt>
          <cx:pt idx="1085">10</cx:pt>
          <cx:pt idx="1086">1</cx:pt>
          <cx:pt idx="1088">7</cx:pt>
          <cx:pt idx="1096">6</cx:pt>
          <cx:pt idx="1099">12</cx:pt>
          <cx:pt idx="1102">11</cx:pt>
          <cx:pt idx="1107">2</cx:pt>
          <cx:pt idx="1108">12</cx:pt>
          <cx:pt idx="1111">3</cx:pt>
          <cx:pt idx="1112">5</cx:pt>
          <cx:pt idx="1115">5</cx:pt>
          <cx:pt idx="1117">1</cx:pt>
          <cx:pt idx="1120">14</cx:pt>
          <cx:pt idx="1121">3</cx:pt>
          <cx:pt idx="1131">2</cx:pt>
          <cx:pt idx="1133">14</cx:pt>
          <cx:pt idx="1140">11</cx:pt>
          <cx:pt idx="1142">2</cx:pt>
          <cx:pt idx="1146">2</cx:pt>
          <cx:pt idx="1147">8</cx:pt>
          <cx:pt idx="1148">7</cx:pt>
          <cx:pt idx="1149">12</cx:pt>
          <cx:pt idx="1150">5</cx:pt>
          <cx:pt idx="1153">1</cx:pt>
          <cx:pt idx="1154">1</cx:pt>
          <cx:pt idx="1155">5</cx:pt>
          <cx:pt idx="1156">2</cx:pt>
          <cx:pt idx="1165">1</cx:pt>
          <cx:pt idx="1168">5</cx:pt>
          <cx:pt idx="1169">1</cx:pt>
          <cx:pt idx="1174">4</cx:pt>
          <cx:pt idx="1182">10</cx:pt>
          <cx:pt idx="1183">1</cx:pt>
          <cx:pt idx="1185">2</cx:pt>
          <cx:pt idx="1188">5</cx:pt>
          <cx:pt idx="1189">1</cx:pt>
          <cx:pt idx="1193">2</cx:pt>
          <cx:pt idx="1194">10</cx:pt>
          <cx:pt idx="1197">1</cx:pt>
          <cx:pt idx="1198">10</cx:pt>
          <cx:pt idx="1203">7</cx:pt>
          <cx:pt idx="1204">4</cx:pt>
          <cx:pt idx="1205">9</cx:pt>
          <cx:pt idx="1207">2</cx:pt>
          <cx:pt idx="1211">11</cx:pt>
          <cx:pt idx="1215">1</cx:pt>
          <cx:pt idx="1218">2</cx:pt>
          <cx:pt idx="1225">4</cx:pt>
          <cx:pt idx="1227">11</cx:pt>
          <cx:pt idx="1230">2</cx:pt>
          <cx:pt idx="1232">4</cx:pt>
          <cx:pt idx="1233">10</cx:pt>
          <cx:pt idx="1237">3</cx:pt>
          <cx:pt idx="1241">6</cx:pt>
          <cx:pt idx="1244">6</cx:pt>
          <cx:pt idx="1247">4</cx:pt>
          <cx:pt idx="1251">7</cx:pt>
          <cx:pt idx="1254">5</cx:pt>
          <cx:pt idx="1257">5</cx:pt>
          <cx:pt idx="1271">4</cx:pt>
          <cx:pt idx="1273">4</cx:pt>
          <cx:pt idx="1274">2</cx:pt>
          <cx:pt idx="1277">3</cx:pt>
          <cx:pt idx="1278">3</cx:pt>
          <cx:pt idx="1280">10</cx:pt>
          <cx:pt idx="1285">4</cx:pt>
          <cx:pt idx="1287">5</cx:pt>
          <cx:pt idx="1297">3</cx:pt>
          <cx:pt idx="1298">4</cx:pt>
          <cx:pt idx="1302">3</cx:pt>
          <cx:pt idx="1306">2</cx:pt>
          <cx:pt idx="1312">4</cx:pt>
          <cx:pt idx="1313">8</cx:pt>
          <cx:pt idx="1314">5</cx:pt>
          <cx:pt idx="1315">1</cx:pt>
          <cx:pt idx="1316">2</cx:pt>
          <cx:pt idx="1318">3</cx:pt>
          <cx:pt idx="1323">11</cx:pt>
          <cx:pt idx="1327">11</cx:pt>
          <cx:pt idx="1329">2</cx:pt>
          <cx:pt idx="1330">4</cx:pt>
          <cx:pt idx="1331">1</cx:pt>
          <cx:pt idx="1332">2</cx:pt>
          <cx:pt idx="1334">5</cx:pt>
          <cx:pt idx="1337">13</cx:pt>
          <cx:pt idx="1338">2</cx:pt>
          <cx:pt idx="1340">3</cx:pt>
          <cx:pt idx="1341">3</cx:pt>
          <cx:pt idx="1342">3</cx:pt>
          <cx:pt idx="1344">2</cx:pt>
          <cx:pt idx="1345">3</cx:pt>
          <cx:pt idx="1355">2</cx:pt>
          <cx:pt idx="1357">13</cx:pt>
          <cx:pt idx="1360">6</cx:pt>
          <cx:pt idx="1361">7</cx:pt>
          <cx:pt idx="1362">5</cx:pt>
          <cx:pt idx="1364">3</cx:pt>
          <cx:pt idx="1365">4</cx:pt>
          <cx:pt idx="1367">4</cx:pt>
          <cx:pt idx="1370">11</cx:pt>
          <cx:pt idx="1371">2</cx:pt>
          <cx:pt idx="1373">4</cx:pt>
          <cx:pt idx="1374">11</cx:pt>
          <cx:pt idx="1376">2</cx:pt>
          <cx:pt idx="1379">1</cx:pt>
          <cx:pt idx="1380">2</cx:pt>
          <cx:pt idx="1383">2</cx:pt>
          <cx:pt idx="1385">1</cx:pt>
          <cx:pt idx="1387">2</cx:pt>
          <cx:pt idx="1388">1</cx:pt>
          <cx:pt idx="1391">11</cx:pt>
          <cx:pt idx="1392">1</cx:pt>
        </cx:lvl>
      </cx:numDim>
    </cx:data>
    <cx:data id="2">
      <cx:numDim type="val">
        <cx:f>Hoja1!$D$2:$D$1398</cx:f>
        <cx:lvl ptCount="1397" formatCode="Estándar">
          <cx:pt idx="8">1</cx:pt>
          <cx:pt idx="16">11</cx:pt>
          <cx:pt idx="24">2</cx:pt>
          <cx:pt idx="26">2</cx:pt>
          <cx:pt idx="29">2</cx:pt>
          <cx:pt idx="38">1</cx:pt>
          <cx:pt idx="46">1</cx:pt>
          <cx:pt idx="47">2</cx:pt>
          <cx:pt idx="55">1</cx:pt>
          <cx:pt idx="57">3</cx:pt>
          <cx:pt idx="72">2</cx:pt>
          <cx:pt idx="88">4</cx:pt>
          <cx:pt idx="89">1</cx:pt>
          <cx:pt idx="91">2</cx:pt>
          <cx:pt idx="94">2</cx:pt>
          <cx:pt idx="96">11</cx:pt>
          <cx:pt idx="97">2</cx:pt>
          <cx:pt idx="105">3</cx:pt>
          <cx:pt idx="107">2</cx:pt>
          <cx:pt idx="109">1</cx:pt>
          <cx:pt idx="111">2</cx:pt>
          <cx:pt idx="114">3</cx:pt>
          <cx:pt idx="115">2</cx:pt>
          <cx:pt idx="117">1</cx:pt>
          <cx:pt idx="122">3</cx:pt>
          <cx:pt idx="126">1</cx:pt>
          <cx:pt idx="129">1</cx:pt>
          <cx:pt idx="132">3</cx:pt>
          <cx:pt idx="139">1</cx:pt>
          <cx:pt idx="140">1</cx:pt>
          <cx:pt idx="144">2</cx:pt>
          <cx:pt idx="148">1</cx:pt>
          <cx:pt idx="156">1</cx:pt>
          <cx:pt idx="157">1</cx:pt>
          <cx:pt idx="158">1</cx:pt>
          <cx:pt idx="159">4</cx:pt>
          <cx:pt idx="160">2</cx:pt>
          <cx:pt idx="164">4</cx:pt>
          <cx:pt idx="165">5</cx:pt>
          <cx:pt idx="176">1</cx:pt>
          <cx:pt idx="181">1</cx:pt>
          <cx:pt idx="190">1</cx:pt>
          <cx:pt idx="193">2</cx:pt>
          <cx:pt idx="196">2</cx:pt>
          <cx:pt idx="198">2</cx:pt>
          <cx:pt idx="199">3</cx:pt>
          <cx:pt idx="204">1</cx:pt>
          <cx:pt idx="207">2</cx:pt>
          <cx:pt idx="210">1</cx:pt>
          <cx:pt idx="212">1</cx:pt>
          <cx:pt idx="216">1</cx:pt>
          <cx:pt idx="217">3</cx:pt>
          <cx:pt idx="224">1</cx:pt>
          <cx:pt idx="227">3</cx:pt>
          <cx:pt idx="228">10</cx:pt>
          <cx:pt idx="230">4</cx:pt>
          <cx:pt idx="232">20</cx:pt>
          <cx:pt idx="233">4</cx:pt>
          <cx:pt idx="236">1</cx:pt>
          <cx:pt idx="241">1</cx:pt>
          <cx:pt idx="242">4</cx:pt>
          <cx:pt idx="250">1</cx:pt>
          <cx:pt idx="251">1</cx:pt>
          <cx:pt idx="256">1</cx:pt>
          <cx:pt idx="258">1</cx:pt>
          <cx:pt idx="261">1</cx:pt>
          <cx:pt idx="262">9</cx:pt>
          <cx:pt idx="264">2</cx:pt>
          <cx:pt idx="266">18</cx:pt>
          <cx:pt idx="267">5</cx:pt>
          <cx:pt idx="284">1</cx:pt>
          <cx:pt idx="285">2</cx:pt>
          <cx:pt idx="293">1</cx:pt>
          <cx:pt idx="295">2</cx:pt>
          <cx:pt idx="296">1</cx:pt>
          <cx:pt idx="300">9</cx:pt>
          <cx:pt idx="301">4</cx:pt>
          <cx:pt idx="302">8</cx:pt>
          <cx:pt idx="306">1</cx:pt>
          <cx:pt idx="308">1</cx:pt>
          <cx:pt idx="318">7</cx:pt>
          <cx:pt idx="324">1</cx:pt>
          <cx:pt idx="325">2</cx:pt>
          <cx:pt idx="330">1</cx:pt>
          <cx:pt idx="331">1</cx:pt>
          <cx:pt idx="334">7</cx:pt>
          <cx:pt idx="335">2</cx:pt>
          <cx:pt idx="338">1</cx:pt>
          <cx:pt idx="343">6</cx:pt>
          <cx:pt idx="348">1</cx:pt>
          <cx:pt idx="358">3</cx:pt>
          <cx:pt idx="359">1</cx:pt>
          <cx:pt idx="364">8</cx:pt>
          <cx:pt idx="372">2</cx:pt>
          <cx:pt idx="374">3</cx:pt>
          <cx:pt idx="377">4</cx:pt>
          <cx:pt idx="386">2</cx:pt>
          <cx:pt idx="388">1</cx:pt>
          <cx:pt idx="392">1</cx:pt>
          <cx:pt idx="395">1</cx:pt>
          <cx:pt idx="397">1</cx:pt>
          <cx:pt idx="398">6</cx:pt>
          <cx:pt idx="402">2</cx:pt>
          <cx:pt idx="403">3</cx:pt>
          <cx:pt idx="410">1</cx:pt>
          <cx:pt idx="412">9</cx:pt>
          <cx:pt idx="414">1</cx:pt>
          <cx:pt idx="432">1</cx:pt>
          <cx:pt idx="434">5</cx:pt>
          <cx:pt idx="439">1</cx:pt>
          <cx:pt idx="440">2</cx:pt>
          <cx:pt idx="444">2</cx:pt>
          <cx:pt idx="453">4</cx:pt>
          <cx:pt idx="455">4</cx:pt>
          <cx:pt idx="456">2</cx:pt>
          <cx:pt idx="457">4</cx:pt>
          <cx:pt idx="470">1</cx:pt>
          <cx:pt idx="471">3</cx:pt>
          <cx:pt idx="472">1</cx:pt>
          <cx:pt idx="479">1</cx:pt>
          <cx:pt idx="483">2</cx:pt>
          <cx:pt idx="485">3</cx:pt>
          <cx:pt idx="486">1</cx:pt>
          <cx:pt idx="494">3</cx:pt>
          <cx:pt idx="496">2</cx:pt>
          <cx:pt idx="498">4</cx:pt>
          <cx:pt idx="514">1</cx:pt>
          <cx:pt idx="515">1</cx:pt>
          <cx:pt idx="520">1</cx:pt>
          <cx:pt idx="521">1</cx:pt>
          <cx:pt idx="522">2</cx:pt>
          <cx:pt idx="523">6</cx:pt>
          <cx:pt idx="526">4</cx:pt>
          <cx:pt idx="528">1</cx:pt>
          <cx:pt idx="530">7</cx:pt>
          <cx:pt idx="532">2</cx:pt>
          <cx:pt idx="537">1</cx:pt>
          <cx:pt idx="541">2</cx:pt>
          <cx:pt idx="546">1</cx:pt>
          <cx:pt idx="556">1</cx:pt>
          <cx:pt idx="558">2</cx:pt>
          <cx:pt idx="560">3</cx:pt>
          <cx:pt idx="566">4</cx:pt>
          <cx:pt idx="569">2</cx:pt>
          <cx:pt idx="571">2</cx:pt>
          <cx:pt idx="573">5</cx:pt>
          <cx:pt idx="582">3</cx:pt>
          <cx:pt idx="584">7</cx:pt>
          <cx:pt idx="586">6</cx:pt>
          <cx:pt idx="600">5</cx:pt>
          <cx:pt idx="602">1</cx:pt>
          <cx:pt idx="604">1</cx:pt>
          <cx:pt idx="606">2</cx:pt>
          <cx:pt idx="607">1</cx:pt>
          <cx:pt idx="608">1</cx:pt>
          <cx:pt idx="623">1</cx:pt>
          <cx:pt idx="625">1</cx:pt>
          <cx:pt idx="627">5</cx:pt>
          <cx:pt idx="629">5</cx:pt>
          <cx:pt idx="642">1</cx:pt>
          <cx:pt idx="643">3</cx:pt>
          <cx:pt idx="655">12</cx:pt>
          <cx:pt idx="660">6</cx:pt>
          <cx:pt idx="666">2</cx:pt>
          <cx:pt idx="670">5</cx:pt>
          <cx:pt idx="672">2</cx:pt>
          <cx:pt idx="683">1</cx:pt>
          <cx:pt idx="687">1</cx:pt>
          <cx:pt idx="691">1</cx:pt>
          <cx:pt idx="692">8</cx:pt>
          <cx:pt idx="695">1</cx:pt>
          <cx:pt idx="700">3</cx:pt>
          <cx:pt idx="701">7</cx:pt>
          <cx:pt idx="703">5</cx:pt>
          <cx:pt idx="714">10</cx:pt>
          <cx:pt idx="715">1</cx:pt>
          <cx:pt idx="718">2</cx:pt>
          <cx:pt idx="727">1</cx:pt>
          <cx:pt idx="735">2</cx:pt>
          <cx:pt idx="740">2</cx:pt>
          <cx:pt idx="741">7</cx:pt>
          <cx:pt idx="743">1</cx:pt>
          <cx:pt idx="754">1</cx:pt>
          <cx:pt idx="756">19</cx:pt>
          <cx:pt idx="758">2</cx:pt>
          <cx:pt idx="772">2</cx:pt>
          <cx:pt idx="775">2</cx:pt>
          <cx:pt idx="784">4</cx:pt>
          <cx:pt idx="787">2</cx:pt>
          <cx:pt idx="789">11</cx:pt>
          <cx:pt idx="795">1</cx:pt>
          <cx:pt idx="803">1</cx:pt>
          <cx:pt idx="813">4</cx:pt>
          <cx:pt idx="815">5</cx:pt>
          <cx:pt idx="816">2</cx:pt>
          <cx:pt idx="826">1</cx:pt>
          <cx:pt idx="827">1</cx:pt>
          <cx:pt idx="832">7</cx:pt>
          <cx:pt idx="840">2</cx:pt>
          <cx:pt idx="842">13</cx:pt>
          <cx:pt idx="843">11</cx:pt>
          <cx:pt idx="852">2</cx:pt>
          <cx:pt idx="853">2</cx:pt>
          <cx:pt idx="856">2</cx:pt>
          <cx:pt idx="857">1</cx:pt>
          <cx:pt idx="858">3</cx:pt>
          <cx:pt idx="864">5</cx:pt>
          <cx:pt idx="873">2</cx:pt>
          <cx:pt idx="874">20</cx:pt>
          <cx:pt idx="875">5</cx:pt>
          <cx:pt idx="881">2</cx:pt>
          <cx:pt idx="885">9</cx:pt>
          <cx:pt idx="886">7</cx:pt>
          <cx:pt idx="887">1</cx:pt>
          <cx:pt idx="893">2</cx:pt>
          <cx:pt idx="898">1</cx:pt>
          <cx:pt idx="901">1</cx:pt>
          <cx:pt idx="902">1</cx:pt>
          <cx:pt idx="907">3</cx:pt>
          <cx:pt idx="912">3</cx:pt>
          <cx:pt idx="913">1</cx:pt>
          <cx:pt idx="915">3</cx:pt>
          <cx:pt idx="917">12</cx:pt>
          <cx:pt idx="918">3</cx:pt>
          <cx:pt idx="919">18</cx:pt>
          <cx:pt idx="931">1</cx:pt>
          <cx:pt idx="932">1</cx:pt>
          <cx:pt idx="944">2</cx:pt>
          <cx:pt idx="945">4</cx:pt>
          <cx:pt idx="956">1</cx:pt>
          <cx:pt idx="959">4</cx:pt>
          <cx:pt idx="960">15</cx:pt>
          <cx:pt idx="971">6</cx:pt>
          <cx:pt idx="973">1</cx:pt>
          <cx:pt idx="988">2</cx:pt>
          <cx:pt idx="993">5</cx:pt>
          <cx:pt idx="1001">8</cx:pt>
          <cx:pt idx="1002">2</cx:pt>
          <cx:pt idx="1003">13</cx:pt>
          <cx:pt idx="1004">4</cx:pt>
          <cx:pt idx="1005">13</cx:pt>
          <cx:pt idx="1014">4</cx:pt>
          <cx:pt idx="1018">3</cx:pt>
          <cx:pt idx="1019">1</cx:pt>
          <cx:pt idx="1030">1</cx:pt>
          <cx:pt idx="1036">3</cx:pt>
          <cx:pt idx="1042">2</cx:pt>
          <cx:pt idx="1044">6</cx:pt>
          <cx:pt idx="1046">11</cx:pt>
          <cx:pt idx="1047">2</cx:pt>
          <cx:pt idx="1057">1</cx:pt>
          <cx:pt idx="1064">1</cx:pt>
          <cx:pt idx="1073">1</cx:pt>
          <cx:pt idx="1074">2</cx:pt>
          <cx:pt idx="1076">1</cx:pt>
          <cx:pt idx="1087">3</cx:pt>
          <cx:pt idx="1089">8</cx:pt>
          <cx:pt idx="1098">1</cx:pt>
          <cx:pt idx="1101">3</cx:pt>
          <cx:pt idx="1104">1</cx:pt>
          <cx:pt idx="1106">2</cx:pt>
          <cx:pt idx="1128">2</cx:pt>
          <cx:pt idx="1130">1</cx:pt>
          <cx:pt idx="1132">6</cx:pt>
          <cx:pt idx="1134">15</cx:pt>
          <cx:pt idx="1139">1</cx:pt>
          <cx:pt idx="1141">2</cx:pt>
          <cx:pt idx="1144">2</cx:pt>
          <cx:pt idx="1157">4</cx:pt>
          <cx:pt idx="1158">1</cx:pt>
          <cx:pt idx="1159">2</cx:pt>
          <cx:pt idx="1160">2</cx:pt>
          <cx:pt idx="1162">4</cx:pt>
          <cx:pt idx="1163">2</cx:pt>
          <cx:pt idx="1170">1</cx:pt>
          <cx:pt idx="1171">2</cx:pt>
          <cx:pt idx="1173">6</cx:pt>
          <cx:pt idx="1175">1</cx:pt>
          <cx:pt idx="1177">8</cx:pt>
          <cx:pt idx="1184">2</cx:pt>
          <cx:pt idx="1187">1</cx:pt>
          <cx:pt idx="1190">1</cx:pt>
          <cx:pt idx="1191">2</cx:pt>
          <cx:pt idx="1201">1</cx:pt>
          <cx:pt idx="1202">1</cx:pt>
          <cx:pt idx="1206">1</cx:pt>
          <cx:pt idx="1214">2</cx:pt>
          <cx:pt idx="1216">2</cx:pt>
          <cx:pt idx="1219">2</cx:pt>
          <cx:pt idx="1220">6</cx:pt>
          <cx:pt idx="1234">1</cx:pt>
          <cx:pt idx="1245">1</cx:pt>
          <cx:pt idx="1259">2</cx:pt>
          <cx:pt idx="1261">5</cx:pt>
          <cx:pt idx="1263">2</cx:pt>
          <cx:pt idx="1268">4</cx:pt>
          <cx:pt idx="1270">2</cx:pt>
          <cx:pt idx="1288">1</cx:pt>
          <cx:pt idx="1289">1</cx:pt>
          <cx:pt idx="1299">1</cx:pt>
          <cx:pt idx="1300">4</cx:pt>
          <cx:pt idx="1304">3</cx:pt>
          <cx:pt idx="1305">5</cx:pt>
          <cx:pt idx="1311">1</cx:pt>
          <cx:pt idx="1319">1</cx:pt>
          <cx:pt idx="1320">1</cx:pt>
          <cx:pt idx="1347">1</cx:pt>
          <cx:pt idx="1348">3</cx:pt>
          <cx:pt idx="1349">3</cx:pt>
          <cx:pt idx="1356">1</cx:pt>
        </cx:lvl>
      </cx:numDim>
    </cx:data>
  </cx:chartData>
  <cx:chart>
    <cx:title pos="t" align="ctr" overlay="0">
      <cx:tx>
        <cx:txData>
          <cx:v>Consulta de pronostico al WhatsApp por productores</cx:v>
        </cx:txData>
      </cx:tx>
      <cx:txPr>
        <a:bodyPr spcFirstLastPara="1" vertOverflow="ellipsis" horzOverflow="overflow" wrap="square" lIns="0" tIns="0" rIns="0" bIns="0" anchor="ctr" anchorCtr="1"/>
        <a:lstStyle/>
        <a:p>
          <a:pPr algn="ctr" rtl="0">
            <a:defRPr b="1">
              <a:latin typeface="Century Gothic" panose="020B0502020202020204" pitchFamily="34" charset="0"/>
              <a:ea typeface="Century Gothic" panose="020B0502020202020204" pitchFamily="34" charset="0"/>
              <a:cs typeface="Century Gothic" panose="020B0502020202020204" pitchFamily="34" charset="0"/>
            </a:defRPr>
          </a:pPr>
          <a:r>
            <a:rPr lang="es-ES" sz="1400" b="1" i="0" u="none" strike="noStrike" baseline="0" dirty="0">
              <a:solidFill>
                <a:sysClr val="windowText" lastClr="000000">
                  <a:lumMod val="65000"/>
                  <a:lumOff val="35000"/>
                </a:sysClr>
              </a:solidFill>
              <a:latin typeface="Century Gothic" panose="020B0502020202020204" pitchFamily="34" charset="0"/>
            </a:rPr>
            <a:t>Consulta de pronostico al WhatsApp por productores</a:t>
          </a:r>
        </a:p>
      </cx:txPr>
    </cx:title>
    <cx:plotArea>
      <cx:plotAreaRegion>
        <cx:series layoutId="boxWhisker" uniqueId="{D71549A1-8BBE-4B27-82C8-6AD57C0F23B8}">
          <cx:tx>
            <cx:txData>
              <cx:f>Hoja1!$B$1</cx:f>
              <cx:v>Minutos (hasta 59)</cx:v>
            </cx:txData>
          </cx:tx>
          <cx:spPr>
            <a:ln>
              <a:solidFill>
                <a:schemeClr val="tx1"/>
              </a:solidFill>
            </a:ln>
          </cx:spPr>
          <cx:dataId val="0"/>
          <cx:layoutPr>
            <cx:visibility meanLine="1" meanMarker="1" nonoutliers="0" outliers="1"/>
            <cx:statistics quartileMethod="exclusive"/>
          </cx:layoutPr>
        </cx:series>
        <cx:series layoutId="boxWhisker" uniqueId="{6ED2CBF7-44BF-423B-AF38-4635F2D0659B}">
          <cx:tx>
            <cx:txData>
              <cx:f>Hoja1!$C$1</cx:f>
              <cx:v>Horas (hasta 23)</cx:v>
            </cx:txData>
          </cx:tx>
          <cx:spPr>
            <a:ln>
              <a:solidFill>
                <a:srgbClr val="FF0000"/>
              </a:solidFill>
            </a:ln>
          </cx:spPr>
          <cx:dataId val="1"/>
          <cx:layoutPr>
            <cx:visibility meanLine="1" meanMarker="1" nonoutliers="0" outliers="1"/>
            <cx:statistics quartileMethod="exclusive"/>
          </cx:layoutPr>
        </cx:series>
        <cx:series layoutId="boxWhisker" uniqueId="{47BFDBDD-9BCC-43C2-A471-70CAF735BAEB}">
          <cx:tx>
            <cx:txData>
              <cx:f>Hoja1!$D$1</cx:f>
              <cx:v>Mas de un Dia</cx:v>
            </cx:txData>
          </cx:tx>
          <cx:spPr>
            <a:solidFill>
              <a:schemeClr val="accent6">
                <a:lumMod val="60000"/>
                <a:lumOff val="40000"/>
              </a:schemeClr>
            </a:solidFill>
            <a:ln>
              <a:solidFill>
                <a:schemeClr val="accent6">
                  <a:lumMod val="50000"/>
                </a:schemeClr>
              </a:solidFill>
            </a:ln>
          </cx:spPr>
          <cx:dataId val="2"/>
          <cx:layoutPr>
            <cx:visibility meanLine="1" meanMarker="1" nonoutliers="0" outliers="1"/>
            <cx:statistics quartileMethod="exclusive"/>
          </cx:layoutPr>
        </cx:series>
      </cx:plotAreaRegion>
      <cx:axis id="0">
        <cx:catScaling gapWidth="1"/>
        <cx:tickLabels/>
      </cx:axis>
      <cx:axis id="1">
        <cx:valScaling max="60"/>
        <cx:title>
          <cx:tx>
            <cx:rich>
              <a:bodyPr spcFirstLastPara="1" vertOverflow="ellipsis" horzOverflow="overflow" wrap="square" lIns="0" tIns="0" rIns="0" bIns="0" anchor="ctr" anchorCtr="1"/>
              <a:lstStyle/>
              <a:p>
                <a:pPr rtl="0">
                  <a:defRPr sz="1050"/>
                </a:pPr>
                <a:r>
                  <a:rPr lang="es-ES" sz="1050" b="0" i="0" baseline="0">
                    <a:effectLst/>
                  </a:rPr>
                  <a:t>Tiempo en minutos, horas o día</a:t>
                </a:r>
                <a:endParaRPr lang="es-ES" sz="1050">
                  <a:effectLst/>
                </a:endParaRPr>
              </a:p>
            </cx:rich>
          </cx:tx>
        </cx:title>
        <cx:majorGridlines/>
        <cx:tickLabels/>
        <cx:txPr>
          <a:bodyPr spcFirstLastPara="1" vertOverflow="ellipsis" horzOverflow="overflow" wrap="square" lIns="0" tIns="0" rIns="0" bIns="0" anchor="ctr" anchorCtr="1"/>
          <a:lstStyle/>
          <a:p>
            <a:pPr algn="ctr" rtl="0">
              <a:defRPr sz="1200"/>
            </a:pPr>
            <a:endParaRPr lang="es-ES" sz="1200" b="0" i="0" u="none" strike="noStrike" baseline="0">
              <a:solidFill>
                <a:sysClr val="windowText" lastClr="000000">
                  <a:lumMod val="65000"/>
                  <a:lumOff val="35000"/>
                </a:sysClr>
              </a:solidFill>
              <a:latin typeface="Calibri" panose="020F0502020204030204"/>
            </a:endParaRPr>
          </a:p>
        </cx:txPr>
      </cx:axis>
    </cx:plotArea>
    <cx:legend pos="b" align="ctr" overlay="0">
      <cx:txPr>
        <a:bodyPr spcFirstLastPara="1" vertOverflow="ellipsis" horzOverflow="overflow" wrap="square" lIns="0" tIns="0" rIns="0" bIns="0" anchor="ctr" anchorCtr="1"/>
        <a:lstStyle/>
        <a:p>
          <a:pPr algn="ctr" rtl="0">
            <a:defRPr sz="1400"/>
          </a:pPr>
          <a:endParaRPr lang="es-ES" sz="1400" b="0" i="0" u="none" strike="noStrike" baseline="0">
            <a:solidFill>
              <a:sysClr val="windowText" lastClr="000000">
                <a:lumMod val="65000"/>
                <a:lumOff val="35000"/>
              </a:sysClr>
            </a:solidFill>
            <a:latin typeface="Calibri" panose="020F0502020204030204"/>
          </a:endParaRPr>
        </a:p>
      </cx:txPr>
    </cx:legend>
  </cx:chart>
  <cx:spPr>
    <a:solidFill>
      <a:schemeClr val="accent5">
        <a:lumMod val="20000"/>
        <a:lumOff val="80000"/>
      </a:schemeClr>
    </a:solidFill>
    <a:ln>
      <a:solidFill>
        <a:schemeClr val="tx1"/>
      </a:solid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73">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06-26T17:40:52.227" idx="1">
    <p:pos x="569" y="505"/>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4E9517-D3F1-49E7-B558-9CD51DCF7097}" type="doc">
      <dgm:prSet loTypeId="urn:microsoft.com/office/officeart/2009/layout/CircleArrowProcess" loCatId="process" qsTypeId="urn:microsoft.com/office/officeart/2005/8/quickstyle/3d1" qsCatId="3D" csTypeId="urn:microsoft.com/office/officeart/2005/8/colors/accent1_2" csCatId="accent1" phldr="1"/>
      <dgm:spPr/>
      <dgm:t>
        <a:bodyPr/>
        <a:lstStyle/>
        <a:p>
          <a:endParaRPr lang="es-ES"/>
        </a:p>
      </dgm:t>
    </dgm:pt>
    <dgm:pt modelId="{7CFD99E7-E29D-49E4-8BF8-C4B576E1E20B}">
      <dgm:prSet phldrT="[Texto]" custT="1"/>
      <dgm:spPr>
        <a:noFill/>
        <a:ln>
          <a:noFill/>
        </a:ln>
        <a:effectLst/>
      </dgm:spPr>
      <dgm:t>
        <a:bodyPr spcFirstLastPara="0" vert="horz" wrap="square" lIns="10160" tIns="10160" rIns="10160" bIns="10160" numCol="1" spcCol="1270" anchor="ctr" anchorCtr="0"/>
        <a:lstStyle/>
        <a:p>
          <a:r>
            <a:rPr lang="es-ES" sz="1600" kern="1200" dirty="0">
              <a:solidFill>
                <a:prstClr val="black">
                  <a:hueOff val="0"/>
                  <a:satOff val="0"/>
                  <a:lumOff val="0"/>
                  <a:alphaOff val="0"/>
                </a:prstClr>
              </a:solidFill>
              <a:latin typeface="Arial Black" panose="020B0A04020102020204" pitchFamily="34" charset="0"/>
              <a:ea typeface="+mn-ea"/>
              <a:cs typeface="+mn-cs"/>
            </a:rPr>
            <a:t>Planificación</a:t>
          </a:r>
          <a:r>
            <a:rPr lang="es-ES" sz="1600" kern="1200" dirty="0">
              <a:effectLst/>
            </a:rPr>
            <a:t> </a:t>
          </a:r>
          <a:r>
            <a:rPr lang="es-ES" sz="1600" kern="1200" dirty="0">
              <a:solidFill>
                <a:prstClr val="black">
                  <a:hueOff val="0"/>
                  <a:satOff val="0"/>
                  <a:lumOff val="0"/>
                  <a:alphaOff val="0"/>
                </a:prstClr>
              </a:solidFill>
              <a:latin typeface="Cooper Black" panose="0208090404030B020404" pitchFamily="18" charset="0"/>
              <a:ea typeface="+mn-ea"/>
              <a:cs typeface="+mn-cs"/>
            </a:rPr>
            <a:t>compartida</a:t>
          </a:r>
        </a:p>
      </dgm:t>
    </dgm:pt>
    <dgm:pt modelId="{55DAA0E1-6837-4F13-ACE5-A099BEA0FA7D}" type="parTrans" cxnId="{FEE78B33-D13F-4B1A-ABC2-1507BDD29BC7}">
      <dgm:prSet/>
      <dgm:spPr/>
      <dgm:t>
        <a:bodyPr/>
        <a:lstStyle/>
        <a:p>
          <a:endParaRPr lang="es-ES"/>
        </a:p>
      </dgm:t>
    </dgm:pt>
    <dgm:pt modelId="{3F222E7A-DCDB-436B-886A-DBFBE168BC40}" type="sibTrans" cxnId="{FEE78B33-D13F-4B1A-ABC2-1507BDD29BC7}">
      <dgm:prSet/>
      <dgm:spPr/>
      <dgm:t>
        <a:bodyPr/>
        <a:lstStyle/>
        <a:p>
          <a:endParaRPr lang="es-ES"/>
        </a:p>
      </dgm:t>
    </dgm:pt>
    <dgm:pt modelId="{19A0F14D-179A-443C-84EC-D30FFF70E1F3}">
      <dgm:prSet phldrT="[Texto]" custT="1"/>
      <dgm:spPr>
        <a:noFill/>
        <a:ln>
          <a:noFill/>
        </a:ln>
        <a:effectLst/>
      </dgm:spPr>
      <dgm:t>
        <a:bodyPr spcFirstLastPara="0" vert="horz" wrap="square" lIns="10160" tIns="10160" rIns="10160" bIns="10160" numCol="1" spcCol="1270" anchor="ctr" anchorCtr="0"/>
        <a:lstStyle/>
        <a:p>
          <a:pPr marL="0" lvl="0" indent="0" algn="ctr" defTabSz="711200">
            <a:lnSpc>
              <a:spcPct val="90000"/>
            </a:lnSpc>
            <a:spcBef>
              <a:spcPct val="0"/>
            </a:spcBef>
            <a:spcAft>
              <a:spcPct val="35000"/>
            </a:spcAft>
            <a:buNone/>
          </a:pPr>
          <a:r>
            <a:rPr lang="es-ES" sz="1600" kern="1200" dirty="0">
              <a:solidFill>
                <a:prstClr val="black">
                  <a:hueOff val="0"/>
                  <a:satOff val="0"/>
                  <a:lumOff val="0"/>
                  <a:alphaOff val="0"/>
                </a:prstClr>
              </a:solidFill>
              <a:latin typeface="Cooper Black" panose="0208090404030B020404" pitchFamily="18" charset="0"/>
              <a:ea typeface="+mn-ea"/>
              <a:cs typeface="+mn-cs"/>
            </a:rPr>
            <a:t>Aplicación de herramientas locales y tecnológicas</a:t>
          </a:r>
        </a:p>
      </dgm:t>
    </dgm:pt>
    <dgm:pt modelId="{31B7A466-92B1-4DBB-BFD7-0DE7FEFDAE3A}" type="parTrans" cxnId="{664103B4-78EA-40AD-8982-8FBB7573BF52}">
      <dgm:prSet/>
      <dgm:spPr/>
      <dgm:t>
        <a:bodyPr/>
        <a:lstStyle/>
        <a:p>
          <a:endParaRPr lang="es-ES"/>
        </a:p>
      </dgm:t>
    </dgm:pt>
    <dgm:pt modelId="{65842CAD-0169-472F-840B-807CF727D3FF}" type="sibTrans" cxnId="{664103B4-78EA-40AD-8982-8FBB7573BF52}">
      <dgm:prSet/>
      <dgm:spPr/>
      <dgm:t>
        <a:bodyPr/>
        <a:lstStyle/>
        <a:p>
          <a:endParaRPr lang="es-ES"/>
        </a:p>
      </dgm:t>
    </dgm:pt>
    <dgm:pt modelId="{0C8BCF08-95E8-44C0-A231-F6079558280A}">
      <dgm:prSet phldrT="[Texto]" custT="1"/>
      <dgm:spPr/>
      <dgm:t>
        <a:bodyPr/>
        <a:lstStyle/>
        <a:p>
          <a:r>
            <a:rPr lang="es-ES" sz="1600" dirty="0">
              <a:latin typeface="Cooper Black" panose="0208090404030B020404" pitchFamily="18" charset="0"/>
            </a:rPr>
            <a:t>Estudios atmosféricos para compartir</a:t>
          </a:r>
        </a:p>
      </dgm:t>
    </dgm:pt>
    <dgm:pt modelId="{71A6BC97-6A59-4179-878F-C415C0A1139B}" type="sibTrans" cxnId="{CF0DC536-9233-4CE0-9290-9F0EEACDB18F}">
      <dgm:prSet/>
      <dgm:spPr/>
      <dgm:t>
        <a:bodyPr/>
        <a:lstStyle/>
        <a:p>
          <a:endParaRPr lang="es-ES"/>
        </a:p>
      </dgm:t>
    </dgm:pt>
    <dgm:pt modelId="{24248EFD-9155-4736-9E33-8CE4F3611384}" type="parTrans" cxnId="{CF0DC536-9233-4CE0-9290-9F0EEACDB18F}">
      <dgm:prSet/>
      <dgm:spPr/>
      <dgm:t>
        <a:bodyPr/>
        <a:lstStyle/>
        <a:p>
          <a:endParaRPr lang="es-ES"/>
        </a:p>
      </dgm:t>
    </dgm:pt>
    <dgm:pt modelId="{4B42FD07-4219-421E-9129-8DE00FBDD306}" type="pres">
      <dgm:prSet presAssocID="{CF4E9517-D3F1-49E7-B558-9CD51DCF7097}" presName="Name0" presStyleCnt="0">
        <dgm:presLayoutVars>
          <dgm:chMax val="7"/>
          <dgm:chPref val="7"/>
          <dgm:dir/>
          <dgm:animLvl val="lvl"/>
        </dgm:presLayoutVars>
      </dgm:prSet>
      <dgm:spPr/>
      <dgm:t>
        <a:bodyPr/>
        <a:lstStyle/>
        <a:p>
          <a:endParaRPr lang="es-ES"/>
        </a:p>
      </dgm:t>
    </dgm:pt>
    <dgm:pt modelId="{802852A5-CE79-4BF4-B130-EA99E3620FE0}" type="pres">
      <dgm:prSet presAssocID="{7CFD99E7-E29D-49E4-8BF8-C4B576E1E20B}" presName="Accent1" presStyleCnt="0"/>
      <dgm:spPr/>
    </dgm:pt>
    <dgm:pt modelId="{C5EB411B-9A71-4473-A816-8AB5CAF591BD}" type="pres">
      <dgm:prSet presAssocID="{7CFD99E7-E29D-49E4-8BF8-C4B576E1E20B}" presName="Accent" presStyleLbl="node1" presStyleIdx="0" presStyleCnt="3"/>
      <dgm:spPr/>
    </dgm:pt>
    <dgm:pt modelId="{02538CCB-793F-4DC0-9F54-5F1AA82BBAA7}" type="pres">
      <dgm:prSet presAssocID="{7CFD99E7-E29D-49E4-8BF8-C4B576E1E20B}" presName="Parent1" presStyleLbl="revTx" presStyleIdx="0" presStyleCnt="3">
        <dgm:presLayoutVars>
          <dgm:chMax val="1"/>
          <dgm:chPref val="1"/>
          <dgm:bulletEnabled val="1"/>
        </dgm:presLayoutVars>
      </dgm:prSet>
      <dgm:spPr>
        <a:xfrm>
          <a:off x="2161031" y="1014876"/>
          <a:ext cx="1503172" cy="751406"/>
        </a:xfrm>
        <a:prstGeom prst="rect">
          <a:avLst/>
        </a:prstGeom>
      </dgm:spPr>
      <dgm:t>
        <a:bodyPr/>
        <a:lstStyle/>
        <a:p>
          <a:endParaRPr lang="es-ES"/>
        </a:p>
      </dgm:t>
    </dgm:pt>
    <dgm:pt modelId="{9C4EFD9A-210B-41DC-8270-F835E7DBA0FD}" type="pres">
      <dgm:prSet presAssocID="{0C8BCF08-95E8-44C0-A231-F6079558280A}" presName="Accent2" presStyleCnt="0"/>
      <dgm:spPr/>
    </dgm:pt>
    <dgm:pt modelId="{43531B22-4417-4A71-BBE7-8640E333FD99}" type="pres">
      <dgm:prSet presAssocID="{0C8BCF08-95E8-44C0-A231-F6079558280A}" presName="Accent" presStyleLbl="node1" presStyleIdx="1" presStyleCnt="3"/>
      <dgm:spPr/>
    </dgm:pt>
    <dgm:pt modelId="{F19B0EA7-C86D-4D57-87C0-83668A722F12}" type="pres">
      <dgm:prSet presAssocID="{0C8BCF08-95E8-44C0-A231-F6079558280A}" presName="Parent2" presStyleLbl="revTx" presStyleIdx="1" presStyleCnt="3" custScaleY="150500">
        <dgm:presLayoutVars>
          <dgm:chMax val="1"/>
          <dgm:chPref val="1"/>
          <dgm:bulletEnabled val="1"/>
        </dgm:presLayoutVars>
      </dgm:prSet>
      <dgm:spPr/>
      <dgm:t>
        <a:bodyPr/>
        <a:lstStyle/>
        <a:p>
          <a:endParaRPr lang="es-ES"/>
        </a:p>
      </dgm:t>
    </dgm:pt>
    <dgm:pt modelId="{66ABDE20-3350-4B15-80A1-5380C3017289}" type="pres">
      <dgm:prSet presAssocID="{19A0F14D-179A-443C-84EC-D30FFF70E1F3}" presName="Accent3" presStyleCnt="0"/>
      <dgm:spPr/>
    </dgm:pt>
    <dgm:pt modelId="{46FFDFC3-374F-44B1-8087-F8C282565301}" type="pres">
      <dgm:prSet presAssocID="{19A0F14D-179A-443C-84EC-D30FFF70E1F3}" presName="Accent" presStyleLbl="node1" presStyleIdx="2" presStyleCnt="3" custLinFactNeighborX="7772" custLinFactNeighborY="5559"/>
      <dgm:spPr/>
    </dgm:pt>
    <dgm:pt modelId="{62AE942C-094F-4461-ACAD-9531DB392A43}" type="pres">
      <dgm:prSet presAssocID="{19A0F14D-179A-443C-84EC-D30FFF70E1F3}" presName="Parent3" presStyleLbl="revTx" presStyleIdx="2" presStyleCnt="3" custLinFactNeighborX="12016" custLinFactNeighborY="9999">
        <dgm:presLayoutVars>
          <dgm:chMax val="1"/>
          <dgm:chPref val="1"/>
          <dgm:bulletEnabled val="1"/>
        </dgm:presLayoutVars>
      </dgm:prSet>
      <dgm:spPr>
        <a:xfrm>
          <a:off x="2164588" y="4144143"/>
          <a:ext cx="1503172" cy="751406"/>
        </a:xfrm>
        <a:prstGeom prst="rect">
          <a:avLst/>
        </a:prstGeom>
      </dgm:spPr>
      <dgm:t>
        <a:bodyPr/>
        <a:lstStyle/>
        <a:p>
          <a:endParaRPr lang="es-ES"/>
        </a:p>
      </dgm:t>
    </dgm:pt>
  </dgm:ptLst>
  <dgm:cxnLst>
    <dgm:cxn modelId="{EC00FBDB-E339-489C-8CC7-84583F546B37}" type="presOf" srcId="{19A0F14D-179A-443C-84EC-D30FFF70E1F3}" destId="{62AE942C-094F-4461-ACAD-9531DB392A43}" srcOrd="0" destOrd="0" presId="urn:microsoft.com/office/officeart/2009/layout/CircleArrowProcess"/>
    <dgm:cxn modelId="{AB85C0A2-8A9B-44D0-8A4A-1922A82A951B}" type="presOf" srcId="{CF4E9517-D3F1-49E7-B558-9CD51DCF7097}" destId="{4B42FD07-4219-421E-9129-8DE00FBDD306}" srcOrd="0" destOrd="0" presId="urn:microsoft.com/office/officeart/2009/layout/CircleArrowProcess"/>
    <dgm:cxn modelId="{664103B4-78EA-40AD-8982-8FBB7573BF52}" srcId="{CF4E9517-D3F1-49E7-B558-9CD51DCF7097}" destId="{19A0F14D-179A-443C-84EC-D30FFF70E1F3}" srcOrd="2" destOrd="0" parTransId="{31B7A466-92B1-4DBB-BFD7-0DE7FEFDAE3A}" sibTransId="{65842CAD-0169-472F-840B-807CF727D3FF}"/>
    <dgm:cxn modelId="{FEE78B33-D13F-4B1A-ABC2-1507BDD29BC7}" srcId="{CF4E9517-D3F1-49E7-B558-9CD51DCF7097}" destId="{7CFD99E7-E29D-49E4-8BF8-C4B576E1E20B}" srcOrd="0" destOrd="0" parTransId="{55DAA0E1-6837-4F13-ACE5-A099BEA0FA7D}" sibTransId="{3F222E7A-DCDB-436B-886A-DBFBE168BC40}"/>
    <dgm:cxn modelId="{5C659568-972F-4D8A-9D3A-36241C2A0A9C}" type="presOf" srcId="{0C8BCF08-95E8-44C0-A231-F6079558280A}" destId="{F19B0EA7-C86D-4D57-87C0-83668A722F12}" srcOrd="0" destOrd="0" presId="urn:microsoft.com/office/officeart/2009/layout/CircleArrowProcess"/>
    <dgm:cxn modelId="{CF0DC536-9233-4CE0-9290-9F0EEACDB18F}" srcId="{CF4E9517-D3F1-49E7-B558-9CD51DCF7097}" destId="{0C8BCF08-95E8-44C0-A231-F6079558280A}" srcOrd="1" destOrd="0" parTransId="{24248EFD-9155-4736-9E33-8CE4F3611384}" sibTransId="{71A6BC97-6A59-4179-878F-C415C0A1139B}"/>
    <dgm:cxn modelId="{B7A91C17-D401-4C12-B1F2-0E93C0C0FC00}" type="presOf" srcId="{7CFD99E7-E29D-49E4-8BF8-C4B576E1E20B}" destId="{02538CCB-793F-4DC0-9F54-5F1AA82BBAA7}" srcOrd="0" destOrd="0" presId="urn:microsoft.com/office/officeart/2009/layout/CircleArrowProcess"/>
    <dgm:cxn modelId="{7EC842E6-EC2A-4885-9F35-474DA8260C26}" type="presParOf" srcId="{4B42FD07-4219-421E-9129-8DE00FBDD306}" destId="{802852A5-CE79-4BF4-B130-EA99E3620FE0}" srcOrd="0" destOrd="0" presId="urn:microsoft.com/office/officeart/2009/layout/CircleArrowProcess"/>
    <dgm:cxn modelId="{A5EFAD4B-E7E1-4E61-91E6-716D55B2A41D}" type="presParOf" srcId="{802852A5-CE79-4BF4-B130-EA99E3620FE0}" destId="{C5EB411B-9A71-4473-A816-8AB5CAF591BD}" srcOrd="0" destOrd="0" presId="urn:microsoft.com/office/officeart/2009/layout/CircleArrowProcess"/>
    <dgm:cxn modelId="{8B232DBE-A236-42AA-857D-881430605662}" type="presParOf" srcId="{4B42FD07-4219-421E-9129-8DE00FBDD306}" destId="{02538CCB-793F-4DC0-9F54-5F1AA82BBAA7}" srcOrd="1" destOrd="0" presId="urn:microsoft.com/office/officeart/2009/layout/CircleArrowProcess"/>
    <dgm:cxn modelId="{B4833E3C-8431-4BA1-8D3B-B14B94B3AD83}" type="presParOf" srcId="{4B42FD07-4219-421E-9129-8DE00FBDD306}" destId="{9C4EFD9A-210B-41DC-8270-F835E7DBA0FD}" srcOrd="2" destOrd="0" presId="urn:microsoft.com/office/officeart/2009/layout/CircleArrowProcess"/>
    <dgm:cxn modelId="{5F9CA597-9BD7-4FCC-AFA7-2C29E008ABBA}" type="presParOf" srcId="{9C4EFD9A-210B-41DC-8270-F835E7DBA0FD}" destId="{43531B22-4417-4A71-BBE7-8640E333FD99}" srcOrd="0" destOrd="0" presId="urn:microsoft.com/office/officeart/2009/layout/CircleArrowProcess"/>
    <dgm:cxn modelId="{54A5D305-6C54-4254-A53B-C439F4CEE82D}" type="presParOf" srcId="{4B42FD07-4219-421E-9129-8DE00FBDD306}" destId="{F19B0EA7-C86D-4D57-87C0-83668A722F12}" srcOrd="3" destOrd="0" presId="urn:microsoft.com/office/officeart/2009/layout/CircleArrowProcess"/>
    <dgm:cxn modelId="{E31F13EC-F810-4898-8C12-5DFFA088D769}" type="presParOf" srcId="{4B42FD07-4219-421E-9129-8DE00FBDD306}" destId="{66ABDE20-3350-4B15-80A1-5380C3017289}" srcOrd="4" destOrd="0" presId="urn:microsoft.com/office/officeart/2009/layout/CircleArrowProcess"/>
    <dgm:cxn modelId="{8076A573-444C-4EFE-805A-79489927DE3B}" type="presParOf" srcId="{66ABDE20-3350-4B15-80A1-5380C3017289}" destId="{46FFDFC3-374F-44B1-8087-F8C282565301}" srcOrd="0" destOrd="0" presId="urn:microsoft.com/office/officeart/2009/layout/CircleArrowProcess"/>
    <dgm:cxn modelId="{6919323B-4FDE-49B1-A962-7313C9B038D1}" type="presParOf" srcId="{4B42FD07-4219-421E-9129-8DE00FBDD306}" destId="{62AE942C-094F-4461-ACAD-9531DB392A43}" srcOrd="5"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F22609-7E71-4A9F-84B3-5111B895DC10}" type="doc">
      <dgm:prSet loTypeId="urn:microsoft.com/office/officeart/2005/8/layout/balance1" loCatId="relationship" qsTypeId="urn:microsoft.com/office/officeart/2005/8/quickstyle/3d2" qsCatId="3D" csTypeId="urn:microsoft.com/office/officeart/2005/8/colors/accent1_2" csCatId="accent1" phldr="1"/>
      <dgm:spPr/>
      <dgm:t>
        <a:bodyPr/>
        <a:lstStyle/>
        <a:p>
          <a:endParaRPr lang="es-ES"/>
        </a:p>
      </dgm:t>
    </dgm:pt>
    <dgm:pt modelId="{B331C6DA-BEC1-40C6-8C4D-EF16475A8745}">
      <dgm:prSet phldrT="[Texto]"/>
      <dgm:spPr/>
      <dgm:t>
        <a:bodyPr/>
        <a:lstStyle/>
        <a:p>
          <a:r>
            <a:rPr lang="es-ES" dirty="0"/>
            <a:t>Respuesta de productores</a:t>
          </a:r>
        </a:p>
      </dgm:t>
    </dgm:pt>
    <dgm:pt modelId="{7A43C71A-33B1-490A-AB90-9829B17F5A28}" type="parTrans" cxnId="{91EA74F6-6511-4737-BC6C-45232D07705D}">
      <dgm:prSet/>
      <dgm:spPr/>
      <dgm:t>
        <a:bodyPr/>
        <a:lstStyle/>
        <a:p>
          <a:endParaRPr lang="es-ES"/>
        </a:p>
      </dgm:t>
    </dgm:pt>
    <dgm:pt modelId="{CD9439CF-6400-44CA-9D8E-58315ABA2E92}" type="sibTrans" cxnId="{91EA74F6-6511-4737-BC6C-45232D07705D}">
      <dgm:prSet/>
      <dgm:spPr/>
      <dgm:t>
        <a:bodyPr/>
        <a:lstStyle/>
        <a:p>
          <a:endParaRPr lang="es-ES"/>
        </a:p>
      </dgm:t>
    </dgm:pt>
    <dgm:pt modelId="{B10C60F2-3B67-4EB0-93D0-663F9C445C17}">
      <dgm:prSet phldrT="[Texto]"/>
      <dgm:spPr/>
      <dgm:t>
        <a:bodyPr/>
        <a:lstStyle/>
        <a:p>
          <a:r>
            <a:rPr lang="es-ES" dirty="0"/>
            <a:t>Manejo Agroecológico</a:t>
          </a:r>
        </a:p>
      </dgm:t>
    </dgm:pt>
    <dgm:pt modelId="{03FDCC6C-DD2C-47AF-A117-E5AAB87DCB29}" type="parTrans" cxnId="{5D279CEC-FDFE-46C5-9DC5-9EF0C98D1326}">
      <dgm:prSet/>
      <dgm:spPr/>
      <dgm:t>
        <a:bodyPr/>
        <a:lstStyle/>
        <a:p>
          <a:endParaRPr lang="es-ES"/>
        </a:p>
      </dgm:t>
    </dgm:pt>
    <dgm:pt modelId="{ECD87ED1-AF8B-4E53-BFCA-DCAA311C97D1}" type="sibTrans" cxnId="{5D279CEC-FDFE-46C5-9DC5-9EF0C98D1326}">
      <dgm:prSet/>
      <dgm:spPr/>
      <dgm:t>
        <a:bodyPr/>
        <a:lstStyle/>
        <a:p>
          <a:endParaRPr lang="es-ES"/>
        </a:p>
      </dgm:t>
    </dgm:pt>
    <dgm:pt modelId="{9EB08640-E555-47A7-9F8D-3417F451FBCC}">
      <dgm:prSet phldrT="[Texto]"/>
      <dgm:spPr/>
      <dgm:t>
        <a:bodyPr/>
        <a:lstStyle/>
        <a:p>
          <a:r>
            <a:rPr lang="es-ES" dirty="0"/>
            <a:t>Adaptación autónoma</a:t>
          </a:r>
        </a:p>
      </dgm:t>
    </dgm:pt>
    <dgm:pt modelId="{DFCBAC24-598A-46A8-BED2-D8F8E52F5194}" type="parTrans" cxnId="{146D568D-2DEF-4A06-A17A-C4B1AEB6EBDD}">
      <dgm:prSet/>
      <dgm:spPr/>
      <dgm:t>
        <a:bodyPr/>
        <a:lstStyle/>
        <a:p>
          <a:endParaRPr lang="es-ES"/>
        </a:p>
      </dgm:t>
    </dgm:pt>
    <dgm:pt modelId="{D97ACBCF-F922-4163-82E8-3D41E0909A34}" type="sibTrans" cxnId="{146D568D-2DEF-4A06-A17A-C4B1AEB6EBDD}">
      <dgm:prSet/>
      <dgm:spPr/>
      <dgm:t>
        <a:bodyPr/>
        <a:lstStyle/>
        <a:p>
          <a:endParaRPr lang="es-ES"/>
        </a:p>
      </dgm:t>
    </dgm:pt>
    <dgm:pt modelId="{D2EA6A11-1B8C-4E65-A4E7-C64DB5D25B21}">
      <dgm:prSet phldrT="[Texto]"/>
      <dgm:spPr/>
      <dgm:t>
        <a:bodyPr/>
        <a:lstStyle/>
        <a:p>
          <a:r>
            <a:rPr lang="es-ES" dirty="0"/>
            <a:t>Factores Adversos</a:t>
          </a:r>
        </a:p>
      </dgm:t>
    </dgm:pt>
    <dgm:pt modelId="{FA1D3EA5-DDFD-4F95-9632-0A999C6CA484}" type="parTrans" cxnId="{FD64297B-5DC0-482E-A0CC-A180C821DE0D}">
      <dgm:prSet/>
      <dgm:spPr/>
      <dgm:t>
        <a:bodyPr/>
        <a:lstStyle/>
        <a:p>
          <a:endParaRPr lang="es-ES"/>
        </a:p>
      </dgm:t>
    </dgm:pt>
    <dgm:pt modelId="{05BC263B-0526-4E67-BA3E-E00209FEB2D3}" type="sibTrans" cxnId="{FD64297B-5DC0-482E-A0CC-A180C821DE0D}">
      <dgm:prSet/>
      <dgm:spPr/>
      <dgm:t>
        <a:bodyPr/>
        <a:lstStyle/>
        <a:p>
          <a:endParaRPr lang="es-ES"/>
        </a:p>
      </dgm:t>
    </dgm:pt>
    <dgm:pt modelId="{C5BCCF5C-8219-4527-A171-43C80F395575}">
      <dgm:prSet phldrT="[Texto]"/>
      <dgm:spPr/>
      <dgm:t>
        <a:bodyPr/>
        <a:lstStyle/>
        <a:p>
          <a:r>
            <a:rPr lang="es-ES" altLang="es-ES" sz="1800" dirty="0">
              <a:latin typeface="Arial" panose="020B0604020202020204" pitchFamily="34" charset="0"/>
            </a:rPr>
            <a:t>Problema social</a:t>
          </a:r>
          <a:endParaRPr lang="es-ES" dirty="0"/>
        </a:p>
      </dgm:t>
    </dgm:pt>
    <dgm:pt modelId="{52C88CCA-045F-4083-8994-605A86EC0F6D}" type="parTrans" cxnId="{0F8D551A-AA2F-4FD3-BCA6-E42969A063FE}">
      <dgm:prSet/>
      <dgm:spPr/>
      <dgm:t>
        <a:bodyPr/>
        <a:lstStyle/>
        <a:p>
          <a:endParaRPr lang="es-ES"/>
        </a:p>
      </dgm:t>
    </dgm:pt>
    <dgm:pt modelId="{3041429D-D00E-4E96-AAD1-3A23E75B9523}" type="sibTrans" cxnId="{0F8D551A-AA2F-4FD3-BCA6-E42969A063FE}">
      <dgm:prSet/>
      <dgm:spPr/>
      <dgm:t>
        <a:bodyPr/>
        <a:lstStyle/>
        <a:p>
          <a:endParaRPr lang="es-ES"/>
        </a:p>
      </dgm:t>
    </dgm:pt>
    <dgm:pt modelId="{3FEFFDE7-9FD5-415F-996E-F0D8E1D7259E}">
      <dgm:prSet phldrT="[Texto]"/>
      <dgm:spPr/>
      <dgm:t>
        <a:bodyPr/>
        <a:lstStyle/>
        <a:p>
          <a:r>
            <a:rPr lang="es-ES" altLang="es-ES" sz="1800">
              <a:latin typeface="Arial" panose="020B0604020202020204" pitchFamily="34" charset="0"/>
            </a:rPr>
            <a:t>Vulnerabilidad por mercados</a:t>
          </a:r>
          <a:endParaRPr lang="es-ES" dirty="0"/>
        </a:p>
      </dgm:t>
    </dgm:pt>
    <dgm:pt modelId="{9E4BE5FE-FCF7-479B-8C61-3760B211F3BF}" type="parTrans" cxnId="{336041CE-E4BE-4D84-83A3-ACE532561921}">
      <dgm:prSet/>
      <dgm:spPr/>
      <dgm:t>
        <a:bodyPr/>
        <a:lstStyle/>
        <a:p>
          <a:endParaRPr lang="es-ES"/>
        </a:p>
      </dgm:t>
    </dgm:pt>
    <dgm:pt modelId="{18BCFD86-02A8-4A78-8126-CF3B1AEAE2C0}" type="sibTrans" cxnId="{336041CE-E4BE-4D84-83A3-ACE532561921}">
      <dgm:prSet/>
      <dgm:spPr/>
      <dgm:t>
        <a:bodyPr/>
        <a:lstStyle/>
        <a:p>
          <a:endParaRPr lang="es-ES"/>
        </a:p>
      </dgm:t>
    </dgm:pt>
    <dgm:pt modelId="{B52C8299-13E7-4944-924C-27A98F2809EC}">
      <dgm:prSet phldrT="[Texto]"/>
      <dgm:spPr/>
      <dgm:t>
        <a:bodyPr/>
        <a:lstStyle/>
        <a:p>
          <a:r>
            <a:rPr lang="es-ES" altLang="es-ES" sz="1800">
              <a:latin typeface="Arial" panose="020B0604020202020204" pitchFamily="34" charset="0"/>
            </a:rPr>
            <a:t>Comportamiento climático</a:t>
          </a:r>
          <a:endParaRPr lang="es-ES" dirty="0"/>
        </a:p>
      </dgm:t>
    </dgm:pt>
    <dgm:pt modelId="{FEF548D2-BC42-4E78-9659-FB168A1BFB9E}" type="parTrans" cxnId="{BD1D383A-5010-4315-92FA-04186BAADDF8}">
      <dgm:prSet/>
      <dgm:spPr/>
      <dgm:t>
        <a:bodyPr/>
        <a:lstStyle/>
        <a:p>
          <a:endParaRPr lang="es-ES"/>
        </a:p>
      </dgm:t>
    </dgm:pt>
    <dgm:pt modelId="{A1216009-01B7-43C2-AF4D-23D6379E8C71}" type="sibTrans" cxnId="{BD1D383A-5010-4315-92FA-04186BAADDF8}">
      <dgm:prSet/>
      <dgm:spPr/>
      <dgm:t>
        <a:bodyPr/>
        <a:lstStyle/>
        <a:p>
          <a:endParaRPr lang="es-ES"/>
        </a:p>
      </dgm:t>
    </dgm:pt>
    <dgm:pt modelId="{9B2D2FC0-54DB-4424-ABB7-855F90AA41DD}">
      <dgm:prSet phldrT="[Texto]"/>
      <dgm:spPr/>
      <dgm:t>
        <a:bodyPr/>
        <a:lstStyle/>
        <a:p>
          <a:endParaRPr lang="es-ES"/>
        </a:p>
      </dgm:t>
    </dgm:pt>
    <dgm:pt modelId="{B817ED78-BD4C-484E-8C0C-7119BA9D86EC}" type="parTrans" cxnId="{791939B1-005C-4B75-95D1-F46498F05D66}">
      <dgm:prSet/>
      <dgm:spPr/>
      <dgm:t>
        <a:bodyPr/>
        <a:lstStyle/>
        <a:p>
          <a:endParaRPr lang="es-ES"/>
        </a:p>
      </dgm:t>
    </dgm:pt>
    <dgm:pt modelId="{00B19ED6-83DC-43AB-A9A0-EEAFC3712370}" type="sibTrans" cxnId="{791939B1-005C-4B75-95D1-F46498F05D66}">
      <dgm:prSet/>
      <dgm:spPr/>
      <dgm:t>
        <a:bodyPr/>
        <a:lstStyle/>
        <a:p>
          <a:endParaRPr lang="es-ES"/>
        </a:p>
      </dgm:t>
    </dgm:pt>
    <dgm:pt modelId="{7E504BBD-C576-4FCF-B482-29D5BEEB0A80}" type="pres">
      <dgm:prSet presAssocID="{EAF22609-7E71-4A9F-84B3-5111B895DC10}" presName="outerComposite" presStyleCnt="0">
        <dgm:presLayoutVars>
          <dgm:chMax val="2"/>
          <dgm:animLvl val="lvl"/>
          <dgm:resizeHandles val="exact"/>
        </dgm:presLayoutVars>
      </dgm:prSet>
      <dgm:spPr/>
      <dgm:t>
        <a:bodyPr/>
        <a:lstStyle/>
        <a:p>
          <a:endParaRPr lang="es-ES"/>
        </a:p>
      </dgm:t>
    </dgm:pt>
    <dgm:pt modelId="{801CCBF1-EF97-48B2-A466-1B58531D5406}" type="pres">
      <dgm:prSet presAssocID="{EAF22609-7E71-4A9F-84B3-5111B895DC10}" presName="dummyMaxCanvas" presStyleCnt="0"/>
      <dgm:spPr/>
    </dgm:pt>
    <dgm:pt modelId="{92FE017F-4D32-4B39-AD12-4B609383C1CF}" type="pres">
      <dgm:prSet presAssocID="{EAF22609-7E71-4A9F-84B3-5111B895DC10}" presName="parentComposite" presStyleCnt="0"/>
      <dgm:spPr/>
    </dgm:pt>
    <dgm:pt modelId="{EFFFFEF1-32C1-40EE-A959-D9812ECC2C0D}" type="pres">
      <dgm:prSet presAssocID="{EAF22609-7E71-4A9F-84B3-5111B895DC10}" presName="parent1" presStyleLbl="alignAccFollowNode1" presStyleIdx="0" presStyleCnt="4">
        <dgm:presLayoutVars>
          <dgm:chMax val="4"/>
        </dgm:presLayoutVars>
      </dgm:prSet>
      <dgm:spPr/>
      <dgm:t>
        <a:bodyPr/>
        <a:lstStyle/>
        <a:p>
          <a:endParaRPr lang="es-ES"/>
        </a:p>
      </dgm:t>
    </dgm:pt>
    <dgm:pt modelId="{D8E0A06D-19D0-4B85-861E-FD48B4D695DA}" type="pres">
      <dgm:prSet presAssocID="{EAF22609-7E71-4A9F-84B3-5111B895DC10}" presName="parent2" presStyleLbl="alignAccFollowNode1" presStyleIdx="1" presStyleCnt="4">
        <dgm:presLayoutVars>
          <dgm:chMax val="4"/>
        </dgm:presLayoutVars>
      </dgm:prSet>
      <dgm:spPr/>
      <dgm:t>
        <a:bodyPr/>
        <a:lstStyle/>
        <a:p>
          <a:endParaRPr lang="es-ES"/>
        </a:p>
      </dgm:t>
    </dgm:pt>
    <dgm:pt modelId="{CD82EA64-4B10-4EC3-B309-669F848123AB}" type="pres">
      <dgm:prSet presAssocID="{EAF22609-7E71-4A9F-84B3-5111B895DC10}" presName="childrenComposite" presStyleCnt="0"/>
      <dgm:spPr/>
    </dgm:pt>
    <dgm:pt modelId="{95D94272-FF46-46C5-BC6C-DB23FBC06741}" type="pres">
      <dgm:prSet presAssocID="{EAF22609-7E71-4A9F-84B3-5111B895DC10}" presName="dummyMaxCanvas_ChildArea" presStyleCnt="0"/>
      <dgm:spPr/>
    </dgm:pt>
    <dgm:pt modelId="{C53AF34B-5681-42AC-863C-EB11CE07F7DB}" type="pres">
      <dgm:prSet presAssocID="{EAF22609-7E71-4A9F-84B3-5111B895DC10}" presName="fulcrum" presStyleLbl="alignAccFollowNode1" presStyleIdx="2" presStyleCnt="4"/>
      <dgm:spPr/>
    </dgm:pt>
    <dgm:pt modelId="{FA5B2AE9-8BEC-40FB-9F0C-F2ACA592D330}" type="pres">
      <dgm:prSet presAssocID="{EAF22609-7E71-4A9F-84B3-5111B895DC10}" presName="balance_23" presStyleLbl="alignAccFollowNode1" presStyleIdx="3" presStyleCnt="4">
        <dgm:presLayoutVars>
          <dgm:bulletEnabled val="1"/>
        </dgm:presLayoutVars>
      </dgm:prSet>
      <dgm:spPr/>
    </dgm:pt>
    <dgm:pt modelId="{3BEDB0F9-5E78-4B91-9A66-FB583E137E06}" type="pres">
      <dgm:prSet presAssocID="{EAF22609-7E71-4A9F-84B3-5111B895DC10}" presName="right_23_1" presStyleLbl="node1" presStyleIdx="0" presStyleCnt="5">
        <dgm:presLayoutVars>
          <dgm:bulletEnabled val="1"/>
        </dgm:presLayoutVars>
      </dgm:prSet>
      <dgm:spPr/>
      <dgm:t>
        <a:bodyPr/>
        <a:lstStyle/>
        <a:p>
          <a:endParaRPr lang="es-ES"/>
        </a:p>
      </dgm:t>
    </dgm:pt>
    <dgm:pt modelId="{349F8624-71C5-4A21-98D4-7383967AB738}" type="pres">
      <dgm:prSet presAssocID="{EAF22609-7E71-4A9F-84B3-5111B895DC10}" presName="right_23_2" presStyleLbl="node1" presStyleIdx="1" presStyleCnt="5">
        <dgm:presLayoutVars>
          <dgm:bulletEnabled val="1"/>
        </dgm:presLayoutVars>
      </dgm:prSet>
      <dgm:spPr/>
      <dgm:t>
        <a:bodyPr/>
        <a:lstStyle/>
        <a:p>
          <a:endParaRPr lang="es-ES"/>
        </a:p>
      </dgm:t>
    </dgm:pt>
    <dgm:pt modelId="{29D59E94-0118-44C4-91B5-F65E750C1FC2}" type="pres">
      <dgm:prSet presAssocID="{EAF22609-7E71-4A9F-84B3-5111B895DC10}" presName="right_23_3" presStyleLbl="node1" presStyleIdx="2" presStyleCnt="5">
        <dgm:presLayoutVars>
          <dgm:bulletEnabled val="1"/>
        </dgm:presLayoutVars>
      </dgm:prSet>
      <dgm:spPr/>
      <dgm:t>
        <a:bodyPr/>
        <a:lstStyle/>
        <a:p>
          <a:endParaRPr lang="es-ES"/>
        </a:p>
      </dgm:t>
    </dgm:pt>
    <dgm:pt modelId="{19155DD1-1106-4BA6-A224-3439A361E2BD}" type="pres">
      <dgm:prSet presAssocID="{EAF22609-7E71-4A9F-84B3-5111B895DC10}" presName="left_23_1" presStyleLbl="node1" presStyleIdx="3" presStyleCnt="5">
        <dgm:presLayoutVars>
          <dgm:bulletEnabled val="1"/>
        </dgm:presLayoutVars>
      </dgm:prSet>
      <dgm:spPr/>
      <dgm:t>
        <a:bodyPr/>
        <a:lstStyle/>
        <a:p>
          <a:endParaRPr lang="es-ES"/>
        </a:p>
      </dgm:t>
    </dgm:pt>
    <dgm:pt modelId="{740C9532-5C12-4156-8D33-0F3D78A18AB1}" type="pres">
      <dgm:prSet presAssocID="{EAF22609-7E71-4A9F-84B3-5111B895DC10}" presName="left_23_2" presStyleLbl="node1" presStyleIdx="4" presStyleCnt="5">
        <dgm:presLayoutVars>
          <dgm:bulletEnabled val="1"/>
        </dgm:presLayoutVars>
      </dgm:prSet>
      <dgm:spPr/>
      <dgm:t>
        <a:bodyPr/>
        <a:lstStyle/>
        <a:p>
          <a:endParaRPr lang="es-ES"/>
        </a:p>
      </dgm:t>
    </dgm:pt>
  </dgm:ptLst>
  <dgm:cxnLst>
    <dgm:cxn modelId="{91EA74F6-6511-4737-BC6C-45232D07705D}" srcId="{EAF22609-7E71-4A9F-84B3-5111B895DC10}" destId="{B331C6DA-BEC1-40C6-8C4D-EF16475A8745}" srcOrd="0" destOrd="0" parTransId="{7A43C71A-33B1-490A-AB90-9829B17F5A28}" sibTransId="{CD9439CF-6400-44CA-9D8E-58315ABA2E92}"/>
    <dgm:cxn modelId="{A8E5629C-A205-4144-BEA0-397A26EF5773}" type="presOf" srcId="{3FEFFDE7-9FD5-415F-996E-F0D8E1D7259E}" destId="{349F8624-71C5-4A21-98D4-7383967AB738}" srcOrd="0" destOrd="0" presId="urn:microsoft.com/office/officeart/2005/8/layout/balance1"/>
    <dgm:cxn modelId="{F6974CE8-2872-4C77-9922-9BD7B65B8043}" type="presOf" srcId="{D2EA6A11-1B8C-4E65-A4E7-C64DB5D25B21}" destId="{D8E0A06D-19D0-4B85-861E-FD48B4D695DA}" srcOrd="0" destOrd="0" presId="urn:microsoft.com/office/officeart/2005/8/layout/balance1"/>
    <dgm:cxn modelId="{6210A9CD-5D1E-45EB-963F-491C00A24B1D}" type="presOf" srcId="{C5BCCF5C-8219-4527-A171-43C80F395575}" destId="{3BEDB0F9-5E78-4B91-9A66-FB583E137E06}" srcOrd="0" destOrd="0" presId="urn:microsoft.com/office/officeart/2005/8/layout/balance1"/>
    <dgm:cxn modelId="{FD64297B-5DC0-482E-A0CC-A180C821DE0D}" srcId="{EAF22609-7E71-4A9F-84B3-5111B895DC10}" destId="{D2EA6A11-1B8C-4E65-A4E7-C64DB5D25B21}" srcOrd="1" destOrd="0" parTransId="{FA1D3EA5-DDFD-4F95-9632-0A999C6CA484}" sibTransId="{05BC263B-0526-4E67-BA3E-E00209FEB2D3}"/>
    <dgm:cxn modelId="{AE93F869-C009-4119-A2A6-39E0AC815DDC}" type="presOf" srcId="{B10C60F2-3B67-4EB0-93D0-663F9C445C17}" destId="{19155DD1-1106-4BA6-A224-3439A361E2BD}" srcOrd="0" destOrd="0" presId="urn:microsoft.com/office/officeart/2005/8/layout/balance1"/>
    <dgm:cxn modelId="{336041CE-E4BE-4D84-83A3-ACE532561921}" srcId="{D2EA6A11-1B8C-4E65-A4E7-C64DB5D25B21}" destId="{3FEFFDE7-9FD5-415F-996E-F0D8E1D7259E}" srcOrd="1" destOrd="0" parTransId="{9E4BE5FE-FCF7-479B-8C61-3760B211F3BF}" sibTransId="{18BCFD86-02A8-4A78-8126-CF3B1AEAE2C0}"/>
    <dgm:cxn modelId="{C9668F78-6953-4DA6-9B6E-46075D9C9B63}" type="presOf" srcId="{B52C8299-13E7-4944-924C-27A98F2809EC}" destId="{29D59E94-0118-44C4-91B5-F65E750C1FC2}" srcOrd="0" destOrd="0" presId="urn:microsoft.com/office/officeart/2005/8/layout/balance1"/>
    <dgm:cxn modelId="{791939B1-005C-4B75-95D1-F46498F05D66}" srcId="{EAF22609-7E71-4A9F-84B3-5111B895DC10}" destId="{9B2D2FC0-54DB-4424-ABB7-855F90AA41DD}" srcOrd="2" destOrd="0" parTransId="{B817ED78-BD4C-484E-8C0C-7119BA9D86EC}" sibTransId="{00B19ED6-83DC-43AB-A9A0-EEAFC3712370}"/>
    <dgm:cxn modelId="{BD1D383A-5010-4315-92FA-04186BAADDF8}" srcId="{D2EA6A11-1B8C-4E65-A4E7-C64DB5D25B21}" destId="{B52C8299-13E7-4944-924C-27A98F2809EC}" srcOrd="2" destOrd="0" parTransId="{FEF548D2-BC42-4E78-9659-FB168A1BFB9E}" sibTransId="{A1216009-01B7-43C2-AF4D-23D6379E8C71}"/>
    <dgm:cxn modelId="{77037F87-869C-40A7-8F62-A4B1839C4ECC}" type="presOf" srcId="{9EB08640-E555-47A7-9F8D-3417F451FBCC}" destId="{740C9532-5C12-4156-8D33-0F3D78A18AB1}" srcOrd="0" destOrd="0" presId="urn:microsoft.com/office/officeart/2005/8/layout/balance1"/>
    <dgm:cxn modelId="{5D279CEC-FDFE-46C5-9DC5-9EF0C98D1326}" srcId="{B331C6DA-BEC1-40C6-8C4D-EF16475A8745}" destId="{B10C60F2-3B67-4EB0-93D0-663F9C445C17}" srcOrd="0" destOrd="0" parTransId="{03FDCC6C-DD2C-47AF-A117-E5AAB87DCB29}" sibTransId="{ECD87ED1-AF8B-4E53-BFCA-DCAA311C97D1}"/>
    <dgm:cxn modelId="{D428A6AF-345F-4E09-8E15-9EB67D12D59C}" type="presOf" srcId="{B331C6DA-BEC1-40C6-8C4D-EF16475A8745}" destId="{EFFFFEF1-32C1-40EE-A959-D9812ECC2C0D}" srcOrd="0" destOrd="0" presId="urn:microsoft.com/office/officeart/2005/8/layout/balance1"/>
    <dgm:cxn modelId="{146D568D-2DEF-4A06-A17A-C4B1AEB6EBDD}" srcId="{B331C6DA-BEC1-40C6-8C4D-EF16475A8745}" destId="{9EB08640-E555-47A7-9F8D-3417F451FBCC}" srcOrd="1" destOrd="0" parTransId="{DFCBAC24-598A-46A8-BED2-D8F8E52F5194}" sibTransId="{D97ACBCF-F922-4163-82E8-3D41E0909A34}"/>
    <dgm:cxn modelId="{0F8D551A-AA2F-4FD3-BCA6-E42969A063FE}" srcId="{D2EA6A11-1B8C-4E65-A4E7-C64DB5D25B21}" destId="{C5BCCF5C-8219-4527-A171-43C80F395575}" srcOrd="0" destOrd="0" parTransId="{52C88CCA-045F-4083-8994-605A86EC0F6D}" sibTransId="{3041429D-D00E-4E96-AAD1-3A23E75B9523}"/>
    <dgm:cxn modelId="{043427F5-4EB6-4D5D-942B-2618D5260549}" type="presOf" srcId="{EAF22609-7E71-4A9F-84B3-5111B895DC10}" destId="{7E504BBD-C576-4FCF-B482-29D5BEEB0A80}" srcOrd="0" destOrd="0" presId="urn:microsoft.com/office/officeart/2005/8/layout/balance1"/>
    <dgm:cxn modelId="{F00C6D95-9B06-43D5-9BBE-E6F42D887D6B}" type="presParOf" srcId="{7E504BBD-C576-4FCF-B482-29D5BEEB0A80}" destId="{801CCBF1-EF97-48B2-A466-1B58531D5406}" srcOrd="0" destOrd="0" presId="urn:microsoft.com/office/officeart/2005/8/layout/balance1"/>
    <dgm:cxn modelId="{CD7203A1-9A78-46F3-B538-741384B0003B}" type="presParOf" srcId="{7E504BBD-C576-4FCF-B482-29D5BEEB0A80}" destId="{92FE017F-4D32-4B39-AD12-4B609383C1CF}" srcOrd="1" destOrd="0" presId="urn:microsoft.com/office/officeart/2005/8/layout/balance1"/>
    <dgm:cxn modelId="{0C49610D-AB23-4286-A167-3DC1E7E52F02}" type="presParOf" srcId="{92FE017F-4D32-4B39-AD12-4B609383C1CF}" destId="{EFFFFEF1-32C1-40EE-A959-D9812ECC2C0D}" srcOrd="0" destOrd="0" presId="urn:microsoft.com/office/officeart/2005/8/layout/balance1"/>
    <dgm:cxn modelId="{5F07A22B-861C-4D38-B880-EF0FDAE7B0FB}" type="presParOf" srcId="{92FE017F-4D32-4B39-AD12-4B609383C1CF}" destId="{D8E0A06D-19D0-4B85-861E-FD48B4D695DA}" srcOrd="1" destOrd="0" presId="urn:microsoft.com/office/officeart/2005/8/layout/balance1"/>
    <dgm:cxn modelId="{5FD6B82F-BFB7-4D6F-B0AC-11C0AE9FD180}" type="presParOf" srcId="{7E504BBD-C576-4FCF-B482-29D5BEEB0A80}" destId="{CD82EA64-4B10-4EC3-B309-669F848123AB}" srcOrd="2" destOrd="0" presId="urn:microsoft.com/office/officeart/2005/8/layout/balance1"/>
    <dgm:cxn modelId="{169774CB-9FA4-40AA-9EA3-3A5666D0116D}" type="presParOf" srcId="{CD82EA64-4B10-4EC3-B309-669F848123AB}" destId="{95D94272-FF46-46C5-BC6C-DB23FBC06741}" srcOrd="0" destOrd="0" presId="urn:microsoft.com/office/officeart/2005/8/layout/balance1"/>
    <dgm:cxn modelId="{0AC5116F-FDF4-4697-9DE6-1798679F08FD}" type="presParOf" srcId="{CD82EA64-4B10-4EC3-B309-669F848123AB}" destId="{C53AF34B-5681-42AC-863C-EB11CE07F7DB}" srcOrd="1" destOrd="0" presId="urn:microsoft.com/office/officeart/2005/8/layout/balance1"/>
    <dgm:cxn modelId="{0B85E0BF-B439-4F94-8A2B-5C9023FEB38A}" type="presParOf" srcId="{CD82EA64-4B10-4EC3-B309-669F848123AB}" destId="{FA5B2AE9-8BEC-40FB-9F0C-F2ACA592D330}" srcOrd="2" destOrd="0" presId="urn:microsoft.com/office/officeart/2005/8/layout/balance1"/>
    <dgm:cxn modelId="{1057E192-57D5-4C3E-98C8-B8D6535F1FDB}" type="presParOf" srcId="{CD82EA64-4B10-4EC3-B309-669F848123AB}" destId="{3BEDB0F9-5E78-4B91-9A66-FB583E137E06}" srcOrd="3" destOrd="0" presId="urn:microsoft.com/office/officeart/2005/8/layout/balance1"/>
    <dgm:cxn modelId="{B451C65B-A2DC-4F0A-873B-DFB0868C982A}" type="presParOf" srcId="{CD82EA64-4B10-4EC3-B309-669F848123AB}" destId="{349F8624-71C5-4A21-98D4-7383967AB738}" srcOrd="4" destOrd="0" presId="urn:microsoft.com/office/officeart/2005/8/layout/balance1"/>
    <dgm:cxn modelId="{23F04E45-1559-46EB-88E0-FE3ADB9B5773}" type="presParOf" srcId="{CD82EA64-4B10-4EC3-B309-669F848123AB}" destId="{29D59E94-0118-44C4-91B5-F65E750C1FC2}" srcOrd="5" destOrd="0" presId="urn:microsoft.com/office/officeart/2005/8/layout/balance1"/>
    <dgm:cxn modelId="{BAB7F18F-3043-44AE-9B82-73453CD7CC9C}" type="presParOf" srcId="{CD82EA64-4B10-4EC3-B309-669F848123AB}" destId="{19155DD1-1106-4BA6-A224-3439A361E2BD}" srcOrd="6" destOrd="0" presId="urn:microsoft.com/office/officeart/2005/8/layout/balance1"/>
    <dgm:cxn modelId="{8E7596E9-64EE-494F-B9DE-BC27289DACDE}" type="presParOf" srcId="{CD82EA64-4B10-4EC3-B309-669F848123AB}" destId="{740C9532-5C12-4156-8D33-0F3D78A18AB1}"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B8D08A-EA6D-406D-B22B-D9BB2879E6E4}" type="doc">
      <dgm:prSet loTypeId="urn:microsoft.com/office/officeart/2005/8/layout/cycle8" loCatId="cycle" qsTypeId="urn:microsoft.com/office/officeart/2005/8/quickstyle/3d2" qsCatId="3D" csTypeId="urn:microsoft.com/office/officeart/2005/8/colors/accent1_2" csCatId="accent1" phldr="1"/>
      <dgm:spPr/>
    </dgm:pt>
    <dgm:pt modelId="{3BF1CACC-A90D-47ED-B70F-A53FD4E492F7}">
      <dgm:prSet phldrT="[Texto]"/>
      <dgm:spPr/>
      <dgm:t>
        <a:bodyPr/>
        <a:lstStyle/>
        <a:p>
          <a:r>
            <a:rPr lang="es-ES" dirty="0"/>
            <a:t>Reflexión</a:t>
          </a:r>
        </a:p>
      </dgm:t>
    </dgm:pt>
    <dgm:pt modelId="{1B24A5C4-D96B-4710-8CAA-0FB52EF8BDC7}" type="parTrans" cxnId="{3F99E52C-9F38-4D4B-A190-E1268D4A7E9F}">
      <dgm:prSet/>
      <dgm:spPr/>
      <dgm:t>
        <a:bodyPr/>
        <a:lstStyle/>
        <a:p>
          <a:endParaRPr lang="es-ES"/>
        </a:p>
      </dgm:t>
    </dgm:pt>
    <dgm:pt modelId="{53208BA9-DE7E-4765-A1A3-9E0978C6F648}" type="sibTrans" cxnId="{3F99E52C-9F38-4D4B-A190-E1268D4A7E9F}">
      <dgm:prSet/>
      <dgm:spPr/>
      <dgm:t>
        <a:bodyPr/>
        <a:lstStyle/>
        <a:p>
          <a:endParaRPr lang="es-ES"/>
        </a:p>
      </dgm:t>
    </dgm:pt>
    <dgm:pt modelId="{C3D1C34B-9874-46EF-AFF3-8398B954E01C}">
      <dgm:prSet phldrT="[Texto]"/>
      <dgm:spPr/>
      <dgm:t>
        <a:bodyPr/>
        <a:lstStyle/>
        <a:p>
          <a:r>
            <a:rPr lang="es-ES" dirty="0"/>
            <a:t>Adopción</a:t>
          </a:r>
        </a:p>
      </dgm:t>
    </dgm:pt>
    <dgm:pt modelId="{F00C123B-B527-45C0-8DE1-EC95AAC2C49A}" type="parTrans" cxnId="{749C4844-5341-4FDF-A390-E9F50AFF99E0}">
      <dgm:prSet/>
      <dgm:spPr/>
      <dgm:t>
        <a:bodyPr/>
        <a:lstStyle/>
        <a:p>
          <a:endParaRPr lang="es-ES"/>
        </a:p>
      </dgm:t>
    </dgm:pt>
    <dgm:pt modelId="{C9BEE83A-9E27-4478-AE8C-895CA153C200}" type="sibTrans" cxnId="{749C4844-5341-4FDF-A390-E9F50AFF99E0}">
      <dgm:prSet/>
      <dgm:spPr/>
      <dgm:t>
        <a:bodyPr/>
        <a:lstStyle/>
        <a:p>
          <a:endParaRPr lang="es-ES"/>
        </a:p>
      </dgm:t>
    </dgm:pt>
    <dgm:pt modelId="{11C2781D-DC3E-4DB8-941C-7A1A2E9EAB8F}">
      <dgm:prSet phldrT="[Texto]"/>
      <dgm:spPr/>
      <dgm:t>
        <a:bodyPr/>
        <a:lstStyle/>
        <a:p>
          <a:r>
            <a:rPr lang="es-ES" dirty="0"/>
            <a:t>Evaluación</a:t>
          </a:r>
        </a:p>
      </dgm:t>
    </dgm:pt>
    <dgm:pt modelId="{B9D18CD5-70F8-449E-85B0-7148CF2B2DEC}" type="parTrans" cxnId="{A9A31F8C-0611-4572-B1F7-B4315338DF57}">
      <dgm:prSet/>
      <dgm:spPr/>
      <dgm:t>
        <a:bodyPr/>
        <a:lstStyle/>
        <a:p>
          <a:endParaRPr lang="es-ES"/>
        </a:p>
      </dgm:t>
    </dgm:pt>
    <dgm:pt modelId="{A8AF7084-489E-431B-988B-0E02909B41DC}" type="sibTrans" cxnId="{A9A31F8C-0611-4572-B1F7-B4315338DF57}">
      <dgm:prSet/>
      <dgm:spPr/>
      <dgm:t>
        <a:bodyPr/>
        <a:lstStyle/>
        <a:p>
          <a:endParaRPr lang="es-ES"/>
        </a:p>
      </dgm:t>
    </dgm:pt>
    <dgm:pt modelId="{BD0A17C4-06C9-461B-B398-180EC9C48349}" type="pres">
      <dgm:prSet presAssocID="{41B8D08A-EA6D-406D-B22B-D9BB2879E6E4}" presName="compositeShape" presStyleCnt="0">
        <dgm:presLayoutVars>
          <dgm:chMax val="7"/>
          <dgm:dir/>
          <dgm:resizeHandles val="exact"/>
        </dgm:presLayoutVars>
      </dgm:prSet>
      <dgm:spPr/>
    </dgm:pt>
    <dgm:pt modelId="{D46F510E-E6CA-487E-AACC-93CB672C1906}" type="pres">
      <dgm:prSet presAssocID="{41B8D08A-EA6D-406D-B22B-D9BB2879E6E4}" presName="wedge1" presStyleLbl="node1" presStyleIdx="0" presStyleCnt="3"/>
      <dgm:spPr/>
      <dgm:t>
        <a:bodyPr/>
        <a:lstStyle/>
        <a:p>
          <a:endParaRPr lang="es-ES"/>
        </a:p>
      </dgm:t>
    </dgm:pt>
    <dgm:pt modelId="{B9901F84-20F5-4D53-8E24-B81F7ABEEE3C}" type="pres">
      <dgm:prSet presAssocID="{41B8D08A-EA6D-406D-B22B-D9BB2879E6E4}" presName="dummy1a" presStyleCnt="0"/>
      <dgm:spPr/>
    </dgm:pt>
    <dgm:pt modelId="{AEAC09D1-EF83-4ED1-8F79-6FE8327EC208}" type="pres">
      <dgm:prSet presAssocID="{41B8D08A-EA6D-406D-B22B-D9BB2879E6E4}" presName="dummy1b" presStyleCnt="0"/>
      <dgm:spPr/>
    </dgm:pt>
    <dgm:pt modelId="{74D1DB3C-F402-4650-AC24-B76C429105F6}" type="pres">
      <dgm:prSet presAssocID="{41B8D08A-EA6D-406D-B22B-D9BB2879E6E4}" presName="wedge1Tx" presStyleLbl="node1" presStyleIdx="0" presStyleCnt="3">
        <dgm:presLayoutVars>
          <dgm:chMax val="0"/>
          <dgm:chPref val="0"/>
          <dgm:bulletEnabled val="1"/>
        </dgm:presLayoutVars>
      </dgm:prSet>
      <dgm:spPr/>
      <dgm:t>
        <a:bodyPr/>
        <a:lstStyle/>
        <a:p>
          <a:endParaRPr lang="es-ES"/>
        </a:p>
      </dgm:t>
    </dgm:pt>
    <dgm:pt modelId="{4C12FB73-FB39-4C28-9E4A-206B5F4CF118}" type="pres">
      <dgm:prSet presAssocID="{41B8D08A-EA6D-406D-B22B-D9BB2879E6E4}" presName="wedge2" presStyleLbl="node1" presStyleIdx="1" presStyleCnt="3"/>
      <dgm:spPr/>
      <dgm:t>
        <a:bodyPr/>
        <a:lstStyle/>
        <a:p>
          <a:endParaRPr lang="es-ES"/>
        </a:p>
      </dgm:t>
    </dgm:pt>
    <dgm:pt modelId="{D36F0BBA-84C3-4CFF-9ED2-E63465D00605}" type="pres">
      <dgm:prSet presAssocID="{41B8D08A-EA6D-406D-B22B-D9BB2879E6E4}" presName="dummy2a" presStyleCnt="0"/>
      <dgm:spPr/>
    </dgm:pt>
    <dgm:pt modelId="{DAFA5D1F-0E5A-4593-8992-A06F0DE9D449}" type="pres">
      <dgm:prSet presAssocID="{41B8D08A-EA6D-406D-B22B-D9BB2879E6E4}" presName="dummy2b" presStyleCnt="0"/>
      <dgm:spPr/>
    </dgm:pt>
    <dgm:pt modelId="{AFE84455-2C8E-4E1F-A6EA-B49E11C9276E}" type="pres">
      <dgm:prSet presAssocID="{41B8D08A-EA6D-406D-B22B-D9BB2879E6E4}" presName="wedge2Tx" presStyleLbl="node1" presStyleIdx="1" presStyleCnt="3">
        <dgm:presLayoutVars>
          <dgm:chMax val="0"/>
          <dgm:chPref val="0"/>
          <dgm:bulletEnabled val="1"/>
        </dgm:presLayoutVars>
      </dgm:prSet>
      <dgm:spPr/>
      <dgm:t>
        <a:bodyPr/>
        <a:lstStyle/>
        <a:p>
          <a:endParaRPr lang="es-ES"/>
        </a:p>
      </dgm:t>
    </dgm:pt>
    <dgm:pt modelId="{0E32FDEE-E6DE-4DF5-9A0A-3580BBB404BB}" type="pres">
      <dgm:prSet presAssocID="{41B8D08A-EA6D-406D-B22B-D9BB2879E6E4}" presName="wedge3" presStyleLbl="node1" presStyleIdx="2" presStyleCnt="3"/>
      <dgm:spPr/>
      <dgm:t>
        <a:bodyPr/>
        <a:lstStyle/>
        <a:p>
          <a:endParaRPr lang="es-ES"/>
        </a:p>
      </dgm:t>
    </dgm:pt>
    <dgm:pt modelId="{EC90FE67-CA75-4535-86CB-EE736D97A79E}" type="pres">
      <dgm:prSet presAssocID="{41B8D08A-EA6D-406D-B22B-D9BB2879E6E4}" presName="dummy3a" presStyleCnt="0"/>
      <dgm:spPr/>
    </dgm:pt>
    <dgm:pt modelId="{4A0D51F4-D73E-4F73-AE0B-8E82B8F6774B}" type="pres">
      <dgm:prSet presAssocID="{41B8D08A-EA6D-406D-B22B-D9BB2879E6E4}" presName="dummy3b" presStyleCnt="0"/>
      <dgm:spPr/>
    </dgm:pt>
    <dgm:pt modelId="{FDF1D3B3-78DE-4650-A3F0-EC1B5E1BDB7D}" type="pres">
      <dgm:prSet presAssocID="{41B8D08A-EA6D-406D-B22B-D9BB2879E6E4}" presName="wedge3Tx" presStyleLbl="node1" presStyleIdx="2" presStyleCnt="3">
        <dgm:presLayoutVars>
          <dgm:chMax val="0"/>
          <dgm:chPref val="0"/>
          <dgm:bulletEnabled val="1"/>
        </dgm:presLayoutVars>
      </dgm:prSet>
      <dgm:spPr/>
      <dgm:t>
        <a:bodyPr/>
        <a:lstStyle/>
        <a:p>
          <a:endParaRPr lang="es-ES"/>
        </a:p>
      </dgm:t>
    </dgm:pt>
    <dgm:pt modelId="{B07F926F-BD7A-4E03-9B84-EF35EEC2238E}" type="pres">
      <dgm:prSet presAssocID="{53208BA9-DE7E-4765-A1A3-9E0978C6F648}" presName="arrowWedge1" presStyleLbl="fgSibTrans2D1" presStyleIdx="0" presStyleCnt="3"/>
      <dgm:spPr/>
    </dgm:pt>
    <dgm:pt modelId="{A22A41D9-5333-44BC-9616-2DA03AD4DE58}" type="pres">
      <dgm:prSet presAssocID="{C9BEE83A-9E27-4478-AE8C-895CA153C200}" presName="arrowWedge2" presStyleLbl="fgSibTrans2D1" presStyleIdx="1" presStyleCnt="3"/>
      <dgm:spPr/>
    </dgm:pt>
    <dgm:pt modelId="{549F1EBC-7DF4-4199-B583-60DE63EDA3CD}" type="pres">
      <dgm:prSet presAssocID="{A8AF7084-489E-431B-988B-0E02909B41DC}" presName="arrowWedge3" presStyleLbl="fgSibTrans2D1" presStyleIdx="2" presStyleCnt="3"/>
      <dgm:spPr/>
    </dgm:pt>
  </dgm:ptLst>
  <dgm:cxnLst>
    <dgm:cxn modelId="{4A7DEE8B-CE4C-4A6F-9629-4F5B5DDA91DC}" type="presOf" srcId="{C3D1C34B-9874-46EF-AFF3-8398B954E01C}" destId="{4C12FB73-FB39-4C28-9E4A-206B5F4CF118}" srcOrd="0" destOrd="0" presId="urn:microsoft.com/office/officeart/2005/8/layout/cycle8"/>
    <dgm:cxn modelId="{749C4844-5341-4FDF-A390-E9F50AFF99E0}" srcId="{41B8D08A-EA6D-406D-B22B-D9BB2879E6E4}" destId="{C3D1C34B-9874-46EF-AFF3-8398B954E01C}" srcOrd="1" destOrd="0" parTransId="{F00C123B-B527-45C0-8DE1-EC95AAC2C49A}" sibTransId="{C9BEE83A-9E27-4478-AE8C-895CA153C200}"/>
    <dgm:cxn modelId="{2895BF1F-ACF6-435E-A225-492251F06662}" type="presOf" srcId="{11C2781D-DC3E-4DB8-941C-7A1A2E9EAB8F}" destId="{0E32FDEE-E6DE-4DF5-9A0A-3580BBB404BB}" srcOrd="0" destOrd="0" presId="urn:microsoft.com/office/officeart/2005/8/layout/cycle8"/>
    <dgm:cxn modelId="{E9A8C636-9A90-47A0-99FF-805B465BC235}" type="presOf" srcId="{3BF1CACC-A90D-47ED-B70F-A53FD4E492F7}" destId="{74D1DB3C-F402-4650-AC24-B76C429105F6}" srcOrd="1" destOrd="0" presId="urn:microsoft.com/office/officeart/2005/8/layout/cycle8"/>
    <dgm:cxn modelId="{DFF57F02-9029-4270-B227-4842D59B34E4}" type="presOf" srcId="{C3D1C34B-9874-46EF-AFF3-8398B954E01C}" destId="{AFE84455-2C8E-4E1F-A6EA-B49E11C9276E}" srcOrd="1" destOrd="0" presId="urn:microsoft.com/office/officeart/2005/8/layout/cycle8"/>
    <dgm:cxn modelId="{A9A31F8C-0611-4572-B1F7-B4315338DF57}" srcId="{41B8D08A-EA6D-406D-B22B-D9BB2879E6E4}" destId="{11C2781D-DC3E-4DB8-941C-7A1A2E9EAB8F}" srcOrd="2" destOrd="0" parTransId="{B9D18CD5-70F8-449E-85B0-7148CF2B2DEC}" sibTransId="{A8AF7084-489E-431B-988B-0E02909B41DC}"/>
    <dgm:cxn modelId="{FC87E6EF-7981-409A-80BC-870FB8701F42}" type="presOf" srcId="{3BF1CACC-A90D-47ED-B70F-A53FD4E492F7}" destId="{D46F510E-E6CA-487E-AACC-93CB672C1906}" srcOrd="0" destOrd="0" presId="urn:microsoft.com/office/officeart/2005/8/layout/cycle8"/>
    <dgm:cxn modelId="{F7E4EA3C-3342-49D3-9D48-604E4A16378B}" type="presOf" srcId="{11C2781D-DC3E-4DB8-941C-7A1A2E9EAB8F}" destId="{FDF1D3B3-78DE-4650-A3F0-EC1B5E1BDB7D}" srcOrd="1" destOrd="0" presId="urn:microsoft.com/office/officeart/2005/8/layout/cycle8"/>
    <dgm:cxn modelId="{718688CC-3AC6-4ED8-93BC-62331766D3DB}" type="presOf" srcId="{41B8D08A-EA6D-406D-B22B-D9BB2879E6E4}" destId="{BD0A17C4-06C9-461B-B398-180EC9C48349}" srcOrd="0" destOrd="0" presId="urn:microsoft.com/office/officeart/2005/8/layout/cycle8"/>
    <dgm:cxn modelId="{3F99E52C-9F38-4D4B-A190-E1268D4A7E9F}" srcId="{41B8D08A-EA6D-406D-B22B-D9BB2879E6E4}" destId="{3BF1CACC-A90D-47ED-B70F-A53FD4E492F7}" srcOrd="0" destOrd="0" parTransId="{1B24A5C4-D96B-4710-8CAA-0FB52EF8BDC7}" sibTransId="{53208BA9-DE7E-4765-A1A3-9E0978C6F648}"/>
    <dgm:cxn modelId="{906DF1FD-AD2B-4DA9-8C27-25C3880D22E8}" type="presParOf" srcId="{BD0A17C4-06C9-461B-B398-180EC9C48349}" destId="{D46F510E-E6CA-487E-AACC-93CB672C1906}" srcOrd="0" destOrd="0" presId="urn:microsoft.com/office/officeart/2005/8/layout/cycle8"/>
    <dgm:cxn modelId="{DD3282C6-DBFB-475C-BC6C-B9368E445ED3}" type="presParOf" srcId="{BD0A17C4-06C9-461B-B398-180EC9C48349}" destId="{B9901F84-20F5-4D53-8E24-B81F7ABEEE3C}" srcOrd="1" destOrd="0" presId="urn:microsoft.com/office/officeart/2005/8/layout/cycle8"/>
    <dgm:cxn modelId="{751E971A-54D2-4230-9E78-C6553EC764A7}" type="presParOf" srcId="{BD0A17C4-06C9-461B-B398-180EC9C48349}" destId="{AEAC09D1-EF83-4ED1-8F79-6FE8327EC208}" srcOrd="2" destOrd="0" presId="urn:microsoft.com/office/officeart/2005/8/layout/cycle8"/>
    <dgm:cxn modelId="{C200894D-B1EA-4035-ADC8-9360FE6B1E30}" type="presParOf" srcId="{BD0A17C4-06C9-461B-B398-180EC9C48349}" destId="{74D1DB3C-F402-4650-AC24-B76C429105F6}" srcOrd="3" destOrd="0" presId="urn:microsoft.com/office/officeart/2005/8/layout/cycle8"/>
    <dgm:cxn modelId="{8B478935-FB6C-48CE-BCA1-7815AB279ED9}" type="presParOf" srcId="{BD0A17C4-06C9-461B-B398-180EC9C48349}" destId="{4C12FB73-FB39-4C28-9E4A-206B5F4CF118}" srcOrd="4" destOrd="0" presId="urn:microsoft.com/office/officeart/2005/8/layout/cycle8"/>
    <dgm:cxn modelId="{F209EC18-CE0E-4057-805A-A54B22546097}" type="presParOf" srcId="{BD0A17C4-06C9-461B-B398-180EC9C48349}" destId="{D36F0BBA-84C3-4CFF-9ED2-E63465D00605}" srcOrd="5" destOrd="0" presId="urn:microsoft.com/office/officeart/2005/8/layout/cycle8"/>
    <dgm:cxn modelId="{5E570C99-BB41-4B1E-AF49-DF70E4698395}" type="presParOf" srcId="{BD0A17C4-06C9-461B-B398-180EC9C48349}" destId="{DAFA5D1F-0E5A-4593-8992-A06F0DE9D449}" srcOrd="6" destOrd="0" presId="urn:microsoft.com/office/officeart/2005/8/layout/cycle8"/>
    <dgm:cxn modelId="{E2C9C97A-CAC5-47D7-9F3A-2030F81723D0}" type="presParOf" srcId="{BD0A17C4-06C9-461B-B398-180EC9C48349}" destId="{AFE84455-2C8E-4E1F-A6EA-B49E11C9276E}" srcOrd="7" destOrd="0" presId="urn:microsoft.com/office/officeart/2005/8/layout/cycle8"/>
    <dgm:cxn modelId="{40C2E21F-E3E0-474A-B345-B6E69D2F2F19}" type="presParOf" srcId="{BD0A17C4-06C9-461B-B398-180EC9C48349}" destId="{0E32FDEE-E6DE-4DF5-9A0A-3580BBB404BB}" srcOrd="8" destOrd="0" presId="urn:microsoft.com/office/officeart/2005/8/layout/cycle8"/>
    <dgm:cxn modelId="{B720CF74-1E7E-4DB2-95A5-771B3E852603}" type="presParOf" srcId="{BD0A17C4-06C9-461B-B398-180EC9C48349}" destId="{EC90FE67-CA75-4535-86CB-EE736D97A79E}" srcOrd="9" destOrd="0" presId="urn:microsoft.com/office/officeart/2005/8/layout/cycle8"/>
    <dgm:cxn modelId="{219DDAC5-0ECF-46E5-9DEC-64D276D4081A}" type="presParOf" srcId="{BD0A17C4-06C9-461B-B398-180EC9C48349}" destId="{4A0D51F4-D73E-4F73-AE0B-8E82B8F6774B}" srcOrd="10" destOrd="0" presId="urn:microsoft.com/office/officeart/2005/8/layout/cycle8"/>
    <dgm:cxn modelId="{195A09C5-13E2-416F-945D-DA5B03350DEA}" type="presParOf" srcId="{BD0A17C4-06C9-461B-B398-180EC9C48349}" destId="{FDF1D3B3-78DE-4650-A3F0-EC1B5E1BDB7D}" srcOrd="11" destOrd="0" presId="urn:microsoft.com/office/officeart/2005/8/layout/cycle8"/>
    <dgm:cxn modelId="{059D1B3E-E6AB-4EDB-B3B7-EE4B89FB18C5}" type="presParOf" srcId="{BD0A17C4-06C9-461B-B398-180EC9C48349}" destId="{B07F926F-BD7A-4E03-9B84-EF35EEC2238E}" srcOrd="12" destOrd="0" presId="urn:microsoft.com/office/officeart/2005/8/layout/cycle8"/>
    <dgm:cxn modelId="{1798D593-8CAA-40B8-A0AB-B206CAD0F93E}" type="presParOf" srcId="{BD0A17C4-06C9-461B-B398-180EC9C48349}" destId="{A22A41D9-5333-44BC-9616-2DA03AD4DE58}" srcOrd="13" destOrd="0" presId="urn:microsoft.com/office/officeart/2005/8/layout/cycle8"/>
    <dgm:cxn modelId="{1E68B6BD-BE30-453B-8DB6-51CB65E08689}" type="presParOf" srcId="{BD0A17C4-06C9-461B-B398-180EC9C48349}" destId="{549F1EBC-7DF4-4199-B583-60DE63EDA3CD}" srcOrd="1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BDD014-737C-4183-B1F7-173B599992FE}" type="doc">
      <dgm:prSet loTypeId="urn:microsoft.com/office/officeart/2005/8/layout/hProcess9" loCatId="process" qsTypeId="urn:microsoft.com/office/officeart/2005/8/quickstyle/simple1" qsCatId="simple" csTypeId="urn:microsoft.com/office/officeart/2005/8/colors/accent1_2" csCatId="accent1" phldr="1"/>
      <dgm:spPr/>
    </dgm:pt>
    <dgm:pt modelId="{CEF026AA-02F1-4104-A1A7-56D0ACAE5E40}">
      <dgm:prSet phldrT="[Texto]"/>
      <dgm:spPr/>
      <dgm:t>
        <a:bodyPr/>
        <a:lstStyle/>
        <a:p>
          <a:r>
            <a:rPr lang="es-ES" dirty="0"/>
            <a:t>Evaluación</a:t>
          </a:r>
        </a:p>
      </dgm:t>
    </dgm:pt>
    <dgm:pt modelId="{C2D10A2F-0E1C-44F4-AA05-0DED55F32884}" type="parTrans" cxnId="{4238ED72-C8B4-4549-BFA8-9698F8B60F76}">
      <dgm:prSet/>
      <dgm:spPr/>
      <dgm:t>
        <a:bodyPr/>
        <a:lstStyle/>
        <a:p>
          <a:endParaRPr lang="es-ES"/>
        </a:p>
      </dgm:t>
    </dgm:pt>
    <dgm:pt modelId="{B5AAFAB6-3E7E-4F11-B329-1874CCA01D8E}" type="sibTrans" cxnId="{4238ED72-C8B4-4549-BFA8-9698F8B60F76}">
      <dgm:prSet/>
      <dgm:spPr/>
      <dgm:t>
        <a:bodyPr/>
        <a:lstStyle/>
        <a:p>
          <a:endParaRPr lang="es-ES"/>
        </a:p>
      </dgm:t>
    </dgm:pt>
    <dgm:pt modelId="{A4457101-54AB-4113-93B6-6DF4E9EE4BBC}">
      <dgm:prSet phldrT="[Texto]"/>
      <dgm:spPr/>
      <dgm:t>
        <a:bodyPr/>
        <a:lstStyle/>
        <a:p>
          <a:r>
            <a:rPr lang="es-ES" dirty="0"/>
            <a:t>Reflexión</a:t>
          </a:r>
        </a:p>
      </dgm:t>
    </dgm:pt>
    <dgm:pt modelId="{34F70805-D3D6-46CF-90DA-3E960302962E}" type="parTrans" cxnId="{ED46C343-AE1A-4C2C-8A6C-A47628354239}">
      <dgm:prSet/>
      <dgm:spPr/>
      <dgm:t>
        <a:bodyPr/>
        <a:lstStyle/>
        <a:p>
          <a:endParaRPr lang="es-ES"/>
        </a:p>
      </dgm:t>
    </dgm:pt>
    <dgm:pt modelId="{83689A1B-C282-4A8A-9DD7-902D6D7DBA49}" type="sibTrans" cxnId="{ED46C343-AE1A-4C2C-8A6C-A47628354239}">
      <dgm:prSet/>
      <dgm:spPr/>
      <dgm:t>
        <a:bodyPr/>
        <a:lstStyle/>
        <a:p>
          <a:endParaRPr lang="es-ES"/>
        </a:p>
      </dgm:t>
    </dgm:pt>
    <dgm:pt modelId="{F55B9EF2-1BBC-47DA-BFD0-19159FAE5ECE}">
      <dgm:prSet phldrT="[Texto]"/>
      <dgm:spPr/>
      <dgm:t>
        <a:bodyPr/>
        <a:lstStyle/>
        <a:p>
          <a:r>
            <a:rPr lang="es-ES" dirty="0"/>
            <a:t>Adopción</a:t>
          </a:r>
        </a:p>
      </dgm:t>
    </dgm:pt>
    <dgm:pt modelId="{C13B3697-638A-4C78-8F90-50B04178BFE2}" type="parTrans" cxnId="{45769A92-2209-41EF-8708-0FCCDE307DF1}">
      <dgm:prSet/>
      <dgm:spPr/>
      <dgm:t>
        <a:bodyPr/>
        <a:lstStyle/>
        <a:p>
          <a:endParaRPr lang="es-ES"/>
        </a:p>
      </dgm:t>
    </dgm:pt>
    <dgm:pt modelId="{A673CA74-82AF-48C9-B25D-078BAB079D9D}" type="sibTrans" cxnId="{45769A92-2209-41EF-8708-0FCCDE307DF1}">
      <dgm:prSet/>
      <dgm:spPr/>
      <dgm:t>
        <a:bodyPr/>
        <a:lstStyle/>
        <a:p>
          <a:endParaRPr lang="es-ES"/>
        </a:p>
      </dgm:t>
    </dgm:pt>
    <dgm:pt modelId="{0FE48E09-30B4-44B7-A240-412E28B30F2A}" type="pres">
      <dgm:prSet presAssocID="{B3BDD014-737C-4183-B1F7-173B599992FE}" presName="CompostProcess" presStyleCnt="0">
        <dgm:presLayoutVars>
          <dgm:dir/>
          <dgm:resizeHandles val="exact"/>
        </dgm:presLayoutVars>
      </dgm:prSet>
      <dgm:spPr/>
    </dgm:pt>
    <dgm:pt modelId="{B864E396-7604-45EE-9329-596B3298CCDC}" type="pres">
      <dgm:prSet presAssocID="{B3BDD014-737C-4183-B1F7-173B599992FE}" presName="arrow" presStyleLbl="bgShp" presStyleIdx="0" presStyleCnt="1" custLinFactNeighborX="-434"/>
      <dgm:spPr>
        <a:solidFill>
          <a:srgbClr val="00B0F0"/>
        </a:solidFill>
      </dgm:spPr>
    </dgm:pt>
    <dgm:pt modelId="{A8C05257-E60F-4109-881F-2F9ED772A8EA}" type="pres">
      <dgm:prSet presAssocID="{B3BDD014-737C-4183-B1F7-173B599992FE}" presName="linearProcess" presStyleCnt="0"/>
      <dgm:spPr/>
    </dgm:pt>
    <dgm:pt modelId="{E94B8D52-65CA-4FB4-9EDA-265C34EF64A2}" type="pres">
      <dgm:prSet presAssocID="{CEF026AA-02F1-4104-A1A7-56D0ACAE5E40}" presName="textNode" presStyleLbl="node1" presStyleIdx="0" presStyleCnt="3">
        <dgm:presLayoutVars>
          <dgm:bulletEnabled val="1"/>
        </dgm:presLayoutVars>
      </dgm:prSet>
      <dgm:spPr/>
      <dgm:t>
        <a:bodyPr/>
        <a:lstStyle/>
        <a:p>
          <a:endParaRPr lang="es-ES"/>
        </a:p>
      </dgm:t>
    </dgm:pt>
    <dgm:pt modelId="{F91CEBE0-1D50-40D6-8361-F15AE6FF4D55}" type="pres">
      <dgm:prSet presAssocID="{B5AAFAB6-3E7E-4F11-B329-1874CCA01D8E}" presName="sibTrans" presStyleCnt="0"/>
      <dgm:spPr/>
    </dgm:pt>
    <dgm:pt modelId="{721A5990-A6F8-445A-8F52-8AECDCFDD026}" type="pres">
      <dgm:prSet presAssocID="{A4457101-54AB-4113-93B6-6DF4E9EE4BBC}" presName="textNode" presStyleLbl="node1" presStyleIdx="1" presStyleCnt="3">
        <dgm:presLayoutVars>
          <dgm:bulletEnabled val="1"/>
        </dgm:presLayoutVars>
      </dgm:prSet>
      <dgm:spPr/>
      <dgm:t>
        <a:bodyPr/>
        <a:lstStyle/>
        <a:p>
          <a:endParaRPr lang="es-ES"/>
        </a:p>
      </dgm:t>
    </dgm:pt>
    <dgm:pt modelId="{E1D2E06B-8E5B-4387-839A-FA7AAE178F4B}" type="pres">
      <dgm:prSet presAssocID="{83689A1B-C282-4A8A-9DD7-902D6D7DBA49}" presName="sibTrans" presStyleCnt="0"/>
      <dgm:spPr/>
    </dgm:pt>
    <dgm:pt modelId="{1ED0425E-291B-4D1A-B006-6E17F84085F5}" type="pres">
      <dgm:prSet presAssocID="{F55B9EF2-1BBC-47DA-BFD0-19159FAE5ECE}" presName="textNode" presStyleLbl="node1" presStyleIdx="2" presStyleCnt="3">
        <dgm:presLayoutVars>
          <dgm:bulletEnabled val="1"/>
        </dgm:presLayoutVars>
      </dgm:prSet>
      <dgm:spPr/>
      <dgm:t>
        <a:bodyPr/>
        <a:lstStyle/>
        <a:p>
          <a:endParaRPr lang="es-ES"/>
        </a:p>
      </dgm:t>
    </dgm:pt>
  </dgm:ptLst>
  <dgm:cxnLst>
    <dgm:cxn modelId="{FFF13655-AA21-43B7-9589-9CCF5EEC69DA}" type="presOf" srcId="{CEF026AA-02F1-4104-A1A7-56D0ACAE5E40}" destId="{E94B8D52-65CA-4FB4-9EDA-265C34EF64A2}" srcOrd="0" destOrd="0" presId="urn:microsoft.com/office/officeart/2005/8/layout/hProcess9"/>
    <dgm:cxn modelId="{ED46C343-AE1A-4C2C-8A6C-A47628354239}" srcId="{B3BDD014-737C-4183-B1F7-173B599992FE}" destId="{A4457101-54AB-4113-93B6-6DF4E9EE4BBC}" srcOrd="1" destOrd="0" parTransId="{34F70805-D3D6-46CF-90DA-3E960302962E}" sibTransId="{83689A1B-C282-4A8A-9DD7-902D6D7DBA49}"/>
    <dgm:cxn modelId="{0C439B9C-96DD-4C66-86B1-56199CF74D0E}" type="presOf" srcId="{B3BDD014-737C-4183-B1F7-173B599992FE}" destId="{0FE48E09-30B4-44B7-A240-412E28B30F2A}" srcOrd="0" destOrd="0" presId="urn:microsoft.com/office/officeart/2005/8/layout/hProcess9"/>
    <dgm:cxn modelId="{88DACFE1-ABEC-460E-9097-6C239C30B19B}" type="presOf" srcId="{F55B9EF2-1BBC-47DA-BFD0-19159FAE5ECE}" destId="{1ED0425E-291B-4D1A-B006-6E17F84085F5}" srcOrd="0" destOrd="0" presId="urn:microsoft.com/office/officeart/2005/8/layout/hProcess9"/>
    <dgm:cxn modelId="{45769A92-2209-41EF-8708-0FCCDE307DF1}" srcId="{B3BDD014-737C-4183-B1F7-173B599992FE}" destId="{F55B9EF2-1BBC-47DA-BFD0-19159FAE5ECE}" srcOrd="2" destOrd="0" parTransId="{C13B3697-638A-4C78-8F90-50B04178BFE2}" sibTransId="{A673CA74-82AF-48C9-B25D-078BAB079D9D}"/>
    <dgm:cxn modelId="{4238ED72-C8B4-4549-BFA8-9698F8B60F76}" srcId="{B3BDD014-737C-4183-B1F7-173B599992FE}" destId="{CEF026AA-02F1-4104-A1A7-56D0ACAE5E40}" srcOrd="0" destOrd="0" parTransId="{C2D10A2F-0E1C-44F4-AA05-0DED55F32884}" sibTransId="{B5AAFAB6-3E7E-4F11-B329-1874CCA01D8E}"/>
    <dgm:cxn modelId="{93BD8ECE-9897-4C24-A53C-BD177E1ABFB9}" type="presOf" srcId="{A4457101-54AB-4113-93B6-6DF4E9EE4BBC}" destId="{721A5990-A6F8-445A-8F52-8AECDCFDD026}" srcOrd="0" destOrd="0" presId="urn:microsoft.com/office/officeart/2005/8/layout/hProcess9"/>
    <dgm:cxn modelId="{EBDCDCB7-CBE3-4080-9D79-8AC9AA38C028}" type="presParOf" srcId="{0FE48E09-30B4-44B7-A240-412E28B30F2A}" destId="{B864E396-7604-45EE-9329-596B3298CCDC}" srcOrd="0" destOrd="0" presId="urn:microsoft.com/office/officeart/2005/8/layout/hProcess9"/>
    <dgm:cxn modelId="{D275A875-4685-4A3A-BB83-B33F0E506C7F}" type="presParOf" srcId="{0FE48E09-30B4-44B7-A240-412E28B30F2A}" destId="{A8C05257-E60F-4109-881F-2F9ED772A8EA}" srcOrd="1" destOrd="0" presId="urn:microsoft.com/office/officeart/2005/8/layout/hProcess9"/>
    <dgm:cxn modelId="{9AF36842-8D4E-43C0-9DF7-DEB952EDAD7B}" type="presParOf" srcId="{A8C05257-E60F-4109-881F-2F9ED772A8EA}" destId="{E94B8D52-65CA-4FB4-9EDA-265C34EF64A2}" srcOrd="0" destOrd="0" presId="urn:microsoft.com/office/officeart/2005/8/layout/hProcess9"/>
    <dgm:cxn modelId="{654B9E21-DAA4-4939-A794-6F9F9728EBC1}" type="presParOf" srcId="{A8C05257-E60F-4109-881F-2F9ED772A8EA}" destId="{F91CEBE0-1D50-40D6-8361-F15AE6FF4D55}" srcOrd="1" destOrd="0" presId="urn:microsoft.com/office/officeart/2005/8/layout/hProcess9"/>
    <dgm:cxn modelId="{7A45A8FD-21D7-4042-83C6-EA03BF872F83}" type="presParOf" srcId="{A8C05257-E60F-4109-881F-2F9ED772A8EA}" destId="{721A5990-A6F8-445A-8F52-8AECDCFDD026}" srcOrd="2" destOrd="0" presId="urn:microsoft.com/office/officeart/2005/8/layout/hProcess9"/>
    <dgm:cxn modelId="{71D721B2-C8FA-4229-9D06-A2442B5B78BC}" type="presParOf" srcId="{A8C05257-E60F-4109-881F-2F9ED772A8EA}" destId="{E1D2E06B-8E5B-4387-839A-FA7AAE178F4B}" srcOrd="3" destOrd="0" presId="urn:microsoft.com/office/officeart/2005/8/layout/hProcess9"/>
    <dgm:cxn modelId="{87949B02-00E4-4AED-859B-A66CB1D30FC3}" type="presParOf" srcId="{A8C05257-E60F-4109-881F-2F9ED772A8EA}" destId="{1ED0425E-291B-4D1A-B006-6E17F84085F5}"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B411B-9A71-4473-A816-8AB5CAF591BD}">
      <dsp:nvSpPr>
        <dsp:cNvPr id="0" name=""/>
        <dsp:cNvSpPr/>
      </dsp:nvSpPr>
      <dsp:spPr>
        <a:xfrm>
          <a:off x="1563116" y="38105"/>
          <a:ext cx="2705100" cy="2705511"/>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2538CCB-793F-4DC0-9F54-5F1AA82BBAA7}">
      <dsp:nvSpPr>
        <dsp:cNvPr id="0" name=""/>
        <dsp:cNvSpPr/>
      </dsp:nvSpPr>
      <dsp:spPr>
        <a:xfrm>
          <a:off x="2161031" y="1014876"/>
          <a:ext cx="1503172" cy="751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 sz="1600" kern="1200" dirty="0">
              <a:solidFill>
                <a:prstClr val="black">
                  <a:hueOff val="0"/>
                  <a:satOff val="0"/>
                  <a:lumOff val="0"/>
                  <a:alphaOff val="0"/>
                </a:prstClr>
              </a:solidFill>
              <a:latin typeface="Arial Black" panose="020B0A04020102020204" pitchFamily="34" charset="0"/>
              <a:ea typeface="+mn-ea"/>
              <a:cs typeface="+mn-cs"/>
            </a:rPr>
            <a:t>Planificación</a:t>
          </a:r>
          <a:r>
            <a:rPr lang="es-ES" sz="1600" kern="1200" dirty="0">
              <a:effectLst/>
            </a:rPr>
            <a:t> </a:t>
          </a:r>
          <a:r>
            <a:rPr lang="es-ES" sz="1600" kern="1200" dirty="0">
              <a:solidFill>
                <a:prstClr val="black">
                  <a:hueOff val="0"/>
                  <a:satOff val="0"/>
                  <a:lumOff val="0"/>
                  <a:alphaOff val="0"/>
                </a:prstClr>
              </a:solidFill>
              <a:latin typeface="Cooper Black" panose="0208090404030B020404" pitchFamily="18" charset="0"/>
              <a:ea typeface="+mn-ea"/>
              <a:cs typeface="+mn-cs"/>
            </a:rPr>
            <a:t>compartida</a:t>
          </a:r>
        </a:p>
      </dsp:txBody>
      <dsp:txXfrm>
        <a:off x="2161031" y="1014876"/>
        <a:ext cx="1503172" cy="751406"/>
      </dsp:txXfrm>
    </dsp:sp>
    <dsp:sp modelId="{43531B22-4417-4A71-BBE7-8640E333FD99}">
      <dsp:nvSpPr>
        <dsp:cNvPr id="0" name=""/>
        <dsp:cNvSpPr/>
      </dsp:nvSpPr>
      <dsp:spPr>
        <a:xfrm>
          <a:off x="811784" y="1592622"/>
          <a:ext cx="2705100" cy="2705511"/>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19B0EA7-C86D-4D57-87C0-83668A722F12}">
      <dsp:nvSpPr>
        <dsp:cNvPr id="0" name=""/>
        <dsp:cNvSpPr/>
      </dsp:nvSpPr>
      <dsp:spPr>
        <a:xfrm>
          <a:off x="1412748" y="2388656"/>
          <a:ext cx="1503172" cy="1130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 sz="1600" kern="1200" dirty="0">
              <a:latin typeface="Cooper Black" panose="0208090404030B020404" pitchFamily="18" charset="0"/>
            </a:rPr>
            <a:t>Estudios atmosféricos para compartir</a:t>
          </a:r>
        </a:p>
      </dsp:txBody>
      <dsp:txXfrm>
        <a:off x="1412748" y="2388656"/>
        <a:ext cx="1503172" cy="1130866"/>
      </dsp:txXfrm>
    </dsp:sp>
    <dsp:sp modelId="{46FFDFC3-374F-44B1-8087-F8C282565301}">
      <dsp:nvSpPr>
        <dsp:cNvPr id="0" name=""/>
        <dsp:cNvSpPr/>
      </dsp:nvSpPr>
      <dsp:spPr>
        <a:xfrm>
          <a:off x="1936277" y="3462412"/>
          <a:ext cx="2324100" cy="2325031"/>
        </a:xfrm>
        <a:prstGeom prst="blockArc">
          <a:avLst>
            <a:gd name="adj1" fmla="val 13500000"/>
            <a:gd name="adj2" fmla="val 10800000"/>
            <a:gd name="adj3" fmla="val 1274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2AE942C-094F-4461-ACAD-9531DB392A43}">
      <dsp:nvSpPr>
        <dsp:cNvPr id="0" name=""/>
        <dsp:cNvSpPr/>
      </dsp:nvSpPr>
      <dsp:spPr>
        <a:xfrm>
          <a:off x="2345209" y="4219276"/>
          <a:ext cx="1503172" cy="751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prstClr val="black">
                  <a:hueOff val="0"/>
                  <a:satOff val="0"/>
                  <a:lumOff val="0"/>
                  <a:alphaOff val="0"/>
                </a:prstClr>
              </a:solidFill>
              <a:latin typeface="Cooper Black" panose="0208090404030B020404" pitchFamily="18" charset="0"/>
              <a:ea typeface="+mn-ea"/>
              <a:cs typeface="+mn-cs"/>
            </a:rPr>
            <a:t>Aplicación de herramientas locales y tecnológicas</a:t>
          </a:r>
        </a:p>
      </dsp:txBody>
      <dsp:txXfrm>
        <a:off x="2345209" y="4219276"/>
        <a:ext cx="1503172" cy="751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FFFEF1-32C1-40EE-A959-D9812ECC2C0D}">
      <dsp:nvSpPr>
        <dsp:cNvPr id="0" name=""/>
        <dsp:cNvSpPr/>
      </dsp:nvSpPr>
      <dsp:spPr>
        <a:xfrm>
          <a:off x="1679786" y="0"/>
          <a:ext cx="1950720" cy="1083733"/>
        </a:xfrm>
        <a:prstGeom prst="roundRect">
          <a:avLst>
            <a:gd name="adj" fmla="val 10000"/>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a:t>Respuesta de productores</a:t>
          </a:r>
        </a:p>
      </dsp:txBody>
      <dsp:txXfrm>
        <a:off x="1711527" y="31741"/>
        <a:ext cx="1887238" cy="1020251"/>
      </dsp:txXfrm>
    </dsp:sp>
    <dsp:sp modelId="{D8E0A06D-19D0-4B85-861E-FD48B4D695DA}">
      <dsp:nvSpPr>
        <dsp:cNvPr id="0" name=""/>
        <dsp:cNvSpPr/>
      </dsp:nvSpPr>
      <dsp:spPr>
        <a:xfrm>
          <a:off x="4497493" y="0"/>
          <a:ext cx="1950720" cy="1083733"/>
        </a:xfrm>
        <a:prstGeom prst="roundRect">
          <a:avLst>
            <a:gd name="adj" fmla="val 10000"/>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a:t>Factores Adversos</a:t>
          </a:r>
        </a:p>
      </dsp:txBody>
      <dsp:txXfrm>
        <a:off x="4529234" y="31741"/>
        <a:ext cx="1887238" cy="1020251"/>
      </dsp:txXfrm>
    </dsp:sp>
    <dsp:sp modelId="{C53AF34B-5681-42AC-863C-EB11CE07F7DB}">
      <dsp:nvSpPr>
        <dsp:cNvPr id="0" name=""/>
        <dsp:cNvSpPr/>
      </dsp:nvSpPr>
      <dsp:spPr>
        <a:xfrm>
          <a:off x="3657599" y="4605866"/>
          <a:ext cx="812800" cy="812800"/>
        </a:xfrm>
        <a:prstGeom prst="triangle">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FA5B2AE9-8BEC-40FB-9F0C-F2ACA592D330}">
      <dsp:nvSpPr>
        <dsp:cNvPr id="0" name=""/>
        <dsp:cNvSpPr/>
      </dsp:nvSpPr>
      <dsp:spPr>
        <a:xfrm rot="240000">
          <a:off x="1624855" y="4257573"/>
          <a:ext cx="4878289" cy="341123"/>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3BEDB0F9-5E78-4B91-9A66-FB583E137E06}">
      <dsp:nvSpPr>
        <dsp:cNvPr id="0" name=""/>
        <dsp:cNvSpPr/>
      </dsp:nvSpPr>
      <dsp:spPr>
        <a:xfrm rot="240000">
          <a:off x="4553844" y="3404681"/>
          <a:ext cx="1946391" cy="90681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altLang="es-ES" sz="1800" kern="1200" dirty="0">
              <a:latin typeface="Arial" panose="020B0604020202020204" pitchFamily="34" charset="0"/>
            </a:rPr>
            <a:t>Problema social</a:t>
          </a:r>
          <a:endParaRPr lang="es-ES" sz="1800" kern="1200" dirty="0"/>
        </a:p>
      </dsp:txBody>
      <dsp:txXfrm>
        <a:off x="4598111" y="3448948"/>
        <a:ext cx="1857857" cy="818285"/>
      </dsp:txXfrm>
    </dsp:sp>
    <dsp:sp modelId="{349F8624-71C5-4A21-98D4-7383967AB738}">
      <dsp:nvSpPr>
        <dsp:cNvPr id="0" name=""/>
        <dsp:cNvSpPr/>
      </dsp:nvSpPr>
      <dsp:spPr>
        <a:xfrm rot="240000">
          <a:off x="4624286" y="2429321"/>
          <a:ext cx="1946391" cy="90681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altLang="es-ES" sz="1800" kern="1200">
              <a:latin typeface="Arial" panose="020B0604020202020204" pitchFamily="34" charset="0"/>
            </a:rPr>
            <a:t>Vulnerabilidad por mercados</a:t>
          </a:r>
          <a:endParaRPr lang="es-ES" sz="1800" kern="1200" dirty="0"/>
        </a:p>
      </dsp:txBody>
      <dsp:txXfrm>
        <a:off x="4668553" y="2473588"/>
        <a:ext cx="1857857" cy="818285"/>
      </dsp:txXfrm>
    </dsp:sp>
    <dsp:sp modelId="{29D59E94-0118-44C4-91B5-F65E750C1FC2}">
      <dsp:nvSpPr>
        <dsp:cNvPr id="0" name=""/>
        <dsp:cNvSpPr/>
      </dsp:nvSpPr>
      <dsp:spPr>
        <a:xfrm rot="240000">
          <a:off x="4694729" y="1475635"/>
          <a:ext cx="1946391" cy="90681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altLang="es-ES" sz="1800" kern="1200">
              <a:latin typeface="Arial" panose="020B0604020202020204" pitchFamily="34" charset="0"/>
            </a:rPr>
            <a:t>Comportamiento climático</a:t>
          </a:r>
          <a:endParaRPr lang="es-ES" sz="1800" kern="1200" dirty="0"/>
        </a:p>
      </dsp:txBody>
      <dsp:txXfrm>
        <a:off x="4738996" y="1519902"/>
        <a:ext cx="1857857" cy="818285"/>
      </dsp:txXfrm>
    </dsp:sp>
    <dsp:sp modelId="{19155DD1-1106-4BA6-A224-3439A361E2BD}">
      <dsp:nvSpPr>
        <dsp:cNvPr id="0" name=""/>
        <dsp:cNvSpPr/>
      </dsp:nvSpPr>
      <dsp:spPr>
        <a:xfrm rot="240000">
          <a:off x="1763230" y="3209609"/>
          <a:ext cx="1946391" cy="90681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a:t>Manejo Agroecológico</a:t>
          </a:r>
        </a:p>
      </dsp:txBody>
      <dsp:txXfrm>
        <a:off x="1807497" y="3253876"/>
        <a:ext cx="1857857" cy="818285"/>
      </dsp:txXfrm>
    </dsp:sp>
    <dsp:sp modelId="{740C9532-5C12-4156-8D33-0F3D78A18AB1}">
      <dsp:nvSpPr>
        <dsp:cNvPr id="0" name=""/>
        <dsp:cNvSpPr/>
      </dsp:nvSpPr>
      <dsp:spPr>
        <a:xfrm rot="240000">
          <a:off x="1833673" y="2234249"/>
          <a:ext cx="1946391" cy="90681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a:t>Adaptación autónoma</a:t>
          </a:r>
        </a:p>
      </dsp:txBody>
      <dsp:txXfrm>
        <a:off x="1877940" y="2278516"/>
        <a:ext cx="1857857" cy="8182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6F510E-E6CA-487E-AACC-93CB672C1906}">
      <dsp:nvSpPr>
        <dsp:cNvPr id="0" name=""/>
        <dsp:cNvSpPr/>
      </dsp:nvSpPr>
      <dsp:spPr>
        <a:xfrm>
          <a:off x="916140" y="156092"/>
          <a:ext cx="2017199" cy="2017199"/>
        </a:xfrm>
        <a:prstGeom prst="pie">
          <a:avLst>
            <a:gd name="adj1" fmla="val 16200000"/>
            <a:gd name="adj2" fmla="val 180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 sz="1000" kern="1200" dirty="0"/>
            <a:t>Reflexión</a:t>
          </a:r>
        </a:p>
      </dsp:txBody>
      <dsp:txXfrm>
        <a:off x="1979252" y="583547"/>
        <a:ext cx="720428" cy="600357"/>
      </dsp:txXfrm>
    </dsp:sp>
    <dsp:sp modelId="{4C12FB73-FB39-4C28-9E4A-206B5F4CF118}">
      <dsp:nvSpPr>
        <dsp:cNvPr id="0" name=""/>
        <dsp:cNvSpPr/>
      </dsp:nvSpPr>
      <dsp:spPr>
        <a:xfrm>
          <a:off x="874595" y="228135"/>
          <a:ext cx="2017199" cy="2017199"/>
        </a:xfrm>
        <a:prstGeom prst="pie">
          <a:avLst>
            <a:gd name="adj1" fmla="val 1800000"/>
            <a:gd name="adj2" fmla="val 900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 sz="1000" kern="1200" dirty="0"/>
            <a:t>Adopción</a:t>
          </a:r>
        </a:p>
      </dsp:txBody>
      <dsp:txXfrm>
        <a:off x="1354881" y="1536913"/>
        <a:ext cx="1080642" cy="528314"/>
      </dsp:txXfrm>
    </dsp:sp>
    <dsp:sp modelId="{0E32FDEE-E6DE-4DF5-9A0A-3580BBB404BB}">
      <dsp:nvSpPr>
        <dsp:cNvPr id="0" name=""/>
        <dsp:cNvSpPr/>
      </dsp:nvSpPr>
      <dsp:spPr>
        <a:xfrm>
          <a:off x="833051" y="156092"/>
          <a:ext cx="2017199" cy="2017199"/>
        </a:xfrm>
        <a:prstGeom prst="pie">
          <a:avLst>
            <a:gd name="adj1" fmla="val 9000000"/>
            <a:gd name="adj2" fmla="val 1620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 sz="1000" kern="1200" dirty="0"/>
            <a:t>Evaluación</a:t>
          </a:r>
        </a:p>
      </dsp:txBody>
      <dsp:txXfrm>
        <a:off x="1066709" y="583547"/>
        <a:ext cx="720428" cy="600357"/>
      </dsp:txXfrm>
    </dsp:sp>
    <dsp:sp modelId="{B07F926F-BD7A-4E03-9B84-EF35EEC2238E}">
      <dsp:nvSpPr>
        <dsp:cNvPr id="0" name=""/>
        <dsp:cNvSpPr/>
      </dsp:nvSpPr>
      <dsp:spPr>
        <a:xfrm>
          <a:off x="791432" y="31218"/>
          <a:ext cx="2266948" cy="2266948"/>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22A41D9-5333-44BC-9616-2DA03AD4DE58}">
      <dsp:nvSpPr>
        <dsp:cNvPr id="0" name=""/>
        <dsp:cNvSpPr/>
      </dsp:nvSpPr>
      <dsp:spPr>
        <a:xfrm>
          <a:off x="749721" y="103133"/>
          <a:ext cx="2266948" cy="2266948"/>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49F1EBC-7DF4-4199-B583-60DE63EDA3CD}">
      <dsp:nvSpPr>
        <dsp:cNvPr id="0" name=""/>
        <dsp:cNvSpPr/>
      </dsp:nvSpPr>
      <dsp:spPr>
        <a:xfrm>
          <a:off x="708010" y="31218"/>
          <a:ext cx="2266948" cy="2266948"/>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4E396-7604-45EE-9329-596B3298CCDC}">
      <dsp:nvSpPr>
        <dsp:cNvPr id="0" name=""/>
        <dsp:cNvSpPr/>
      </dsp:nvSpPr>
      <dsp:spPr>
        <a:xfrm>
          <a:off x="391965" y="0"/>
          <a:ext cx="4672075" cy="1228331"/>
        </a:xfrm>
        <a:prstGeom prst="rightArrow">
          <a:avLst/>
        </a:prstGeom>
        <a:solidFill>
          <a:srgbClr val="00B0F0"/>
        </a:solidFill>
        <a:ln>
          <a:noFill/>
        </a:ln>
        <a:effectLst/>
      </dsp:spPr>
      <dsp:style>
        <a:lnRef idx="0">
          <a:scrgbClr r="0" g="0" b="0"/>
        </a:lnRef>
        <a:fillRef idx="1">
          <a:scrgbClr r="0" g="0" b="0"/>
        </a:fillRef>
        <a:effectRef idx="0">
          <a:scrgbClr r="0" g="0" b="0"/>
        </a:effectRef>
        <a:fontRef idx="minor"/>
      </dsp:style>
    </dsp:sp>
    <dsp:sp modelId="{E94B8D52-65CA-4FB4-9EDA-265C34EF64A2}">
      <dsp:nvSpPr>
        <dsp:cNvPr id="0" name=""/>
        <dsp:cNvSpPr/>
      </dsp:nvSpPr>
      <dsp:spPr>
        <a:xfrm>
          <a:off x="178074" y="368499"/>
          <a:ext cx="1648968" cy="49133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a:t>Evaluación</a:t>
          </a:r>
        </a:p>
      </dsp:txBody>
      <dsp:txXfrm>
        <a:off x="202059" y="392484"/>
        <a:ext cx="1600998" cy="443362"/>
      </dsp:txXfrm>
    </dsp:sp>
    <dsp:sp modelId="{721A5990-A6F8-445A-8F52-8AECDCFDD026}">
      <dsp:nvSpPr>
        <dsp:cNvPr id="0" name=""/>
        <dsp:cNvSpPr/>
      </dsp:nvSpPr>
      <dsp:spPr>
        <a:xfrm>
          <a:off x="1923795" y="368499"/>
          <a:ext cx="1648968" cy="49133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a:t>Reflexión</a:t>
          </a:r>
        </a:p>
      </dsp:txBody>
      <dsp:txXfrm>
        <a:off x="1947780" y="392484"/>
        <a:ext cx="1600998" cy="443362"/>
      </dsp:txXfrm>
    </dsp:sp>
    <dsp:sp modelId="{1ED0425E-291B-4D1A-B006-6E17F84085F5}">
      <dsp:nvSpPr>
        <dsp:cNvPr id="0" name=""/>
        <dsp:cNvSpPr/>
      </dsp:nvSpPr>
      <dsp:spPr>
        <a:xfrm>
          <a:off x="3669517" y="368499"/>
          <a:ext cx="1648968" cy="49133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a:t>Adopción</a:t>
          </a:r>
        </a:p>
      </dsp:txBody>
      <dsp:txXfrm>
        <a:off x="3693502" y="392484"/>
        <a:ext cx="1600998" cy="443362"/>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A7ADA7-534A-469E-B971-E86254DA7066}" type="datetimeFigureOut">
              <a:rPr lang="en-US" smtClean="0"/>
              <a:t>6/27/2020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DDFFE-96E6-4DF6-8730-274F03AC1617}" type="slidenum">
              <a:rPr lang="en-US" smtClean="0"/>
              <a:t>‹Nº›</a:t>
            </a:fld>
            <a:endParaRPr lang="en-US"/>
          </a:p>
        </p:txBody>
      </p:sp>
    </p:spTree>
    <p:extLst>
      <p:ext uri="{BB962C8B-B14F-4D97-AF65-F5344CB8AC3E}">
        <p14:creationId xmlns:p14="http://schemas.microsoft.com/office/powerpoint/2010/main" val="2260133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a:t>Objetivo del Proyecto</a:t>
            </a:r>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2</a:t>
            </a:fld>
            <a:endParaRPr lang="es-BO">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Características únicas de nuestra área de investigación y estudio</a:t>
            </a:r>
            <a:endParaRPr lang="es-ES" dirty="0"/>
          </a:p>
        </p:txBody>
      </p:sp>
      <p:sp>
        <p:nvSpPr>
          <p:cNvPr id="4" name="Marcador de número de diapositiva 3"/>
          <p:cNvSpPr>
            <a:spLocks noGrp="1"/>
          </p:cNvSpPr>
          <p:nvPr>
            <p:ph type="sldNum" sz="quarter" idx="5"/>
          </p:nvPr>
        </p:nvSpPr>
        <p:spPr/>
        <p:txBody>
          <a:bodyPr/>
          <a:lstStyle/>
          <a:p>
            <a:fld id="{D69C7FB1-BD5E-4EBE-BE30-206D90C735BC}" type="slidenum">
              <a:rPr lang="es-ES" smtClean="0"/>
              <a:t>3</a:t>
            </a:fld>
            <a:endParaRPr lang="es-ES"/>
          </a:p>
        </p:txBody>
      </p:sp>
    </p:spTree>
    <p:extLst>
      <p:ext uri="{BB962C8B-B14F-4D97-AF65-F5344CB8AC3E}">
        <p14:creationId xmlns:p14="http://schemas.microsoft.com/office/powerpoint/2010/main" val="2868240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23DDFFE-96E6-4DF6-8730-274F03AC1617}" type="slidenum">
              <a:rPr lang="en-US" smtClean="0"/>
              <a:t>4</a:t>
            </a:fld>
            <a:endParaRPr lang="en-US"/>
          </a:p>
        </p:txBody>
      </p:sp>
    </p:spTree>
    <p:extLst>
      <p:ext uri="{BB962C8B-B14F-4D97-AF65-F5344CB8AC3E}">
        <p14:creationId xmlns:p14="http://schemas.microsoft.com/office/powerpoint/2010/main" val="396143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s-ES" dirty="0">
                <a:solidFill>
                  <a:srgbClr val="000000"/>
                </a:solidFill>
                <a:latin typeface="Arial" panose="020B0604020202020204" pitchFamily="34" charset="0"/>
              </a:rPr>
              <a:t>Los agricultores cambiaron sus sistemas de producción desde hace 30 años aproximadamente, pasando de los diversos cultivos rústicos a cultivos más comerciales y menos rústicos. En muchos casos, la reducción de los riesgos de heladas trajo consigo nuevas oportunidades para mejorar sus ingresos.</a:t>
            </a:r>
          </a:p>
        </p:txBody>
      </p:sp>
      <p:sp>
        <p:nvSpPr>
          <p:cNvPr id="4" name="Marcador de número de diapositiva 3"/>
          <p:cNvSpPr>
            <a:spLocks noGrp="1"/>
          </p:cNvSpPr>
          <p:nvPr>
            <p:ph type="sldNum" sz="quarter" idx="5"/>
          </p:nvPr>
        </p:nvSpPr>
        <p:spPr/>
        <p:txBody>
          <a:bodyPr/>
          <a:lstStyle/>
          <a:p>
            <a:fld id="{223DDFFE-96E6-4DF6-8730-274F03AC1617}" type="slidenum">
              <a:rPr lang="en-US" smtClean="0"/>
              <a:t>12</a:t>
            </a:fld>
            <a:endParaRPr lang="en-US"/>
          </a:p>
        </p:txBody>
      </p:sp>
    </p:spTree>
    <p:extLst>
      <p:ext uri="{BB962C8B-B14F-4D97-AF65-F5344CB8AC3E}">
        <p14:creationId xmlns:p14="http://schemas.microsoft.com/office/powerpoint/2010/main" val="104015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39BB6F0-1192-4435-BC5D-B39BAFC46975}" type="slidenum">
              <a:rPr lang="es-ES" smtClean="0"/>
              <a:t>16</a:t>
            </a:fld>
            <a:endParaRPr lang="es-ES"/>
          </a:p>
        </p:txBody>
      </p:sp>
    </p:spTree>
    <p:extLst>
      <p:ext uri="{BB962C8B-B14F-4D97-AF65-F5344CB8AC3E}">
        <p14:creationId xmlns:p14="http://schemas.microsoft.com/office/powerpoint/2010/main" val="82790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23DDFFE-96E6-4DF6-8730-274F03AC1617}" type="slidenum">
              <a:rPr lang="en-US" smtClean="0"/>
              <a:t>17</a:t>
            </a:fld>
            <a:endParaRPr lang="en-US"/>
          </a:p>
        </p:txBody>
      </p:sp>
    </p:spTree>
    <p:extLst>
      <p:ext uri="{BB962C8B-B14F-4D97-AF65-F5344CB8AC3E}">
        <p14:creationId xmlns:p14="http://schemas.microsoft.com/office/powerpoint/2010/main" val="610901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223DDFFE-96E6-4DF6-8730-274F03AC1617}" type="slidenum">
              <a:rPr lang="en-US" smtClean="0"/>
              <a:t>19</a:t>
            </a:fld>
            <a:endParaRPr lang="en-US"/>
          </a:p>
        </p:txBody>
      </p:sp>
    </p:spTree>
    <p:extLst>
      <p:ext uri="{BB962C8B-B14F-4D97-AF65-F5344CB8AC3E}">
        <p14:creationId xmlns:p14="http://schemas.microsoft.com/office/powerpoint/2010/main" val="2404324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Entre el 70 al 80% de los productores y técnicos consultan los pronósticos enviados por WhatsApp en el día, lo que indica que están atentos a esta información aunque de parte de ellos no comparten sus informaciones</a:t>
            </a:r>
          </a:p>
        </p:txBody>
      </p:sp>
      <p:sp>
        <p:nvSpPr>
          <p:cNvPr id="4" name="Marcador de número de diapositiva 3"/>
          <p:cNvSpPr>
            <a:spLocks noGrp="1"/>
          </p:cNvSpPr>
          <p:nvPr>
            <p:ph type="sldNum" sz="quarter" idx="5"/>
          </p:nvPr>
        </p:nvSpPr>
        <p:spPr/>
        <p:txBody>
          <a:bodyPr/>
          <a:lstStyle/>
          <a:p>
            <a:fld id="{223DDFFE-96E6-4DF6-8730-274F03AC1617}" type="slidenum">
              <a:rPr lang="en-US" smtClean="0"/>
              <a:t>20</a:t>
            </a:fld>
            <a:endParaRPr lang="en-US"/>
          </a:p>
        </p:txBody>
      </p:sp>
    </p:spTree>
    <p:extLst>
      <p:ext uri="{BB962C8B-B14F-4D97-AF65-F5344CB8AC3E}">
        <p14:creationId xmlns:p14="http://schemas.microsoft.com/office/powerpoint/2010/main" val="4212704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4" y="2514601"/>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4" y="4777381"/>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1" y="4323812"/>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4" y="4529542"/>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037158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337338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4"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4"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8" y="31781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1"/>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535096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4" y="787784"/>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932629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4"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30"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5"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4" y="787784"/>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591230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151389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8875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4"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90"/>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4"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184541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8" y="491172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9"/>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75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4"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4"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8" y="31781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1"/>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72776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4"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8" y="31781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1"/>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28921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2"/>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8" y="491172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9"/>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400780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8" y="491172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9"/>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87849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4"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8" y="491172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9"/>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56543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482753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3" y="627407"/>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7"/>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8" y="714377"/>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137056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2"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5"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6"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3"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6/27/2020</a:t>
            </a:fld>
            <a:endParaRPr lang="en-US" dirty="0"/>
          </a:p>
        </p:txBody>
      </p:sp>
      <p:sp>
        <p:nvSpPr>
          <p:cNvPr id="5" name="Footer Placeholder 4"/>
          <p:cNvSpPr>
            <a:spLocks noGrp="1"/>
          </p:cNvSpPr>
          <p:nvPr>
            <p:ph type="ftr" sz="quarter" idx="3"/>
          </p:nvPr>
        </p:nvSpPr>
        <p:spPr>
          <a:xfrm>
            <a:off x="2589214" y="6135810"/>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4" y="787784"/>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832421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Layout" Target="../diagrams/layout1.xml"/><Relationship Id="rId11" Type="http://schemas.openxmlformats.org/officeDocument/2006/relationships/comments" Target="../comments/comment1.xml"/><Relationship Id="rId5" Type="http://schemas.openxmlformats.org/officeDocument/2006/relationships/diagramData" Target="../diagrams/data1.xml"/><Relationship Id="rId10" Type="http://schemas.openxmlformats.org/officeDocument/2006/relationships/image" Target="../media/image9.jpeg"/><Relationship Id="rId4" Type="http://schemas.openxmlformats.org/officeDocument/2006/relationships/image" Target="../media/image8.jpe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29.jpe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8" Type="http://schemas.openxmlformats.org/officeDocument/2006/relationships/image" Target="../media/image37.jpeg"/><Relationship Id="rId13" Type="http://schemas.microsoft.com/office/2007/relationships/diagramDrawing" Target="../diagrams/drawing3.xml"/><Relationship Id="rId3" Type="http://schemas.openxmlformats.org/officeDocument/2006/relationships/image" Target="../media/image34.jpeg"/><Relationship Id="rId7" Type="http://schemas.microsoft.com/office/2007/relationships/hdphoto" Target="../media/hdphoto4.wdp"/><Relationship Id="rId12"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diagramQuickStyle" Target="../diagrams/quickStyle3.xml"/><Relationship Id="rId5" Type="http://schemas.microsoft.com/office/2007/relationships/hdphoto" Target="../media/hdphoto3.wdp"/><Relationship Id="rId10" Type="http://schemas.openxmlformats.org/officeDocument/2006/relationships/diagramLayout" Target="../diagrams/layout3.xml"/><Relationship Id="rId4" Type="http://schemas.openxmlformats.org/officeDocument/2006/relationships/image" Target="../media/image35.png"/><Relationship Id="rId9"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9.jpeg"/><Relationship Id="rId7" Type="http://schemas.microsoft.com/office/2007/relationships/hdphoto" Target="../media/hdphoto6.wdp"/><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5.wdp"/><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5.jpg"/><Relationship Id="rId5" Type="http://schemas.microsoft.com/office/2007/relationships/hdphoto" Target="../media/hdphoto7.wdp"/><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6.png"/><Relationship Id="rId4" Type="http://schemas.microsoft.com/office/2014/relationships/chartEx" Target="../charts/chartEx1.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xml"/><Relationship Id="rId7" Type="http://schemas.openxmlformats.org/officeDocument/2006/relationships/diagramColors" Target="../diagrams/colors4.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diagramQuickStyle" Target="../diagrams/quickStyle4.xml"/><Relationship Id="rId11" Type="http://schemas.microsoft.com/office/2007/relationships/hdphoto" Target="../media/hdphoto8.wdp"/><Relationship Id="rId5" Type="http://schemas.openxmlformats.org/officeDocument/2006/relationships/diagramLayout" Target="../diagrams/layout4.xml"/><Relationship Id="rId10" Type="http://schemas.openxmlformats.org/officeDocument/2006/relationships/image" Target="../media/image48.png"/><Relationship Id="rId4" Type="http://schemas.openxmlformats.org/officeDocument/2006/relationships/diagramData" Target="../diagrams/data4.xml"/><Relationship Id="rId9" Type="http://schemas.openxmlformats.org/officeDocument/2006/relationships/image" Target="../media/image47.jpeg"/></Relationships>
</file>

<file path=ppt/slides/_rels/slide2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34978" y="743284"/>
            <a:ext cx="10555111" cy="2304716"/>
          </a:xfrm>
        </p:spPr>
        <p:txBody>
          <a:bodyPr>
            <a:noAutofit/>
          </a:bodyPr>
          <a:lstStyle/>
          <a:p>
            <a:r>
              <a:rPr lang="es-BO" sz="4000" b="1" dirty="0"/>
              <a:t>INNOVACIONES Y RESPUESTAS AUTÓNOMAS A LOS CAMBIOS PERCIBIDOS DEL CLIMA, EN LA REGIÓN ANDINA</a:t>
            </a:r>
            <a:endParaRPr lang="en-US" sz="4000" dirty="0"/>
          </a:p>
        </p:txBody>
      </p:sp>
      <p:sp>
        <p:nvSpPr>
          <p:cNvPr id="3" name="Subtítulo 2"/>
          <p:cNvSpPr>
            <a:spLocks noGrp="1"/>
          </p:cNvSpPr>
          <p:nvPr>
            <p:ph type="subTitle" idx="1"/>
          </p:nvPr>
        </p:nvSpPr>
        <p:spPr>
          <a:xfrm>
            <a:off x="2434218" y="2816651"/>
            <a:ext cx="8915399" cy="1849300"/>
          </a:xfrm>
        </p:spPr>
        <p:txBody>
          <a:bodyPr>
            <a:normAutofit/>
          </a:bodyPr>
          <a:lstStyle/>
          <a:p>
            <a:endParaRPr lang="es-BO" dirty="0"/>
          </a:p>
          <a:p>
            <a:pPr algn="r"/>
            <a:r>
              <a:rPr lang="es-BO" b="1" dirty="0"/>
              <a:t> UMSA- BOLIVIA</a:t>
            </a:r>
          </a:p>
          <a:p>
            <a:pPr algn="r">
              <a:spcBef>
                <a:spcPts val="0"/>
              </a:spcBef>
            </a:pPr>
            <a:r>
              <a:rPr lang="en-US" b="1" dirty="0"/>
              <a:t>		Missouri - USA</a:t>
            </a:r>
          </a:p>
        </p:txBody>
      </p:sp>
      <p:pic>
        <p:nvPicPr>
          <p:cNvPr id="4" name="4 Imagen" descr="C:\Documents and Settings\Alan Roly\Mis documentos\Mis imágenes\mapas\logo umsa.jp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0942" y="5478081"/>
            <a:ext cx="648072" cy="1262492"/>
          </a:xfrm>
          <a:prstGeom prst="rect">
            <a:avLst/>
          </a:prstGeom>
          <a:noFill/>
          <a:ln w="9525">
            <a:noFill/>
            <a:miter lim="800000"/>
            <a:headEnd/>
            <a:tailEnd/>
          </a:ln>
        </p:spPr>
      </p:pic>
      <p:sp>
        <p:nvSpPr>
          <p:cNvPr id="5" name="2 Subtítulo"/>
          <p:cNvSpPr txBox="1">
            <a:spLocks/>
          </p:cNvSpPr>
          <p:nvPr/>
        </p:nvSpPr>
        <p:spPr>
          <a:xfrm>
            <a:off x="6416981" y="5601308"/>
            <a:ext cx="5775019" cy="1217929"/>
          </a:xfrm>
          <a:prstGeom prst="rect">
            <a:avLst/>
          </a:prstGeom>
        </p:spPr>
        <p:txBody>
          <a:bodyPr vert="horz" lIns="91440" tIns="45720" rIns="91440" bIns="45720" rtlCol="0" anchor="t">
            <a:normAutofit fontScale="775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3300" b="1" i="1" u="sng"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Project: </a:t>
            </a: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2300" b="1" i="0" u="none" strike="noStrike" kern="1200" cap="none" spc="0" normalizeH="0" baseline="0" noProof="0" dirty="0" err="1">
                <a:ln>
                  <a:noFill/>
                </a:ln>
                <a:solidFill>
                  <a:prstClr val="black">
                    <a:lumMod val="65000"/>
                    <a:lumOff val="35000"/>
                  </a:prstClr>
                </a:solidFill>
                <a:effectLst/>
                <a:uLnTx/>
                <a:uFillTx/>
                <a:latin typeface="Century Gothic" panose="020B0502020202020204"/>
              </a:rPr>
              <a:t>Managing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climate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rellated</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risk</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in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the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Andes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by</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integrating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local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knowledge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 </a:t>
            </a:r>
            <a:r>
              <a:rPr lang="es-ES" sz="2300" b="1" dirty="0">
                <a:solidFill>
                  <a:prstClr val="black">
                    <a:lumMod val="65000"/>
                    <a:lumOff val="35000"/>
                  </a:prstClr>
                </a:solidFill>
                <a:latin typeface="Century Gothic" panose="020B0502020202020204"/>
              </a:rPr>
              <a:t> new </a:t>
            </a:r>
            <a:r>
              <a:rPr lang="es-ES" sz="2300" b="1" dirty="0" err="1">
                <a:solidFill>
                  <a:prstClr val="black">
                    <a:lumMod val="65000"/>
                    <a:lumOff val="35000"/>
                  </a:prstClr>
                </a:solidFill>
                <a:latin typeface="Century Gothic" panose="020B0502020202020204"/>
              </a:rPr>
              <a:t>technical</a:t>
            </a:r>
            <a:r>
              <a:rPr lang="es-ES" sz="2300" b="1" dirty="0">
                <a:solidFill>
                  <a:prstClr val="black">
                    <a:lumMod val="65000"/>
                    <a:lumOff val="35000"/>
                  </a:prstClr>
                </a:solidFill>
                <a:latin typeface="Century Gothic" panose="020B0502020202020204"/>
              </a:rPr>
              <a:t> </a:t>
            </a:r>
            <a:r>
              <a:rPr lang="es-ES" sz="2300" b="1" dirty="0" err="1">
                <a:solidFill>
                  <a:prstClr val="black">
                    <a:lumMod val="65000"/>
                    <a:lumOff val="35000"/>
                  </a:prstClr>
                </a:solidFill>
                <a:latin typeface="Century Gothic" panose="020B0502020202020204"/>
              </a:rPr>
              <a:t>tools</a:t>
            </a:r>
            <a:r>
              <a:rPr lang="es-ES" sz="2300" b="1" dirty="0">
                <a:solidFill>
                  <a:prstClr val="black">
                    <a:lumMod val="65000"/>
                    <a:lumOff val="35000"/>
                  </a:prstClr>
                </a:solidFill>
                <a:latin typeface="Century Gothic" panose="020B0502020202020204"/>
              </a:rPr>
              <a:t>.  </a:t>
            </a:r>
            <a:r>
              <a:rPr kumimoji="0" lang="es-ES" sz="2300" b="1" i="0" u="none" strike="noStrike" kern="1200" cap="none" spc="0" normalizeH="0" baseline="0" noProof="0" dirty="0">
                <a:ln>
                  <a:noFill/>
                </a:ln>
                <a:solidFill>
                  <a:prstClr val="black">
                    <a:lumMod val="65000"/>
                    <a:lumOff val="35000"/>
                  </a:prstClr>
                </a:solidFill>
                <a:effectLst/>
                <a:uLnTx/>
                <a:uFillTx/>
                <a:latin typeface="Century Gothic" panose="020B0502020202020204"/>
              </a:rPr>
              <a:t> </a:t>
            </a:r>
            <a:endParaRPr kumimoji="0" lang="es-ES" sz="2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ndParaRPr>
          </a:p>
        </p:txBody>
      </p:sp>
      <p:pic>
        <p:nvPicPr>
          <p:cNvPr id="6" name="Imagen 5"/>
          <p:cNvPicPr/>
          <p:nvPr/>
        </p:nvPicPr>
        <p:blipFill>
          <a:blip r:embed="rId3">
            <a:extLst>
              <a:ext uri="{28A0092B-C50C-407E-A947-70E740481C1C}">
                <a14:useLocalDpi xmlns:a14="http://schemas.microsoft.com/office/drawing/2010/main" val="0"/>
              </a:ext>
            </a:extLst>
          </a:blip>
          <a:srcRect/>
          <a:stretch>
            <a:fillRect/>
          </a:stretch>
        </p:blipFill>
        <p:spPr bwMode="auto">
          <a:xfrm>
            <a:off x="4926611" y="5880963"/>
            <a:ext cx="1519261" cy="924900"/>
          </a:xfrm>
          <a:prstGeom prst="rect">
            <a:avLst/>
          </a:prstGeom>
          <a:noFill/>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980" y="4739614"/>
            <a:ext cx="3653371" cy="6664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0846" y="5612890"/>
            <a:ext cx="1073372" cy="1078978"/>
          </a:xfrm>
          <a:prstGeom prst="rect">
            <a:avLst/>
          </a:prstGeom>
        </p:spPr>
      </p:pic>
    </p:spTree>
    <p:extLst>
      <p:ext uri="{BB962C8B-B14F-4D97-AF65-F5344CB8AC3E}">
        <p14:creationId xmlns:p14="http://schemas.microsoft.com/office/powerpoint/2010/main" val="3336769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679575" y="-365125"/>
            <a:ext cx="1009650" cy="762000"/>
          </a:xfrm>
          <a:prstGeom prst="rect">
            <a:avLst/>
          </a:prstGeom>
          <a:noFill/>
          <a:ln w="9525">
            <a:noFill/>
            <a:miter lim="800000"/>
            <a:headEnd/>
            <a:tailEnd/>
          </a:ln>
        </p:spPr>
        <p:txBody>
          <a:bodyPr/>
          <a:lstStyle/>
          <a:p>
            <a:endParaRPr lang="es-BO"/>
          </a:p>
        </p:txBody>
      </p:sp>
      <p:sp>
        <p:nvSpPr>
          <p:cNvPr id="9" name="Rectangle 2"/>
          <p:cNvSpPr txBox="1">
            <a:spLocks noChangeArrowheads="1"/>
          </p:cNvSpPr>
          <p:nvPr/>
        </p:nvSpPr>
        <p:spPr bwMode="auto">
          <a:xfrm>
            <a:off x="727951" y="717575"/>
            <a:ext cx="10902728" cy="27114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lgn="just" defTabSz="914400" fontAlgn="base">
              <a:spcBef>
                <a:spcPct val="0"/>
              </a:spcBef>
              <a:spcAft>
                <a:spcPct val="0"/>
              </a:spcAft>
              <a:defRPr/>
            </a:pPr>
            <a:r>
              <a:rPr lang="es-ES" sz="3200" b="1" kern="0" dirty="0">
                <a:solidFill>
                  <a:schemeClr val="accent1">
                    <a:lumMod val="25000"/>
                  </a:schemeClr>
                </a:solidFill>
                <a:latin typeface="+mj-lt"/>
                <a:ea typeface="+mj-ea"/>
                <a:cs typeface="+mj-cs"/>
              </a:rPr>
              <a:t>OBJETIVO DEL PROYECTO:</a:t>
            </a:r>
          </a:p>
          <a:p>
            <a:pPr algn="just" defTabSz="914400" fontAlgn="base">
              <a:spcBef>
                <a:spcPct val="0"/>
              </a:spcBef>
              <a:spcAft>
                <a:spcPct val="0"/>
              </a:spcAft>
              <a:defRPr/>
            </a:pPr>
            <a:endParaRPr lang="es-ES" sz="2400" b="1" kern="0" dirty="0">
              <a:solidFill>
                <a:schemeClr val="accent1">
                  <a:lumMod val="25000"/>
                </a:schemeClr>
              </a:solidFill>
              <a:latin typeface="+mj-lt"/>
              <a:ea typeface="+mj-ea"/>
              <a:cs typeface="+mj-cs"/>
            </a:endParaRPr>
          </a:p>
          <a:p>
            <a:pPr algn="just" defTabSz="914400" fontAlgn="base">
              <a:spcBef>
                <a:spcPct val="0"/>
              </a:spcBef>
              <a:spcAft>
                <a:spcPct val="0"/>
              </a:spcAft>
              <a:defRPr/>
            </a:pPr>
            <a:r>
              <a:rPr lang="es-ES" sz="2400" dirty="0"/>
              <a:t>Evaluar junto a los pequeños agricultores del Altiplano boliviano pronósticos meteorológicos confiables basados en el conocimiento local, meteorológico y modelos atmosféricos. Esta información apoyara en la búsqueda de mejores decisiones para la producción.</a:t>
            </a:r>
            <a:endParaRPr lang="es-ES" sz="2400" b="1" kern="0" dirty="0">
              <a:solidFill>
                <a:schemeClr val="accent1">
                  <a:lumMod val="25000"/>
                </a:schemeClr>
              </a:solidFill>
              <a:latin typeface="+mj-lt"/>
              <a:ea typeface="+mj-ea"/>
              <a:cs typeface="+mj-cs"/>
            </a:endParaRPr>
          </a:p>
        </p:txBody>
      </p:sp>
      <p:sp>
        <p:nvSpPr>
          <p:cNvPr id="6" name="Rectangle 2">
            <a:extLst>
              <a:ext uri="{FF2B5EF4-FFF2-40B4-BE49-F238E27FC236}">
                <a16:creationId xmlns:a16="http://schemas.microsoft.com/office/drawing/2014/main" id="{003C2988-F3FC-44CF-9A5E-DE0404BFF2F5}"/>
              </a:ext>
            </a:extLst>
          </p:cNvPr>
          <p:cNvSpPr txBox="1">
            <a:spLocks noChangeArrowheads="1"/>
          </p:cNvSpPr>
          <p:nvPr/>
        </p:nvSpPr>
        <p:spPr bwMode="auto">
          <a:xfrm>
            <a:off x="1774676" y="3906449"/>
            <a:ext cx="9856003" cy="223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R="0" lvl="0" defTabSz="457200" rtl="0" eaLnBrk="1" fontAlgn="auto" latinLnBrk="0" hangingPunct="1">
              <a:lnSpc>
                <a:spcPct val="100000"/>
              </a:lnSpc>
              <a:spcBef>
                <a:spcPts val="0"/>
              </a:spcBef>
              <a:spcAft>
                <a:spcPts val="0"/>
              </a:spcAft>
              <a:buClrTx/>
              <a:buSzTx/>
              <a:tabLst/>
              <a:defRPr/>
            </a:pPr>
            <a:endParaRPr kumimoji="0" lang="es-ES" sz="2200" b="1" i="0" u="none" strike="noStrike" kern="0" cap="none" spc="0" normalizeH="0" baseline="0" noProof="0" dirty="0">
              <a:ln>
                <a:noFill/>
              </a:ln>
              <a:solidFill>
                <a:srgbClr val="006600"/>
              </a:solidFill>
              <a:effectLst/>
              <a:uLnTx/>
              <a:uFillTx/>
              <a:latin typeface="Century Gothic" panose="020B0502020202020204"/>
            </a:endParaRPr>
          </a:p>
          <a:p>
            <a:pPr marR="0" lvl="0" defTabSz="457200" rtl="0" eaLnBrk="1" fontAlgn="auto" latinLnBrk="0" hangingPunct="1">
              <a:lnSpc>
                <a:spcPct val="100000"/>
              </a:lnSpc>
              <a:spcBef>
                <a:spcPts val="0"/>
              </a:spcBef>
              <a:spcAft>
                <a:spcPts val="0"/>
              </a:spcAft>
              <a:buClrTx/>
              <a:buSzTx/>
              <a:tabLst/>
              <a:defRPr/>
            </a:pPr>
            <a:endParaRPr lang="es-ES" sz="2200" b="1" kern="0" dirty="0">
              <a:solidFill>
                <a:srgbClr val="006600"/>
              </a:solidFill>
              <a:latin typeface="Century Gothic" panose="020B0502020202020204"/>
            </a:endParaRPr>
          </a:p>
          <a:p>
            <a:pPr lvl="0" defTabSz="457200">
              <a:defRPr/>
            </a:pPr>
            <a:r>
              <a:rPr lang="es-ES" sz="2200" b="1" kern="0" dirty="0">
                <a:solidFill>
                  <a:srgbClr val="006600"/>
                </a:solidFill>
              </a:rPr>
              <a:t>Para lograr estos objetivos tenemos que</a:t>
            </a:r>
          </a:p>
          <a:p>
            <a:pPr marL="342900" lvl="0" indent="-342900" defTabSz="457200">
              <a:buFont typeface="Arial" panose="020B0604020202020204" pitchFamily="34" charset="0"/>
              <a:buChar char="•"/>
              <a:defRPr/>
            </a:pPr>
            <a:r>
              <a:rPr lang="es-ES" sz="2200" b="1" kern="0" dirty="0">
                <a:solidFill>
                  <a:srgbClr val="006600"/>
                </a:solidFill>
              </a:rPr>
              <a:t>Identificar y documentar las condiciones climáticas cambiantes.</a:t>
            </a:r>
          </a:p>
          <a:p>
            <a:pPr marL="342900" lvl="0" indent="-342900" defTabSz="457200">
              <a:buFont typeface="Arial" panose="020B0604020202020204" pitchFamily="34" charset="0"/>
              <a:buChar char="•"/>
              <a:defRPr/>
            </a:pPr>
            <a:r>
              <a:rPr lang="es-ES" sz="2200" b="1" kern="0" dirty="0">
                <a:solidFill>
                  <a:srgbClr val="006600"/>
                </a:solidFill>
              </a:rPr>
              <a:t>Evaluar la necesidad de información meteorológica al cual acceden mediante redes sociales</a:t>
            </a:r>
          </a:p>
          <a:p>
            <a:pPr marL="342900" lvl="0" indent="-342900" defTabSz="457200">
              <a:buFont typeface="Arial" panose="020B0604020202020204" pitchFamily="34" charset="0"/>
              <a:buChar char="•"/>
              <a:defRPr/>
            </a:pPr>
            <a:r>
              <a:rPr lang="es-ES" sz="2200" b="1" kern="0" dirty="0">
                <a:solidFill>
                  <a:srgbClr val="006600"/>
                </a:solidFill>
              </a:rPr>
              <a:t>Sobre la base de datos fiables, identificar las estrategias de reducción de riesgos que autónomamente realizan los productores.</a:t>
            </a:r>
            <a:endParaRPr lang="es-ES" sz="2200" kern="0" noProof="0" dirty="0">
              <a:solidFill>
                <a:srgbClr val="006600"/>
              </a:solidFill>
              <a:latin typeface="Century Gothic" panose="020B0502020202020204"/>
            </a:endParaRP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200" b="1" kern="0" noProof="0" dirty="0">
              <a:solidFill>
                <a:srgbClr val="006600"/>
              </a:solidFill>
              <a:latin typeface="Century Gothic" panose="020B0502020202020204"/>
            </a:endParaRP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2200" b="1" i="0" u="none" strike="noStrike" kern="0" cap="none" spc="0" normalizeH="0" baseline="0" noProof="0" dirty="0">
              <a:ln>
                <a:noFill/>
              </a:ln>
              <a:solidFill>
                <a:srgbClr val="006600"/>
              </a:solidFill>
              <a:effectLst/>
              <a:uLnTx/>
              <a:uFillTx/>
              <a:latin typeface="Century Gothic" panose="020B0502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5306" y="114141"/>
            <a:ext cx="3844876" cy="746222"/>
          </a:xfrm>
        </p:spPr>
        <p:txBody>
          <a:bodyPr>
            <a:normAutofit/>
          </a:bodyPr>
          <a:lstStyle/>
          <a:p>
            <a:r>
              <a:rPr lang="es-ES" b="1" dirty="0">
                <a:solidFill>
                  <a:srgbClr val="FF0000"/>
                </a:solidFill>
                <a:effectLst>
                  <a:outerShdw blurRad="38100" dist="38100" dir="2700000" algn="tl">
                    <a:srgbClr val="000000">
                      <a:alpha val="43137"/>
                    </a:srgbClr>
                  </a:outerShdw>
                </a:effectLst>
              </a:rPr>
              <a:t>Área de trabajo</a:t>
            </a:r>
          </a:p>
        </p:txBody>
      </p:sp>
      <p:pic>
        <p:nvPicPr>
          <p:cNvPr id="10" name="Picture 4">
            <a:extLst>
              <a:ext uri="{FF2B5EF4-FFF2-40B4-BE49-F238E27FC236}">
                <a16:creationId xmlns:a16="http://schemas.microsoft.com/office/drawing/2014/main" id="{30A10B07-4863-4396-9C14-42AEAADE5A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1388" y="114141"/>
            <a:ext cx="2011446" cy="2254962"/>
          </a:xfrm>
          <a:prstGeom prst="rect">
            <a:avLst/>
          </a:prstGeom>
        </p:spPr>
      </p:pic>
      <p:pic>
        <p:nvPicPr>
          <p:cNvPr id="8" name="Imagen 7" descr="D:\002 MODELLING\Base de datos\Estaciones\Localizacion AE\Area_Trabajo.jpg"/>
          <p:cNvPicPr/>
          <p:nvPr/>
        </p:nvPicPr>
        <p:blipFill rotWithShape="1">
          <a:blip r:embed="rId4" cstate="print">
            <a:extLst>
              <a:ext uri="{28A0092B-C50C-407E-A947-70E740481C1C}">
                <a14:useLocalDpi xmlns:a14="http://schemas.microsoft.com/office/drawing/2010/main" val="0"/>
              </a:ext>
            </a:extLst>
          </a:blip>
          <a:srcRect/>
          <a:stretch/>
        </p:blipFill>
        <p:spPr bwMode="auto">
          <a:xfrm>
            <a:off x="7724808" y="1993358"/>
            <a:ext cx="3599626" cy="4514671"/>
          </a:xfrm>
          <a:prstGeom prst="rect">
            <a:avLst/>
          </a:prstGeom>
          <a:noFill/>
          <a:ln>
            <a:noFill/>
          </a:ln>
          <a:extLst>
            <a:ext uri="{53640926-AAD7-44D8-BBD7-CCE9431645EC}">
              <a14:shadowObscured xmlns:a14="http://schemas.microsoft.com/office/drawing/2010/main"/>
            </a:ext>
          </a:extLst>
        </p:spPr>
      </p:pic>
      <p:sp>
        <p:nvSpPr>
          <p:cNvPr id="9" name="Content Placeholder 2">
            <a:extLst>
              <a:ext uri="{FF2B5EF4-FFF2-40B4-BE49-F238E27FC236}">
                <a16:creationId xmlns:a16="http://schemas.microsoft.com/office/drawing/2014/main" id="{1D180913-AEA6-493B-88F7-F13525F5EA75}"/>
              </a:ext>
            </a:extLst>
          </p:cNvPr>
          <p:cNvSpPr txBox="1">
            <a:spLocks/>
          </p:cNvSpPr>
          <p:nvPr/>
        </p:nvSpPr>
        <p:spPr>
          <a:xfrm>
            <a:off x="2180434" y="902500"/>
            <a:ext cx="6627755" cy="120032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ES" dirty="0"/>
              <a:t>Condiciones semiáridas con un promedio de precipitaciones anuales que varía entre 300-550 mm</a:t>
            </a:r>
          </a:p>
          <a:p>
            <a:r>
              <a:rPr lang="es-ES" dirty="0"/>
              <a:t> Altitud entre 3700 a 4300 </a:t>
            </a:r>
            <a:r>
              <a:rPr lang="es-ES" dirty="0" err="1"/>
              <a:t>m.s.n.m</a:t>
            </a:r>
            <a:endParaRPr lang="en-US" dirty="0"/>
          </a:p>
        </p:txBody>
      </p:sp>
      <p:sp>
        <p:nvSpPr>
          <p:cNvPr id="3" name="Rectángulo 2">
            <a:extLst>
              <a:ext uri="{FF2B5EF4-FFF2-40B4-BE49-F238E27FC236}">
                <a16:creationId xmlns:a16="http://schemas.microsoft.com/office/drawing/2014/main" id="{C8F3FE05-F2FE-4597-BCE5-254C1AA8FF1C}"/>
              </a:ext>
            </a:extLst>
          </p:cNvPr>
          <p:cNvSpPr/>
          <p:nvPr/>
        </p:nvSpPr>
        <p:spPr>
          <a:xfrm>
            <a:off x="300415" y="2228671"/>
            <a:ext cx="6096000" cy="1200329"/>
          </a:xfrm>
          <a:prstGeom prst="rect">
            <a:avLst/>
          </a:prstGeom>
          <a:solidFill>
            <a:schemeClr val="accent6">
              <a:lumMod val="20000"/>
              <a:lumOff val="80000"/>
            </a:schemeClr>
          </a:solidFill>
        </p:spPr>
        <p:txBody>
          <a:bodyPr>
            <a:spAutoFit/>
          </a:bodyPr>
          <a:lstStyle/>
          <a:p>
            <a:r>
              <a:rPr lang="es-ES" dirty="0"/>
              <a:t>La altitud reduce en gran medida la capacidad de transporte de calor del aire. Las condiciones ambientales están fuertemente influenciadas por la exposición a la radiación solar</a:t>
            </a:r>
          </a:p>
        </p:txBody>
      </p:sp>
      <p:sp>
        <p:nvSpPr>
          <p:cNvPr id="4" name="Rectángulo 3">
            <a:extLst>
              <a:ext uri="{FF2B5EF4-FFF2-40B4-BE49-F238E27FC236}">
                <a16:creationId xmlns:a16="http://schemas.microsoft.com/office/drawing/2014/main" id="{D2288AFD-9F1F-4553-849A-9EF815FDD46F}"/>
              </a:ext>
            </a:extLst>
          </p:cNvPr>
          <p:cNvSpPr/>
          <p:nvPr/>
        </p:nvSpPr>
        <p:spPr>
          <a:xfrm>
            <a:off x="1419193" y="3610619"/>
            <a:ext cx="6096000" cy="1200329"/>
          </a:xfrm>
          <a:prstGeom prst="rect">
            <a:avLst/>
          </a:prstGeom>
          <a:solidFill>
            <a:schemeClr val="accent6">
              <a:lumMod val="20000"/>
              <a:lumOff val="80000"/>
            </a:schemeClr>
          </a:solidFill>
        </p:spPr>
        <p:txBody>
          <a:bodyPr>
            <a:spAutoFit/>
          </a:bodyPr>
          <a:lstStyle/>
          <a:p>
            <a:pPr marL="285750" indent="-285750">
              <a:buFont typeface="Arial" panose="020B0604020202020204" pitchFamily="34" charset="0"/>
              <a:buChar char="•"/>
            </a:pPr>
            <a:r>
              <a:rPr lang="es-ES" dirty="0"/>
              <a:t>Comunidades indígenas con gran cantidad de autonomía.</a:t>
            </a:r>
          </a:p>
          <a:p>
            <a:pPr marL="285750" indent="-285750">
              <a:buFont typeface="Arial" panose="020B0604020202020204" pitchFamily="34" charset="0"/>
              <a:buChar char="•"/>
            </a:pPr>
            <a:r>
              <a:rPr lang="es-ES" dirty="0"/>
              <a:t>Liderazgo rotativo, la máxima autoridad en las asambleas de la comunidad.</a:t>
            </a:r>
          </a:p>
        </p:txBody>
      </p:sp>
      <p:sp>
        <p:nvSpPr>
          <p:cNvPr id="5" name="Rectángulo 4">
            <a:extLst>
              <a:ext uri="{FF2B5EF4-FFF2-40B4-BE49-F238E27FC236}">
                <a16:creationId xmlns:a16="http://schemas.microsoft.com/office/drawing/2014/main" id="{3CFE43FE-4C1F-4979-8635-9D4A09A79625}"/>
              </a:ext>
            </a:extLst>
          </p:cNvPr>
          <p:cNvSpPr/>
          <p:nvPr/>
        </p:nvSpPr>
        <p:spPr>
          <a:xfrm>
            <a:off x="650202" y="5138035"/>
            <a:ext cx="6410410" cy="1200329"/>
          </a:xfrm>
          <a:prstGeom prst="rect">
            <a:avLst/>
          </a:prstGeom>
          <a:solidFill>
            <a:schemeClr val="accent6">
              <a:lumMod val="20000"/>
              <a:lumOff val="80000"/>
            </a:schemeClr>
          </a:solidFill>
        </p:spPr>
        <p:txBody>
          <a:bodyPr wrap="square">
            <a:spAutoFit/>
          </a:bodyPr>
          <a:lstStyle/>
          <a:p>
            <a:r>
              <a:rPr lang="es-ES" b="1" dirty="0">
                <a:solidFill>
                  <a:schemeClr val="accent3"/>
                </a:solidFill>
              </a:rPr>
              <a:t>Se necesitan tres tipos de investigación:</a:t>
            </a:r>
          </a:p>
          <a:p>
            <a:pPr marL="285750" indent="-285750">
              <a:buFont typeface="Arial" panose="020B0604020202020204" pitchFamily="34" charset="0"/>
              <a:buChar char="•"/>
            </a:pPr>
            <a:r>
              <a:rPr lang="es-ES" dirty="0"/>
              <a:t>básica/aplicada (dirigida por el investigador)</a:t>
            </a:r>
          </a:p>
          <a:p>
            <a:pPr marL="285750" indent="-285750">
              <a:buFont typeface="Arial" panose="020B0604020202020204" pitchFamily="34" charset="0"/>
              <a:buChar char="•"/>
            </a:pPr>
            <a:r>
              <a:rPr lang="es-ES" dirty="0"/>
              <a:t>aplicada (coproducida)</a:t>
            </a:r>
          </a:p>
          <a:p>
            <a:pPr marL="285750" indent="-285750">
              <a:buFont typeface="Arial" panose="020B0604020202020204" pitchFamily="34" charset="0"/>
              <a:buChar char="•"/>
            </a:pPr>
            <a:r>
              <a:rPr lang="es-ES" dirty="0"/>
              <a:t>adaptativa y aplicada (dirigida por el productor) </a:t>
            </a:r>
          </a:p>
        </p:txBody>
      </p:sp>
    </p:spTree>
    <p:extLst>
      <p:ext uri="{BB962C8B-B14F-4D97-AF65-F5344CB8AC3E}">
        <p14:creationId xmlns:p14="http://schemas.microsoft.com/office/powerpoint/2010/main" val="62672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36869" y="361737"/>
            <a:ext cx="2934284" cy="765847"/>
          </a:xfrm>
          <a:solidFill>
            <a:schemeClr val="accent5">
              <a:lumMod val="40000"/>
              <a:lumOff val="60000"/>
            </a:schemeClr>
          </a:solidFill>
        </p:spPr>
        <p:txBody>
          <a:bodyPr>
            <a:normAutofit/>
          </a:bodyPr>
          <a:lstStyle/>
          <a:p>
            <a:r>
              <a:rPr lang="es-ES" sz="4000" b="1" dirty="0"/>
              <a:t>MÉTODOS</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943550" y="4569783"/>
            <a:ext cx="2883506" cy="20179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77B1A9DD-B1D3-4DBC-8ED1-7434C36813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469" y="4002155"/>
            <a:ext cx="2941044" cy="20558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2" name="Diagrama 1">
            <a:extLst>
              <a:ext uri="{FF2B5EF4-FFF2-40B4-BE49-F238E27FC236}">
                <a16:creationId xmlns:a16="http://schemas.microsoft.com/office/drawing/2014/main" id="{D8FA396C-24A0-4203-BC57-B629C9352D14}"/>
              </a:ext>
            </a:extLst>
          </p:cNvPr>
          <p:cNvGraphicFramePr/>
          <p:nvPr>
            <p:extLst>
              <p:ext uri="{D42A27DB-BD31-4B8C-83A1-F6EECF244321}">
                <p14:modId xmlns:p14="http://schemas.microsoft.com/office/powerpoint/2010/main" val="3955507350"/>
              </p:ext>
            </p:extLst>
          </p:nvPr>
        </p:nvGraphicFramePr>
        <p:xfrm>
          <a:off x="6771639" y="361737"/>
          <a:ext cx="5080000" cy="56963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Imagen 9">
            <a:extLst>
              <a:ext uri="{FF2B5EF4-FFF2-40B4-BE49-F238E27FC236}">
                <a16:creationId xmlns:a16="http://schemas.microsoft.com/office/drawing/2014/main" id="{BEFBA239-31FF-49C6-9094-7CC0E17F898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21" y="1373117"/>
            <a:ext cx="2941044" cy="20558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8816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71651" y="409335"/>
            <a:ext cx="9105900" cy="1470740"/>
          </a:xfrm>
          <a:solidFill>
            <a:schemeClr val="accent2"/>
          </a:solidFill>
        </p:spPr>
        <p:txBody>
          <a:bodyPr>
            <a:normAutofit fontScale="90000"/>
          </a:bodyPr>
          <a:lstStyle/>
          <a:p>
            <a:r>
              <a:rPr lang="es-ES" sz="3400" dirty="0">
                <a:ln w="0"/>
                <a:solidFill>
                  <a:schemeClr val="bg1">
                    <a:lumMod val="95000"/>
                  </a:schemeClr>
                </a:solidFill>
                <a:effectLst>
                  <a:outerShdw blurRad="38100" dist="19050" dir="2700000" algn="tl" rotWithShape="0">
                    <a:schemeClr val="dk1">
                      <a:alpha val="40000"/>
                    </a:schemeClr>
                  </a:outerShdw>
                </a:effectLst>
              </a:rPr>
              <a:t>Los agricultores del altiplano toman decisiones adaptándose a la cambiante realidad agro </a:t>
            </a:r>
            <a:r>
              <a:rPr lang="es-ES" sz="3400" dirty="0" err="1">
                <a:ln w="0"/>
                <a:solidFill>
                  <a:schemeClr val="bg1">
                    <a:lumMod val="95000"/>
                  </a:schemeClr>
                </a:solidFill>
                <a:effectLst>
                  <a:outerShdw blurRad="38100" dist="19050" dir="2700000" algn="tl" rotWithShape="0">
                    <a:schemeClr val="dk1">
                      <a:alpha val="40000"/>
                    </a:schemeClr>
                  </a:outerShdw>
                </a:effectLst>
              </a:rPr>
              <a:t>ecosistémica</a:t>
            </a:r>
            <a:endParaRPr lang="es-ES" sz="3400" dirty="0">
              <a:ln w="0"/>
              <a:solidFill>
                <a:schemeClr val="bg1">
                  <a:lumMod val="95000"/>
                </a:schemeClr>
              </a:solidFill>
              <a:effectLst>
                <a:outerShdw blurRad="38100" dist="19050" dir="2700000" algn="tl" rotWithShape="0">
                  <a:schemeClr val="dk1">
                    <a:alpha val="40000"/>
                  </a:schemeClr>
                </a:outerShdw>
              </a:effectLst>
            </a:endParaRPr>
          </a:p>
        </p:txBody>
      </p:sp>
      <p:sp>
        <p:nvSpPr>
          <p:cNvPr id="6" name="AutoShape 4"/>
          <p:cNvSpPr>
            <a:spLocks noChangeArrowheads="1"/>
          </p:cNvSpPr>
          <p:nvPr/>
        </p:nvSpPr>
        <p:spPr bwMode="auto">
          <a:xfrm>
            <a:off x="1972369" y="2632486"/>
            <a:ext cx="8978781" cy="3171459"/>
          </a:xfrm>
          <a:prstGeom prst="roundRect">
            <a:avLst>
              <a:gd name="adj" fmla="val 16667"/>
            </a:avLst>
          </a:prstGeom>
          <a:noFill/>
          <a:ln w="25400"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eaLnBrk="0" fontAlgn="base" hangingPunct="0">
              <a:spcBef>
                <a:spcPct val="0"/>
              </a:spcBef>
              <a:spcAft>
                <a:spcPct val="0"/>
              </a:spcAft>
            </a:pPr>
            <a:r>
              <a:rPr lang="es-ES" altLang="es-ES" sz="2400" dirty="0">
                <a:solidFill>
                  <a:srgbClr val="000000"/>
                </a:solidFill>
                <a:latin typeface="Arial" panose="020B0604020202020204" pitchFamily="34" charset="0"/>
              </a:rPr>
              <a:t>La cambiante realidad </a:t>
            </a:r>
            <a:r>
              <a:rPr lang="es-ES" altLang="es-ES" sz="2400" dirty="0" err="1">
                <a:solidFill>
                  <a:srgbClr val="000000"/>
                </a:solidFill>
                <a:latin typeface="Arial" panose="020B0604020202020204" pitchFamily="34" charset="0"/>
              </a:rPr>
              <a:t>agroecosistémica</a:t>
            </a:r>
            <a:r>
              <a:rPr lang="es-ES" altLang="es-ES" sz="2400" dirty="0">
                <a:solidFill>
                  <a:srgbClr val="000000"/>
                </a:solidFill>
                <a:latin typeface="Arial" panose="020B0604020202020204" pitchFamily="34" charset="0"/>
              </a:rPr>
              <a:t> incluye (entre otras):</a:t>
            </a:r>
          </a:p>
          <a:p>
            <a:pPr eaLnBrk="0" fontAlgn="base" hangingPunct="0">
              <a:spcBef>
                <a:spcPct val="0"/>
              </a:spcBef>
              <a:spcAft>
                <a:spcPct val="0"/>
              </a:spcAft>
            </a:pPr>
            <a:endParaRPr lang="es-ES" altLang="es-ES" sz="2400" dirty="0">
              <a:solidFill>
                <a:srgbClr val="000000"/>
              </a:solidFill>
              <a:latin typeface="Arial" panose="020B0604020202020204" pitchFamily="34" charset="0"/>
            </a:endParaRPr>
          </a:p>
          <a:p>
            <a:pPr marL="342900" indent="-342900" eaLnBrk="0" fontAlgn="base" hangingPunct="0">
              <a:spcBef>
                <a:spcPct val="0"/>
              </a:spcBef>
              <a:spcAft>
                <a:spcPct val="0"/>
              </a:spcAft>
              <a:buAutoNum type="alphaLcParenR"/>
            </a:pPr>
            <a:r>
              <a:rPr lang="es-ES" altLang="es-ES" sz="2400" dirty="0">
                <a:solidFill>
                  <a:srgbClr val="000000"/>
                </a:solidFill>
                <a:latin typeface="Arial" panose="020B0604020202020204" pitchFamily="34" charset="0"/>
              </a:rPr>
              <a:t>Diferentes tasas de cambio en las Temperaturas, especialmente la </a:t>
            </a:r>
            <a:r>
              <a:rPr lang="es-ES" altLang="es-ES" sz="2400" dirty="0" err="1">
                <a:solidFill>
                  <a:srgbClr val="000000"/>
                </a:solidFill>
                <a:latin typeface="Arial" panose="020B0604020202020204" pitchFamily="34" charset="0"/>
              </a:rPr>
              <a:t>Tmin</a:t>
            </a:r>
            <a:r>
              <a:rPr lang="es-ES" altLang="es-ES" sz="2400" dirty="0">
                <a:solidFill>
                  <a:srgbClr val="000000"/>
                </a:solidFill>
                <a:latin typeface="Arial" panose="020B0604020202020204" pitchFamily="34" charset="0"/>
              </a:rPr>
              <a:t> que es la más limitante.</a:t>
            </a:r>
          </a:p>
          <a:p>
            <a:pPr marL="342900" indent="-342900" eaLnBrk="0" fontAlgn="base" hangingPunct="0">
              <a:spcBef>
                <a:spcPct val="0"/>
              </a:spcBef>
              <a:spcAft>
                <a:spcPct val="0"/>
              </a:spcAft>
              <a:buAutoNum type="alphaLcParenR"/>
            </a:pPr>
            <a:r>
              <a:rPr lang="es-ES" altLang="es-ES" sz="2400" dirty="0">
                <a:solidFill>
                  <a:srgbClr val="000000"/>
                </a:solidFill>
                <a:latin typeface="Arial" panose="020B0604020202020204" pitchFamily="34" charset="0"/>
              </a:rPr>
              <a:t>Concentración de la precipitación y retraso del inicio de la época de lluvias, aunque también a tasas cambiantes.</a:t>
            </a:r>
          </a:p>
          <a:p>
            <a:pPr marL="342900" indent="-342900" eaLnBrk="0" fontAlgn="base" hangingPunct="0">
              <a:spcBef>
                <a:spcPct val="0"/>
              </a:spcBef>
              <a:spcAft>
                <a:spcPct val="0"/>
              </a:spcAft>
              <a:buAutoNum type="alphaLcParenR"/>
            </a:pPr>
            <a:r>
              <a:rPr lang="es-ES" altLang="es-ES" sz="2400" dirty="0">
                <a:solidFill>
                  <a:srgbClr val="000000"/>
                </a:solidFill>
                <a:latin typeface="Arial" panose="020B0604020202020204" pitchFamily="34" charset="0"/>
              </a:rPr>
              <a:t>Variación y volatilidad de los mercados</a:t>
            </a:r>
          </a:p>
          <a:p>
            <a:pPr marL="342900" indent="-342900" eaLnBrk="0" fontAlgn="base" hangingPunct="0">
              <a:spcBef>
                <a:spcPct val="0"/>
              </a:spcBef>
              <a:spcAft>
                <a:spcPct val="0"/>
              </a:spcAft>
              <a:buAutoNum type="alphaLcParenR"/>
            </a:pPr>
            <a:endParaRPr lang="es-BO" altLang="es-E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02662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71651" y="409335"/>
            <a:ext cx="9105900" cy="938202"/>
          </a:xfrm>
          <a:solidFill>
            <a:schemeClr val="accent2"/>
          </a:solidFill>
        </p:spPr>
        <p:txBody>
          <a:bodyPr>
            <a:normAutofit fontScale="90000"/>
          </a:bodyPr>
          <a:lstStyle/>
          <a:p>
            <a:r>
              <a:rPr lang="es-ES" sz="3400" dirty="0">
                <a:ln w="0"/>
                <a:solidFill>
                  <a:schemeClr val="bg1">
                    <a:lumMod val="95000"/>
                  </a:schemeClr>
                </a:solidFill>
                <a:effectLst>
                  <a:outerShdw blurRad="38100" dist="19050" dir="2700000" algn="tl" rotWithShape="0">
                    <a:schemeClr val="dk1">
                      <a:alpha val="40000"/>
                    </a:schemeClr>
                  </a:outerShdw>
                </a:effectLst>
              </a:rPr>
              <a:t>Los patrones climáticos muestran </a:t>
            </a:r>
            <a:r>
              <a:rPr lang="es-ES" sz="3400" dirty="0" err="1">
                <a:ln w="0"/>
                <a:solidFill>
                  <a:schemeClr val="bg1">
                    <a:lumMod val="95000"/>
                  </a:schemeClr>
                </a:solidFill>
                <a:effectLst>
                  <a:outerShdw blurRad="38100" dist="19050" dir="2700000" algn="tl" rotWithShape="0">
                    <a:schemeClr val="dk1">
                      <a:alpha val="40000"/>
                    </a:schemeClr>
                  </a:outerShdw>
                </a:effectLst>
              </a:rPr>
              <a:t>erraticidad</a:t>
            </a:r>
            <a:r>
              <a:rPr lang="es-ES" sz="3400" dirty="0">
                <a:ln w="0"/>
                <a:solidFill>
                  <a:schemeClr val="bg1">
                    <a:lumMod val="95000"/>
                  </a:schemeClr>
                </a:solidFill>
                <a:effectLst>
                  <a:outerShdw blurRad="38100" dist="19050" dir="2700000" algn="tl" rotWithShape="0">
                    <a:schemeClr val="dk1">
                      <a:alpha val="40000"/>
                    </a:schemeClr>
                  </a:outerShdw>
                </a:effectLst>
              </a:rPr>
              <a:t> en la zona</a:t>
            </a:r>
          </a:p>
        </p:txBody>
      </p:sp>
      <p:sp>
        <p:nvSpPr>
          <p:cNvPr id="6" name="AutoShape 4"/>
          <p:cNvSpPr>
            <a:spLocks noChangeArrowheads="1"/>
          </p:cNvSpPr>
          <p:nvPr/>
        </p:nvSpPr>
        <p:spPr bwMode="auto">
          <a:xfrm>
            <a:off x="455596" y="1662730"/>
            <a:ext cx="4333120" cy="4189886"/>
          </a:xfrm>
          <a:prstGeom prst="roundRect">
            <a:avLst>
              <a:gd name="adj" fmla="val 16667"/>
            </a:avLst>
          </a:prstGeom>
          <a:solidFill>
            <a:schemeClr val="accent5">
              <a:lumMod val="20000"/>
              <a:lumOff val="80000"/>
            </a:schemeClr>
          </a:solidFill>
          <a:ln w="25400" algn="ctr">
            <a:solidFill>
              <a:srgbClr val="000000"/>
            </a:solidFill>
            <a:round/>
            <a:headEnd/>
            <a:tailEnd/>
          </a:ln>
          <a:effectLst/>
        </p:spPr>
        <p:txBody>
          <a:bodyPr vert="horz" wrap="square" lIns="36576" tIns="36576" rIns="36576" bIns="36576" numCol="1" anchor="t" anchorCtr="0" compatLnSpc="1">
            <a:prstTxWarp prst="textNoShape">
              <a:avLst/>
            </a:prstTxWarp>
          </a:bodyPr>
          <a:lstStyle/>
          <a:p>
            <a:pPr eaLnBrk="0" fontAlgn="base" hangingPunct="0">
              <a:spcBef>
                <a:spcPct val="0"/>
              </a:spcBef>
              <a:spcAft>
                <a:spcPct val="0"/>
              </a:spcAft>
            </a:pPr>
            <a:r>
              <a:rPr lang="es-ES" altLang="es-ES" sz="2300" dirty="0">
                <a:solidFill>
                  <a:srgbClr val="000000"/>
                </a:solidFill>
                <a:latin typeface="Arial" panose="020B0604020202020204" pitchFamily="34" charset="0"/>
              </a:rPr>
              <a:t>Aunque parece existir coincidencia en que las temperaturas ambientales tienen tendencia ascendente a partir de 1960, las tasas de cambio parecen variar, registrándose periodos e que incluso en algunos meses se puede observar descensos.</a:t>
            </a:r>
          </a:p>
          <a:p>
            <a:pPr marL="342900" indent="-342900" eaLnBrk="0" fontAlgn="base" hangingPunct="0">
              <a:spcBef>
                <a:spcPct val="0"/>
              </a:spcBef>
              <a:spcAft>
                <a:spcPct val="0"/>
              </a:spcAft>
              <a:buAutoNum type="alphaLcParenR"/>
            </a:pPr>
            <a:endParaRPr lang="es-BO" altLang="es-ES" sz="2300" dirty="0">
              <a:solidFill>
                <a:srgbClr val="000000"/>
              </a:solidFill>
              <a:latin typeface="Arial" panose="020B0604020202020204" pitchFamily="34" charset="0"/>
            </a:endParaRPr>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4184" y="964972"/>
            <a:ext cx="3949086" cy="4745712"/>
          </a:xfrm>
          <a:prstGeom prst="rect">
            <a:avLst/>
          </a:prstGeom>
          <a:solidFill>
            <a:schemeClr val="bg1"/>
          </a:solidFill>
          <a:ln>
            <a:solidFill>
              <a:schemeClr val="tx1"/>
            </a:solidFill>
          </a:ln>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3789" y="2652014"/>
            <a:ext cx="3768540" cy="4003310"/>
          </a:xfrm>
          <a:prstGeom prst="rect">
            <a:avLst/>
          </a:prstGeom>
          <a:solidFill>
            <a:schemeClr val="bg1"/>
          </a:solidFill>
          <a:ln>
            <a:solidFill>
              <a:schemeClr val="tx1"/>
            </a:solidFill>
          </a:ln>
        </p:spPr>
      </p:pic>
    </p:spTree>
    <p:extLst>
      <p:ext uri="{BB962C8B-B14F-4D97-AF65-F5344CB8AC3E}">
        <p14:creationId xmlns:p14="http://schemas.microsoft.com/office/powerpoint/2010/main" val="327648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1" y="1457742"/>
            <a:ext cx="3949086" cy="4745712"/>
          </a:xfrm>
          <a:prstGeom prst="rect">
            <a:avLst/>
          </a:prstGeom>
          <a:solidFill>
            <a:schemeClr val="bg1"/>
          </a:solidFill>
          <a:ln>
            <a:solidFill>
              <a:schemeClr val="tx1"/>
            </a:solidFill>
          </a:ln>
        </p:spPr>
      </p:pic>
      <p:sp>
        <p:nvSpPr>
          <p:cNvPr id="2" name="Título 1"/>
          <p:cNvSpPr>
            <a:spLocks noGrp="1"/>
          </p:cNvSpPr>
          <p:nvPr>
            <p:ph type="title"/>
          </p:nvPr>
        </p:nvSpPr>
        <p:spPr>
          <a:xfrm>
            <a:off x="1771651" y="324712"/>
            <a:ext cx="9105900" cy="938202"/>
          </a:xfrm>
          <a:solidFill>
            <a:schemeClr val="accent2"/>
          </a:solidFill>
        </p:spPr>
        <p:txBody>
          <a:bodyPr>
            <a:normAutofit fontScale="90000"/>
          </a:bodyPr>
          <a:lstStyle/>
          <a:p>
            <a:r>
              <a:rPr lang="es-ES" sz="3400" dirty="0">
                <a:ln w="0"/>
                <a:solidFill>
                  <a:schemeClr val="bg1">
                    <a:lumMod val="95000"/>
                  </a:schemeClr>
                </a:solidFill>
                <a:effectLst>
                  <a:outerShdw blurRad="38100" dist="19050" dir="2700000" algn="tl" rotWithShape="0">
                    <a:schemeClr val="dk1">
                      <a:alpha val="40000"/>
                    </a:schemeClr>
                  </a:outerShdw>
                </a:effectLst>
              </a:rPr>
              <a:t>Los patrones climáticos muestran </a:t>
            </a:r>
            <a:r>
              <a:rPr lang="es-ES" sz="3400" dirty="0" err="1">
                <a:ln w="0"/>
                <a:solidFill>
                  <a:schemeClr val="bg1">
                    <a:lumMod val="95000"/>
                  </a:schemeClr>
                </a:solidFill>
                <a:effectLst>
                  <a:outerShdw blurRad="38100" dist="19050" dir="2700000" algn="tl" rotWithShape="0">
                    <a:schemeClr val="dk1">
                      <a:alpha val="40000"/>
                    </a:schemeClr>
                  </a:outerShdw>
                </a:effectLst>
              </a:rPr>
              <a:t>erraticidad</a:t>
            </a:r>
            <a:r>
              <a:rPr lang="es-ES" sz="3400" dirty="0">
                <a:ln w="0"/>
                <a:solidFill>
                  <a:schemeClr val="bg1">
                    <a:lumMod val="95000"/>
                  </a:schemeClr>
                </a:solidFill>
                <a:effectLst>
                  <a:outerShdw blurRad="38100" dist="19050" dir="2700000" algn="tl" rotWithShape="0">
                    <a:schemeClr val="dk1">
                      <a:alpha val="40000"/>
                    </a:schemeClr>
                  </a:outerShdw>
                </a:effectLst>
              </a:rPr>
              <a:t> en la zona</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1856" y="1658541"/>
            <a:ext cx="4089358" cy="4344114"/>
          </a:xfrm>
          <a:prstGeom prst="rect">
            <a:avLst/>
          </a:prstGeom>
          <a:solidFill>
            <a:schemeClr val="bg1"/>
          </a:solidFill>
          <a:ln>
            <a:solidFill>
              <a:schemeClr val="tx1"/>
            </a:solidFill>
          </a:ln>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4424" y="3230880"/>
            <a:ext cx="5569557" cy="3503738"/>
          </a:xfrm>
          <a:prstGeom prst="rect">
            <a:avLst/>
          </a:prstGeom>
          <a:ln>
            <a:solidFill>
              <a:schemeClr val="accent1"/>
            </a:solidFill>
          </a:ln>
        </p:spPr>
      </p:pic>
      <p:sp>
        <p:nvSpPr>
          <p:cNvPr id="4" name="CuadroTexto 3"/>
          <p:cNvSpPr txBox="1"/>
          <p:nvPr/>
        </p:nvSpPr>
        <p:spPr>
          <a:xfrm>
            <a:off x="7947845" y="2931230"/>
            <a:ext cx="3846136" cy="307777"/>
          </a:xfrm>
          <a:prstGeom prst="rect">
            <a:avLst/>
          </a:prstGeom>
          <a:solidFill>
            <a:schemeClr val="bg1"/>
          </a:solidFill>
          <a:ln>
            <a:solidFill>
              <a:schemeClr val="accent1"/>
            </a:solidFill>
          </a:ln>
        </p:spPr>
        <p:txBody>
          <a:bodyPr wrap="square" rtlCol="0">
            <a:spAutoFit/>
          </a:bodyPr>
          <a:lstStyle/>
          <a:p>
            <a:r>
              <a:rPr lang="es-BO" sz="1400" b="1" dirty="0">
                <a:latin typeface="Arial" panose="020B0604020202020204" pitchFamily="34" charset="0"/>
                <a:cs typeface="Arial" panose="020B0604020202020204" pitchFamily="34" charset="0"/>
              </a:rPr>
              <a:t>Promedio Tmin Patacamaya 2002-2019</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114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71651" y="409335"/>
            <a:ext cx="6014054" cy="938202"/>
          </a:xfrm>
          <a:solidFill>
            <a:schemeClr val="accent2"/>
          </a:solidFill>
        </p:spPr>
        <p:txBody>
          <a:bodyPr>
            <a:normAutofit/>
          </a:bodyPr>
          <a:lstStyle/>
          <a:p>
            <a:r>
              <a:rPr lang="es-ES" sz="3400" dirty="0">
                <a:ln w="0"/>
                <a:solidFill>
                  <a:schemeClr val="bg1">
                    <a:lumMod val="95000"/>
                  </a:schemeClr>
                </a:solidFill>
                <a:effectLst>
                  <a:outerShdw blurRad="38100" dist="19050" dir="2700000" algn="tl" rotWithShape="0">
                    <a:schemeClr val="dk1">
                      <a:alpha val="40000"/>
                    </a:schemeClr>
                  </a:outerShdw>
                </a:effectLst>
              </a:rPr>
              <a:t>¿Y el riesgo de heladas?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206" y="1592722"/>
            <a:ext cx="4067175" cy="4800600"/>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419" y="1592722"/>
            <a:ext cx="4524375" cy="4781550"/>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3037" y="2664178"/>
            <a:ext cx="6613917" cy="3876257"/>
          </a:xfrm>
          <a:prstGeom prst="rect">
            <a:avLst/>
          </a:prstGeom>
          <a:ln>
            <a:solidFill>
              <a:schemeClr val="tx1"/>
            </a:solidFill>
          </a:ln>
        </p:spPr>
      </p:pic>
    </p:spTree>
    <p:extLst>
      <p:ext uri="{BB962C8B-B14F-4D97-AF65-F5344CB8AC3E}">
        <p14:creationId xmlns:p14="http://schemas.microsoft.com/office/powerpoint/2010/main" val="22390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55571" y="358535"/>
            <a:ext cx="3440429" cy="748905"/>
          </a:xfrm>
          <a:solidFill>
            <a:schemeClr val="accent2"/>
          </a:solidFill>
        </p:spPr>
        <p:txBody>
          <a:bodyPr>
            <a:normAutofit/>
          </a:bodyPr>
          <a:lstStyle/>
          <a:p>
            <a:r>
              <a:rPr lang="es-ES" sz="3400" dirty="0">
                <a:ln w="0"/>
                <a:solidFill>
                  <a:schemeClr val="bg1">
                    <a:lumMod val="95000"/>
                  </a:schemeClr>
                </a:solidFill>
                <a:effectLst>
                  <a:outerShdw blurRad="38100" dist="19050" dir="2700000" algn="tl" rotWithShape="0">
                    <a:schemeClr val="dk1">
                      <a:alpha val="40000"/>
                    </a:schemeClr>
                  </a:outerShdw>
                </a:effectLst>
              </a:rPr>
              <a:t>¿La lluvia?</a:t>
            </a:r>
          </a:p>
        </p:txBody>
      </p:sp>
      <p:pic>
        <p:nvPicPr>
          <p:cNvPr id="5" name="Imagen 4" descr="C:\Users\hp\Desktop\paper_junio_marcloc\datos_precipitation\plot_rain_2.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332" y="1565828"/>
            <a:ext cx="5011871" cy="2821736"/>
          </a:xfrm>
          <a:prstGeom prst="rect">
            <a:avLst/>
          </a:prstGeom>
          <a:noFill/>
          <a:ln>
            <a:solidFill>
              <a:schemeClr val="tx1"/>
            </a:solidFill>
          </a:ln>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099" y="3540174"/>
            <a:ext cx="5922099" cy="3052440"/>
          </a:xfrm>
          <a:prstGeom prst="rect">
            <a:avLst/>
          </a:prstGeom>
        </p:spPr>
      </p:pic>
    </p:spTree>
    <p:extLst>
      <p:ext uri="{BB962C8B-B14F-4D97-AF65-F5344CB8AC3E}">
        <p14:creationId xmlns:p14="http://schemas.microsoft.com/office/powerpoint/2010/main" val="1165068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79044" y="226142"/>
            <a:ext cx="8915399" cy="514882"/>
          </a:xfrm>
          <a:solidFill>
            <a:schemeClr val="accent2"/>
          </a:solidFill>
        </p:spPr>
        <p:txBody>
          <a:bodyPr vert="horz" lIns="91440" tIns="45720" rIns="91440" bIns="45720" rtlCol="0" anchor="t">
            <a:normAutofit fontScale="90000"/>
          </a:bodyPr>
          <a:lstStyle/>
          <a:p>
            <a:pPr algn="ctr"/>
            <a:r>
              <a:rPr lang="es-ES" sz="3400" dirty="0">
                <a:ln w="0"/>
                <a:solidFill>
                  <a:schemeClr val="bg1">
                    <a:lumMod val="95000"/>
                  </a:schemeClr>
                </a:solidFill>
                <a:effectLst>
                  <a:outerShdw blurRad="38100" dist="19050" dir="2700000" algn="tl" rotWithShape="0">
                    <a:schemeClr val="dk1">
                      <a:alpha val="40000"/>
                    </a:schemeClr>
                  </a:outerShdw>
                </a:effectLst>
              </a:rPr>
              <a:t>Impactos en la temporada de cultivo</a:t>
            </a:r>
            <a:endParaRPr lang="en-US" sz="3400" dirty="0">
              <a:ln w="0"/>
              <a:solidFill>
                <a:schemeClr val="bg1">
                  <a:lumMod val="95000"/>
                </a:schemeClr>
              </a:solidFill>
              <a:effectLst>
                <a:outerShdw blurRad="38100" dist="19050" dir="2700000" algn="tl" rotWithShape="0">
                  <a:schemeClr val="dk1">
                    <a:alpha val="40000"/>
                  </a:schemeClr>
                </a:outerShdw>
              </a:effectLst>
            </a:endParaRPr>
          </a:p>
        </p:txBody>
      </p:sp>
      <p:sp>
        <p:nvSpPr>
          <p:cNvPr id="3" name="Subtítulo 2"/>
          <p:cNvSpPr>
            <a:spLocks noGrp="1"/>
          </p:cNvSpPr>
          <p:nvPr>
            <p:ph type="subTitle" idx="1"/>
          </p:nvPr>
        </p:nvSpPr>
        <p:spPr>
          <a:xfrm>
            <a:off x="373626" y="825157"/>
            <a:ext cx="11818373" cy="1923208"/>
          </a:xfrm>
        </p:spPr>
        <p:txBody>
          <a:bodyPr>
            <a:noAutofit/>
          </a:bodyPr>
          <a:lstStyle/>
          <a:p>
            <a:pPr marL="285750" indent="-285750">
              <a:buFont typeface="Arial" panose="020B0604020202020204" pitchFamily="34" charset="0"/>
              <a:buChar char="•"/>
            </a:pPr>
            <a:r>
              <a:rPr lang="es-ES" sz="2200" dirty="0"/>
              <a:t>Desde la antigüedad, los agricultores solían sembrar después de un "pequeño" período de lluvia en octubre, lo que proporcionaba humedad al suelo para la siembra y la emergencia. Entonces, la temporada de lluvias se extendería hasta abril, cuando las heladas comienzan de nuevo, las lluvias disminuyen y los cultivos se cosechan.</a:t>
            </a:r>
          </a:p>
        </p:txBody>
      </p:sp>
      <p:grpSp>
        <p:nvGrpSpPr>
          <p:cNvPr id="15" name="Grupo 14"/>
          <p:cNvGrpSpPr/>
          <p:nvPr/>
        </p:nvGrpSpPr>
        <p:grpSpPr>
          <a:xfrm>
            <a:off x="1661786" y="2832499"/>
            <a:ext cx="8029184" cy="3106455"/>
            <a:chOff x="2438400" y="3973169"/>
            <a:chExt cx="6725608" cy="2596963"/>
          </a:xfrm>
        </p:grpSpPr>
        <p:pic>
          <p:nvPicPr>
            <p:cNvPr id="16" name="Imagen 15"/>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438400" y="3973169"/>
              <a:ext cx="6725608" cy="2596963"/>
            </a:xfrm>
            <a:prstGeom prst="rect">
              <a:avLst/>
            </a:prstGeom>
          </p:spPr>
        </p:pic>
        <p:sp>
          <p:nvSpPr>
            <p:cNvPr id="17" name="Elipse 16"/>
            <p:cNvSpPr/>
            <p:nvPr/>
          </p:nvSpPr>
          <p:spPr>
            <a:xfrm>
              <a:off x="3663015" y="4676791"/>
              <a:ext cx="873230" cy="5607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Conector recto de flecha 17"/>
            <p:cNvCxnSpPr/>
            <p:nvPr/>
          </p:nvCxnSpPr>
          <p:spPr>
            <a:xfrm>
              <a:off x="4566400" y="5602939"/>
              <a:ext cx="2910765" cy="656"/>
            </a:xfrm>
            <a:prstGeom prst="straightConnector1">
              <a:avLst/>
            </a:prstGeom>
            <a:ln w="1270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7507319" y="4303714"/>
              <a:ext cx="7463" cy="1890715"/>
            </a:xfrm>
            <a:prstGeom prst="line">
              <a:avLst/>
            </a:prstGeom>
            <a:ln w="476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6992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17453" y="70184"/>
            <a:ext cx="8915399" cy="1040732"/>
          </a:xfrm>
          <a:solidFill>
            <a:schemeClr val="accent2"/>
          </a:solidFill>
        </p:spPr>
        <p:txBody>
          <a:bodyPr vert="horz" lIns="91440" tIns="45720" rIns="91440" bIns="45720" rtlCol="0" anchor="t">
            <a:normAutofit fontScale="90000"/>
          </a:bodyPr>
          <a:lstStyle/>
          <a:p>
            <a:pPr algn="ctr"/>
            <a:r>
              <a:rPr lang="es-BO" sz="3400" dirty="0">
                <a:ln w="0"/>
                <a:solidFill>
                  <a:schemeClr val="bg1">
                    <a:lumMod val="95000"/>
                  </a:schemeClr>
                </a:solidFill>
                <a:effectLst>
                  <a:outerShdw blurRad="38100" dist="19050" dir="2700000" algn="tl" rotWithShape="0">
                    <a:schemeClr val="dk1">
                      <a:alpha val="40000"/>
                    </a:schemeClr>
                  </a:outerShdw>
                </a:effectLst>
              </a:rPr>
              <a:t>¿Son los cambios en las tendencias, producto solo del cambio climático?</a:t>
            </a:r>
            <a:endParaRPr lang="en-US" sz="3400" dirty="0">
              <a:ln w="0"/>
              <a:solidFill>
                <a:schemeClr val="bg1">
                  <a:lumMod val="95000"/>
                </a:schemeClr>
              </a:solidFill>
              <a:effectLst>
                <a:outerShdw blurRad="38100" dist="19050" dir="2700000" algn="tl" rotWithShape="0">
                  <a:schemeClr val="dk1">
                    <a:alpha val="40000"/>
                  </a:schemeClr>
                </a:outerShdw>
              </a:effectLst>
            </a:endParaRPr>
          </a:p>
        </p:txBody>
      </p:sp>
      <p:sp>
        <p:nvSpPr>
          <p:cNvPr id="5" name="Rectangle 2"/>
          <p:cNvSpPr txBox="1">
            <a:spLocks noChangeArrowheads="1"/>
          </p:cNvSpPr>
          <p:nvPr/>
        </p:nvSpPr>
        <p:spPr>
          <a:xfrm>
            <a:off x="609600" y="304800"/>
            <a:ext cx="7772400" cy="11430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altLang="en-US" sz="6000" b="1" dirty="0">
              <a:solidFill>
                <a:srgbClr val="800000"/>
              </a:solidFill>
              <a:latin typeface="Arial" panose="020B0604020202020204" pitchFamily="34" charset="0"/>
              <a:cs typeface="Times New Roman" panose="02020603050405020304" pitchFamily="18" charset="0"/>
              <a:sym typeface="Wingdings" panose="05000000000000000000" pitchFamily="2" charset="2"/>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344" y="1345532"/>
            <a:ext cx="6204765" cy="255817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7760" y="3109547"/>
            <a:ext cx="8413209" cy="3481118"/>
          </a:xfrm>
          <a:prstGeom prst="rect">
            <a:avLst/>
          </a:prstGeom>
        </p:spPr>
      </p:pic>
      <p:pic>
        <p:nvPicPr>
          <p:cNvPr id="15" name="Imagen 14"/>
          <p:cNvPicPr/>
          <p:nvPr/>
        </p:nvPicPr>
        <p:blipFill>
          <a:blip r:embed="rId4">
            <a:extLst>
              <a:ext uri="{28A0092B-C50C-407E-A947-70E740481C1C}">
                <a14:useLocalDpi xmlns:a14="http://schemas.microsoft.com/office/drawing/2010/main" val="0"/>
              </a:ext>
            </a:extLst>
          </a:blip>
          <a:srcRect/>
          <a:stretch>
            <a:fillRect/>
          </a:stretch>
        </p:blipFill>
        <p:spPr bwMode="auto">
          <a:xfrm>
            <a:off x="5080236" y="1260861"/>
            <a:ext cx="6924040" cy="5142865"/>
          </a:xfrm>
          <a:prstGeom prst="rect">
            <a:avLst/>
          </a:prstGeom>
          <a:noFill/>
          <a:ln>
            <a:solidFill>
              <a:schemeClr val="tx1"/>
            </a:solidFill>
          </a:ln>
        </p:spPr>
      </p:pic>
    </p:spTree>
    <p:extLst>
      <p:ext uri="{BB962C8B-B14F-4D97-AF65-F5344CB8AC3E}">
        <p14:creationId xmlns:p14="http://schemas.microsoft.com/office/powerpoint/2010/main" val="423858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40368" y="409335"/>
            <a:ext cx="8690472" cy="740933"/>
          </a:xfrm>
          <a:solidFill>
            <a:schemeClr val="accent2"/>
          </a:solidFill>
        </p:spPr>
        <p:txBody>
          <a:bodyPr>
            <a:noAutofit/>
          </a:bodyPr>
          <a:lstStyle/>
          <a:p>
            <a:r>
              <a:rPr lang="es-ES" sz="3400" dirty="0">
                <a:ln w="0"/>
                <a:solidFill>
                  <a:schemeClr val="bg1">
                    <a:lumMod val="95000"/>
                  </a:schemeClr>
                </a:solidFill>
                <a:effectLst>
                  <a:outerShdw blurRad="38100" dist="19050" dir="2700000" algn="tl" rotWithShape="0">
                    <a:schemeClr val="dk1">
                      <a:alpha val="40000"/>
                    </a:schemeClr>
                  </a:outerShdw>
                </a:effectLst>
              </a:rPr>
              <a:t>¿Que encontramos con los agricultores?</a:t>
            </a:r>
          </a:p>
        </p:txBody>
      </p:sp>
      <p:sp>
        <p:nvSpPr>
          <p:cNvPr id="6" name="AutoShape 4"/>
          <p:cNvSpPr>
            <a:spLocks noChangeArrowheads="1"/>
          </p:cNvSpPr>
          <p:nvPr/>
        </p:nvSpPr>
        <p:spPr bwMode="auto">
          <a:xfrm>
            <a:off x="491292" y="1486796"/>
            <a:ext cx="7060575" cy="4597133"/>
          </a:xfrm>
          <a:prstGeom prst="roundRect">
            <a:avLst>
              <a:gd name="adj" fmla="val 16667"/>
            </a:avLst>
          </a:prstGeom>
          <a:solidFill>
            <a:schemeClr val="accent5">
              <a:lumMod val="20000"/>
              <a:lumOff val="80000"/>
            </a:schemeClr>
          </a:solidFill>
          <a:ln w="25400" algn="ctr">
            <a:solidFill>
              <a:srgbClr val="000000"/>
            </a:solidFill>
            <a:round/>
            <a:headEnd/>
            <a:tailEnd/>
          </a:ln>
          <a:effectLst/>
        </p:spPr>
        <p:txBody>
          <a:bodyPr vert="horz" wrap="square" lIns="36576" tIns="36576" rIns="36576" bIns="36576" numCol="1" anchor="t" anchorCtr="0" compatLnSpc="1">
            <a:prstTxWarp prst="textNoShape">
              <a:avLst/>
            </a:prstTxWarp>
          </a:bodyPr>
          <a:lstStyle/>
          <a:p>
            <a:pPr eaLnBrk="0" fontAlgn="base" hangingPunct="0">
              <a:spcBef>
                <a:spcPct val="0"/>
              </a:spcBef>
              <a:spcAft>
                <a:spcPct val="0"/>
              </a:spcAft>
            </a:pPr>
            <a:r>
              <a:rPr lang="es-ES" altLang="es-ES" sz="1600" dirty="0">
                <a:solidFill>
                  <a:schemeClr val="accent1"/>
                </a:solidFill>
                <a:latin typeface="Arial" panose="020B0604020202020204" pitchFamily="34" charset="0"/>
              </a:rPr>
              <a:t>¿Qué Factores intervinieron para que cambien sus sistemas en los ultimo 30 años?</a:t>
            </a:r>
          </a:p>
          <a:p>
            <a:pPr marL="285750" indent="-285750" eaLnBrk="0" fontAlgn="base" hangingPunct="0">
              <a:spcBef>
                <a:spcPct val="0"/>
              </a:spcBef>
              <a:spcAft>
                <a:spcPct val="0"/>
              </a:spcAft>
              <a:buFont typeface="Arial" panose="020B0604020202020204" pitchFamily="34" charset="0"/>
              <a:buChar char="•"/>
            </a:pPr>
            <a:r>
              <a:rPr lang="es-ES" altLang="es-ES" sz="1600" dirty="0">
                <a:solidFill>
                  <a:srgbClr val="000000"/>
                </a:solidFill>
                <a:latin typeface="Arial" panose="020B0604020202020204" pitchFamily="34" charset="0"/>
              </a:rPr>
              <a:t>Factores Institucionales: PAC (Mejoramiento lechero), IBTA</a:t>
            </a:r>
          </a:p>
          <a:p>
            <a:pPr marL="285750" indent="-285750" eaLnBrk="0" fontAlgn="base" hangingPunct="0">
              <a:spcBef>
                <a:spcPct val="0"/>
              </a:spcBef>
              <a:spcAft>
                <a:spcPct val="0"/>
              </a:spcAft>
              <a:buFont typeface="Arial" panose="020B0604020202020204" pitchFamily="34" charset="0"/>
              <a:buChar char="•"/>
            </a:pPr>
            <a:r>
              <a:rPr lang="es-ES" altLang="es-ES" sz="1600" dirty="0">
                <a:solidFill>
                  <a:srgbClr val="000000"/>
                </a:solidFill>
                <a:latin typeface="Arial" panose="020B0604020202020204" pitchFamily="34" charset="0"/>
              </a:rPr>
              <a:t>Evento climáticos extremos 1983 Sequia -1984 Lluvia intensa.</a:t>
            </a:r>
          </a:p>
          <a:p>
            <a:pPr marL="285750" indent="-285750" eaLnBrk="0" fontAlgn="base" hangingPunct="0">
              <a:spcBef>
                <a:spcPct val="0"/>
              </a:spcBef>
              <a:spcAft>
                <a:spcPct val="0"/>
              </a:spcAft>
              <a:buFont typeface="Arial" panose="020B0604020202020204" pitchFamily="34" charset="0"/>
              <a:buChar char="•"/>
            </a:pPr>
            <a:r>
              <a:rPr lang="es-ES" altLang="es-ES" sz="1600" dirty="0">
                <a:solidFill>
                  <a:srgbClr val="000000"/>
                </a:solidFill>
                <a:latin typeface="Arial" panose="020B0604020202020204" pitchFamily="34" charset="0"/>
              </a:rPr>
              <a:t>Factor Humano: Masiva migración a las ciudades.</a:t>
            </a:r>
          </a:p>
          <a:p>
            <a:pPr marL="285750" indent="-285750" eaLnBrk="0" fontAlgn="base" hangingPunct="0">
              <a:spcBef>
                <a:spcPct val="0"/>
              </a:spcBef>
              <a:spcAft>
                <a:spcPct val="0"/>
              </a:spcAft>
              <a:buFont typeface="Arial" panose="020B0604020202020204" pitchFamily="34" charset="0"/>
              <a:buChar char="•"/>
            </a:pPr>
            <a:r>
              <a:rPr lang="es-ES" altLang="es-ES" sz="1600" dirty="0">
                <a:solidFill>
                  <a:srgbClr val="000000"/>
                </a:solidFill>
                <a:latin typeface="Arial" panose="020B0604020202020204" pitchFamily="34" charset="0"/>
              </a:rPr>
              <a:t>Factor Tecnológico: Implementación de tractores.</a:t>
            </a:r>
          </a:p>
          <a:p>
            <a:pPr marL="285750" indent="-285750" eaLnBrk="0" fontAlgn="base" hangingPunct="0">
              <a:spcBef>
                <a:spcPct val="0"/>
              </a:spcBef>
              <a:spcAft>
                <a:spcPct val="0"/>
              </a:spcAft>
              <a:buFont typeface="Arial" panose="020B0604020202020204" pitchFamily="34" charset="0"/>
              <a:buChar char="•"/>
            </a:pPr>
            <a:r>
              <a:rPr lang="es-ES" altLang="es-ES" sz="1600" dirty="0">
                <a:solidFill>
                  <a:srgbClr val="000000"/>
                </a:solidFill>
                <a:latin typeface="Arial" panose="020B0604020202020204" pitchFamily="34" charset="0"/>
              </a:rPr>
              <a:t>Desarrollo del mercados especializados: PIL, Hortalizas, Acopiadores</a:t>
            </a:r>
          </a:p>
          <a:p>
            <a:pPr marL="285750" indent="-285750" eaLnBrk="0" fontAlgn="base" hangingPunct="0">
              <a:spcBef>
                <a:spcPct val="0"/>
              </a:spcBef>
              <a:spcAft>
                <a:spcPct val="0"/>
              </a:spcAft>
              <a:buFont typeface="Arial" panose="020B0604020202020204" pitchFamily="34" charset="0"/>
              <a:buChar char="•"/>
            </a:pPr>
            <a:r>
              <a:rPr lang="es-ES" altLang="es-ES" sz="1600" dirty="0">
                <a:solidFill>
                  <a:srgbClr val="000000"/>
                </a:solidFill>
                <a:latin typeface="Arial" panose="020B0604020202020204" pitchFamily="34" charset="0"/>
              </a:rPr>
              <a:t>Concentración de mercados </a:t>
            </a:r>
            <a:r>
              <a:rPr lang="es-ES" altLang="es-ES" sz="1600" dirty="0" err="1">
                <a:solidFill>
                  <a:srgbClr val="000000"/>
                </a:solidFill>
                <a:latin typeface="Arial" panose="020B0604020202020204" pitchFamily="34" charset="0"/>
              </a:rPr>
              <a:t>especificos</a:t>
            </a:r>
            <a:endParaRPr lang="es-ES" altLang="es-ES" sz="1600" dirty="0">
              <a:solidFill>
                <a:srgbClr val="000000"/>
              </a:solidFill>
              <a:latin typeface="Arial" panose="020B0604020202020204" pitchFamily="34" charset="0"/>
            </a:endParaRPr>
          </a:p>
          <a:p>
            <a:pPr marL="285750" indent="-285750" eaLnBrk="0" fontAlgn="base" hangingPunct="0">
              <a:spcBef>
                <a:spcPct val="0"/>
              </a:spcBef>
              <a:spcAft>
                <a:spcPct val="0"/>
              </a:spcAft>
              <a:buFont typeface="Arial" panose="020B0604020202020204" pitchFamily="34" charset="0"/>
              <a:buChar char="•"/>
            </a:pPr>
            <a:endParaRPr lang="es-ES" altLang="es-ES" sz="1600" dirty="0">
              <a:solidFill>
                <a:srgbClr val="000000"/>
              </a:solidFill>
              <a:latin typeface="Arial" panose="020B0604020202020204" pitchFamily="34" charset="0"/>
            </a:endParaRPr>
          </a:p>
          <a:p>
            <a:pPr marL="285750" indent="-285750" eaLnBrk="0" fontAlgn="base" hangingPunct="0">
              <a:spcBef>
                <a:spcPct val="0"/>
              </a:spcBef>
              <a:spcAft>
                <a:spcPct val="0"/>
              </a:spcAft>
              <a:buFont typeface="Arial" panose="020B0604020202020204" pitchFamily="34" charset="0"/>
              <a:buChar char="•"/>
            </a:pPr>
            <a:endParaRPr lang="es-ES" altLang="es-ES" sz="1600" dirty="0">
              <a:solidFill>
                <a:srgbClr val="000000"/>
              </a:solidFill>
              <a:latin typeface="Arial" panose="020B0604020202020204" pitchFamily="34" charset="0"/>
            </a:endParaRPr>
          </a:p>
          <a:p>
            <a:pPr eaLnBrk="0" fontAlgn="base" hangingPunct="0">
              <a:spcBef>
                <a:spcPct val="0"/>
              </a:spcBef>
              <a:spcAft>
                <a:spcPct val="0"/>
              </a:spcAft>
            </a:pPr>
            <a:endParaRPr lang="es-ES" altLang="es-ES" sz="1600" dirty="0">
              <a:solidFill>
                <a:srgbClr val="000000"/>
              </a:solidFill>
              <a:latin typeface="Arial" panose="020B0604020202020204" pitchFamily="34" charset="0"/>
            </a:endParaRPr>
          </a:p>
          <a:p>
            <a:pPr eaLnBrk="0" fontAlgn="base" hangingPunct="0">
              <a:spcBef>
                <a:spcPct val="0"/>
              </a:spcBef>
              <a:spcAft>
                <a:spcPct val="0"/>
              </a:spcAft>
            </a:pPr>
            <a:endParaRPr lang="es-BO" altLang="es-ES" sz="1600" dirty="0">
              <a:solidFill>
                <a:srgbClr val="000000"/>
              </a:solidFill>
              <a:latin typeface="Arial" panose="020B0604020202020204" pitchFamily="34"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176" y="3910783"/>
            <a:ext cx="6947926" cy="2117759"/>
          </a:xfrm>
          <a:prstGeom prst="rect">
            <a:avLst/>
          </a:prstGeom>
        </p:spPr>
      </p:pic>
      <p:pic>
        <p:nvPicPr>
          <p:cNvPr id="11" name="Picture 15" descr="An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98879" y="1316724"/>
            <a:ext cx="3101828" cy="173780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2" name="Picture 16" descr="Despu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32536" y="3191682"/>
            <a:ext cx="3068171" cy="173780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CuadroTexto 3">
            <a:extLst>
              <a:ext uri="{FF2B5EF4-FFF2-40B4-BE49-F238E27FC236}">
                <a16:creationId xmlns:a16="http://schemas.microsoft.com/office/drawing/2014/main" id="{051CB935-68AF-4A9F-A472-17DB56C0E13F}"/>
              </a:ext>
            </a:extLst>
          </p:cNvPr>
          <p:cNvSpPr txBox="1"/>
          <p:nvPr/>
        </p:nvSpPr>
        <p:spPr>
          <a:xfrm>
            <a:off x="8598879" y="2714606"/>
            <a:ext cx="1066800" cy="369332"/>
          </a:xfrm>
          <a:prstGeom prst="rect">
            <a:avLst/>
          </a:prstGeom>
          <a:noFill/>
        </p:spPr>
        <p:txBody>
          <a:bodyPr wrap="square" rtlCol="0">
            <a:spAutoFit/>
          </a:bodyPr>
          <a:lstStyle/>
          <a:p>
            <a:r>
              <a:rPr lang="es-ES" b="1" dirty="0">
                <a:solidFill>
                  <a:srgbClr val="FFFF00"/>
                </a:solidFill>
                <a:effectLst>
                  <a:outerShdw blurRad="38100" dist="38100" dir="2700000" algn="tl">
                    <a:srgbClr val="000000">
                      <a:alpha val="43137"/>
                    </a:srgbClr>
                  </a:outerShdw>
                </a:effectLst>
              </a:rPr>
              <a:t>1980</a:t>
            </a:r>
          </a:p>
        </p:txBody>
      </p:sp>
      <p:sp>
        <p:nvSpPr>
          <p:cNvPr id="13" name="CuadroTexto 12">
            <a:extLst>
              <a:ext uri="{FF2B5EF4-FFF2-40B4-BE49-F238E27FC236}">
                <a16:creationId xmlns:a16="http://schemas.microsoft.com/office/drawing/2014/main" id="{FEBD022F-117E-4434-8076-76F2C8671AE5}"/>
              </a:ext>
            </a:extLst>
          </p:cNvPr>
          <p:cNvSpPr txBox="1"/>
          <p:nvPr/>
        </p:nvSpPr>
        <p:spPr>
          <a:xfrm>
            <a:off x="8598879" y="4600330"/>
            <a:ext cx="749154" cy="369332"/>
          </a:xfrm>
          <a:prstGeom prst="rect">
            <a:avLst/>
          </a:prstGeom>
          <a:noFill/>
        </p:spPr>
        <p:txBody>
          <a:bodyPr wrap="square" rtlCol="0">
            <a:spAutoFit/>
          </a:bodyPr>
          <a:lstStyle/>
          <a:p>
            <a:r>
              <a:rPr lang="es-ES" b="1" dirty="0">
                <a:solidFill>
                  <a:srgbClr val="FFFF00"/>
                </a:solidFill>
                <a:effectLst>
                  <a:outerShdw blurRad="38100" dist="38100" dir="2700000" algn="tl">
                    <a:srgbClr val="000000">
                      <a:alpha val="43137"/>
                    </a:srgbClr>
                  </a:outerShdw>
                </a:effectLst>
              </a:rPr>
              <a:t>2010</a:t>
            </a:r>
          </a:p>
        </p:txBody>
      </p:sp>
      <p:sp>
        <p:nvSpPr>
          <p:cNvPr id="15" name="CuadroTexto 14">
            <a:extLst>
              <a:ext uri="{FF2B5EF4-FFF2-40B4-BE49-F238E27FC236}">
                <a16:creationId xmlns:a16="http://schemas.microsoft.com/office/drawing/2014/main" id="{B3E2E816-D6C7-45AB-B2AF-C017F2DA2E8D}"/>
              </a:ext>
            </a:extLst>
          </p:cNvPr>
          <p:cNvSpPr txBox="1"/>
          <p:nvPr/>
        </p:nvSpPr>
        <p:spPr>
          <a:xfrm>
            <a:off x="8075202" y="5899263"/>
            <a:ext cx="932253" cy="369332"/>
          </a:xfrm>
          <a:prstGeom prst="rect">
            <a:avLst/>
          </a:prstGeom>
          <a:noFill/>
        </p:spPr>
        <p:txBody>
          <a:bodyPr wrap="square" rtlCol="0">
            <a:spAutoFit/>
          </a:bodyPr>
          <a:lstStyle/>
          <a:p>
            <a:r>
              <a:rPr lang="es-ES" b="1" dirty="0">
                <a:effectLst>
                  <a:outerShdw blurRad="38100" dist="38100" dir="2700000" algn="tl">
                    <a:srgbClr val="000000">
                      <a:alpha val="43137"/>
                    </a:srgbClr>
                  </a:outerShdw>
                </a:effectLst>
              </a:rPr>
              <a:t>2021…</a:t>
            </a:r>
          </a:p>
        </p:txBody>
      </p:sp>
      <p:pic>
        <p:nvPicPr>
          <p:cNvPr id="9" name="Imagen 8">
            <a:extLst>
              <a:ext uri="{FF2B5EF4-FFF2-40B4-BE49-F238E27FC236}">
                <a16:creationId xmlns:a16="http://schemas.microsoft.com/office/drawing/2014/main" id="{D69B2870-6D80-4A6E-9537-EDB6ECFF25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32279" y="5202202"/>
            <a:ext cx="2203574" cy="15643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69388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0B3286-0AE2-4029-A17D-13E155AE5455}"/>
              </a:ext>
            </a:extLst>
          </p:cNvPr>
          <p:cNvSpPr>
            <a:spLocks noGrp="1"/>
          </p:cNvSpPr>
          <p:nvPr>
            <p:ph type="title"/>
          </p:nvPr>
        </p:nvSpPr>
        <p:spPr>
          <a:xfrm>
            <a:off x="1718626" y="231514"/>
            <a:ext cx="9644495" cy="720701"/>
          </a:xfrm>
          <a:solidFill>
            <a:schemeClr val="accent2"/>
          </a:solidFill>
        </p:spPr>
        <p:txBody>
          <a:bodyPr vert="horz" lIns="91440" tIns="45720" rIns="91440" bIns="45720" rtlCol="0" anchor="t">
            <a:noAutofit/>
          </a:bodyPr>
          <a:lstStyle/>
          <a:p>
            <a:r>
              <a:rPr lang="es-ES" sz="3200" dirty="0">
                <a:ln w="0"/>
                <a:solidFill>
                  <a:schemeClr val="bg1">
                    <a:lumMod val="95000"/>
                  </a:schemeClr>
                </a:solidFill>
                <a:effectLst>
                  <a:outerShdw blurRad="38100" dist="19050" dir="2700000" algn="tl" rotWithShape="0">
                    <a:schemeClr val="dk1">
                      <a:alpha val="40000"/>
                    </a:schemeClr>
                  </a:outerShdw>
                </a:effectLst>
              </a:rPr>
              <a:t>En estos cinco últimos años hubo cambios por?</a:t>
            </a:r>
          </a:p>
        </p:txBody>
      </p:sp>
      <p:sp>
        <p:nvSpPr>
          <p:cNvPr id="4" name="AutoShape 4">
            <a:extLst>
              <a:ext uri="{FF2B5EF4-FFF2-40B4-BE49-F238E27FC236}">
                <a16:creationId xmlns:a16="http://schemas.microsoft.com/office/drawing/2014/main" id="{9FF42B6D-E696-47B1-88B9-E05CC03A3BF7}"/>
              </a:ext>
            </a:extLst>
          </p:cNvPr>
          <p:cNvSpPr>
            <a:spLocks noChangeArrowheads="1"/>
          </p:cNvSpPr>
          <p:nvPr/>
        </p:nvSpPr>
        <p:spPr bwMode="auto">
          <a:xfrm>
            <a:off x="243840" y="1336189"/>
            <a:ext cx="6522719" cy="5342678"/>
          </a:xfrm>
          <a:prstGeom prst="roundRect">
            <a:avLst>
              <a:gd name="adj" fmla="val 16667"/>
            </a:avLst>
          </a:prstGeom>
          <a:solidFill>
            <a:schemeClr val="accent5">
              <a:lumMod val="20000"/>
              <a:lumOff val="80000"/>
            </a:schemeClr>
          </a:solidFill>
          <a:ln w="25400" algn="ctr">
            <a:solidFill>
              <a:srgbClr val="000000"/>
            </a:solidFill>
            <a:round/>
            <a:headEnd/>
            <a:tailEnd/>
          </a:ln>
          <a:effectLst/>
        </p:spPr>
        <p:txBody>
          <a:bodyPr vert="horz" wrap="square" lIns="36576" tIns="36576" rIns="36576" bIns="36576" numCol="1" anchor="t" anchorCtr="0" compatLnSpc="1">
            <a:prstTxWarp prst="textNoShape">
              <a:avLst/>
            </a:prstTxWarp>
          </a:bodyPr>
          <a:lstStyle/>
          <a:p>
            <a:pPr eaLnBrk="0" fontAlgn="base" hangingPunct="0">
              <a:spcBef>
                <a:spcPct val="0"/>
              </a:spcBef>
              <a:spcAft>
                <a:spcPct val="0"/>
              </a:spcAft>
            </a:pPr>
            <a:endParaRPr lang="es-ES" altLang="es-ES" sz="1600" dirty="0">
              <a:solidFill>
                <a:srgbClr val="000000"/>
              </a:solidFill>
              <a:latin typeface="Arial" panose="020B0604020202020204" pitchFamily="34" charset="0"/>
            </a:endParaRPr>
          </a:p>
          <a:p>
            <a:pPr eaLnBrk="0" fontAlgn="base" hangingPunct="0">
              <a:spcBef>
                <a:spcPct val="0"/>
              </a:spcBef>
              <a:spcAft>
                <a:spcPct val="0"/>
              </a:spcAft>
            </a:pPr>
            <a:endParaRPr lang="es-BO" altLang="es-ES" sz="1600" dirty="0">
              <a:solidFill>
                <a:srgbClr val="000000"/>
              </a:solidFill>
              <a:latin typeface="Arial" panose="020B0604020202020204" pitchFamily="34" charset="0"/>
            </a:endParaRPr>
          </a:p>
        </p:txBody>
      </p:sp>
      <p:graphicFrame>
        <p:nvGraphicFramePr>
          <p:cNvPr id="5" name="Diagrama 4">
            <a:extLst>
              <a:ext uri="{FF2B5EF4-FFF2-40B4-BE49-F238E27FC236}">
                <a16:creationId xmlns:a16="http://schemas.microsoft.com/office/drawing/2014/main" id="{36A78A07-EED2-4530-9101-E3FA531E5BED}"/>
              </a:ext>
            </a:extLst>
          </p:cNvPr>
          <p:cNvGraphicFramePr/>
          <p:nvPr>
            <p:extLst>
              <p:ext uri="{D42A27DB-BD31-4B8C-83A1-F6EECF244321}">
                <p14:modId xmlns:p14="http://schemas.microsoft.com/office/powerpoint/2010/main" val="483659437"/>
              </p:ext>
            </p:extLst>
          </p:nvPr>
        </p:nvGraphicFramePr>
        <p:xfrm>
          <a:off x="5204177" y="110348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lecha: doblada 9">
            <a:extLst>
              <a:ext uri="{FF2B5EF4-FFF2-40B4-BE49-F238E27FC236}">
                <a16:creationId xmlns:a16="http://schemas.microsoft.com/office/drawing/2014/main" id="{432038DB-A888-486B-A639-824DDFB0AA11}"/>
              </a:ext>
            </a:extLst>
          </p:cNvPr>
          <p:cNvSpPr/>
          <p:nvPr/>
        </p:nvSpPr>
        <p:spPr>
          <a:xfrm rot="3486358">
            <a:off x="6967847" y="2410847"/>
            <a:ext cx="957270" cy="617305"/>
          </a:xfrm>
          <a:prstGeom prst="ben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nvGrpSpPr>
          <p:cNvPr id="13" name="Grupo 12">
            <a:extLst>
              <a:ext uri="{FF2B5EF4-FFF2-40B4-BE49-F238E27FC236}">
                <a16:creationId xmlns:a16="http://schemas.microsoft.com/office/drawing/2014/main" id="{AA8F0080-B1C6-4CA9-9680-FB9AF6998ED3}"/>
              </a:ext>
            </a:extLst>
          </p:cNvPr>
          <p:cNvGrpSpPr/>
          <p:nvPr/>
        </p:nvGrpSpPr>
        <p:grpSpPr>
          <a:xfrm>
            <a:off x="5567679" y="2266089"/>
            <a:ext cx="1946391" cy="906819"/>
            <a:chOff x="1833673" y="2234249"/>
            <a:chExt cx="1946391" cy="906819"/>
          </a:xfrm>
          <a:scene3d>
            <a:camera prst="orthographicFront"/>
            <a:lightRig rig="threePt" dir="t">
              <a:rot lat="0" lon="0" rev="7500000"/>
            </a:lightRig>
          </a:scene3d>
        </p:grpSpPr>
        <p:sp>
          <p:nvSpPr>
            <p:cNvPr id="14" name="Rectángulo: esquinas redondeadas 13">
              <a:extLst>
                <a:ext uri="{FF2B5EF4-FFF2-40B4-BE49-F238E27FC236}">
                  <a16:creationId xmlns:a16="http://schemas.microsoft.com/office/drawing/2014/main" id="{1142296C-8D13-4ED8-BD66-D6863A6DEB38}"/>
                </a:ext>
              </a:extLst>
            </p:cNvPr>
            <p:cNvSpPr/>
            <p:nvPr/>
          </p:nvSpPr>
          <p:spPr>
            <a:xfrm rot="240000">
              <a:off x="1833673" y="2234249"/>
              <a:ext cx="1946391" cy="906819"/>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5" name="Rectángulo: esquinas redondeadas 4">
              <a:extLst>
                <a:ext uri="{FF2B5EF4-FFF2-40B4-BE49-F238E27FC236}">
                  <a16:creationId xmlns:a16="http://schemas.microsoft.com/office/drawing/2014/main" id="{5F731302-FD98-4A47-BFB9-B90951117E35}"/>
                </a:ext>
              </a:extLst>
            </p:cNvPr>
            <p:cNvSpPr txBox="1"/>
            <p:nvPr/>
          </p:nvSpPr>
          <p:spPr>
            <a:xfrm rot="240000">
              <a:off x="1877940" y="2278516"/>
              <a:ext cx="1857857" cy="8182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a:r>
                <a:rPr lang="es-ES" sz="1600" dirty="0"/>
                <a:t>Apoyo con Servicio; Climáticos …</a:t>
              </a:r>
            </a:p>
          </p:txBody>
        </p:sp>
      </p:grpSp>
      <p:sp>
        <p:nvSpPr>
          <p:cNvPr id="16" name="CuadroTexto 15">
            <a:extLst>
              <a:ext uri="{FF2B5EF4-FFF2-40B4-BE49-F238E27FC236}">
                <a16:creationId xmlns:a16="http://schemas.microsoft.com/office/drawing/2014/main" id="{0341AE0B-A146-4CAE-8E02-DD53D59F2195}"/>
              </a:ext>
            </a:extLst>
          </p:cNvPr>
          <p:cNvSpPr txBox="1"/>
          <p:nvPr/>
        </p:nvSpPr>
        <p:spPr>
          <a:xfrm rot="225472">
            <a:off x="7231830" y="5305778"/>
            <a:ext cx="4113505" cy="369332"/>
          </a:xfrm>
          <a:prstGeom prst="rect">
            <a:avLst/>
          </a:prstGeom>
          <a:noFill/>
        </p:spPr>
        <p:txBody>
          <a:bodyPr wrap="square" rtlCol="0">
            <a:spAutoFit/>
          </a:bodyPr>
          <a:lstStyle/>
          <a:p>
            <a:pPr algn="ctr"/>
            <a:r>
              <a:rPr lang="es-ES" dirty="0"/>
              <a:t>Sistema Productivo</a:t>
            </a:r>
          </a:p>
        </p:txBody>
      </p:sp>
      <p:pic>
        <p:nvPicPr>
          <p:cNvPr id="17" name="Imagen 16">
            <a:extLst>
              <a:ext uri="{FF2B5EF4-FFF2-40B4-BE49-F238E27FC236}">
                <a16:creationId xmlns:a16="http://schemas.microsoft.com/office/drawing/2014/main" id="{F9C8EF5A-225C-4B37-92F5-B9E30B71286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4960" y="1336189"/>
            <a:ext cx="5252719" cy="5185967"/>
          </a:xfrm>
          <a:prstGeom prst="rect">
            <a:avLst/>
          </a:prstGeom>
          <a:noFill/>
        </p:spPr>
      </p:pic>
      <p:sp>
        <p:nvSpPr>
          <p:cNvPr id="18" name="CuadroTexto 17">
            <a:extLst>
              <a:ext uri="{FF2B5EF4-FFF2-40B4-BE49-F238E27FC236}">
                <a16:creationId xmlns:a16="http://schemas.microsoft.com/office/drawing/2014/main" id="{57A55CAD-B272-47EB-8FB4-72D7C9C8FD5B}"/>
              </a:ext>
            </a:extLst>
          </p:cNvPr>
          <p:cNvSpPr txBox="1"/>
          <p:nvPr/>
        </p:nvSpPr>
        <p:spPr>
          <a:xfrm>
            <a:off x="5098686" y="4263021"/>
            <a:ext cx="1647553" cy="600164"/>
          </a:xfrm>
          <a:prstGeom prst="rect">
            <a:avLst/>
          </a:prstGeom>
          <a:solidFill>
            <a:schemeClr val="accent5">
              <a:lumMod val="20000"/>
              <a:lumOff val="80000"/>
            </a:schemeClr>
          </a:solidFill>
          <a:ln>
            <a:solidFill>
              <a:schemeClr val="accent1"/>
            </a:solidFill>
          </a:ln>
        </p:spPr>
        <p:txBody>
          <a:bodyPr wrap="square" rtlCol="0">
            <a:spAutoFit/>
          </a:bodyPr>
          <a:lstStyle/>
          <a:p>
            <a:r>
              <a:rPr lang="es-ES" sz="1100" dirty="0"/>
              <a:t>Categoría del </a:t>
            </a:r>
          </a:p>
          <a:p>
            <a:r>
              <a:rPr lang="es-ES" sz="1100" dirty="0"/>
              <a:t>0= no influye </a:t>
            </a:r>
          </a:p>
          <a:p>
            <a:r>
              <a:rPr lang="es-ES" sz="1100" dirty="0"/>
              <a:t>5= influye altamente</a:t>
            </a:r>
          </a:p>
        </p:txBody>
      </p:sp>
    </p:spTree>
    <p:extLst>
      <p:ext uri="{BB962C8B-B14F-4D97-AF65-F5344CB8AC3E}">
        <p14:creationId xmlns:p14="http://schemas.microsoft.com/office/powerpoint/2010/main" val="379448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2700" y="201290"/>
            <a:ext cx="9399979" cy="1099190"/>
          </a:xfrm>
          <a:solidFill>
            <a:schemeClr val="accent2"/>
          </a:solidFill>
        </p:spPr>
        <p:txBody>
          <a:bodyPr vert="horz" lIns="91440" tIns="45720" rIns="91440" bIns="45720" rtlCol="0" anchor="t">
            <a:normAutofit fontScale="90000"/>
          </a:bodyPr>
          <a:lstStyle/>
          <a:p>
            <a:r>
              <a:rPr lang="es-ES" sz="3400" dirty="0">
                <a:ln w="0"/>
                <a:solidFill>
                  <a:schemeClr val="bg1">
                    <a:lumMod val="95000"/>
                  </a:schemeClr>
                </a:solidFill>
                <a:effectLst>
                  <a:outerShdw blurRad="38100" dist="19050" dir="2700000" algn="tl" rotWithShape="0">
                    <a:schemeClr val="dk1">
                      <a:alpha val="40000"/>
                    </a:schemeClr>
                  </a:outerShdw>
                </a:effectLst>
              </a:rPr>
              <a:t>Los agricultores confían en su conocimiento del clima local </a:t>
            </a:r>
            <a:endParaRPr lang="en-US" sz="3400" dirty="0">
              <a:ln w="0"/>
              <a:solidFill>
                <a:schemeClr val="bg1">
                  <a:lumMod val="95000"/>
                </a:schemeClr>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617845" y="1482180"/>
            <a:ext cx="10720715" cy="1946820"/>
          </a:xfrm>
        </p:spPr>
        <p:txBody>
          <a:bodyPr>
            <a:noAutofit/>
          </a:bodyPr>
          <a:lstStyle/>
          <a:p>
            <a:r>
              <a:rPr lang="es-ES" sz="2400" dirty="0"/>
              <a:t>Los pueblos andinos han vigilado el clima durante miles de años y antes del contacto europeo tenían astrónomos y pronosticadores profesionales.  </a:t>
            </a:r>
            <a:r>
              <a:rPr lang="es-ES" sz="2400" b="1" dirty="0"/>
              <a:t>Este conocimiento persiste</a:t>
            </a:r>
            <a:r>
              <a:rPr lang="es-ES" sz="2400" dirty="0"/>
              <a:t>.</a:t>
            </a:r>
          </a:p>
          <a:p>
            <a:r>
              <a:rPr lang="es-ES" sz="2400" dirty="0"/>
              <a:t>El uso de los conocimientos climáticos locales está disminuyendo, </a:t>
            </a:r>
            <a:r>
              <a:rPr lang="es-ES" sz="2400" dirty="0">
                <a:solidFill>
                  <a:srgbClr val="FF0000"/>
                </a:solidFill>
              </a:rPr>
              <a:t>aunque el uso de las previsiones meteorológicas no ha aumentado.</a:t>
            </a:r>
          </a:p>
        </p:txBody>
      </p:sp>
      <p:pic>
        <p:nvPicPr>
          <p:cNvPr id="5" name="Imagen 4">
            <a:extLst>
              <a:ext uri="{FF2B5EF4-FFF2-40B4-BE49-F238E27FC236}">
                <a16:creationId xmlns:a16="http://schemas.microsoft.com/office/drawing/2014/main" id="{A437FF9F-6E8F-4337-8F01-0258BEB845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563" y="5074586"/>
            <a:ext cx="4387205" cy="1706607"/>
          </a:xfrm>
          <a:prstGeom prst="rect">
            <a:avLst/>
          </a:prstGeom>
        </p:spPr>
      </p:pic>
      <p:pic>
        <p:nvPicPr>
          <p:cNvPr id="9" name="Imagen 8">
            <a:extLst>
              <a:ext uri="{FF2B5EF4-FFF2-40B4-BE49-F238E27FC236}">
                <a16:creationId xmlns:a16="http://schemas.microsoft.com/office/drawing/2014/main" id="{842CF0EB-39CB-4771-8009-F4D30E68D51D}"/>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422640" y="4587842"/>
            <a:ext cx="3335351" cy="2270158"/>
          </a:xfrm>
          <a:prstGeom prst="rect">
            <a:avLst/>
          </a:prstGeom>
        </p:spPr>
      </p:pic>
      <p:pic>
        <p:nvPicPr>
          <p:cNvPr id="10" name="Picture 2">
            <a:extLst>
              <a:ext uri="{FF2B5EF4-FFF2-40B4-BE49-F238E27FC236}">
                <a16:creationId xmlns:a16="http://schemas.microsoft.com/office/drawing/2014/main" id="{5718F288-1DBA-47CD-8ED4-0974DB92A0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66896" y="3783333"/>
            <a:ext cx="8001056" cy="1214446"/>
          </a:xfrm>
          <a:prstGeom prst="rect">
            <a:avLst/>
          </a:prstGeom>
          <a:noFill/>
          <a:ln w="9525">
            <a:noFill/>
            <a:miter lim="800000"/>
            <a:headEnd/>
            <a:tailEnd/>
          </a:ln>
          <a:effectLst/>
        </p:spPr>
      </p:pic>
    </p:spTree>
    <p:extLst>
      <p:ext uri="{BB962C8B-B14F-4D97-AF65-F5344CB8AC3E}">
        <p14:creationId xmlns:p14="http://schemas.microsoft.com/office/powerpoint/2010/main" val="282720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571" y="352783"/>
            <a:ext cx="8911687" cy="823690"/>
          </a:xfrm>
        </p:spPr>
        <p:txBody>
          <a:bodyPr/>
          <a:lstStyle/>
          <a:p>
            <a:pPr algn="ctr"/>
            <a:r>
              <a:rPr lang="es-ES" dirty="0"/>
              <a:t>Oportunidad para un sistema mixto</a:t>
            </a:r>
            <a:endParaRPr lang="en-US" dirty="0"/>
          </a:p>
        </p:txBody>
      </p:sp>
      <p:sp>
        <p:nvSpPr>
          <p:cNvPr id="3" name="Content Placeholder 2"/>
          <p:cNvSpPr>
            <a:spLocks noGrp="1"/>
          </p:cNvSpPr>
          <p:nvPr>
            <p:ph idx="1"/>
          </p:nvPr>
        </p:nvSpPr>
        <p:spPr>
          <a:xfrm>
            <a:off x="2624491" y="1106214"/>
            <a:ext cx="8915400" cy="4645572"/>
          </a:xfrm>
        </p:spPr>
        <p:txBody>
          <a:bodyPr>
            <a:normAutofit fontScale="85000" lnSpcReduction="10000"/>
          </a:bodyPr>
          <a:lstStyle/>
          <a:p>
            <a:r>
              <a:rPr lang="es-ES" sz="2800" dirty="0"/>
              <a:t>Utilización de las previsiones meteorológicas a corto plazo generadas por el servicio meteorológico y por las estaciones meteorológicas locales (meteorología local)</a:t>
            </a:r>
          </a:p>
          <a:p>
            <a:r>
              <a:rPr lang="es-ES" sz="2800" dirty="0"/>
              <a:t>Conectar a los agricultores en una red de previsión utilizando teléfonos inteligentes y la aplicación </a:t>
            </a:r>
            <a:r>
              <a:rPr lang="es-ES" sz="2800" dirty="0" err="1"/>
              <a:t>Whatsapp</a:t>
            </a:r>
            <a:r>
              <a:rPr lang="es-ES" sz="2800" dirty="0"/>
              <a:t> para previsiones basadas en el conocimiento local</a:t>
            </a:r>
          </a:p>
          <a:p>
            <a:pPr lvl="1"/>
            <a:r>
              <a:rPr lang="es-ES" sz="2400" dirty="0"/>
              <a:t>Compartir los pronósticos meteorológicos, especialmente los pronósticos a corto plazo</a:t>
            </a:r>
          </a:p>
          <a:p>
            <a:pPr lvl="1"/>
            <a:r>
              <a:rPr lang="es-ES" sz="2400" dirty="0"/>
              <a:t>Compartir las previsiones basadas en los conocimientos locales</a:t>
            </a:r>
            <a:r>
              <a:rPr lang="en-US" sz="2400" dirty="0"/>
              <a:t> </a:t>
            </a:r>
          </a:p>
          <a:p>
            <a:r>
              <a:rPr lang="en-US" sz="2800" dirty="0"/>
              <a:t> </a:t>
            </a:r>
            <a:r>
              <a:rPr lang="es-ES" sz="2800" dirty="0"/>
              <a:t>El enfoque "</a:t>
            </a:r>
            <a:r>
              <a:rPr lang="es-ES" sz="2800" dirty="0" err="1"/>
              <a:t>Whatsapp</a:t>
            </a:r>
            <a:r>
              <a:rPr lang="es-ES" sz="2800" dirty="0"/>
              <a:t>" es muy popular, pero hay una reticencia a compartir información</a:t>
            </a:r>
            <a:endParaRPr lang="en-US" sz="2800" dirty="0"/>
          </a:p>
          <a:p>
            <a:pPr lvl="1"/>
            <a:endParaRPr lang="en-US" sz="2800" dirty="0"/>
          </a:p>
        </p:txBody>
      </p:sp>
      <p:pic>
        <p:nvPicPr>
          <p:cNvPr id="4" name="Imagen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7154" y="1176473"/>
            <a:ext cx="2255461" cy="3528619"/>
          </a:xfrm>
          <a:prstGeom prst="rect">
            <a:avLst/>
          </a:prstGeom>
        </p:spPr>
      </p:pic>
    </p:spTree>
    <p:extLst>
      <p:ext uri="{BB962C8B-B14F-4D97-AF65-F5344CB8AC3E}">
        <p14:creationId xmlns:p14="http://schemas.microsoft.com/office/powerpoint/2010/main" val="1614441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4427" y="38251"/>
            <a:ext cx="9329030" cy="840188"/>
          </a:xfrm>
        </p:spPr>
        <p:txBody>
          <a:bodyPr vert="horz" lIns="91440" tIns="45720" rIns="91440" bIns="45720" rtlCol="0" anchor="t">
            <a:normAutofit/>
          </a:bodyPr>
          <a:lstStyle/>
          <a:p>
            <a:r>
              <a:rPr lang="es-AR" b="1" dirty="0">
                <a:effectLst>
                  <a:outerShdw blurRad="38100" dist="38100" dir="2700000" algn="tl">
                    <a:srgbClr val="000000">
                      <a:alpha val="43137"/>
                    </a:srgbClr>
                  </a:outerShdw>
                </a:effectLst>
              </a:rPr>
              <a:t>Proceso compartido con los Productores</a:t>
            </a:r>
            <a:endParaRPr lang="es-ES" b="1" dirty="0">
              <a:effectLst>
                <a:outerShdw blurRad="38100" dist="38100" dir="2700000" algn="tl">
                  <a:srgbClr val="000000">
                    <a:alpha val="43137"/>
                  </a:srgbClr>
                </a:outerShdw>
              </a:effectLst>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9467" y="4121439"/>
            <a:ext cx="3108288" cy="1977027"/>
          </a:xfrm>
          <a:prstGeom prst="rect">
            <a:avLst/>
          </a:prstGeom>
        </p:spPr>
      </p:pic>
      <p:grpSp>
        <p:nvGrpSpPr>
          <p:cNvPr id="25" name="Grupo 24"/>
          <p:cNvGrpSpPr/>
          <p:nvPr/>
        </p:nvGrpSpPr>
        <p:grpSpPr>
          <a:xfrm>
            <a:off x="2167003" y="826863"/>
            <a:ext cx="8868427" cy="3439950"/>
            <a:chOff x="1428847" y="1043487"/>
            <a:chExt cx="7312857" cy="3223324"/>
          </a:xfrm>
        </p:grpSpPr>
        <p:sp>
          <p:nvSpPr>
            <p:cNvPr id="20" name="Freeform 56"/>
            <p:cNvSpPr>
              <a:spLocks/>
            </p:cNvSpPr>
            <p:nvPr/>
          </p:nvSpPr>
          <p:spPr bwMode="auto">
            <a:xfrm>
              <a:off x="2243897" y="3604749"/>
              <a:ext cx="2000716" cy="395836"/>
            </a:xfrm>
            <a:custGeom>
              <a:avLst/>
              <a:gdLst>
                <a:gd name="T0" fmla="*/ 1680 w 1680"/>
                <a:gd name="T1" fmla="*/ 360 h 360"/>
                <a:gd name="T2" fmla="*/ 0 w 1680"/>
                <a:gd name="T3" fmla="*/ 360 h 360"/>
                <a:gd name="T4" fmla="*/ 0 w 1680"/>
                <a:gd name="T5" fmla="*/ 0 h 360"/>
              </a:gdLst>
              <a:ahLst/>
              <a:cxnLst>
                <a:cxn ang="0">
                  <a:pos x="T0" y="T1"/>
                </a:cxn>
                <a:cxn ang="0">
                  <a:pos x="T2" y="T3"/>
                </a:cxn>
                <a:cxn ang="0">
                  <a:pos x="T4" y="T5"/>
                </a:cxn>
              </a:cxnLst>
              <a:rect l="0" t="0" r="r" b="b"/>
              <a:pathLst>
                <a:path w="1680" h="360">
                  <a:moveTo>
                    <a:pt x="1680" y="360"/>
                  </a:moveTo>
                  <a:lnTo>
                    <a:pt x="0" y="360"/>
                  </a:lnTo>
                  <a:lnTo>
                    <a:pt x="0" y="0"/>
                  </a:lnTo>
                </a:path>
              </a:pathLst>
            </a:custGeom>
            <a:noFill/>
            <a:ln w="76200" cmpd="sng">
              <a:solidFill>
                <a:schemeClr val="accent1"/>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pPr algn="ctr"/>
              <a:endParaRPr lang="es-ES"/>
            </a:p>
          </p:txBody>
        </p:sp>
        <p:sp>
          <p:nvSpPr>
            <p:cNvPr id="6" name="Rectangle 42"/>
            <p:cNvSpPr>
              <a:spLocks noChangeArrowheads="1"/>
            </p:cNvSpPr>
            <p:nvPr/>
          </p:nvSpPr>
          <p:spPr bwMode="auto">
            <a:xfrm>
              <a:off x="4102998" y="1043487"/>
              <a:ext cx="2073697" cy="83492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tIns="72000" rIns="0" bIns="0"/>
            <a:lstStyle/>
            <a:p>
              <a:pPr algn="ctr"/>
              <a:r>
                <a:rPr lang="es-MX" altLang="es-ES" b="1" dirty="0">
                  <a:solidFill>
                    <a:srgbClr val="FFFF66"/>
                  </a:solidFill>
                </a:rPr>
                <a:t>Motivación y sensibilización por temática</a:t>
              </a:r>
            </a:p>
          </p:txBody>
        </p:sp>
        <p:sp>
          <p:nvSpPr>
            <p:cNvPr id="7" name="Rectangle 43"/>
            <p:cNvSpPr>
              <a:spLocks noChangeArrowheads="1"/>
            </p:cNvSpPr>
            <p:nvPr/>
          </p:nvSpPr>
          <p:spPr bwMode="auto">
            <a:xfrm>
              <a:off x="7113109" y="2016151"/>
              <a:ext cx="1628595" cy="5307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0" tIns="72000" rIns="0" bIns="0"/>
            <a:lstStyle/>
            <a:p>
              <a:pPr algn="ctr">
                <a:lnSpc>
                  <a:spcPct val="80000"/>
                </a:lnSpc>
              </a:pPr>
              <a:r>
                <a:rPr lang="es-MX" altLang="es-ES" sz="1400" b="1" i="1" dirty="0">
                  <a:solidFill>
                    <a:srgbClr val="FFFF66"/>
                  </a:solidFill>
                </a:rPr>
                <a:t>Conocimientos previos</a:t>
              </a:r>
              <a:endParaRPr lang="es-MX" altLang="es-ES" sz="1400" b="1" dirty="0">
                <a:solidFill>
                  <a:srgbClr val="FFFF66"/>
                </a:solidFill>
              </a:endParaRPr>
            </a:p>
          </p:txBody>
        </p:sp>
        <p:sp>
          <p:nvSpPr>
            <p:cNvPr id="8" name="Rectangle 44"/>
            <p:cNvSpPr>
              <a:spLocks noChangeArrowheads="1"/>
            </p:cNvSpPr>
            <p:nvPr/>
          </p:nvSpPr>
          <p:spPr bwMode="auto">
            <a:xfrm>
              <a:off x="7114616" y="2940936"/>
              <a:ext cx="1627088" cy="795175"/>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0" tIns="144000" rIns="0" bIns="0"/>
            <a:lstStyle/>
            <a:p>
              <a:pPr algn="ctr">
                <a:lnSpc>
                  <a:spcPct val="72000"/>
                </a:lnSpc>
              </a:pPr>
              <a:r>
                <a:rPr lang="es-MX" altLang="es-ES" sz="1400" b="1" i="1" dirty="0">
                  <a:solidFill>
                    <a:srgbClr val="FFFF66"/>
                  </a:solidFill>
                </a:rPr>
                <a:t>Contenidos conceptuales, prácticos</a:t>
              </a:r>
              <a:endParaRPr lang="es-MX" altLang="es-ES" sz="1400" b="1" dirty="0">
                <a:solidFill>
                  <a:srgbClr val="FFFF66"/>
                </a:solidFill>
              </a:endParaRPr>
            </a:p>
          </p:txBody>
        </p:sp>
        <p:sp>
          <p:nvSpPr>
            <p:cNvPr id="9" name="Rectangle 45"/>
            <p:cNvSpPr>
              <a:spLocks noChangeArrowheads="1"/>
            </p:cNvSpPr>
            <p:nvPr/>
          </p:nvSpPr>
          <p:spPr bwMode="auto">
            <a:xfrm>
              <a:off x="3934858" y="3711590"/>
              <a:ext cx="1979027" cy="555221"/>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tIns="72000" rIns="0" bIns="0"/>
            <a:lstStyle/>
            <a:p>
              <a:pPr algn="ctr">
                <a:lnSpc>
                  <a:spcPct val="80000"/>
                </a:lnSpc>
              </a:pPr>
              <a:r>
                <a:rPr lang="es-MX" altLang="es-ES" sz="1400" b="1" i="1" dirty="0">
                  <a:solidFill>
                    <a:srgbClr val="FFFF66"/>
                  </a:solidFill>
                </a:rPr>
                <a:t>Habilidades intelectuales  con pequeños experimentos</a:t>
              </a:r>
              <a:endParaRPr lang="es-MX" altLang="es-ES" sz="1400" b="1" dirty="0">
                <a:solidFill>
                  <a:srgbClr val="FFFF66"/>
                </a:solidFill>
              </a:endParaRPr>
            </a:p>
          </p:txBody>
        </p:sp>
        <p:sp>
          <p:nvSpPr>
            <p:cNvPr id="10" name="Rectangle 46"/>
            <p:cNvSpPr>
              <a:spLocks noChangeArrowheads="1"/>
            </p:cNvSpPr>
            <p:nvPr/>
          </p:nvSpPr>
          <p:spPr bwMode="auto">
            <a:xfrm>
              <a:off x="1428847" y="3100321"/>
              <a:ext cx="1627088" cy="469399"/>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0" tIns="72000" rIns="0" bIns="0"/>
            <a:lstStyle/>
            <a:p>
              <a:pPr algn="ctr"/>
              <a:r>
                <a:rPr lang="es-MX" altLang="es-ES" sz="1400" b="1" i="1">
                  <a:solidFill>
                    <a:srgbClr val="FFFF66"/>
                  </a:solidFill>
                </a:rPr>
                <a:t>Reflexión</a:t>
              </a:r>
              <a:endParaRPr lang="es-MX" altLang="es-ES" sz="1400" b="1">
                <a:solidFill>
                  <a:srgbClr val="FFFF66"/>
                </a:solidFill>
              </a:endParaRPr>
            </a:p>
          </p:txBody>
        </p:sp>
        <p:sp>
          <p:nvSpPr>
            <p:cNvPr id="11" name="Rectangle 47"/>
            <p:cNvSpPr>
              <a:spLocks noChangeArrowheads="1"/>
            </p:cNvSpPr>
            <p:nvPr/>
          </p:nvSpPr>
          <p:spPr bwMode="auto">
            <a:xfrm>
              <a:off x="1445419" y="2149264"/>
              <a:ext cx="1624075" cy="434369"/>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0" tIns="72000" rIns="0" bIns="0"/>
            <a:lstStyle/>
            <a:p>
              <a:pPr algn="ctr"/>
              <a:r>
                <a:rPr lang="es-MX" altLang="es-ES" sz="1400" b="1" i="1">
                  <a:solidFill>
                    <a:srgbClr val="FFFF66"/>
                  </a:solidFill>
                </a:rPr>
                <a:t>Evaluación</a:t>
              </a:r>
              <a:endParaRPr lang="es-MX" altLang="es-ES" sz="1400" b="1">
                <a:solidFill>
                  <a:srgbClr val="FFFF66"/>
                </a:solidFill>
              </a:endParaRPr>
            </a:p>
          </p:txBody>
        </p:sp>
        <p:sp>
          <p:nvSpPr>
            <p:cNvPr id="12" name="Rectangle 48"/>
            <p:cNvSpPr>
              <a:spLocks noChangeArrowheads="1"/>
            </p:cNvSpPr>
            <p:nvPr/>
          </p:nvSpPr>
          <p:spPr bwMode="auto">
            <a:xfrm>
              <a:off x="4435946" y="2625791"/>
              <a:ext cx="1440000" cy="379206"/>
            </a:xfrm>
            <a:prstGeom prst="rect">
              <a:avLst/>
            </a:prstGeom>
            <a:ln/>
          </p:spPr>
          <p:style>
            <a:lnRef idx="2">
              <a:schemeClr val="accent6"/>
            </a:lnRef>
            <a:fillRef idx="1">
              <a:schemeClr val="lt1"/>
            </a:fillRef>
            <a:effectRef idx="0">
              <a:schemeClr val="accent6"/>
            </a:effectRef>
            <a:fontRef idx="minor">
              <a:schemeClr val="dk1"/>
            </a:fontRef>
          </p:style>
          <p:txBody>
            <a:bodyPr lIns="0" tIns="0" rIns="0" bIns="0" anchor="ctr">
              <a:spAutoFit/>
            </a:bodyPr>
            <a:lstStyle/>
            <a:p>
              <a:pPr algn="ctr">
                <a:lnSpc>
                  <a:spcPct val="88000"/>
                </a:lnSpc>
              </a:pPr>
              <a:r>
                <a:rPr lang="es-MX" altLang="es-ES" sz="1400" b="1" i="1" dirty="0"/>
                <a:t>Conocimiento</a:t>
              </a:r>
            </a:p>
            <a:p>
              <a:pPr algn="ctr">
                <a:lnSpc>
                  <a:spcPct val="88000"/>
                </a:lnSpc>
              </a:pPr>
              <a:r>
                <a:rPr lang="es-MX" altLang="es-ES" sz="1400" b="1" i="1" dirty="0"/>
                <a:t> interactivo</a:t>
              </a:r>
              <a:endParaRPr lang="es-MX" altLang="es-ES" sz="1400" dirty="0"/>
            </a:p>
          </p:txBody>
        </p:sp>
        <p:sp>
          <p:nvSpPr>
            <p:cNvPr id="13" name="Freeform 49"/>
            <p:cNvSpPr>
              <a:spLocks/>
            </p:cNvSpPr>
            <p:nvPr/>
          </p:nvSpPr>
          <p:spPr bwMode="auto">
            <a:xfrm>
              <a:off x="6382426" y="2613407"/>
              <a:ext cx="561948" cy="395836"/>
            </a:xfrm>
            <a:custGeom>
              <a:avLst/>
              <a:gdLst>
                <a:gd name="T0" fmla="*/ 15000 w 20000"/>
                <a:gd name="T1" fmla="*/ 0 h 20000"/>
                <a:gd name="T2" fmla="*/ 15000 w 20000"/>
                <a:gd name="T3" fmla="*/ 5000 h 20000"/>
                <a:gd name="T4" fmla="*/ 0 w 20000"/>
                <a:gd name="T5" fmla="*/ 5000 h 20000"/>
                <a:gd name="T6" fmla="*/ 0 w 20000"/>
                <a:gd name="T7" fmla="*/ 15000 h 20000"/>
                <a:gd name="T8" fmla="*/ 15000 w 20000"/>
                <a:gd name="T9" fmla="*/ 15000 h 20000"/>
                <a:gd name="T10" fmla="*/ 15000 w 20000"/>
                <a:gd name="T11" fmla="*/ 20000 h 20000"/>
                <a:gd name="T12" fmla="*/ 20000 w 20000"/>
                <a:gd name="T13" fmla="*/ 10000 h 20000"/>
                <a:gd name="T14" fmla="*/ 15000 w 20000"/>
                <a:gd name="T15" fmla="*/ 0 h 20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00" h="20000">
                  <a:moveTo>
                    <a:pt x="15000" y="0"/>
                  </a:moveTo>
                  <a:lnTo>
                    <a:pt x="15000" y="5000"/>
                  </a:lnTo>
                  <a:lnTo>
                    <a:pt x="0" y="5000"/>
                  </a:lnTo>
                  <a:lnTo>
                    <a:pt x="0" y="15000"/>
                  </a:lnTo>
                  <a:lnTo>
                    <a:pt x="15000" y="15000"/>
                  </a:lnTo>
                  <a:lnTo>
                    <a:pt x="15000" y="20000"/>
                  </a:lnTo>
                  <a:lnTo>
                    <a:pt x="20000" y="10000"/>
                  </a:lnTo>
                  <a:lnTo>
                    <a:pt x="15000" y="0"/>
                  </a:lnTo>
                  <a:close/>
                </a:path>
              </a:pathLst>
            </a:custGeom>
            <a:solidFill>
              <a:srgbClr val="99CCFF"/>
            </a:solidFill>
            <a:ln w="3175" cap="flat" cmpd="sng">
              <a:solidFill>
                <a:srgbClr val="00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ES"/>
            </a:p>
          </p:txBody>
        </p:sp>
        <p:sp>
          <p:nvSpPr>
            <p:cNvPr id="14" name="Freeform 50"/>
            <p:cNvSpPr>
              <a:spLocks/>
            </p:cNvSpPr>
            <p:nvPr/>
          </p:nvSpPr>
          <p:spPr bwMode="auto">
            <a:xfrm rot="10800000">
              <a:off x="3506397" y="2613407"/>
              <a:ext cx="561948" cy="395836"/>
            </a:xfrm>
            <a:custGeom>
              <a:avLst/>
              <a:gdLst>
                <a:gd name="T0" fmla="*/ 15000 w 20000"/>
                <a:gd name="T1" fmla="*/ 0 h 20000"/>
                <a:gd name="T2" fmla="*/ 15000 w 20000"/>
                <a:gd name="T3" fmla="*/ 5000 h 20000"/>
                <a:gd name="T4" fmla="*/ 0 w 20000"/>
                <a:gd name="T5" fmla="*/ 5000 h 20000"/>
                <a:gd name="T6" fmla="*/ 0 w 20000"/>
                <a:gd name="T7" fmla="*/ 15000 h 20000"/>
                <a:gd name="T8" fmla="*/ 15000 w 20000"/>
                <a:gd name="T9" fmla="*/ 15000 h 20000"/>
                <a:gd name="T10" fmla="*/ 15000 w 20000"/>
                <a:gd name="T11" fmla="*/ 20000 h 20000"/>
                <a:gd name="T12" fmla="*/ 20000 w 20000"/>
                <a:gd name="T13" fmla="*/ 10000 h 20000"/>
                <a:gd name="T14" fmla="*/ 15000 w 20000"/>
                <a:gd name="T15" fmla="*/ 0 h 20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00" h="20000">
                  <a:moveTo>
                    <a:pt x="15000" y="0"/>
                  </a:moveTo>
                  <a:lnTo>
                    <a:pt x="15000" y="5000"/>
                  </a:lnTo>
                  <a:lnTo>
                    <a:pt x="0" y="5000"/>
                  </a:lnTo>
                  <a:lnTo>
                    <a:pt x="0" y="15000"/>
                  </a:lnTo>
                  <a:lnTo>
                    <a:pt x="15000" y="15000"/>
                  </a:lnTo>
                  <a:lnTo>
                    <a:pt x="15000" y="20000"/>
                  </a:lnTo>
                  <a:lnTo>
                    <a:pt x="20000" y="10000"/>
                  </a:lnTo>
                  <a:lnTo>
                    <a:pt x="15000" y="0"/>
                  </a:lnTo>
                  <a:close/>
                </a:path>
              </a:pathLst>
            </a:custGeom>
            <a:solidFill>
              <a:srgbClr val="99CCFF"/>
            </a:solidFill>
            <a:ln w="3175" cap="flat" cmpd="sng">
              <a:solidFill>
                <a:srgbClr val="00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ES"/>
            </a:p>
          </p:txBody>
        </p:sp>
        <p:sp>
          <p:nvSpPr>
            <p:cNvPr id="15" name="Freeform 51"/>
            <p:cNvSpPr>
              <a:spLocks/>
            </p:cNvSpPr>
            <p:nvPr/>
          </p:nvSpPr>
          <p:spPr bwMode="auto">
            <a:xfrm rot="5400000">
              <a:off x="4814010" y="3170100"/>
              <a:ext cx="593754" cy="373628"/>
            </a:xfrm>
            <a:custGeom>
              <a:avLst/>
              <a:gdLst>
                <a:gd name="T0" fmla="*/ 15000 w 20000"/>
                <a:gd name="T1" fmla="*/ 0 h 20000"/>
                <a:gd name="T2" fmla="*/ 15000 w 20000"/>
                <a:gd name="T3" fmla="*/ 5000 h 20000"/>
                <a:gd name="T4" fmla="*/ 0 w 20000"/>
                <a:gd name="T5" fmla="*/ 5000 h 20000"/>
                <a:gd name="T6" fmla="*/ 0 w 20000"/>
                <a:gd name="T7" fmla="*/ 15000 h 20000"/>
                <a:gd name="T8" fmla="*/ 15000 w 20000"/>
                <a:gd name="T9" fmla="*/ 15000 h 20000"/>
                <a:gd name="T10" fmla="*/ 15000 w 20000"/>
                <a:gd name="T11" fmla="*/ 20000 h 20000"/>
                <a:gd name="T12" fmla="*/ 20000 w 20000"/>
                <a:gd name="T13" fmla="*/ 10000 h 20000"/>
                <a:gd name="T14" fmla="*/ 15000 w 20000"/>
                <a:gd name="T15" fmla="*/ 0 h 20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00" h="20000">
                  <a:moveTo>
                    <a:pt x="15000" y="0"/>
                  </a:moveTo>
                  <a:lnTo>
                    <a:pt x="15000" y="5000"/>
                  </a:lnTo>
                  <a:lnTo>
                    <a:pt x="0" y="5000"/>
                  </a:lnTo>
                  <a:lnTo>
                    <a:pt x="0" y="15000"/>
                  </a:lnTo>
                  <a:lnTo>
                    <a:pt x="15000" y="15000"/>
                  </a:lnTo>
                  <a:lnTo>
                    <a:pt x="15000" y="20000"/>
                  </a:lnTo>
                  <a:lnTo>
                    <a:pt x="20000" y="10000"/>
                  </a:lnTo>
                  <a:lnTo>
                    <a:pt x="15000" y="0"/>
                  </a:lnTo>
                  <a:close/>
                </a:path>
              </a:pathLst>
            </a:custGeom>
            <a:solidFill>
              <a:srgbClr val="FFCC99"/>
            </a:solidFill>
            <a:ln w="3175" cap="flat" cmpd="sng">
              <a:solidFill>
                <a:srgbClr val="00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ES"/>
            </a:p>
          </p:txBody>
        </p:sp>
        <p:sp>
          <p:nvSpPr>
            <p:cNvPr id="16" name="Freeform 52"/>
            <p:cNvSpPr>
              <a:spLocks/>
            </p:cNvSpPr>
            <p:nvPr/>
          </p:nvSpPr>
          <p:spPr bwMode="auto">
            <a:xfrm rot="16200000">
              <a:off x="4812258" y="2028647"/>
              <a:ext cx="597257" cy="373628"/>
            </a:xfrm>
            <a:custGeom>
              <a:avLst/>
              <a:gdLst>
                <a:gd name="T0" fmla="*/ 15000 w 20000"/>
                <a:gd name="T1" fmla="*/ 0 h 20000"/>
                <a:gd name="T2" fmla="*/ 15000 w 20000"/>
                <a:gd name="T3" fmla="*/ 5000 h 20000"/>
                <a:gd name="T4" fmla="*/ 0 w 20000"/>
                <a:gd name="T5" fmla="*/ 5000 h 20000"/>
                <a:gd name="T6" fmla="*/ 0 w 20000"/>
                <a:gd name="T7" fmla="*/ 15000 h 20000"/>
                <a:gd name="T8" fmla="*/ 15000 w 20000"/>
                <a:gd name="T9" fmla="*/ 15000 h 20000"/>
                <a:gd name="T10" fmla="*/ 15000 w 20000"/>
                <a:gd name="T11" fmla="*/ 20000 h 20000"/>
                <a:gd name="T12" fmla="*/ 20000 w 20000"/>
                <a:gd name="T13" fmla="*/ 10000 h 20000"/>
                <a:gd name="T14" fmla="*/ 15000 w 20000"/>
                <a:gd name="T15" fmla="*/ 0 h 20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00" h="20000">
                  <a:moveTo>
                    <a:pt x="15000" y="0"/>
                  </a:moveTo>
                  <a:lnTo>
                    <a:pt x="15000" y="5000"/>
                  </a:lnTo>
                  <a:lnTo>
                    <a:pt x="0" y="5000"/>
                  </a:lnTo>
                  <a:lnTo>
                    <a:pt x="0" y="15000"/>
                  </a:lnTo>
                  <a:lnTo>
                    <a:pt x="15000" y="15000"/>
                  </a:lnTo>
                  <a:lnTo>
                    <a:pt x="15000" y="20000"/>
                  </a:lnTo>
                  <a:lnTo>
                    <a:pt x="20000" y="10000"/>
                  </a:lnTo>
                  <a:lnTo>
                    <a:pt x="15000" y="0"/>
                  </a:lnTo>
                  <a:close/>
                </a:path>
              </a:pathLst>
            </a:custGeom>
            <a:solidFill>
              <a:srgbClr val="FFCC99"/>
            </a:solidFill>
            <a:ln w="3175" cap="flat" cmpd="sng">
              <a:solidFill>
                <a:srgbClr val="00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s-ES"/>
            </a:p>
          </p:txBody>
        </p:sp>
        <p:sp>
          <p:nvSpPr>
            <p:cNvPr id="17" name="Freeform 53"/>
            <p:cNvSpPr>
              <a:spLocks/>
            </p:cNvSpPr>
            <p:nvPr/>
          </p:nvSpPr>
          <p:spPr bwMode="auto">
            <a:xfrm>
              <a:off x="6176695" y="1476693"/>
              <a:ext cx="1746945" cy="530700"/>
            </a:xfrm>
            <a:custGeom>
              <a:avLst/>
              <a:gdLst>
                <a:gd name="T0" fmla="*/ 0 w 1920"/>
                <a:gd name="T1" fmla="*/ 0 h 480"/>
                <a:gd name="T2" fmla="*/ 1920 w 1920"/>
                <a:gd name="T3" fmla="*/ 0 h 480"/>
                <a:gd name="T4" fmla="*/ 1920 w 1920"/>
                <a:gd name="T5" fmla="*/ 480 h 480"/>
              </a:gdLst>
              <a:ahLst/>
              <a:cxnLst>
                <a:cxn ang="0">
                  <a:pos x="T0" y="T1"/>
                </a:cxn>
                <a:cxn ang="0">
                  <a:pos x="T2" y="T3"/>
                </a:cxn>
                <a:cxn ang="0">
                  <a:pos x="T4" y="T5"/>
                </a:cxn>
              </a:cxnLst>
              <a:rect l="0" t="0" r="r" b="b"/>
              <a:pathLst>
                <a:path w="1920" h="480">
                  <a:moveTo>
                    <a:pt x="0" y="0"/>
                  </a:moveTo>
                  <a:lnTo>
                    <a:pt x="1920" y="0"/>
                  </a:lnTo>
                  <a:lnTo>
                    <a:pt x="1920" y="480"/>
                  </a:lnTo>
                </a:path>
              </a:pathLst>
            </a:custGeom>
            <a:noFill/>
            <a:ln w="76200" cmpd="sng">
              <a:solidFill>
                <a:schemeClr val="accent1"/>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pPr algn="ctr"/>
              <a:endParaRPr lang="es-ES"/>
            </a:p>
          </p:txBody>
        </p:sp>
        <p:sp>
          <p:nvSpPr>
            <p:cNvPr id="18" name="Line 54"/>
            <p:cNvSpPr>
              <a:spLocks noChangeShapeType="1"/>
            </p:cNvSpPr>
            <p:nvPr/>
          </p:nvSpPr>
          <p:spPr bwMode="auto">
            <a:xfrm>
              <a:off x="7923640" y="2555609"/>
              <a:ext cx="0" cy="397587"/>
            </a:xfrm>
            <a:prstGeom prst="line">
              <a:avLst/>
            </a:prstGeom>
            <a:noFill/>
            <a:ln w="76200">
              <a:solidFill>
                <a:schemeClr val="accent1"/>
              </a:solidFill>
              <a:round/>
              <a:headEnd/>
              <a:tailEnd type="triangle" w="sm" len="sm"/>
            </a:ln>
            <a:extLst>
              <a:ext uri="{909E8E84-426E-40DD-AFC4-6F175D3DCCD1}">
                <a14:hiddenFill xmlns:a14="http://schemas.microsoft.com/office/drawing/2010/main">
                  <a:noFill/>
                </a14:hiddenFill>
              </a:ext>
            </a:extLst>
          </p:spPr>
          <p:txBody>
            <a:bodyPr/>
            <a:lstStyle/>
            <a:p>
              <a:pPr algn="ctr"/>
              <a:endParaRPr lang="es-ES"/>
            </a:p>
          </p:txBody>
        </p:sp>
        <p:sp>
          <p:nvSpPr>
            <p:cNvPr id="19" name="Freeform 55"/>
            <p:cNvSpPr>
              <a:spLocks/>
            </p:cNvSpPr>
            <p:nvPr/>
          </p:nvSpPr>
          <p:spPr bwMode="auto">
            <a:xfrm>
              <a:off x="5882247" y="3737862"/>
              <a:ext cx="1999209" cy="262723"/>
            </a:xfrm>
            <a:custGeom>
              <a:avLst/>
              <a:gdLst>
                <a:gd name="T0" fmla="*/ 1920 w 1920"/>
                <a:gd name="T1" fmla="*/ 0 h 240"/>
                <a:gd name="T2" fmla="*/ 1920 w 1920"/>
                <a:gd name="T3" fmla="*/ 240 h 240"/>
                <a:gd name="T4" fmla="*/ 0 w 1920"/>
                <a:gd name="T5" fmla="*/ 240 h 240"/>
              </a:gdLst>
              <a:ahLst/>
              <a:cxnLst>
                <a:cxn ang="0">
                  <a:pos x="T0" y="T1"/>
                </a:cxn>
                <a:cxn ang="0">
                  <a:pos x="T2" y="T3"/>
                </a:cxn>
                <a:cxn ang="0">
                  <a:pos x="T4" y="T5"/>
                </a:cxn>
              </a:cxnLst>
              <a:rect l="0" t="0" r="r" b="b"/>
              <a:pathLst>
                <a:path w="1920" h="240">
                  <a:moveTo>
                    <a:pt x="1920" y="0"/>
                  </a:moveTo>
                  <a:lnTo>
                    <a:pt x="1920" y="240"/>
                  </a:lnTo>
                  <a:lnTo>
                    <a:pt x="0" y="240"/>
                  </a:lnTo>
                </a:path>
              </a:pathLst>
            </a:custGeom>
            <a:noFill/>
            <a:ln w="76200" cmpd="sng">
              <a:solidFill>
                <a:schemeClr val="accent1"/>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pPr algn="ctr"/>
              <a:endParaRPr lang="es-ES"/>
            </a:p>
          </p:txBody>
        </p:sp>
        <p:sp>
          <p:nvSpPr>
            <p:cNvPr id="21" name="Line 57"/>
            <p:cNvSpPr>
              <a:spLocks noChangeShapeType="1"/>
            </p:cNvSpPr>
            <p:nvPr/>
          </p:nvSpPr>
          <p:spPr bwMode="auto">
            <a:xfrm flipV="1">
              <a:off x="2243897" y="2583632"/>
              <a:ext cx="0" cy="492167"/>
            </a:xfrm>
            <a:prstGeom prst="line">
              <a:avLst/>
            </a:prstGeom>
            <a:noFill/>
            <a:ln w="76200">
              <a:solidFill>
                <a:schemeClr val="accent1"/>
              </a:solidFill>
              <a:round/>
              <a:headEnd/>
              <a:tailEnd type="triangle" w="sm" len="sm"/>
            </a:ln>
            <a:extLst>
              <a:ext uri="{909E8E84-426E-40DD-AFC4-6F175D3DCCD1}">
                <a14:hiddenFill xmlns:a14="http://schemas.microsoft.com/office/drawing/2010/main">
                  <a:noFill/>
                </a14:hiddenFill>
              </a:ext>
            </a:extLst>
          </p:spPr>
          <p:txBody>
            <a:bodyPr/>
            <a:lstStyle/>
            <a:p>
              <a:pPr algn="ctr"/>
              <a:endParaRPr lang="es-ES"/>
            </a:p>
          </p:txBody>
        </p:sp>
        <p:sp>
          <p:nvSpPr>
            <p:cNvPr id="22" name="Freeform 58"/>
            <p:cNvSpPr>
              <a:spLocks/>
            </p:cNvSpPr>
            <p:nvPr/>
          </p:nvSpPr>
          <p:spPr bwMode="auto">
            <a:xfrm>
              <a:off x="2257458" y="1487202"/>
              <a:ext cx="1810887" cy="662062"/>
            </a:xfrm>
            <a:custGeom>
              <a:avLst/>
              <a:gdLst>
                <a:gd name="T0" fmla="*/ 0 w 1680"/>
                <a:gd name="T1" fmla="*/ 600 h 600"/>
                <a:gd name="T2" fmla="*/ 0 w 1680"/>
                <a:gd name="T3" fmla="*/ 0 h 600"/>
                <a:gd name="T4" fmla="*/ 1680 w 1680"/>
                <a:gd name="T5" fmla="*/ 0 h 600"/>
              </a:gdLst>
              <a:ahLst/>
              <a:cxnLst>
                <a:cxn ang="0">
                  <a:pos x="T0" y="T1"/>
                </a:cxn>
                <a:cxn ang="0">
                  <a:pos x="T2" y="T3"/>
                </a:cxn>
                <a:cxn ang="0">
                  <a:pos x="T4" y="T5"/>
                </a:cxn>
              </a:cxnLst>
              <a:rect l="0" t="0" r="r" b="b"/>
              <a:pathLst>
                <a:path w="1680" h="600">
                  <a:moveTo>
                    <a:pt x="0" y="600"/>
                  </a:moveTo>
                  <a:lnTo>
                    <a:pt x="0" y="0"/>
                  </a:lnTo>
                  <a:lnTo>
                    <a:pt x="1680" y="0"/>
                  </a:lnTo>
                </a:path>
              </a:pathLst>
            </a:custGeom>
            <a:noFill/>
            <a:ln w="76200" cmpd="sng">
              <a:solidFill>
                <a:schemeClr val="accent1"/>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pPr algn="ctr"/>
              <a:endParaRPr lang="es-ES"/>
            </a:p>
          </p:txBody>
        </p:sp>
      </p:grpSp>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5481" y="4646674"/>
            <a:ext cx="3068812" cy="1926152"/>
          </a:xfrm>
          <a:prstGeom prst="rect">
            <a:avLst/>
          </a:prstGeom>
        </p:spPr>
      </p:pic>
      <p:pic>
        <p:nvPicPr>
          <p:cNvPr id="24" name="Imagen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7124" y="4093373"/>
            <a:ext cx="2400000" cy="1800000"/>
          </a:xfrm>
          <a:prstGeom prst="rect">
            <a:avLst/>
          </a:prstGeom>
        </p:spPr>
      </p:pic>
      <p:sp>
        <p:nvSpPr>
          <p:cNvPr id="26" name="Marcador de contenido 25">
            <a:extLst>
              <a:ext uri="{FF2B5EF4-FFF2-40B4-BE49-F238E27FC236}">
                <a16:creationId xmlns:a16="http://schemas.microsoft.com/office/drawing/2014/main" id="{07BC37B6-EA7D-46E1-9AB6-B2A132A9BA8C}"/>
              </a:ext>
            </a:extLst>
          </p:cNvPr>
          <p:cNvSpPr>
            <a:spLocks noGrp="1"/>
          </p:cNvSpPr>
          <p:nvPr>
            <p:ph idx="1"/>
          </p:nvPr>
        </p:nvSpPr>
        <p:spPr/>
        <p:txBody>
          <a:bodyPr/>
          <a:lstStyle/>
          <a:p>
            <a:endParaRPr lang="es-ES" dirty="0"/>
          </a:p>
        </p:txBody>
      </p:sp>
    </p:spTree>
    <p:extLst>
      <p:ext uri="{BB962C8B-B14F-4D97-AF65-F5344CB8AC3E}">
        <p14:creationId xmlns:p14="http://schemas.microsoft.com/office/powerpoint/2010/main" val="3382872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DED1C5-A0BD-4D8C-B9E0-028DDF0CED93}"/>
              </a:ext>
            </a:extLst>
          </p:cNvPr>
          <p:cNvSpPr>
            <a:spLocks noGrp="1"/>
          </p:cNvSpPr>
          <p:nvPr>
            <p:ph type="title"/>
          </p:nvPr>
        </p:nvSpPr>
        <p:spPr>
          <a:xfrm>
            <a:off x="2424790" y="201739"/>
            <a:ext cx="9076788" cy="765405"/>
          </a:xfrm>
        </p:spPr>
        <p:txBody>
          <a:bodyPr vert="horz" lIns="91440" tIns="45720" rIns="91440" bIns="45720" rtlCol="0" anchor="t">
            <a:normAutofit/>
          </a:bodyPr>
          <a:lstStyle/>
          <a:p>
            <a:r>
              <a:rPr lang="es-ES" b="1" dirty="0">
                <a:effectLst>
                  <a:outerShdw blurRad="38100" dist="38100" dir="2700000" algn="tl">
                    <a:srgbClr val="000000">
                      <a:alpha val="43137"/>
                    </a:srgbClr>
                  </a:outerShdw>
                </a:effectLst>
              </a:rPr>
              <a:t>PROCESOS ENTRE PRODUCTORES</a:t>
            </a:r>
          </a:p>
        </p:txBody>
      </p:sp>
      <p:pic>
        <p:nvPicPr>
          <p:cNvPr id="4" name="Imagen 3">
            <a:extLst>
              <a:ext uri="{FF2B5EF4-FFF2-40B4-BE49-F238E27FC236}">
                <a16:creationId xmlns:a16="http://schemas.microsoft.com/office/drawing/2014/main" id="{9FC6DCF6-96E2-49B5-8DB2-26A0A362B8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0615" y="1474930"/>
            <a:ext cx="3508057" cy="2120420"/>
          </a:xfrm>
          <a:prstGeom prst="rect">
            <a:avLst/>
          </a:prstGeom>
        </p:spPr>
      </p:pic>
      <p:sp>
        <p:nvSpPr>
          <p:cNvPr id="5" name="Rectángulo 4">
            <a:extLst>
              <a:ext uri="{FF2B5EF4-FFF2-40B4-BE49-F238E27FC236}">
                <a16:creationId xmlns:a16="http://schemas.microsoft.com/office/drawing/2014/main" id="{25B16A11-EF7A-4BFE-B3F9-5EF7321A7CB2}"/>
              </a:ext>
            </a:extLst>
          </p:cNvPr>
          <p:cNvSpPr/>
          <p:nvPr/>
        </p:nvSpPr>
        <p:spPr>
          <a:xfrm>
            <a:off x="8663203" y="1136406"/>
            <a:ext cx="2547493" cy="461665"/>
          </a:xfrm>
          <a:prstGeom prst="rect">
            <a:avLst/>
          </a:prstGeom>
          <a:noFill/>
        </p:spPr>
        <p:txBody>
          <a:bodyPr wrap="none" lIns="91440" tIns="45720" rIns="91440" bIns="45720">
            <a:spAutoFit/>
          </a:bodyPr>
          <a:lstStyle/>
          <a:p>
            <a:pPr algn="ctr"/>
            <a:r>
              <a:rPr lang="es-ES" sz="2400" b="0" cap="none" spc="0" dirty="0">
                <a:ln w="0"/>
                <a:solidFill>
                  <a:schemeClr val="accent1"/>
                </a:solidFill>
                <a:effectLst>
                  <a:outerShdw blurRad="38100" dist="25400" dir="5400000" algn="ctr" rotWithShape="0">
                    <a:srgbClr val="6E747A">
                      <a:alpha val="43000"/>
                    </a:srgbClr>
                  </a:outerShdw>
                </a:effectLst>
              </a:rPr>
              <a:t>Días de Campo</a:t>
            </a:r>
          </a:p>
        </p:txBody>
      </p:sp>
      <p:pic>
        <p:nvPicPr>
          <p:cNvPr id="6" name="Imagen 5">
            <a:extLst>
              <a:ext uri="{FF2B5EF4-FFF2-40B4-BE49-F238E27FC236}">
                <a16:creationId xmlns:a16="http://schemas.microsoft.com/office/drawing/2014/main" id="{6EB7D4E5-4424-42F6-9818-0F28F8F56161}"/>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07817" y="4326354"/>
            <a:ext cx="3201903" cy="2401428"/>
          </a:xfrm>
          <a:prstGeom prst="rect">
            <a:avLst/>
          </a:prstGeom>
        </p:spPr>
      </p:pic>
      <p:sp>
        <p:nvSpPr>
          <p:cNvPr id="7" name="Rectángulo 6">
            <a:extLst>
              <a:ext uri="{FF2B5EF4-FFF2-40B4-BE49-F238E27FC236}">
                <a16:creationId xmlns:a16="http://schemas.microsoft.com/office/drawing/2014/main" id="{98E6B48B-955F-4BA7-91FE-68344270E429}"/>
              </a:ext>
            </a:extLst>
          </p:cNvPr>
          <p:cNvSpPr/>
          <p:nvPr/>
        </p:nvSpPr>
        <p:spPr>
          <a:xfrm>
            <a:off x="335928" y="3953239"/>
            <a:ext cx="4052418" cy="707886"/>
          </a:xfrm>
          <a:prstGeom prst="rect">
            <a:avLst/>
          </a:prstGeom>
          <a:solidFill>
            <a:schemeClr val="accent5">
              <a:lumMod val="20000"/>
              <a:lumOff val="80000"/>
            </a:schemeClr>
          </a:solidFill>
        </p:spPr>
        <p:txBody>
          <a:bodyPr wrap="square" lIns="91440" tIns="45720" rIns="91440" bIns="45720">
            <a:spAutoFit/>
          </a:bodyPr>
          <a:lstStyle/>
          <a:p>
            <a:pPr algn="ctr"/>
            <a:r>
              <a:rPr lang="es-ES" sz="2000" b="0" cap="none" spc="0" dirty="0">
                <a:ln w="0"/>
                <a:solidFill>
                  <a:schemeClr val="accent1"/>
                </a:solidFill>
                <a:effectLst>
                  <a:outerShdw blurRad="38100" dist="25400" dir="5400000" algn="ctr" rotWithShape="0">
                    <a:srgbClr val="6E747A">
                      <a:alpha val="43000"/>
                    </a:srgbClr>
                  </a:outerShdw>
                </a:effectLst>
              </a:rPr>
              <a:t>Capacitación </a:t>
            </a:r>
            <a:r>
              <a:rPr lang="es-ES" sz="2000" dirty="0">
                <a:ln w="0"/>
                <a:solidFill>
                  <a:schemeClr val="accent1"/>
                </a:solidFill>
                <a:effectLst>
                  <a:outerShdw blurRad="38100" dist="25400" dir="5400000" algn="ctr" rotWithShape="0">
                    <a:srgbClr val="6E747A">
                      <a:alpha val="43000"/>
                    </a:srgbClr>
                  </a:outerShdw>
                </a:effectLst>
              </a:rPr>
              <a:t>de Innovadores a Productores</a:t>
            </a:r>
            <a:endParaRPr lang="es-ES" sz="2000" b="0" cap="none" spc="0" dirty="0">
              <a:ln w="0"/>
              <a:solidFill>
                <a:schemeClr val="accent1"/>
              </a:solidFill>
              <a:effectLst>
                <a:outerShdw blurRad="38100" dist="25400" dir="5400000" algn="ctr" rotWithShape="0">
                  <a:srgbClr val="6E747A">
                    <a:alpha val="43000"/>
                  </a:srgbClr>
                </a:outerShdw>
              </a:effectLst>
            </a:endParaRPr>
          </a:p>
        </p:txBody>
      </p:sp>
      <p:sp>
        <p:nvSpPr>
          <p:cNvPr id="13" name="Rectángulo 12">
            <a:extLst>
              <a:ext uri="{FF2B5EF4-FFF2-40B4-BE49-F238E27FC236}">
                <a16:creationId xmlns:a16="http://schemas.microsoft.com/office/drawing/2014/main" id="{CA70DF99-44A9-4FCD-9D14-4ACCE7C27F14}"/>
              </a:ext>
            </a:extLst>
          </p:cNvPr>
          <p:cNvSpPr/>
          <p:nvPr/>
        </p:nvSpPr>
        <p:spPr>
          <a:xfrm>
            <a:off x="335928" y="1130353"/>
            <a:ext cx="4145687" cy="461665"/>
          </a:xfrm>
          <a:prstGeom prst="rect">
            <a:avLst/>
          </a:prstGeom>
          <a:noFill/>
        </p:spPr>
        <p:txBody>
          <a:bodyPr wrap="none" lIns="91440" tIns="45720" rIns="91440" bIns="45720">
            <a:spAutoFit/>
          </a:bodyPr>
          <a:lstStyle/>
          <a:p>
            <a:pPr algn="ctr"/>
            <a:r>
              <a:rPr lang="es-ES" sz="2400" b="0" cap="none" spc="0" dirty="0">
                <a:ln w="0"/>
                <a:solidFill>
                  <a:schemeClr val="accent1"/>
                </a:solidFill>
                <a:effectLst>
                  <a:outerShdw blurRad="38100" dist="25400" dir="5400000" algn="ctr" rotWithShape="0">
                    <a:srgbClr val="6E747A">
                      <a:alpha val="43000"/>
                    </a:srgbClr>
                  </a:outerShdw>
                </a:effectLst>
              </a:rPr>
              <a:t>Encuentros e Intercambios</a:t>
            </a:r>
          </a:p>
        </p:txBody>
      </p:sp>
      <p:sp>
        <p:nvSpPr>
          <p:cNvPr id="15" name="Rectángulo 14">
            <a:extLst>
              <a:ext uri="{FF2B5EF4-FFF2-40B4-BE49-F238E27FC236}">
                <a16:creationId xmlns:a16="http://schemas.microsoft.com/office/drawing/2014/main" id="{F9BB129D-3000-4B10-A2A6-6DD9F125D7DB}"/>
              </a:ext>
            </a:extLst>
          </p:cNvPr>
          <p:cNvSpPr/>
          <p:nvPr/>
        </p:nvSpPr>
        <p:spPr>
          <a:xfrm>
            <a:off x="5485754" y="1389227"/>
            <a:ext cx="2954861" cy="1077218"/>
          </a:xfrm>
          <a:prstGeom prst="rect">
            <a:avLst/>
          </a:prstGeom>
        </p:spPr>
        <p:txBody>
          <a:bodyPr wrap="square">
            <a:spAutoFit/>
          </a:bodyPr>
          <a:lstStyle/>
          <a:p>
            <a:pPr algn="r"/>
            <a:r>
              <a:rPr lang="es-MX" altLang="es-ES" sz="1600" b="1" i="1" dirty="0"/>
              <a:t>Participación de otros agricultores y actores</a:t>
            </a:r>
          </a:p>
          <a:p>
            <a:pPr algn="r"/>
            <a:r>
              <a:rPr lang="es-MX" altLang="es-ES" sz="1600" b="1" i="1" dirty="0"/>
              <a:t>Diálogo y reflexión colectivo</a:t>
            </a:r>
            <a:endParaRPr lang="es-MX" altLang="es-ES" sz="1600" b="1" dirty="0"/>
          </a:p>
        </p:txBody>
      </p:sp>
      <p:sp>
        <p:nvSpPr>
          <p:cNvPr id="16" name="Rectángulo 15">
            <a:extLst>
              <a:ext uri="{FF2B5EF4-FFF2-40B4-BE49-F238E27FC236}">
                <a16:creationId xmlns:a16="http://schemas.microsoft.com/office/drawing/2014/main" id="{FB7C0D9F-FC3A-41B9-9D04-335A0A277D07}"/>
              </a:ext>
            </a:extLst>
          </p:cNvPr>
          <p:cNvSpPr/>
          <p:nvPr/>
        </p:nvSpPr>
        <p:spPr>
          <a:xfrm>
            <a:off x="4009721" y="4662899"/>
            <a:ext cx="2433970" cy="1815882"/>
          </a:xfrm>
          <a:prstGeom prst="rect">
            <a:avLst/>
          </a:prstGeom>
        </p:spPr>
        <p:txBody>
          <a:bodyPr wrap="square">
            <a:spAutoFit/>
          </a:bodyPr>
          <a:lstStyle/>
          <a:p>
            <a:r>
              <a:rPr lang="es-MX" altLang="es-ES" sz="1600" b="1" i="1" dirty="0"/>
              <a:t>Orientación y Seguimiento por innovadores a los Productores Investigadores y estudiantes de colegio</a:t>
            </a:r>
          </a:p>
        </p:txBody>
      </p:sp>
      <p:sp>
        <p:nvSpPr>
          <p:cNvPr id="19" name="Rectángulo 18">
            <a:extLst>
              <a:ext uri="{FF2B5EF4-FFF2-40B4-BE49-F238E27FC236}">
                <a16:creationId xmlns:a16="http://schemas.microsoft.com/office/drawing/2014/main" id="{0EB70B97-CE81-4742-99D2-D562E5162761}"/>
              </a:ext>
            </a:extLst>
          </p:cNvPr>
          <p:cNvSpPr/>
          <p:nvPr/>
        </p:nvSpPr>
        <p:spPr>
          <a:xfrm>
            <a:off x="3691668" y="1559801"/>
            <a:ext cx="2317870" cy="830997"/>
          </a:xfrm>
          <a:prstGeom prst="rect">
            <a:avLst/>
          </a:prstGeom>
        </p:spPr>
        <p:txBody>
          <a:bodyPr wrap="square">
            <a:spAutoFit/>
          </a:bodyPr>
          <a:lstStyle/>
          <a:p>
            <a:r>
              <a:rPr lang="es-MX" altLang="es-ES" sz="1600" b="1" i="1" dirty="0"/>
              <a:t>Discusión y análisis de resultados y experiencias</a:t>
            </a:r>
          </a:p>
        </p:txBody>
      </p:sp>
      <p:sp>
        <p:nvSpPr>
          <p:cNvPr id="20" name="Rectángulo 19">
            <a:extLst>
              <a:ext uri="{FF2B5EF4-FFF2-40B4-BE49-F238E27FC236}">
                <a16:creationId xmlns:a16="http://schemas.microsoft.com/office/drawing/2014/main" id="{71FC6A53-C9EF-4BC3-9A4F-B7FD8F84E32D}"/>
              </a:ext>
            </a:extLst>
          </p:cNvPr>
          <p:cNvSpPr/>
          <p:nvPr/>
        </p:nvSpPr>
        <p:spPr>
          <a:xfrm>
            <a:off x="6585086" y="4662898"/>
            <a:ext cx="3766391" cy="1569660"/>
          </a:xfrm>
          <a:prstGeom prst="rect">
            <a:avLst/>
          </a:prstGeom>
        </p:spPr>
        <p:txBody>
          <a:bodyPr wrap="square">
            <a:spAutoFit/>
          </a:bodyPr>
          <a:lstStyle/>
          <a:p>
            <a:pPr algn="r"/>
            <a:r>
              <a:rPr lang="es-MX" altLang="es-ES" sz="1600" b="1" i="1" dirty="0"/>
              <a:t>Toma de decisiones para mejorar su producción.</a:t>
            </a:r>
          </a:p>
          <a:p>
            <a:pPr algn="r"/>
            <a:endParaRPr lang="es-MX" altLang="es-ES" sz="1600" b="1" i="1" dirty="0"/>
          </a:p>
          <a:p>
            <a:pPr algn="r"/>
            <a:r>
              <a:rPr lang="es-MX" altLang="es-ES" sz="1600" b="1" i="1" dirty="0"/>
              <a:t>Innovador practicas que no son consideradas adecuadas al medio, son aplicadas por productores</a:t>
            </a:r>
          </a:p>
        </p:txBody>
      </p:sp>
      <p:pic>
        <p:nvPicPr>
          <p:cNvPr id="22" name="Imagen 21">
            <a:extLst>
              <a:ext uri="{FF2B5EF4-FFF2-40B4-BE49-F238E27FC236}">
                <a16:creationId xmlns:a16="http://schemas.microsoft.com/office/drawing/2014/main" id="{17102342-81EB-4036-B081-021A48A50388}"/>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0351477" y="4032894"/>
            <a:ext cx="1544120" cy="2737498"/>
          </a:xfrm>
          <a:prstGeom prst="rect">
            <a:avLst/>
          </a:prstGeom>
        </p:spPr>
      </p:pic>
      <p:sp>
        <p:nvSpPr>
          <p:cNvPr id="23" name="Rectángulo 22">
            <a:extLst>
              <a:ext uri="{FF2B5EF4-FFF2-40B4-BE49-F238E27FC236}">
                <a16:creationId xmlns:a16="http://schemas.microsoft.com/office/drawing/2014/main" id="{F6828AF6-90F4-486F-AE0F-D0D3B097BB7A}"/>
              </a:ext>
            </a:extLst>
          </p:cNvPr>
          <p:cNvSpPr/>
          <p:nvPr/>
        </p:nvSpPr>
        <p:spPr>
          <a:xfrm>
            <a:off x="7080406" y="4013279"/>
            <a:ext cx="4775666" cy="369332"/>
          </a:xfrm>
          <a:prstGeom prst="rect">
            <a:avLst/>
          </a:prstGeom>
          <a:solidFill>
            <a:schemeClr val="accent5">
              <a:lumMod val="20000"/>
              <a:lumOff val="80000"/>
            </a:schemeClr>
          </a:solidFill>
        </p:spPr>
        <p:txBody>
          <a:bodyPr wrap="none" lIns="91440" tIns="45720" rIns="91440" bIns="45720">
            <a:spAutoFit/>
          </a:bodyPr>
          <a:lstStyle/>
          <a:p>
            <a:pPr algn="ctr"/>
            <a:r>
              <a:rPr lang="es-ES" dirty="0">
                <a:ln w="0"/>
                <a:solidFill>
                  <a:schemeClr val="accent1"/>
                </a:solidFill>
                <a:effectLst>
                  <a:outerShdw blurRad="38100" dist="25400" dir="5400000" algn="ctr" rotWithShape="0">
                    <a:srgbClr val="6E747A">
                      <a:alpha val="43000"/>
                    </a:srgbClr>
                  </a:outerShdw>
                </a:effectLst>
              </a:rPr>
              <a:t>Aplicación autónoma del conocimiento </a:t>
            </a:r>
          </a:p>
        </p:txBody>
      </p:sp>
      <p:pic>
        <p:nvPicPr>
          <p:cNvPr id="8" name="Imagen 7">
            <a:extLst>
              <a:ext uri="{FF2B5EF4-FFF2-40B4-BE49-F238E27FC236}">
                <a16:creationId xmlns:a16="http://schemas.microsoft.com/office/drawing/2014/main" id="{532A318E-B43F-42BC-9314-D6CA5ED2370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8716" y="1556996"/>
            <a:ext cx="2919481" cy="2189611"/>
          </a:xfrm>
          <a:prstGeom prst="rect">
            <a:avLst/>
          </a:prstGeom>
        </p:spPr>
      </p:pic>
      <p:graphicFrame>
        <p:nvGraphicFramePr>
          <p:cNvPr id="9" name="Diagrama 8">
            <a:extLst>
              <a:ext uri="{FF2B5EF4-FFF2-40B4-BE49-F238E27FC236}">
                <a16:creationId xmlns:a16="http://schemas.microsoft.com/office/drawing/2014/main" id="{7D5A74C8-5E34-408C-8F82-09D19B118501}"/>
              </a:ext>
            </a:extLst>
          </p:cNvPr>
          <p:cNvGraphicFramePr/>
          <p:nvPr>
            <p:extLst>
              <p:ext uri="{D42A27DB-BD31-4B8C-83A1-F6EECF244321}">
                <p14:modId xmlns:p14="http://schemas.microsoft.com/office/powerpoint/2010/main" val="1440644530"/>
              </p:ext>
            </p:extLst>
          </p:nvPr>
        </p:nvGraphicFramePr>
        <p:xfrm>
          <a:off x="3991741" y="2390798"/>
          <a:ext cx="3766391" cy="240142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652057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B642D653-92B9-417A-9E06-A397CE7BD59F}"/>
              </a:ext>
            </a:extLst>
          </p:cNvPr>
          <p:cNvSpPr>
            <a:spLocks noGrp="1"/>
          </p:cNvSpPr>
          <p:nvPr>
            <p:ph type="title"/>
          </p:nvPr>
        </p:nvSpPr>
        <p:spPr>
          <a:xfrm>
            <a:off x="1615440" y="152278"/>
            <a:ext cx="9862986" cy="1026928"/>
          </a:xfrm>
        </p:spPr>
        <p:txBody>
          <a:bodyPr>
            <a:normAutofit fontScale="90000"/>
          </a:bodyPr>
          <a:lstStyle/>
          <a:p>
            <a:r>
              <a:rPr lang="es-ES" sz="2800" b="1" dirty="0"/>
              <a:t>Reflexión y aplicación </a:t>
            </a:r>
            <a:r>
              <a:rPr lang="es-ES" sz="2800" b="1" dirty="0" smtClean="0"/>
              <a:t>autónoma de </a:t>
            </a:r>
            <a:r>
              <a:rPr lang="es-ES" sz="2800" b="1" dirty="0"/>
              <a:t>practicas que respondan a los cambios del clima, la fertilización y el mercado</a:t>
            </a:r>
          </a:p>
        </p:txBody>
      </p:sp>
      <p:sp>
        <p:nvSpPr>
          <p:cNvPr id="8" name="Marcador de contenido 4">
            <a:extLst>
              <a:ext uri="{FF2B5EF4-FFF2-40B4-BE49-F238E27FC236}">
                <a16:creationId xmlns:a16="http://schemas.microsoft.com/office/drawing/2014/main" id="{6533BAA2-B04A-484C-963F-718845C80089}"/>
              </a:ext>
            </a:extLst>
          </p:cNvPr>
          <p:cNvSpPr txBox="1">
            <a:spLocks/>
          </p:cNvSpPr>
          <p:nvPr/>
        </p:nvSpPr>
        <p:spPr>
          <a:xfrm>
            <a:off x="5071620" y="2108634"/>
            <a:ext cx="6508406" cy="20471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s-ES" dirty="0"/>
          </a:p>
        </p:txBody>
      </p:sp>
      <p:sp>
        <p:nvSpPr>
          <p:cNvPr id="12" name="Marcador de contenido 2">
            <a:extLst>
              <a:ext uri="{FF2B5EF4-FFF2-40B4-BE49-F238E27FC236}">
                <a16:creationId xmlns:a16="http://schemas.microsoft.com/office/drawing/2014/main" id="{D29C61F7-5ABF-43E1-B344-5AB3BBAB35FC}"/>
              </a:ext>
            </a:extLst>
          </p:cNvPr>
          <p:cNvSpPr txBox="1">
            <a:spLocks/>
          </p:cNvSpPr>
          <p:nvPr/>
        </p:nvSpPr>
        <p:spPr>
          <a:xfrm>
            <a:off x="998726" y="2105844"/>
            <a:ext cx="4528855" cy="6488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sz="1600" b="1" dirty="0"/>
              <a:t>Adaptación de sistema de riego por aspersión para papa</a:t>
            </a:r>
          </a:p>
        </p:txBody>
      </p:sp>
      <p:sp>
        <p:nvSpPr>
          <p:cNvPr id="13" name="Marcador de contenido 2">
            <a:extLst>
              <a:ext uri="{FF2B5EF4-FFF2-40B4-BE49-F238E27FC236}">
                <a16:creationId xmlns:a16="http://schemas.microsoft.com/office/drawing/2014/main" id="{9F64AC12-D2F9-4423-B483-B5DC804EE17E}"/>
              </a:ext>
            </a:extLst>
          </p:cNvPr>
          <p:cNvSpPr txBox="1">
            <a:spLocks/>
          </p:cNvSpPr>
          <p:nvPr/>
        </p:nvSpPr>
        <p:spPr>
          <a:xfrm>
            <a:off x="355600" y="5131817"/>
            <a:ext cx="5740400" cy="1099152"/>
          </a:xfrm>
          <a:prstGeom prst="rect">
            <a:avLst/>
          </a:prstGeom>
          <a:solidFill>
            <a:srgbClr val="92D050"/>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r">
              <a:buNone/>
            </a:pPr>
            <a:r>
              <a:rPr lang="es-ES" sz="1100" dirty="0"/>
              <a:t>He visto que los hermanos de </a:t>
            </a:r>
            <a:r>
              <a:rPr lang="es-ES" sz="1100" dirty="0" err="1"/>
              <a:t>Ancoraimes</a:t>
            </a:r>
            <a:r>
              <a:rPr lang="es-ES" sz="1100" dirty="0"/>
              <a:t> tienen un Sistema de Riego por aspersión viendo como funciona he adaptado con materiales de plomería y pernos para asemejar la misma forma de riego aquí en </a:t>
            </a:r>
            <a:r>
              <a:rPr lang="es-ES" sz="1100" dirty="0" err="1"/>
              <a:t>Umala</a:t>
            </a:r>
            <a:r>
              <a:rPr lang="es-ES" sz="1100" dirty="0"/>
              <a:t>, me ayudado en la época de siembra por que se pierden las lluvias y también cuando esta en floración en febrero el suelo se seca rápido este método es efectivo, de cierta manera es mejor la producción.  </a:t>
            </a:r>
            <a:r>
              <a:rPr lang="es-ES" sz="1100" b="1" dirty="0"/>
              <a:t>Gualberto Colbert (65 años) </a:t>
            </a:r>
            <a:r>
              <a:rPr lang="es-ES" sz="1100" b="1" dirty="0" err="1"/>
              <a:t>Iñacamaya</a:t>
            </a:r>
            <a:r>
              <a:rPr lang="es-ES" sz="1100" b="1" dirty="0"/>
              <a:t> </a:t>
            </a:r>
          </a:p>
        </p:txBody>
      </p:sp>
      <p:sp>
        <p:nvSpPr>
          <p:cNvPr id="15" name="Marcador de contenido 2">
            <a:extLst>
              <a:ext uri="{FF2B5EF4-FFF2-40B4-BE49-F238E27FC236}">
                <a16:creationId xmlns:a16="http://schemas.microsoft.com/office/drawing/2014/main" id="{0883C5FA-6A01-4A70-BD4C-B15F85251ACC}"/>
              </a:ext>
            </a:extLst>
          </p:cNvPr>
          <p:cNvSpPr txBox="1">
            <a:spLocks/>
          </p:cNvSpPr>
          <p:nvPr/>
        </p:nvSpPr>
        <p:spPr>
          <a:xfrm>
            <a:off x="6795706" y="5772151"/>
            <a:ext cx="5182934" cy="1040866"/>
          </a:xfrm>
          <a:prstGeom prst="rect">
            <a:avLst/>
          </a:prstGeom>
          <a:solidFill>
            <a:srgbClr val="92D050"/>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s-ES" sz="1000" dirty="0"/>
              <a:t>Con la capacitación del proyecto en fabricación </a:t>
            </a:r>
            <a:r>
              <a:rPr lang="es-ES" sz="1000" dirty="0" smtClean="0"/>
              <a:t>casera </a:t>
            </a:r>
            <a:r>
              <a:rPr lang="es-ES" sz="1000" dirty="0"/>
              <a:t>de bombas y sistemas de riego para fortalecer las plantas contra heladas o daño por granizo, me </a:t>
            </a:r>
            <a:r>
              <a:rPr lang="es-ES" sz="1000" dirty="0" smtClean="0"/>
              <a:t>he convencido </a:t>
            </a:r>
            <a:r>
              <a:rPr lang="es-ES" sz="1000" dirty="0"/>
              <a:t>en invertir en un sistema de riego por aspersión para producir cebolla entre julio a febrero y después aprovechar la cebada y tengo dos cultivos en el mismo terreno en una campaña, me permite tener mejor condición de vida. </a:t>
            </a:r>
            <a:r>
              <a:rPr lang="es-ES" sz="1000" b="1" dirty="0"/>
              <a:t>Mario Quispe (56 años) </a:t>
            </a:r>
            <a:r>
              <a:rPr lang="es-ES" sz="1000" b="1" dirty="0" err="1"/>
              <a:t>Chinchaya</a:t>
            </a:r>
            <a:endParaRPr lang="es-ES" sz="1000" b="1" dirty="0"/>
          </a:p>
        </p:txBody>
      </p:sp>
      <p:sp>
        <p:nvSpPr>
          <p:cNvPr id="20" name="Marcador de contenido 2">
            <a:extLst>
              <a:ext uri="{FF2B5EF4-FFF2-40B4-BE49-F238E27FC236}">
                <a16:creationId xmlns:a16="http://schemas.microsoft.com/office/drawing/2014/main" id="{0791DAD6-A08D-4DA7-A04F-93710754120B}"/>
              </a:ext>
            </a:extLst>
          </p:cNvPr>
          <p:cNvSpPr txBox="1">
            <a:spLocks/>
          </p:cNvSpPr>
          <p:nvPr/>
        </p:nvSpPr>
        <p:spPr>
          <a:xfrm>
            <a:off x="6883897" y="1994188"/>
            <a:ext cx="4905210" cy="648890"/>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b="1" dirty="0"/>
              <a:t>Sistema de riego para aprovechar el agua y producir dos cultivos en la misma campaña</a:t>
            </a:r>
          </a:p>
        </p:txBody>
      </p:sp>
      <p:pic>
        <p:nvPicPr>
          <p:cNvPr id="4" name="Imagen 3">
            <a:extLst>
              <a:ext uri="{FF2B5EF4-FFF2-40B4-BE49-F238E27FC236}">
                <a16:creationId xmlns:a16="http://schemas.microsoft.com/office/drawing/2014/main" id="{6B3B7BFB-82D0-4D86-9344-9226C92DAB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726" y="2733707"/>
            <a:ext cx="2811274" cy="2108456"/>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2C403194-E8E2-4957-8D8C-54EDEEC964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4444" y="2766789"/>
            <a:ext cx="2516187" cy="2075374"/>
          </a:xfrm>
          <a:prstGeom prst="rect">
            <a:avLst/>
          </a:prstGeom>
          <a:ln>
            <a:noFill/>
          </a:ln>
          <a:effectLst>
            <a:outerShdw blurRad="292100" dist="139700" dir="2700000" algn="tl" rotWithShape="0">
              <a:srgbClr val="333333">
                <a:alpha val="65000"/>
              </a:srgbClr>
            </a:outerShdw>
          </a:effectLst>
        </p:spPr>
      </p:pic>
      <p:pic>
        <p:nvPicPr>
          <p:cNvPr id="17" name="Marcador de contenido 16">
            <a:extLst>
              <a:ext uri="{FF2B5EF4-FFF2-40B4-BE49-F238E27FC236}">
                <a16:creationId xmlns:a16="http://schemas.microsoft.com/office/drawing/2014/main" id="{10BF53EA-7490-40F0-8417-C313FCFA4B10}"/>
              </a:ext>
            </a:extLst>
          </p:cNvPr>
          <p:cNvPicPr>
            <a:picLocks noGrp="1" noChangeAspect="1"/>
          </p:cNvPicPr>
          <p:nvPr>
            <p:ph idx="1"/>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842668" y="2593590"/>
            <a:ext cx="2161162" cy="1620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Imagen 24">
            <a:extLst>
              <a:ext uri="{FF2B5EF4-FFF2-40B4-BE49-F238E27FC236}">
                <a16:creationId xmlns:a16="http://schemas.microsoft.com/office/drawing/2014/main" id="{FAD08719-C677-4C59-AAD0-43520063E54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899857" y="2533137"/>
            <a:ext cx="2721399" cy="2041049"/>
          </a:xfrm>
          <a:prstGeom prst="rect">
            <a:avLst/>
          </a:prstGeom>
          <a:ln>
            <a:noFill/>
          </a:ln>
          <a:effectLst>
            <a:outerShdw blurRad="292100" dist="139700" dir="2700000" algn="tl" rotWithShape="0">
              <a:srgbClr val="333333">
                <a:alpha val="65000"/>
              </a:srgbClr>
            </a:outerShdw>
          </a:effectLst>
        </p:spPr>
      </p:pic>
      <p:pic>
        <p:nvPicPr>
          <p:cNvPr id="27" name="Imagen 26">
            <a:extLst>
              <a:ext uri="{FF2B5EF4-FFF2-40B4-BE49-F238E27FC236}">
                <a16:creationId xmlns:a16="http://schemas.microsoft.com/office/drawing/2014/main" id="{E000A1C4-2845-4CD6-8E16-2F6E7758E5C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6795705" y="4200475"/>
            <a:ext cx="3060236" cy="1623498"/>
          </a:xfrm>
          <a:prstGeom prst="rect">
            <a:avLst/>
          </a:prstGeom>
          <a:ln>
            <a:noFill/>
          </a:ln>
          <a:effectLst>
            <a:outerShdw blurRad="292100" dist="139700" dir="2700000" algn="tl" rotWithShape="0">
              <a:srgbClr val="333333">
                <a:alpha val="65000"/>
              </a:srgbClr>
            </a:outerShdw>
          </a:effectLst>
        </p:spPr>
      </p:pic>
      <p:sp>
        <p:nvSpPr>
          <p:cNvPr id="29" name="Rectángulo 28">
            <a:extLst>
              <a:ext uri="{FF2B5EF4-FFF2-40B4-BE49-F238E27FC236}">
                <a16:creationId xmlns:a16="http://schemas.microsoft.com/office/drawing/2014/main" id="{C1A08BF7-3E0A-4FDF-B08E-5022ED4DF2E2}"/>
              </a:ext>
            </a:extLst>
          </p:cNvPr>
          <p:cNvSpPr/>
          <p:nvPr/>
        </p:nvSpPr>
        <p:spPr>
          <a:xfrm>
            <a:off x="150496" y="2782778"/>
            <a:ext cx="974947" cy="523220"/>
          </a:xfrm>
          <a:prstGeom prst="rect">
            <a:avLst/>
          </a:prstGeom>
          <a:solidFill>
            <a:schemeClr val="accent5">
              <a:lumMod val="40000"/>
              <a:lumOff val="60000"/>
            </a:schemeClr>
          </a:solidFill>
        </p:spPr>
        <p:txBody>
          <a:bodyPr wrap="none">
            <a:spAutoFit/>
          </a:bodyPr>
          <a:lstStyle/>
          <a:p>
            <a:r>
              <a:rPr lang="es-ES" sz="1400" dirty="0">
                <a:solidFill>
                  <a:schemeClr val="accent6">
                    <a:lumMod val="75000"/>
                  </a:schemeClr>
                </a:solidFill>
                <a:latin typeface="Cooper Black" panose="0208090404030B020404" pitchFamily="18" charset="0"/>
              </a:rPr>
              <a:t>UMALA</a:t>
            </a:r>
          </a:p>
          <a:p>
            <a:r>
              <a:rPr lang="es-ES" sz="1400" dirty="0" err="1">
                <a:solidFill>
                  <a:schemeClr val="accent6">
                    <a:lumMod val="75000"/>
                  </a:schemeClr>
                </a:solidFill>
                <a:latin typeface="Cooper Black" panose="0208090404030B020404" pitchFamily="18" charset="0"/>
              </a:rPr>
              <a:t>Sabilani</a:t>
            </a:r>
            <a:r>
              <a:rPr lang="es-ES" sz="1400" dirty="0">
                <a:solidFill>
                  <a:schemeClr val="accent6">
                    <a:lumMod val="75000"/>
                  </a:schemeClr>
                </a:solidFill>
                <a:latin typeface="Cooper Black" panose="0208090404030B020404" pitchFamily="18" charset="0"/>
              </a:rPr>
              <a:t> </a:t>
            </a:r>
          </a:p>
        </p:txBody>
      </p:sp>
      <p:sp>
        <p:nvSpPr>
          <p:cNvPr id="30" name="Rectángulo 29">
            <a:extLst>
              <a:ext uri="{FF2B5EF4-FFF2-40B4-BE49-F238E27FC236}">
                <a16:creationId xmlns:a16="http://schemas.microsoft.com/office/drawing/2014/main" id="{3877EFD4-681B-4D44-9829-CBA994DBB0BF}"/>
              </a:ext>
            </a:extLst>
          </p:cNvPr>
          <p:cNvSpPr/>
          <p:nvPr/>
        </p:nvSpPr>
        <p:spPr>
          <a:xfrm>
            <a:off x="10110971" y="4937469"/>
            <a:ext cx="1510285" cy="523220"/>
          </a:xfrm>
          <a:prstGeom prst="rect">
            <a:avLst/>
          </a:prstGeom>
          <a:solidFill>
            <a:schemeClr val="accent5">
              <a:lumMod val="40000"/>
              <a:lumOff val="60000"/>
            </a:schemeClr>
          </a:solidFill>
        </p:spPr>
        <p:txBody>
          <a:bodyPr wrap="none">
            <a:spAutoFit/>
          </a:bodyPr>
          <a:lstStyle/>
          <a:p>
            <a:r>
              <a:rPr lang="es-ES" sz="1400" dirty="0">
                <a:solidFill>
                  <a:schemeClr val="accent6">
                    <a:lumMod val="75000"/>
                  </a:schemeClr>
                </a:solidFill>
                <a:latin typeface="Cooper Black" panose="0208090404030B020404" pitchFamily="18" charset="0"/>
              </a:rPr>
              <a:t>ANCORAIMES</a:t>
            </a:r>
          </a:p>
          <a:p>
            <a:r>
              <a:rPr lang="es-ES" sz="1400" dirty="0" err="1">
                <a:solidFill>
                  <a:schemeClr val="accent6">
                    <a:lumMod val="75000"/>
                  </a:schemeClr>
                </a:solidFill>
                <a:latin typeface="Cooper Black" panose="0208090404030B020404" pitchFamily="18" charset="0"/>
              </a:rPr>
              <a:t>Chinchaya</a:t>
            </a:r>
            <a:endParaRPr lang="es-ES" sz="1400" dirty="0">
              <a:solidFill>
                <a:schemeClr val="accent6">
                  <a:lumMod val="75000"/>
                </a:schemeClr>
              </a:solidFill>
              <a:latin typeface="Cooper Black" panose="0208090404030B020404" pitchFamily="18" charset="0"/>
            </a:endParaRPr>
          </a:p>
        </p:txBody>
      </p:sp>
      <p:sp>
        <p:nvSpPr>
          <p:cNvPr id="31" name="Marcador de contenido 2">
            <a:extLst>
              <a:ext uri="{FF2B5EF4-FFF2-40B4-BE49-F238E27FC236}">
                <a16:creationId xmlns:a16="http://schemas.microsoft.com/office/drawing/2014/main" id="{862EB1B1-515D-4D64-A5A5-606BF4CDB71E}"/>
              </a:ext>
            </a:extLst>
          </p:cNvPr>
          <p:cNvSpPr txBox="1">
            <a:spLocks/>
          </p:cNvSpPr>
          <p:nvPr/>
        </p:nvSpPr>
        <p:spPr>
          <a:xfrm>
            <a:off x="1365416" y="1064070"/>
            <a:ext cx="9680647" cy="93080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b="1" dirty="0">
                <a:solidFill>
                  <a:schemeClr val="accent6">
                    <a:lumMod val="75000"/>
                  </a:schemeClr>
                </a:solidFill>
              </a:rPr>
              <a:t>Socializando la información de comportamiento del clima, las reflexiones de procesos productivos, intercambio de experiencias entre </a:t>
            </a:r>
            <a:r>
              <a:rPr lang="es-ES" b="1" dirty="0" smtClean="0">
                <a:solidFill>
                  <a:schemeClr val="accent6">
                    <a:lumMod val="75000"/>
                  </a:schemeClr>
                </a:solidFill>
              </a:rPr>
              <a:t>productores motivó a </a:t>
            </a:r>
            <a:r>
              <a:rPr lang="es-ES" b="1" dirty="0">
                <a:solidFill>
                  <a:schemeClr val="accent6">
                    <a:lumMod val="75000"/>
                  </a:schemeClr>
                </a:solidFill>
              </a:rPr>
              <a:t>los innovadores </a:t>
            </a:r>
            <a:r>
              <a:rPr lang="es-ES" b="1" dirty="0" smtClean="0">
                <a:solidFill>
                  <a:schemeClr val="accent6">
                    <a:lumMod val="75000"/>
                  </a:schemeClr>
                </a:solidFill>
              </a:rPr>
              <a:t>a llevar </a:t>
            </a:r>
            <a:r>
              <a:rPr lang="es-ES" b="1" dirty="0">
                <a:solidFill>
                  <a:schemeClr val="accent6">
                    <a:lumMod val="75000"/>
                  </a:schemeClr>
                </a:solidFill>
              </a:rPr>
              <a:t>adelante la implementación de nuevas practicas</a:t>
            </a:r>
          </a:p>
        </p:txBody>
      </p:sp>
    </p:spTree>
    <p:extLst>
      <p:ext uri="{BB962C8B-B14F-4D97-AF65-F5344CB8AC3E}">
        <p14:creationId xmlns:p14="http://schemas.microsoft.com/office/powerpoint/2010/main" val="330090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B642D653-92B9-417A-9E06-A397CE7BD59F}"/>
              </a:ext>
            </a:extLst>
          </p:cNvPr>
          <p:cNvSpPr>
            <a:spLocks noGrp="1"/>
          </p:cNvSpPr>
          <p:nvPr>
            <p:ph type="title"/>
          </p:nvPr>
        </p:nvSpPr>
        <p:spPr>
          <a:xfrm>
            <a:off x="1615440" y="152278"/>
            <a:ext cx="9862986" cy="1026928"/>
          </a:xfrm>
        </p:spPr>
        <p:txBody>
          <a:bodyPr>
            <a:normAutofit/>
          </a:bodyPr>
          <a:lstStyle/>
          <a:p>
            <a:r>
              <a:rPr lang="es-ES" sz="2800" b="1" dirty="0"/>
              <a:t>Reflexión y aplicación de practicas que respondan a los cambios del clima, la fertilización y el mercado</a:t>
            </a:r>
          </a:p>
        </p:txBody>
      </p:sp>
      <p:pic>
        <p:nvPicPr>
          <p:cNvPr id="2" name="Imagen 1">
            <a:extLst>
              <a:ext uri="{FF2B5EF4-FFF2-40B4-BE49-F238E27FC236}">
                <a16:creationId xmlns:a16="http://schemas.microsoft.com/office/drawing/2014/main" id="{D34DBD99-C600-4647-ABB1-47090ED4CA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46614" y="2718704"/>
            <a:ext cx="4053525" cy="2308161"/>
          </a:xfrm>
          <a:prstGeom prst="rect">
            <a:avLst/>
          </a:prstGeom>
        </p:spPr>
      </p:pic>
      <p:pic>
        <p:nvPicPr>
          <p:cNvPr id="6" name="Imagen 5">
            <a:extLst>
              <a:ext uri="{FF2B5EF4-FFF2-40B4-BE49-F238E27FC236}">
                <a16:creationId xmlns:a16="http://schemas.microsoft.com/office/drawing/2014/main" id="{D87B4D9E-45CE-446D-A6A2-8149102F6DF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p:blipFill>
        <p:spPr>
          <a:xfrm>
            <a:off x="1054194" y="2718704"/>
            <a:ext cx="1544120" cy="2309380"/>
          </a:xfrm>
          <a:prstGeom prst="rect">
            <a:avLst/>
          </a:prstGeom>
        </p:spPr>
      </p:pic>
      <p:sp>
        <p:nvSpPr>
          <p:cNvPr id="8" name="Marcador de contenido 4">
            <a:extLst>
              <a:ext uri="{FF2B5EF4-FFF2-40B4-BE49-F238E27FC236}">
                <a16:creationId xmlns:a16="http://schemas.microsoft.com/office/drawing/2014/main" id="{6533BAA2-B04A-484C-963F-718845C80089}"/>
              </a:ext>
            </a:extLst>
          </p:cNvPr>
          <p:cNvSpPr txBox="1">
            <a:spLocks/>
          </p:cNvSpPr>
          <p:nvPr/>
        </p:nvSpPr>
        <p:spPr>
          <a:xfrm>
            <a:off x="5071620" y="2108634"/>
            <a:ext cx="6508406" cy="20471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s-ES" dirty="0"/>
          </a:p>
        </p:txBody>
      </p:sp>
      <p:sp>
        <p:nvSpPr>
          <p:cNvPr id="11" name="Marcador de contenido 2">
            <a:extLst>
              <a:ext uri="{FF2B5EF4-FFF2-40B4-BE49-F238E27FC236}">
                <a16:creationId xmlns:a16="http://schemas.microsoft.com/office/drawing/2014/main" id="{D6CB445E-CBE0-406A-8356-D1EBE5D1BA18}"/>
              </a:ext>
            </a:extLst>
          </p:cNvPr>
          <p:cNvSpPr txBox="1">
            <a:spLocks/>
          </p:cNvSpPr>
          <p:nvPr/>
        </p:nvSpPr>
        <p:spPr>
          <a:xfrm>
            <a:off x="1446614" y="1013894"/>
            <a:ext cx="9680647" cy="93080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b="1" dirty="0">
                <a:solidFill>
                  <a:schemeClr val="accent6">
                    <a:lumMod val="75000"/>
                  </a:schemeClr>
                </a:solidFill>
              </a:rPr>
              <a:t>Socializando la información de comportamiento del clima, las reflexiones de procesos productivos, intercambio de experiencias entre productores. Permitió a los innovadores llevar adelante la implementación de nuevas practicas</a:t>
            </a:r>
          </a:p>
        </p:txBody>
      </p:sp>
      <p:sp>
        <p:nvSpPr>
          <p:cNvPr id="12" name="Marcador de contenido 2">
            <a:extLst>
              <a:ext uri="{FF2B5EF4-FFF2-40B4-BE49-F238E27FC236}">
                <a16:creationId xmlns:a16="http://schemas.microsoft.com/office/drawing/2014/main" id="{D29C61F7-5ABF-43E1-B344-5AB3BBAB35FC}"/>
              </a:ext>
            </a:extLst>
          </p:cNvPr>
          <p:cNvSpPr txBox="1">
            <a:spLocks/>
          </p:cNvSpPr>
          <p:nvPr/>
        </p:nvSpPr>
        <p:spPr>
          <a:xfrm>
            <a:off x="958461" y="2108634"/>
            <a:ext cx="4528855" cy="6488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sz="1600" dirty="0"/>
              <a:t>Prueba de </a:t>
            </a:r>
            <a:r>
              <a:rPr lang="es-ES" sz="1600" dirty="0" err="1"/>
              <a:t>tarwi</a:t>
            </a:r>
            <a:r>
              <a:rPr lang="es-ES" sz="1600" dirty="0"/>
              <a:t> como respuesta a la fertilización del suelo y el mercado</a:t>
            </a:r>
          </a:p>
        </p:txBody>
      </p:sp>
      <p:sp>
        <p:nvSpPr>
          <p:cNvPr id="13" name="Marcador de contenido 2">
            <a:extLst>
              <a:ext uri="{FF2B5EF4-FFF2-40B4-BE49-F238E27FC236}">
                <a16:creationId xmlns:a16="http://schemas.microsoft.com/office/drawing/2014/main" id="{9F64AC12-D2F9-4423-B483-B5DC804EE17E}"/>
              </a:ext>
            </a:extLst>
          </p:cNvPr>
          <p:cNvSpPr txBox="1">
            <a:spLocks/>
          </p:cNvSpPr>
          <p:nvPr/>
        </p:nvSpPr>
        <p:spPr>
          <a:xfrm>
            <a:off x="1054194" y="5108608"/>
            <a:ext cx="4528855" cy="1390637"/>
          </a:xfrm>
          <a:prstGeom prst="rect">
            <a:avLst/>
          </a:prstGeom>
          <a:solidFill>
            <a:srgbClr val="92D050"/>
          </a:solidFill>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r">
              <a:buNone/>
            </a:pPr>
            <a:r>
              <a:rPr lang="es-ES" sz="1000" dirty="0"/>
              <a:t>He averiguado sobre los beneficios del </a:t>
            </a:r>
            <a:r>
              <a:rPr lang="es-ES" sz="1000" dirty="0" err="1"/>
              <a:t>Tarwi</a:t>
            </a:r>
            <a:r>
              <a:rPr lang="es-ES" sz="1000" dirty="0"/>
              <a:t>, consultando a hermanos productores del Norte y Cochabamba, En este lugar por el clima y arenal solo producimos papa y quinua, pero decidimos sembrar </a:t>
            </a:r>
            <a:r>
              <a:rPr lang="es-ES" sz="1000" dirty="0" err="1"/>
              <a:t>Tarwi</a:t>
            </a:r>
            <a:r>
              <a:rPr lang="es-ES" sz="1000" dirty="0"/>
              <a:t> en 1250 m2, para comprobar si podía producir, por que interesa que fertilice al suelo con Nitrógeno mediante </a:t>
            </a:r>
            <a:r>
              <a:rPr lang="es-ES" sz="1000" dirty="0" err="1"/>
              <a:t>Rizobium</a:t>
            </a:r>
            <a:r>
              <a:rPr lang="es-ES" sz="1000" dirty="0"/>
              <a:t> y si no da grano mezclar la planta al suelo. He producido vainas cargadas de grano y estos tienen buen precio en Cochabamba. He aprendido que es importante preparar dos veces bien el suelo en la época de lluvias y sembrar en septiembre, por que el rendimiento podría ser mucho mejor.  </a:t>
            </a:r>
            <a:r>
              <a:rPr lang="es-ES" sz="1000" b="1" dirty="0"/>
              <a:t>Ernesto Mamani (62 años) </a:t>
            </a:r>
            <a:r>
              <a:rPr lang="es-ES" sz="1000" b="1" dirty="0" err="1"/>
              <a:t>Sabilani-Umala</a:t>
            </a:r>
            <a:endParaRPr lang="es-ES" sz="1000" b="1" dirty="0"/>
          </a:p>
        </p:txBody>
      </p:sp>
      <p:sp>
        <p:nvSpPr>
          <p:cNvPr id="15" name="Marcador de contenido 2">
            <a:extLst>
              <a:ext uri="{FF2B5EF4-FFF2-40B4-BE49-F238E27FC236}">
                <a16:creationId xmlns:a16="http://schemas.microsoft.com/office/drawing/2014/main" id="{0883C5FA-6A01-4A70-BD4C-B15F85251ACC}"/>
              </a:ext>
            </a:extLst>
          </p:cNvPr>
          <p:cNvSpPr txBox="1">
            <a:spLocks/>
          </p:cNvSpPr>
          <p:nvPr/>
        </p:nvSpPr>
        <p:spPr>
          <a:xfrm>
            <a:off x="7393625" y="5000101"/>
            <a:ext cx="4112563" cy="1651733"/>
          </a:xfrm>
          <a:prstGeom prst="rect">
            <a:avLst/>
          </a:prstGeom>
          <a:solidFill>
            <a:srgbClr val="92D050"/>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s-ES" sz="1000" dirty="0"/>
              <a:t>A la caída del precio y mercado de la leche, se </a:t>
            </a:r>
            <a:r>
              <a:rPr lang="es-ES" sz="1000" dirty="0" smtClean="0"/>
              <a:t>sumó </a:t>
            </a:r>
            <a:r>
              <a:rPr lang="es-ES" sz="1000" dirty="0"/>
              <a:t>los problemas del clima en la producción de papa. Por lo que decidimos  </a:t>
            </a:r>
            <a:r>
              <a:rPr lang="es-ES" sz="1000" dirty="0" smtClean="0"/>
              <a:t>sembrar </a:t>
            </a:r>
            <a:r>
              <a:rPr lang="es-ES" sz="1000" dirty="0"/>
              <a:t>3 ha de zanahoria, con el asesoramiento de hermanos productores de </a:t>
            </a:r>
            <a:r>
              <a:rPr lang="es-ES" sz="1000" dirty="0" err="1"/>
              <a:t>Viscachani</a:t>
            </a:r>
            <a:r>
              <a:rPr lang="es-ES" sz="1000" dirty="0"/>
              <a:t> (comunidad cercana). La producción ha rendido bien, estamos en proceso de comercialización. Hemos verificado que esta zanahoria se adapta a nuestros suelos, tolera a las heladas y se puede conservar por varios meses para el mercado y podemos producirla junto a la papa. </a:t>
            </a:r>
            <a:r>
              <a:rPr lang="es-ES" sz="1000" b="1" dirty="0"/>
              <a:t>Ernesto (62 años) </a:t>
            </a:r>
            <a:r>
              <a:rPr lang="es-ES" sz="1000" b="1" dirty="0" err="1"/>
              <a:t>Sabilani-Umala</a:t>
            </a:r>
            <a:endParaRPr lang="es-ES" sz="1000" b="1" dirty="0"/>
          </a:p>
        </p:txBody>
      </p:sp>
      <p:pic>
        <p:nvPicPr>
          <p:cNvPr id="19" name="Marcador de contenido 18">
            <a:extLst>
              <a:ext uri="{FF2B5EF4-FFF2-40B4-BE49-F238E27FC236}">
                <a16:creationId xmlns:a16="http://schemas.microsoft.com/office/drawing/2014/main" id="{E3A67BE5-8B5C-4849-AE48-FEFAF15D9F5B}"/>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7393626" y="2594731"/>
            <a:ext cx="4112563" cy="2319743"/>
          </a:xfrm>
        </p:spPr>
      </p:pic>
      <p:sp>
        <p:nvSpPr>
          <p:cNvPr id="20" name="Marcador de contenido 2">
            <a:extLst>
              <a:ext uri="{FF2B5EF4-FFF2-40B4-BE49-F238E27FC236}">
                <a16:creationId xmlns:a16="http://schemas.microsoft.com/office/drawing/2014/main" id="{0791DAD6-A08D-4DA7-A04F-93710754120B}"/>
              </a:ext>
            </a:extLst>
          </p:cNvPr>
          <p:cNvSpPr txBox="1">
            <a:spLocks/>
          </p:cNvSpPr>
          <p:nvPr/>
        </p:nvSpPr>
        <p:spPr>
          <a:xfrm>
            <a:off x="6883898" y="1944702"/>
            <a:ext cx="4905210" cy="6488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dirty="0"/>
              <a:t>Introducción de zanahoria en terrenos áridos de </a:t>
            </a:r>
            <a:r>
              <a:rPr lang="es-ES" dirty="0" err="1"/>
              <a:t>Umala</a:t>
            </a:r>
            <a:endParaRPr lang="es-ES" dirty="0"/>
          </a:p>
        </p:txBody>
      </p:sp>
      <p:sp>
        <p:nvSpPr>
          <p:cNvPr id="21" name="Rectángulo 20">
            <a:extLst>
              <a:ext uri="{FF2B5EF4-FFF2-40B4-BE49-F238E27FC236}">
                <a16:creationId xmlns:a16="http://schemas.microsoft.com/office/drawing/2014/main" id="{BD9B60AB-629F-4FDD-9F53-1F492D1C5E79}"/>
              </a:ext>
            </a:extLst>
          </p:cNvPr>
          <p:cNvSpPr/>
          <p:nvPr/>
        </p:nvSpPr>
        <p:spPr>
          <a:xfrm>
            <a:off x="5670068" y="3704126"/>
            <a:ext cx="1540806" cy="830997"/>
          </a:xfrm>
          <a:prstGeom prst="rect">
            <a:avLst/>
          </a:prstGeom>
        </p:spPr>
        <p:txBody>
          <a:bodyPr wrap="none">
            <a:spAutoFit/>
          </a:bodyPr>
          <a:lstStyle/>
          <a:p>
            <a:r>
              <a:rPr lang="es-ES" sz="2400" dirty="0">
                <a:solidFill>
                  <a:schemeClr val="accent6">
                    <a:lumMod val="75000"/>
                  </a:schemeClr>
                </a:solidFill>
                <a:latin typeface="Cooper Black" panose="0208090404030B020404" pitchFamily="18" charset="0"/>
              </a:rPr>
              <a:t>UMALA</a:t>
            </a:r>
          </a:p>
          <a:p>
            <a:r>
              <a:rPr lang="es-ES" sz="2400" dirty="0" err="1">
                <a:solidFill>
                  <a:schemeClr val="accent6">
                    <a:lumMod val="75000"/>
                  </a:schemeClr>
                </a:solidFill>
                <a:latin typeface="Cooper Black" panose="0208090404030B020404" pitchFamily="18" charset="0"/>
              </a:rPr>
              <a:t>Sabilani</a:t>
            </a:r>
            <a:r>
              <a:rPr lang="es-ES" sz="2400" dirty="0">
                <a:solidFill>
                  <a:schemeClr val="accent6">
                    <a:lumMod val="75000"/>
                  </a:schemeClr>
                </a:solidFill>
                <a:latin typeface="Cooper Black" panose="0208090404030B020404" pitchFamily="18" charset="0"/>
              </a:rPr>
              <a:t> </a:t>
            </a:r>
          </a:p>
        </p:txBody>
      </p:sp>
    </p:spTree>
    <p:extLst>
      <p:ext uri="{BB962C8B-B14F-4D97-AF65-F5344CB8AC3E}">
        <p14:creationId xmlns:p14="http://schemas.microsoft.com/office/powerpoint/2010/main" val="1193651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925" y="76200"/>
            <a:ext cx="12030075" cy="1807849"/>
          </a:xfrm>
          <a:solidFill>
            <a:schemeClr val="accent2"/>
          </a:solidFill>
        </p:spPr>
        <p:txBody>
          <a:bodyPr vert="horz" lIns="91440" tIns="45720" rIns="91440" bIns="45720" rtlCol="0" anchor="t">
            <a:noAutofit/>
          </a:bodyPr>
          <a:lstStyle/>
          <a:p>
            <a:r>
              <a:rPr lang="es-ES" sz="2800" b="1" dirty="0" smtClean="0">
                <a:ln w="0"/>
                <a:solidFill>
                  <a:schemeClr val="bg1">
                    <a:lumMod val="95000"/>
                  </a:schemeClr>
                </a:solidFill>
                <a:effectLst>
                  <a:outerShdw blurRad="38100" dist="19050" dir="2700000" algn="tl" rotWithShape="0">
                    <a:schemeClr val="dk1">
                      <a:alpha val="40000"/>
                    </a:schemeClr>
                  </a:outerShdw>
                </a:effectLst>
              </a:rPr>
              <a:t>Muchas de las decisiones tomadas autónomamente han sido  motivadas por la confianza de contar con la información provista por los pronósticos. Ej. consulta </a:t>
            </a:r>
            <a:r>
              <a:rPr lang="es-ES" sz="2800" b="1" dirty="0">
                <a:ln w="0"/>
                <a:solidFill>
                  <a:schemeClr val="bg1">
                    <a:lumMod val="95000"/>
                  </a:schemeClr>
                </a:solidFill>
                <a:effectLst>
                  <a:outerShdw blurRad="38100" dist="19050" dir="2700000" algn="tl" rotWithShape="0">
                    <a:schemeClr val="dk1">
                      <a:alpha val="40000"/>
                    </a:schemeClr>
                  </a:outerShdw>
                </a:effectLst>
              </a:rPr>
              <a:t>de los Pronósticos de corto plazo en </a:t>
            </a:r>
            <a:r>
              <a:rPr lang="es-ES" sz="2800" b="1" dirty="0" smtClean="0">
                <a:ln w="0"/>
                <a:solidFill>
                  <a:schemeClr val="bg1">
                    <a:lumMod val="95000"/>
                  </a:schemeClr>
                </a:solidFill>
                <a:effectLst>
                  <a:outerShdw blurRad="38100" dist="19050" dir="2700000" algn="tl" rotWithShape="0">
                    <a:schemeClr val="dk1">
                      <a:alpha val="40000"/>
                    </a:schemeClr>
                  </a:outerShdw>
                </a:effectLst>
              </a:rPr>
              <a:t>WhatsApp.</a:t>
            </a:r>
            <a:endParaRPr lang="es-ES" sz="2800" b="1" dirty="0">
              <a:ln w="0"/>
              <a:solidFill>
                <a:schemeClr val="bg1">
                  <a:lumMod val="95000"/>
                </a:schemeClr>
              </a:solidFill>
              <a:effectLst>
                <a:outerShdw blurRad="38100" dist="19050" dir="2700000" algn="tl" rotWithShape="0">
                  <a:schemeClr val="dk1">
                    <a:alpha val="40000"/>
                  </a:schemeClr>
                </a:outerShdw>
              </a:effectLst>
            </a:endParaRPr>
          </a:p>
        </p:txBody>
      </p:sp>
      <p:sp>
        <p:nvSpPr>
          <p:cNvPr id="9" name="Rectángulo 8"/>
          <p:cNvSpPr/>
          <p:nvPr/>
        </p:nvSpPr>
        <p:spPr>
          <a:xfrm>
            <a:off x="520939" y="1831234"/>
            <a:ext cx="9577465" cy="369332"/>
          </a:xfrm>
          <a:prstGeom prst="rect">
            <a:avLst/>
          </a:prstGeom>
          <a:noFill/>
        </p:spPr>
        <p:txBody>
          <a:bodyPr wrap="square">
            <a:spAutoFit/>
          </a:bodyPr>
          <a:lstStyle/>
          <a:p>
            <a:r>
              <a:rPr lang="es-MX" dirty="0">
                <a:latin typeface="Arial" panose="020B0604020202020204" pitchFamily="34" charset="0"/>
                <a:ea typeface="Calibri" panose="020F0502020204030204" pitchFamily="34" charset="0"/>
                <a:cs typeface="Times New Roman" panose="02020603050405020304" pitchFamily="18" charset="0"/>
              </a:rPr>
              <a:t>Tiempo de revisión a partir del envió del pronostico de corto plazo vía WhatsApp</a:t>
            </a:r>
            <a:endParaRPr lang="es-ES" dirty="0"/>
          </a:p>
        </p:txBody>
      </p:sp>
      <p:sp>
        <p:nvSpPr>
          <p:cNvPr id="10" name="Rectángulo 9"/>
          <p:cNvSpPr/>
          <p:nvPr/>
        </p:nvSpPr>
        <p:spPr>
          <a:xfrm>
            <a:off x="295150" y="5722534"/>
            <a:ext cx="4876290" cy="923330"/>
          </a:xfrm>
          <a:prstGeom prst="rect">
            <a:avLst/>
          </a:prstGeom>
          <a:solidFill>
            <a:schemeClr val="bg1"/>
          </a:solidFill>
        </p:spPr>
        <p:txBody>
          <a:bodyPr wrap="square">
            <a:spAutoFit/>
          </a:bodyPr>
          <a:lstStyle/>
          <a:p>
            <a:r>
              <a:rPr lang="es-MX" dirty="0">
                <a:solidFill>
                  <a:schemeClr val="accent1"/>
                </a:solidFill>
                <a:latin typeface="Arial" panose="020B0604020202020204" pitchFamily="34" charset="0"/>
                <a:cs typeface="Times New Roman" panose="02020603050405020304" pitchFamily="18" charset="0"/>
              </a:rPr>
              <a:t>La mayor parte de los productores ven el pronostico en el WhatsApp en el día, en cambio los técnicos tienden a verlo en la hora</a:t>
            </a:r>
            <a:endParaRPr lang="es-ES" dirty="0">
              <a:solidFill>
                <a:schemeClr val="accent1"/>
              </a:solidFill>
            </a:endParaRPr>
          </a:p>
        </p:txBody>
      </p:sp>
      <p:graphicFrame>
        <p:nvGraphicFramePr>
          <p:cNvPr id="11" name="Gráfico 10">
            <a:extLst>
              <a:ext uri="{FF2B5EF4-FFF2-40B4-BE49-F238E27FC236}">
                <a16:creationId xmlns:a16="http://schemas.microsoft.com/office/drawing/2014/main" id="{82BADBBA-8E0C-45AA-AC14-D833C9A88B78}"/>
              </a:ext>
            </a:extLst>
          </p:cNvPr>
          <p:cNvGraphicFramePr>
            <a:graphicFrameLocks/>
          </p:cNvGraphicFramePr>
          <p:nvPr>
            <p:extLst>
              <p:ext uri="{D42A27DB-BD31-4B8C-83A1-F6EECF244321}">
                <p14:modId xmlns:p14="http://schemas.microsoft.com/office/powerpoint/2010/main" val="938187010"/>
              </p:ext>
            </p:extLst>
          </p:nvPr>
        </p:nvGraphicFramePr>
        <p:xfrm>
          <a:off x="295150" y="2476500"/>
          <a:ext cx="5591175" cy="3123886"/>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mc:Choice xmlns:cx1="http://schemas.microsoft.com/office/drawing/2015/9/8/chartex" xmlns="" Requires="cx1">
          <p:graphicFrame>
            <p:nvGraphicFramePr>
              <p:cNvPr id="14" name="Gráfico 13">
                <a:extLst>
                  <a:ext uri="{FF2B5EF4-FFF2-40B4-BE49-F238E27FC236}">
                    <a16:creationId xmlns:a16="http://schemas.microsoft.com/office/drawing/2014/main" id="{07D4E041-0CCA-45E8-9B9C-F956CE0A799B}"/>
                  </a:ext>
                </a:extLst>
              </p:cNvPr>
              <p:cNvGraphicFramePr/>
              <p:nvPr>
                <p:extLst>
                  <p:ext uri="{D42A27DB-BD31-4B8C-83A1-F6EECF244321}">
                    <p14:modId xmlns:p14="http://schemas.microsoft.com/office/powerpoint/2010/main" val="3698378973"/>
                  </p:ext>
                </p:extLst>
              </p:nvPr>
            </p:nvGraphicFramePr>
            <p:xfrm>
              <a:off x="6245723" y="2138048"/>
              <a:ext cx="5591175" cy="3462338"/>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14" name="Gráfico 13">
                <a:extLst>
                  <a:ext uri="{FF2B5EF4-FFF2-40B4-BE49-F238E27FC236}">
                    <a16:creationId xmlns:a16="http://schemas.microsoft.com/office/drawing/2014/main" id="{07D4E041-0CCA-45E8-9B9C-F956CE0A799B}"/>
                  </a:ext>
                </a:extLst>
              </p:cNvPr>
              <p:cNvPicPr>
                <a:picLocks noGrp="1" noRot="1" noChangeAspect="1" noMove="1" noResize="1" noEditPoints="1" noAdjustHandles="1" noChangeArrowheads="1" noChangeShapeType="1"/>
              </p:cNvPicPr>
              <p:nvPr/>
            </p:nvPicPr>
            <p:blipFill>
              <a:blip r:embed="rId5"/>
              <a:stretch>
                <a:fillRect/>
              </a:stretch>
            </p:blipFill>
            <p:spPr>
              <a:xfrm>
                <a:off x="6245723" y="2138048"/>
                <a:ext cx="5591175" cy="3462338"/>
              </a:xfrm>
              <a:prstGeom prst="rect">
                <a:avLst/>
              </a:prstGeom>
            </p:spPr>
          </p:pic>
        </mc:Fallback>
      </mc:AlternateContent>
      <p:sp>
        <p:nvSpPr>
          <p:cNvPr id="7" name="Rectángulo 6">
            <a:extLst>
              <a:ext uri="{FF2B5EF4-FFF2-40B4-BE49-F238E27FC236}">
                <a16:creationId xmlns:a16="http://schemas.microsoft.com/office/drawing/2014/main" id="{C0F2589F-D32C-43EB-A425-65FFA7BA5B61}"/>
              </a:ext>
            </a:extLst>
          </p:cNvPr>
          <p:cNvSpPr/>
          <p:nvPr/>
        </p:nvSpPr>
        <p:spPr>
          <a:xfrm>
            <a:off x="6245723" y="5722534"/>
            <a:ext cx="4876290" cy="923330"/>
          </a:xfrm>
          <a:prstGeom prst="rect">
            <a:avLst/>
          </a:prstGeom>
          <a:solidFill>
            <a:schemeClr val="bg1"/>
          </a:solidFill>
        </p:spPr>
        <p:txBody>
          <a:bodyPr wrap="square">
            <a:spAutoFit/>
          </a:bodyPr>
          <a:lstStyle/>
          <a:p>
            <a:r>
              <a:rPr lang="es-MX" dirty="0">
                <a:solidFill>
                  <a:schemeClr val="accent1"/>
                </a:solidFill>
                <a:latin typeface="Arial" panose="020B0604020202020204" pitchFamily="34" charset="0"/>
                <a:cs typeface="Times New Roman" panose="02020603050405020304" pitchFamily="18" charset="0"/>
              </a:rPr>
              <a:t>De 35 envíos de pronostico vía WhatsApp entre enero y mayo, de entre los usuarios del grupo el 80% lo consulta en el día </a:t>
            </a:r>
            <a:endParaRPr lang="es-ES" dirty="0">
              <a:solidFill>
                <a:schemeClr val="accent1"/>
              </a:solidFill>
            </a:endParaRPr>
          </a:p>
        </p:txBody>
      </p:sp>
    </p:spTree>
    <p:extLst>
      <p:ext uri="{BB962C8B-B14F-4D97-AF65-F5344CB8AC3E}">
        <p14:creationId xmlns:p14="http://schemas.microsoft.com/office/powerpoint/2010/main" val="19825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8CABDB-9D92-4554-82F6-419F705E2CD1}"/>
              </a:ext>
            </a:extLst>
          </p:cNvPr>
          <p:cNvSpPr>
            <a:spLocks noGrp="1"/>
          </p:cNvSpPr>
          <p:nvPr>
            <p:ph type="title"/>
          </p:nvPr>
        </p:nvSpPr>
        <p:spPr>
          <a:xfrm>
            <a:off x="1820766" y="221655"/>
            <a:ext cx="8911687" cy="682148"/>
          </a:xfrm>
        </p:spPr>
        <p:txBody>
          <a:bodyPr>
            <a:normAutofit fontScale="90000"/>
          </a:bodyPr>
          <a:lstStyle/>
          <a:p>
            <a:r>
              <a:rPr lang="es-ES" dirty="0"/>
              <a:t>Decisión de aplicar Estrategias Apropiadas</a:t>
            </a:r>
          </a:p>
        </p:txBody>
      </p:sp>
      <p:sp>
        <p:nvSpPr>
          <p:cNvPr id="3" name="Marcador de contenido 2">
            <a:extLst>
              <a:ext uri="{FF2B5EF4-FFF2-40B4-BE49-F238E27FC236}">
                <a16:creationId xmlns:a16="http://schemas.microsoft.com/office/drawing/2014/main" id="{9E633D4A-77FE-4AC1-9B42-87AAB4654E05}"/>
              </a:ext>
            </a:extLst>
          </p:cNvPr>
          <p:cNvSpPr>
            <a:spLocks noGrp="1"/>
          </p:cNvSpPr>
          <p:nvPr>
            <p:ph idx="1"/>
          </p:nvPr>
        </p:nvSpPr>
        <p:spPr>
          <a:xfrm>
            <a:off x="6441440" y="2306320"/>
            <a:ext cx="5297820" cy="597304"/>
          </a:xfrm>
          <a:solidFill>
            <a:schemeClr val="accent5">
              <a:lumMod val="20000"/>
              <a:lumOff val="80000"/>
            </a:schemeClr>
          </a:solidFill>
          <a:ln>
            <a:solidFill>
              <a:schemeClr val="tx1"/>
            </a:solidFill>
          </a:ln>
        </p:spPr>
        <p:txBody>
          <a:bodyPr>
            <a:normAutofit/>
          </a:bodyPr>
          <a:lstStyle/>
          <a:p>
            <a:r>
              <a:rPr lang="es-ES" sz="1600" dirty="0"/>
              <a:t>Combinación de estrategias eficientes de acuerdo a posibilidades</a:t>
            </a:r>
          </a:p>
        </p:txBody>
      </p:sp>
      <p:graphicFrame>
        <p:nvGraphicFramePr>
          <p:cNvPr id="5" name="Gráfico 4">
            <a:extLst>
              <a:ext uri="{FF2B5EF4-FFF2-40B4-BE49-F238E27FC236}">
                <a16:creationId xmlns:a16="http://schemas.microsoft.com/office/drawing/2014/main" id="{23F3C03B-F734-4F05-AD04-E8DD8277E2F7}"/>
              </a:ext>
            </a:extLst>
          </p:cNvPr>
          <p:cNvGraphicFramePr>
            <a:graphicFrameLocks/>
          </p:cNvGraphicFramePr>
          <p:nvPr>
            <p:extLst>
              <p:ext uri="{D42A27DB-BD31-4B8C-83A1-F6EECF244321}">
                <p14:modId xmlns:p14="http://schemas.microsoft.com/office/powerpoint/2010/main" val="4250208823"/>
              </p:ext>
            </p:extLst>
          </p:nvPr>
        </p:nvGraphicFramePr>
        <p:xfrm>
          <a:off x="6441440" y="2903624"/>
          <a:ext cx="5297820" cy="31394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a:extLst>
              <a:ext uri="{FF2B5EF4-FFF2-40B4-BE49-F238E27FC236}">
                <a16:creationId xmlns:a16="http://schemas.microsoft.com/office/drawing/2014/main" id="{B0355AA3-B01F-4A5E-A96F-D6ACDF4D7024}"/>
              </a:ext>
            </a:extLst>
          </p:cNvPr>
          <p:cNvGraphicFramePr>
            <a:graphicFrameLocks/>
          </p:cNvGraphicFramePr>
          <p:nvPr>
            <p:extLst>
              <p:ext uri="{D42A27DB-BD31-4B8C-83A1-F6EECF244321}">
                <p14:modId xmlns:p14="http://schemas.microsoft.com/office/powerpoint/2010/main" val="1730500383"/>
              </p:ext>
            </p:extLst>
          </p:nvPr>
        </p:nvGraphicFramePr>
        <p:xfrm>
          <a:off x="381620" y="2870315"/>
          <a:ext cx="5297820" cy="3172749"/>
        </p:xfrm>
        <a:graphic>
          <a:graphicData uri="http://schemas.openxmlformats.org/drawingml/2006/chart">
            <c:chart xmlns:c="http://schemas.openxmlformats.org/drawingml/2006/chart" xmlns:r="http://schemas.openxmlformats.org/officeDocument/2006/relationships" r:id="rId3"/>
          </a:graphicData>
        </a:graphic>
      </p:graphicFrame>
      <p:sp>
        <p:nvSpPr>
          <p:cNvPr id="7" name="Marcador de contenido 2">
            <a:extLst>
              <a:ext uri="{FF2B5EF4-FFF2-40B4-BE49-F238E27FC236}">
                <a16:creationId xmlns:a16="http://schemas.microsoft.com/office/drawing/2014/main" id="{16B3C921-C898-4629-B0ED-53BA8255DCAF}"/>
              </a:ext>
            </a:extLst>
          </p:cNvPr>
          <p:cNvSpPr txBox="1">
            <a:spLocks/>
          </p:cNvSpPr>
          <p:nvPr/>
        </p:nvSpPr>
        <p:spPr>
          <a:xfrm>
            <a:off x="381620" y="2273011"/>
            <a:ext cx="5063013" cy="597304"/>
          </a:xfrm>
          <a:prstGeom prst="rect">
            <a:avLst/>
          </a:prstGeom>
          <a:solidFill>
            <a:schemeClr val="accent5">
              <a:lumMod val="20000"/>
              <a:lumOff val="80000"/>
            </a:schemeClr>
          </a:solidFill>
          <a:ln>
            <a:solidFill>
              <a:schemeClr val="tx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ES" sz="1600" dirty="0"/>
              <a:t>Evaluación de fertilizantes foliares, como nuevas tecnologías</a:t>
            </a:r>
          </a:p>
        </p:txBody>
      </p:sp>
      <p:sp>
        <p:nvSpPr>
          <p:cNvPr id="9" name="Marcador de contenido 2">
            <a:extLst>
              <a:ext uri="{FF2B5EF4-FFF2-40B4-BE49-F238E27FC236}">
                <a16:creationId xmlns:a16="http://schemas.microsoft.com/office/drawing/2014/main" id="{A9BD7B38-E806-4F5F-A922-2CDD67F82A3B}"/>
              </a:ext>
            </a:extLst>
          </p:cNvPr>
          <p:cNvSpPr txBox="1">
            <a:spLocks/>
          </p:cNvSpPr>
          <p:nvPr/>
        </p:nvSpPr>
        <p:spPr>
          <a:xfrm>
            <a:off x="452740" y="1199652"/>
            <a:ext cx="7358794" cy="10229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s-ES" dirty="0"/>
              <a:t>Las expectativas de nuevas tecnología no necesariamente responden a lo esperado. Antiguas practicas adecuadamente aplicadas pueden responder mejor de lo esperado.</a:t>
            </a:r>
          </a:p>
        </p:txBody>
      </p:sp>
      <p:sp>
        <p:nvSpPr>
          <p:cNvPr id="10" name="Rectángulo 9">
            <a:extLst>
              <a:ext uri="{FF2B5EF4-FFF2-40B4-BE49-F238E27FC236}">
                <a16:creationId xmlns:a16="http://schemas.microsoft.com/office/drawing/2014/main" id="{978C2507-EF67-447F-811D-0C1476EA11CA}"/>
              </a:ext>
            </a:extLst>
          </p:cNvPr>
          <p:cNvSpPr/>
          <p:nvPr/>
        </p:nvSpPr>
        <p:spPr>
          <a:xfrm>
            <a:off x="3829193" y="3200776"/>
            <a:ext cx="1501428" cy="461665"/>
          </a:xfrm>
          <a:prstGeom prst="rect">
            <a:avLst/>
          </a:prstGeom>
          <a:noFill/>
        </p:spPr>
        <p:txBody>
          <a:bodyPr wrap="square" lIns="91440" tIns="45720" rIns="91440" bIns="45720">
            <a:spAutoFit/>
          </a:bodyPr>
          <a:lstStyle/>
          <a:p>
            <a:pPr algn="ctr"/>
            <a:r>
              <a:rPr lang="es-ES" sz="1200" b="1" cap="none" spc="0" dirty="0">
                <a:ln w="0"/>
                <a:solidFill>
                  <a:schemeClr val="accent1"/>
                </a:solidFill>
              </a:rPr>
              <a:t>Gestión 2016/2017</a:t>
            </a:r>
          </a:p>
        </p:txBody>
      </p:sp>
      <p:sp>
        <p:nvSpPr>
          <p:cNvPr id="11" name="Rectángulo 10">
            <a:extLst>
              <a:ext uri="{FF2B5EF4-FFF2-40B4-BE49-F238E27FC236}">
                <a16:creationId xmlns:a16="http://schemas.microsoft.com/office/drawing/2014/main" id="{D0057599-BB83-4AB2-BEF7-FDE006DB77EA}"/>
              </a:ext>
            </a:extLst>
          </p:cNvPr>
          <p:cNvSpPr/>
          <p:nvPr/>
        </p:nvSpPr>
        <p:spPr>
          <a:xfrm>
            <a:off x="10070271" y="3254144"/>
            <a:ext cx="1501428" cy="461665"/>
          </a:xfrm>
          <a:prstGeom prst="rect">
            <a:avLst/>
          </a:prstGeom>
          <a:noFill/>
        </p:spPr>
        <p:txBody>
          <a:bodyPr wrap="square" lIns="91440" tIns="45720" rIns="91440" bIns="45720">
            <a:spAutoFit/>
          </a:bodyPr>
          <a:lstStyle/>
          <a:p>
            <a:pPr algn="ctr"/>
            <a:r>
              <a:rPr lang="es-ES" sz="1200" b="1" cap="none" spc="0" dirty="0">
                <a:ln w="0"/>
                <a:solidFill>
                  <a:schemeClr val="accent1"/>
                </a:solidFill>
              </a:rPr>
              <a:t>Gestión 2019/2020</a:t>
            </a:r>
          </a:p>
        </p:txBody>
      </p:sp>
      <p:graphicFrame>
        <p:nvGraphicFramePr>
          <p:cNvPr id="13" name="Diagrama 12">
            <a:extLst>
              <a:ext uri="{FF2B5EF4-FFF2-40B4-BE49-F238E27FC236}">
                <a16:creationId xmlns:a16="http://schemas.microsoft.com/office/drawing/2014/main" id="{DE0C8E7D-3339-4D71-9106-5C3FE4DB1AAF}"/>
              </a:ext>
            </a:extLst>
          </p:cNvPr>
          <p:cNvGraphicFramePr/>
          <p:nvPr>
            <p:extLst>
              <p:ext uri="{D42A27DB-BD31-4B8C-83A1-F6EECF244321}">
                <p14:modId xmlns:p14="http://schemas.microsoft.com/office/powerpoint/2010/main" val="1009110642"/>
              </p:ext>
            </p:extLst>
          </p:nvPr>
        </p:nvGraphicFramePr>
        <p:xfrm>
          <a:off x="3002281" y="5759359"/>
          <a:ext cx="5496560" cy="12283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Imagen 14">
            <a:extLst>
              <a:ext uri="{FF2B5EF4-FFF2-40B4-BE49-F238E27FC236}">
                <a16:creationId xmlns:a16="http://schemas.microsoft.com/office/drawing/2014/main" id="{DFB210CF-690F-4EFF-8D93-69AD336F34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81907" y="942611"/>
            <a:ext cx="2157353" cy="1216882"/>
          </a:xfrm>
          <a:prstGeom prst="rect">
            <a:avLst/>
          </a:prstGeom>
        </p:spPr>
      </p:pic>
      <p:pic>
        <p:nvPicPr>
          <p:cNvPr id="18" name="Imagen 17">
            <a:extLst>
              <a:ext uri="{FF2B5EF4-FFF2-40B4-BE49-F238E27FC236}">
                <a16:creationId xmlns:a16="http://schemas.microsoft.com/office/drawing/2014/main" id="{70D9FC42-5BD1-4395-8DC9-F0DB7AFD692C}"/>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944132" y="936887"/>
            <a:ext cx="1637775" cy="1228331"/>
          </a:xfrm>
          <a:prstGeom prst="rect">
            <a:avLst/>
          </a:prstGeom>
        </p:spPr>
      </p:pic>
    </p:spTree>
    <p:extLst>
      <p:ext uri="{BB962C8B-B14F-4D97-AF65-F5344CB8AC3E}">
        <p14:creationId xmlns:p14="http://schemas.microsoft.com/office/powerpoint/2010/main" val="224552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85730" y="99566"/>
            <a:ext cx="8909091" cy="692294"/>
          </a:xfrm>
        </p:spPr>
        <p:txBody>
          <a:bodyPr>
            <a:normAutofit/>
          </a:bodyPr>
          <a:lstStyle/>
          <a:p>
            <a:r>
              <a:rPr lang="es-ES" dirty="0"/>
              <a:t>Abriendo el camino para la Adopción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522511" y="948827"/>
            <a:ext cx="3265399" cy="1656567"/>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2343" y="5534823"/>
            <a:ext cx="2141823" cy="1205813"/>
          </a:xfrm>
          <a:prstGeom prst="rect">
            <a:avLst/>
          </a:prstGeom>
        </p:spPr>
      </p:pic>
      <p:sp>
        <p:nvSpPr>
          <p:cNvPr id="7" name="CuadroTexto 6"/>
          <p:cNvSpPr txBox="1"/>
          <p:nvPr/>
        </p:nvSpPr>
        <p:spPr>
          <a:xfrm>
            <a:off x="4318205" y="5194544"/>
            <a:ext cx="2245961" cy="307777"/>
          </a:xfrm>
          <a:prstGeom prst="rect">
            <a:avLst/>
          </a:prstGeom>
          <a:solidFill>
            <a:schemeClr val="accent2">
              <a:lumMod val="40000"/>
              <a:lumOff val="60000"/>
            </a:schemeClr>
          </a:solidFill>
        </p:spPr>
        <p:txBody>
          <a:bodyPr wrap="square" rtlCol="0">
            <a:spAutoFit/>
          </a:bodyPr>
          <a:lstStyle>
            <a:defPPr>
              <a:defRPr lang="en-US"/>
            </a:defPPr>
            <a:lvl1pPr>
              <a:defRPr sz="1400" b="1"/>
            </a:lvl1pPr>
          </a:lstStyle>
          <a:p>
            <a:r>
              <a:rPr lang="es-ES" dirty="0"/>
              <a:t>Intercambiar cultura</a:t>
            </a:r>
          </a:p>
        </p:txBody>
      </p:sp>
      <p:sp>
        <p:nvSpPr>
          <p:cNvPr id="8" name="CuadroTexto 7"/>
          <p:cNvSpPr txBox="1"/>
          <p:nvPr/>
        </p:nvSpPr>
        <p:spPr>
          <a:xfrm>
            <a:off x="4970292" y="3535440"/>
            <a:ext cx="2994896" cy="923330"/>
          </a:xfrm>
          <a:prstGeom prst="rect">
            <a:avLst/>
          </a:prstGeom>
          <a:solidFill>
            <a:srgbClr val="FFC000"/>
          </a:solidFill>
        </p:spPr>
        <p:txBody>
          <a:bodyPr wrap="square" rtlCol="0">
            <a:spAutoFit/>
          </a:bodyPr>
          <a:lstStyle/>
          <a:p>
            <a:r>
              <a:rPr lang="es-ES" dirty="0"/>
              <a:t> </a:t>
            </a:r>
            <a:r>
              <a:rPr lang="es-ES" dirty="0" smtClean="0"/>
              <a:t>Intercambios entre agricultores en </a:t>
            </a:r>
            <a:r>
              <a:rPr lang="es-ES" dirty="0"/>
              <a:t>Batallas </a:t>
            </a:r>
            <a:r>
              <a:rPr lang="es-ES" dirty="0" smtClean="0"/>
              <a:t>y </a:t>
            </a:r>
            <a:r>
              <a:rPr lang="es-ES" dirty="0" err="1" smtClean="0"/>
              <a:t>Ancoraimes</a:t>
            </a:r>
            <a:endParaRPr lang="es-ES" dirty="0"/>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2085" y="4820910"/>
            <a:ext cx="2716120" cy="2037090"/>
          </a:xfrm>
          <a:prstGeom prst="rect">
            <a:avLst/>
          </a:prstGeom>
        </p:spPr>
      </p:pic>
      <p:pic>
        <p:nvPicPr>
          <p:cNvPr id="10" name="Imagen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49204" y="2799138"/>
            <a:ext cx="3232939" cy="1926006"/>
          </a:xfrm>
          <a:prstGeom prst="rect">
            <a:avLst/>
          </a:prstGeom>
        </p:spPr>
      </p:pic>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7110" y="3995277"/>
            <a:ext cx="2067694" cy="2756925"/>
          </a:xfrm>
          <a:prstGeom prst="rect">
            <a:avLst/>
          </a:prstGeom>
        </p:spPr>
      </p:pic>
      <p:sp>
        <p:nvSpPr>
          <p:cNvPr id="13" name="Flecha izquierda 12"/>
          <p:cNvSpPr/>
          <p:nvPr/>
        </p:nvSpPr>
        <p:spPr>
          <a:xfrm>
            <a:off x="4970478" y="1572708"/>
            <a:ext cx="1481122" cy="356570"/>
          </a:xfrm>
          <a:prstGeom prst="leftArrow">
            <a:avLst/>
          </a:prstGeom>
          <a:solidFill>
            <a:schemeClr val="accent1">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s-ES"/>
          </a:p>
        </p:txBody>
      </p:sp>
      <p:sp>
        <p:nvSpPr>
          <p:cNvPr id="14" name="CuadroTexto 13"/>
          <p:cNvSpPr txBox="1"/>
          <p:nvPr/>
        </p:nvSpPr>
        <p:spPr>
          <a:xfrm>
            <a:off x="1559496" y="863283"/>
            <a:ext cx="1152128" cy="307777"/>
          </a:xfrm>
          <a:prstGeom prst="rect">
            <a:avLst/>
          </a:prstGeom>
          <a:solidFill>
            <a:schemeClr val="accent2">
              <a:lumMod val="40000"/>
              <a:lumOff val="60000"/>
            </a:schemeClr>
          </a:solidFill>
        </p:spPr>
        <p:txBody>
          <a:bodyPr wrap="square" rtlCol="0">
            <a:spAutoFit/>
          </a:bodyPr>
          <a:lstStyle/>
          <a:p>
            <a:r>
              <a:rPr lang="es-ES" sz="1400" b="1" dirty="0"/>
              <a:t>Compartir</a:t>
            </a:r>
          </a:p>
        </p:txBody>
      </p:sp>
      <p:sp>
        <p:nvSpPr>
          <p:cNvPr id="15" name="CuadroTexto 14"/>
          <p:cNvSpPr txBox="1"/>
          <p:nvPr/>
        </p:nvSpPr>
        <p:spPr>
          <a:xfrm>
            <a:off x="1559495" y="2852877"/>
            <a:ext cx="1997529" cy="307777"/>
          </a:xfrm>
          <a:prstGeom prst="rect">
            <a:avLst/>
          </a:prstGeom>
          <a:solidFill>
            <a:schemeClr val="accent2">
              <a:lumMod val="40000"/>
              <a:lumOff val="60000"/>
            </a:schemeClr>
          </a:solidFill>
        </p:spPr>
        <p:txBody>
          <a:bodyPr wrap="square" rtlCol="0">
            <a:spAutoFit/>
          </a:bodyPr>
          <a:lstStyle>
            <a:defPPr>
              <a:defRPr lang="en-US"/>
            </a:defPPr>
            <a:lvl1pPr>
              <a:defRPr sz="1400" b="1"/>
            </a:lvl1pPr>
          </a:lstStyle>
          <a:p>
            <a:r>
              <a:rPr lang="es-ES" dirty="0"/>
              <a:t>Involucrar genero</a:t>
            </a:r>
          </a:p>
        </p:txBody>
      </p:sp>
      <p:sp>
        <p:nvSpPr>
          <p:cNvPr id="16" name="CuadroTexto 15"/>
          <p:cNvSpPr txBox="1"/>
          <p:nvPr/>
        </p:nvSpPr>
        <p:spPr>
          <a:xfrm>
            <a:off x="8887110" y="6330631"/>
            <a:ext cx="2067693" cy="307777"/>
          </a:xfrm>
          <a:prstGeom prst="rect">
            <a:avLst/>
          </a:prstGeom>
          <a:solidFill>
            <a:schemeClr val="accent2">
              <a:lumMod val="40000"/>
              <a:lumOff val="60000"/>
            </a:schemeClr>
          </a:solidFill>
        </p:spPr>
        <p:txBody>
          <a:bodyPr wrap="square" rtlCol="0">
            <a:spAutoFit/>
          </a:bodyPr>
          <a:lstStyle>
            <a:defPPr>
              <a:defRPr lang="en-US"/>
            </a:defPPr>
            <a:lvl1pPr>
              <a:defRPr sz="1400" b="1"/>
            </a:lvl1pPr>
          </a:lstStyle>
          <a:p>
            <a:r>
              <a:rPr lang="es-ES" dirty="0"/>
              <a:t>Ecosistemas diversos</a:t>
            </a:r>
          </a:p>
        </p:txBody>
      </p:sp>
      <p:sp>
        <p:nvSpPr>
          <p:cNvPr id="17" name="Flecha izquierda 16"/>
          <p:cNvSpPr/>
          <p:nvPr/>
        </p:nvSpPr>
        <p:spPr>
          <a:xfrm rot="20489977">
            <a:off x="4750556" y="2949908"/>
            <a:ext cx="1682738" cy="389443"/>
          </a:xfrm>
          <a:prstGeom prst="leftArrow">
            <a:avLst/>
          </a:prstGeom>
          <a:solidFill>
            <a:schemeClr val="accent1">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s-ES"/>
          </a:p>
        </p:txBody>
      </p:sp>
      <p:sp>
        <p:nvSpPr>
          <p:cNvPr id="18" name="Flecha izquierda 17"/>
          <p:cNvSpPr/>
          <p:nvPr/>
        </p:nvSpPr>
        <p:spPr>
          <a:xfrm rot="15695256">
            <a:off x="8967740" y="3563667"/>
            <a:ext cx="482789" cy="316230"/>
          </a:xfrm>
          <a:prstGeom prst="leftArrow">
            <a:avLst/>
          </a:prstGeom>
          <a:solidFill>
            <a:schemeClr val="accent1">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s-ES"/>
          </a:p>
        </p:txBody>
      </p:sp>
      <p:pic>
        <p:nvPicPr>
          <p:cNvPr id="19" name="Imagen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27883" y="4816523"/>
            <a:ext cx="1456433" cy="1941911"/>
          </a:xfrm>
          <a:prstGeom prst="rect">
            <a:avLst/>
          </a:prstGeom>
        </p:spPr>
      </p:pic>
      <p:pic>
        <p:nvPicPr>
          <p:cNvPr id="25" name="Imagen 24">
            <a:extLst>
              <a:ext uri="{FF2B5EF4-FFF2-40B4-BE49-F238E27FC236}">
                <a16:creationId xmlns:a16="http://schemas.microsoft.com/office/drawing/2014/main" id="{7EEBDE33-1022-46C2-87D9-0092241843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9962" y="966738"/>
            <a:ext cx="3450108" cy="24117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B265F1AA-E395-430A-8CFF-A285A804A779}"/>
              </a:ext>
            </a:extLst>
          </p:cNvPr>
          <p:cNvSpPr txBox="1"/>
          <p:nvPr/>
        </p:nvSpPr>
        <p:spPr>
          <a:xfrm>
            <a:off x="1622611" y="4816523"/>
            <a:ext cx="1871295" cy="307777"/>
          </a:xfrm>
          <a:prstGeom prst="rect">
            <a:avLst/>
          </a:prstGeom>
          <a:solidFill>
            <a:schemeClr val="accent2">
              <a:lumMod val="40000"/>
              <a:lumOff val="60000"/>
            </a:schemeClr>
          </a:solidFill>
        </p:spPr>
        <p:txBody>
          <a:bodyPr wrap="square" rtlCol="0">
            <a:spAutoFit/>
          </a:bodyPr>
          <a:lstStyle>
            <a:defPPr>
              <a:defRPr lang="en-US"/>
            </a:defPPr>
            <a:lvl1pPr>
              <a:defRPr sz="1400" b="1"/>
            </a:lvl1pPr>
          </a:lstStyle>
          <a:p>
            <a:r>
              <a:rPr lang="es-ES" dirty="0"/>
              <a:t>Involucrar Colegios</a:t>
            </a:r>
          </a:p>
        </p:txBody>
      </p:sp>
      <p:sp>
        <p:nvSpPr>
          <p:cNvPr id="27" name="Rectángulo 26">
            <a:extLst>
              <a:ext uri="{FF2B5EF4-FFF2-40B4-BE49-F238E27FC236}">
                <a16:creationId xmlns:a16="http://schemas.microsoft.com/office/drawing/2014/main" id="{42964A2A-3752-4337-88E9-0B3310452B61}"/>
              </a:ext>
            </a:extLst>
          </p:cNvPr>
          <p:cNvSpPr/>
          <p:nvPr/>
        </p:nvSpPr>
        <p:spPr>
          <a:xfrm>
            <a:off x="7097031" y="2835205"/>
            <a:ext cx="3373039" cy="400110"/>
          </a:xfrm>
          <a:prstGeom prst="rect">
            <a:avLst/>
          </a:prstGeom>
          <a:solidFill>
            <a:schemeClr val="accent6">
              <a:lumMod val="40000"/>
              <a:lumOff val="60000"/>
            </a:schemeClr>
          </a:solidFill>
        </p:spPr>
        <p:txBody>
          <a:bodyPr wrap="none" lIns="91440" tIns="45720" rIns="91440" bIns="45720">
            <a:spAutoFit/>
          </a:bodyPr>
          <a:lstStyle/>
          <a:p>
            <a:pPr algn="ctr"/>
            <a:r>
              <a:rPr lang="es-ES" sz="2000" b="0" cap="none" spc="0" dirty="0">
                <a:ln w="0"/>
                <a:solidFill>
                  <a:schemeClr val="accent1"/>
                </a:solidFill>
                <a:effectLst>
                  <a:outerShdw blurRad="38100" dist="25400" dir="5400000" algn="ctr" rotWithShape="0">
                    <a:srgbClr val="6E747A">
                      <a:alpha val="43000"/>
                    </a:srgbClr>
                  </a:outerShdw>
                </a:effectLst>
              </a:rPr>
              <a:t>Planificación concertada</a:t>
            </a:r>
          </a:p>
        </p:txBody>
      </p:sp>
    </p:spTree>
    <p:extLst>
      <p:ext uri="{BB962C8B-B14F-4D97-AF65-F5344CB8AC3E}">
        <p14:creationId xmlns:p14="http://schemas.microsoft.com/office/powerpoint/2010/main" val="4000981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78B6B5-AC12-4C36-9759-DCD33B20235C}"/>
              </a:ext>
            </a:extLst>
          </p:cNvPr>
          <p:cNvSpPr>
            <a:spLocks noGrp="1"/>
          </p:cNvSpPr>
          <p:nvPr>
            <p:ph type="title"/>
          </p:nvPr>
        </p:nvSpPr>
        <p:spPr>
          <a:xfrm>
            <a:off x="1881726" y="674910"/>
            <a:ext cx="8911687" cy="1280890"/>
          </a:xfrm>
        </p:spPr>
        <p:txBody>
          <a:bodyPr/>
          <a:lstStyle/>
          <a:p>
            <a:r>
              <a:rPr lang="es-ES" dirty="0">
                <a:latin typeface="Cooper Black" panose="0208090404030B020404" pitchFamily="18" charset="0"/>
              </a:rPr>
              <a:t>Gracias</a:t>
            </a:r>
          </a:p>
        </p:txBody>
      </p:sp>
      <p:pic>
        <p:nvPicPr>
          <p:cNvPr id="8" name="Marcador de contenido 7">
            <a:extLst>
              <a:ext uri="{FF2B5EF4-FFF2-40B4-BE49-F238E27FC236}">
                <a16:creationId xmlns:a16="http://schemas.microsoft.com/office/drawing/2014/main" id="{A0A0C490-25E3-43D9-AA5F-2F9D46E090D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44609" y="1715053"/>
            <a:ext cx="4504160" cy="3378121"/>
          </a:xfrm>
          <a:prstGeom prst="rect">
            <a:avLst/>
          </a:prstGeom>
          <a:ln>
            <a:noFill/>
          </a:ln>
          <a:effectLst>
            <a:outerShdw blurRad="292100" dist="139700" dir="2700000" algn="tl" rotWithShape="0">
              <a:srgbClr val="333333">
                <a:alpha val="65000"/>
              </a:srgbClr>
            </a:outerShdw>
          </a:effectLst>
        </p:spPr>
      </p:pic>
      <p:pic>
        <p:nvPicPr>
          <p:cNvPr id="4" name="4 Imagen" descr="C:\Documents and Settings\Alan Roly\Mis documentos\Mis imágenes\mapas\logo umsa.jpg">
            <a:extLst>
              <a:ext uri="{FF2B5EF4-FFF2-40B4-BE49-F238E27FC236}">
                <a16:creationId xmlns:a16="http://schemas.microsoft.com/office/drawing/2014/main" id="{1E3A0693-D39D-40B0-BC5E-48E7280D88C6}"/>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10062" y="5498401"/>
            <a:ext cx="648072" cy="1262492"/>
          </a:xfrm>
          <a:prstGeom prst="rect">
            <a:avLst/>
          </a:prstGeom>
          <a:noFill/>
          <a:ln w="9525">
            <a:noFill/>
            <a:miter lim="800000"/>
            <a:headEnd/>
            <a:tailEnd/>
          </a:ln>
        </p:spPr>
      </p:pic>
      <p:pic>
        <p:nvPicPr>
          <p:cNvPr id="5" name="Picture 2">
            <a:extLst>
              <a:ext uri="{FF2B5EF4-FFF2-40B4-BE49-F238E27FC236}">
                <a16:creationId xmlns:a16="http://schemas.microsoft.com/office/drawing/2014/main" id="{9F0EAEBB-C6FE-48F1-B610-A4C043BC34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9100" y="4759934"/>
            <a:ext cx="3653371" cy="6664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6" name="Imagen 5">
            <a:extLst>
              <a:ext uri="{FF2B5EF4-FFF2-40B4-BE49-F238E27FC236}">
                <a16:creationId xmlns:a16="http://schemas.microsoft.com/office/drawing/2014/main" id="{43F630BC-85D1-4420-B4B0-2DDEFB3D83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9966" y="5633210"/>
            <a:ext cx="1073372" cy="1078978"/>
          </a:xfrm>
          <a:prstGeom prst="rect">
            <a:avLst/>
          </a:prstGeom>
        </p:spPr>
      </p:pic>
    </p:spTree>
    <p:extLst>
      <p:ext uri="{BB962C8B-B14F-4D97-AF65-F5344CB8AC3E}">
        <p14:creationId xmlns:p14="http://schemas.microsoft.com/office/powerpoint/2010/main" val="2096495892"/>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2627</TotalTime>
  <Words>1643</Words>
  <Application>Microsoft Office PowerPoint</Application>
  <PresentationFormat>Panorámica</PresentationFormat>
  <Paragraphs>161</Paragraphs>
  <Slides>23</Slides>
  <Notes>8</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23</vt:i4>
      </vt:variant>
    </vt:vector>
  </HeadingPairs>
  <TitlesOfParts>
    <vt:vector size="32" baseType="lpstr">
      <vt:lpstr>Arial</vt:lpstr>
      <vt:lpstr>Arial Black</vt:lpstr>
      <vt:lpstr>Calibri</vt:lpstr>
      <vt:lpstr>Century Gothic</vt:lpstr>
      <vt:lpstr>Cooper Black</vt:lpstr>
      <vt:lpstr>Times New Roman</vt:lpstr>
      <vt:lpstr>Wingdings</vt:lpstr>
      <vt:lpstr>Wingdings 3</vt:lpstr>
      <vt:lpstr>Espiral</vt:lpstr>
      <vt:lpstr>INNOVACIONES Y RESPUESTAS AUTÓNOMAS A LOS CAMBIOS PERCIBIDOS DEL CLIMA, EN LA REGIÓN ANDINA</vt:lpstr>
      <vt:lpstr>Presentación de PowerPoint</vt:lpstr>
      <vt:lpstr>Área de trabajo</vt:lpstr>
      <vt:lpstr>MÉTODOS</vt:lpstr>
      <vt:lpstr>Los agricultores del altiplano toman decisiones adaptándose a la cambiante realidad agro ecosistémica</vt:lpstr>
      <vt:lpstr>Los patrones climáticos muestran erraticidad en la zona</vt:lpstr>
      <vt:lpstr>Los patrones climáticos muestran erraticidad en la zona</vt:lpstr>
      <vt:lpstr>¿Y el riesgo de heladas?</vt:lpstr>
      <vt:lpstr>¿La lluvia?</vt:lpstr>
      <vt:lpstr>Impactos en la temporada de cultivo</vt:lpstr>
      <vt:lpstr>¿Son los cambios en las tendencias, producto solo del cambio climático?</vt:lpstr>
      <vt:lpstr>¿Que encontramos con los agricultores?</vt:lpstr>
      <vt:lpstr>En estos cinco últimos años hubo cambios por?</vt:lpstr>
      <vt:lpstr>Los agricultores confían en su conocimiento del clima local </vt:lpstr>
      <vt:lpstr>Oportunidad para un sistema mixto</vt:lpstr>
      <vt:lpstr>Proceso compartido con los Productores</vt:lpstr>
      <vt:lpstr>PROCESOS ENTRE PRODUCTORES</vt:lpstr>
      <vt:lpstr>Reflexión y aplicación autónoma de practicas que respondan a los cambios del clima, la fertilización y el mercado</vt:lpstr>
      <vt:lpstr>Reflexión y aplicación de practicas que respondan a los cambios del clima, la fertilización y el mercado</vt:lpstr>
      <vt:lpstr>Muchas de las decisiones tomadas autónomamente han sido  motivadas por la confianza de contar con la información provista por los pronósticos. Ej. consulta de los Pronósticos de corto plazo en WhatsApp.</vt:lpstr>
      <vt:lpstr>Decisión de aplicar Estrategias Apropiadas</vt:lpstr>
      <vt:lpstr>Abriendo el camino para la Adopción</vt:lpstr>
      <vt:lpstr>Gracias</vt:lpstr>
    </vt:vector>
  </TitlesOfParts>
  <Company>University of Missouri-Columbia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Co-producing knowledge to reduce climate related risks in the  Andean Highlands</dc:title>
  <dc:creator>Gilles, Jere L.</dc:creator>
  <cp:lastModifiedBy>Usuario de Windows</cp:lastModifiedBy>
  <cp:revision>146</cp:revision>
  <dcterms:created xsi:type="dcterms:W3CDTF">2020-05-27T20:58:17Z</dcterms:created>
  <dcterms:modified xsi:type="dcterms:W3CDTF">2020-06-27T15:46:04Z</dcterms:modified>
</cp:coreProperties>
</file>