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5.xml" ContentType="application/vnd.openxmlformats-officedocument.drawingml.chartshape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rawings/drawing3.xml" ContentType="application/vnd.openxmlformats-officedocument.drawingml.chartshape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charts/chart12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1"/>
  </p:notesMasterIdLst>
  <p:sldIdLst>
    <p:sldId id="258" r:id="rId2"/>
    <p:sldId id="291" r:id="rId3"/>
    <p:sldId id="266" r:id="rId4"/>
    <p:sldId id="290" r:id="rId5"/>
    <p:sldId id="259" r:id="rId6"/>
    <p:sldId id="257" r:id="rId7"/>
    <p:sldId id="295" r:id="rId8"/>
    <p:sldId id="288" r:id="rId9"/>
    <p:sldId id="275" r:id="rId10"/>
    <p:sldId id="274" r:id="rId11"/>
    <p:sldId id="272" r:id="rId12"/>
    <p:sldId id="281" r:id="rId13"/>
    <p:sldId id="292" r:id="rId14"/>
    <p:sldId id="283" r:id="rId15"/>
    <p:sldId id="284" r:id="rId16"/>
    <p:sldId id="286" r:id="rId17"/>
    <p:sldId id="280" r:id="rId18"/>
    <p:sldId id="300" r:id="rId19"/>
    <p:sldId id="271" r:id="rId20"/>
    <p:sldId id="297" r:id="rId21"/>
    <p:sldId id="296" r:id="rId22"/>
    <p:sldId id="260" r:id="rId23"/>
    <p:sldId id="269" r:id="rId24"/>
    <p:sldId id="299" r:id="rId25"/>
    <p:sldId id="302" r:id="rId26"/>
    <p:sldId id="298" r:id="rId27"/>
    <p:sldId id="279" r:id="rId28"/>
    <p:sldId id="303" r:id="rId29"/>
    <p:sldId id="301" r:id="rId30"/>
  </p:sldIdLst>
  <p:sldSz cx="9144000" cy="6858000" type="screen4x3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9900"/>
    <a:srgbClr val="2D0C7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72" autoAdjust="0"/>
    <p:restoredTop sz="93539" autoAdjust="0"/>
  </p:normalViewPr>
  <p:slideViewPr>
    <p:cSldViewPr>
      <p:cViewPr>
        <p:scale>
          <a:sx n="78" d="100"/>
          <a:sy n="78" d="100"/>
        </p:scale>
        <p:origin x="-882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Maria%20Scurrah\Documents\1.ANCH09-33\EVALUCION%202013-2014\cuestionarios\Grupos%20Organizados%20de%20Mujeres%202013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CdP11\CdP11\GRAFICO%20SIEMBRA%20Y%20CONSUMO%20DE%20PAPA%202010-2014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CdP11\CdP11\GRAFICO%20SIEMBRA%20Y%20CONSUMO%20DE%20PAPA%202010-2014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ria%20Scurrah\Documents\1.ANCH09-33\EVALUCION%202013-2014\Grafico%20%202010%20-%202014\excel%20para%20resultados%202010%202014%20o%20finales\excel%20para%20cdp11cusco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E:\CdP11\CdP11\GRAFICO%20SIEMBRA%20Y%20CONSUMO%20DE%20PAPA%202010-2014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E:\CdP11\CdP11\GRAFICO%20SIEMBRA%20Y%20CONSUMO%20DE%20PAPA%202010-2014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Maria%20Scurrah\Documents\CDP\CDP11\presentacion%20y%20resumenes\CdP11CULTIVOS\perdida%20d%20cultivos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Maria%20Scurrah\Documents\CDP\CDP11\presentacion%20y%20resumenes\CdP11CULTIVOS\perdida%20d%20cultivos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ria%20Scurrah\Documents\1.ANCH09-33\EVALUCION%202013-2014\Grafico%20%202010%20-%202014\excel%20para%20resultados%202010%202014%20o%20finales\excel%20para%20cdp11cusco.xlsx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F:\Cuadro%20cuy%20VS%20Gallinas.xlsx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Users\Maria%20Scurrah\Documents\1.ANCH09-33\EVALUCION%202013-2014\Grafico%20%202010%20-%202014\ni&#241;os%20de%20ni&#241;os%20queno%20cubren%2080%25%20de%20sus%20requerimientos%20de%20nutriente.xlsx" TargetMode="Externa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file:///D:\PhD.%20Project\Nutritionscapes\Nutrition_scenarios_percent.calc(2015_23_01).xlsx" TargetMode="External"/><Relationship Id="rId1" Type="http://schemas.openxmlformats.org/officeDocument/2006/relationships/themeOverride" Target="../theme/themeOverride1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ria%20Scurrah\Documents\1.ANCH09-33\EVALUCION%202013-2014\talla%20edad\resumen%20tallapesojunio%202014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PE"/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PE" dirty="0"/>
              <a:t>Promedio  de asistencia  </a:t>
            </a:r>
            <a:r>
              <a:rPr lang="es-PE" dirty="0" smtClean="0"/>
              <a:t>a 4 capacitaciones</a:t>
            </a:r>
            <a:endParaRPr lang="es-PE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'% DE MUJERES '!$B$1</c:f>
              <c:strCache>
                <c:ptCount val="1"/>
                <c:pt idx="0">
                  <c:v></c:v>
                </c:pt>
              </c:strCache>
            </c:strRef>
          </c:tx>
          <c:cat>
            <c:strRef>
              <c:f>'% DE MUJERES '!$A$2:$A$15</c:f>
              <c:strCache>
                <c:ptCount val="14"/>
                <c:pt idx="0">
                  <c:v>Pampahuasi</c:v>
                </c:pt>
                <c:pt idx="1">
                  <c:v>Izkumachay</c:v>
                </c:pt>
                <c:pt idx="2">
                  <c:v>Irapata</c:v>
                </c:pt>
                <c:pt idx="3">
                  <c:v>Hornopampa </c:v>
                </c:pt>
                <c:pt idx="4">
                  <c:v>Libre Ccasapata</c:v>
                </c:pt>
                <c:pt idx="5">
                  <c:v>Pulpera</c:v>
                </c:pt>
                <c:pt idx="6">
                  <c:v>Quisuarpampa</c:v>
                </c:pt>
                <c:pt idx="7">
                  <c:v>Llumchipampa</c:v>
                </c:pt>
                <c:pt idx="8">
                  <c:v>Chopccapampa</c:v>
                </c:pt>
                <c:pt idx="9">
                  <c:v>Santa Teresita </c:v>
                </c:pt>
                <c:pt idx="10">
                  <c:v>Ccollpaccasa grupo libre</c:v>
                </c:pt>
                <c:pt idx="11">
                  <c:v>Chachascullo</c:v>
                </c:pt>
                <c:pt idx="12">
                  <c:v>Sotopampa Centro</c:v>
                </c:pt>
                <c:pt idx="13">
                  <c:v>Sotopampa Libre</c:v>
                </c:pt>
              </c:strCache>
            </c:strRef>
          </c:cat>
          <c:val>
            <c:numRef>
              <c:f>'% DE MUJERES '!$B$2:$B$15</c:f>
              <c:numCache>
                <c:formatCode>General</c:formatCode>
                <c:ptCount val="14"/>
                <c:pt idx="0">
                  <c:v>22</c:v>
                </c:pt>
                <c:pt idx="1">
                  <c:v>25</c:v>
                </c:pt>
                <c:pt idx="2">
                  <c:v>39</c:v>
                </c:pt>
                <c:pt idx="3">
                  <c:v>42</c:v>
                </c:pt>
                <c:pt idx="4">
                  <c:v>12</c:v>
                </c:pt>
                <c:pt idx="5">
                  <c:v>21</c:v>
                </c:pt>
                <c:pt idx="6">
                  <c:v>28</c:v>
                </c:pt>
                <c:pt idx="7">
                  <c:v>28</c:v>
                </c:pt>
                <c:pt idx="8">
                  <c:v>27</c:v>
                </c:pt>
                <c:pt idx="9">
                  <c:v>14</c:v>
                </c:pt>
                <c:pt idx="10">
                  <c:v>18</c:v>
                </c:pt>
                <c:pt idx="11">
                  <c:v>26</c:v>
                </c:pt>
                <c:pt idx="12">
                  <c:v>21</c:v>
                </c:pt>
                <c:pt idx="13">
                  <c:v>11</c:v>
                </c:pt>
              </c:numCache>
            </c:numRef>
          </c:val>
        </c:ser>
        <c:axId val="94648192"/>
        <c:axId val="104878080"/>
      </c:barChart>
      <c:catAx>
        <c:axId val="9464819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PE" b="1" dirty="0" smtClean="0"/>
                  <a:t>Grupos de mujeres</a:t>
                </a:r>
                <a:endParaRPr lang="es-PE" b="1" dirty="0"/>
              </a:p>
            </c:rich>
          </c:tx>
          <c:layout/>
        </c:title>
        <c:numFmt formatCode="General" sourceLinked="1"/>
        <c:majorTickMark val="none"/>
        <c:tickLblPos val="nextTo"/>
        <c:txPr>
          <a:bodyPr rot="-270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E"/>
          </a:p>
        </c:txPr>
        <c:crossAx val="104878080"/>
        <c:crosses val="autoZero"/>
        <c:auto val="1"/>
        <c:lblAlgn val="ctr"/>
        <c:lblOffset val="100"/>
      </c:catAx>
      <c:valAx>
        <c:axId val="104878080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s-PE" dirty="0" smtClean="0">
                    <a:latin typeface="Arial" pitchFamily="34" charset="0"/>
                    <a:cs typeface="Arial" pitchFamily="34" charset="0"/>
                  </a:rPr>
                  <a:t>N° de</a:t>
                </a:r>
                <a:r>
                  <a:rPr lang="es-PE" baseline="0" dirty="0" smtClean="0">
                    <a:latin typeface="Arial" pitchFamily="34" charset="0"/>
                    <a:cs typeface="Arial" pitchFamily="34" charset="0"/>
                  </a:rPr>
                  <a:t> asistentes</a:t>
                </a:r>
                <a:endParaRPr lang="es-PE" dirty="0">
                  <a:latin typeface="Arial" pitchFamily="34" charset="0"/>
                  <a:cs typeface="Arial" pitchFamily="34" charset="0"/>
                </a:endParaRPr>
              </a:p>
            </c:rich>
          </c:tx>
          <c:layout>
            <c:manualLayout>
              <c:xMode val="edge"/>
              <c:yMode val="edge"/>
              <c:x val="1.1198050304816222E-2"/>
              <c:y val="0.24066423175202761"/>
            </c:manualLayout>
          </c:layout>
        </c:title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E"/>
          </a:p>
        </c:txPr>
        <c:crossAx val="94648192"/>
        <c:crosses val="autoZero"/>
        <c:crossBetween val="between"/>
      </c:valAx>
    </c:plotArea>
    <c:plotVisOnly val="1"/>
    <c:dispBlanksAs val="gap"/>
  </c:chart>
  <c:spPr>
    <a:ln>
      <a:solidFill>
        <a:schemeClr val="tx1"/>
      </a:solidFill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PE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PE"/>
  <c:chart>
    <c:title>
      <c:tx>
        <c:rich>
          <a:bodyPr/>
          <a:lstStyle/>
          <a:p>
            <a:pPr>
              <a:defRPr/>
            </a:pPr>
            <a:r>
              <a:rPr lang="en-US" sz="1200" dirty="0">
                <a:latin typeface="Arial" pitchFamily="34" charset="0"/>
                <a:cs typeface="Arial" pitchFamily="34" charset="0"/>
              </a:rPr>
              <a:t>PORCENTAJE DE FAMILIAS QUE CONSUMIERON PAPA NATIVA ENTRE EL 2010 Y 2013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3766457643139834"/>
          <c:y val="0.21536087493546471"/>
          <c:w val="0.86107304106465399"/>
          <c:h val="0.50857802292120047"/>
        </c:manualLayout>
      </c:layout>
      <c:lineChart>
        <c:grouping val="standard"/>
        <c:ser>
          <c:idx val="0"/>
          <c:order val="0"/>
          <c:tx>
            <c:strRef>
              <c:f>Hoja1!$G$13</c:f>
              <c:strCache>
                <c:ptCount val="1"/>
                <c:pt idx="0">
                  <c:v>NATIVA 2010</c:v>
                </c:pt>
              </c:strCache>
            </c:strRef>
          </c:tx>
          <c:cat>
            <c:strRef>
              <c:f>Hoja1!$F$14:$F$25</c:f>
              <c:strCache>
                <c:ptCount val="12"/>
                <c:pt idx="0">
                  <c:v>ABRIL</c:v>
                </c:pt>
                <c:pt idx="1">
                  <c:v>MAYO</c:v>
                </c:pt>
                <c:pt idx="2">
                  <c:v>JUNIO</c:v>
                </c:pt>
                <c:pt idx="3">
                  <c:v>JULIO</c:v>
                </c:pt>
                <c:pt idx="4">
                  <c:v>AGOSTO</c:v>
                </c:pt>
                <c:pt idx="5">
                  <c:v>SETIEMBRE</c:v>
                </c:pt>
                <c:pt idx="6">
                  <c:v>OCTUBRE</c:v>
                </c:pt>
                <c:pt idx="7">
                  <c:v>NOVIEMBRE</c:v>
                </c:pt>
                <c:pt idx="8">
                  <c:v>DICIEMBRE</c:v>
                </c:pt>
                <c:pt idx="9">
                  <c:v>ENERO</c:v>
                </c:pt>
                <c:pt idx="10">
                  <c:v>FEBRERO</c:v>
                </c:pt>
                <c:pt idx="11">
                  <c:v>MARZO</c:v>
                </c:pt>
              </c:strCache>
            </c:strRef>
          </c:cat>
          <c:val>
            <c:numRef>
              <c:f>Hoja1!$G$14:$G$25</c:f>
              <c:numCache>
                <c:formatCode>General</c:formatCode>
                <c:ptCount val="12"/>
                <c:pt idx="0">
                  <c:v>92.1</c:v>
                </c:pt>
                <c:pt idx="1">
                  <c:v>98.4</c:v>
                </c:pt>
                <c:pt idx="2">
                  <c:v>99.2</c:v>
                </c:pt>
                <c:pt idx="3">
                  <c:v>99.2</c:v>
                </c:pt>
                <c:pt idx="4">
                  <c:v>97.6</c:v>
                </c:pt>
                <c:pt idx="5">
                  <c:v>96.9</c:v>
                </c:pt>
                <c:pt idx="6">
                  <c:v>88.2</c:v>
                </c:pt>
                <c:pt idx="7">
                  <c:v>78.7</c:v>
                </c:pt>
                <c:pt idx="8">
                  <c:v>68.5</c:v>
                </c:pt>
                <c:pt idx="9">
                  <c:v>62.2</c:v>
                </c:pt>
                <c:pt idx="10">
                  <c:v>53.3</c:v>
                </c:pt>
                <c:pt idx="11">
                  <c:v>50.1</c:v>
                </c:pt>
              </c:numCache>
            </c:numRef>
          </c:val>
        </c:ser>
        <c:ser>
          <c:idx val="1"/>
          <c:order val="1"/>
          <c:tx>
            <c:strRef>
              <c:f>Hoja1!$H$13</c:f>
              <c:strCache>
                <c:ptCount val="1"/>
                <c:pt idx="0">
                  <c:v>NATIVA 2013</c:v>
                </c:pt>
              </c:strCache>
            </c:strRef>
          </c:tx>
          <c:cat>
            <c:strRef>
              <c:f>Hoja1!$F$14:$F$25</c:f>
              <c:strCache>
                <c:ptCount val="12"/>
                <c:pt idx="0">
                  <c:v>ABRIL</c:v>
                </c:pt>
                <c:pt idx="1">
                  <c:v>MAYO</c:v>
                </c:pt>
                <c:pt idx="2">
                  <c:v>JUNIO</c:v>
                </c:pt>
                <c:pt idx="3">
                  <c:v>JULIO</c:v>
                </c:pt>
                <c:pt idx="4">
                  <c:v>AGOSTO</c:v>
                </c:pt>
                <c:pt idx="5">
                  <c:v>SETIEMBRE</c:v>
                </c:pt>
                <c:pt idx="6">
                  <c:v>OCTUBRE</c:v>
                </c:pt>
                <c:pt idx="7">
                  <c:v>NOVIEMBRE</c:v>
                </c:pt>
                <c:pt idx="8">
                  <c:v>DICIEMBRE</c:v>
                </c:pt>
                <c:pt idx="9">
                  <c:v>ENERO</c:v>
                </c:pt>
                <c:pt idx="10">
                  <c:v>FEBRERO</c:v>
                </c:pt>
                <c:pt idx="11">
                  <c:v>MARZO</c:v>
                </c:pt>
              </c:strCache>
            </c:strRef>
          </c:cat>
          <c:val>
            <c:numRef>
              <c:f>Hoja1!$H$14:$H$25</c:f>
              <c:numCache>
                <c:formatCode>General</c:formatCode>
                <c:ptCount val="12"/>
                <c:pt idx="0">
                  <c:v>6</c:v>
                </c:pt>
                <c:pt idx="1">
                  <c:v>67</c:v>
                </c:pt>
                <c:pt idx="2">
                  <c:v>98.2</c:v>
                </c:pt>
                <c:pt idx="3">
                  <c:v>99.1</c:v>
                </c:pt>
                <c:pt idx="4">
                  <c:v>99.1</c:v>
                </c:pt>
                <c:pt idx="5">
                  <c:v>98.2</c:v>
                </c:pt>
                <c:pt idx="6">
                  <c:v>94</c:v>
                </c:pt>
                <c:pt idx="7">
                  <c:v>82.1</c:v>
                </c:pt>
                <c:pt idx="8">
                  <c:v>63.8</c:v>
                </c:pt>
                <c:pt idx="9">
                  <c:v>24.3</c:v>
                </c:pt>
                <c:pt idx="10">
                  <c:v>9.2000000000000011</c:v>
                </c:pt>
                <c:pt idx="11">
                  <c:v>5.5</c:v>
                </c:pt>
              </c:numCache>
            </c:numRef>
          </c:val>
        </c:ser>
        <c:marker val="1"/>
        <c:axId val="104922112"/>
        <c:axId val="94982912"/>
      </c:lineChart>
      <c:catAx>
        <c:axId val="104922112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700" b="1"/>
            </a:pPr>
            <a:endParaRPr lang="es-PE"/>
          </a:p>
        </c:txPr>
        <c:crossAx val="94982912"/>
        <c:crosses val="autoZero"/>
        <c:auto val="1"/>
        <c:lblAlgn val="ctr"/>
        <c:lblOffset val="100"/>
      </c:catAx>
      <c:valAx>
        <c:axId val="94982912"/>
        <c:scaling>
          <c:orientation val="minMax"/>
        </c:scaling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%</a:t>
                </a:r>
              </a:p>
            </c:rich>
          </c:tx>
          <c:layout/>
        </c:title>
        <c:numFmt formatCode="General" sourceLinked="1"/>
        <c:majorTickMark val="none"/>
        <c:tickLblPos val="nextTo"/>
        <c:txPr>
          <a:bodyPr/>
          <a:lstStyle/>
          <a:p>
            <a:pPr>
              <a:defRPr sz="800"/>
            </a:pPr>
            <a:endParaRPr lang="es-PE"/>
          </a:p>
        </c:txPr>
        <c:crossAx val="1049221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1.1565199495138066E-2"/>
          <c:y val="0.89269874153416517"/>
          <c:w val="0.73862603608706512"/>
          <c:h val="0.10730125846583498"/>
        </c:manualLayout>
      </c:layout>
      <c:txPr>
        <a:bodyPr/>
        <a:lstStyle/>
        <a:p>
          <a:pPr algn="just">
            <a:defRPr sz="800" b="1"/>
          </a:pPr>
          <a:endParaRPr lang="es-PE"/>
        </a:p>
      </c:txPr>
    </c:legend>
    <c:plotVisOnly val="1"/>
    <c:dispBlanksAs val="gap"/>
  </c:chart>
  <c:spPr>
    <a:ln>
      <a:solidFill>
        <a:schemeClr val="tx1"/>
      </a:solidFill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PE"/>
  <c:chart>
    <c:title>
      <c:tx>
        <c:rich>
          <a:bodyPr/>
          <a:lstStyle/>
          <a:p>
            <a:pPr>
              <a:defRPr/>
            </a:pPr>
            <a:r>
              <a:rPr lang="en-US" sz="1200" dirty="0">
                <a:latin typeface="Arial" pitchFamily="34" charset="0"/>
                <a:cs typeface="Arial" pitchFamily="34" charset="0"/>
              </a:rPr>
              <a:t>PORCENTAJE</a:t>
            </a:r>
            <a:r>
              <a:rPr lang="en-US" sz="1200" baseline="0" dirty="0">
                <a:latin typeface="Arial" pitchFamily="34" charset="0"/>
                <a:cs typeface="Arial" pitchFamily="34" charset="0"/>
              </a:rPr>
              <a:t> DE FAMILIAS QUE SEMBRARON 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PAPA EN LA CAMPAÑA 2010 Y 2013</a:t>
            </a:r>
          </a:p>
        </c:rich>
      </c:tx>
      <c:layout/>
    </c:title>
    <c:view3D>
      <c:rAngAx val="1"/>
    </c:view3D>
    <c:sideWall>
      <c:spPr>
        <a:ln>
          <a:solidFill>
            <a:schemeClr val="tx1"/>
          </a:solidFill>
        </a:ln>
      </c:spPr>
    </c:sideWall>
    <c:backWall>
      <c:spPr>
        <a:ln>
          <a:solidFill>
            <a:schemeClr val="tx1"/>
          </a:solidFill>
        </a:ln>
      </c:spPr>
    </c:backWall>
    <c:plotArea>
      <c:layout>
        <c:manualLayout>
          <c:layoutTarget val="inner"/>
          <c:xMode val="edge"/>
          <c:yMode val="edge"/>
          <c:x val="0.10341315444314263"/>
          <c:y val="0.22779555106121996"/>
          <c:w val="0.89602035668238944"/>
          <c:h val="0.56125736596160491"/>
        </c:manualLayout>
      </c:layout>
      <c:bar3DChart>
        <c:barDir val="col"/>
        <c:grouping val="clustered"/>
        <c:ser>
          <c:idx val="0"/>
          <c:order val="0"/>
          <c:tx>
            <c:v>2010</c:v>
          </c:tx>
          <c:dLbls>
            <c:dLbl>
              <c:idx val="0"/>
              <c:layout>
                <c:manualLayout>
                  <c:x val="5.5555555555555558E-3"/>
                  <c:y val="0.1111111111111111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0.12037037037037036"/>
                </c:manualLayout>
              </c:layout>
              <c:showVal val="1"/>
            </c:dLbl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s-PE"/>
              </a:p>
            </c:txPr>
            <c:showVal val="1"/>
          </c:dLbls>
          <c:cat>
            <c:strRef>
              <c:f>TABLAS!$B$18:$B$20</c:f>
              <c:strCache>
                <c:ptCount val="3"/>
                <c:pt idx="0">
                  <c:v>NATIVA</c:v>
                </c:pt>
                <c:pt idx="1">
                  <c:v>ALTO CONTENIDO NUTRICIONAL</c:v>
                </c:pt>
                <c:pt idx="2">
                  <c:v>MEJORADA</c:v>
                </c:pt>
              </c:strCache>
            </c:strRef>
          </c:cat>
          <c:val>
            <c:numRef>
              <c:f>TABLAS!$C$18:$C$20</c:f>
              <c:numCache>
                <c:formatCode>General</c:formatCode>
                <c:ptCount val="3"/>
                <c:pt idx="0">
                  <c:v>70.400000000000006</c:v>
                </c:pt>
                <c:pt idx="1">
                  <c:v>0</c:v>
                </c:pt>
                <c:pt idx="2">
                  <c:v>89.9</c:v>
                </c:pt>
              </c:numCache>
            </c:numRef>
          </c:val>
        </c:ser>
        <c:ser>
          <c:idx val="1"/>
          <c:order val="1"/>
          <c:tx>
            <c:v>2013</c:v>
          </c:tx>
          <c:dLbls>
            <c:dLbl>
              <c:idx val="0"/>
              <c:layout>
                <c:manualLayout>
                  <c:x val="2.7777777777777809E-3"/>
                  <c:y val="0.11574074074074077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8.7962962962963021E-2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9.7222222222222224E-2"/>
                </c:manualLayout>
              </c:layout>
              <c:showVal val="1"/>
            </c:dLbl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s-PE"/>
              </a:p>
            </c:txPr>
            <c:showVal val="1"/>
          </c:dLbls>
          <c:cat>
            <c:strRef>
              <c:f>TABLAS!$B$18:$B$20</c:f>
              <c:strCache>
                <c:ptCount val="3"/>
                <c:pt idx="0">
                  <c:v>NATIVA</c:v>
                </c:pt>
                <c:pt idx="1">
                  <c:v>ALTO CONTENIDO NUTRICIONAL</c:v>
                </c:pt>
                <c:pt idx="2">
                  <c:v>MEJORADA</c:v>
                </c:pt>
              </c:strCache>
            </c:strRef>
          </c:cat>
          <c:val>
            <c:numRef>
              <c:f>TABLAS!$D$18:$D$20</c:f>
              <c:numCache>
                <c:formatCode>General</c:formatCode>
                <c:ptCount val="3"/>
                <c:pt idx="0">
                  <c:v>96.9</c:v>
                </c:pt>
                <c:pt idx="1">
                  <c:v>44.7</c:v>
                </c:pt>
                <c:pt idx="2">
                  <c:v>94.2</c:v>
                </c:pt>
              </c:numCache>
            </c:numRef>
          </c:val>
        </c:ser>
        <c:shape val="box"/>
        <c:axId val="95009408"/>
        <c:axId val="95015296"/>
        <c:axId val="0"/>
      </c:bar3DChart>
      <c:catAx>
        <c:axId val="95009408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s-PE"/>
          </a:p>
        </c:txPr>
        <c:crossAx val="95015296"/>
        <c:crosses val="autoZero"/>
        <c:auto val="1"/>
        <c:lblAlgn val="ctr"/>
        <c:lblOffset val="100"/>
      </c:catAx>
      <c:valAx>
        <c:axId val="95015296"/>
        <c:scaling>
          <c:orientation val="minMax"/>
        </c:scaling>
        <c:axPos val="l"/>
        <c:majorGridlines/>
        <c:numFmt formatCode="#,##0_);\(#,##0\)" sourceLinked="0"/>
        <c:majorTickMark val="none"/>
        <c:tickLblPos val="nextTo"/>
        <c:crossAx val="950094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1525746990570253"/>
          <c:y val="0.94258650748207451"/>
          <c:w val="0.36209535436567958"/>
          <c:h val="3.7063189560134352E-2"/>
        </c:manualLayout>
      </c:layout>
      <c:txPr>
        <a:bodyPr/>
        <a:lstStyle/>
        <a:p>
          <a:pPr>
            <a:defRPr sz="1000" b="1"/>
          </a:pPr>
          <a:endParaRPr lang="es-PE"/>
        </a:p>
      </c:txPr>
    </c:legend>
    <c:plotVisOnly val="1"/>
    <c:dispBlanksAs val="gap"/>
  </c:chart>
  <c:spPr>
    <a:ln>
      <a:solidFill>
        <a:schemeClr val="tx1"/>
      </a:solidFill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PE"/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MX" sz="1800" b="1" dirty="0"/>
              <a:t> Forma </a:t>
            </a:r>
            <a:r>
              <a:rPr lang="es-MX" sz="1800" b="1" dirty="0" smtClean="0"/>
              <a:t>en </a:t>
            </a:r>
            <a:r>
              <a:rPr lang="es-MX" sz="1800" b="1" dirty="0"/>
              <a:t>q</a:t>
            </a:r>
            <a:r>
              <a:rPr lang="es-MX" sz="1800" b="1" dirty="0" smtClean="0"/>
              <a:t>ue </a:t>
            </a:r>
            <a:r>
              <a:rPr lang="es-MX" sz="1800" b="1" dirty="0"/>
              <a:t>r</a:t>
            </a:r>
            <a:r>
              <a:rPr lang="es-MX" sz="1800" b="1" dirty="0" smtClean="0"/>
              <a:t>esolvió</a:t>
            </a:r>
            <a:r>
              <a:rPr lang="es-MX" sz="1800" b="1" baseline="0" dirty="0" smtClean="0"/>
              <a:t> </a:t>
            </a:r>
            <a:r>
              <a:rPr lang="es-MX" sz="1800" b="1" baseline="0" dirty="0"/>
              <a:t>l</a:t>
            </a:r>
            <a:r>
              <a:rPr lang="es-MX" sz="1800" b="1" baseline="0" dirty="0" smtClean="0"/>
              <a:t>a falta </a:t>
            </a:r>
            <a:r>
              <a:rPr lang="es-MX" sz="1800" b="1" baseline="0" dirty="0"/>
              <a:t>de </a:t>
            </a:r>
            <a:r>
              <a:rPr lang="es-MX" sz="1800" b="1" baseline="0" dirty="0" smtClean="0"/>
              <a:t>papa </a:t>
            </a:r>
            <a:endParaRPr lang="es-PE" sz="1800" dirty="0"/>
          </a:p>
        </c:rich>
      </c:tx>
      <c:layout>
        <c:manualLayout>
          <c:xMode val="edge"/>
          <c:yMode val="edge"/>
          <c:x val="0.13097222222222221"/>
          <c:y val="0"/>
        </c:manualLayout>
      </c:layout>
    </c:title>
    <c:plotArea>
      <c:layout>
        <c:manualLayout>
          <c:layoutTarget val="inner"/>
          <c:xMode val="edge"/>
          <c:yMode val="edge"/>
          <c:x val="0.12796993604779444"/>
          <c:y val="0.16103915041185901"/>
          <c:w val="0.82086693027848245"/>
          <c:h val="0.53182006222732092"/>
        </c:manualLayout>
      </c:layout>
      <c:barChart>
        <c:barDir val="col"/>
        <c:grouping val="clustered"/>
        <c:ser>
          <c:idx val="0"/>
          <c:order val="0"/>
          <c:tx>
            <c:strRef>
              <c:f>Hoja2!$C$17</c:f>
              <c:strCache>
                <c:ptCount val="1"/>
                <c:pt idx="0">
                  <c:v>Papa nativa 2010</c:v>
                </c:pt>
              </c:strCache>
            </c:strRef>
          </c:tx>
          <c:spPr>
            <a:solidFill>
              <a:srgbClr val="9900CC"/>
            </a:solidFill>
          </c:spPr>
          <c:cat>
            <c:strRef>
              <c:f>Hoja2!$B$18:$B$23</c:f>
              <c:strCache>
                <c:ptCount val="4"/>
                <c:pt idx="0">
                  <c:v>Hice allapacuy</c:v>
                </c:pt>
                <c:pt idx="1">
                  <c:v>Compré</c:v>
                </c:pt>
                <c:pt idx="2">
                  <c:v>No comí</c:v>
                </c:pt>
                <c:pt idx="3">
                  <c:v>La troja le duro todo el año</c:v>
                </c:pt>
              </c:strCache>
            </c:strRef>
          </c:cat>
          <c:val>
            <c:numRef>
              <c:f>Hoja2!$C$18:$C$23</c:f>
              <c:numCache>
                <c:formatCode>General</c:formatCode>
                <c:ptCount val="4"/>
                <c:pt idx="0">
                  <c:v>1.6</c:v>
                </c:pt>
                <c:pt idx="1">
                  <c:v>2.2999999999999998</c:v>
                </c:pt>
                <c:pt idx="2">
                  <c:v>15.5</c:v>
                </c:pt>
                <c:pt idx="3">
                  <c:v>58.1</c:v>
                </c:pt>
              </c:numCache>
            </c:numRef>
          </c:val>
        </c:ser>
        <c:ser>
          <c:idx val="1"/>
          <c:order val="1"/>
          <c:tx>
            <c:strRef>
              <c:f>Hoja2!$D$17</c:f>
              <c:strCache>
                <c:ptCount val="1"/>
                <c:pt idx="0">
                  <c:v>Chacru2010</c:v>
                </c:pt>
              </c:strCache>
            </c:strRef>
          </c:tx>
          <c:cat>
            <c:strRef>
              <c:f>Hoja2!$B$18:$B$23</c:f>
              <c:strCache>
                <c:ptCount val="4"/>
                <c:pt idx="0">
                  <c:v>Hice allapacuy</c:v>
                </c:pt>
                <c:pt idx="1">
                  <c:v>Compré</c:v>
                </c:pt>
                <c:pt idx="2">
                  <c:v>No comí</c:v>
                </c:pt>
                <c:pt idx="3">
                  <c:v>La troja le duro todo el año</c:v>
                </c:pt>
              </c:strCache>
            </c:strRef>
          </c:cat>
          <c:val>
            <c:numRef>
              <c:f>Hoja2!$D$18:$D$23</c:f>
            </c:numRef>
          </c:val>
        </c:ser>
        <c:ser>
          <c:idx val="2"/>
          <c:order val="2"/>
          <c:tx>
            <c:strRef>
              <c:f>Hoja2!$E$17</c:f>
              <c:strCache>
                <c:ptCount val="1"/>
                <c:pt idx="0">
                  <c:v>Mejorada 2010</c:v>
                </c:pt>
              </c:strCache>
            </c:strRef>
          </c:tx>
          <c:spPr>
            <a:solidFill>
              <a:srgbClr val="800080"/>
            </a:solidFill>
          </c:spPr>
          <c:cat>
            <c:strRef>
              <c:f>Hoja2!$B$18:$B$23</c:f>
              <c:strCache>
                <c:ptCount val="4"/>
                <c:pt idx="0">
                  <c:v>Hice allapacuy</c:v>
                </c:pt>
                <c:pt idx="1">
                  <c:v>Compré</c:v>
                </c:pt>
                <c:pt idx="2">
                  <c:v>No comí</c:v>
                </c:pt>
                <c:pt idx="3">
                  <c:v>La troja le duro todo el año</c:v>
                </c:pt>
              </c:strCache>
            </c:strRef>
          </c:cat>
          <c:val>
            <c:numRef>
              <c:f>Hoja2!$E$18:$E$23</c:f>
              <c:numCache>
                <c:formatCode>General</c:formatCode>
                <c:ptCount val="4"/>
                <c:pt idx="0">
                  <c:v>0.60000000000000009</c:v>
                </c:pt>
                <c:pt idx="1">
                  <c:v>2.4</c:v>
                </c:pt>
                <c:pt idx="2">
                  <c:v>23.8</c:v>
                </c:pt>
                <c:pt idx="3">
                  <c:v>56.1</c:v>
                </c:pt>
              </c:numCache>
            </c:numRef>
          </c:val>
        </c:ser>
        <c:ser>
          <c:idx val="3"/>
          <c:order val="3"/>
          <c:tx>
            <c:strRef>
              <c:f>Hoja2!$F$17</c:f>
              <c:strCache>
                <c:ptCount val="1"/>
                <c:pt idx="0">
                  <c:v>Papa nativa 2014</c:v>
                </c:pt>
              </c:strCache>
            </c:strRef>
          </c:tx>
          <c:spPr>
            <a:solidFill>
              <a:srgbClr val="66FF33"/>
            </a:solidFill>
          </c:spPr>
          <c:cat>
            <c:strRef>
              <c:f>Hoja2!$B$18:$B$23</c:f>
              <c:strCache>
                <c:ptCount val="4"/>
                <c:pt idx="0">
                  <c:v>Hice allapacuy</c:v>
                </c:pt>
                <c:pt idx="1">
                  <c:v>Compré</c:v>
                </c:pt>
                <c:pt idx="2">
                  <c:v>No comí</c:v>
                </c:pt>
                <c:pt idx="3">
                  <c:v>La troja le duro todo el año</c:v>
                </c:pt>
              </c:strCache>
            </c:strRef>
          </c:cat>
          <c:val>
            <c:numRef>
              <c:f>Hoja2!$F$18:$F$23</c:f>
              <c:numCache>
                <c:formatCode>General</c:formatCode>
                <c:ptCount val="4"/>
                <c:pt idx="0">
                  <c:v>0.30000000000000004</c:v>
                </c:pt>
                <c:pt idx="1">
                  <c:v>27.9</c:v>
                </c:pt>
                <c:pt idx="2">
                  <c:v>52</c:v>
                </c:pt>
                <c:pt idx="3">
                  <c:v>6</c:v>
                </c:pt>
              </c:numCache>
            </c:numRef>
          </c:val>
        </c:ser>
        <c:ser>
          <c:idx val="4"/>
          <c:order val="4"/>
          <c:tx>
            <c:strRef>
              <c:f>Hoja2!$G$17</c:f>
              <c:strCache>
                <c:ptCount val="1"/>
                <c:pt idx="0">
                  <c:v>Papa mejorada 2014</c:v>
                </c:pt>
              </c:strCache>
            </c:strRef>
          </c:tx>
          <c:spPr>
            <a:solidFill>
              <a:srgbClr val="009900"/>
            </a:solidFill>
          </c:spPr>
          <c:cat>
            <c:strRef>
              <c:f>Hoja2!$B$18:$B$23</c:f>
              <c:strCache>
                <c:ptCount val="4"/>
                <c:pt idx="0">
                  <c:v>Hice allapacuy</c:v>
                </c:pt>
                <c:pt idx="1">
                  <c:v>Compré</c:v>
                </c:pt>
                <c:pt idx="2">
                  <c:v>No comí</c:v>
                </c:pt>
                <c:pt idx="3">
                  <c:v>La troja le duro todo el año</c:v>
                </c:pt>
              </c:strCache>
            </c:strRef>
          </c:cat>
          <c:val>
            <c:numRef>
              <c:f>Hoja2!$G$18:$G$23</c:f>
              <c:numCache>
                <c:formatCode>General</c:formatCode>
                <c:ptCount val="4"/>
                <c:pt idx="1">
                  <c:v>73.599999999999994</c:v>
                </c:pt>
                <c:pt idx="2">
                  <c:v>16.3</c:v>
                </c:pt>
                <c:pt idx="3">
                  <c:v>6.9</c:v>
                </c:pt>
              </c:numCache>
            </c:numRef>
          </c:val>
        </c:ser>
        <c:axId val="106920576"/>
        <c:axId val="106934656"/>
      </c:barChart>
      <c:catAx>
        <c:axId val="106920576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100" b="1"/>
            </a:pPr>
            <a:endParaRPr lang="es-PE"/>
          </a:p>
        </c:txPr>
        <c:crossAx val="106934656"/>
        <c:crosses val="autoZero"/>
        <c:auto val="1"/>
        <c:lblAlgn val="ctr"/>
        <c:lblOffset val="100"/>
      </c:catAx>
      <c:valAx>
        <c:axId val="106934656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b="1"/>
                </a:pPr>
                <a:r>
                  <a:rPr lang="en-US" sz="1100" b="0"/>
                  <a:t>%</a:t>
                </a:r>
              </a:p>
            </c:rich>
          </c:tx>
          <c:layout>
            <c:manualLayout>
              <c:xMode val="edge"/>
              <c:yMode val="edge"/>
              <c:x val="1.3166964234020946E-2"/>
              <c:y val="0.3597011046391671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200" b="1"/>
            </a:pPr>
            <a:endParaRPr lang="es-PE"/>
          </a:p>
        </c:txPr>
        <c:crossAx val="1069205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9.4394832499049439E-2"/>
          <c:y val="0.8734872712555749"/>
          <c:w val="0.8188628493547665"/>
          <c:h val="0.12315595886171379"/>
        </c:manualLayout>
      </c:layout>
      <c:txPr>
        <a:bodyPr/>
        <a:lstStyle/>
        <a:p>
          <a:pPr>
            <a:defRPr sz="1050" b="1"/>
          </a:pPr>
          <a:endParaRPr lang="es-PE"/>
        </a:p>
      </c:txPr>
    </c:legend>
    <c:plotVisOnly val="1"/>
  </c:chart>
  <c:spPr>
    <a:ln>
      <a:solidFill>
        <a:schemeClr val="tx1"/>
      </a:solidFill>
    </a:ln>
  </c:sp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PE"/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PE" sz="1400" b="1" i="0" baseline="0">
                <a:effectLst/>
              </a:rPr>
              <a:t>PAPA CON ALTO CONTENIDO NUTRICIONAL CONSUMIDA, 2013-2014</a:t>
            </a:r>
            <a:endParaRPr lang="es-PE" sz="1400">
              <a:effectLst/>
            </a:endParaRPr>
          </a:p>
        </c:rich>
      </c:tx>
      <c:layout/>
    </c:title>
    <c:plotArea>
      <c:layout>
        <c:manualLayout>
          <c:layoutTarget val="inner"/>
          <c:xMode val="edge"/>
          <c:yMode val="edge"/>
          <c:x val="8.3012716783481391E-2"/>
          <c:y val="0.22538534078224118"/>
          <c:w val="0.84442026570316653"/>
          <c:h val="0.39281746472614165"/>
        </c:manualLayout>
      </c:layout>
      <c:lineChart>
        <c:grouping val="standard"/>
        <c:ser>
          <c:idx val="0"/>
          <c:order val="0"/>
          <c:tx>
            <c:strRef>
              <c:f>Hoja1!$D$13</c:f>
              <c:strCache>
                <c:ptCount val="1"/>
                <c:pt idx="0">
                  <c:v>ALTO CONTENIDO NUTRICIONAL 2014</c:v>
                </c:pt>
              </c:strCache>
            </c:strRef>
          </c:tx>
          <c:dLbls>
            <c:showVal val="1"/>
          </c:dLbls>
          <c:cat>
            <c:strRef>
              <c:f>Hoja1!$B$14:$B$25</c:f>
              <c:strCache>
                <c:ptCount val="12"/>
                <c:pt idx="0">
                  <c:v>ABRIL</c:v>
                </c:pt>
                <c:pt idx="1">
                  <c:v>MAYO</c:v>
                </c:pt>
                <c:pt idx="2">
                  <c:v>JUNIO</c:v>
                </c:pt>
                <c:pt idx="3">
                  <c:v>JULIO</c:v>
                </c:pt>
                <c:pt idx="4">
                  <c:v>AGOSTO</c:v>
                </c:pt>
                <c:pt idx="5">
                  <c:v>SETIEMBRE</c:v>
                </c:pt>
                <c:pt idx="6">
                  <c:v>OCTUBRE</c:v>
                </c:pt>
                <c:pt idx="7">
                  <c:v>NOVIEMBRE</c:v>
                </c:pt>
                <c:pt idx="8">
                  <c:v>DICIEMBRE</c:v>
                </c:pt>
                <c:pt idx="9">
                  <c:v>ENERO</c:v>
                </c:pt>
                <c:pt idx="10">
                  <c:v>FEBRERO</c:v>
                </c:pt>
                <c:pt idx="11">
                  <c:v>MARZO</c:v>
                </c:pt>
              </c:strCache>
            </c:strRef>
          </c:cat>
          <c:val>
            <c:numRef>
              <c:f>Hoja1!$D$14:$D$25</c:f>
              <c:numCache>
                <c:formatCode>General</c:formatCode>
                <c:ptCount val="12"/>
                <c:pt idx="0">
                  <c:v>2</c:v>
                </c:pt>
                <c:pt idx="1">
                  <c:v>67.3</c:v>
                </c:pt>
                <c:pt idx="2">
                  <c:v>95</c:v>
                </c:pt>
                <c:pt idx="3">
                  <c:v>88.1</c:v>
                </c:pt>
                <c:pt idx="4">
                  <c:v>69.3</c:v>
                </c:pt>
                <c:pt idx="5">
                  <c:v>55.4</c:v>
                </c:pt>
                <c:pt idx="6">
                  <c:v>40.6</c:v>
                </c:pt>
                <c:pt idx="7">
                  <c:v>27.7</c:v>
                </c:pt>
                <c:pt idx="8">
                  <c:v>14.9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</c:ser>
        <c:marker val="1"/>
        <c:axId val="78858496"/>
        <c:axId val="78868480"/>
      </c:lineChart>
      <c:catAx>
        <c:axId val="78858496"/>
        <c:scaling>
          <c:orientation val="minMax"/>
        </c:scaling>
        <c:axPos val="b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s-PE"/>
          </a:p>
        </c:txPr>
        <c:crossAx val="78868480"/>
        <c:crosses val="autoZero"/>
        <c:auto val="1"/>
        <c:lblAlgn val="ctr"/>
        <c:lblOffset val="100"/>
      </c:catAx>
      <c:valAx>
        <c:axId val="78868480"/>
        <c:scaling>
          <c:orientation val="minMax"/>
        </c:scaling>
        <c:axPos val="l"/>
        <c:majorGridlines/>
        <c:numFmt formatCode="General" sourceLinked="1"/>
        <c:tickLblPos val="nextTo"/>
        <c:crossAx val="788584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6285304048342456"/>
          <c:y val="0.87486443305241224"/>
          <c:w val="0.33328684091461669"/>
          <c:h val="0.12513556694758782"/>
        </c:manualLayout>
      </c:layout>
    </c:legend>
    <c:plotVisOnly val="1"/>
    <c:dispBlanksAs val="gap"/>
  </c:chart>
  <c:spPr>
    <a:ln>
      <a:solidFill>
        <a:schemeClr val="tx1"/>
      </a:solidFill>
    </a:ln>
  </c:sp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PE"/>
  <c:chart>
    <c:title>
      <c:tx>
        <c:rich>
          <a:bodyPr/>
          <a:lstStyle/>
          <a:p>
            <a:pPr>
              <a:defRPr/>
            </a:pPr>
            <a:r>
              <a:rPr lang="en-US" sz="1100"/>
              <a:t>PORQUE NO LE ALCANZO LA PAPA CON ALTO CONTENIDO NUTRICIONAL, 2013/2014 (%)</a:t>
            </a:r>
          </a:p>
        </c:rich>
      </c:tx>
      <c:layout/>
    </c:title>
    <c:view3D>
      <c:rAngAx val="1"/>
    </c:view3D>
    <c:floor>
      <c:spPr>
        <a:ln>
          <a:solidFill>
            <a:schemeClr val="tx1"/>
          </a:solidFill>
        </a:ln>
      </c:spPr>
    </c:floor>
    <c:plotArea>
      <c:layout>
        <c:manualLayout>
          <c:layoutTarget val="inner"/>
          <c:xMode val="edge"/>
          <c:yMode val="edge"/>
          <c:x val="6.956727030329965E-2"/>
          <c:y val="0.22132195338729305"/>
          <c:w val="0.91442638852093339"/>
          <c:h val="0.53405270188564147"/>
        </c:manualLayout>
      </c:layout>
      <c:bar3DChart>
        <c:barDir val="col"/>
        <c:grouping val="clustered"/>
        <c:ser>
          <c:idx val="0"/>
          <c:order val="0"/>
          <c:tx>
            <c:strRef>
              <c:f>Hoja1!$C$29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spPr>
              <a:solidFill>
                <a:schemeClr val="accent2"/>
              </a:solidFill>
            </c:spPr>
          </c:dPt>
          <c:dPt>
            <c:idx val="2"/>
            <c:spPr>
              <a:solidFill>
                <a:srgbClr val="FFFF00"/>
              </a:solidFill>
            </c:spPr>
          </c:dPt>
          <c:dPt>
            <c:idx val="3"/>
            <c:spPr>
              <a:solidFill>
                <a:srgbClr val="00B050"/>
              </a:solidFill>
            </c:spPr>
          </c:dPt>
          <c:dLbls>
            <c:txPr>
              <a:bodyPr/>
              <a:lstStyle/>
              <a:p>
                <a:pPr>
                  <a:defRPr sz="800" b="1"/>
                </a:pPr>
                <a:endParaRPr lang="es-PE"/>
              </a:p>
            </c:txPr>
            <c:showVal val="1"/>
          </c:dLbls>
          <c:cat>
            <c:strRef>
              <c:f>Hoja1!$B$30:$B$33</c:f>
              <c:strCache>
                <c:ptCount val="4"/>
                <c:pt idx="0">
                  <c:v>SEMBRE POCO</c:v>
                </c:pt>
                <c:pt idx="1">
                  <c:v>POCA PRODUCCION</c:v>
                </c:pt>
                <c:pt idx="2">
                  <c:v>VENDI</c:v>
                </c:pt>
                <c:pt idx="3">
                  <c:v>HAY MUCHOS MIEMBROS EN LA FAMILIA</c:v>
                </c:pt>
              </c:strCache>
            </c:strRef>
          </c:cat>
          <c:val>
            <c:numRef>
              <c:f>Hoja1!$C$30:$C$33</c:f>
              <c:numCache>
                <c:formatCode>General</c:formatCode>
                <c:ptCount val="4"/>
                <c:pt idx="0">
                  <c:v>75.900000000000006</c:v>
                </c:pt>
                <c:pt idx="1">
                  <c:v>21.3</c:v>
                </c:pt>
                <c:pt idx="2">
                  <c:v>0.9</c:v>
                </c:pt>
                <c:pt idx="3">
                  <c:v>1.9000000000000001</c:v>
                </c:pt>
              </c:numCache>
            </c:numRef>
          </c:val>
        </c:ser>
        <c:shape val="box"/>
        <c:axId val="107022592"/>
        <c:axId val="107036672"/>
        <c:axId val="0"/>
      </c:bar3DChart>
      <c:catAx>
        <c:axId val="107022592"/>
        <c:scaling>
          <c:orientation val="minMax"/>
        </c:scaling>
        <c:axPos val="b"/>
        <c:tickLblPos val="nextTo"/>
        <c:txPr>
          <a:bodyPr/>
          <a:lstStyle/>
          <a:p>
            <a:pPr>
              <a:defRPr sz="700"/>
            </a:pPr>
            <a:endParaRPr lang="es-PE"/>
          </a:p>
        </c:txPr>
        <c:crossAx val="107036672"/>
        <c:crosses val="autoZero"/>
        <c:auto val="1"/>
        <c:lblAlgn val="ctr"/>
        <c:lblOffset val="100"/>
      </c:catAx>
      <c:valAx>
        <c:axId val="10703667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800"/>
            </a:pPr>
            <a:endParaRPr lang="es-PE"/>
          </a:p>
        </c:txPr>
        <c:crossAx val="1070225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8936998453163332"/>
          <c:y val="0.8959208700479756"/>
          <c:w val="0.70791664174066127"/>
          <c:h val="7.7910042515601283E-2"/>
        </c:manualLayout>
      </c:layout>
      <c:txPr>
        <a:bodyPr/>
        <a:lstStyle/>
        <a:p>
          <a:pPr>
            <a:defRPr sz="800"/>
          </a:pPr>
          <a:endParaRPr lang="es-PE"/>
        </a:p>
      </c:txPr>
    </c:legend>
    <c:plotVisOnly val="1"/>
    <c:dispBlanksAs val="gap"/>
  </c:chart>
  <c:spPr>
    <a:ln>
      <a:solidFill>
        <a:schemeClr val="tx1"/>
      </a:solidFill>
    </a:ln>
  </c:sp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PE"/>
  <c:style val="1"/>
  <c:chart>
    <c:title>
      <c:tx>
        <c:rich>
          <a:bodyPr/>
          <a:lstStyle/>
          <a:p>
            <a:pPr>
              <a:defRPr/>
            </a:pPr>
            <a:r>
              <a:rPr lang="es-PE" sz="1200"/>
              <a:t>Porcentaje de familias que  percibieron problemas en el cultivo de papa. Campaña 2010 y 2014 </a:t>
            </a:r>
          </a:p>
        </c:rich>
      </c:tx>
      <c:layout>
        <c:manualLayout>
          <c:xMode val="edge"/>
          <c:yMode val="edge"/>
          <c:x val="0.1594092202315685"/>
          <c:y val="1.8245099203536775E-2"/>
        </c:manualLayout>
      </c:layout>
    </c:title>
    <c:plotArea>
      <c:layout>
        <c:manualLayout>
          <c:layoutTarget val="inner"/>
          <c:xMode val="edge"/>
          <c:yMode val="edge"/>
          <c:x val="8.6777998901893375E-2"/>
          <c:y val="0.1702543108237016"/>
          <c:w val="0.91322200109810669"/>
          <c:h val="0.54935299334556698"/>
        </c:manualLayout>
      </c:layout>
      <c:barChart>
        <c:barDir val="col"/>
        <c:grouping val="clustered"/>
        <c:ser>
          <c:idx val="0"/>
          <c:order val="0"/>
          <c:tx>
            <c:strRef>
              <c:f>Hoja1!$C$36</c:f>
              <c:strCache>
                <c:ptCount val="1"/>
                <c:pt idx="0">
                  <c:v>campaña 2010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Hoja1!$B$37:$B$45</c:f>
              <c:strCache>
                <c:ptCount val="9"/>
                <c:pt idx="0">
                  <c:v>Gorgojo de los andes</c:v>
                </c:pt>
                <c:pt idx="1">
                  <c:v>Epitrix</c:v>
                </c:pt>
                <c:pt idx="2">
                  <c:v>Rancha</c:v>
                </c:pt>
                <c:pt idx="3">
                  <c:v>Pudrición</c:v>
                </c:pt>
                <c:pt idx="4">
                  <c:v>Granizada</c:v>
                </c:pt>
                <c:pt idx="5">
                  <c:v>Heladas</c:v>
                </c:pt>
                <c:pt idx="6">
                  <c:v>Exceso de lluvias</c:v>
                </c:pt>
                <c:pt idx="7">
                  <c:v>Sequía</c:v>
                </c:pt>
                <c:pt idx="8">
                  <c:v>Otros</c:v>
                </c:pt>
              </c:strCache>
            </c:strRef>
          </c:cat>
          <c:val>
            <c:numRef>
              <c:f>Hoja1!$C$37:$C$45</c:f>
              <c:numCache>
                <c:formatCode>General</c:formatCode>
                <c:ptCount val="9"/>
                <c:pt idx="0">
                  <c:v>75.900000000000006</c:v>
                </c:pt>
                <c:pt idx="1">
                  <c:v>6</c:v>
                </c:pt>
                <c:pt idx="2">
                  <c:v>45.8</c:v>
                </c:pt>
                <c:pt idx="3">
                  <c:v>39.800000000000011</c:v>
                </c:pt>
                <c:pt idx="4">
                  <c:v>4.2</c:v>
                </c:pt>
                <c:pt idx="5">
                  <c:v>4.2</c:v>
                </c:pt>
                <c:pt idx="6">
                  <c:v>3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ser>
          <c:idx val="1"/>
          <c:order val="1"/>
          <c:tx>
            <c:strRef>
              <c:f>Hoja1!$D$36</c:f>
              <c:strCache>
                <c:ptCount val="1"/>
                <c:pt idx="0">
                  <c:v>campaña 2014</c:v>
                </c:pt>
              </c:strCache>
            </c:strRef>
          </c:tx>
          <c:spPr>
            <a:solidFill>
              <a:srgbClr val="FF9900"/>
            </a:solidFill>
          </c:spPr>
          <c:cat>
            <c:strRef>
              <c:f>Hoja1!$B$37:$B$45</c:f>
              <c:strCache>
                <c:ptCount val="9"/>
                <c:pt idx="0">
                  <c:v>Gorgojo de los andes</c:v>
                </c:pt>
                <c:pt idx="1">
                  <c:v>Epitrix</c:v>
                </c:pt>
                <c:pt idx="2">
                  <c:v>Rancha</c:v>
                </c:pt>
                <c:pt idx="3">
                  <c:v>Pudrición</c:v>
                </c:pt>
                <c:pt idx="4">
                  <c:v>Granizada</c:v>
                </c:pt>
                <c:pt idx="5">
                  <c:v>Heladas</c:v>
                </c:pt>
                <c:pt idx="6">
                  <c:v>Exceso de lluvias</c:v>
                </c:pt>
                <c:pt idx="7">
                  <c:v>Sequía</c:v>
                </c:pt>
                <c:pt idx="8">
                  <c:v>Otros</c:v>
                </c:pt>
              </c:strCache>
            </c:strRef>
          </c:cat>
          <c:val>
            <c:numRef>
              <c:f>Hoja1!$D$37:$D$45</c:f>
              <c:numCache>
                <c:formatCode>General</c:formatCode>
                <c:ptCount val="9"/>
                <c:pt idx="0">
                  <c:v>22.6</c:v>
                </c:pt>
                <c:pt idx="1">
                  <c:v>16.8</c:v>
                </c:pt>
                <c:pt idx="2">
                  <c:v>17.899999999999999</c:v>
                </c:pt>
                <c:pt idx="3">
                  <c:v>9.5</c:v>
                </c:pt>
                <c:pt idx="4">
                  <c:v>48.4</c:v>
                </c:pt>
                <c:pt idx="5">
                  <c:v>14.7</c:v>
                </c:pt>
                <c:pt idx="6">
                  <c:v>2.6</c:v>
                </c:pt>
                <c:pt idx="7">
                  <c:v>0.5</c:v>
                </c:pt>
                <c:pt idx="8">
                  <c:v>0.5</c:v>
                </c:pt>
              </c:numCache>
            </c:numRef>
          </c:val>
        </c:ser>
        <c:axId val="107070592"/>
        <c:axId val="107072128"/>
      </c:barChart>
      <c:catAx>
        <c:axId val="107070592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000" b="1">
                <a:latin typeface="Arial" pitchFamily="34" charset="0"/>
                <a:cs typeface="Arial" pitchFamily="34" charset="0"/>
              </a:defRPr>
            </a:pPr>
            <a:endParaRPr lang="es-PE"/>
          </a:p>
        </c:txPr>
        <c:crossAx val="107072128"/>
        <c:crosses val="autoZero"/>
        <c:auto val="1"/>
        <c:lblAlgn val="ctr"/>
        <c:lblOffset val="100"/>
      </c:catAx>
      <c:valAx>
        <c:axId val="107072128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s-PE"/>
                  <a:t>%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800"/>
            </a:pPr>
            <a:endParaRPr lang="es-PE"/>
          </a:p>
        </c:txPr>
        <c:crossAx val="1070705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7605323663224416"/>
          <c:y val="0.18580029569364084"/>
          <c:w val="0.59227633244002698"/>
          <c:h val="6.2000686792376594E-2"/>
        </c:manualLayout>
      </c:layout>
      <c:txPr>
        <a:bodyPr/>
        <a:lstStyle/>
        <a:p>
          <a:pPr>
            <a:defRPr sz="1400" b="1">
              <a:latin typeface="Arial" pitchFamily="34" charset="0"/>
              <a:cs typeface="Arial" pitchFamily="34" charset="0"/>
            </a:defRPr>
          </a:pPr>
          <a:endParaRPr lang="es-PE"/>
        </a:p>
      </c:txPr>
    </c:legend>
    <c:plotVisOnly val="1"/>
    <c:dispBlanksAs val="gap"/>
  </c:chart>
  <c:spPr>
    <a:ln>
      <a:solidFill>
        <a:srgbClr val="002060"/>
      </a:solidFill>
    </a:ln>
  </c:spPr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PE"/>
  <c:chart>
    <c:title>
      <c:tx>
        <c:rich>
          <a:bodyPr/>
          <a:lstStyle/>
          <a:p>
            <a:pPr>
              <a:defRPr/>
            </a:pPr>
            <a:r>
              <a:rPr lang="es-PE"/>
              <a:t>Tarwi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20571149061039076"/>
          <c:y val="0.12116959226752586"/>
          <c:w val="0.75620808446327836"/>
          <c:h val="0.72045550494389521"/>
        </c:manualLayout>
      </c:layout>
      <c:barChart>
        <c:barDir val="bar"/>
        <c:grouping val="clustered"/>
        <c:ser>
          <c:idx val="0"/>
          <c:order val="0"/>
          <c:tx>
            <c:strRef>
              <c:f>Hoja3!$A$2</c:f>
              <c:strCache>
                <c:ptCount val="1"/>
                <c:pt idx="0">
                  <c:v>2010</c:v>
                </c:pt>
              </c:strCache>
            </c:strRef>
          </c:tx>
          <c:cat>
            <c:strRef>
              <c:f>Hoja3!$B$1:$E$1</c:f>
              <c:strCache>
                <c:ptCount val="4"/>
                <c:pt idx="0">
                  <c:v>Siembra</c:v>
                </c:pt>
                <c:pt idx="1">
                  <c:v>Vende</c:v>
                </c:pt>
                <c:pt idx="2">
                  <c:v>Consume</c:v>
                </c:pt>
                <c:pt idx="3">
                  <c:v>Hace Trueque</c:v>
                </c:pt>
              </c:strCache>
            </c:strRef>
          </c:cat>
          <c:val>
            <c:numRef>
              <c:f>Hoja3!$B$2:$E$2</c:f>
              <c:numCache>
                <c:formatCode>General</c:formatCode>
                <c:ptCount val="4"/>
                <c:pt idx="0">
                  <c:v>74.400000000000006</c:v>
                </c:pt>
                <c:pt idx="1">
                  <c:v>89.6</c:v>
                </c:pt>
                <c:pt idx="2">
                  <c:v>18.5</c:v>
                </c:pt>
                <c:pt idx="3">
                  <c:v>0.8</c:v>
                </c:pt>
              </c:numCache>
            </c:numRef>
          </c:val>
        </c:ser>
        <c:ser>
          <c:idx val="1"/>
          <c:order val="1"/>
          <c:tx>
            <c:strRef>
              <c:f>Hoja3!$A$3</c:f>
              <c:strCache>
                <c:ptCount val="1"/>
                <c:pt idx="0">
                  <c:v>2014</c:v>
                </c:pt>
              </c:strCache>
            </c:strRef>
          </c:tx>
          <c:cat>
            <c:strRef>
              <c:f>Hoja3!$B$1:$E$1</c:f>
              <c:strCache>
                <c:ptCount val="4"/>
                <c:pt idx="0">
                  <c:v>Siembra</c:v>
                </c:pt>
                <c:pt idx="1">
                  <c:v>Vende</c:v>
                </c:pt>
                <c:pt idx="2">
                  <c:v>Consume</c:v>
                </c:pt>
                <c:pt idx="3">
                  <c:v>Hace Trueque</c:v>
                </c:pt>
              </c:strCache>
            </c:strRef>
          </c:cat>
          <c:val>
            <c:numRef>
              <c:f>Hoja3!$B$3:$E$3</c:f>
              <c:numCache>
                <c:formatCode>General</c:formatCode>
                <c:ptCount val="4"/>
                <c:pt idx="0">
                  <c:v>64.599999999999994</c:v>
                </c:pt>
                <c:pt idx="1">
                  <c:v>43.9</c:v>
                </c:pt>
                <c:pt idx="2">
                  <c:v>35.4</c:v>
                </c:pt>
                <c:pt idx="3">
                  <c:v>0.4</c:v>
                </c:pt>
              </c:numCache>
            </c:numRef>
          </c:val>
        </c:ser>
        <c:axId val="106996480"/>
        <c:axId val="106998016"/>
      </c:barChart>
      <c:catAx>
        <c:axId val="106996480"/>
        <c:scaling>
          <c:orientation val="minMax"/>
        </c:scaling>
        <c:axPos val="l"/>
        <c:majorTickMark val="none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es-PE"/>
          </a:p>
        </c:txPr>
        <c:crossAx val="106998016"/>
        <c:crosses val="autoZero"/>
        <c:auto val="1"/>
        <c:lblAlgn val="ctr"/>
        <c:lblOffset val="100"/>
      </c:catAx>
      <c:valAx>
        <c:axId val="106998016"/>
        <c:scaling>
          <c:orientation val="minMax"/>
        </c:scaling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%</a:t>
                </a:r>
              </a:p>
            </c:rich>
          </c:tx>
          <c:layout/>
        </c:title>
        <c:numFmt formatCode="General" sourceLinked="1"/>
        <c:tickLblPos val="nextTo"/>
        <c:crossAx val="1069964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543951024842063"/>
          <c:y val="0.1567623041884236"/>
          <c:w val="0.28616505966052697"/>
          <c:h val="0.1518700303140921"/>
        </c:manualLayout>
      </c:layout>
      <c:txPr>
        <a:bodyPr/>
        <a:lstStyle/>
        <a:p>
          <a:pPr>
            <a:defRPr sz="1400" b="1">
              <a:latin typeface="Arial" pitchFamily="34" charset="0"/>
              <a:cs typeface="Arial" pitchFamily="34" charset="0"/>
            </a:defRPr>
          </a:pPr>
          <a:endParaRPr lang="es-PE"/>
        </a:p>
      </c:txPr>
    </c:legend>
    <c:plotVisOnly val="1"/>
  </c:chart>
  <c:spPr>
    <a:ln>
      <a:solidFill>
        <a:schemeClr val="tx1"/>
      </a:solidFill>
    </a:ln>
  </c:spPr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PE"/>
  <c:chart>
    <c:title>
      <c:layout/>
    </c:title>
    <c:plotArea>
      <c:layout/>
      <c:barChart>
        <c:barDir val="bar"/>
        <c:grouping val="clustered"/>
        <c:ser>
          <c:idx val="0"/>
          <c:order val="0"/>
          <c:tx>
            <c:strRef>
              <c:f>gallinas!$C$8</c:f>
              <c:strCache>
                <c:ptCount val="1"/>
                <c:pt idx="0">
                  <c:v>Crianza de gallinas</c:v>
                </c:pt>
              </c:strCache>
            </c:strRef>
          </c:tx>
          <c:cat>
            <c:numRef>
              <c:f>gallinas!$D$7:$E$7</c:f>
              <c:numCache>
                <c:formatCode>General</c:formatCode>
                <c:ptCount val="2"/>
                <c:pt idx="0">
                  <c:v>2010</c:v>
                </c:pt>
                <c:pt idx="1">
                  <c:v>2014</c:v>
                </c:pt>
              </c:numCache>
            </c:numRef>
          </c:cat>
          <c:val>
            <c:numRef>
              <c:f>gallinas!$D$8:$E$8</c:f>
              <c:numCache>
                <c:formatCode>General</c:formatCode>
                <c:ptCount val="2"/>
                <c:pt idx="0">
                  <c:v>86.5</c:v>
                </c:pt>
                <c:pt idx="1">
                  <c:v>93.7</c:v>
                </c:pt>
              </c:numCache>
            </c:numRef>
          </c:val>
        </c:ser>
        <c:axId val="107113472"/>
        <c:axId val="107119360"/>
      </c:barChart>
      <c:catAx>
        <c:axId val="107113472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sz="1200" b="1"/>
            </a:pPr>
            <a:endParaRPr lang="es-PE"/>
          </a:p>
        </c:txPr>
        <c:crossAx val="107119360"/>
        <c:crosses val="autoZero"/>
        <c:auto val="1"/>
        <c:lblAlgn val="ctr"/>
        <c:lblOffset val="100"/>
      </c:catAx>
      <c:valAx>
        <c:axId val="107119360"/>
        <c:scaling>
          <c:orientation val="minMax"/>
        </c:scaling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s-PE"/>
                  <a:t>%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107113472"/>
        <c:crosses val="autoZero"/>
        <c:crossBetween val="between"/>
      </c:valAx>
    </c:plotArea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PE"/>
  <c:chart>
    <c:autoTitleDeleted val="1"/>
    <c:plotArea>
      <c:layout>
        <c:manualLayout>
          <c:layoutTarget val="inner"/>
          <c:xMode val="edge"/>
          <c:yMode val="edge"/>
          <c:x val="6.6580927384076991E-2"/>
          <c:y val="4.2083333333333431E-2"/>
          <c:w val="0.92732840038388631"/>
          <c:h val="0.57854920223113582"/>
        </c:manualLayout>
      </c:layout>
      <c:barChart>
        <c:barDir val="col"/>
        <c:grouping val="clustered"/>
        <c:ser>
          <c:idx val="0"/>
          <c:order val="0"/>
          <c:tx>
            <c:strRef>
              <c:f>Hoja1!$C$1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multiLvlStrRef>
              <c:f>Hoja1!$A$2:$B$24</c:f>
              <c:multiLvlStrCache>
                <c:ptCount val="23"/>
                <c:lvl>
                  <c:pt idx="0">
                    <c:v>1-3 .</c:v>
                  </c:pt>
                  <c:pt idx="1">
                    <c:v>4-6 .</c:v>
                  </c:pt>
                  <c:pt idx="2">
                    <c:v>7-9 .</c:v>
                  </c:pt>
                  <c:pt idx="3">
                    <c:v>10-12 .</c:v>
                  </c:pt>
                  <c:pt idx="4">
                    <c:v>16-18 .</c:v>
                  </c:pt>
                  <c:pt idx="5">
                    <c:v>22-24 .</c:v>
                  </c:pt>
                  <c:pt idx="6">
                    <c:v>28-30 .</c:v>
                  </c:pt>
                  <c:pt idx="7">
                    <c:v>46-48 .</c:v>
                  </c:pt>
                  <c:pt idx="8">
                    <c:v>Cuando hay</c:v>
                  </c:pt>
                  <c:pt idx="9">
                    <c:v>Festividades</c:v>
                  </c:pt>
                  <c:pt idx="10">
                    <c:v>1-3 .</c:v>
                  </c:pt>
                  <c:pt idx="11">
                    <c:v>4-6 .</c:v>
                  </c:pt>
                  <c:pt idx="12">
                    <c:v>7-9 .</c:v>
                  </c:pt>
                  <c:pt idx="13">
                    <c:v>10-12 .</c:v>
                  </c:pt>
                  <c:pt idx="14">
                    <c:v>13-15 .</c:v>
                  </c:pt>
                  <c:pt idx="15">
                    <c:v>16-18 .</c:v>
                  </c:pt>
                  <c:pt idx="16">
                    <c:v>19-21 .</c:v>
                  </c:pt>
                  <c:pt idx="17">
                    <c:v>22-24 .</c:v>
                  </c:pt>
                  <c:pt idx="18">
                    <c:v>28-30 .</c:v>
                  </c:pt>
                  <c:pt idx="19">
                    <c:v>34-36 .</c:v>
                  </c:pt>
                  <c:pt idx="20">
                    <c:v>46-48 .</c:v>
                  </c:pt>
                  <c:pt idx="21">
                    <c:v>Cuando hay</c:v>
                  </c:pt>
                  <c:pt idx="22">
                    <c:v>Festividades</c:v>
                  </c:pt>
                </c:lvl>
                <c:lvl>
                  <c:pt idx="0">
                    <c:v>Frecuencia de consumo-CUY</c:v>
                  </c:pt>
                  <c:pt idx="10">
                    <c:v>Frecuencia de consumo-GALLINA</c:v>
                  </c:pt>
                </c:lvl>
              </c:multiLvlStrCache>
            </c:multiLvlStrRef>
          </c:cat>
          <c:val>
            <c:numRef>
              <c:f>Hoja1!$C$2:$C$24</c:f>
              <c:numCache>
                <c:formatCode>General</c:formatCode>
                <c:ptCount val="23"/>
                <c:pt idx="0">
                  <c:v>41.6</c:v>
                </c:pt>
                <c:pt idx="1">
                  <c:v>14.9</c:v>
                </c:pt>
                <c:pt idx="2">
                  <c:v>0.60000000000000009</c:v>
                </c:pt>
                <c:pt idx="3">
                  <c:v>20.8</c:v>
                </c:pt>
                <c:pt idx="4">
                  <c:v>0</c:v>
                </c:pt>
                <c:pt idx="5">
                  <c:v>1.3</c:v>
                </c:pt>
                <c:pt idx="6">
                  <c:v>1.3</c:v>
                </c:pt>
                <c:pt idx="7">
                  <c:v>0.60000000000000009</c:v>
                </c:pt>
                <c:pt idx="8">
                  <c:v>10.4</c:v>
                </c:pt>
                <c:pt idx="9">
                  <c:v>8.4</c:v>
                </c:pt>
                <c:pt idx="10">
                  <c:v>50</c:v>
                </c:pt>
                <c:pt idx="11">
                  <c:v>11.3</c:v>
                </c:pt>
                <c:pt idx="12">
                  <c:v>1.3</c:v>
                </c:pt>
                <c:pt idx="13">
                  <c:v>13.8</c:v>
                </c:pt>
                <c:pt idx="15">
                  <c:v>0</c:v>
                </c:pt>
                <c:pt idx="16">
                  <c:v>0</c:v>
                </c:pt>
                <c:pt idx="17">
                  <c:v>1.3</c:v>
                </c:pt>
                <c:pt idx="18">
                  <c:v>0</c:v>
                </c:pt>
                <c:pt idx="19">
                  <c:v>1.3</c:v>
                </c:pt>
                <c:pt idx="20">
                  <c:v>0</c:v>
                </c:pt>
                <c:pt idx="21">
                  <c:v>10.6</c:v>
                </c:pt>
                <c:pt idx="22">
                  <c:v>10.6</c:v>
                </c:pt>
              </c:numCache>
            </c:numRef>
          </c:val>
        </c:ser>
        <c:ser>
          <c:idx val="1"/>
          <c:order val="1"/>
          <c:tx>
            <c:strRef>
              <c:f>Hoja1!$D$1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multiLvlStrRef>
              <c:f>Hoja1!$A$2:$B$24</c:f>
              <c:multiLvlStrCache>
                <c:ptCount val="23"/>
                <c:lvl>
                  <c:pt idx="0">
                    <c:v>1-3 .</c:v>
                  </c:pt>
                  <c:pt idx="1">
                    <c:v>4-6 .</c:v>
                  </c:pt>
                  <c:pt idx="2">
                    <c:v>7-9 .</c:v>
                  </c:pt>
                  <c:pt idx="3">
                    <c:v>10-12 .</c:v>
                  </c:pt>
                  <c:pt idx="4">
                    <c:v>16-18 .</c:v>
                  </c:pt>
                  <c:pt idx="5">
                    <c:v>22-24 .</c:v>
                  </c:pt>
                  <c:pt idx="6">
                    <c:v>28-30 .</c:v>
                  </c:pt>
                  <c:pt idx="7">
                    <c:v>46-48 .</c:v>
                  </c:pt>
                  <c:pt idx="8">
                    <c:v>Cuando hay</c:v>
                  </c:pt>
                  <c:pt idx="9">
                    <c:v>Festividades</c:v>
                  </c:pt>
                  <c:pt idx="10">
                    <c:v>1-3 .</c:v>
                  </c:pt>
                  <c:pt idx="11">
                    <c:v>4-6 .</c:v>
                  </c:pt>
                  <c:pt idx="12">
                    <c:v>7-9 .</c:v>
                  </c:pt>
                  <c:pt idx="13">
                    <c:v>10-12 .</c:v>
                  </c:pt>
                  <c:pt idx="14">
                    <c:v>13-15 .</c:v>
                  </c:pt>
                  <c:pt idx="15">
                    <c:v>16-18 .</c:v>
                  </c:pt>
                  <c:pt idx="16">
                    <c:v>19-21 .</c:v>
                  </c:pt>
                  <c:pt idx="17">
                    <c:v>22-24 .</c:v>
                  </c:pt>
                  <c:pt idx="18">
                    <c:v>28-30 .</c:v>
                  </c:pt>
                  <c:pt idx="19">
                    <c:v>34-36 .</c:v>
                  </c:pt>
                  <c:pt idx="20">
                    <c:v>46-48 .</c:v>
                  </c:pt>
                  <c:pt idx="21">
                    <c:v>Cuando hay</c:v>
                  </c:pt>
                  <c:pt idx="22">
                    <c:v>Festividades</c:v>
                  </c:pt>
                </c:lvl>
                <c:lvl>
                  <c:pt idx="0">
                    <c:v>Frecuencia de consumo-CUY</c:v>
                  </c:pt>
                  <c:pt idx="10">
                    <c:v>Frecuencia de consumo-GALLINA</c:v>
                  </c:pt>
                </c:lvl>
              </c:multiLvlStrCache>
            </c:multiLvlStrRef>
          </c:cat>
          <c:val>
            <c:numRef>
              <c:f>Hoja1!$D$2:$D$24</c:f>
              <c:numCache>
                <c:formatCode>General</c:formatCode>
                <c:ptCount val="23"/>
                <c:pt idx="0">
                  <c:v>57.8</c:v>
                </c:pt>
                <c:pt idx="1">
                  <c:v>28.3</c:v>
                </c:pt>
                <c:pt idx="2">
                  <c:v>7.8</c:v>
                </c:pt>
                <c:pt idx="3">
                  <c:v>3.5</c:v>
                </c:pt>
                <c:pt idx="4">
                  <c:v>2.2999999999999998</c:v>
                </c:pt>
                <c:pt idx="5">
                  <c:v>0.4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61</c:v>
                </c:pt>
                <c:pt idx="11">
                  <c:v>26.6</c:v>
                </c:pt>
                <c:pt idx="12">
                  <c:v>6.4</c:v>
                </c:pt>
                <c:pt idx="13">
                  <c:v>2.8</c:v>
                </c:pt>
                <c:pt idx="14">
                  <c:v>0.4</c:v>
                </c:pt>
                <c:pt idx="15">
                  <c:v>2.1</c:v>
                </c:pt>
                <c:pt idx="16">
                  <c:v>0.70000000000000007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</c:numCache>
            </c:numRef>
          </c:val>
        </c:ser>
        <c:axId val="107148800"/>
        <c:axId val="107150336"/>
      </c:barChart>
      <c:catAx>
        <c:axId val="10714880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pPr>
            <a:endParaRPr lang="es-PE"/>
          </a:p>
        </c:txPr>
        <c:crossAx val="107150336"/>
        <c:crosses val="autoZero"/>
        <c:auto val="1"/>
        <c:lblAlgn val="ctr"/>
        <c:lblOffset val="100"/>
      </c:catAx>
      <c:valAx>
        <c:axId val="10715033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0714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1486872401574653"/>
          <c:y val="0.10787154678300109"/>
          <c:w val="0.16465896009987188"/>
          <c:h val="7.4148336892281758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PE"/>
    </a:p>
  </c:txPr>
  <c:externalData r:id="rId1"/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PE"/>
  <c:chart>
    <c:autoTitleDeleted val="1"/>
    <c:plotArea>
      <c:layout>
        <c:manualLayout>
          <c:layoutTarget val="inner"/>
          <c:xMode val="edge"/>
          <c:yMode val="edge"/>
          <c:x val="0.35644737390289982"/>
          <c:y val="5.7189724017592806E-2"/>
          <c:w val="0.40471780417255232"/>
          <c:h val="0.87330601610714287"/>
        </c:manualLayout>
      </c:layout>
      <c:barChart>
        <c:barDir val="bar"/>
        <c:grouping val="clustered"/>
        <c:ser>
          <c:idx val="0"/>
          <c:order val="0"/>
          <c:tx>
            <c:strRef>
              <c:f>Hoja3!$B$3:$B$5</c:f>
              <c:strCache>
                <c:ptCount val="1"/>
                <c:pt idx="0">
                  <c:v>Basal N=81 (%)</c:v>
                </c:pt>
              </c:strCache>
            </c:strRef>
          </c:tx>
          <c:cat>
            <c:strRef>
              <c:f>Hoja3!$A$6:$A$16</c:f>
              <c:strCache>
                <c:ptCount val="11"/>
                <c:pt idx="0">
                  <c:v>Proteína</c:v>
                </c:pt>
                <c:pt idx="1">
                  <c:v>Vitamina C</c:v>
                </c:pt>
                <c:pt idx="2">
                  <c:v>Riboflavina</c:v>
                </c:pt>
                <c:pt idx="3">
                  <c:v>Vitamina A</c:v>
                </c:pt>
                <c:pt idx="4">
                  <c:v>Niacina</c:v>
                </c:pt>
                <c:pt idx="5">
                  <c:v>Tiamina</c:v>
                </c:pt>
                <c:pt idx="6">
                  <c:v>Hierro, moderada biodisponibilidad</c:v>
                </c:pt>
                <c:pt idx="7">
                  <c:v>Folato</c:v>
                </c:pt>
                <c:pt idx="8">
                  <c:v>Calcio</c:v>
                </c:pt>
                <c:pt idx="9">
                  <c:v>Hierro de baja biodisponibilidad</c:v>
                </c:pt>
                <c:pt idx="10">
                  <c:v>Zinc de baja biodisponibilidad</c:v>
                </c:pt>
              </c:strCache>
            </c:strRef>
          </c:cat>
          <c:val>
            <c:numRef>
              <c:f>Hoja3!$B$6:$B$16</c:f>
              <c:numCache>
                <c:formatCode>General</c:formatCode>
                <c:ptCount val="11"/>
                <c:pt idx="0">
                  <c:v>17.3</c:v>
                </c:pt>
                <c:pt idx="1">
                  <c:v>3.7</c:v>
                </c:pt>
                <c:pt idx="2">
                  <c:v>28.4</c:v>
                </c:pt>
                <c:pt idx="3">
                  <c:v>40.700000000000003</c:v>
                </c:pt>
                <c:pt idx="4">
                  <c:v>45.7</c:v>
                </c:pt>
                <c:pt idx="5">
                  <c:v>45.7</c:v>
                </c:pt>
                <c:pt idx="6">
                  <c:v>65.400000000000006</c:v>
                </c:pt>
                <c:pt idx="7">
                  <c:v>64.2</c:v>
                </c:pt>
                <c:pt idx="8">
                  <c:v>90.1</c:v>
                </c:pt>
                <c:pt idx="9">
                  <c:v>92.6</c:v>
                </c:pt>
                <c:pt idx="10">
                  <c:v>93.8</c:v>
                </c:pt>
              </c:numCache>
            </c:numRef>
          </c:val>
        </c:ser>
        <c:ser>
          <c:idx val="1"/>
          <c:order val="1"/>
          <c:tx>
            <c:strRef>
              <c:f>Hoja3!$C$3:$C$5</c:f>
              <c:strCache>
                <c:ptCount val="1"/>
                <c:pt idx="0">
                  <c:v>Final N=107 (%)</c:v>
                </c:pt>
              </c:strCache>
            </c:strRef>
          </c:tx>
          <c:cat>
            <c:strRef>
              <c:f>Hoja3!$A$6:$A$16</c:f>
              <c:strCache>
                <c:ptCount val="11"/>
                <c:pt idx="0">
                  <c:v>Proteína</c:v>
                </c:pt>
                <c:pt idx="1">
                  <c:v>Vitamina C</c:v>
                </c:pt>
                <c:pt idx="2">
                  <c:v>Riboflavina</c:v>
                </c:pt>
                <c:pt idx="3">
                  <c:v>Vitamina A</c:v>
                </c:pt>
                <c:pt idx="4">
                  <c:v>Niacina</c:v>
                </c:pt>
                <c:pt idx="5">
                  <c:v>Tiamina</c:v>
                </c:pt>
                <c:pt idx="6">
                  <c:v>Hierro, moderada biodisponibilidad</c:v>
                </c:pt>
                <c:pt idx="7">
                  <c:v>Folato</c:v>
                </c:pt>
                <c:pt idx="8">
                  <c:v>Calcio</c:v>
                </c:pt>
                <c:pt idx="9">
                  <c:v>Hierro de baja biodisponibilidad</c:v>
                </c:pt>
                <c:pt idx="10">
                  <c:v>Zinc de baja biodisponibilidad</c:v>
                </c:pt>
              </c:strCache>
            </c:strRef>
          </c:cat>
          <c:val>
            <c:numRef>
              <c:f>Hoja3!$C$6:$C$16</c:f>
              <c:numCache>
                <c:formatCode>General</c:formatCode>
                <c:ptCount val="11"/>
                <c:pt idx="0">
                  <c:v>12.1</c:v>
                </c:pt>
                <c:pt idx="1">
                  <c:v>8.4</c:v>
                </c:pt>
                <c:pt idx="2">
                  <c:v>27.1</c:v>
                </c:pt>
                <c:pt idx="3">
                  <c:v>29.9</c:v>
                </c:pt>
                <c:pt idx="4">
                  <c:v>54.2</c:v>
                </c:pt>
                <c:pt idx="5">
                  <c:v>60.7</c:v>
                </c:pt>
                <c:pt idx="6">
                  <c:v>64.5</c:v>
                </c:pt>
                <c:pt idx="7">
                  <c:v>70.099999999999994</c:v>
                </c:pt>
                <c:pt idx="8">
                  <c:v>95.3</c:v>
                </c:pt>
                <c:pt idx="9">
                  <c:v>95.3</c:v>
                </c:pt>
                <c:pt idx="10">
                  <c:v>99.1</c:v>
                </c:pt>
              </c:numCache>
            </c:numRef>
          </c:val>
        </c:ser>
        <c:axId val="107397504"/>
        <c:axId val="107399040"/>
      </c:barChart>
      <c:catAx>
        <c:axId val="107397504"/>
        <c:scaling>
          <c:orientation val="minMax"/>
        </c:scaling>
        <c:axPos val="l"/>
        <c:majorTickMark val="none"/>
        <c:tickLblPos val="nextTo"/>
        <c:txPr>
          <a:bodyPr/>
          <a:lstStyle/>
          <a:p>
            <a:pPr>
              <a:defRPr sz="1100" b="1"/>
            </a:pPr>
            <a:endParaRPr lang="es-PE"/>
          </a:p>
        </c:txPr>
        <c:crossAx val="107399040"/>
        <c:crosses val="autoZero"/>
        <c:auto val="1"/>
        <c:lblAlgn val="ctr"/>
        <c:lblOffset val="100"/>
      </c:catAx>
      <c:valAx>
        <c:axId val="107399040"/>
        <c:scaling>
          <c:orientation val="minMax"/>
        </c:scaling>
        <c:axPos val="b"/>
        <c:majorGridlines/>
        <c:numFmt formatCode="General" sourceLinked="1"/>
        <c:tickLblPos val="nextTo"/>
        <c:crossAx val="107397504"/>
        <c:crosses val="autoZero"/>
        <c:crossBetween val="between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78558095992546195"/>
          <c:y val="0.4345260708390839"/>
          <c:w val="0.20187985718496004"/>
          <c:h val="0.21019184457612927"/>
        </c:manualLayout>
      </c:layout>
      <c:txPr>
        <a:bodyPr/>
        <a:lstStyle/>
        <a:p>
          <a:pPr>
            <a:defRPr sz="1200" b="1"/>
          </a:pPr>
          <a:endParaRPr lang="es-PE"/>
        </a:p>
      </c:txPr>
    </c:legend>
    <c:plotVisOnly val="1"/>
    <c:dispBlanksAs val="gap"/>
  </c:chart>
  <c:spPr>
    <a:ln>
      <a:solidFill>
        <a:schemeClr val="tx1"/>
      </a:solidFill>
    </a:ln>
  </c:spPr>
  <c:externalData r:id="rId1"/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PE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tables_percent!$I$3</c:f>
              <c:strCache>
                <c:ptCount val="1"/>
                <c:pt idx="0">
                  <c:v>Deficit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tables_percent!$H$4:$H$6</c:f>
              <c:strCache>
                <c:ptCount val="3"/>
                <c:pt idx="0">
                  <c:v>Kilocalorias</c:v>
                </c:pt>
                <c:pt idx="1">
                  <c:v>Fe</c:v>
                </c:pt>
                <c:pt idx="2">
                  <c:v>Zn</c:v>
                </c:pt>
              </c:strCache>
            </c:strRef>
          </c:cat>
          <c:val>
            <c:numRef>
              <c:f>tables_percent!$I$4:$I$6</c:f>
              <c:numCache>
                <c:formatCode>General</c:formatCode>
                <c:ptCount val="3"/>
                <c:pt idx="0">
                  <c:v>73.940000000000026</c:v>
                </c:pt>
                <c:pt idx="1">
                  <c:v>64.239999999999995</c:v>
                </c:pt>
                <c:pt idx="2">
                  <c:v>63.64</c:v>
                </c:pt>
              </c:numCache>
            </c:numRef>
          </c:val>
        </c:ser>
        <c:ser>
          <c:idx val="1"/>
          <c:order val="1"/>
          <c:tx>
            <c:strRef>
              <c:f>tables_percent!$J$3</c:f>
              <c:strCache>
                <c:ptCount val="1"/>
                <c:pt idx="0">
                  <c:v>Surplus</c:v>
                </c:pt>
              </c:strCache>
            </c:strRef>
          </c:tx>
          <c:spPr>
            <a:solidFill>
              <a:srgbClr val="00FF00"/>
            </a:solidFill>
          </c:spPr>
          <c:cat>
            <c:strRef>
              <c:f>tables_percent!$H$4:$H$6</c:f>
              <c:strCache>
                <c:ptCount val="3"/>
                <c:pt idx="0">
                  <c:v>Kilocalorias</c:v>
                </c:pt>
                <c:pt idx="1">
                  <c:v>Fe</c:v>
                </c:pt>
                <c:pt idx="2">
                  <c:v>Zn</c:v>
                </c:pt>
              </c:strCache>
            </c:strRef>
          </c:cat>
          <c:val>
            <c:numRef>
              <c:f>tables_percent!$J$4:$J$6</c:f>
              <c:numCache>
                <c:formatCode>General</c:formatCode>
                <c:ptCount val="3"/>
                <c:pt idx="0">
                  <c:v>26.06</c:v>
                </c:pt>
                <c:pt idx="1">
                  <c:v>35.760000000000012</c:v>
                </c:pt>
                <c:pt idx="2">
                  <c:v>36.36</c:v>
                </c:pt>
              </c:numCache>
            </c:numRef>
          </c:val>
        </c:ser>
        <c:axId val="108499712"/>
        <c:axId val="108501248"/>
      </c:barChart>
      <c:catAx>
        <c:axId val="108499712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200"/>
            </a:pPr>
            <a:endParaRPr lang="es-PE"/>
          </a:p>
        </c:txPr>
        <c:crossAx val="108501248"/>
        <c:crosses val="autoZero"/>
        <c:auto val="1"/>
        <c:lblAlgn val="ctr"/>
        <c:lblOffset val="100"/>
      </c:catAx>
      <c:valAx>
        <c:axId val="10850124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200" b="0"/>
                </a:pPr>
                <a:r>
                  <a:rPr lang="en-US" sz="1200" b="0"/>
                  <a:t>%</a:t>
                </a:r>
                <a:r>
                  <a:rPr lang="en-US" sz="1200" b="0" baseline="0"/>
                  <a:t> de total de 165 familias</a:t>
                </a:r>
                <a:endParaRPr lang="en-US" sz="1200" b="0"/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100"/>
            </a:pPr>
            <a:endParaRPr lang="es-PE"/>
          </a:p>
        </c:txPr>
        <c:crossAx val="108499712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200"/>
          </a:pPr>
          <a:endParaRPr lang="es-PE"/>
        </a:p>
      </c:txPr>
    </c:legend>
    <c:plotVisOnly val="1"/>
    <c:dispBlanksAs val="gap"/>
  </c:chart>
  <c:spPr>
    <a:ln>
      <a:solidFill>
        <a:sysClr val="windowText" lastClr="000000"/>
      </a:solidFill>
    </a:ln>
  </c:spPr>
  <c:externalData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PE"/>
  <c:chart>
    <c:plotArea>
      <c:layout/>
      <c:barChart>
        <c:barDir val="col"/>
        <c:grouping val="clustered"/>
        <c:ser>
          <c:idx val="0"/>
          <c:order val="0"/>
          <c:tx>
            <c:strRef>
              <c:f>Hoja1!$L$13:$L$14</c:f>
              <c:strCache>
                <c:ptCount val="1"/>
                <c:pt idx="0">
                  <c:v>% 2010</c:v>
                </c:pt>
              </c:strCache>
            </c:strRef>
          </c:tx>
          <c:cat>
            <c:strRef>
              <c:f>Hoja1!$K$15:$K$18</c:f>
              <c:strCache>
                <c:ptCount val="4"/>
                <c:pt idx="0">
                  <c:v>Ccasapata </c:v>
                </c:pt>
                <c:pt idx="1">
                  <c:v>Ccolpaccasa </c:v>
                </c:pt>
                <c:pt idx="2">
                  <c:v>Chopccapampa</c:v>
                </c:pt>
                <c:pt idx="3">
                  <c:v>Sotopampa</c:v>
                </c:pt>
              </c:strCache>
            </c:strRef>
          </c:cat>
          <c:val>
            <c:numRef>
              <c:f>Hoja1!$L$15:$L$18</c:f>
              <c:numCache>
                <c:formatCode>General</c:formatCode>
                <c:ptCount val="4"/>
                <c:pt idx="0">
                  <c:v>42</c:v>
                </c:pt>
                <c:pt idx="1">
                  <c:v>42</c:v>
                </c:pt>
                <c:pt idx="2">
                  <c:v>42</c:v>
                </c:pt>
                <c:pt idx="3">
                  <c:v>42</c:v>
                </c:pt>
              </c:numCache>
            </c:numRef>
          </c:val>
        </c:ser>
        <c:ser>
          <c:idx val="1"/>
          <c:order val="1"/>
          <c:tx>
            <c:strRef>
              <c:f>Hoja1!$M$13:$M$14</c:f>
              <c:strCache>
                <c:ptCount val="1"/>
                <c:pt idx="0">
                  <c:v>% 2014</c:v>
                </c:pt>
              </c:strCache>
            </c:strRef>
          </c:tx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Lbl>
              <c:idx val="3"/>
              <c:layout/>
              <c:showVal val="1"/>
            </c:dLbl>
            <c:delete val="1"/>
          </c:dLbls>
          <c:cat>
            <c:strRef>
              <c:f>Hoja1!$K$15:$K$18</c:f>
              <c:strCache>
                <c:ptCount val="4"/>
                <c:pt idx="0">
                  <c:v>Ccasapata </c:v>
                </c:pt>
                <c:pt idx="1">
                  <c:v>Ccolpaccasa </c:v>
                </c:pt>
                <c:pt idx="2">
                  <c:v>Chopccapampa</c:v>
                </c:pt>
                <c:pt idx="3">
                  <c:v>Sotopampa</c:v>
                </c:pt>
              </c:strCache>
            </c:strRef>
          </c:cat>
          <c:val>
            <c:numRef>
              <c:f>Hoja1!$M$15:$M$18</c:f>
              <c:numCache>
                <c:formatCode>General</c:formatCode>
                <c:ptCount val="4"/>
                <c:pt idx="0">
                  <c:v>52</c:v>
                </c:pt>
                <c:pt idx="1">
                  <c:v>23.5</c:v>
                </c:pt>
                <c:pt idx="2">
                  <c:v>40.9</c:v>
                </c:pt>
                <c:pt idx="3">
                  <c:v>76</c:v>
                </c:pt>
              </c:numCache>
            </c:numRef>
          </c:val>
        </c:ser>
        <c:axId val="99460224"/>
        <c:axId val="99471744"/>
      </c:barChart>
      <c:catAx>
        <c:axId val="99460224"/>
        <c:scaling>
          <c:orientation val="minMax"/>
        </c:scaling>
        <c:axPos val="b"/>
        <c:tickLblPos val="nextTo"/>
        <c:crossAx val="99471744"/>
        <c:crosses val="autoZero"/>
        <c:auto val="1"/>
        <c:lblAlgn val="ctr"/>
        <c:lblOffset val="100"/>
      </c:catAx>
      <c:valAx>
        <c:axId val="99471744"/>
        <c:scaling>
          <c:orientation val="minMax"/>
        </c:scaling>
        <c:axPos val="l"/>
        <c:majorGridlines/>
        <c:numFmt formatCode="General" sourceLinked="1"/>
        <c:tickLblPos val="nextTo"/>
        <c:crossAx val="99460224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drawing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0.39683</cdr:x>
      <cdr:y>0.90909</cdr:y>
    </cdr:from>
    <cdr:to>
      <cdr:x>0.42857</cdr:x>
      <cdr:y>0.95455</cdr:y>
    </cdr:to>
    <cdr:sp macro="" textlink="">
      <cdr:nvSpPr>
        <cdr:cNvPr id="2" name="1 Rectángulo"/>
        <cdr:cNvSpPr/>
      </cdr:nvSpPr>
      <cdr:spPr>
        <a:xfrm xmlns:a="http://schemas.openxmlformats.org/drawingml/2006/main">
          <a:off x="1800200" y="2880320"/>
          <a:ext cx="144016" cy="144016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PE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0.83077</cdr:y>
    </cdr:from>
    <cdr:to>
      <cdr:x>0.18293</cdr:x>
      <cdr:y>0.98462</cdr:y>
    </cdr:to>
    <cdr:sp macro="" textlink="">
      <cdr:nvSpPr>
        <cdr:cNvPr id="2" name="1 Elipse"/>
        <cdr:cNvSpPr/>
      </cdr:nvSpPr>
      <cdr:spPr>
        <a:xfrm xmlns:a="http://schemas.openxmlformats.org/drawingml/2006/main">
          <a:off x="0" y="3888432"/>
          <a:ext cx="1080120" cy="72008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solidFill>
            <a:srgbClr val="00FF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PE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0.3</cdr:y>
    </cdr:from>
    <cdr:to>
      <cdr:x>0.66667</cdr:x>
      <cdr:y>0.48</cdr:y>
    </cdr:to>
    <cdr:sp macro="" textlink="">
      <cdr:nvSpPr>
        <cdr:cNvPr id="2" name="1 Elipse"/>
        <cdr:cNvSpPr/>
      </cdr:nvSpPr>
      <cdr:spPr>
        <a:xfrm xmlns:a="http://schemas.openxmlformats.org/drawingml/2006/main">
          <a:off x="-72008" y="1080120"/>
          <a:ext cx="3024336" cy="648072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solidFill>
            <a:srgbClr val="FFFF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PE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0.17201</cdr:y>
    </cdr:from>
    <cdr:to>
      <cdr:x>0.04077</cdr:x>
      <cdr:y>0.35567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 rot="10800000">
          <a:off x="0" y="462034"/>
          <a:ext cx="262112" cy="493319"/>
        </a:xfrm>
        <a:prstGeom xmlns:a="http://schemas.openxmlformats.org/drawingml/2006/main" prst="rect">
          <a:avLst/>
        </a:prstGeom>
      </cdr:spPr>
    </cdr:pic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0.50893</cdr:x>
      <cdr:y>0.09375</cdr:y>
    </cdr:from>
    <cdr:to>
      <cdr:x>0.62231</cdr:x>
      <cdr:y>0.29217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4104456" y="43204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s-PE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85BDB2-8D7E-4942-81A5-0D24EA38B968}" type="datetimeFigureOut">
              <a:rPr lang="es-PE" smtClean="0"/>
              <a:pPr/>
              <a:t>14/07/2015</a:t>
            </a:fld>
            <a:endParaRPr lang="es-P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D6ED01-41B5-49BC-9E57-7C5C24AAEA18}" type="slidenum">
              <a:rPr lang="es-PE" smtClean="0"/>
              <a:pPr/>
              <a:t>‹Nº›</a:t>
            </a:fld>
            <a:endParaRPr lang="es-PE"/>
          </a:p>
        </p:txBody>
      </p:sp>
    </p:spTree>
    <p:extLst>
      <p:ext uri="{BB962C8B-B14F-4D97-AF65-F5344CB8AC3E}">
        <p14:creationId xmlns="" xmlns:p14="http://schemas.microsoft.com/office/powerpoint/2010/main" val="3696059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PE" smtClean="0"/>
              <a:t>Arroz de Prona // la idea que serian ellos que decidan les gustaria pero creo que la decision sea que el gobierno les subsidie lo de afuera y lo de adentro. </a:t>
            </a:r>
          </a:p>
        </p:txBody>
      </p:sp>
      <p:sp>
        <p:nvSpPr>
          <p:cNvPr id="45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94FAF1-D13A-40BB-AC08-9E8FFC55527C}" type="slidenum">
              <a:rPr lang="es-PE" smtClean="0">
                <a:latin typeface="Arial" charset="0"/>
              </a:rPr>
              <a:pPr/>
              <a:t>3</a:t>
            </a:fld>
            <a:endParaRPr lang="es-P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D6ED01-41B5-49BC-9E57-7C5C24AAEA18}" type="slidenum">
              <a:rPr lang="es-PE" smtClean="0"/>
              <a:pPr/>
              <a:t>23</a:t>
            </a:fld>
            <a:endParaRPr lang="es-P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2B3D757-876B-4B7E-8D82-D28901F15D66}" type="datetimeFigureOut">
              <a:rPr lang="es-PE" smtClean="0"/>
              <a:pPr/>
              <a:t>14/07/2015</a:t>
            </a:fld>
            <a:endParaRPr lang="es-PE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s-PE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6A74958-AAAB-49C2-848E-CBD856947EC5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2B3D757-876B-4B7E-8D82-D28901F15D66}" type="datetimeFigureOut">
              <a:rPr lang="es-PE" smtClean="0"/>
              <a:pPr/>
              <a:t>14/07/2015</a:t>
            </a:fld>
            <a:endParaRPr lang="es-P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6A74958-AAAB-49C2-848E-CBD856947EC5}" type="slidenum">
              <a:rPr lang="es-PE" smtClean="0"/>
              <a:pPr/>
              <a:t>‹Nº›</a:t>
            </a:fld>
            <a:endParaRPr lang="es-PE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P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2B3D757-876B-4B7E-8D82-D28901F15D66}" type="datetimeFigureOut">
              <a:rPr lang="es-PE" smtClean="0"/>
              <a:pPr/>
              <a:t>14/07/2015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s-PE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6A74958-AAAB-49C2-848E-CBD856947EC5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D757-876B-4B7E-8D82-D28901F15D66}" type="datetimeFigureOut">
              <a:rPr lang="es-PE" smtClean="0"/>
              <a:pPr/>
              <a:t>14/07/2015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4958-AAAB-49C2-848E-CBD856947EC5}" type="slidenum">
              <a:rPr lang="es-PE" smtClean="0"/>
              <a:pPr/>
              <a:t>‹Nº›</a:t>
            </a:fld>
            <a:endParaRPr lang="es-PE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D757-876B-4B7E-8D82-D28901F15D66}" type="datetimeFigureOut">
              <a:rPr lang="es-PE" smtClean="0"/>
              <a:pPr/>
              <a:t>14/07/2015</a:t>
            </a:fld>
            <a:endParaRPr lang="es-P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4958-AAAB-49C2-848E-CBD856947EC5}" type="slidenum">
              <a:rPr lang="es-PE" smtClean="0"/>
              <a:pPr/>
              <a:t>‹Nº›</a:t>
            </a:fld>
            <a:endParaRPr lang="es-PE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2B3D757-876B-4B7E-8D82-D28901F15D66}" type="datetimeFigureOut">
              <a:rPr lang="es-PE" smtClean="0"/>
              <a:pPr/>
              <a:t>14/07/2015</a:t>
            </a:fld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6A74958-AAAB-49C2-848E-CBD856947EC5}" type="slidenum">
              <a:rPr lang="es-PE" smtClean="0"/>
              <a:pPr/>
              <a:t>‹Nº›</a:t>
            </a:fld>
            <a:endParaRPr lang="es-P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P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D757-876B-4B7E-8D82-D28901F15D66}" type="datetimeFigureOut">
              <a:rPr lang="es-PE" smtClean="0"/>
              <a:pPr/>
              <a:t>14/07/2015</a:t>
            </a:fld>
            <a:endParaRPr lang="es-P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4958-AAAB-49C2-848E-CBD856947EC5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2B3D757-876B-4B7E-8D82-D28901F15D66}" type="datetimeFigureOut">
              <a:rPr lang="es-PE" smtClean="0"/>
              <a:pPr/>
              <a:t>14/07/2015</a:t>
            </a:fld>
            <a:endParaRPr lang="es-PE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6A74958-AAAB-49C2-848E-CBD856947EC5}" type="slidenum">
              <a:rPr lang="es-PE" smtClean="0"/>
              <a:pPr/>
              <a:t>‹Nº›</a:t>
            </a:fld>
            <a:endParaRPr lang="es-PE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P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2B3D757-876B-4B7E-8D82-D28901F15D66}" type="datetimeFigureOut">
              <a:rPr lang="es-PE" smtClean="0"/>
              <a:pPr/>
              <a:t>14/07/2015</a:t>
            </a:fld>
            <a:endParaRPr lang="es-PE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6A74958-AAAB-49C2-848E-CBD856947EC5}" type="slidenum">
              <a:rPr lang="es-PE" smtClean="0"/>
              <a:pPr/>
              <a:t>‹Nº›</a:t>
            </a:fld>
            <a:endParaRPr lang="es-PE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P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D757-876B-4B7E-8D82-D28901F15D66}" type="datetimeFigureOut">
              <a:rPr lang="es-PE" smtClean="0"/>
              <a:pPr/>
              <a:t>14/07/2015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4958-AAAB-49C2-848E-CBD856947EC5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D757-876B-4B7E-8D82-D28901F15D66}" type="datetimeFigureOut">
              <a:rPr lang="es-PE" smtClean="0"/>
              <a:pPr/>
              <a:t>14/07/2015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4958-AAAB-49C2-848E-CBD856947EC5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99954D-472E-4078-9585-41E2DCF0E2EF}" type="datetimeFigureOut">
              <a:rPr lang="en-US"/>
              <a:pPr>
                <a:defRPr/>
              </a:pPr>
              <a:t>7/14/2015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54221-3125-4A9A-8B9D-13DB1A423F5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2B3D757-876B-4B7E-8D82-D28901F15D66}" type="datetimeFigureOut">
              <a:rPr lang="es-PE" smtClean="0"/>
              <a:pPr/>
              <a:t>14/07/2015</a:t>
            </a:fld>
            <a:endParaRPr lang="es-P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PE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6A74958-AAAB-49C2-848E-CBD856947EC5}" type="slidenum">
              <a:rPr lang="es-PE" smtClean="0"/>
              <a:pPr/>
              <a:t>‹Nº›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35696" y="116632"/>
            <a:ext cx="7088832" cy="1326009"/>
          </a:xfrm>
        </p:spPr>
        <p:txBody>
          <a:bodyPr>
            <a:normAutofit fontScale="90000"/>
          </a:bodyPr>
          <a:lstStyle/>
          <a:p>
            <a:r>
              <a:rPr lang="es-PE" sz="3100" b="1" dirty="0" smtClean="0">
                <a:latin typeface="Arial" pitchFamily="34" charset="0"/>
                <a:cs typeface="Arial" pitchFamily="34" charset="0"/>
              </a:rPr>
              <a:t>Promoviendo el Vinculo Entre Nutrición y Agricultura Para Una Mejor Alimentación</a:t>
            </a:r>
            <a:endParaRPr lang="es-P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799184" y="4581128"/>
            <a:ext cx="7344816" cy="648073"/>
          </a:xfrm>
        </p:spPr>
        <p:txBody>
          <a:bodyPr>
            <a:noAutofit/>
          </a:bodyPr>
          <a:lstStyle/>
          <a:p>
            <a:endParaRPr lang="es-PE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PE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s-PE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PE" sz="20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Scurrah</a:t>
            </a:r>
            <a:r>
              <a:rPr lang="es-PE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R. </a:t>
            </a:r>
            <a:r>
              <a:rPr lang="es-PE" sz="20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Ccanto</a:t>
            </a:r>
            <a:r>
              <a:rPr lang="es-PE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E. Olivera ,A. </a:t>
            </a:r>
            <a:r>
              <a:rPr lang="es-PE" sz="20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Janampa</a:t>
            </a:r>
            <a:endParaRPr lang="es-PE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PE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Cuzco, 14 de julio de 2015</a:t>
            </a:r>
            <a:endParaRPr lang="es-PE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484784"/>
            <a:ext cx="4680520" cy="3510390"/>
          </a:xfrm>
          <a:prstGeom prst="rect">
            <a:avLst/>
          </a:prstGeom>
        </p:spPr>
      </p:pic>
      <p:pic>
        <p:nvPicPr>
          <p:cNvPr id="6" name="Picture 19" descr="CIP Logo_ORAN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6021288"/>
            <a:ext cx="64770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2" descr="http://www.iin.sld.pe/images/interface/logo_main_esp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6093296"/>
            <a:ext cx="1357313" cy="549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7" descr="mcknight-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6093296"/>
            <a:ext cx="1922622" cy="53609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6021288"/>
            <a:ext cx="874712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132856"/>
            <a:ext cx="7787208" cy="347638"/>
          </a:xfrm>
        </p:spPr>
        <p:txBody>
          <a:bodyPr>
            <a:noAutofit/>
          </a:bodyPr>
          <a:lstStyle/>
          <a:p>
            <a:pPr algn="ctr"/>
            <a:r>
              <a:rPr lang="es-PE" sz="2800" dirty="0" smtClean="0">
                <a:latin typeface="Arial" pitchFamily="34" charset="0"/>
                <a:cs typeface="Arial" pitchFamily="34" charset="0"/>
              </a:rPr>
              <a:t>Objetivos del proyecto </a:t>
            </a:r>
            <a:endParaRPr lang="es-PE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Marcador de texto"/>
          <p:cNvSpPr>
            <a:spLocks noGrp="1"/>
          </p:cNvSpPr>
          <p:nvPr>
            <p:ph type="body" idx="2"/>
          </p:nvPr>
        </p:nvSpPr>
        <p:spPr>
          <a:xfrm>
            <a:off x="467544" y="2924944"/>
            <a:ext cx="8280920" cy="1080120"/>
          </a:xfrm>
        </p:spPr>
        <p:txBody>
          <a:bodyPr>
            <a:normAutofit/>
          </a:bodyPr>
          <a:lstStyle/>
          <a:p>
            <a:pPr algn="just"/>
            <a:r>
              <a:rPr lang="es-PE" sz="2000" dirty="0" smtClean="0">
                <a:latin typeface="Arial" pitchFamily="34" charset="0"/>
                <a:cs typeface="Arial" pitchFamily="34" charset="0"/>
              </a:rPr>
              <a:t>Fortalecer la seguridad alimentaria de los niños y mujeres mediante la promoción de la </a:t>
            </a:r>
            <a:r>
              <a:rPr lang="es-PE" sz="2000" dirty="0" err="1" smtClean="0">
                <a:latin typeface="Arial" pitchFamily="34" charset="0"/>
                <a:cs typeface="Arial" pitchFamily="34" charset="0"/>
              </a:rPr>
              <a:t>agrobiodiversidad</a:t>
            </a:r>
            <a:r>
              <a:rPr lang="es-PE" sz="2000" dirty="0" smtClean="0">
                <a:latin typeface="Arial" pitchFamily="34" charset="0"/>
                <a:cs typeface="Arial" pitchFamily="34" charset="0"/>
              </a:rPr>
              <a:t> funcional  y cambios en las crianzas de animales menores. </a:t>
            </a:r>
            <a:endParaRPr lang="es-PE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4 Marcador de número de diapositiva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1157D31-E4AE-462D-B6A4-B29995E7E330}" type="slidenum">
              <a:rPr lang="es-ES" altLang="en-US" smtClean="0">
                <a:latin typeface="Arial" charset="0"/>
              </a:rPr>
              <a:pPr/>
              <a:t>3</a:t>
            </a:fld>
            <a:endParaRPr lang="es-ES" altLang="en-US" smtClean="0">
              <a:latin typeface="Arial" charset="0"/>
            </a:endParaRPr>
          </a:p>
        </p:txBody>
      </p:sp>
      <p:pic>
        <p:nvPicPr>
          <p:cNvPr id="20483" name="Picture 5" descr="C:\Users\Maria Scurrah\Desktop\fotocdp7\Ccasapata paisaj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765175"/>
            <a:ext cx="3600450" cy="271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10 CuadroTexto"/>
          <p:cNvSpPr txBox="1">
            <a:spLocks noChangeArrowheads="1"/>
          </p:cNvSpPr>
          <p:nvPr/>
        </p:nvSpPr>
        <p:spPr bwMode="auto">
          <a:xfrm>
            <a:off x="5470525" y="404664"/>
            <a:ext cx="36734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PE" dirty="0"/>
              <a:t>Centro Poblado  </a:t>
            </a:r>
            <a:r>
              <a:rPr lang="es-PE" dirty="0" err="1" smtClean="0"/>
              <a:t>Ccasapata</a:t>
            </a:r>
            <a:endParaRPr lang="es-PE" dirty="0"/>
          </a:p>
        </p:txBody>
      </p:sp>
      <p:pic>
        <p:nvPicPr>
          <p:cNvPr id="2048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340768"/>
            <a:ext cx="4549681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7" name="8 CuadroTexto"/>
          <p:cNvSpPr txBox="1">
            <a:spLocks noChangeArrowheads="1"/>
          </p:cNvSpPr>
          <p:nvPr/>
        </p:nvSpPr>
        <p:spPr bwMode="auto">
          <a:xfrm>
            <a:off x="505696" y="404813"/>
            <a:ext cx="43211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PE" b="1" dirty="0" smtClean="0">
                <a:latin typeface="Arial" pitchFamily="34" charset="0"/>
                <a:cs typeface="Arial" pitchFamily="34" charset="0"/>
              </a:rPr>
              <a:t>LOCALIZACIÓN DE LA COMUNIDAD </a:t>
            </a:r>
            <a:r>
              <a:rPr lang="es-PE" b="1" dirty="0">
                <a:latin typeface="Arial" pitchFamily="34" charset="0"/>
                <a:cs typeface="Arial" pitchFamily="34" charset="0"/>
              </a:rPr>
              <a:t>CHOPCCA </a:t>
            </a:r>
          </a:p>
          <a:p>
            <a:endParaRPr lang="es-PE" dirty="0"/>
          </a:p>
        </p:txBody>
      </p:sp>
      <p:sp>
        <p:nvSpPr>
          <p:cNvPr id="11" name="6 Marcador de texto"/>
          <p:cNvSpPr txBox="1">
            <a:spLocks/>
          </p:cNvSpPr>
          <p:nvPr/>
        </p:nvSpPr>
        <p:spPr>
          <a:xfrm>
            <a:off x="5105400" y="3505200"/>
            <a:ext cx="3733800" cy="52292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PE" dirty="0">
                <a:latin typeface="+mn-lt"/>
              </a:rPr>
              <a:t>Provincia: HUANCAVELICA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PE" dirty="0">
                <a:latin typeface="+mn-lt"/>
              </a:rPr>
              <a:t>Distrito 	: YAULI 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PE" dirty="0">
                <a:latin typeface="+mn-lt"/>
              </a:rPr>
              <a:t>Comunidad: CHOPCCA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PE" dirty="0">
                <a:latin typeface="+mn-lt"/>
              </a:rPr>
              <a:t>Ex-hacienda  </a:t>
            </a:r>
            <a:r>
              <a:rPr lang="es-PE" dirty="0" err="1">
                <a:latin typeface="+mn-lt"/>
              </a:rPr>
              <a:t>Tinker</a:t>
            </a:r>
            <a:r>
              <a:rPr lang="es-PE" dirty="0">
                <a:latin typeface="+mn-lt"/>
              </a:rPr>
              <a:t>-Chopcca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PE" dirty="0">
                <a:latin typeface="+mn-lt"/>
              </a:rPr>
              <a:t>4 de los 16 Centros Poblados 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PE" dirty="0">
                <a:latin typeface="+mn-lt"/>
              </a:rPr>
              <a:t>Ccollpaccasa  &gt;4000 m.s.n.m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PE" dirty="0">
                <a:latin typeface="+mn-lt"/>
              </a:rPr>
              <a:t>Ccasapata  3700-3900 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PE" dirty="0">
                <a:latin typeface="+mn-lt"/>
              </a:rPr>
              <a:t>3. Sotopampa 3700-3900 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PE" dirty="0">
                <a:latin typeface="+mn-lt"/>
              </a:rPr>
              <a:t>4. Chopccapampa A. 3600 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s-PE" dirty="0">
              <a:latin typeface="+mn-lt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s-PE" dirty="0">
              <a:latin typeface="+mn-lt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PE" sz="3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 smtClean="0">
                <a:latin typeface="Arial" pitchFamily="34" charset="0"/>
                <a:cs typeface="Arial" pitchFamily="34" charset="0"/>
              </a:rPr>
              <a:t>Diseño de Evaluación </a:t>
            </a:r>
            <a:endParaRPr lang="es-PE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906888" cy="4525963"/>
          </a:xfrm>
        </p:spPr>
        <p:txBody>
          <a:bodyPr>
            <a:normAutofit fontScale="92500" lnSpcReduction="10000"/>
          </a:bodyPr>
          <a:lstStyle/>
          <a:p>
            <a:r>
              <a:rPr lang="es-PE" sz="2600" b="1" dirty="0" smtClean="0">
                <a:latin typeface="Arial" pitchFamily="34" charset="0"/>
                <a:cs typeface="Arial" pitchFamily="34" charset="0"/>
              </a:rPr>
              <a:t>Línea de base, 2010 </a:t>
            </a:r>
            <a:r>
              <a:rPr lang="es-PE" sz="2600" dirty="0" smtClean="0">
                <a:latin typeface="Arial" pitchFamily="34" charset="0"/>
                <a:cs typeface="Arial" pitchFamily="34" charset="0"/>
              </a:rPr>
              <a:t>N=186 (LB y LF) (</a:t>
            </a:r>
            <a:r>
              <a:rPr lang="es-PE" sz="2400" dirty="0" smtClean="0">
                <a:latin typeface="Arial" pitchFamily="34" charset="0"/>
                <a:cs typeface="Arial" pitchFamily="34" charset="0"/>
              </a:rPr>
              <a:t>consentimiento informado)</a:t>
            </a:r>
          </a:p>
          <a:p>
            <a:pPr lvl="1"/>
            <a:r>
              <a:rPr lang="es-PE" sz="1900" dirty="0" smtClean="0">
                <a:latin typeface="Arial" pitchFamily="34" charset="0"/>
                <a:cs typeface="Arial" pitchFamily="34" charset="0"/>
              </a:rPr>
              <a:t>Encuesta producción e ingreso agrícola :  varones</a:t>
            </a:r>
          </a:p>
          <a:p>
            <a:pPr lvl="1"/>
            <a:r>
              <a:rPr lang="es-PE" sz="1900" dirty="0" smtClean="0">
                <a:latin typeface="Arial" pitchFamily="34" charset="0"/>
                <a:cs typeface="Arial" pitchFamily="34" charset="0"/>
              </a:rPr>
              <a:t>Encuesta  seguridad alimentaria y nutrición : mujeres  </a:t>
            </a:r>
          </a:p>
          <a:p>
            <a:pPr lvl="1">
              <a:buNone/>
            </a:pPr>
            <a:endParaRPr lang="es-PE" sz="1900" dirty="0" smtClean="0">
              <a:latin typeface="Arial" pitchFamily="34" charset="0"/>
              <a:cs typeface="Arial" pitchFamily="34" charset="0"/>
            </a:endParaRPr>
          </a:p>
          <a:p>
            <a:r>
              <a:rPr lang="es-PE" sz="2600" b="1" dirty="0" smtClean="0">
                <a:latin typeface="Arial" pitchFamily="34" charset="0"/>
                <a:cs typeface="Arial" pitchFamily="34" charset="0"/>
              </a:rPr>
              <a:t>Recordatorio 24 horas (LB y LF) </a:t>
            </a:r>
          </a:p>
          <a:p>
            <a:pPr lvl="1"/>
            <a:r>
              <a:rPr lang="es-PE" sz="1900" dirty="0" smtClean="0">
                <a:latin typeface="Arial" pitchFamily="34" charset="0"/>
                <a:cs typeface="Arial" pitchFamily="34" charset="0"/>
              </a:rPr>
              <a:t>Abundancia  (julio ) escases (febrero) niño/as  6-36 meses </a:t>
            </a:r>
          </a:p>
          <a:p>
            <a:r>
              <a:rPr lang="es-PE" sz="2600" b="1" dirty="0" smtClean="0">
                <a:solidFill>
                  <a:srgbClr val="2D0C7E"/>
                </a:solidFill>
                <a:latin typeface="Arial" pitchFamily="34" charset="0"/>
                <a:cs typeface="Arial" pitchFamily="34" charset="0"/>
              </a:rPr>
              <a:t>Evaluación externa: Julio 2014</a:t>
            </a:r>
          </a:p>
          <a:p>
            <a:pPr lvl="1"/>
            <a:r>
              <a:rPr lang="es-PE" sz="1800" dirty="0" smtClean="0">
                <a:solidFill>
                  <a:srgbClr val="2D0C7E"/>
                </a:solidFill>
                <a:latin typeface="Arial" pitchFamily="34" charset="0"/>
                <a:cs typeface="Arial" pitchFamily="34" charset="0"/>
              </a:rPr>
              <a:t>Grupo focal</a:t>
            </a:r>
          </a:p>
          <a:p>
            <a:pPr lvl="1"/>
            <a:r>
              <a:rPr lang="es-PE" sz="1800" dirty="0" smtClean="0">
                <a:solidFill>
                  <a:srgbClr val="2D0C7E"/>
                </a:solidFill>
                <a:latin typeface="Arial" pitchFamily="34" charset="0"/>
                <a:cs typeface="Arial" pitchFamily="34" charset="0"/>
              </a:rPr>
              <a:t>Entrevistas</a:t>
            </a:r>
            <a:r>
              <a:rPr lang="es-PE" sz="1500" dirty="0" smtClean="0">
                <a:solidFill>
                  <a:srgbClr val="2D0C7E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endParaRPr lang="es-PE" dirty="0" smtClean="0"/>
          </a:p>
          <a:p>
            <a:pPr lvl="1"/>
            <a:endParaRPr lang="es-PE" sz="2400" dirty="0" smtClean="0"/>
          </a:p>
          <a:p>
            <a:endParaRPr lang="es-PE" sz="2800" dirty="0" smtClean="0"/>
          </a:p>
          <a:p>
            <a:endParaRPr lang="es-PE" sz="2800" dirty="0" smtClean="0"/>
          </a:p>
          <a:p>
            <a:endParaRPr lang="es-PE" sz="2800" dirty="0" smtClean="0"/>
          </a:p>
          <a:p>
            <a:endParaRPr lang="es-PE" sz="2800" dirty="0" smtClean="0"/>
          </a:p>
          <a:p>
            <a:endParaRPr lang="es-PE" sz="2000" dirty="0"/>
          </a:p>
        </p:txBody>
      </p:sp>
      <p:pic>
        <p:nvPicPr>
          <p:cNvPr id="4" name="Picture 2" descr="C:\Users\Maria Scurrah\Desktop\fotocdp7\Encuesta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508104" y="1844824"/>
            <a:ext cx="3202837" cy="331236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539552" y="1484784"/>
          <a:ext cx="8064896" cy="435507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688298"/>
                <a:gridCol w="2741821"/>
                <a:gridCol w="2634777"/>
              </a:tblGrid>
              <a:tr h="426863">
                <a:tc>
                  <a:txBody>
                    <a:bodyPr/>
                    <a:lstStyle/>
                    <a:p>
                      <a:r>
                        <a:rPr lang="es-PE" sz="2000" dirty="0" smtClean="0">
                          <a:latin typeface="Arial" pitchFamily="34" charset="0"/>
                          <a:cs typeface="Arial" pitchFamily="34" charset="0"/>
                        </a:rPr>
                        <a:t>Nutrición </a:t>
                      </a:r>
                      <a:endParaRPr lang="es-PE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>
                          <a:latin typeface="Arial" pitchFamily="34" charset="0"/>
                          <a:cs typeface="Arial" pitchFamily="34" charset="0"/>
                        </a:rPr>
                        <a:t>cultivos</a:t>
                      </a:r>
                      <a:endParaRPr lang="es-P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>
                          <a:latin typeface="Arial" pitchFamily="34" charset="0"/>
                          <a:cs typeface="Arial" pitchFamily="34" charset="0"/>
                        </a:rPr>
                        <a:t>Crianzas </a:t>
                      </a:r>
                      <a:endParaRPr lang="es-P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0835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2000" dirty="0" smtClean="0">
                          <a:latin typeface="Arial" pitchFamily="34" charset="0"/>
                          <a:cs typeface="Arial" pitchFamily="34" charset="0"/>
                        </a:rPr>
                        <a:t>4 </a:t>
                      </a:r>
                      <a:r>
                        <a:rPr lang="es-PE" sz="2000" baseline="0" dirty="0" smtClean="0">
                          <a:latin typeface="Arial" pitchFamily="34" charset="0"/>
                          <a:cs typeface="Arial" pitchFamily="34" charset="0"/>
                        </a:rPr>
                        <a:t>temas de</a:t>
                      </a:r>
                      <a:endParaRPr lang="es-PE" sz="200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s-PE" sz="2000" dirty="0" smtClean="0">
                          <a:latin typeface="Arial" pitchFamily="34" charset="0"/>
                          <a:cs typeface="Arial" pitchFamily="34" charset="0"/>
                        </a:rPr>
                        <a:t>capacitaciones</a:t>
                      </a:r>
                      <a:r>
                        <a:rPr lang="es-PE" sz="20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sz="2000" dirty="0" smtClean="0">
                          <a:latin typeface="Arial" pitchFamily="34" charset="0"/>
                          <a:cs typeface="Arial" pitchFamily="34" charset="0"/>
                        </a:rPr>
                        <a:t>Selección participativa clones resistentes</a:t>
                      </a:r>
                      <a:r>
                        <a:rPr lang="es-PE" sz="2000" baseline="0" dirty="0" smtClean="0">
                          <a:latin typeface="Arial" pitchFamily="34" charset="0"/>
                          <a:cs typeface="Arial" pitchFamily="34" charset="0"/>
                        </a:rPr>
                        <a:t> rancha </a:t>
                      </a:r>
                      <a:endParaRPr lang="es-PE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sz="2000" dirty="0" smtClean="0">
                          <a:latin typeface="Arial" pitchFamily="34" charset="0"/>
                          <a:cs typeface="Arial" pitchFamily="34" charset="0"/>
                        </a:rPr>
                        <a:t>Crianza</a:t>
                      </a:r>
                      <a:r>
                        <a:rPr lang="es-PE" sz="2000" baseline="0" dirty="0" smtClean="0">
                          <a:latin typeface="Arial" pitchFamily="34" charset="0"/>
                          <a:cs typeface="Arial" pitchFamily="34" charset="0"/>
                        </a:rPr>
                        <a:t> gallinas </a:t>
                      </a:r>
                      <a:endParaRPr lang="es-PE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083576">
                <a:tc>
                  <a:txBody>
                    <a:bodyPr/>
                    <a:lstStyle/>
                    <a:p>
                      <a:r>
                        <a:rPr lang="es-PE" sz="2000" dirty="0" smtClean="0"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r>
                        <a:rPr lang="es-PE" sz="2000" baseline="0" dirty="0" smtClean="0">
                          <a:latin typeface="Arial" pitchFamily="34" charset="0"/>
                          <a:cs typeface="Arial" pitchFamily="34" charset="0"/>
                        </a:rPr>
                        <a:t> visitas individuales a mamas. </a:t>
                      </a:r>
                      <a:endParaRPr lang="es-PE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sz="2000" dirty="0" smtClean="0">
                          <a:latin typeface="Arial" pitchFamily="34" charset="0"/>
                          <a:cs typeface="Arial" pitchFamily="34" charset="0"/>
                        </a:rPr>
                        <a:t>Selección participativa</a:t>
                      </a:r>
                      <a:r>
                        <a:rPr lang="es-PE" sz="2000" baseline="0" dirty="0" smtClean="0">
                          <a:latin typeface="Arial" pitchFamily="34" charset="0"/>
                          <a:cs typeface="Arial" pitchFamily="34" charset="0"/>
                        </a:rPr>
                        <a:t> clones con alto contenido nutricional </a:t>
                      </a:r>
                      <a:endParaRPr lang="es-PE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sz="2000" dirty="0" smtClean="0">
                          <a:latin typeface="Arial" pitchFamily="34" charset="0"/>
                          <a:cs typeface="Arial" pitchFamily="34" charset="0"/>
                        </a:rPr>
                        <a:t>Crianza</a:t>
                      </a:r>
                      <a:r>
                        <a:rPr lang="es-PE" sz="2000" baseline="0" dirty="0" smtClean="0">
                          <a:latin typeface="Arial" pitchFamily="34" charset="0"/>
                          <a:cs typeface="Arial" pitchFamily="34" charset="0"/>
                        </a:rPr>
                        <a:t> cuyes </a:t>
                      </a:r>
                      <a:endParaRPr lang="es-PE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755220">
                <a:tc>
                  <a:txBody>
                    <a:bodyPr/>
                    <a:lstStyle/>
                    <a:p>
                      <a:r>
                        <a:rPr lang="es-PE" sz="2000" dirty="0" smtClean="0">
                          <a:latin typeface="Arial" pitchFamily="34" charset="0"/>
                          <a:cs typeface="Arial" pitchFamily="34" charset="0"/>
                        </a:rPr>
                        <a:t>Temas  de nutrición infantil en colegios </a:t>
                      </a:r>
                      <a:endParaRPr lang="es-PE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sz="2000" dirty="0" smtClean="0">
                          <a:latin typeface="Arial" pitchFamily="34" charset="0"/>
                          <a:cs typeface="Arial" pitchFamily="34" charset="0"/>
                        </a:rPr>
                        <a:t>Introducción Variedades </a:t>
                      </a:r>
                      <a:r>
                        <a:rPr lang="es-PE" sz="2000" dirty="0" err="1" smtClean="0">
                          <a:latin typeface="Arial" pitchFamily="34" charset="0"/>
                          <a:cs typeface="Arial" pitchFamily="34" charset="0"/>
                        </a:rPr>
                        <a:t>tarwi</a:t>
                      </a:r>
                      <a:r>
                        <a:rPr lang="es-PE" sz="2000" dirty="0" smtClean="0">
                          <a:latin typeface="Arial" pitchFamily="34" charset="0"/>
                          <a:cs typeface="Arial" pitchFamily="34" charset="0"/>
                        </a:rPr>
                        <a:t>  habas </a:t>
                      </a:r>
                      <a:endParaRPr lang="es-PE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sz="2000" dirty="0" smtClean="0">
                          <a:latin typeface="Arial" pitchFamily="34" charset="0"/>
                          <a:cs typeface="Arial" pitchFamily="34" charset="0"/>
                        </a:rPr>
                        <a:t>Pastos </a:t>
                      </a:r>
                      <a:endParaRPr lang="es-PE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755220">
                <a:tc>
                  <a:txBody>
                    <a:bodyPr/>
                    <a:lstStyle/>
                    <a:p>
                      <a:endParaRPr lang="es-PE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sz="2000" dirty="0" smtClean="0">
                          <a:latin typeface="Arial" pitchFamily="34" charset="0"/>
                          <a:cs typeface="Arial" pitchFamily="34" charset="0"/>
                        </a:rPr>
                        <a:t>Manejo Integrado Plagas </a:t>
                      </a:r>
                      <a:endParaRPr lang="es-PE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PE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 smtClean="0">
                <a:latin typeface="Arial" pitchFamily="34" charset="0"/>
                <a:cs typeface="Arial" pitchFamily="34" charset="0"/>
              </a:rPr>
              <a:t>Tres ejes  del proyecto - (14 grupos de mujeres)</a:t>
            </a:r>
            <a:endParaRPr lang="es-PE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 l="20290"/>
          <a:stretch>
            <a:fillRect/>
          </a:stretch>
        </p:blipFill>
        <p:spPr bwMode="auto">
          <a:xfrm>
            <a:off x="5183560" y="1746947"/>
            <a:ext cx="3960440" cy="5111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" name="1 Gráfico"/>
          <p:cNvGraphicFramePr>
            <a:graphicFrameLocks/>
          </p:cNvGraphicFramePr>
          <p:nvPr/>
        </p:nvGraphicFramePr>
        <p:xfrm>
          <a:off x="0" y="2276872"/>
          <a:ext cx="5220072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1259632" y="404664"/>
            <a:ext cx="648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000" dirty="0" smtClean="0">
                <a:latin typeface="Arial" pitchFamily="34" charset="0"/>
                <a:cs typeface="Arial" pitchFamily="34" charset="0"/>
              </a:rPr>
              <a:t>Ubicación de los grupos de mujeres en cuatro centros poblados</a:t>
            </a:r>
            <a:endParaRPr lang="es-PE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51520" y="476672"/>
            <a:ext cx="828092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PE" b="1" dirty="0" smtClean="0">
                <a:latin typeface="+mj-lt"/>
              </a:rPr>
              <a:t>Aumento de consumo como resultado </a:t>
            </a:r>
            <a:r>
              <a:rPr lang="es-PE" b="1" dirty="0">
                <a:latin typeface="+mj-lt"/>
              </a:rPr>
              <a:t>de las vistas </a:t>
            </a:r>
            <a:r>
              <a:rPr lang="es-PE" b="1" dirty="0" smtClean="0">
                <a:latin typeface="+mj-lt"/>
              </a:rPr>
              <a:t>familiares </a:t>
            </a:r>
            <a:r>
              <a:rPr lang="es-PE" b="1" dirty="0">
                <a:latin typeface="+mj-lt"/>
              </a:rPr>
              <a:t>(2011 al 2013)</a:t>
            </a:r>
          </a:p>
          <a:p>
            <a:pPr indent="45085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PE" b="1" dirty="0">
                <a:latin typeface="+mj-lt"/>
              </a:rPr>
              <a:t>N=100 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159901"/>
              </p:ext>
            </p:extLst>
          </p:nvPr>
        </p:nvGraphicFramePr>
        <p:xfrm>
          <a:off x="179512" y="1916832"/>
          <a:ext cx="4968552" cy="317120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800999"/>
                <a:gridCol w="935867"/>
                <a:gridCol w="1007858"/>
                <a:gridCol w="1223828"/>
              </a:tblGrid>
              <a:tr h="430698">
                <a:tc>
                  <a:txBody>
                    <a:bodyPr/>
                    <a:lstStyle/>
                    <a:p>
                      <a:pPr algn="l" rtl="0" fontAlgn="ctr"/>
                      <a:r>
                        <a:rPr lang="es-PE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Alimentos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E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Disponibles (%)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E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Consumidos (%)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E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Agregados a la dieta(%)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22294">
                <a:tc>
                  <a:txBody>
                    <a:bodyPr/>
                    <a:lstStyle/>
                    <a:p>
                      <a:pPr algn="l" rtl="0" fontAlgn="ctr"/>
                      <a:r>
                        <a:rPr lang="es-PE" sz="1400" b="1" u="none" strike="noStrike" dirty="0" smtClean="0">
                          <a:effectLst/>
                        </a:rPr>
                        <a:t> Haba </a:t>
                      </a:r>
                      <a:r>
                        <a:rPr lang="es-PE" sz="1400" b="1" u="none" strike="noStrike" dirty="0">
                          <a:effectLst/>
                        </a:rPr>
                        <a:t>/Lenteja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E" sz="1800" u="none" strike="noStrike" dirty="0">
                          <a:effectLst/>
                        </a:rPr>
                        <a:t>90</a:t>
                      </a:r>
                      <a:endParaRPr lang="es-P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E" sz="1800" u="none" strike="noStrike" dirty="0">
                          <a:effectLst/>
                        </a:rPr>
                        <a:t>7.1</a:t>
                      </a:r>
                      <a:endParaRPr lang="es-P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E" sz="1800" u="none" strike="noStrike" dirty="0">
                          <a:effectLst/>
                        </a:rPr>
                        <a:t>28</a:t>
                      </a:r>
                      <a:endParaRPr lang="es-P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</a:tr>
              <a:tr h="280236">
                <a:tc>
                  <a:txBody>
                    <a:bodyPr/>
                    <a:lstStyle/>
                    <a:p>
                      <a:pPr algn="l" rtl="0" fontAlgn="ctr"/>
                      <a:r>
                        <a:rPr lang="es-PE" sz="1400" b="1" u="none" strike="noStrike" dirty="0" smtClean="0">
                          <a:effectLst/>
                        </a:rPr>
                        <a:t> Huevo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E" sz="1800" u="none" strike="noStrike" dirty="0">
                          <a:effectLst/>
                        </a:rPr>
                        <a:t>70</a:t>
                      </a:r>
                      <a:endParaRPr lang="es-P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E" sz="1800" u="none" strike="noStrike">
                          <a:effectLst/>
                        </a:rPr>
                        <a:t>6.7</a:t>
                      </a:r>
                      <a:endParaRPr lang="es-PE" sz="1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E" sz="1800" u="none" strike="noStrike">
                          <a:effectLst/>
                        </a:rPr>
                        <a:t>58</a:t>
                      </a:r>
                      <a:endParaRPr lang="es-PE" sz="1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</a:tr>
              <a:tr h="280236">
                <a:tc>
                  <a:txBody>
                    <a:bodyPr/>
                    <a:lstStyle/>
                    <a:p>
                      <a:pPr algn="l" rtl="0" fontAlgn="ctr"/>
                      <a:r>
                        <a:rPr lang="es-PE" sz="1400" b="1" u="none" strike="noStrike" dirty="0" smtClean="0">
                          <a:effectLst/>
                        </a:rPr>
                        <a:t> Queso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E" sz="1800" u="none" strike="noStrike" dirty="0">
                          <a:effectLst/>
                        </a:rPr>
                        <a:t>58</a:t>
                      </a:r>
                      <a:endParaRPr lang="es-P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E" sz="1800" u="none" strike="noStrike" dirty="0">
                          <a:effectLst/>
                        </a:rPr>
                        <a:t>1.6</a:t>
                      </a:r>
                      <a:endParaRPr lang="es-P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E" sz="1800" u="none" strike="noStrike">
                          <a:effectLst/>
                        </a:rPr>
                        <a:t>0</a:t>
                      </a:r>
                      <a:endParaRPr lang="es-PE" sz="1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</a:tr>
              <a:tr h="280236">
                <a:tc>
                  <a:txBody>
                    <a:bodyPr/>
                    <a:lstStyle/>
                    <a:p>
                      <a:pPr algn="l" rtl="0" fontAlgn="ctr"/>
                      <a:r>
                        <a:rPr lang="es-PE" sz="1400" b="1" u="none" strike="noStrike" dirty="0" smtClean="0">
                          <a:effectLst/>
                        </a:rPr>
                        <a:t> Leche (Vaso </a:t>
                      </a:r>
                      <a:r>
                        <a:rPr lang="es-PE" sz="1400" b="1" u="none" strike="noStrike" dirty="0">
                          <a:effectLst/>
                        </a:rPr>
                        <a:t>de </a:t>
                      </a:r>
                      <a:r>
                        <a:rPr lang="es-PE" sz="1400" b="1" u="none" strike="noStrike" dirty="0" smtClean="0">
                          <a:effectLst/>
                        </a:rPr>
                        <a:t>Leche)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E" sz="1800" u="none" strike="noStrike" dirty="0">
                          <a:effectLst/>
                        </a:rPr>
                        <a:t>57</a:t>
                      </a:r>
                      <a:endParaRPr lang="es-P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E" sz="1800" u="none" strike="noStrike" dirty="0">
                          <a:effectLst/>
                        </a:rPr>
                        <a:t>5.9</a:t>
                      </a:r>
                      <a:endParaRPr lang="es-P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E" sz="1800" u="none" strike="noStrike" dirty="0">
                          <a:effectLst/>
                        </a:rPr>
                        <a:t>0</a:t>
                      </a:r>
                      <a:endParaRPr lang="es-P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</a:tr>
              <a:tr h="3442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E" sz="1400" b="1" u="none" strike="noStrike" dirty="0" smtClean="0">
                          <a:effectLst/>
                        </a:rPr>
                        <a:t> Carne </a:t>
                      </a:r>
                      <a:r>
                        <a:rPr lang="es-PE" sz="1400" b="1" u="none" strike="noStrike" dirty="0">
                          <a:effectLst/>
                        </a:rPr>
                        <a:t>(Carnero y llama)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E" sz="1800" u="none" strike="noStrike" dirty="0">
                          <a:effectLst/>
                        </a:rPr>
                        <a:t>18</a:t>
                      </a:r>
                      <a:endParaRPr lang="es-P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E" sz="1800" u="none" strike="noStrike" dirty="0">
                          <a:effectLst/>
                        </a:rPr>
                        <a:t>6</a:t>
                      </a:r>
                      <a:endParaRPr lang="es-P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E" sz="1800" u="none" strike="noStrike" dirty="0">
                          <a:effectLst/>
                        </a:rPr>
                        <a:t>5</a:t>
                      </a:r>
                      <a:endParaRPr lang="es-P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</a:tr>
              <a:tr h="34610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E" sz="1400" b="1" u="none" strike="noStrike" dirty="0" smtClean="0">
                          <a:effectLst/>
                        </a:rPr>
                        <a:t> Pescado (solo</a:t>
                      </a:r>
                      <a:r>
                        <a:rPr lang="es-PE" sz="1400" b="1" u="none" strike="noStrike" baseline="0" dirty="0" smtClean="0">
                          <a:effectLst/>
                        </a:rPr>
                        <a:t> en ferias)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E" sz="1800" u="none" strike="noStrike" dirty="0">
                          <a:effectLst/>
                        </a:rPr>
                        <a:t>16</a:t>
                      </a:r>
                      <a:endParaRPr lang="es-P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E" sz="1800" u="none" strike="noStrike" dirty="0">
                          <a:effectLst/>
                        </a:rPr>
                        <a:t>0</a:t>
                      </a:r>
                      <a:endParaRPr lang="es-P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E" sz="1800" u="none" strike="noStrike" dirty="0">
                          <a:effectLst/>
                        </a:rPr>
                        <a:t>1</a:t>
                      </a:r>
                      <a:endParaRPr lang="es-P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</a:tr>
              <a:tr h="28023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E" sz="1400" b="1" u="none" strike="noStrike" dirty="0">
                          <a:effectLst/>
                        </a:rPr>
                        <a:t>Hígado (Ovino y Lama)</a:t>
                      </a:r>
                      <a:endParaRPr lang="es-PE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E" sz="1800" u="none" strike="noStrike" dirty="0">
                          <a:effectLst/>
                        </a:rPr>
                        <a:t>12</a:t>
                      </a:r>
                      <a:endParaRPr lang="es-P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E" sz="1800" u="none" strike="noStrike" dirty="0">
                          <a:effectLst/>
                        </a:rPr>
                        <a:t>0.1</a:t>
                      </a:r>
                      <a:endParaRPr lang="es-P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E" sz="1800" u="none" strike="noStrike" dirty="0">
                          <a:effectLst/>
                        </a:rPr>
                        <a:t>1</a:t>
                      </a:r>
                      <a:endParaRPr lang="es-P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</a:tr>
            </a:tbl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656" y="1700808"/>
            <a:ext cx="3859344" cy="38593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37128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Aportes en nutrición (consultor )</a:t>
            </a:r>
            <a:endParaRPr lang="es-PE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5122912" cy="4133056"/>
          </a:xfrm>
        </p:spPr>
        <p:txBody>
          <a:bodyPr>
            <a:normAutofit lnSpcReduction="10000"/>
          </a:bodyPr>
          <a:lstStyle/>
          <a:p>
            <a:pPr algn="just"/>
            <a:r>
              <a:rPr lang="es-PE" dirty="0" smtClean="0"/>
              <a:t>Ahora la prioridad a la hora de las comidas la tienen los niños</a:t>
            </a:r>
          </a:p>
          <a:p>
            <a:pPr algn="just"/>
            <a:r>
              <a:rPr lang="es-PE" dirty="0" smtClean="0"/>
              <a:t>Ya no se venden los huevos y la leche como ocurría antes, sino se retiene la </a:t>
            </a:r>
            <a:r>
              <a:rPr lang="es-PE" dirty="0" smtClean="0"/>
              <a:t>mayoría </a:t>
            </a:r>
            <a:r>
              <a:rPr lang="es-PE" dirty="0" smtClean="0"/>
              <a:t>para la alimentación</a:t>
            </a:r>
          </a:p>
          <a:p>
            <a:pPr algn="just"/>
            <a:r>
              <a:rPr lang="es-PE" dirty="0" smtClean="0"/>
              <a:t>Preocupación es de prepara una dieta balanceada</a:t>
            </a:r>
          </a:p>
          <a:p>
            <a:pPr algn="just"/>
            <a:r>
              <a:rPr lang="es-PE" dirty="0" smtClean="0"/>
              <a:t>Compra de alimentaos que ayuden en nutrición (fruta verduras) </a:t>
            </a:r>
            <a:endParaRPr lang="es-PE" dirty="0"/>
          </a:p>
        </p:txBody>
      </p:sp>
      <p:pic>
        <p:nvPicPr>
          <p:cNvPr id="7169" name="Picture 1" descr="C:\Users\Maria Scurrah\Documents\CDP\CDP11\presentacion y resumenes\FOTOS\grupo de mujer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5" y="1844824"/>
            <a:ext cx="2701603" cy="36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2" name="Rectangle 4"/>
          <p:cNvSpPr>
            <a:spLocks noChangeArrowheads="1"/>
          </p:cNvSpPr>
          <p:nvPr/>
        </p:nvSpPr>
        <p:spPr bwMode="auto">
          <a:xfrm>
            <a:off x="3429000" y="2895600"/>
            <a:ext cx="2209800" cy="289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_tradnl" sz="18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9463" name="Text Box 5"/>
          <p:cNvSpPr txBox="1">
            <a:spLocks noChangeArrowheads="1"/>
          </p:cNvSpPr>
          <p:nvPr/>
        </p:nvSpPr>
        <p:spPr bwMode="auto">
          <a:xfrm>
            <a:off x="3491880" y="5085184"/>
            <a:ext cx="23006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dirty="0" err="1" smtClean="0">
                <a:latin typeface="Arial" charset="0"/>
              </a:rPr>
              <a:t>Diseño</a:t>
            </a:r>
            <a:r>
              <a:rPr lang="en-US" sz="1800" b="1" dirty="0" smtClean="0">
                <a:latin typeface="Arial" charset="0"/>
              </a:rPr>
              <a:t> Mama &amp; BB</a:t>
            </a:r>
            <a:endParaRPr lang="en-US" sz="1800" b="1" dirty="0">
              <a:latin typeface="Arial" charset="0"/>
            </a:endParaRPr>
          </a:p>
        </p:txBody>
      </p:sp>
      <p:pic>
        <p:nvPicPr>
          <p:cNvPr id="19466" name="Picture 3" descr="G:\Alianza Cambio Andino\floracion ccollpaccasa\Picture 1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706" y="980728"/>
            <a:ext cx="2203233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7" name="Picture 2" descr="E:\ANALI\FOTOS  ANALI 5 AÑOS\chacapunco 25-04-10 COSECHA\SNV387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4967288"/>
            <a:ext cx="2011363" cy="150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8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3749675"/>
            <a:ext cx="2011363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9" name="Picture 2" descr="G:\Alianza Cambio Andino\floracion ccollpaccasa\DSC0245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0" y="1371600"/>
            <a:ext cx="639763" cy="73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0" name="Picture 13" descr="Stef01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4600" y="1785938"/>
            <a:ext cx="2011363" cy="13382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9471" name="Picture 14" descr="huancayo-potato-market46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24600" y="457200"/>
            <a:ext cx="2011363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72" name="Text Box 15"/>
          <p:cNvSpPr txBox="1">
            <a:spLocks noChangeArrowheads="1"/>
          </p:cNvSpPr>
          <p:nvPr/>
        </p:nvSpPr>
        <p:spPr bwMode="auto">
          <a:xfrm>
            <a:off x="3149600" y="609600"/>
            <a:ext cx="2569934" cy="646331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b="0" dirty="0" err="1" smtClean="0">
                <a:solidFill>
                  <a:schemeClr val="bg1"/>
                </a:solidFill>
                <a:latin typeface="Arial" charset="0"/>
              </a:rPr>
              <a:t>Selección</a:t>
            </a:r>
            <a:r>
              <a:rPr lang="en-US" sz="1800" b="0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800" b="0" dirty="0" err="1" smtClean="0">
                <a:solidFill>
                  <a:schemeClr val="bg1"/>
                </a:solidFill>
                <a:latin typeface="Arial" charset="0"/>
              </a:rPr>
              <a:t>Participativa</a:t>
            </a:r>
            <a:r>
              <a:rPr lang="en-US" sz="1800" b="0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" charset="0"/>
              </a:rPr>
              <a:t>de </a:t>
            </a:r>
            <a:r>
              <a:rPr lang="en-US" dirty="0" err="1" smtClean="0">
                <a:solidFill>
                  <a:schemeClr val="bg1"/>
                </a:solidFill>
                <a:latin typeface="Arial" charset="0"/>
              </a:rPr>
              <a:t>variedades</a:t>
            </a:r>
            <a:endParaRPr lang="en-US" sz="1800" b="0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9473" name="Rectangle 16"/>
          <p:cNvSpPr>
            <a:spLocks noChangeArrowheads="1"/>
          </p:cNvSpPr>
          <p:nvPr/>
        </p:nvSpPr>
        <p:spPr bwMode="auto">
          <a:xfrm>
            <a:off x="609600" y="3429000"/>
            <a:ext cx="2286000" cy="312420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_tradnl" sz="18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9474" name="Rectangle 17"/>
          <p:cNvSpPr>
            <a:spLocks noChangeArrowheads="1"/>
          </p:cNvSpPr>
          <p:nvPr/>
        </p:nvSpPr>
        <p:spPr bwMode="auto">
          <a:xfrm>
            <a:off x="609600" y="152400"/>
            <a:ext cx="2286000" cy="304800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_tradnl" sz="18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9475" name="Text Box 18"/>
          <p:cNvSpPr txBox="1">
            <a:spLocks noChangeArrowheads="1"/>
          </p:cNvSpPr>
          <p:nvPr/>
        </p:nvSpPr>
        <p:spPr bwMode="auto">
          <a:xfrm>
            <a:off x="685800" y="228600"/>
            <a:ext cx="2133600" cy="584775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dirty="0">
                <a:latin typeface="Arial" charset="0"/>
              </a:rPr>
              <a:t>1. </a:t>
            </a:r>
            <a:r>
              <a:rPr lang="en-US" sz="1600" dirty="0" err="1" smtClean="0">
                <a:latin typeface="Arial" charset="0"/>
              </a:rPr>
              <a:t>Evaluación</a:t>
            </a:r>
            <a:r>
              <a:rPr lang="en-US" sz="1600" dirty="0" smtClean="0">
                <a:latin typeface="Arial" charset="0"/>
              </a:rPr>
              <a:t> en </a:t>
            </a:r>
            <a:r>
              <a:rPr lang="en-US" sz="1600" dirty="0" err="1" smtClean="0">
                <a:latin typeface="Arial" charset="0"/>
              </a:rPr>
              <a:t>floración</a:t>
            </a:r>
            <a:r>
              <a:rPr lang="en-US" sz="1600" dirty="0" smtClean="0">
                <a:latin typeface="Arial" charset="0"/>
              </a:rPr>
              <a:t> </a:t>
            </a:r>
            <a:endParaRPr lang="en-US" sz="1600" dirty="0">
              <a:latin typeface="Arial" charset="0"/>
            </a:endParaRPr>
          </a:p>
        </p:txBody>
      </p:sp>
      <p:sp>
        <p:nvSpPr>
          <p:cNvPr id="19476" name="Text Box 19"/>
          <p:cNvSpPr txBox="1">
            <a:spLocks noChangeArrowheads="1"/>
          </p:cNvSpPr>
          <p:nvPr/>
        </p:nvSpPr>
        <p:spPr bwMode="auto">
          <a:xfrm>
            <a:off x="762000" y="3473450"/>
            <a:ext cx="2057400" cy="584775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1" dirty="0">
                <a:latin typeface="Arial" charset="0"/>
              </a:rPr>
              <a:t>2. </a:t>
            </a:r>
            <a:r>
              <a:rPr lang="en-US" sz="1600" b="1" dirty="0" err="1" smtClean="0">
                <a:latin typeface="Arial" charset="0"/>
              </a:rPr>
              <a:t>Evaluación</a:t>
            </a:r>
            <a:r>
              <a:rPr lang="en-US" sz="1600" b="1" dirty="0" smtClean="0">
                <a:latin typeface="Arial" charset="0"/>
              </a:rPr>
              <a:t> en </a:t>
            </a:r>
            <a:r>
              <a:rPr lang="en-US" sz="1600" b="1" dirty="0" err="1" smtClean="0">
                <a:latin typeface="Arial" charset="0"/>
              </a:rPr>
              <a:t>cosecha</a:t>
            </a:r>
            <a:r>
              <a:rPr lang="en-US" sz="1600" b="1" dirty="0" smtClean="0">
                <a:latin typeface="Arial" charset="0"/>
              </a:rPr>
              <a:t> </a:t>
            </a:r>
            <a:endParaRPr lang="en-US" sz="1600" b="1" dirty="0">
              <a:latin typeface="Arial" charset="0"/>
            </a:endParaRPr>
          </a:p>
        </p:txBody>
      </p:sp>
      <p:sp>
        <p:nvSpPr>
          <p:cNvPr id="19477" name="Rectangle 20"/>
          <p:cNvSpPr>
            <a:spLocks noChangeArrowheads="1"/>
          </p:cNvSpPr>
          <p:nvPr/>
        </p:nvSpPr>
        <p:spPr bwMode="auto">
          <a:xfrm>
            <a:off x="6172200" y="3429000"/>
            <a:ext cx="2286000" cy="312420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_tradnl" sz="18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9478" name="Rectangle 21"/>
          <p:cNvSpPr>
            <a:spLocks noChangeArrowheads="1"/>
          </p:cNvSpPr>
          <p:nvPr/>
        </p:nvSpPr>
        <p:spPr bwMode="auto">
          <a:xfrm>
            <a:off x="6172200" y="152400"/>
            <a:ext cx="2286000" cy="304800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_tradnl" sz="18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9479" name="Text Box 22"/>
          <p:cNvSpPr txBox="1">
            <a:spLocks noChangeArrowheads="1"/>
          </p:cNvSpPr>
          <p:nvPr/>
        </p:nvSpPr>
        <p:spPr bwMode="auto">
          <a:xfrm>
            <a:off x="6324600" y="3505200"/>
            <a:ext cx="2057400" cy="3365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1" dirty="0">
                <a:latin typeface="Arial" charset="0"/>
              </a:rPr>
              <a:t>3. </a:t>
            </a:r>
            <a:r>
              <a:rPr lang="en-US" sz="1600" b="1" dirty="0" err="1" smtClean="0">
                <a:latin typeface="Arial" charset="0"/>
              </a:rPr>
              <a:t>Organoléptica</a:t>
            </a:r>
            <a:r>
              <a:rPr lang="en-US" sz="1600" b="1" dirty="0" smtClean="0">
                <a:latin typeface="Arial" charset="0"/>
              </a:rPr>
              <a:t> </a:t>
            </a:r>
            <a:r>
              <a:rPr lang="en-US" sz="1600" dirty="0" smtClean="0">
                <a:solidFill>
                  <a:schemeClr val="accent2"/>
                </a:solidFill>
                <a:latin typeface="Arial" charset="0"/>
              </a:rPr>
              <a:t>.   </a:t>
            </a:r>
            <a:endParaRPr lang="en-US" sz="1600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9480" name="Text Box 23"/>
          <p:cNvSpPr txBox="1">
            <a:spLocks noChangeArrowheads="1"/>
          </p:cNvSpPr>
          <p:nvPr/>
        </p:nvSpPr>
        <p:spPr bwMode="auto">
          <a:xfrm>
            <a:off x="6228184" y="260648"/>
            <a:ext cx="2057400" cy="338554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 b="1" dirty="0">
                <a:latin typeface="Arial" charset="0"/>
              </a:rPr>
              <a:t>4. </a:t>
            </a:r>
            <a:r>
              <a:rPr lang="en-US" sz="1600" b="1" dirty="0" smtClean="0">
                <a:latin typeface="Arial" charset="0"/>
              </a:rPr>
              <a:t>Post-</a:t>
            </a:r>
            <a:r>
              <a:rPr lang="en-US" sz="1600" b="1" dirty="0" err="1" smtClean="0">
                <a:latin typeface="Arial" charset="0"/>
              </a:rPr>
              <a:t>cosecha</a:t>
            </a:r>
            <a:r>
              <a:rPr lang="en-US" sz="1600" b="1" dirty="0" smtClean="0">
                <a:latin typeface="Arial" charset="0"/>
              </a:rPr>
              <a:t>    </a:t>
            </a:r>
            <a:endParaRPr lang="en-US" sz="1600" b="1" dirty="0">
              <a:latin typeface="Arial" charset="0"/>
            </a:endParaRPr>
          </a:p>
        </p:txBody>
      </p:sp>
      <p:sp>
        <p:nvSpPr>
          <p:cNvPr id="19481" name="AutoShape 24"/>
          <p:cNvSpPr>
            <a:spLocks noChangeArrowheads="1"/>
          </p:cNvSpPr>
          <p:nvPr/>
        </p:nvSpPr>
        <p:spPr bwMode="auto">
          <a:xfrm>
            <a:off x="5334000" y="2133600"/>
            <a:ext cx="762000" cy="685800"/>
          </a:xfrm>
          <a:custGeom>
            <a:avLst/>
            <a:gdLst>
              <a:gd name="T0" fmla="*/ 533612 w 21600"/>
              <a:gd name="T1" fmla="*/ 0 h 21600"/>
              <a:gd name="T2" fmla="*/ 533612 w 21600"/>
              <a:gd name="T3" fmla="*/ 386016 h 21600"/>
              <a:gd name="T4" fmla="*/ 114194 w 21600"/>
              <a:gd name="T5" fmla="*/ 685800 h 21600"/>
              <a:gd name="T6" fmla="*/ 762000 w 21600"/>
              <a:gd name="T7" fmla="*/ 193008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PE"/>
          </a:p>
        </p:txBody>
      </p:sp>
      <p:sp>
        <p:nvSpPr>
          <p:cNvPr id="19482" name="AutoShape 25"/>
          <p:cNvSpPr>
            <a:spLocks noChangeArrowheads="1"/>
          </p:cNvSpPr>
          <p:nvPr/>
        </p:nvSpPr>
        <p:spPr bwMode="auto">
          <a:xfrm rot="10800000">
            <a:off x="3048000" y="5867400"/>
            <a:ext cx="762000" cy="685800"/>
          </a:xfrm>
          <a:custGeom>
            <a:avLst/>
            <a:gdLst>
              <a:gd name="T0" fmla="*/ 533612 w 21600"/>
              <a:gd name="T1" fmla="*/ 0 h 21600"/>
              <a:gd name="T2" fmla="*/ 533612 w 21600"/>
              <a:gd name="T3" fmla="*/ 386016 h 21600"/>
              <a:gd name="T4" fmla="*/ 114194 w 21600"/>
              <a:gd name="T5" fmla="*/ 685800 h 21600"/>
              <a:gd name="T6" fmla="*/ 762000 w 21600"/>
              <a:gd name="T7" fmla="*/ 193008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PE"/>
          </a:p>
        </p:txBody>
      </p:sp>
      <p:sp>
        <p:nvSpPr>
          <p:cNvPr id="19483" name="AutoShape 26"/>
          <p:cNvSpPr>
            <a:spLocks noChangeArrowheads="1"/>
          </p:cNvSpPr>
          <p:nvPr/>
        </p:nvSpPr>
        <p:spPr bwMode="auto">
          <a:xfrm rot="10800000" flipH="1">
            <a:off x="5334000" y="5867400"/>
            <a:ext cx="685800" cy="685800"/>
          </a:xfrm>
          <a:custGeom>
            <a:avLst/>
            <a:gdLst>
              <a:gd name="T0" fmla="*/ 480250 w 21600"/>
              <a:gd name="T1" fmla="*/ 0 h 21600"/>
              <a:gd name="T2" fmla="*/ 480250 w 21600"/>
              <a:gd name="T3" fmla="*/ 386016 h 21600"/>
              <a:gd name="T4" fmla="*/ 102775 w 21600"/>
              <a:gd name="T5" fmla="*/ 685800 h 21600"/>
              <a:gd name="T6" fmla="*/ 685800 w 21600"/>
              <a:gd name="T7" fmla="*/ 193008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PE"/>
          </a:p>
        </p:txBody>
      </p:sp>
      <p:sp>
        <p:nvSpPr>
          <p:cNvPr id="19484" name="AutoShape 27"/>
          <p:cNvSpPr>
            <a:spLocks noChangeArrowheads="1"/>
          </p:cNvSpPr>
          <p:nvPr/>
        </p:nvSpPr>
        <p:spPr bwMode="auto">
          <a:xfrm rot="21472734" flipH="1">
            <a:off x="3124200" y="2133600"/>
            <a:ext cx="685800" cy="685800"/>
          </a:xfrm>
          <a:custGeom>
            <a:avLst/>
            <a:gdLst>
              <a:gd name="T0" fmla="*/ 480250 w 21600"/>
              <a:gd name="T1" fmla="*/ 0 h 21600"/>
              <a:gd name="T2" fmla="*/ 480250 w 21600"/>
              <a:gd name="T3" fmla="*/ 386016 h 21600"/>
              <a:gd name="T4" fmla="*/ 102775 w 21600"/>
              <a:gd name="T5" fmla="*/ 685800 h 21600"/>
              <a:gd name="T6" fmla="*/ 685800 w 21600"/>
              <a:gd name="T7" fmla="*/ 193008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PE"/>
          </a:p>
        </p:txBody>
      </p:sp>
      <p:pic>
        <p:nvPicPr>
          <p:cNvPr id="37891" name="Picture 3" descr="C:\Users\Maria Scurrah\Documents\CDP\CDP 10\alto cont nutricional\Fotos Raul2014\evaluadndo 1en floracion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19872" y="2996952"/>
            <a:ext cx="2232248" cy="1913356"/>
          </a:xfrm>
          <a:prstGeom prst="rect">
            <a:avLst/>
          </a:prstGeom>
          <a:noFill/>
        </p:spPr>
      </p:pic>
      <p:pic>
        <p:nvPicPr>
          <p:cNvPr id="37892" name="Picture 4" descr="C:\Users\Maria Scurrah\Documents\CDP\CDP 10\alto cont nutricional\degustacion de papas1.jpg"/>
          <p:cNvPicPr>
            <a:picLocks noGrp="1" noChangeAspect="1" noChangeArrowheads="1"/>
          </p:cNvPicPr>
          <p:nvPr>
            <p:ph/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3368732" y="2084417"/>
            <a:ext cx="2406535" cy="2231967"/>
          </a:xfrm>
          <a:prstGeom prst="rect">
            <a:avLst/>
          </a:prstGeom>
          <a:noFill/>
        </p:spPr>
      </p:pic>
      <p:pic>
        <p:nvPicPr>
          <p:cNvPr id="27" name="26 Imagen" descr="las1 3 caras en degustacion 0956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300192" y="4581128"/>
            <a:ext cx="2011363" cy="10443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PE" sz="2000" b="1" dirty="0" smtClean="0"/>
              <a:t>Clones Precoces con alto contenido nutricional seleccionados: </a:t>
            </a:r>
            <a:r>
              <a:rPr lang="es-PE" sz="2000" b="1" dirty="0" err="1" smtClean="0"/>
              <a:t>Chopccapampa</a:t>
            </a:r>
            <a:r>
              <a:rPr lang="es-PE" sz="2000" b="1" dirty="0" smtClean="0"/>
              <a:t> y </a:t>
            </a:r>
            <a:r>
              <a:rPr lang="es-PE" sz="2000" b="1" dirty="0" err="1" smtClean="0"/>
              <a:t>Sotopampa</a:t>
            </a:r>
            <a:r>
              <a:rPr lang="es-PE" sz="2000" dirty="0" smtClean="0"/>
              <a:t>. </a:t>
            </a:r>
            <a:endParaRPr lang="es-PE" sz="2000" dirty="0"/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251520" y="1844824"/>
          <a:ext cx="5040562" cy="37010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6132"/>
                <a:gridCol w="790091"/>
                <a:gridCol w="1008113"/>
                <a:gridCol w="1008113"/>
                <a:gridCol w="1008113"/>
              </a:tblGrid>
              <a:tr h="7043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CLON</a:t>
                      </a:r>
                      <a:endParaRPr lang="es-PE" sz="12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Materia seca </a:t>
                      </a:r>
                      <a:endParaRPr lang="es-PE" sz="12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Fe  (mg/100g,FW)</a:t>
                      </a:r>
                      <a:endParaRPr lang="es-PE" sz="12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 dirty="0" err="1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zn</a:t>
                      </a:r>
                      <a:r>
                        <a:rPr lang="es-PE" sz="12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(mg/100g,FW)</a:t>
                      </a:r>
                      <a:endParaRPr lang="es-PE" sz="12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Vitamina C (mg/100g,FW)</a:t>
                      </a:r>
                      <a:endParaRPr lang="es-PE" sz="12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634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Código </a:t>
                      </a:r>
                      <a:r>
                        <a:rPr lang="es-PE" sz="1200" b="1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Yanapai</a:t>
                      </a:r>
                      <a:endParaRPr lang="es-PE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Promedio </a:t>
                      </a:r>
                      <a:endParaRPr lang="es-PE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Promedio</a:t>
                      </a:r>
                      <a:endParaRPr lang="es-PE" sz="12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Promedio</a:t>
                      </a:r>
                      <a:endParaRPr lang="es-PE" sz="12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Promedio</a:t>
                      </a:r>
                      <a:endParaRPr lang="es-PE" sz="12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222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CIP392820.1</a:t>
                      </a:r>
                      <a:endParaRPr lang="es-PE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20.30</a:t>
                      </a:r>
                      <a:endParaRPr lang="es-PE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0.34</a:t>
                      </a:r>
                      <a:endParaRPr lang="es-PE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0.37</a:t>
                      </a:r>
                      <a:endParaRPr lang="es-PE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Times New Roman"/>
                        </a:rPr>
                        <a:t>25.26</a:t>
                      </a:r>
                      <a:endParaRPr lang="es-PE" sz="12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222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CIP380011.12</a:t>
                      </a:r>
                      <a:endParaRPr lang="es-PE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23.83</a:t>
                      </a:r>
                      <a:endParaRPr lang="es-PE" sz="12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0.43</a:t>
                      </a:r>
                      <a:endParaRPr lang="es-PE" sz="12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0.34</a:t>
                      </a:r>
                      <a:endParaRPr lang="es-PE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16.93</a:t>
                      </a:r>
                      <a:endParaRPr lang="es-PE" sz="12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222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CIP394904.9</a:t>
                      </a:r>
                      <a:endParaRPr lang="es-PE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24.40</a:t>
                      </a:r>
                      <a:endParaRPr lang="es-PE" sz="12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Times New Roman"/>
                        </a:rPr>
                        <a:t>0.52</a:t>
                      </a:r>
                      <a:endParaRPr lang="es-PE" sz="12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Times New Roman"/>
                        </a:rPr>
                        <a:t>0.48</a:t>
                      </a:r>
                      <a:endParaRPr lang="es-PE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20.74</a:t>
                      </a:r>
                      <a:endParaRPr lang="es-PE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222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CIP397006.18</a:t>
                      </a:r>
                      <a:endParaRPr lang="es-PE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18.22</a:t>
                      </a:r>
                      <a:endParaRPr lang="es-PE" sz="12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0.34</a:t>
                      </a:r>
                      <a:endParaRPr lang="es-PE" sz="12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0.33</a:t>
                      </a:r>
                      <a:endParaRPr lang="es-PE" sz="12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10.03</a:t>
                      </a:r>
                      <a:endParaRPr lang="es-PE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222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CIP397069.5</a:t>
                      </a:r>
                      <a:endParaRPr lang="es-PE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19.39</a:t>
                      </a:r>
                      <a:endParaRPr lang="es-PE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0.33</a:t>
                      </a:r>
                      <a:endParaRPr lang="es-PE" sz="12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0.36</a:t>
                      </a:r>
                      <a:endParaRPr lang="es-PE" sz="12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19.68</a:t>
                      </a:r>
                      <a:endParaRPr lang="es-PE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222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CIP395434.1</a:t>
                      </a:r>
                      <a:endParaRPr lang="es-PE" sz="12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23.59</a:t>
                      </a:r>
                      <a:endParaRPr lang="es-PE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.</a:t>
                      </a:r>
                      <a:endParaRPr lang="es-PE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.</a:t>
                      </a:r>
                      <a:endParaRPr lang="es-PE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18.475</a:t>
                      </a:r>
                      <a:endParaRPr lang="es-PE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pic>
        <p:nvPicPr>
          <p:cNvPr id="20485" name="Picture 5" descr="C:\Users\Maria Scurrah\Documents\CDP\CDP 10\alto cont nutricional\Fotos Raul2014\niña en el campo  comiendo papas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2132856"/>
            <a:ext cx="3322637" cy="3103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" descr="F:\Cosecha Quilcas\DSC0808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4005064"/>
            <a:ext cx="3419475" cy="256413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06562889"/>
              </p:ext>
            </p:extLst>
          </p:nvPr>
        </p:nvGraphicFramePr>
        <p:xfrm>
          <a:off x="2825352" y="1535258"/>
          <a:ext cx="563508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4260"/>
                <a:gridCol w="2430820"/>
              </a:tblGrid>
              <a:tr h="370840">
                <a:tc>
                  <a:txBody>
                    <a:bodyPr/>
                    <a:lstStyle/>
                    <a:p>
                      <a:r>
                        <a:rPr lang="es-PE" dirty="0" smtClean="0"/>
                        <a:t>Color de</a:t>
                      </a:r>
                      <a:r>
                        <a:rPr lang="es-PE" baseline="0" dirty="0" smtClean="0"/>
                        <a:t> piel 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crema</a:t>
                      </a:r>
                      <a:endParaRPr lang="es-P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PE" dirty="0" smtClean="0"/>
                        <a:t>Color de pulpa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Crema </a:t>
                      </a:r>
                      <a:endParaRPr lang="es-P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PE" dirty="0" smtClean="0"/>
                        <a:t>Forma de tubérculo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Redondo</a:t>
                      </a:r>
                      <a:r>
                        <a:rPr lang="es-PE" baseline="0" dirty="0" smtClean="0"/>
                        <a:t> (oblongo)</a:t>
                      </a:r>
                      <a:endParaRPr lang="es-P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PE" dirty="0" smtClean="0"/>
                        <a:t>contenido de FE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13 m</a:t>
                      </a:r>
                      <a:r>
                        <a:rPr lang="es-PE" baseline="0" dirty="0" smtClean="0"/>
                        <a:t>g/100g </a:t>
                      </a:r>
                      <a:r>
                        <a:rPr lang="es-PE" baseline="0" dirty="0" err="1" smtClean="0"/>
                        <a:t>pf</a:t>
                      </a:r>
                      <a:endParaRPr lang="es-P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PE" dirty="0" smtClean="0"/>
                        <a:t>Contenido de Zn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8.11 mg/100 g </a:t>
                      </a:r>
                      <a:r>
                        <a:rPr lang="es-PE" dirty="0" err="1" smtClean="0"/>
                        <a:t>pf</a:t>
                      </a:r>
                      <a:endParaRPr lang="es-P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PE" dirty="0" smtClean="0"/>
                        <a:t>Contenido de </a:t>
                      </a:r>
                      <a:r>
                        <a:rPr lang="es-PE" dirty="0" err="1" smtClean="0"/>
                        <a:t>Vit</a:t>
                      </a:r>
                      <a:r>
                        <a:rPr lang="es-PE" dirty="0" smtClean="0"/>
                        <a:t> </a:t>
                      </a:r>
                      <a:r>
                        <a:rPr lang="es-PE" baseline="0" dirty="0" smtClean="0"/>
                        <a:t> C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65.44 mg  100 g </a:t>
                      </a:r>
                      <a:r>
                        <a:rPr lang="es-PE" dirty="0" err="1" smtClean="0"/>
                        <a:t>ps</a:t>
                      </a:r>
                      <a:r>
                        <a:rPr lang="es-PE" dirty="0" smtClean="0"/>
                        <a:t> </a:t>
                      </a:r>
                      <a:endParaRPr lang="es-P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5866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E" sz="2800" b="1" dirty="0" smtClean="0">
                <a:latin typeface="Arial" pitchFamily="34" charset="0"/>
                <a:cs typeface="Arial" pitchFamily="34" charset="0"/>
              </a:rPr>
              <a:t>Dos clones resistentes a rancha </a:t>
            </a:r>
          </a:p>
        </p:txBody>
      </p:sp>
      <p:sp>
        <p:nvSpPr>
          <p:cNvPr id="35867" name="5 Rectángulo"/>
          <p:cNvSpPr>
            <a:spLocks noChangeArrowheads="1"/>
          </p:cNvSpPr>
          <p:nvPr/>
        </p:nvSpPr>
        <p:spPr bwMode="auto">
          <a:xfrm>
            <a:off x="323528" y="1535258"/>
            <a:ext cx="2286000" cy="41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PE" sz="2400" b="1" dirty="0">
                <a:solidFill>
                  <a:srgbClr val="215868"/>
                </a:solidFill>
                <a:latin typeface="Berlin Sans FB Demi" pitchFamily="34" charset="0"/>
              </a:rPr>
              <a:t>Nueva Variedad de Papa en el Perú</a:t>
            </a:r>
          </a:p>
          <a:p>
            <a:pPr algn="ctr"/>
            <a:r>
              <a:rPr lang="es-PE" sz="2400" b="1" dirty="0">
                <a:solidFill>
                  <a:srgbClr val="215868"/>
                </a:solidFill>
                <a:latin typeface="Berlin Sans FB Demi" pitchFamily="34" charset="0"/>
              </a:rPr>
              <a:t>Clon CIP 399052.3 “Papa Bola”</a:t>
            </a:r>
          </a:p>
          <a:p>
            <a:pPr algn="ctr"/>
            <a:endParaRPr lang="es-PE" sz="1400" b="1" dirty="0">
              <a:solidFill>
                <a:srgbClr val="215868"/>
              </a:solidFill>
              <a:latin typeface="Berlin Sans FB Demi" pitchFamily="34" charset="0"/>
            </a:endParaRPr>
          </a:p>
          <a:p>
            <a:pPr algn="r"/>
            <a:r>
              <a:rPr lang="es-PE" sz="1100" dirty="0" err="1">
                <a:solidFill>
                  <a:srgbClr val="244061"/>
                </a:solidFill>
                <a:latin typeface="Berlin Sans FB Demi" pitchFamily="34" charset="0"/>
              </a:rPr>
              <a:t>Gastelo,M</a:t>
            </a:r>
            <a:r>
              <a:rPr lang="es-PE" sz="1100" dirty="0">
                <a:solidFill>
                  <a:srgbClr val="244061"/>
                </a:solidFill>
                <a:latin typeface="Berlin Sans FB Demi" pitchFamily="34" charset="0"/>
              </a:rPr>
              <a:t>.; Bastos, C.; </a:t>
            </a:r>
            <a:r>
              <a:rPr lang="es-PE" sz="1100" dirty="0" err="1">
                <a:solidFill>
                  <a:srgbClr val="244061"/>
                </a:solidFill>
                <a:latin typeface="Berlin Sans FB Demi" pitchFamily="34" charset="0"/>
              </a:rPr>
              <a:t>Ccanto</a:t>
            </a:r>
            <a:r>
              <a:rPr lang="es-PE" sz="1100" dirty="0">
                <a:solidFill>
                  <a:srgbClr val="244061"/>
                </a:solidFill>
                <a:latin typeface="Berlin Sans FB Demi" pitchFamily="34" charset="0"/>
              </a:rPr>
              <a:t>, R.; </a:t>
            </a:r>
            <a:r>
              <a:rPr lang="es-PE" sz="1100" dirty="0" err="1">
                <a:solidFill>
                  <a:srgbClr val="244061"/>
                </a:solidFill>
                <a:latin typeface="Berlin Sans FB Demi" pitchFamily="34" charset="0"/>
              </a:rPr>
              <a:t>Scurrah</a:t>
            </a:r>
            <a:r>
              <a:rPr lang="es-PE" sz="1100" dirty="0">
                <a:solidFill>
                  <a:srgbClr val="244061"/>
                </a:solidFill>
                <a:latin typeface="Berlin Sans FB Demi" pitchFamily="34" charset="0"/>
              </a:rPr>
              <a:t>, M.; </a:t>
            </a:r>
            <a:r>
              <a:rPr lang="es-PE" sz="1100" dirty="0" err="1">
                <a:solidFill>
                  <a:srgbClr val="244061"/>
                </a:solidFill>
                <a:latin typeface="Berlin Sans FB Demi" pitchFamily="34" charset="0"/>
              </a:rPr>
              <a:t>Diaz</a:t>
            </a:r>
            <a:r>
              <a:rPr lang="es-PE" sz="1100" dirty="0">
                <a:solidFill>
                  <a:srgbClr val="244061"/>
                </a:solidFill>
                <a:latin typeface="Berlin Sans FB Demi" pitchFamily="34" charset="0"/>
              </a:rPr>
              <a:t>, L.; </a:t>
            </a:r>
            <a:r>
              <a:rPr lang="es-PE" sz="1100" dirty="0" err="1">
                <a:solidFill>
                  <a:srgbClr val="244061"/>
                </a:solidFill>
                <a:latin typeface="Berlin Sans FB Demi" pitchFamily="34" charset="0"/>
              </a:rPr>
              <a:t>Bonierbale</a:t>
            </a:r>
            <a:r>
              <a:rPr lang="es-PE" sz="1100" dirty="0">
                <a:solidFill>
                  <a:srgbClr val="244061"/>
                </a:solidFill>
                <a:latin typeface="Berlin Sans FB Demi" pitchFamily="34" charset="0"/>
              </a:rPr>
              <a:t>, M.</a:t>
            </a:r>
          </a:p>
          <a:p>
            <a:pPr algn="r"/>
            <a:endParaRPr lang="es-PE" sz="1100" dirty="0">
              <a:solidFill>
                <a:srgbClr val="244061"/>
              </a:solidFill>
              <a:latin typeface="Berlin Sans FB Demi" pitchFamily="34" charset="0"/>
            </a:endParaRPr>
          </a:p>
          <a:p>
            <a:pPr algn="just"/>
            <a:endParaRPr lang="es-PE" dirty="0">
              <a:solidFill>
                <a:srgbClr val="7030A0"/>
              </a:solidFill>
              <a:latin typeface="Berlin Sans FB Demi" pitchFamily="34" charset="0"/>
            </a:endParaRPr>
          </a:p>
          <a:p>
            <a:pPr algn="just"/>
            <a:r>
              <a:rPr lang="es-PE" dirty="0">
                <a:solidFill>
                  <a:srgbClr val="7030A0"/>
                </a:solidFill>
                <a:latin typeface="Berlin Sans FB Demi" pitchFamily="34" charset="0"/>
              </a:rPr>
              <a:t> </a:t>
            </a:r>
            <a:endParaRPr lang="es-PE" dirty="0">
              <a:solidFill>
                <a:srgbClr val="0F243E"/>
              </a:solidFill>
              <a:latin typeface="Berlin Sans FB Demi" pitchFamily="34" charset="0"/>
            </a:endParaRPr>
          </a:p>
        </p:txBody>
      </p:sp>
      <p:pic>
        <p:nvPicPr>
          <p:cNvPr id="10" name="Picture 1"/>
          <p:cNvPicPr/>
          <p:nvPr/>
        </p:nvPicPr>
        <p:blipFill>
          <a:blip r:embed="rId3" cstate="print"/>
          <a:srcRect l="27083" t="20726" r="29808" b="44872"/>
          <a:stretch>
            <a:fillRect/>
          </a:stretch>
        </p:blipFill>
        <p:spPr bwMode="auto">
          <a:xfrm>
            <a:off x="2123728" y="4797152"/>
            <a:ext cx="2495550" cy="14954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6 CuadroTexto"/>
          <p:cNvSpPr txBox="1"/>
          <p:nvPr/>
        </p:nvSpPr>
        <p:spPr>
          <a:xfrm>
            <a:off x="395536" y="260648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 smtClean="0">
                <a:latin typeface="Arial" pitchFamily="34" charset="0"/>
                <a:cs typeface="Arial" pitchFamily="34" charset="0"/>
              </a:rPr>
              <a:t>PRODUCTOS DE INVESTIGACIÓN </a:t>
            </a:r>
            <a:endParaRPr lang="es-PE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395536" y="548680"/>
            <a:ext cx="7543800" cy="507330"/>
          </a:xfrm>
        </p:spPr>
        <p:txBody>
          <a:bodyPr>
            <a:noAutofit/>
          </a:bodyPr>
          <a:lstStyle/>
          <a:p>
            <a:r>
              <a:rPr lang="es-PE" sz="2800" b="1" dirty="0" smtClean="0">
                <a:latin typeface="Arial" pitchFamily="34" charset="0"/>
                <a:cs typeface="Arial" pitchFamily="34" charset="0"/>
              </a:rPr>
              <a:t>Resultados</a:t>
            </a:r>
            <a:endParaRPr lang="es-PE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1 Gráfico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="" xmlns:p14="http://schemas.microsoft.com/office/powerpoint/2010/main" val="3901678861"/>
              </p:ext>
            </p:extLst>
          </p:nvPr>
        </p:nvGraphicFramePr>
        <p:xfrm>
          <a:off x="4283968" y="2636912"/>
          <a:ext cx="4392488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5 Marcador de contenido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="" xmlns:p14="http://schemas.microsoft.com/office/powerpoint/2010/main" val="349125606"/>
              </p:ext>
            </p:extLst>
          </p:nvPr>
        </p:nvGraphicFramePr>
        <p:xfrm>
          <a:off x="251520" y="2636912"/>
          <a:ext cx="3995936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15 Marcador de texto"/>
          <p:cNvSpPr>
            <a:spLocks noGrp="1"/>
          </p:cNvSpPr>
          <p:nvPr>
            <p:ph type="body" sz="quarter" idx="1"/>
          </p:nvPr>
        </p:nvSpPr>
        <p:spPr>
          <a:xfrm>
            <a:off x="251520" y="1196752"/>
            <a:ext cx="4040188" cy="108012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s-PE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Impulso de la producción de cultivos </a:t>
            </a:r>
            <a:r>
              <a:rPr lang="es-PE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resilientes</a:t>
            </a:r>
            <a:r>
              <a:rPr lang="es-PE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con alto contenido nutricional</a:t>
            </a:r>
            <a:endParaRPr lang="es-PE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16 Marcador de texto"/>
          <p:cNvSpPr>
            <a:spLocks noGrp="1"/>
          </p:cNvSpPr>
          <p:nvPr>
            <p:ph type="body" sz="quarter" idx="3"/>
          </p:nvPr>
        </p:nvSpPr>
        <p:spPr>
          <a:xfrm>
            <a:off x="4427984" y="1196752"/>
            <a:ext cx="4041775" cy="110179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s-PE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Promoviendo el consumo de papa nativa: variedades locales.</a:t>
            </a:r>
            <a:endParaRPr lang="es-PE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9349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11 Gráfico"/>
          <p:cNvGraphicFramePr/>
          <p:nvPr/>
        </p:nvGraphicFramePr>
        <p:xfrm>
          <a:off x="179512" y="1844824"/>
          <a:ext cx="5544616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92696"/>
            <a:ext cx="7467600" cy="724942"/>
          </a:xfrm>
        </p:spPr>
        <p:txBody>
          <a:bodyPr/>
          <a:lstStyle/>
          <a:p>
            <a:r>
              <a:rPr lang="es-PE" b="1" dirty="0" smtClean="0">
                <a:latin typeface="Arial" pitchFamily="34" charset="0"/>
                <a:cs typeface="Arial" pitchFamily="34" charset="0"/>
              </a:rPr>
              <a:t>Cuanto dura la papa 2010 vs 2014 </a:t>
            </a:r>
            <a:endParaRPr lang="es-PE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F:\cosech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87616" y="2420888"/>
            <a:ext cx="3456384" cy="2592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E" sz="3200" b="1" dirty="0" smtClean="0"/>
              <a:t>Introducción de papa con alto contenido nutricional</a:t>
            </a:r>
            <a:endParaRPr lang="es-PE" sz="3200" b="1" dirty="0"/>
          </a:p>
        </p:txBody>
      </p:sp>
      <p:sp>
        <p:nvSpPr>
          <p:cNvPr id="12" name="11 Marcador de contenido"/>
          <p:cNvSpPr>
            <a:spLocks noGrp="1"/>
          </p:cNvSpPr>
          <p:nvPr>
            <p:ph sz="quarter" idx="1"/>
          </p:nvPr>
        </p:nvSpPr>
        <p:spPr>
          <a:xfrm>
            <a:off x="467544" y="1484784"/>
            <a:ext cx="8280920" cy="864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PE" sz="2400" dirty="0" smtClean="0"/>
              <a:t>Selección, </a:t>
            </a:r>
            <a:r>
              <a:rPr lang="es-PE" sz="2400" dirty="0"/>
              <a:t>m</a:t>
            </a:r>
            <a:r>
              <a:rPr lang="es-PE" sz="2400" dirty="0" smtClean="0"/>
              <a:t>ultiplicación y consumo de papa con alto contenido nutricional</a:t>
            </a:r>
            <a:endParaRPr lang="es-PE" sz="2400" dirty="0"/>
          </a:p>
        </p:txBody>
      </p:sp>
      <p:graphicFrame>
        <p:nvGraphicFramePr>
          <p:cNvPr id="14" name="2 Gráfico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="" xmlns:p14="http://schemas.microsoft.com/office/powerpoint/2010/main" val="3003196881"/>
              </p:ext>
            </p:extLst>
          </p:nvPr>
        </p:nvGraphicFramePr>
        <p:xfrm>
          <a:off x="3635896" y="2420888"/>
          <a:ext cx="5112568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6" name="15 Imagen" descr="alimentac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3" y="2924944"/>
            <a:ext cx="3072341" cy="230425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674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Título"/>
          <p:cNvSpPr>
            <a:spLocks noGrp="1"/>
          </p:cNvSpPr>
          <p:nvPr>
            <p:ph type="title"/>
          </p:nvPr>
        </p:nvSpPr>
        <p:spPr>
          <a:xfrm>
            <a:off x="611560" y="548680"/>
            <a:ext cx="7467600" cy="1143000"/>
          </a:xfrm>
        </p:spPr>
        <p:txBody>
          <a:bodyPr>
            <a:normAutofit/>
          </a:bodyPr>
          <a:lstStyle/>
          <a:p>
            <a:r>
              <a:rPr lang="es-PE" sz="3200" b="1" dirty="0" smtClean="0"/>
              <a:t>Escalamiento de semilla de papa con alto contenido nutricional</a:t>
            </a:r>
            <a:endParaRPr lang="es-PE" sz="3200" b="1" dirty="0"/>
          </a:p>
        </p:txBody>
      </p:sp>
      <p:graphicFrame>
        <p:nvGraphicFramePr>
          <p:cNvPr id="18" name="13 Gráfico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="" xmlns:p14="http://schemas.microsoft.com/office/powerpoint/2010/main" val="2384477147"/>
              </p:ext>
            </p:extLst>
          </p:nvPr>
        </p:nvGraphicFramePr>
        <p:xfrm>
          <a:off x="3203848" y="2060848"/>
          <a:ext cx="5616624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9" name="1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36912"/>
            <a:ext cx="3055315" cy="229148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5762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es-PE" sz="2800" b="1" dirty="0" smtClean="0">
                <a:latin typeface="Arial" pitchFamily="34" charset="0"/>
                <a:cs typeface="Arial" pitchFamily="34" charset="0"/>
              </a:rPr>
              <a:t>Multiplicación y distribución de semillas con alto contenido nutricional 2013- 2014</a:t>
            </a:r>
            <a:endParaRPr lang="es-PE" sz="2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8 Marcador de contenido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645024"/>
            <a:ext cx="3657600" cy="2743200"/>
          </a:xfrm>
        </p:spPr>
      </p:pic>
      <p:pic>
        <p:nvPicPr>
          <p:cNvPr id="5" name="4 Marcador de contenido"/>
          <p:cNvPicPr>
            <a:picLocks noGrp="1" noChangeAspect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645024"/>
            <a:ext cx="4032448" cy="2745054"/>
          </a:xfrm>
        </p:spPr>
      </p:pic>
      <p:sp>
        <p:nvSpPr>
          <p:cNvPr id="10" name="9 CuadroTexto"/>
          <p:cNvSpPr txBox="1"/>
          <p:nvPr/>
        </p:nvSpPr>
        <p:spPr>
          <a:xfrm>
            <a:off x="467544" y="1124744"/>
            <a:ext cx="82089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PE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PE" dirty="0" smtClean="0">
                <a:latin typeface="Arial" pitchFamily="34" charset="0"/>
                <a:cs typeface="Arial" pitchFamily="34" charset="0"/>
              </a:rPr>
              <a:t>14 </a:t>
            </a:r>
            <a:r>
              <a:rPr lang="es-PE" dirty="0">
                <a:latin typeface="Arial" pitchFamily="34" charset="0"/>
                <a:cs typeface="Arial" pitchFamily="34" charset="0"/>
              </a:rPr>
              <a:t>organizaciones de mujeres </a:t>
            </a:r>
            <a:r>
              <a:rPr lang="es-PE" dirty="0" smtClean="0">
                <a:latin typeface="Arial" pitchFamily="34" charset="0"/>
                <a:cs typeface="Arial" pitchFamily="34" charset="0"/>
              </a:rPr>
              <a:t>: 2907kg</a:t>
            </a:r>
            <a:r>
              <a:rPr lang="es-PE" dirty="0">
                <a:latin typeface="Arial" pitchFamily="34" charset="0"/>
                <a:cs typeface="Arial" pitchFamily="34" charset="0"/>
              </a:rPr>
              <a:t> </a:t>
            </a:r>
            <a:r>
              <a:rPr lang="es-PE" dirty="0" smtClean="0">
                <a:latin typeface="Arial" pitchFamily="34" charset="0"/>
                <a:cs typeface="Arial" pitchFamily="34" charset="0"/>
              </a:rPr>
              <a:t>de semillas.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PE" dirty="0" err="1" smtClean="0">
                <a:latin typeface="Arial" pitchFamily="34" charset="0"/>
                <a:cs typeface="Arial" pitchFamily="34" charset="0"/>
              </a:rPr>
              <a:t>Yanapai</a:t>
            </a:r>
            <a:r>
              <a:rPr lang="es-PE" dirty="0" smtClean="0">
                <a:latin typeface="Arial" pitchFamily="34" charset="0"/>
                <a:cs typeface="Arial" pitchFamily="34" charset="0"/>
              </a:rPr>
              <a:t> multiplicó (0.5 ha </a:t>
            </a:r>
            <a:r>
              <a:rPr lang="es-PE" dirty="0">
                <a:latin typeface="Arial" pitchFamily="34" charset="0"/>
                <a:cs typeface="Arial" pitchFamily="34" charset="0"/>
              </a:rPr>
              <a:t>de </a:t>
            </a:r>
            <a:r>
              <a:rPr lang="es-PE" dirty="0" smtClean="0">
                <a:latin typeface="Arial" pitchFamily="34" charset="0"/>
                <a:cs typeface="Arial" pitchFamily="34" charset="0"/>
              </a:rPr>
              <a:t>semillero): 4845kg de semillas. 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PE" dirty="0" smtClean="0">
                <a:latin typeface="Arial" pitchFamily="34" charset="0"/>
                <a:cs typeface="Arial" pitchFamily="34" charset="0"/>
              </a:rPr>
              <a:t>Distribución de 24.00kg de semilla/familia: </a:t>
            </a:r>
            <a:r>
              <a:rPr lang="es-PE" dirty="0">
                <a:latin typeface="Arial" pitchFamily="34" charset="0"/>
                <a:cs typeface="Arial" pitchFamily="34" charset="0"/>
              </a:rPr>
              <a:t>323 familias </a:t>
            </a:r>
            <a:r>
              <a:rPr lang="es-PE" dirty="0" smtClean="0">
                <a:latin typeface="Arial" pitchFamily="34" charset="0"/>
                <a:cs typeface="Arial" pitchFamily="34" charset="0"/>
              </a:rPr>
              <a:t>(4 comunidades)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PE" dirty="0">
                <a:latin typeface="Arial" pitchFamily="34" charset="0"/>
                <a:cs typeface="Arial" pitchFamily="34" charset="0"/>
              </a:rPr>
              <a:t>Campaña 2014- 2015 </a:t>
            </a:r>
            <a:r>
              <a:rPr lang="es-PE" dirty="0" smtClean="0">
                <a:latin typeface="Arial" pitchFamily="34" charset="0"/>
                <a:cs typeface="Arial" pitchFamily="34" charset="0"/>
              </a:rPr>
              <a:t>: 400 m</a:t>
            </a:r>
            <a:r>
              <a:rPr lang="es-PE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s-PE" dirty="0" smtClean="0">
                <a:latin typeface="Arial" pitchFamily="34" charset="0"/>
                <a:cs typeface="Arial" pitchFamily="34" charset="0"/>
              </a:rPr>
              <a:t> / familia - Área estimada sembrada 5.9 has</a:t>
            </a:r>
            <a:r>
              <a:rPr lang="es-PE" dirty="0">
                <a:latin typeface="Arial" pitchFamily="34" charset="0"/>
                <a:cs typeface="Arial" pitchFamily="34" charset="0"/>
              </a:rPr>
              <a:t>. </a:t>
            </a:r>
          </a:p>
        </p:txBody>
      </p:sp>
    </p:spTree>
    <p:extLst>
      <p:ext uri="{BB962C8B-B14F-4D97-AF65-F5344CB8AC3E}">
        <p14:creationId xmlns="" xmlns:p14="http://schemas.microsoft.com/office/powerpoint/2010/main" val="151847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332656"/>
            <a:ext cx="8748464" cy="710952"/>
          </a:xfrm>
        </p:spPr>
        <p:txBody>
          <a:bodyPr>
            <a:normAutofit/>
          </a:bodyPr>
          <a:lstStyle/>
          <a:p>
            <a:r>
              <a:rPr lang="es-PE" dirty="0" smtClean="0">
                <a:latin typeface="Arial" pitchFamily="34" charset="0"/>
                <a:cs typeface="Arial" pitchFamily="34" charset="0"/>
              </a:rPr>
              <a:t>Percepción de problemas en el cultivo de papa</a:t>
            </a:r>
            <a:endParaRPr lang="es-PE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C:\Users\Maria Scurrah\Documents\1.ANCH09-33\EVALUCION 2013-2014\fotos Dia de Campo Ccaspata cierre de proeycto\charla MIP Virgilio.jpg"/>
          <p:cNvPicPr>
            <a:picLocks noChangeAspect="1" noChangeArrowheads="1"/>
          </p:cNvPicPr>
          <p:nvPr/>
        </p:nvPicPr>
        <p:blipFill>
          <a:blip r:embed="rId2" cstate="print"/>
          <a:srcRect l="5265" t="12824" b="5419"/>
          <a:stretch>
            <a:fillRect/>
          </a:stretch>
        </p:blipFill>
        <p:spPr bwMode="auto">
          <a:xfrm>
            <a:off x="6324018" y="1196752"/>
            <a:ext cx="2819982" cy="2664296"/>
          </a:xfrm>
          <a:prstGeom prst="rect">
            <a:avLst/>
          </a:prstGeom>
          <a:noFill/>
        </p:spPr>
      </p:pic>
      <p:graphicFrame>
        <p:nvGraphicFramePr>
          <p:cNvPr id="4" name="5 Gráfico"/>
          <p:cNvGraphicFramePr/>
          <p:nvPr/>
        </p:nvGraphicFramePr>
        <p:xfrm>
          <a:off x="395536" y="1628800"/>
          <a:ext cx="5904656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 cstate="print"/>
          <a:srcRect t="-60"/>
          <a:stretch>
            <a:fillRect/>
          </a:stretch>
        </p:blipFill>
        <p:spPr bwMode="auto">
          <a:xfrm>
            <a:off x="6588224" y="3919500"/>
            <a:ext cx="2232248" cy="29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C:\Users\Maria Scurrah\Documents\YANAPAI\ESTUDIANTES\-SOROUSH PARSA\SOROUSH\Barrera 1de plastico rota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188640"/>
            <a:ext cx="1803628" cy="1838650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002234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s-PE" dirty="0" err="1" smtClean="0">
                <a:latin typeface="Arial" pitchFamily="34" charset="0"/>
                <a:cs typeface="Arial" pitchFamily="34" charset="0"/>
              </a:rPr>
              <a:t>Investigacion</a:t>
            </a:r>
            <a:r>
              <a:rPr lang="es-PE" dirty="0" smtClean="0">
                <a:latin typeface="Arial" pitchFamily="34" charset="0"/>
                <a:cs typeface="Arial" pitchFamily="34" charset="0"/>
              </a:rPr>
              <a:t> minuciosa S. </a:t>
            </a:r>
            <a:r>
              <a:rPr lang="es-PE" dirty="0" err="1" smtClean="0">
                <a:latin typeface="Arial" pitchFamily="34" charset="0"/>
                <a:cs typeface="Arial" pitchFamily="34" charset="0"/>
              </a:rPr>
              <a:t>Parsa</a:t>
            </a:r>
            <a:r>
              <a:rPr lang="es-PE" dirty="0" smtClean="0">
                <a:latin typeface="Arial" pitchFamily="34" charset="0"/>
                <a:cs typeface="Arial" pitchFamily="34" charset="0"/>
              </a:rPr>
              <a:t/>
            </a:r>
            <a:br>
              <a:rPr lang="es-PE" dirty="0" smtClean="0">
                <a:latin typeface="Arial" pitchFamily="34" charset="0"/>
                <a:cs typeface="Arial" pitchFamily="34" charset="0"/>
              </a:rPr>
            </a:br>
            <a:r>
              <a:rPr lang="es-PE" dirty="0" smtClean="0">
                <a:latin typeface="Arial" pitchFamily="34" charset="0"/>
                <a:cs typeface="Arial" pitchFamily="34" charset="0"/>
              </a:rPr>
              <a:t>   </a:t>
            </a:r>
            <a:br>
              <a:rPr lang="es-PE" dirty="0" smtClean="0">
                <a:latin typeface="Arial" pitchFamily="34" charset="0"/>
                <a:cs typeface="Arial" pitchFamily="34" charset="0"/>
              </a:rPr>
            </a:br>
            <a:r>
              <a:rPr lang="es-PE" dirty="0" smtClean="0">
                <a:latin typeface="Arial" pitchFamily="34" charset="0"/>
                <a:cs typeface="Arial" pitchFamily="34" charset="0"/>
              </a:rPr>
              <a:t>juego de roles como </a:t>
            </a:r>
            <a:r>
              <a:rPr lang="es-PE" dirty="0" err="1" smtClean="0">
                <a:latin typeface="Arial" pitchFamily="34" charset="0"/>
                <a:cs typeface="Arial" pitchFamily="34" charset="0"/>
              </a:rPr>
              <a:t>metodo</a:t>
            </a:r>
            <a:r>
              <a:rPr lang="es-PE" dirty="0" smtClean="0">
                <a:latin typeface="Arial" pitchFamily="34" charset="0"/>
                <a:cs typeface="Arial" pitchFamily="34" charset="0"/>
              </a:rPr>
              <a:t> de </a:t>
            </a:r>
            <a:br>
              <a:rPr lang="es-PE" dirty="0" smtClean="0">
                <a:latin typeface="Arial" pitchFamily="34" charset="0"/>
                <a:cs typeface="Arial" pitchFamily="34" charset="0"/>
              </a:rPr>
            </a:br>
            <a:r>
              <a:rPr lang="es-PE" dirty="0" smtClean="0">
                <a:latin typeface="Arial" pitchFamily="34" charset="0"/>
                <a:cs typeface="Arial" pitchFamily="34" charset="0"/>
              </a:rPr>
              <a:t>difundir buenas </a:t>
            </a:r>
            <a:r>
              <a:rPr lang="es-PE" dirty="0" err="1" smtClean="0">
                <a:latin typeface="Arial" pitchFamily="34" charset="0"/>
                <a:cs typeface="Arial" pitchFamily="34" charset="0"/>
              </a:rPr>
              <a:t>pracitcas</a:t>
            </a:r>
            <a:r>
              <a:rPr lang="es-PE" dirty="0" smtClean="0">
                <a:latin typeface="Arial" pitchFamily="34" charset="0"/>
                <a:cs typeface="Arial" pitchFamily="34" charset="0"/>
              </a:rPr>
              <a:t> </a:t>
            </a:r>
            <a:endParaRPr lang="es-PE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4 Imagen" descr="Olivier1 en Chopcca 138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2564904"/>
            <a:ext cx="4536504" cy="3744415"/>
          </a:xfrm>
          <a:prstGeom prst="rect">
            <a:avLst/>
          </a:prstGeom>
        </p:spPr>
      </p:pic>
      <p:pic>
        <p:nvPicPr>
          <p:cNvPr id="6" name="5 Imagen" descr="juego de rol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8" y="2636912"/>
            <a:ext cx="3744416" cy="381642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1143000"/>
          </a:xfrm>
        </p:spPr>
        <p:txBody>
          <a:bodyPr>
            <a:normAutofit/>
          </a:bodyPr>
          <a:lstStyle/>
          <a:p>
            <a:r>
              <a:rPr lang="es-PE" sz="3200" dirty="0" smtClean="0">
                <a:latin typeface="Arial" pitchFamily="34" charset="0"/>
                <a:cs typeface="Arial" pitchFamily="34" charset="0"/>
              </a:rPr>
              <a:t>Siembra, venta y consumo de </a:t>
            </a:r>
            <a:r>
              <a:rPr lang="es-PE" sz="3200" dirty="0" err="1" smtClean="0">
                <a:latin typeface="Arial" pitchFamily="34" charset="0"/>
                <a:cs typeface="Arial" pitchFamily="34" charset="0"/>
              </a:rPr>
              <a:t>tarwi</a:t>
            </a:r>
            <a:endParaRPr lang="es-PE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348880"/>
            <a:ext cx="3960440" cy="297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CuadroTexto"/>
          <p:cNvSpPr txBox="1"/>
          <p:nvPr/>
        </p:nvSpPr>
        <p:spPr>
          <a:xfrm>
            <a:off x="5724128" y="558924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err="1" smtClean="0">
                <a:solidFill>
                  <a:schemeClr val="tx2"/>
                </a:solidFill>
              </a:rPr>
              <a:t>Tarwi</a:t>
            </a:r>
            <a:r>
              <a:rPr lang="es-PE" b="1" dirty="0" smtClean="0">
                <a:solidFill>
                  <a:schemeClr val="tx2"/>
                </a:solidFill>
              </a:rPr>
              <a:t> precoz Andenes (INIA)</a:t>
            </a:r>
          </a:p>
        </p:txBody>
      </p:sp>
      <p:graphicFrame>
        <p:nvGraphicFramePr>
          <p:cNvPr id="5" name="2 Gráfico"/>
          <p:cNvGraphicFramePr/>
          <p:nvPr/>
        </p:nvGraphicFramePr>
        <p:xfrm>
          <a:off x="251520" y="2060848"/>
          <a:ext cx="4536504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5" name="Picture 1" descr="C:\Users\Maria Scurrah\My Pictures\Feria Ccollpaccasa\Feria Ccollpaccasa 1179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364088" y="1196752"/>
            <a:ext cx="3510390" cy="4680520"/>
          </a:xfrm>
          <a:prstGeom prst="rect">
            <a:avLst/>
          </a:prstGeom>
          <a:noFill/>
        </p:spPr>
      </p:pic>
      <p:graphicFrame>
        <p:nvGraphicFramePr>
          <p:cNvPr id="6" name="3 Gráfico"/>
          <p:cNvGraphicFramePr>
            <a:graphicFrameLocks noGrp="1"/>
          </p:cNvGraphicFramePr>
          <p:nvPr>
            <p:ph sz="quarter" idx="1"/>
          </p:nvPr>
        </p:nvGraphicFramePr>
        <p:xfrm>
          <a:off x="304800" y="274638"/>
          <a:ext cx="5638800" cy="6327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4632" r="1739" b="19432"/>
          <a:stretch/>
        </p:blipFill>
        <p:spPr>
          <a:xfrm rot="16200000">
            <a:off x="6401038" y="4115038"/>
            <a:ext cx="3717032" cy="1768892"/>
          </a:xfrm>
          <a:prstGeom prst="rect">
            <a:avLst/>
          </a:prstGeom>
        </p:spPr>
      </p:pic>
      <p:graphicFrame>
        <p:nvGraphicFramePr>
          <p:cNvPr id="4" name="3 Gráfico"/>
          <p:cNvGraphicFramePr/>
          <p:nvPr/>
        </p:nvGraphicFramePr>
        <p:xfrm>
          <a:off x="0" y="1340768"/>
          <a:ext cx="7786687" cy="3431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1691680" y="260648"/>
            <a:ext cx="6949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dirty="0" smtClean="0">
                <a:latin typeface="Arial" pitchFamily="34" charset="0"/>
                <a:cs typeface="Arial" pitchFamily="34" charset="0"/>
              </a:rPr>
              <a:t>Frecuencia de consumo de carne de cuy y gallina por año</a:t>
            </a:r>
          </a:p>
          <a:p>
            <a:endParaRPr lang="es-PE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8349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1 Gráfico"/>
          <p:cNvGraphicFramePr/>
          <p:nvPr/>
        </p:nvGraphicFramePr>
        <p:xfrm>
          <a:off x="611560" y="1052736"/>
          <a:ext cx="8064896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3 Rectángulo"/>
          <p:cNvSpPr/>
          <p:nvPr/>
        </p:nvSpPr>
        <p:spPr>
          <a:xfrm>
            <a:off x="323528" y="332656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PE" dirty="0" smtClean="0"/>
              <a:t>% de niños (6-24 meses) que no cubren 80% de las recomendaciones diarias </a:t>
            </a:r>
            <a:endParaRPr lang="es-PE" dirty="0"/>
          </a:p>
        </p:txBody>
      </p:sp>
      <p:pic>
        <p:nvPicPr>
          <p:cNvPr id="27649" name="Picture 1" descr="C:\Users\Maria Scurrah\Documents\CDP\CDP11\presentacion y resumenes\FOTOS\DSC0417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013176"/>
            <a:ext cx="2459765" cy="18448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E" b="1" dirty="0" smtClean="0"/>
              <a:t>Chispitas:</a:t>
            </a:r>
            <a:r>
              <a:rPr lang="es-PE" dirty="0" smtClean="0"/>
              <a:t> complemento vitamínico y mineral </a:t>
            </a:r>
            <a:endParaRPr lang="es-PE" dirty="0"/>
          </a:p>
        </p:txBody>
      </p:sp>
      <p:pic>
        <p:nvPicPr>
          <p:cNvPr id="1028" name="Picture 4" descr="C:\Users\Maria Scurrah\Pictures\chispita2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772816"/>
            <a:ext cx="3138610" cy="1850210"/>
          </a:xfrm>
          <a:prstGeom prst="rect">
            <a:avLst/>
          </a:prstGeom>
          <a:noFill/>
        </p:spPr>
      </p:pic>
      <p:pic>
        <p:nvPicPr>
          <p:cNvPr id="7" name="11 Imagen" descr="mama y bebe1.jpg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 bwMode="auto">
          <a:xfrm>
            <a:off x="4657255" y="2362200"/>
            <a:ext cx="308704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s-PE" dirty="0" smtClean="0">
                <a:solidFill>
                  <a:schemeClr val="tx2"/>
                </a:solidFill>
              </a:rPr>
              <a:t>¿La bala de plata? </a:t>
            </a:r>
            <a:endParaRPr lang="es-PE" dirty="0">
              <a:solidFill>
                <a:schemeClr val="tx2"/>
              </a:solidFill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323528" y="4077072"/>
          <a:ext cx="3816424" cy="2376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/>
                <a:gridCol w="1728192"/>
              </a:tblGrid>
              <a:tr h="950514">
                <a:tc>
                  <a:txBody>
                    <a:bodyPr/>
                    <a:lstStyle/>
                    <a:p>
                      <a:r>
                        <a:rPr lang="es-PE" dirty="0" smtClean="0"/>
                        <a:t>Recordatorio</a:t>
                      </a:r>
                      <a:r>
                        <a:rPr lang="es-PE" baseline="0" dirty="0" smtClean="0"/>
                        <a:t> 24 horas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Chispita(%)</a:t>
                      </a:r>
                      <a:endParaRPr lang="es-PE" dirty="0"/>
                    </a:p>
                  </a:txBody>
                  <a:tcPr/>
                </a:tc>
              </a:tr>
              <a:tr h="712875">
                <a:tc>
                  <a:txBody>
                    <a:bodyPr/>
                    <a:lstStyle/>
                    <a:p>
                      <a:r>
                        <a:rPr lang="es-PE" dirty="0" smtClean="0"/>
                        <a:t>2010 (n=66)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37.9</a:t>
                      </a:r>
                      <a:endParaRPr lang="es-PE" dirty="0"/>
                    </a:p>
                  </a:txBody>
                  <a:tcPr/>
                </a:tc>
              </a:tr>
              <a:tr h="712875">
                <a:tc>
                  <a:txBody>
                    <a:bodyPr/>
                    <a:lstStyle/>
                    <a:p>
                      <a:r>
                        <a:rPr lang="es-PE" dirty="0" smtClean="0"/>
                        <a:t>2014 (n=38)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16.9</a:t>
                      </a:r>
                      <a:endParaRPr lang="es-PE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>
                <a:latin typeface="Arial" pitchFamily="34" charset="0"/>
                <a:cs typeface="Arial" pitchFamily="34" charset="0"/>
              </a:rPr>
              <a:t>Conclusiones del IIN  recordatorio y </a:t>
            </a:r>
            <a:r>
              <a:rPr lang="es-PE" dirty="0" smtClean="0">
                <a:latin typeface="Arial" pitchFamily="34" charset="0"/>
                <a:cs typeface="Arial" pitchFamily="34" charset="0"/>
              </a:rPr>
              <a:t>comparación </a:t>
            </a:r>
            <a:endParaRPr lang="es-P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endParaRPr lang="es-PE" b="1" dirty="0" smtClean="0"/>
          </a:p>
          <a:p>
            <a:pPr lvl="0"/>
            <a:r>
              <a:rPr lang="es-PE" dirty="0" smtClean="0"/>
              <a:t>La mediana de consumo de energía luego de la intervención estuvo alrededor del 100% de las recomendaciones, las niñas y niños están cubriendo sus necesidades de energía.</a:t>
            </a:r>
          </a:p>
          <a:p>
            <a:pPr lvl="0"/>
            <a:r>
              <a:rPr lang="es-PE" dirty="0" smtClean="0"/>
              <a:t>El </a:t>
            </a:r>
            <a:r>
              <a:rPr lang="es-PE" dirty="0" smtClean="0"/>
              <a:t>consumo de proteína no representa un problema en esta población. </a:t>
            </a:r>
          </a:p>
          <a:p>
            <a:pPr lvl="0"/>
            <a:r>
              <a:rPr lang="es-PE" dirty="0" smtClean="0"/>
              <a:t>Hubo un aumento en el consumo de vitamina A para ambos grupos de edad, aunque los niños más todavía no llegan a cubrir las recomendaciones</a:t>
            </a:r>
          </a:p>
          <a:p>
            <a:pPr lvl="0"/>
            <a:r>
              <a:rPr lang="es-PE" dirty="0" smtClean="0"/>
              <a:t>El consumo de Vitamina C es alta en ambos grupos de edad, principalmente por el consumo de papas. </a:t>
            </a:r>
          </a:p>
          <a:p>
            <a:pPr lvl="0"/>
            <a:r>
              <a:rPr lang="es-PE" dirty="0" smtClean="0"/>
              <a:t>Los nutrientes que muestran inadecuada ingesta fueron las vitaminas como la B y minerales como el calcio, hierro y zinc.</a:t>
            </a:r>
          </a:p>
          <a:p>
            <a:pPr lvl="0"/>
            <a:r>
              <a:rPr lang="es-PE" dirty="0" smtClean="0"/>
              <a:t>No se encontraron diferencias de consumo de nutrientes en los niños entre el antes y después de las actividades de intervención.</a:t>
            </a:r>
          </a:p>
          <a:p>
            <a:endParaRPr lang="es-PE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Otras diferencias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PE" dirty="0" smtClean="0"/>
              <a:t>Disminución </a:t>
            </a:r>
            <a:r>
              <a:rPr lang="es-PE" dirty="0" smtClean="0"/>
              <a:t>del </a:t>
            </a:r>
            <a:r>
              <a:rPr lang="es-PE" dirty="0" smtClean="0"/>
              <a:t>á</a:t>
            </a:r>
            <a:r>
              <a:rPr lang="es-PE" dirty="0" smtClean="0"/>
              <a:t>rea </a:t>
            </a:r>
            <a:r>
              <a:rPr lang="es-PE" dirty="0" smtClean="0"/>
              <a:t>cultivada</a:t>
            </a:r>
          </a:p>
          <a:p>
            <a:r>
              <a:rPr lang="es-PE" dirty="0" smtClean="0"/>
              <a:t>Mejora de productividad </a:t>
            </a:r>
          </a:p>
          <a:p>
            <a:r>
              <a:rPr lang="es-PE" dirty="0" smtClean="0"/>
              <a:t>Bajo </a:t>
            </a:r>
            <a:r>
              <a:rPr lang="es-PE" dirty="0" smtClean="0"/>
              <a:t>nivel de consumo de verduras</a:t>
            </a:r>
          </a:p>
          <a:p>
            <a:r>
              <a:rPr lang="es-PE" dirty="0" smtClean="0"/>
              <a:t>Bajo nivel de consumo de carnes pero con tendencia a mejorar </a:t>
            </a:r>
            <a:endParaRPr lang="es-PE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Conclusiones de consultor</a:t>
            </a:r>
            <a:endParaRPr lang="es-PE" dirty="0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s-PE" dirty="0" smtClean="0"/>
              <a:t>Cambios positivos pero restringidos por el bajo nivel de tierra  y agua disponible y condiciones extremas agro-</a:t>
            </a:r>
            <a:r>
              <a:rPr lang="es-PE" dirty="0" err="1" smtClean="0"/>
              <a:t>ecologicas</a:t>
            </a:r>
            <a:r>
              <a:rPr lang="es-PE" dirty="0" smtClean="0"/>
              <a:t>. </a:t>
            </a:r>
          </a:p>
          <a:p>
            <a:r>
              <a:rPr lang="es-PE" dirty="0" smtClean="0"/>
              <a:t>Mayor tiempo (</a:t>
            </a:r>
            <a:r>
              <a:rPr lang="es-PE" dirty="0" err="1" smtClean="0"/>
              <a:t>teoria</a:t>
            </a:r>
            <a:r>
              <a:rPr lang="es-PE" dirty="0" smtClean="0"/>
              <a:t> de cambio).</a:t>
            </a:r>
          </a:p>
          <a:p>
            <a:r>
              <a:rPr lang="es-PE" dirty="0" smtClean="0"/>
              <a:t>IIN concuerda. </a:t>
            </a:r>
          </a:p>
          <a:p>
            <a:r>
              <a:rPr lang="es-PE" dirty="0" smtClean="0"/>
              <a:t>Regresar para ver. </a:t>
            </a:r>
            <a:endParaRPr lang="es-PE" dirty="0"/>
          </a:p>
        </p:txBody>
      </p:sp>
      <p:pic>
        <p:nvPicPr>
          <p:cNvPr id="3" name="2 Imagen" descr="F:\DCIM\101MSDCF\DSC08977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 l="9077" t="26450" r="19384"/>
          <a:stretch/>
        </p:blipFill>
        <p:spPr bwMode="auto">
          <a:xfrm>
            <a:off x="611560" y="1556792"/>
            <a:ext cx="2906395" cy="31683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/>
            </a:ext>
          </a:extLst>
        </p:spPr>
      </p:pic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827584" y="4653136"/>
          <a:ext cx="3096344" cy="823722"/>
        </p:xfrm>
        <a:graphic>
          <a:graphicData uri="http://schemas.openxmlformats.org/drawingml/2006/table">
            <a:tbl>
              <a:tblPr/>
              <a:tblGrid>
                <a:gridCol w="3096344"/>
              </a:tblGrid>
              <a:tr h="7920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PE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 baseline="0" dirty="0">
                          <a:latin typeface="Verdana"/>
                          <a:ea typeface="Calibri"/>
                          <a:cs typeface="Times New Roman"/>
                        </a:rPr>
                        <a:t>Entrevista con director del centro educativo</a:t>
                      </a:r>
                      <a:endParaRPr lang="es-PE" sz="1200" b="1" baseline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b="1" baseline="0" dirty="0">
                          <a:latin typeface="Verdana"/>
                          <a:ea typeface="Calibri"/>
                          <a:cs typeface="Times New Roman"/>
                        </a:rPr>
                        <a:t>de primaria de </a:t>
                      </a:r>
                      <a:r>
                        <a:rPr lang="es-PE" sz="1200" b="1" baseline="0" dirty="0" err="1">
                          <a:latin typeface="Verdana"/>
                          <a:ea typeface="Calibri"/>
                          <a:cs typeface="Times New Roman"/>
                        </a:rPr>
                        <a:t>Sotopampa</a:t>
                      </a:r>
                      <a:endParaRPr lang="es-PE" sz="1200" b="1" baseline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54273" name="Imagen 8" descr="DSC08977"/>
          <p:cNvPicPr>
            <a:picLocks noChangeAspect="1" noChangeArrowheads="1"/>
          </p:cNvPicPr>
          <p:nvPr/>
        </p:nvPicPr>
        <p:blipFill>
          <a:blip r:embed="rId2" cstate="print"/>
          <a:srcRect l="9077" t="26450" r="19383"/>
          <a:stretch>
            <a:fillRect/>
          </a:stretch>
        </p:blipFill>
        <p:spPr bwMode="auto">
          <a:xfrm>
            <a:off x="104775" y="-7439025"/>
            <a:ext cx="2906713" cy="20716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ítulo 1"/>
          <p:cNvSpPr>
            <a:spLocks noGrp="1"/>
          </p:cNvSpPr>
          <p:nvPr>
            <p:ph type="title"/>
          </p:nvPr>
        </p:nvSpPr>
        <p:spPr>
          <a:xfrm>
            <a:off x="222250" y="158750"/>
            <a:ext cx="8670230" cy="949325"/>
          </a:xfrm>
        </p:spPr>
        <p:txBody>
          <a:bodyPr>
            <a:noAutofit/>
          </a:bodyPr>
          <a:lstStyle/>
          <a:p>
            <a:r>
              <a:rPr lang="es-MX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s-MX" sz="2000" dirty="0" smtClean="0">
                <a:latin typeface="Arial" pitchFamily="34" charset="0"/>
                <a:cs typeface="Arial" pitchFamily="34" charset="0"/>
              </a:rPr>
            </a:br>
            <a:r>
              <a:rPr lang="es-MX" sz="2000" dirty="0" smtClean="0">
                <a:latin typeface="Arial" pitchFamily="34" charset="0"/>
                <a:cs typeface="Arial" pitchFamily="34" charset="0"/>
              </a:rPr>
              <a:t>Porcentaje de familias en déficit o </a:t>
            </a:r>
            <a:r>
              <a:rPr lang="es-MX" sz="2000" dirty="0" err="1" smtClean="0">
                <a:latin typeface="Arial" pitchFamily="34" charset="0"/>
                <a:cs typeface="Arial" pitchFamily="34" charset="0"/>
              </a:rPr>
              <a:t>superavit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 de kilocalorías, hierro y zinc</a:t>
            </a:r>
          </a:p>
        </p:txBody>
      </p:sp>
      <p:graphicFrame>
        <p:nvGraphicFramePr>
          <p:cNvPr id="4" name="Gráfico 3"/>
          <p:cNvGraphicFramePr/>
          <p:nvPr/>
        </p:nvGraphicFramePr>
        <p:xfrm>
          <a:off x="1187624" y="1196753"/>
          <a:ext cx="5467081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a 4"/>
          <p:cNvGraphicFramePr>
            <a:graphicFrameLocks noGrp="1"/>
          </p:cNvGraphicFramePr>
          <p:nvPr/>
        </p:nvGraphicFramePr>
        <p:xfrm>
          <a:off x="1115616" y="5589240"/>
          <a:ext cx="5616624" cy="9117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10141"/>
                <a:gridCol w="2390324"/>
                <a:gridCol w="2116159"/>
              </a:tblGrid>
              <a:tr h="21975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1200" dirty="0">
                          <a:effectLst/>
                        </a:rPr>
                        <a:t> </a:t>
                      </a: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Déficit</a:t>
                      </a:r>
                      <a:endParaRPr lang="es-MX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err="1" smtClean="0">
                          <a:solidFill>
                            <a:schemeClr val="tx1"/>
                          </a:solidFill>
                          <a:effectLst/>
                        </a:rPr>
                        <a:t>Superavit</a:t>
                      </a:r>
                      <a:endParaRPr lang="es-MX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067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Kilocalorías</a:t>
                      </a:r>
                      <a:endParaRPr lang="es-MX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effectLst/>
                        </a:rPr>
                        <a:t>73.94%</a:t>
                      </a: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effectLst/>
                        </a:rPr>
                        <a:t>26.06%</a:t>
                      </a:r>
                      <a:endParaRPr lang="es-MX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067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Hierro</a:t>
                      </a:r>
                      <a:endParaRPr lang="es-MX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effectLst/>
                        </a:rPr>
                        <a:t>64.24%</a:t>
                      </a:r>
                      <a:endParaRPr lang="es-MX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effectLst/>
                        </a:rPr>
                        <a:t>35.76%</a:t>
                      </a:r>
                      <a:endParaRPr lang="es-MX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067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</a:rPr>
                        <a:t>Zinc</a:t>
                      </a:r>
                      <a:endParaRPr lang="es-MX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effectLst/>
                        </a:rPr>
                        <a:t>63.64%</a:t>
                      </a:r>
                      <a:endParaRPr lang="es-MX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effectLst/>
                        </a:rPr>
                        <a:t>36.36%</a:t>
                      </a: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Elipse 2"/>
          <p:cNvSpPr/>
          <p:nvPr/>
        </p:nvSpPr>
        <p:spPr>
          <a:xfrm>
            <a:off x="6948264" y="2492896"/>
            <a:ext cx="1872208" cy="1762299"/>
          </a:xfrm>
          <a:prstGeom prst="ellipse">
            <a:avLst/>
          </a:prstGeom>
          <a:solidFill>
            <a:srgbClr val="FFFF00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39963" name="CuadroTexto 5"/>
          <p:cNvSpPr txBox="1">
            <a:spLocks noChangeArrowheads="1"/>
          </p:cNvSpPr>
          <p:nvPr/>
        </p:nvSpPr>
        <p:spPr bwMode="auto">
          <a:xfrm>
            <a:off x="7399338" y="2762250"/>
            <a:ext cx="1177925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400"/>
              <a:t>57.6% no cubrió ninguno;</a:t>
            </a:r>
          </a:p>
          <a:p>
            <a:r>
              <a:rPr lang="es-MX" sz="1400"/>
              <a:t>21.8% si cubrió todos</a:t>
            </a:r>
          </a:p>
        </p:txBody>
      </p:sp>
      <p:sp>
        <p:nvSpPr>
          <p:cNvPr id="39964" name="6 CuadroTexto"/>
          <p:cNvSpPr txBox="1">
            <a:spLocks noChangeArrowheads="1"/>
          </p:cNvSpPr>
          <p:nvPr/>
        </p:nvSpPr>
        <p:spPr bwMode="auto">
          <a:xfrm>
            <a:off x="8153400" y="6211887"/>
            <a:ext cx="990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PE" dirty="0"/>
              <a:t>Datos </a:t>
            </a:r>
            <a:r>
              <a:rPr lang="es-PE" dirty="0" err="1"/>
              <a:t>A.Arce</a:t>
            </a:r>
            <a:endParaRPr lang="es-P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>
                <a:latin typeface="Arial" pitchFamily="34" charset="0"/>
                <a:cs typeface="Arial" pitchFamily="34" charset="0"/>
              </a:rPr>
              <a:t>Desnutrición crónica 2013</a:t>
            </a:r>
            <a:endParaRPr lang="es-PE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5220072" y="2780928"/>
          <a:ext cx="762000" cy="283845"/>
        </p:xfrm>
        <a:graphic>
          <a:graphicData uri="http://schemas.openxmlformats.org/drawingml/2006/table">
            <a:tbl>
              <a:tblPr/>
              <a:tblGrid>
                <a:gridCol w="7620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n=216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5 Gráfico"/>
          <p:cNvGraphicFramePr/>
          <p:nvPr/>
        </p:nvGraphicFramePr>
        <p:xfrm>
          <a:off x="1547664" y="2060848"/>
          <a:ext cx="6102424" cy="4395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niños chopcc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548680"/>
            <a:ext cx="8892480" cy="6663645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2960019" y="2967335"/>
            <a:ext cx="32239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Gracias</a:t>
            </a:r>
            <a:endParaRPr lang="es-E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3254</TotalTime>
  <Words>1088</Words>
  <Application>Microsoft Office PowerPoint</Application>
  <PresentationFormat>Presentación en pantalla (4:3)</PresentationFormat>
  <Paragraphs>253</Paragraphs>
  <Slides>29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0" baseType="lpstr">
      <vt:lpstr>Mirador</vt:lpstr>
      <vt:lpstr>Promoviendo el Vinculo Entre Nutrición y Agricultura Para Una Mejor Alimentación</vt:lpstr>
      <vt:lpstr>Objetivos del proyecto </vt:lpstr>
      <vt:lpstr>Diapositiva 3</vt:lpstr>
      <vt:lpstr>Diseño de Evaluación </vt:lpstr>
      <vt:lpstr>Tres ejes  del proyecto - (14 grupos de mujeres)</vt:lpstr>
      <vt:lpstr>Diapositiva 6</vt:lpstr>
      <vt:lpstr>Diapositiva 7</vt:lpstr>
      <vt:lpstr>Aportes en nutrición (consultor )</vt:lpstr>
      <vt:lpstr>Diapositiva 9</vt:lpstr>
      <vt:lpstr>Clones Precoces con alto contenido nutricional seleccionados: Chopccapampa y Sotopampa. </vt:lpstr>
      <vt:lpstr>Dos clones resistentes a rancha </vt:lpstr>
      <vt:lpstr>Resultados</vt:lpstr>
      <vt:lpstr>Cuanto dura la papa 2010 vs 2014 </vt:lpstr>
      <vt:lpstr>Introducción de papa con alto contenido nutricional</vt:lpstr>
      <vt:lpstr>Escalamiento de semilla de papa con alto contenido nutricional</vt:lpstr>
      <vt:lpstr>Multiplicación y distribución de semillas con alto contenido nutricional 2013- 2014</vt:lpstr>
      <vt:lpstr>Percepción de problemas en el cultivo de papa</vt:lpstr>
      <vt:lpstr>Investigacion minuciosa S. Parsa     juego de roles como metodo de  difundir buenas pracitcas </vt:lpstr>
      <vt:lpstr>Siembra, venta y consumo de tarwi</vt:lpstr>
      <vt:lpstr>Diapositiva 20</vt:lpstr>
      <vt:lpstr>Diapositiva 21</vt:lpstr>
      <vt:lpstr>Diapositiva 22</vt:lpstr>
      <vt:lpstr>Chispitas: complemento vitamínico y mineral </vt:lpstr>
      <vt:lpstr>Conclusiones del IIN  recordatorio y comparación </vt:lpstr>
      <vt:lpstr>Otras diferencias</vt:lpstr>
      <vt:lpstr>Conclusiones de consultor</vt:lpstr>
      <vt:lpstr> Porcentaje de familias en déficit o superavit de kilocalorías, hierro y zinc</vt:lpstr>
      <vt:lpstr>Desnutrición crónica 2013</vt:lpstr>
      <vt:lpstr>Diapositiva 29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 Scurrah</dc:creator>
  <cp:lastModifiedBy>Maria Scurrah</cp:lastModifiedBy>
  <cp:revision>36</cp:revision>
  <dcterms:created xsi:type="dcterms:W3CDTF">2015-07-07T23:08:53Z</dcterms:created>
  <dcterms:modified xsi:type="dcterms:W3CDTF">2015-07-14T14:31:13Z</dcterms:modified>
</cp:coreProperties>
</file>