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467" r:id="rId2"/>
    <p:sldId id="518" r:id="rId3"/>
    <p:sldId id="519" r:id="rId4"/>
    <p:sldId id="434" r:id="rId5"/>
    <p:sldId id="463" r:id="rId6"/>
    <p:sldId id="435" r:id="rId7"/>
    <p:sldId id="437" r:id="rId8"/>
    <p:sldId id="439" r:id="rId9"/>
    <p:sldId id="516" r:id="rId10"/>
    <p:sldId id="517" r:id="rId11"/>
    <p:sldId id="479" r:id="rId12"/>
    <p:sldId id="275" r:id="rId13"/>
    <p:sldId id="480" r:id="rId14"/>
    <p:sldId id="454" r:id="rId15"/>
    <p:sldId id="521" r:id="rId16"/>
    <p:sldId id="525" r:id="rId17"/>
    <p:sldId id="523" r:id="rId18"/>
    <p:sldId id="52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MCREED" initials="H" lastIdx="23" clrIdx="0">
    <p:extLst>
      <p:ext uri="{19B8F6BF-5375-455C-9EA6-DF929625EA0E}">
        <p15:presenceInfo xmlns:p15="http://schemas.microsoft.com/office/powerpoint/2012/main" userId="HMCREED" providerId="None"/>
      </p:ext>
    </p:extLst>
  </p:cmAuthor>
  <p:cmAuthor id="2" name="Andrew Jones" initials="AJ" lastIdx="2" clrIdx="1">
    <p:extLst>
      <p:ext uri="{19B8F6BF-5375-455C-9EA6-DF929625EA0E}">
        <p15:presenceInfo xmlns:p15="http://schemas.microsoft.com/office/powerpoint/2012/main" userId="3470a2d7c0a96791" providerId="Windows Live"/>
      </p:ext>
    </p:extLst>
  </p:cmAuthor>
  <p:cmAuthor id="3" name="De Haan, Stef (CIP)" initials="DHS(" lastIdx="1" clrIdx="2">
    <p:extLst>
      <p:ext uri="{19B8F6BF-5375-455C-9EA6-DF929625EA0E}">
        <p15:presenceInfo xmlns:p15="http://schemas.microsoft.com/office/powerpoint/2012/main" userId="S::S.DEHAAN@cgiar.org::50bcd491-be10-480a-aedc-b122a0f2ad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70207" autoAdjust="0"/>
  </p:normalViewPr>
  <p:slideViewPr>
    <p:cSldViewPr snapToGrid="0">
      <p:cViewPr varScale="1">
        <p:scale>
          <a:sx n="48" d="100"/>
          <a:sy n="48" d="100"/>
        </p:scale>
        <p:origin x="1368" y="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01FD2-FCD3-4188-B64E-54CC55FF1E6B}" type="datetimeFigureOut">
              <a:rPr lang="en-US" smtClean="0"/>
              <a:t>6/22/2020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4B2445-0CC0-4049-B2CC-E1EF2D879A12}" type="slidenum">
              <a:rPr lang="en-US" smtClean="0"/>
              <a:t>‹#›</a:t>
            </a:fld>
            <a:endParaRPr lang="en-US"/>
          </a:p>
        </p:txBody>
      </p:sp>
    </p:spTree>
    <p:extLst>
      <p:ext uri="{BB962C8B-B14F-4D97-AF65-F5344CB8AC3E}">
        <p14:creationId xmlns:p14="http://schemas.microsoft.com/office/powerpoint/2010/main" val="1072853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38A1BDD6-061E-4608-8CEE-C9DBC4429DD7}" type="slidenum">
              <a:rPr lang="en-US" smtClean="0"/>
              <a:t>1</a:t>
            </a:fld>
            <a:endParaRPr lang="en-US"/>
          </a:p>
        </p:txBody>
      </p:sp>
    </p:spTree>
    <p:extLst>
      <p:ext uri="{BB962C8B-B14F-4D97-AF65-F5344CB8AC3E}">
        <p14:creationId xmlns:p14="http://schemas.microsoft.com/office/powerpoint/2010/main" val="879459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054B2445-0CC0-4049-B2CC-E1EF2D879A12}" type="slidenum">
              <a:rPr lang="en-US" smtClean="0"/>
              <a:t>2</a:t>
            </a:fld>
            <a:endParaRPr lang="en-US"/>
          </a:p>
        </p:txBody>
      </p:sp>
    </p:spTree>
    <p:extLst>
      <p:ext uri="{BB962C8B-B14F-4D97-AF65-F5344CB8AC3E}">
        <p14:creationId xmlns:p14="http://schemas.microsoft.com/office/powerpoint/2010/main" val="231765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4B2445-0CC0-4049-B2CC-E1EF2D879A12}" type="slidenum">
              <a:rPr lang="en-US" smtClean="0"/>
              <a:t>3</a:t>
            </a:fld>
            <a:endParaRPr lang="en-US"/>
          </a:p>
        </p:txBody>
      </p:sp>
    </p:spTree>
    <p:extLst>
      <p:ext uri="{BB962C8B-B14F-4D97-AF65-F5344CB8AC3E}">
        <p14:creationId xmlns:p14="http://schemas.microsoft.com/office/powerpoint/2010/main" val="956934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4ACA50E-6274-EC4B-8BA2-9D3276172FD4}" type="slidenum">
              <a:rPr lang="en-US" smtClean="0"/>
              <a:t>4</a:t>
            </a:fld>
            <a:endParaRPr lang="en-US"/>
          </a:p>
        </p:txBody>
      </p:sp>
    </p:spTree>
    <p:extLst>
      <p:ext uri="{BB962C8B-B14F-4D97-AF65-F5344CB8AC3E}">
        <p14:creationId xmlns:p14="http://schemas.microsoft.com/office/powerpoint/2010/main" val="969582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4ACA50E-6274-EC4B-8BA2-9D3276172FD4}" type="slidenum">
              <a:rPr lang="en-US" smtClean="0"/>
              <a:t>6</a:t>
            </a:fld>
            <a:endParaRPr lang="en-US"/>
          </a:p>
        </p:txBody>
      </p:sp>
    </p:spTree>
    <p:extLst>
      <p:ext uri="{BB962C8B-B14F-4D97-AF65-F5344CB8AC3E}">
        <p14:creationId xmlns:p14="http://schemas.microsoft.com/office/powerpoint/2010/main" val="970638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4ACA50E-6274-EC4B-8BA2-9D3276172FD4}" type="slidenum">
              <a:rPr lang="en-US" smtClean="0"/>
              <a:t>7</a:t>
            </a:fld>
            <a:endParaRPr lang="en-US"/>
          </a:p>
        </p:txBody>
      </p:sp>
    </p:spTree>
    <p:extLst>
      <p:ext uri="{BB962C8B-B14F-4D97-AF65-F5344CB8AC3E}">
        <p14:creationId xmlns:p14="http://schemas.microsoft.com/office/powerpoint/2010/main" val="953039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baseline="0" dirty="0"/>
          </a:p>
        </p:txBody>
      </p:sp>
      <p:sp>
        <p:nvSpPr>
          <p:cNvPr id="4" name="Slide Number Placeholder 3"/>
          <p:cNvSpPr>
            <a:spLocks noGrp="1"/>
          </p:cNvSpPr>
          <p:nvPr>
            <p:ph type="sldNum" sz="quarter" idx="10"/>
          </p:nvPr>
        </p:nvSpPr>
        <p:spPr/>
        <p:txBody>
          <a:bodyPr/>
          <a:lstStyle/>
          <a:p>
            <a:fld id="{F4ACA50E-6274-EC4B-8BA2-9D3276172FD4}" type="slidenum">
              <a:rPr lang="en-US" smtClean="0"/>
              <a:t>8</a:t>
            </a:fld>
            <a:endParaRPr lang="en-US"/>
          </a:p>
        </p:txBody>
      </p:sp>
    </p:spTree>
    <p:extLst>
      <p:ext uri="{BB962C8B-B14F-4D97-AF65-F5344CB8AC3E}">
        <p14:creationId xmlns:p14="http://schemas.microsoft.com/office/powerpoint/2010/main" val="1109901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a:p>
        </p:txBody>
      </p:sp>
      <p:sp>
        <p:nvSpPr>
          <p:cNvPr id="4" name="Slide Number Placeholder 3"/>
          <p:cNvSpPr>
            <a:spLocks noGrp="1"/>
          </p:cNvSpPr>
          <p:nvPr>
            <p:ph type="sldNum" sz="quarter" idx="10"/>
          </p:nvPr>
        </p:nvSpPr>
        <p:spPr/>
        <p:txBody>
          <a:bodyPr/>
          <a:lstStyle/>
          <a:p>
            <a:fld id="{F4ACA50E-6274-EC4B-8BA2-9D3276172FD4}" type="slidenum">
              <a:rPr lang="en-US" smtClean="0"/>
              <a:t>9</a:t>
            </a:fld>
            <a:endParaRPr lang="en-US"/>
          </a:p>
        </p:txBody>
      </p:sp>
    </p:spTree>
    <p:extLst>
      <p:ext uri="{BB962C8B-B14F-4D97-AF65-F5344CB8AC3E}">
        <p14:creationId xmlns:p14="http://schemas.microsoft.com/office/powerpoint/2010/main" val="1672687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a:p>
        </p:txBody>
      </p:sp>
      <p:sp>
        <p:nvSpPr>
          <p:cNvPr id="4" name="Slide Number Placeholder 3"/>
          <p:cNvSpPr>
            <a:spLocks noGrp="1"/>
          </p:cNvSpPr>
          <p:nvPr>
            <p:ph type="sldNum" sz="quarter" idx="10"/>
          </p:nvPr>
        </p:nvSpPr>
        <p:spPr/>
        <p:txBody>
          <a:bodyPr/>
          <a:lstStyle/>
          <a:p>
            <a:fld id="{F4ACA50E-6274-EC4B-8BA2-9D3276172FD4}" type="slidenum">
              <a:rPr lang="en-US" smtClean="0"/>
              <a:t>10</a:t>
            </a:fld>
            <a:endParaRPr lang="en-US"/>
          </a:p>
        </p:txBody>
      </p:sp>
    </p:spTree>
    <p:extLst>
      <p:ext uri="{BB962C8B-B14F-4D97-AF65-F5344CB8AC3E}">
        <p14:creationId xmlns:p14="http://schemas.microsoft.com/office/powerpoint/2010/main" val="664482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4B2445-0CC0-4049-B2CC-E1EF2D879A12}" type="slidenum">
              <a:rPr lang="en-US" smtClean="0"/>
              <a:t>12</a:t>
            </a:fld>
            <a:endParaRPr lang="en-US"/>
          </a:p>
        </p:txBody>
      </p:sp>
    </p:spTree>
    <p:extLst>
      <p:ext uri="{BB962C8B-B14F-4D97-AF65-F5344CB8AC3E}">
        <p14:creationId xmlns:p14="http://schemas.microsoft.com/office/powerpoint/2010/main" val="1214420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ACA50E-6274-EC4B-8BA2-9D3276172FD4}" type="slidenum">
              <a:rPr lang="en-US" smtClean="0"/>
              <a:t>14</a:t>
            </a:fld>
            <a:endParaRPr lang="en-US"/>
          </a:p>
        </p:txBody>
      </p:sp>
    </p:spTree>
    <p:extLst>
      <p:ext uri="{BB962C8B-B14F-4D97-AF65-F5344CB8AC3E}">
        <p14:creationId xmlns:p14="http://schemas.microsoft.com/office/powerpoint/2010/main" val="163169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4B2445-0CC0-4049-B2CC-E1EF2D879A12}" type="slidenum">
              <a:rPr lang="en-US" smtClean="0"/>
              <a:t>15</a:t>
            </a:fld>
            <a:endParaRPr lang="en-US"/>
          </a:p>
        </p:txBody>
      </p:sp>
    </p:spTree>
    <p:extLst>
      <p:ext uri="{BB962C8B-B14F-4D97-AF65-F5344CB8AC3E}">
        <p14:creationId xmlns:p14="http://schemas.microsoft.com/office/powerpoint/2010/main" val="2050466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054B2445-0CC0-4049-B2CC-E1EF2D879A12}" type="slidenum">
              <a:rPr lang="en-US" smtClean="0"/>
              <a:t>16</a:t>
            </a:fld>
            <a:endParaRPr lang="en-US"/>
          </a:p>
        </p:txBody>
      </p:sp>
    </p:spTree>
    <p:extLst>
      <p:ext uri="{BB962C8B-B14F-4D97-AF65-F5344CB8AC3E}">
        <p14:creationId xmlns:p14="http://schemas.microsoft.com/office/powerpoint/2010/main" val="1995594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4B2445-0CC0-4049-B2CC-E1EF2D879A12}" type="slidenum">
              <a:rPr lang="en-US" smtClean="0"/>
              <a:t>17</a:t>
            </a:fld>
            <a:endParaRPr lang="en-US"/>
          </a:p>
        </p:txBody>
      </p:sp>
    </p:spTree>
    <p:extLst>
      <p:ext uri="{BB962C8B-B14F-4D97-AF65-F5344CB8AC3E}">
        <p14:creationId xmlns:p14="http://schemas.microsoft.com/office/powerpoint/2010/main" val="3076242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4B2445-0CC0-4049-B2CC-E1EF2D879A12}" type="slidenum">
              <a:rPr lang="en-US" smtClean="0"/>
              <a:t>18</a:t>
            </a:fld>
            <a:endParaRPr lang="en-US"/>
          </a:p>
        </p:txBody>
      </p:sp>
    </p:spTree>
    <p:extLst>
      <p:ext uri="{BB962C8B-B14F-4D97-AF65-F5344CB8AC3E}">
        <p14:creationId xmlns:p14="http://schemas.microsoft.com/office/powerpoint/2010/main" val="3508998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C6B5-78FE-419E-8632-EFAD4728C0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F5D592-A8CF-4FEF-972D-9FF57E70BA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5B268E-AD69-405B-A306-D8A9D6436928}"/>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5" name="Footer Placeholder 4">
            <a:extLst>
              <a:ext uri="{FF2B5EF4-FFF2-40B4-BE49-F238E27FC236}">
                <a16:creationId xmlns:a16="http://schemas.microsoft.com/office/drawing/2014/main" id="{9015CDCB-4696-4AF3-978A-B9B58D2BC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95747A-7079-4307-9DB5-FD90841F53EB}"/>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238665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A347E-F786-45C6-8EE1-6F3C86599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3766E0-8840-4622-AB91-15292E80C3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F6D03F-5440-4382-84F1-6F8469D34670}"/>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5" name="Footer Placeholder 4">
            <a:extLst>
              <a:ext uri="{FF2B5EF4-FFF2-40B4-BE49-F238E27FC236}">
                <a16:creationId xmlns:a16="http://schemas.microsoft.com/office/drawing/2014/main" id="{437E9CBD-D3D9-4E65-A6E0-2115D67886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511C99-A110-45AC-862A-997FE39447BC}"/>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497086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5C733-1EF4-414C-A809-A8BC785B2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C138D2-3A08-4B67-ADF9-FBE48328BA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8FFA1A-FE68-4F11-A5FB-8C10D4C74D4B}"/>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5" name="Footer Placeholder 4">
            <a:extLst>
              <a:ext uri="{FF2B5EF4-FFF2-40B4-BE49-F238E27FC236}">
                <a16:creationId xmlns:a16="http://schemas.microsoft.com/office/drawing/2014/main" id="{D7F32A92-8811-40BF-8B55-8FE289218D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DA585F-732C-449D-A374-7276F5817081}"/>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3185384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435D-58D1-4F33-9C76-6E7D9AB727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A8656C-7B97-43B4-9186-65BF89F9AF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0D7D1E-E0DA-4A62-8C63-BE731ADC6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7DA272-3EA2-4B14-A81B-30A193F9D392}"/>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6" name="Footer Placeholder 5">
            <a:extLst>
              <a:ext uri="{FF2B5EF4-FFF2-40B4-BE49-F238E27FC236}">
                <a16:creationId xmlns:a16="http://schemas.microsoft.com/office/drawing/2014/main" id="{F560231F-1510-4B67-A156-FB21E52AA8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DB9187-BD1D-4479-9A4E-3EA0212070DF}"/>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2482037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6012D-B774-424D-9FE6-1CBB1D6566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56FA7F-3D2A-46B3-862B-F5AF406940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A820D1-4435-4F9F-8F3B-6C9A079F92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F4CD69-8825-4C8A-BF3B-A6874E97A0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A7620C-9FB3-421F-9366-C7444B5149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76B2BC-6B65-4434-9809-8EF39E272F03}"/>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8" name="Footer Placeholder 7">
            <a:extLst>
              <a:ext uri="{FF2B5EF4-FFF2-40B4-BE49-F238E27FC236}">
                <a16:creationId xmlns:a16="http://schemas.microsoft.com/office/drawing/2014/main" id="{3A0CBA6A-1DD1-47B2-A5BD-991F87A980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591F48-37C1-4303-AE7E-5F445CD27D46}"/>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48310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4AFE1-60BB-4DB3-AE92-05CA2E54BE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0107B1-6707-4FA3-9590-C8078E1C6673}"/>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4" name="Footer Placeholder 3">
            <a:extLst>
              <a:ext uri="{FF2B5EF4-FFF2-40B4-BE49-F238E27FC236}">
                <a16:creationId xmlns:a16="http://schemas.microsoft.com/office/drawing/2014/main" id="{1F346A63-7139-4F2C-AC05-78ACA9EFBB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34B5CA-9070-4666-BD70-727F0BC5CE23}"/>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953292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842C33-AF4C-4B43-B05B-8781924FF228}"/>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3" name="Footer Placeholder 2">
            <a:extLst>
              <a:ext uri="{FF2B5EF4-FFF2-40B4-BE49-F238E27FC236}">
                <a16:creationId xmlns:a16="http://schemas.microsoft.com/office/drawing/2014/main" id="{6F75C01F-9DAC-4DEA-8EEB-82DC91E468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5CA375-0DD5-4DE2-AC46-D84A6344E370}"/>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2337750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45E79-92B8-4081-BFF8-24C6AC80B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B8B66D-941A-4853-97B9-B387EAC3A6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B1E6EF-53D7-45E9-A475-F8EB8CBC44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8FA82B-C3E2-4A16-9416-43FCE04D3490}"/>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6" name="Footer Placeholder 5">
            <a:extLst>
              <a:ext uri="{FF2B5EF4-FFF2-40B4-BE49-F238E27FC236}">
                <a16:creationId xmlns:a16="http://schemas.microsoft.com/office/drawing/2014/main" id="{7CAC416F-599B-4F00-A5D0-67A5BA79C8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8F6A70-09AD-4BE9-BE47-E5BCF49A1502}"/>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2831343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F872-4067-4C02-A927-60F507C84D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0BB2A0-A9D1-4CE4-BB99-7CD4165EF1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C0635E-9DC5-4A57-B5C6-E5C03B733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5283FC-09DA-4D67-83BC-786ACE2806E4}"/>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6" name="Footer Placeholder 5">
            <a:extLst>
              <a:ext uri="{FF2B5EF4-FFF2-40B4-BE49-F238E27FC236}">
                <a16:creationId xmlns:a16="http://schemas.microsoft.com/office/drawing/2014/main" id="{79750B25-9FAB-4BAA-BFD5-2794E0E5DA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D35238-1E77-4F9C-8354-14CF1BCCC3B5}"/>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4248125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99B1C-93E7-4019-A1E2-0F5AE6B1EC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479005-774A-40AB-96C7-8998EA05D0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424F75-2386-4F6D-8C1F-A8F123E26CC0}"/>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5" name="Footer Placeholder 4">
            <a:extLst>
              <a:ext uri="{FF2B5EF4-FFF2-40B4-BE49-F238E27FC236}">
                <a16:creationId xmlns:a16="http://schemas.microsoft.com/office/drawing/2014/main" id="{EEE9C45E-BFC3-4DA6-8533-292F02BB02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E86EC2-9C83-45D9-A97B-7A6E31A93552}"/>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1064435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D938AE-000B-43A2-A3E2-FDAE20D222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38BAB0-C092-4EC5-99FC-79DB19BC80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56D39A-26D9-4A02-A0F9-BDD63DC6DCAF}"/>
              </a:ext>
            </a:extLst>
          </p:cNvPr>
          <p:cNvSpPr>
            <a:spLocks noGrp="1"/>
          </p:cNvSpPr>
          <p:nvPr>
            <p:ph type="dt" sz="half" idx="10"/>
          </p:nvPr>
        </p:nvSpPr>
        <p:spPr/>
        <p:txBody>
          <a:bodyPr/>
          <a:lstStyle/>
          <a:p>
            <a:fld id="{2AE5F3E5-653A-437C-B4B1-B55A331117B2}" type="datetimeFigureOut">
              <a:rPr lang="en-US" smtClean="0"/>
              <a:t>6/22/2020</a:t>
            </a:fld>
            <a:endParaRPr lang="en-US"/>
          </a:p>
        </p:txBody>
      </p:sp>
      <p:sp>
        <p:nvSpPr>
          <p:cNvPr id="5" name="Footer Placeholder 4">
            <a:extLst>
              <a:ext uri="{FF2B5EF4-FFF2-40B4-BE49-F238E27FC236}">
                <a16:creationId xmlns:a16="http://schemas.microsoft.com/office/drawing/2014/main" id="{3EE641FC-4095-40E7-A63B-17CDE0C11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29AFB3-CFCC-4E0B-B347-56556733C98F}"/>
              </a:ext>
            </a:extLst>
          </p:cNvPr>
          <p:cNvSpPr>
            <a:spLocks noGrp="1"/>
          </p:cNvSpPr>
          <p:nvPr>
            <p:ph type="sldNum" sz="quarter" idx="12"/>
          </p:nvPr>
        </p:nvSpPr>
        <p:spPr/>
        <p:txBody>
          <a:bodyPr/>
          <a:lstStyle/>
          <a:p>
            <a:fld id="{EA9F90CE-71A5-4A78-985E-EF06A82577D7}" type="slidenum">
              <a:rPr lang="en-US" smtClean="0"/>
              <a:t>‹#›</a:t>
            </a:fld>
            <a:endParaRPr lang="en-US"/>
          </a:p>
        </p:txBody>
      </p:sp>
    </p:spTree>
    <p:extLst>
      <p:ext uri="{BB962C8B-B14F-4D97-AF65-F5344CB8AC3E}">
        <p14:creationId xmlns:p14="http://schemas.microsoft.com/office/powerpoint/2010/main" val="1016542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352046-C2F0-41F5-8E39-20AE63605D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74EA76-EE67-4E63-A11F-ECF4C15895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BB9D96-6055-4C1D-8A6E-75CCCDA05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5F3E5-653A-437C-B4B1-B55A331117B2}" type="datetimeFigureOut">
              <a:rPr lang="en-US" smtClean="0"/>
              <a:t>6/22/2020</a:t>
            </a:fld>
            <a:endParaRPr lang="en-US"/>
          </a:p>
        </p:txBody>
      </p:sp>
      <p:sp>
        <p:nvSpPr>
          <p:cNvPr id="5" name="Footer Placeholder 4">
            <a:extLst>
              <a:ext uri="{FF2B5EF4-FFF2-40B4-BE49-F238E27FC236}">
                <a16:creationId xmlns:a16="http://schemas.microsoft.com/office/drawing/2014/main" id="{A59A4E3A-41FE-4C7F-A391-236DF098DD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1DF46B-8767-4EE0-B4CA-0B7FF3DA4D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9F90CE-71A5-4A78-985E-EF06A82577D7}" type="slidenum">
              <a:rPr lang="en-US" smtClean="0"/>
              <a:t>‹#›</a:t>
            </a:fld>
            <a:endParaRPr lang="en-US"/>
          </a:p>
        </p:txBody>
      </p:sp>
    </p:spTree>
    <p:extLst>
      <p:ext uri="{BB962C8B-B14F-4D97-AF65-F5344CB8AC3E}">
        <p14:creationId xmlns:p14="http://schemas.microsoft.com/office/powerpoint/2010/main" val="50954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hyperlink" Target="https://muse.jhu.edu/article/758921/pdf"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8" descr="C:\Users\Hcreed\Downloads\IMG_20170524_101258335_HD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p:spPr>
      </p:pic>
      <p:sp>
        <p:nvSpPr>
          <p:cNvPr id="3" name="Subtitle 2">
            <a:extLst>
              <a:ext uri="{FF2B5EF4-FFF2-40B4-BE49-F238E27FC236}">
                <a16:creationId xmlns:a16="http://schemas.microsoft.com/office/drawing/2014/main" id="{0080C55E-7AD7-4B1C-B3EC-2AB2B88B1BF1}"/>
              </a:ext>
            </a:extLst>
          </p:cNvPr>
          <p:cNvSpPr txBox="1">
            <a:spLocks/>
          </p:cNvSpPr>
          <p:nvPr/>
        </p:nvSpPr>
        <p:spPr>
          <a:xfrm>
            <a:off x="0" y="5026462"/>
            <a:ext cx="12192000" cy="1653738"/>
          </a:xfrm>
          <a:prstGeom prst="rect">
            <a:avLst/>
          </a:prstGeom>
          <a:solidFill>
            <a:schemeClr val="bg1">
              <a:alpha val="71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2500" b="1" dirty="0"/>
              <a:t>Stef de Haan </a:t>
            </a:r>
            <a:r>
              <a:rPr lang="en-US" sz="2500" dirty="0"/>
              <a:t>(Centro </a:t>
            </a:r>
            <a:r>
              <a:rPr lang="en-US" sz="2500" dirty="0" err="1"/>
              <a:t>Internacional</a:t>
            </a:r>
            <a:r>
              <a:rPr lang="en-US" sz="2500" dirty="0"/>
              <a:t> de la Papa), </a:t>
            </a:r>
            <a:r>
              <a:rPr lang="en-US" sz="2500" b="1" dirty="0"/>
              <a:t>Hilary Creed-Kanashiro </a:t>
            </a:r>
            <a:r>
              <a:rPr lang="en-US" sz="2500" dirty="0"/>
              <a:t>(Instituto de </a:t>
            </a:r>
            <a:r>
              <a:rPr lang="en-US" sz="2500" dirty="0" err="1"/>
              <a:t>Investigacion</a:t>
            </a:r>
            <a:r>
              <a:rPr lang="en-US" sz="2500" dirty="0"/>
              <a:t> Nutricional), </a:t>
            </a:r>
            <a:r>
              <a:rPr lang="en-US" sz="2500" b="1" dirty="0"/>
              <a:t>Andy Jones </a:t>
            </a:r>
            <a:r>
              <a:rPr lang="en-US" sz="2500" dirty="0"/>
              <a:t>(Universidad de Michigan), </a:t>
            </a:r>
            <a:r>
              <a:rPr lang="en-US" sz="2500" b="1" dirty="0"/>
              <a:t>Karl Zimmerer </a:t>
            </a:r>
            <a:r>
              <a:rPr lang="en-US" sz="2500" dirty="0"/>
              <a:t>(Universidad </a:t>
            </a:r>
            <a:r>
              <a:rPr lang="en-US" sz="2500" dirty="0" err="1"/>
              <a:t>Estatal</a:t>
            </a:r>
            <a:r>
              <a:rPr lang="en-US" sz="2500" dirty="0"/>
              <a:t> de </a:t>
            </a:r>
            <a:r>
              <a:rPr lang="en-US" sz="2500" dirty="0" err="1"/>
              <a:t>Pensilvania</a:t>
            </a:r>
            <a:r>
              <a:rPr lang="en-US" sz="2500" dirty="0"/>
              <a:t>)</a:t>
            </a:r>
          </a:p>
          <a:p>
            <a:pPr marL="0" indent="0" algn="ctr">
              <a:lnSpc>
                <a:spcPct val="110000"/>
              </a:lnSpc>
              <a:buNone/>
            </a:pPr>
            <a:r>
              <a:rPr lang="en-US" sz="2300" dirty="0"/>
              <a:t>10 de </a:t>
            </a:r>
            <a:r>
              <a:rPr lang="en-US" sz="2300" dirty="0" err="1"/>
              <a:t>julio</a:t>
            </a:r>
            <a:r>
              <a:rPr lang="en-US" sz="2300" dirty="0"/>
              <a:t> 2020, </a:t>
            </a:r>
            <a:r>
              <a:rPr lang="es-ES_tradnl" sz="2300" dirty="0"/>
              <a:t>Décimo Sexta Reunión Anual de la CdP Andes (Modalidad Virtual)</a:t>
            </a:r>
            <a:endParaRPr lang="en-US" sz="2300" dirty="0"/>
          </a:p>
        </p:txBody>
      </p:sp>
      <p:sp>
        <p:nvSpPr>
          <p:cNvPr id="5" name="TextBox 4">
            <a:extLst>
              <a:ext uri="{FF2B5EF4-FFF2-40B4-BE49-F238E27FC236}">
                <a16:creationId xmlns:a16="http://schemas.microsoft.com/office/drawing/2014/main" id="{84847C1F-F8FC-4954-A350-27B22238F115}"/>
              </a:ext>
            </a:extLst>
          </p:cNvPr>
          <p:cNvSpPr txBox="1"/>
          <p:nvPr/>
        </p:nvSpPr>
        <p:spPr>
          <a:xfrm>
            <a:off x="0" y="0"/>
            <a:ext cx="12192000" cy="2123658"/>
          </a:xfrm>
          <a:prstGeom prst="rect">
            <a:avLst/>
          </a:prstGeom>
          <a:solidFill>
            <a:schemeClr val="bg1">
              <a:alpha val="46000"/>
            </a:schemeClr>
          </a:solidFill>
        </p:spPr>
        <p:txBody>
          <a:bodyPr wrap="square" rtlCol="0">
            <a:spAutoFit/>
          </a:bodyPr>
          <a:lstStyle/>
          <a:p>
            <a:pPr algn="ctr"/>
            <a:r>
              <a:rPr lang="es-ES" sz="4400" b="1" dirty="0"/>
              <a:t>Examinando y fortaleciendo la resiliencia de la agrobiodiversidad y la alimentación saludable de pequeños productores en los Andes peruanos</a:t>
            </a:r>
            <a:endParaRPr lang="en-US" sz="4400" b="1" dirty="0"/>
          </a:p>
        </p:txBody>
      </p:sp>
    </p:spTree>
    <p:extLst>
      <p:ext uri="{BB962C8B-B14F-4D97-AF65-F5344CB8AC3E}">
        <p14:creationId xmlns:p14="http://schemas.microsoft.com/office/powerpoint/2010/main" val="197834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527ECDF-2D1A-4084-8347-58598A5CB31C}"/>
              </a:ext>
            </a:extLst>
          </p:cNvPr>
          <p:cNvSpPr/>
          <p:nvPr/>
        </p:nvSpPr>
        <p:spPr>
          <a:xfrm>
            <a:off x="417443" y="928445"/>
            <a:ext cx="11582400" cy="6093976"/>
          </a:xfrm>
          <a:prstGeom prst="rect">
            <a:avLst/>
          </a:prstGeom>
        </p:spPr>
        <p:txBody>
          <a:bodyPr wrap="square">
            <a:spAutoFit/>
          </a:bodyPr>
          <a:lstStyle/>
          <a:p>
            <a:pPr marL="457200" indent="-457200">
              <a:buFont typeface="Arial" panose="020B0604020202020204" pitchFamily="34" charset="0"/>
              <a:buChar char="•"/>
            </a:pPr>
            <a:r>
              <a:rPr lang="es-ES" sz="3000" b="1" dirty="0"/>
              <a:t>Los sistemas agrícolas diversificados </a:t>
            </a:r>
            <a:r>
              <a:rPr lang="es-ES" sz="3000" dirty="0"/>
              <a:t>tienen potencial para mejorar de manera sostenible la productividad, estabilidad y la rentabilidad de la agricultura familiar</a:t>
            </a:r>
          </a:p>
          <a:p>
            <a:pPr marL="457200" indent="-457200">
              <a:buFont typeface="Arial" panose="020B0604020202020204" pitchFamily="34" charset="0"/>
              <a:buChar char="•"/>
            </a:pPr>
            <a:endParaRPr lang="es-ES" sz="3000" dirty="0"/>
          </a:p>
          <a:p>
            <a:pPr marL="457200" indent="-457200">
              <a:buFont typeface="Arial" panose="020B0604020202020204" pitchFamily="34" charset="0"/>
              <a:buChar char="•"/>
            </a:pPr>
            <a:r>
              <a:rPr lang="es-ES" sz="3000" dirty="0"/>
              <a:t>La agrobiodiversidad puede ayudar a que las familias rurales confrontan y se recuperen de los efectos negativos de choques socioeconómicos, climáticos y/o de pandemia (es decir, “</a:t>
            </a:r>
            <a:r>
              <a:rPr lang="es-ES" sz="3000" b="1" dirty="0"/>
              <a:t>la resiliencia nutricional</a:t>
            </a:r>
            <a:r>
              <a:rPr lang="es-ES" sz="3000" dirty="0"/>
              <a:t>”)</a:t>
            </a:r>
          </a:p>
          <a:p>
            <a:pPr marL="457200" indent="-457200">
              <a:buFont typeface="Arial" panose="020B0604020202020204" pitchFamily="34" charset="0"/>
              <a:buChar char="•"/>
            </a:pPr>
            <a:endParaRPr lang="es-ES" sz="3000" dirty="0"/>
          </a:p>
          <a:p>
            <a:pPr marL="457200" indent="-457200">
              <a:buFont typeface="Arial" panose="020B0604020202020204" pitchFamily="34" charset="0"/>
              <a:buChar char="•"/>
            </a:pPr>
            <a:r>
              <a:rPr lang="es-ES" sz="3000" dirty="0"/>
              <a:t>Sin embargo</a:t>
            </a:r>
            <a:r>
              <a:rPr lang="es-ES" sz="3000" b="1" dirty="0"/>
              <a:t>, tendencias de homogenización - </a:t>
            </a:r>
            <a:r>
              <a:rPr lang="es-ES" sz="3000" dirty="0"/>
              <a:t>tanto en la agricultura como en los sistemas alimentarios - han simplificado el paisaje agrícola y las cadenas  de suministro</a:t>
            </a:r>
          </a:p>
          <a:p>
            <a:endParaRPr lang="en-US" sz="3000" dirty="0"/>
          </a:p>
        </p:txBody>
      </p:sp>
      <p:sp>
        <p:nvSpPr>
          <p:cNvPr id="5" name="TextBox 4">
            <a:extLst>
              <a:ext uri="{FF2B5EF4-FFF2-40B4-BE49-F238E27FC236}">
                <a16:creationId xmlns:a16="http://schemas.microsoft.com/office/drawing/2014/main" id="{EC0CDBE9-EAF2-42C5-803F-E9A181E39D40}"/>
              </a:ext>
            </a:extLst>
          </p:cNvPr>
          <p:cNvSpPr txBox="1"/>
          <p:nvPr/>
        </p:nvSpPr>
        <p:spPr>
          <a:xfrm>
            <a:off x="226210" y="152065"/>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Antecedentes</a:t>
            </a:r>
            <a:endParaRPr lang="en-US" sz="3600" b="1" dirty="0">
              <a:solidFill>
                <a:schemeClr val="accent1">
                  <a:lumMod val="50000"/>
                </a:schemeClr>
              </a:solidFill>
              <a:latin typeface="Arial Black"/>
              <a:cs typeface="Arial Black"/>
            </a:endParaRPr>
          </a:p>
        </p:txBody>
      </p:sp>
    </p:spTree>
    <p:extLst>
      <p:ext uri="{BB962C8B-B14F-4D97-AF65-F5344CB8AC3E}">
        <p14:creationId xmlns:p14="http://schemas.microsoft.com/office/powerpoint/2010/main" val="360017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B6F67A-1F4E-44D9-8D6C-96D76E3ED62E}"/>
              </a:ext>
            </a:extLst>
          </p:cNvPr>
          <p:cNvSpPr>
            <a:spLocks noGrp="1"/>
          </p:cNvSpPr>
          <p:nvPr>
            <p:ph idx="1"/>
          </p:nvPr>
        </p:nvSpPr>
        <p:spPr>
          <a:xfrm>
            <a:off x="467138" y="1017241"/>
            <a:ext cx="11404017" cy="5469697"/>
          </a:xfrm>
        </p:spPr>
        <p:txBody>
          <a:bodyPr>
            <a:normAutofit lnSpcReduction="10000"/>
          </a:bodyPr>
          <a:lstStyle/>
          <a:p>
            <a:pPr marL="0" indent="0">
              <a:lnSpc>
                <a:spcPct val="100000"/>
              </a:lnSpc>
              <a:buNone/>
            </a:pPr>
            <a:r>
              <a:rPr lang="es-ES" sz="3600" dirty="0"/>
              <a:t>Sobre la base de los hallazgos de un estudio anterior realizado por el equipo, vamos a examinar:</a:t>
            </a:r>
          </a:p>
          <a:p>
            <a:pPr marL="0" indent="0">
              <a:lnSpc>
                <a:spcPct val="100000"/>
              </a:lnSpc>
              <a:buNone/>
            </a:pPr>
            <a:r>
              <a:rPr lang="es-ES" sz="1500" dirty="0"/>
              <a:t> </a:t>
            </a:r>
          </a:p>
          <a:p>
            <a:pPr marL="971550" lvl="1" indent="-514350">
              <a:lnSpc>
                <a:spcPct val="100000"/>
              </a:lnSpc>
              <a:buFont typeface="+mj-lt"/>
              <a:buAutoNum type="arabicPeriod"/>
            </a:pPr>
            <a:r>
              <a:rPr lang="es-ES" sz="3200" dirty="0"/>
              <a:t>Cómo </a:t>
            </a:r>
            <a:r>
              <a:rPr lang="es-ES" sz="3200" b="1" dirty="0"/>
              <a:t>los cambios en la agrobiodiversidad están vinculados a los cambios en la alimentación</a:t>
            </a:r>
            <a:r>
              <a:rPr lang="es-ES" sz="3200" dirty="0"/>
              <a:t> de mujeres rurales;</a:t>
            </a:r>
          </a:p>
          <a:p>
            <a:pPr marL="971550" lvl="1" indent="-514350">
              <a:lnSpc>
                <a:spcPct val="100000"/>
              </a:lnSpc>
              <a:buFont typeface="+mj-lt"/>
              <a:buAutoNum type="arabicPeriod"/>
            </a:pPr>
            <a:endParaRPr lang="es-ES" sz="3200" dirty="0"/>
          </a:p>
          <a:p>
            <a:pPr marL="971550" lvl="1" indent="-514350">
              <a:lnSpc>
                <a:spcPct val="100000"/>
              </a:lnSpc>
              <a:buFont typeface="+mj-lt"/>
              <a:buAutoNum type="arabicPeriod"/>
            </a:pPr>
            <a:r>
              <a:rPr lang="es-ES" sz="3200" dirty="0"/>
              <a:t>Cómo </a:t>
            </a:r>
            <a:r>
              <a:rPr lang="es-ES" sz="3200" b="1" dirty="0"/>
              <a:t>los medios de vida</a:t>
            </a:r>
            <a:r>
              <a:rPr lang="es-ES" sz="3200" dirty="0"/>
              <a:t>, la gestión de </a:t>
            </a:r>
            <a:r>
              <a:rPr lang="es-ES" sz="3200" b="1" dirty="0"/>
              <a:t>los recursos agua-suelo</a:t>
            </a:r>
            <a:r>
              <a:rPr lang="es-ES" sz="3200" dirty="0"/>
              <a:t> y </a:t>
            </a:r>
            <a:r>
              <a:rPr lang="es-ES" sz="3200" b="1" dirty="0"/>
              <a:t>los choques externos </a:t>
            </a:r>
            <a:r>
              <a:rPr lang="es-ES" sz="3200" dirty="0"/>
              <a:t>pueden influir en los cambios;</a:t>
            </a:r>
          </a:p>
          <a:p>
            <a:pPr marL="971550" lvl="1" indent="-514350">
              <a:lnSpc>
                <a:spcPct val="100000"/>
              </a:lnSpc>
              <a:buFont typeface="+mj-lt"/>
              <a:buAutoNum type="arabicPeriod"/>
            </a:pPr>
            <a:endParaRPr lang="es-ES" sz="3200" dirty="0"/>
          </a:p>
          <a:p>
            <a:pPr marL="971550" lvl="1" indent="-514350">
              <a:lnSpc>
                <a:spcPct val="100000"/>
              </a:lnSpc>
              <a:buFont typeface="+mj-lt"/>
              <a:buAutoNum type="arabicPeriod"/>
            </a:pPr>
            <a:r>
              <a:rPr lang="es-ES" sz="3200" dirty="0"/>
              <a:t>Cómo se puede entender y fortalecer </a:t>
            </a:r>
            <a:r>
              <a:rPr lang="es-ES" sz="3200" b="1" dirty="0"/>
              <a:t>la resiliencia del nexo agrobiodiversidad-nutrición</a:t>
            </a:r>
            <a:r>
              <a:rPr lang="es-ES" sz="3200" dirty="0"/>
              <a:t> en la agricultura familiar.</a:t>
            </a:r>
            <a:endParaRPr lang="en-US" sz="3200" dirty="0"/>
          </a:p>
          <a:p>
            <a:pPr>
              <a:lnSpc>
                <a:spcPct val="100000"/>
              </a:lnSpc>
            </a:pPr>
            <a:endParaRPr lang="en-US" sz="3600" dirty="0"/>
          </a:p>
        </p:txBody>
      </p:sp>
      <p:sp>
        <p:nvSpPr>
          <p:cNvPr id="5" name="TextBox 4">
            <a:extLst>
              <a:ext uri="{FF2B5EF4-FFF2-40B4-BE49-F238E27FC236}">
                <a16:creationId xmlns:a16="http://schemas.microsoft.com/office/drawing/2014/main" id="{22905BA3-B2D6-4604-8FFC-34869CC46F53}"/>
              </a:ext>
            </a:extLst>
          </p:cNvPr>
          <p:cNvSpPr txBox="1"/>
          <p:nvPr/>
        </p:nvSpPr>
        <p:spPr>
          <a:xfrm>
            <a:off x="226210" y="152065"/>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Objetivo</a:t>
            </a:r>
            <a:r>
              <a:rPr lang="en-US" sz="3600" b="1" dirty="0">
                <a:solidFill>
                  <a:schemeClr val="accent1">
                    <a:lumMod val="50000"/>
                  </a:schemeClr>
                </a:solidFill>
                <a:latin typeface="Arial Black"/>
                <a:cs typeface="Arial Black"/>
              </a:rPr>
              <a:t> de la </a:t>
            </a:r>
            <a:r>
              <a:rPr lang="en-US" sz="3600" b="1" dirty="0" err="1">
                <a:solidFill>
                  <a:schemeClr val="accent1">
                    <a:lumMod val="50000"/>
                  </a:schemeClr>
                </a:solidFill>
                <a:latin typeface="Arial Black"/>
                <a:cs typeface="Arial Black"/>
              </a:rPr>
              <a:t>investigaci</a:t>
            </a:r>
            <a:r>
              <a:rPr lang="es-ES" sz="3600" b="1" dirty="0">
                <a:solidFill>
                  <a:schemeClr val="accent1">
                    <a:lumMod val="50000"/>
                  </a:schemeClr>
                </a:solidFill>
                <a:latin typeface="Arial Black" panose="020B0A04020102020204" pitchFamily="34" charset="0"/>
              </a:rPr>
              <a:t>ó</a:t>
            </a:r>
            <a:r>
              <a:rPr lang="en-US" sz="3600" b="1" dirty="0">
                <a:solidFill>
                  <a:schemeClr val="accent1">
                    <a:lumMod val="50000"/>
                  </a:schemeClr>
                </a:solidFill>
                <a:latin typeface="Arial Black"/>
                <a:cs typeface="Arial Black"/>
              </a:rPr>
              <a:t>n</a:t>
            </a:r>
          </a:p>
        </p:txBody>
      </p:sp>
    </p:spTree>
    <p:extLst>
      <p:ext uri="{BB962C8B-B14F-4D97-AF65-F5344CB8AC3E}">
        <p14:creationId xmlns:p14="http://schemas.microsoft.com/office/powerpoint/2010/main" val="360460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680" y="801758"/>
            <a:ext cx="11450842" cy="5670452"/>
          </a:xfrm>
        </p:spPr>
        <p:txBody>
          <a:bodyPr>
            <a:noAutofit/>
          </a:bodyPr>
          <a:lstStyle/>
          <a:p>
            <a:pPr>
              <a:lnSpc>
                <a:spcPct val="120000"/>
              </a:lnSpc>
            </a:pPr>
            <a:r>
              <a:rPr lang="es-ES" dirty="0"/>
              <a:t>Diseño transversal con el objetivo de </a:t>
            </a:r>
            <a:r>
              <a:rPr lang="es-ES" b="1" dirty="0"/>
              <a:t>captar la máxima agrobiodiversidad</a:t>
            </a:r>
          </a:p>
          <a:p>
            <a:pPr>
              <a:lnSpc>
                <a:spcPct val="120000"/>
              </a:lnSpc>
            </a:pPr>
            <a:endParaRPr lang="es-ES" sz="1200" dirty="0"/>
          </a:p>
          <a:p>
            <a:pPr>
              <a:lnSpc>
                <a:spcPct val="120000"/>
              </a:lnSpc>
            </a:pPr>
            <a:r>
              <a:rPr lang="es-ES" b="1" dirty="0"/>
              <a:t>Tres "paisajes" </a:t>
            </a:r>
            <a:r>
              <a:rPr lang="es-ES" dirty="0"/>
              <a:t>seleccionados en función de diferencias en las condiciones agroecológicas, orientación al mercado, altitud, y distancia a la ciudad principal</a:t>
            </a:r>
          </a:p>
          <a:p>
            <a:pPr>
              <a:lnSpc>
                <a:spcPct val="120000"/>
              </a:lnSpc>
            </a:pPr>
            <a:endParaRPr lang="es-ES" sz="1200" dirty="0"/>
          </a:p>
          <a:p>
            <a:pPr>
              <a:lnSpc>
                <a:spcPct val="120000"/>
              </a:lnSpc>
            </a:pPr>
            <a:r>
              <a:rPr lang="es-ES" b="1" dirty="0"/>
              <a:t>Grupos focales previas </a:t>
            </a:r>
            <a:r>
              <a:rPr lang="es-ES" dirty="0"/>
              <a:t>para identificar la diversidad de especies y variedades comestibles cultivadas y silvestres, así como la nomenclatura </a:t>
            </a:r>
          </a:p>
          <a:p>
            <a:pPr>
              <a:lnSpc>
                <a:spcPct val="120000"/>
              </a:lnSpc>
            </a:pPr>
            <a:endParaRPr lang="es-ES" sz="1200" dirty="0"/>
          </a:p>
          <a:p>
            <a:pPr>
              <a:lnSpc>
                <a:spcPct val="120000"/>
              </a:lnSpc>
            </a:pPr>
            <a:r>
              <a:rPr lang="es-ES" b="1" dirty="0"/>
              <a:t>Extensiones geográficas</a:t>
            </a:r>
            <a:r>
              <a:rPr lang="es-ES" dirty="0"/>
              <a:t> equivalentes (~ 8,250 ha) de cada región mapeada usando Google Earth</a:t>
            </a:r>
            <a:endParaRPr lang="en-US" dirty="0"/>
          </a:p>
        </p:txBody>
      </p:sp>
      <p:sp>
        <p:nvSpPr>
          <p:cNvPr id="4" name="TextBox 3"/>
          <p:cNvSpPr txBox="1"/>
          <p:nvPr/>
        </p:nvSpPr>
        <p:spPr>
          <a:xfrm>
            <a:off x="226210" y="152065"/>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Dise</a:t>
            </a:r>
            <a:r>
              <a:rPr lang="es-ES" sz="3600" dirty="0">
                <a:solidFill>
                  <a:schemeClr val="accent1">
                    <a:lumMod val="50000"/>
                  </a:schemeClr>
                </a:solidFill>
                <a:latin typeface="Arial Black" panose="020B0A04020102020204" pitchFamily="34" charset="0"/>
              </a:rPr>
              <a:t>ñ</a:t>
            </a:r>
            <a:r>
              <a:rPr lang="en-US" sz="3600" b="1" dirty="0">
                <a:solidFill>
                  <a:schemeClr val="accent1">
                    <a:lumMod val="50000"/>
                  </a:schemeClr>
                </a:solidFill>
                <a:latin typeface="Arial Black"/>
                <a:cs typeface="Arial Black"/>
              </a:rPr>
              <a:t>o del </a:t>
            </a:r>
            <a:r>
              <a:rPr lang="en-US" sz="3600" b="1" dirty="0" err="1">
                <a:solidFill>
                  <a:schemeClr val="accent1">
                    <a:lumMod val="50000"/>
                  </a:schemeClr>
                </a:solidFill>
                <a:latin typeface="Arial Black"/>
                <a:cs typeface="Arial Black"/>
              </a:rPr>
              <a:t>estudio</a:t>
            </a:r>
            <a:endParaRPr lang="en-US" sz="3600" b="1" dirty="0">
              <a:solidFill>
                <a:schemeClr val="accent1">
                  <a:lumMod val="50000"/>
                </a:schemeClr>
              </a:solidFill>
              <a:latin typeface="Arial Black"/>
              <a:cs typeface="Arial Black"/>
            </a:endParaRPr>
          </a:p>
        </p:txBody>
      </p:sp>
    </p:spTree>
    <p:extLst>
      <p:ext uri="{BB962C8B-B14F-4D97-AF65-F5344CB8AC3E}">
        <p14:creationId xmlns:p14="http://schemas.microsoft.com/office/powerpoint/2010/main" val="213297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2284"/>
          <a:stretch/>
        </p:blipFill>
        <p:spPr>
          <a:xfrm>
            <a:off x="0" y="0"/>
            <a:ext cx="12192000" cy="6858000"/>
          </a:xfrm>
          <a:prstGeom prst="rect">
            <a:avLst/>
          </a:prstGeom>
        </p:spPr>
      </p:pic>
    </p:spTree>
    <p:extLst>
      <p:ext uri="{BB962C8B-B14F-4D97-AF65-F5344CB8AC3E}">
        <p14:creationId xmlns:p14="http://schemas.microsoft.com/office/powerpoint/2010/main" val="42187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099" t="1637" r="1082" b="1520"/>
          <a:stretch/>
        </p:blipFill>
        <p:spPr>
          <a:xfrm>
            <a:off x="1235242" y="0"/>
            <a:ext cx="9756913" cy="6858000"/>
          </a:xfrm>
          <a:prstGeom prst="rect">
            <a:avLst/>
          </a:prstGeom>
        </p:spPr>
      </p:pic>
    </p:spTree>
    <p:extLst>
      <p:ext uri="{BB962C8B-B14F-4D97-AF65-F5344CB8AC3E}">
        <p14:creationId xmlns:p14="http://schemas.microsoft.com/office/powerpoint/2010/main" val="675466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2" y="707149"/>
            <a:ext cx="11809935" cy="5946280"/>
          </a:xfrm>
        </p:spPr>
        <p:txBody>
          <a:bodyPr>
            <a:normAutofit/>
          </a:bodyPr>
          <a:lstStyle/>
          <a:p>
            <a:pPr>
              <a:lnSpc>
                <a:spcPct val="120000"/>
              </a:lnSpc>
            </a:pPr>
            <a:r>
              <a:rPr lang="es-ES" sz="2700" b="1" dirty="0"/>
              <a:t>Encuesta de hogares </a:t>
            </a:r>
            <a:r>
              <a:rPr lang="es-ES" sz="2700" dirty="0"/>
              <a:t>realizada entre abril a junio 2017 (n = 600 hogares)</a:t>
            </a:r>
          </a:p>
          <a:p>
            <a:pPr>
              <a:lnSpc>
                <a:spcPct val="120000"/>
              </a:lnSpc>
            </a:pPr>
            <a:endParaRPr lang="es-ES" sz="1200" dirty="0"/>
          </a:p>
          <a:p>
            <a:pPr>
              <a:lnSpc>
                <a:spcPct val="120000"/>
              </a:lnSpc>
            </a:pPr>
            <a:r>
              <a:rPr lang="es-ES" sz="2700" b="1" dirty="0"/>
              <a:t>Mapeo participativo</a:t>
            </a:r>
            <a:r>
              <a:rPr lang="es-ES" sz="2700" dirty="0"/>
              <a:t> (n = 300 hogares)</a:t>
            </a:r>
          </a:p>
          <a:p>
            <a:pPr lvl="1">
              <a:lnSpc>
                <a:spcPct val="120000"/>
              </a:lnSpc>
            </a:pPr>
            <a:r>
              <a:rPr lang="es-ES" dirty="0"/>
              <a:t>Levantamiento SIG a nivel de parcela de campos y huertos, incluyendo extensiones de parcelas georreferenciadas</a:t>
            </a:r>
          </a:p>
          <a:p>
            <a:pPr lvl="1">
              <a:lnSpc>
                <a:spcPct val="120000"/>
              </a:lnSpc>
            </a:pPr>
            <a:r>
              <a:rPr lang="es-ES" dirty="0"/>
              <a:t>Procedimiento de muestreo aleatorio para identificar especies y variedades cultivadas y estimar la abundancia y frecuencia relativa</a:t>
            </a:r>
          </a:p>
          <a:p>
            <a:pPr marL="457200" lvl="1" indent="0">
              <a:lnSpc>
                <a:spcPct val="120000"/>
              </a:lnSpc>
              <a:buNone/>
            </a:pPr>
            <a:endParaRPr lang="es-ES" sz="1200" dirty="0"/>
          </a:p>
          <a:p>
            <a:pPr>
              <a:lnSpc>
                <a:spcPct val="120000"/>
              </a:lnSpc>
            </a:pPr>
            <a:r>
              <a:rPr lang="es-ES" sz="2700" dirty="0"/>
              <a:t>Un equipo de encuestadores entrenados realizó </a:t>
            </a:r>
            <a:r>
              <a:rPr lang="es-ES" sz="2700" b="1" dirty="0"/>
              <a:t>recordatorios cuantitativos de consumo de alimentos de las últimas 24 horas</a:t>
            </a:r>
            <a:r>
              <a:rPr lang="es-ES" sz="2700" dirty="0"/>
              <a:t> con mujeres</a:t>
            </a:r>
          </a:p>
          <a:p>
            <a:pPr lvl="1">
              <a:lnSpc>
                <a:spcPct val="120000"/>
              </a:lnSpc>
            </a:pPr>
            <a:r>
              <a:rPr lang="es-ES" dirty="0"/>
              <a:t>Instrumentos, utensilios, tamaños de porciones, códigos de comidas adaptados</a:t>
            </a:r>
          </a:p>
          <a:p>
            <a:pPr lvl="1">
              <a:lnSpc>
                <a:spcPct val="120000"/>
              </a:lnSpc>
            </a:pPr>
            <a:r>
              <a:rPr lang="es-ES" dirty="0"/>
              <a:t>Segundo recordatorio realizado con el 17% de las mujeres</a:t>
            </a:r>
            <a:endParaRPr lang="en-US" dirty="0"/>
          </a:p>
        </p:txBody>
      </p:sp>
      <p:sp>
        <p:nvSpPr>
          <p:cNvPr id="4" name="TextBox 3"/>
          <p:cNvSpPr txBox="1"/>
          <p:nvPr/>
        </p:nvSpPr>
        <p:spPr>
          <a:xfrm>
            <a:off x="226210" y="105683"/>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Dise</a:t>
            </a:r>
            <a:r>
              <a:rPr lang="es-ES" sz="3600" dirty="0">
                <a:solidFill>
                  <a:schemeClr val="accent1">
                    <a:lumMod val="50000"/>
                  </a:schemeClr>
                </a:solidFill>
                <a:latin typeface="Arial Black" panose="020B0A04020102020204" pitchFamily="34" charset="0"/>
              </a:rPr>
              <a:t>ñ</a:t>
            </a:r>
            <a:r>
              <a:rPr lang="en-US" sz="3600" b="1" dirty="0">
                <a:solidFill>
                  <a:schemeClr val="accent1">
                    <a:lumMod val="50000"/>
                  </a:schemeClr>
                </a:solidFill>
                <a:latin typeface="Arial Black"/>
                <a:cs typeface="Arial Black"/>
              </a:rPr>
              <a:t>o del </a:t>
            </a:r>
            <a:r>
              <a:rPr lang="en-US" sz="3600" b="1" dirty="0" err="1">
                <a:solidFill>
                  <a:schemeClr val="accent1">
                    <a:lumMod val="50000"/>
                  </a:schemeClr>
                </a:solidFill>
                <a:latin typeface="Arial Black"/>
                <a:cs typeface="Arial Black"/>
              </a:rPr>
              <a:t>estudio</a:t>
            </a:r>
            <a:endParaRPr lang="en-US" sz="3600" b="1" dirty="0">
              <a:solidFill>
                <a:schemeClr val="accent1">
                  <a:lumMod val="50000"/>
                </a:schemeClr>
              </a:solidFill>
              <a:latin typeface="Arial Black"/>
              <a:cs typeface="Arial Black"/>
            </a:endParaRPr>
          </a:p>
        </p:txBody>
      </p:sp>
      <p:sp>
        <p:nvSpPr>
          <p:cNvPr id="5" name="TextBox 4"/>
          <p:cNvSpPr txBox="1"/>
          <p:nvPr/>
        </p:nvSpPr>
        <p:spPr>
          <a:xfrm>
            <a:off x="273351" y="6542715"/>
            <a:ext cx="11600063" cy="246221"/>
          </a:xfrm>
          <a:prstGeom prst="rect">
            <a:avLst/>
          </a:prstGeom>
          <a:noFill/>
        </p:spPr>
        <p:txBody>
          <a:bodyPr wrap="square" rtlCol="0">
            <a:spAutoFit/>
          </a:bodyPr>
          <a:lstStyle/>
          <a:p>
            <a:r>
              <a:rPr lang="en-US" sz="1000" dirty="0">
                <a:latin typeface="Calibri" panose="020F0502020204030204" pitchFamily="34" charset="0"/>
                <a:ea typeface="Helvetica" charset="0"/>
                <a:cs typeface="Calibri" panose="020F0502020204030204" pitchFamily="34" charset="0"/>
              </a:rPr>
              <a:t>Sources: De </a:t>
            </a:r>
            <a:r>
              <a:rPr lang="en-US" sz="1000" dirty="0" err="1">
                <a:latin typeface="Calibri" panose="020F0502020204030204" pitchFamily="34" charset="0"/>
                <a:ea typeface="Helvetica" charset="0"/>
                <a:cs typeface="Calibri" panose="020F0502020204030204" pitchFamily="34" charset="0"/>
              </a:rPr>
              <a:t>Haan</a:t>
            </a:r>
            <a:r>
              <a:rPr lang="en-US" sz="1000" dirty="0">
                <a:latin typeface="Calibri" panose="020F0502020204030204" pitchFamily="34" charset="0"/>
                <a:ea typeface="Helvetica" charset="0"/>
                <a:cs typeface="Calibri" panose="020F0502020204030204" pitchFamily="34" charset="0"/>
              </a:rPr>
              <a:t> et al. (2016). A Long-term Systematic Monitoring Framework for On-farm Conserved Potato Landrace Diversity. CABI International; Zimmerer KS (1998). The </a:t>
            </a:r>
            <a:r>
              <a:rPr lang="en-US" sz="1000" dirty="0" err="1">
                <a:latin typeface="Calibri" panose="020F0502020204030204" pitchFamily="34" charset="0"/>
                <a:ea typeface="Helvetica" charset="0"/>
                <a:cs typeface="Calibri" panose="020F0502020204030204" pitchFamily="34" charset="0"/>
              </a:rPr>
              <a:t>ecogeography</a:t>
            </a:r>
            <a:r>
              <a:rPr lang="en-US" sz="1000" dirty="0">
                <a:latin typeface="Calibri" panose="020F0502020204030204" pitchFamily="34" charset="0"/>
                <a:ea typeface="Helvetica" charset="0"/>
                <a:cs typeface="Calibri" panose="020F0502020204030204" pitchFamily="34" charset="0"/>
              </a:rPr>
              <a:t> of Andean potatoes. </a:t>
            </a:r>
            <a:r>
              <a:rPr lang="en-US" sz="1000" dirty="0" err="1">
                <a:latin typeface="Calibri" panose="020F0502020204030204" pitchFamily="34" charset="0"/>
                <a:ea typeface="Helvetica" charset="0"/>
                <a:cs typeface="Calibri" panose="020F0502020204030204" pitchFamily="34" charset="0"/>
              </a:rPr>
              <a:t>BioScience</a:t>
            </a:r>
            <a:r>
              <a:rPr lang="en-US" sz="1000" dirty="0">
                <a:latin typeface="Calibri" panose="020F0502020204030204" pitchFamily="34" charset="0"/>
                <a:ea typeface="Helvetica" charset="0"/>
                <a:cs typeface="Calibri" panose="020F0502020204030204" pitchFamily="34" charset="0"/>
              </a:rPr>
              <a:t>  </a:t>
            </a:r>
          </a:p>
        </p:txBody>
      </p:sp>
    </p:spTree>
    <p:extLst>
      <p:ext uri="{BB962C8B-B14F-4D97-AF65-F5344CB8AC3E}">
        <p14:creationId xmlns:p14="http://schemas.microsoft.com/office/powerpoint/2010/main" val="33328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3716" t="14035" r="10208" b="71524"/>
          <a:stretch/>
        </p:blipFill>
        <p:spPr>
          <a:xfrm>
            <a:off x="183507" y="1155032"/>
            <a:ext cx="11764186" cy="1395663"/>
          </a:xfrm>
          <a:prstGeom prst="rect">
            <a:avLst/>
          </a:prstGeom>
        </p:spPr>
      </p:pic>
      <p:sp>
        <p:nvSpPr>
          <p:cNvPr id="7" name="TextBox 6"/>
          <p:cNvSpPr txBox="1"/>
          <p:nvPr/>
        </p:nvSpPr>
        <p:spPr>
          <a:xfrm>
            <a:off x="265672" y="6342387"/>
            <a:ext cx="11682021" cy="400110"/>
          </a:xfrm>
          <a:prstGeom prst="rect">
            <a:avLst/>
          </a:prstGeom>
          <a:noFill/>
        </p:spPr>
        <p:txBody>
          <a:bodyPr wrap="square" rtlCol="0">
            <a:spAutoFit/>
          </a:bodyPr>
          <a:lstStyle/>
          <a:p>
            <a:r>
              <a:rPr lang="en-US" sz="1000" dirty="0">
                <a:latin typeface="Calibri" panose="020F0502020204030204" pitchFamily="34" charset="0"/>
                <a:ea typeface="Helvetica" charset="0"/>
                <a:cs typeface="Calibri" panose="020F0502020204030204" pitchFamily="34" charset="0"/>
              </a:rPr>
              <a:t>Sources: FAO and FHI 360 (2016). Minimum Dietary Diversity for Women: A Guide for Measurement. Rome: FAO; </a:t>
            </a:r>
            <a:r>
              <a:rPr lang="en-US" sz="1000" dirty="0" err="1">
                <a:latin typeface="Calibri" panose="020F0502020204030204" pitchFamily="34" charset="0"/>
                <a:ea typeface="Helvetica" charset="0"/>
                <a:cs typeface="Calibri" panose="020F0502020204030204" pitchFamily="34" charset="0"/>
              </a:rPr>
              <a:t>Arimond</a:t>
            </a:r>
            <a:r>
              <a:rPr lang="en-US" sz="1000" dirty="0">
                <a:latin typeface="Calibri" panose="020F0502020204030204" pitchFamily="34" charset="0"/>
                <a:ea typeface="Helvetica" charset="0"/>
                <a:cs typeface="Calibri" panose="020F0502020204030204" pitchFamily="34" charset="0"/>
              </a:rPr>
              <a:t> et al. (2010). Simple food group diversity indicators predict micronutrient adequacy of women’s diets in 5 diverse, resource-poor settings. Journal of Nutrition</a:t>
            </a:r>
          </a:p>
        </p:txBody>
      </p:sp>
      <p:sp>
        <p:nvSpPr>
          <p:cNvPr id="8" name="TextBox 7"/>
          <p:cNvSpPr txBox="1"/>
          <p:nvPr/>
        </p:nvSpPr>
        <p:spPr>
          <a:xfrm>
            <a:off x="394055" y="190615"/>
            <a:ext cx="11644946" cy="646331"/>
          </a:xfrm>
          <a:prstGeom prst="rect">
            <a:avLst/>
          </a:prstGeom>
          <a:noFill/>
        </p:spPr>
        <p:txBody>
          <a:bodyPr wrap="square" rtlCol="0">
            <a:spAutoFit/>
          </a:bodyPr>
          <a:lstStyle/>
          <a:p>
            <a:r>
              <a:rPr lang="es-ES" sz="3600" b="1" dirty="0">
                <a:solidFill>
                  <a:srgbClr val="17375E"/>
                </a:solidFill>
                <a:latin typeface="Arial Black"/>
                <a:cs typeface="Arial Black"/>
              </a:rPr>
              <a:t>Diversidad de la Dieta mínima</a:t>
            </a:r>
            <a:endParaRPr lang="en-US" sz="3600" b="1" dirty="0">
              <a:solidFill>
                <a:srgbClr val="17375E"/>
              </a:solidFill>
              <a:latin typeface="Arial Black"/>
              <a:cs typeface="Arial Black"/>
            </a:endParaRPr>
          </a:p>
        </p:txBody>
      </p:sp>
      <p:sp>
        <p:nvSpPr>
          <p:cNvPr id="2" name="Rectangle 1">
            <a:extLst>
              <a:ext uri="{FF2B5EF4-FFF2-40B4-BE49-F238E27FC236}">
                <a16:creationId xmlns:a16="http://schemas.microsoft.com/office/drawing/2014/main" id="{66A8F418-D8A5-44D4-AF72-502DD256C27B}"/>
              </a:ext>
            </a:extLst>
          </p:cNvPr>
          <p:cNvSpPr/>
          <p:nvPr/>
        </p:nvSpPr>
        <p:spPr>
          <a:xfrm>
            <a:off x="390938" y="1221466"/>
            <a:ext cx="11416049" cy="111754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300" b="1" dirty="0"/>
              <a:t>Este indicador se define como la proporción de mujeres de 15 a 49 años que consumieron alimentos de al menos cinco de diez grupos de alimentos el día o la noche anterior</a:t>
            </a:r>
            <a:endParaRPr lang="en-US" sz="2300" b="1" dirty="0"/>
          </a:p>
        </p:txBody>
      </p:sp>
      <p:sp>
        <p:nvSpPr>
          <p:cNvPr id="3" name="TextBox 2">
            <a:extLst>
              <a:ext uri="{FF2B5EF4-FFF2-40B4-BE49-F238E27FC236}">
                <a16:creationId xmlns:a16="http://schemas.microsoft.com/office/drawing/2014/main" id="{0920C960-13CA-40AF-86F6-BC18ACBDAD3B}"/>
              </a:ext>
            </a:extLst>
          </p:cNvPr>
          <p:cNvSpPr txBox="1"/>
          <p:nvPr/>
        </p:nvSpPr>
        <p:spPr>
          <a:xfrm>
            <a:off x="231914" y="2617129"/>
            <a:ext cx="6102627" cy="3277820"/>
          </a:xfrm>
          <a:prstGeom prst="rect">
            <a:avLst/>
          </a:prstGeom>
          <a:noFill/>
        </p:spPr>
        <p:txBody>
          <a:bodyPr wrap="square" rtlCol="0">
            <a:spAutoFit/>
          </a:bodyPr>
          <a:lstStyle/>
          <a:p>
            <a:pPr marL="342900" indent="-342900">
              <a:buAutoNum type="arabicPeriod"/>
            </a:pPr>
            <a:r>
              <a:rPr lang="es-ES" sz="2300" dirty="0"/>
              <a:t>Granos, raíces y tubérculos blancos y plátanos</a:t>
            </a:r>
          </a:p>
          <a:p>
            <a:pPr marL="342900" indent="-342900">
              <a:buAutoNum type="arabicPeriod"/>
            </a:pPr>
            <a:endParaRPr lang="es-ES" sz="2300" dirty="0"/>
          </a:p>
          <a:p>
            <a:pPr marL="342900" indent="-342900">
              <a:buAutoNum type="arabicPeriod"/>
            </a:pPr>
            <a:r>
              <a:rPr lang="es-ES" sz="2300" dirty="0"/>
              <a:t>Leguminosas (frijoles, guisantes y lentejas)</a:t>
            </a:r>
          </a:p>
          <a:p>
            <a:pPr marL="342900" indent="-342900">
              <a:buAutoNum type="arabicPeriod"/>
            </a:pPr>
            <a:endParaRPr lang="es-ES" sz="2300" dirty="0"/>
          </a:p>
          <a:p>
            <a:pPr marL="342900" indent="-342900">
              <a:buAutoNum type="arabicPeriod"/>
            </a:pPr>
            <a:r>
              <a:rPr lang="en-US" sz="2300" dirty="0"/>
              <a:t>Nueces y </a:t>
            </a:r>
            <a:r>
              <a:rPr lang="en-US" sz="2300" dirty="0" err="1"/>
              <a:t>semillas</a:t>
            </a:r>
            <a:endParaRPr lang="en-US" sz="2300" dirty="0"/>
          </a:p>
          <a:p>
            <a:pPr marL="342900" indent="-342900">
              <a:buAutoNum type="arabicPeriod"/>
            </a:pPr>
            <a:endParaRPr lang="en-US" sz="2300" dirty="0"/>
          </a:p>
          <a:p>
            <a:pPr marL="342900" indent="-342900">
              <a:buAutoNum type="arabicPeriod"/>
            </a:pPr>
            <a:r>
              <a:rPr lang="en-US" sz="2300" dirty="0" err="1"/>
              <a:t>Productos</a:t>
            </a:r>
            <a:r>
              <a:rPr lang="en-US" sz="2300" dirty="0"/>
              <a:t> </a:t>
            </a:r>
            <a:r>
              <a:rPr lang="en-US" sz="2300" dirty="0" err="1"/>
              <a:t>lácteos</a:t>
            </a:r>
            <a:endParaRPr lang="en-US" sz="2300" dirty="0"/>
          </a:p>
          <a:p>
            <a:pPr marL="342900" indent="-342900">
              <a:buAutoNum type="arabicPeriod"/>
            </a:pPr>
            <a:endParaRPr lang="en-US" sz="2300" dirty="0"/>
          </a:p>
          <a:p>
            <a:pPr marL="342900" indent="-342900">
              <a:buAutoNum type="arabicPeriod"/>
            </a:pPr>
            <a:r>
              <a:rPr lang="en-US" sz="2300" dirty="0"/>
              <a:t>Carne, pollo y </a:t>
            </a:r>
            <a:r>
              <a:rPr lang="en-US" sz="2300" dirty="0" err="1"/>
              <a:t>pescado</a:t>
            </a:r>
            <a:endParaRPr lang="en-US" sz="2300" dirty="0"/>
          </a:p>
        </p:txBody>
      </p:sp>
      <p:sp>
        <p:nvSpPr>
          <p:cNvPr id="9" name="TextBox 8">
            <a:extLst>
              <a:ext uri="{FF2B5EF4-FFF2-40B4-BE49-F238E27FC236}">
                <a16:creationId xmlns:a16="http://schemas.microsoft.com/office/drawing/2014/main" id="{4F2A681F-18E7-4215-85A7-53AC284270B3}"/>
              </a:ext>
            </a:extLst>
          </p:cNvPr>
          <p:cNvSpPr txBox="1"/>
          <p:nvPr/>
        </p:nvSpPr>
        <p:spPr>
          <a:xfrm>
            <a:off x="6255027" y="2650259"/>
            <a:ext cx="5870714" cy="3277820"/>
          </a:xfrm>
          <a:prstGeom prst="rect">
            <a:avLst/>
          </a:prstGeom>
          <a:noFill/>
        </p:spPr>
        <p:txBody>
          <a:bodyPr wrap="square" rtlCol="0">
            <a:spAutoFit/>
          </a:bodyPr>
          <a:lstStyle/>
          <a:p>
            <a:pPr marL="457200" indent="-457200">
              <a:buFont typeface="+mj-lt"/>
              <a:buAutoNum type="arabicPeriod" startAt="6"/>
            </a:pPr>
            <a:r>
              <a:rPr lang="en-US" sz="2300" dirty="0"/>
              <a:t>Huevos</a:t>
            </a:r>
          </a:p>
          <a:p>
            <a:pPr marL="457200" indent="-457200">
              <a:buFont typeface="+mj-lt"/>
              <a:buAutoNum type="arabicPeriod" startAt="6"/>
            </a:pPr>
            <a:endParaRPr lang="en-US" sz="2300" dirty="0"/>
          </a:p>
          <a:p>
            <a:pPr marL="457200" indent="-457200">
              <a:buFont typeface="+mj-lt"/>
              <a:buAutoNum type="arabicPeriod" startAt="6"/>
            </a:pPr>
            <a:r>
              <a:rPr lang="en-US" sz="2300" dirty="0" err="1"/>
              <a:t>Hortalizas</a:t>
            </a:r>
            <a:r>
              <a:rPr lang="en-US" sz="2300" dirty="0"/>
              <a:t> de hoja </a:t>
            </a:r>
            <a:r>
              <a:rPr lang="en-US" sz="2300" dirty="0" err="1"/>
              <a:t>verde</a:t>
            </a:r>
            <a:r>
              <a:rPr lang="en-US" sz="2300" dirty="0"/>
              <a:t> </a:t>
            </a:r>
            <a:r>
              <a:rPr lang="en-US" sz="2300" dirty="0" err="1"/>
              <a:t>oscuro</a:t>
            </a:r>
            <a:endParaRPr lang="en-US" sz="2300" dirty="0"/>
          </a:p>
          <a:p>
            <a:pPr marL="457200" indent="-457200">
              <a:buFont typeface="+mj-lt"/>
              <a:buAutoNum type="arabicPeriod" startAt="6"/>
            </a:pPr>
            <a:endParaRPr lang="en-US" sz="2300" dirty="0"/>
          </a:p>
          <a:p>
            <a:pPr marL="457200" indent="-457200">
              <a:buFont typeface="+mj-lt"/>
              <a:buAutoNum type="arabicPeriod" startAt="6"/>
            </a:pPr>
            <a:r>
              <a:rPr lang="es-ES" sz="2300" dirty="0"/>
              <a:t>Otras frutas y hortalizas ricas en vitamina A</a:t>
            </a:r>
          </a:p>
          <a:p>
            <a:pPr marL="457200" indent="-457200">
              <a:buFont typeface="+mj-lt"/>
              <a:buAutoNum type="arabicPeriod" startAt="6"/>
            </a:pPr>
            <a:endParaRPr lang="es-ES" sz="2300" dirty="0"/>
          </a:p>
          <a:p>
            <a:pPr marL="457200" indent="-457200">
              <a:buFont typeface="+mj-lt"/>
              <a:buAutoNum type="arabicPeriod" startAt="6"/>
            </a:pPr>
            <a:r>
              <a:rPr lang="es-ES" sz="2300" dirty="0"/>
              <a:t>Otras hortalizas</a:t>
            </a:r>
          </a:p>
          <a:p>
            <a:pPr marL="457200" indent="-457200">
              <a:buFont typeface="+mj-lt"/>
              <a:buAutoNum type="arabicPeriod" startAt="6"/>
            </a:pPr>
            <a:endParaRPr lang="es-ES" sz="2300" dirty="0"/>
          </a:p>
          <a:p>
            <a:pPr marL="457200" indent="-457200">
              <a:buFont typeface="+mj-lt"/>
              <a:buAutoNum type="arabicPeriod" startAt="6"/>
            </a:pPr>
            <a:r>
              <a:rPr lang="es-ES" sz="2300" dirty="0"/>
              <a:t>Otras frutas</a:t>
            </a:r>
            <a:endParaRPr lang="en-US" sz="2300" dirty="0"/>
          </a:p>
        </p:txBody>
      </p:sp>
    </p:spTree>
    <p:extLst>
      <p:ext uri="{BB962C8B-B14F-4D97-AF65-F5344CB8AC3E}">
        <p14:creationId xmlns:p14="http://schemas.microsoft.com/office/powerpoint/2010/main" val="2114200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08312271"/>
              </p:ext>
            </p:extLst>
          </p:nvPr>
        </p:nvGraphicFramePr>
        <p:xfrm>
          <a:off x="421959" y="1353146"/>
          <a:ext cx="11417114" cy="2621280"/>
        </p:xfrm>
        <a:graphic>
          <a:graphicData uri="http://schemas.openxmlformats.org/drawingml/2006/table">
            <a:tbl>
              <a:tblPr firstRow="1" firstCol="1" bandRow="1">
                <a:tableStyleId>{2D5ABB26-0587-4C30-8999-92F81FD0307C}</a:tableStyleId>
              </a:tblPr>
              <a:tblGrid>
                <a:gridCol w="2254006">
                  <a:extLst>
                    <a:ext uri="{9D8B030D-6E8A-4147-A177-3AD203B41FA5}">
                      <a16:colId xmlns:a16="http://schemas.microsoft.com/office/drawing/2014/main" val="20000"/>
                    </a:ext>
                  </a:extLst>
                </a:gridCol>
                <a:gridCol w="2662517">
                  <a:extLst>
                    <a:ext uri="{9D8B030D-6E8A-4147-A177-3AD203B41FA5}">
                      <a16:colId xmlns:a16="http://schemas.microsoft.com/office/drawing/2014/main" val="20001"/>
                    </a:ext>
                  </a:extLst>
                </a:gridCol>
                <a:gridCol w="3133165">
                  <a:extLst>
                    <a:ext uri="{9D8B030D-6E8A-4147-A177-3AD203B41FA5}">
                      <a16:colId xmlns:a16="http://schemas.microsoft.com/office/drawing/2014/main" val="3787844416"/>
                    </a:ext>
                  </a:extLst>
                </a:gridCol>
                <a:gridCol w="3367426">
                  <a:extLst>
                    <a:ext uri="{9D8B030D-6E8A-4147-A177-3AD203B41FA5}">
                      <a16:colId xmlns:a16="http://schemas.microsoft.com/office/drawing/2014/main" val="20002"/>
                    </a:ext>
                  </a:extLst>
                </a:gridCol>
              </a:tblGrid>
              <a:tr h="135780">
                <a:tc>
                  <a:txBody>
                    <a:bodyPr/>
                    <a:lstStyle/>
                    <a:p>
                      <a:r>
                        <a:rPr lang="en-US" sz="2400" dirty="0">
                          <a:effectLst/>
                        </a:rPr>
                        <a:t> </a:t>
                      </a:r>
                      <a:endParaRPr lang="en-US" sz="2800" dirty="0">
                        <a:effectLst/>
                        <a:latin typeface="Times New Roman" charset="0"/>
                        <a:ea typeface="Times New Roman" charset="0"/>
                        <a:cs typeface="Times New Roman" charset="0"/>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2500" b="1" dirty="0">
                          <a:effectLst/>
                          <a:latin typeface="+mn-lt"/>
                          <a:ea typeface="Times New Roman" charset="0"/>
                          <a:cs typeface="Times New Roman" charset="0"/>
                        </a:rPr>
                        <a:t>Puntaje de diversidad de dieta</a:t>
                      </a:r>
                      <a:endParaRPr lang="en-US" sz="2500" b="1" dirty="0">
                        <a:effectLst/>
                        <a:latin typeface="+mn-lt"/>
                        <a:ea typeface="Times New Roman" charset="0"/>
                        <a:cs typeface="Times New Roman" charset="0"/>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b="1" dirty="0" err="1">
                          <a:effectLst/>
                          <a:latin typeface="+mn-lt"/>
                          <a:ea typeface="Times New Roman" charset="0"/>
                          <a:cs typeface="Times New Roman" charset="0"/>
                        </a:rPr>
                        <a:t>Diversidad</a:t>
                      </a:r>
                      <a:r>
                        <a:rPr lang="en-US" sz="2500" b="1" dirty="0">
                          <a:effectLst/>
                          <a:latin typeface="+mn-lt"/>
                          <a:ea typeface="Times New Roman" charset="0"/>
                          <a:cs typeface="Times New Roman" charset="0"/>
                        </a:rPr>
                        <a:t> de </a:t>
                      </a:r>
                      <a:r>
                        <a:rPr lang="en-US" sz="2500" b="1" dirty="0" err="1">
                          <a:effectLst/>
                          <a:latin typeface="+mn-lt"/>
                          <a:ea typeface="Times New Roman" charset="0"/>
                          <a:cs typeface="Times New Roman" charset="0"/>
                        </a:rPr>
                        <a:t>Dieta</a:t>
                      </a:r>
                      <a:r>
                        <a:rPr lang="en-US" sz="2500" b="1" dirty="0">
                          <a:effectLst/>
                          <a:latin typeface="+mn-lt"/>
                          <a:ea typeface="Times New Roman" charset="0"/>
                          <a:cs typeface="Times New Roman" charset="0"/>
                        </a:rPr>
                        <a:t> </a:t>
                      </a:r>
                      <a:r>
                        <a:rPr lang="en-US" sz="2500" b="1" dirty="0" err="1">
                          <a:effectLst/>
                          <a:latin typeface="+mn-lt"/>
                          <a:ea typeface="Times New Roman" charset="0"/>
                          <a:cs typeface="Times New Roman" charset="0"/>
                        </a:rPr>
                        <a:t>m</a:t>
                      </a:r>
                      <a:r>
                        <a:rPr lang="en-US" sz="2500" b="1" baseline="0" dirty="0" err="1"/>
                        <a:t>í</a:t>
                      </a:r>
                      <a:r>
                        <a:rPr lang="en-US" sz="2500" b="1" dirty="0" err="1">
                          <a:effectLst/>
                          <a:latin typeface="+mn-lt"/>
                          <a:ea typeface="Times New Roman" charset="0"/>
                          <a:cs typeface="Times New Roman" charset="0"/>
                        </a:rPr>
                        <a:t>nima</a:t>
                      </a:r>
                      <a:endParaRPr lang="en-US" sz="2500" b="1" dirty="0">
                        <a:effectLst/>
                        <a:latin typeface="+mn-lt"/>
                        <a:ea typeface="Times New Roman" charset="0"/>
                        <a:cs typeface="Times New Roman"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0" dirty="0">
                          <a:effectLst/>
                          <a:latin typeface="+mn-lt"/>
                          <a:ea typeface="Times New Roman" charset="0"/>
                          <a:cs typeface="Times New Roman" charset="0"/>
                        </a:rPr>
                        <a:t>(</a:t>
                      </a:r>
                      <a:r>
                        <a:rPr lang="en-US" sz="2200" b="0" kern="1200" dirty="0">
                          <a:solidFill>
                            <a:schemeClr val="tx1"/>
                          </a:solidFill>
                          <a:effectLst/>
                          <a:latin typeface="+mn-lt"/>
                          <a:ea typeface="+mn-ea"/>
                          <a:cs typeface="+mn-cs"/>
                          <a:sym typeface="Symbol" pitchFamily="2" charset="2"/>
                        </a:rPr>
                        <a:t></a:t>
                      </a:r>
                      <a:r>
                        <a:rPr lang="en-US" sz="2200" b="0" dirty="0">
                          <a:effectLst/>
                          <a:latin typeface="+mn-lt"/>
                          <a:ea typeface="Times New Roman" charset="0"/>
                          <a:cs typeface="Times New Roman" charset="0"/>
                        </a:rPr>
                        <a:t>5 </a:t>
                      </a:r>
                      <a:r>
                        <a:rPr lang="en-US" sz="2200" b="0" dirty="0" err="1">
                          <a:effectLst/>
                          <a:latin typeface="+mn-lt"/>
                          <a:ea typeface="Times New Roman" charset="0"/>
                          <a:cs typeface="Times New Roman" charset="0"/>
                        </a:rPr>
                        <a:t>grupos</a:t>
                      </a:r>
                      <a:r>
                        <a:rPr lang="en-US" sz="2200" b="0" dirty="0">
                          <a:effectLst/>
                          <a:latin typeface="+mn-lt"/>
                          <a:ea typeface="Times New Roman" charset="0"/>
                          <a:cs typeface="Times New Roman" charset="0"/>
                        </a:rPr>
                        <a:t> de </a:t>
                      </a:r>
                      <a:r>
                        <a:rPr lang="en-US" sz="2200" b="0" dirty="0" err="1">
                          <a:effectLst/>
                          <a:latin typeface="+mn-lt"/>
                          <a:ea typeface="Times New Roman" charset="0"/>
                          <a:cs typeface="Times New Roman" charset="0"/>
                        </a:rPr>
                        <a:t>alimentos</a:t>
                      </a:r>
                      <a:r>
                        <a:rPr lang="en-US" sz="2200" b="0" dirty="0">
                          <a:effectLst/>
                          <a:latin typeface="+mn-lt"/>
                          <a:ea typeface="Times New Roman" charset="0"/>
                          <a:cs typeface="Times New Roman" charset="0"/>
                        </a:rPr>
                        <a:t>)</a:t>
                      </a: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500" b="1" dirty="0">
                          <a:effectLst/>
                          <a:latin typeface="+mn-lt"/>
                          <a:ea typeface="Times New Roman" charset="0"/>
                          <a:cs typeface="Times New Roman" charset="0"/>
                        </a:rPr>
                        <a:t>Calidad de la </a:t>
                      </a:r>
                      <a:r>
                        <a:rPr lang="en-US" sz="2500" b="1" dirty="0" err="1">
                          <a:effectLst/>
                          <a:latin typeface="+mn-lt"/>
                          <a:ea typeface="Times New Roman" charset="0"/>
                          <a:cs typeface="Times New Roman" charset="0"/>
                        </a:rPr>
                        <a:t>dieta</a:t>
                      </a:r>
                      <a:r>
                        <a:rPr lang="en-US" sz="2500" b="1" dirty="0">
                          <a:effectLst/>
                          <a:latin typeface="+mn-lt"/>
                          <a:ea typeface="Times New Roman" charset="0"/>
                          <a:cs typeface="Times New Roman" charset="0"/>
                        </a:rPr>
                        <a:t> </a:t>
                      </a:r>
                      <a:r>
                        <a:rPr lang="en-US" sz="2500" b="1" dirty="0" err="1">
                          <a:effectLst/>
                          <a:latin typeface="+mn-lt"/>
                          <a:ea typeface="Times New Roman" charset="0"/>
                          <a:cs typeface="Times New Roman" charset="0"/>
                        </a:rPr>
                        <a:t>m</a:t>
                      </a:r>
                      <a:r>
                        <a:rPr lang="en-US" sz="2500" b="1" baseline="0" dirty="0" err="1"/>
                        <a:t>í</a:t>
                      </a:r>
                      <a:r>
                        <a:rPr lang="en-US" sz="2500" b="1" dirty="0" err="1">
                          <a:effectLst/>
                          <a:latin typeface="+mn-lt"/>
                          <a:ea typeface="Times New Roman" charset="0"/>
                          <a:cs typeface="Times New Roman" charset="0"/>
                        </a:rPr>
                        <a:t>nima</a:t>
                      </a:r>
                      <a:r>
                        <a:rPr lang="en-US" sz="2500" b="1" dirty="0">
                          <a:effectLst/>
                          <a:latin typeface="+mn-lt"/>
                          <a:ea typeface="Times New Roman" charset="0"/>
                          <a:cs typeface="Times New Roman" charset="0"/>
                        </a:rPr>
                        <a:t> </a:t>
                      </a:r>
                    </a:p>
                    <a:p>
                      <a:pPr algn="ctr"/>
                      <a:r>
                        <a:rPr lang="en-US" sz="2200" b="0" dirty="0">
                          <a:effectLst/>
                          <a:latin typeface="+mn-lt"/>
                          <a:ea typeface="Times New Roman" charset="0"/>
                          <a:cs typeface="Times New Roman" charset="0"/>
                        </a:rPr>
                        <a:t>(</a:t>
                      </a:r>
                      <a:r>
                        <a:rPr lang="en-US" sz="2200" b="0" dirty="0" err="1">
                          <a:effectLst/>
                          <a:latin typeface="+mn-lt"/>
                          <a:ea typeface="Times New Roman" charset="0"/>
                          <a:cs typeface="Times New Roman" charset="0"/>
                        </a:rPr>
                        <a:t>probabilidad</a:t>
                      </a:r>
                      <a:r>
                        <a:rPr lang="en-US" sz="2200" b="0" dirty="0">
                          <a:effectLst/>
                          <a:latin typeface="+mn-lt"/>
                          <a:ea typeface="Times New Roman" charset="0"/>
                          <a:cs typeface="Times New Roman" charset="0"/>
                        </a:rPr>
                        <a:t> media de </a:t>
                      </a:r>
                      <a:r>
                        <a:rPr lang="en-US" sz="2200" b="0" dirty="0" err="1">
                          <a:effectLst/>
                          <a:latin typeface="+mn-lt"/>
                          <a:ea typeface="Times New Roman" charset="0"/>
                          <a:cs typeface="Times New Roman" charset="0"/>
                        </a:rPr>
                        <a:t>adecuaci</a:t>
                      </a:r>
                      <a:r>
                        <a:rPr lang="en-US" sz="2200" baseline="0" dirty="0" err="1"/>
                        <a:t>ó</a:t>
                      </a:r>
                      <a:r>
                        <a:rPr lang="en-US" sz="2200" b="0" dirty="0" err="1">
                          <a:effectLst/>
                          <a:latin typeface="+mn-lt"/>
                          <a:ea typeface="Times New Roman" charset="0"/>
                          <a:cs typeface="Times New Roman" charset="0"/>
                        </a:rPr>
                        <a:t>n</a:t>
                      </a:r>
                      <a:r>
                        <a:rPr lang="en-US" sz="2200" b="0" dirty="0">
                          <a:effectLst/>
                          <a:latin typeface="+mn-lt"/>
                          <a:ea typeface="Times New Roman" charset="0"/>
                          <a:cs typeface="Times New Roman" charset="0"/>
                        </a:rPr>
                        <a:t> &gt; 60%)</a:t>
                      </a: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37758">
                <a:tc>
                  <a:txBody>
                    <a:bodyPr/>
                    <a:lstStyle/>
                    <a:p>
                      <a:r>
                        <a:rPr lang="en-US" sz="2800" dirty="0">
                          <a:effectLst/>
                        </a:rPr>
                        <a:t> </a:t>
                      </a:r>
                      <a:endParaRPr lang="en-US" sz="2800" dirty="0">
                        <a:effectLst/>
                        <a:latin typeface="Times New Roman" charset="0"/>
                        <a:ea typeface="Times New Roman" charset="0"/>
                        <a:cs typeface="Times New Roman" charset="0"/>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effectLst/>
                          <a:latin typeface="+mn-lt"/>
                        </a:rPr>
                        <a:t>IRR (95% CI)</a:t>
                      </a:r>
                      <a:endParaRPr lang="en-US" sz="2400" dirty="0">
                        <a:effectLst/>
                        <a:latin typeface="+mn-lt"/>
                        <a:ea typeface="Times New Roman" charset="0"/>
                        <a:cs typeface="Times New Roman" charset="0"/>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effectLst/>
                          <a:latin typeface="+mn-lt"/>
                          <a:ea typeface="Times New Roman" charset="0"/>
                          <a:cs typeface="Times New Roman" charset="0"/>
                        </a:rPr>
                        <a:t>OR (95% CI)</a:t>
                      </a: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effectLst/>
                          <a:latin typeface="+mn-lt"/>
                        </a:rPr>
                        <a:t>OR (95% CI)</a:t>
                      </a:r>
                      <a:endParaRPr lang="en-US" sz="2400" dirty="0">
                        <a:effectLst/>
                        <a:latin typeface="+mn-lt"/>
                        <a:ea typeface="Times New Roman" charset="0"/>
                        <a:cs typeface="Times New Roman" charset="0"/>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35780">
                <a:tc>
                  <a:txBody>
                    <a:bodyPr/>
                    <a:lstStyle/>
                    <a:p>
                      <a:r>
                        <a:rPr lang="en-US" sz="2500" dirty="0" err="1">
                          <a:solidFill>
                            <a:schemeClr val="tx1"/>
                          </a:solidFill>
                          <a:effectLst/>
                        </a:rPr>
                        <a:t>Riqueza</a:t>
                      </a:r>
                      <a:r>
                        <a:rPr lang="en-US" sz="2500" dirty="0">
                          <a:solidFill>
                            <a:schemeClr val="tx1"/>
                          </a:solidFill>
                          <a:effectLst/>
                        </a:rPr>
                        <a:t> de </a:t>
                      </a:r>
                      <a:r>
                        <a:rPr lang="en-US" sz="2500" dirty="0" err="1">
                          <a:solidFill>
                            <a:schemeClr val="tx1"/>
                          </a:solidFill>
                          <a:effectLst/>
                        </a:rPr>
                        <a:t>especies</a:t>
                      </a:r>
                      <a:endParaRPr lang="en-US" sz="2500" dirty="0">
                        <a:solidFill>
                          <a:schemeClr val="accent1">
                            <a:lumMod val="50000"/>
                          </a:schemeClr>
                        </a:solidFill>
                        <a:effectLst/>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effectLst/>
                        <a:latin typeface="+mn-lt"/>
                      </a:endParaRPr>
                    </a:p>
                    <a:p>
                      <a:pPr algn="ctr"/>
                      <a:r>
                        <a:rPr lang="en-US" sz="2400" dirty="0">
                          <a:effectLst/>
                          <a:latin typeface="+mn-lt"/>
                        </a:rPr>
                        <a:t>1.03** (1.00, 1.05)</a:t>
                      </a:r>
                      <a:endParaRPr lang="en-US" sz="2400" dirty="0">
                        <a:effectLst/>
                        <a:latin typeface="+mn-lt"/>
                        <a:ea typeface="Times New Roman" charset="0"/>
                        <a:cs typeface="Times New Roman" charset="0"/>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effectLst/>
                        <a:latin typeface="+mn-lt"/>
                        <a:ea typeface="Times New Roman" charset="0"/>
                        <a:cs typeface="Times New Roman" charset="0"/>
                      </a:endParaRPr>
                    </a:p>
                    <a:p>
                      <a:pPr algn="ctr"/>
                      <a:r>
                        <a:rPr lang="en-US" sz="2400" dirty="0">
                          <a:effectLst/>
                          <a:latin typeface="+mn-lt"/>
                          <a:ea typeface="Times New Roman" charset="0"/>
                          <a:cs typeface="Times New Roman" charset="0"/>
                        </a:rPr>
                        <a:t>1.17*** (1.11, 1.23)</a:t>
                      </a: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effectLst/>
                        <a:latin typeface="+mn-lt"/>
                      </a:endParaRPr>
                    </a:p>
                    <a:p>
                      <a:pPr algn="ctr"/>
                      <a:r>
                        <a:rPr lang="en-US" sz="2400" dirty="0">
                          <a:effectLst/>
                          <a:latin typeface="+mn-lt"/>
                        </a:rPr>
                        <a:t>1.21*** (1.10, 1.35)</a:t>
                      </a:r>
                      <a:endParaRPr lang="en-US" sz="2400" dirty="0">
                        <a:effectLst/>
                        <a:latin typeface="+mn-lt"/>
                        <a:ea typeface="Times New Roman" charset="0"/>
                        <a:cs typeface="Times New Roman" charset="0"/>
                      </a:endParaRPr>
                    </a:p>
                  </a:txBody>
                  <a:tcPr marL="46571" marR="465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7" name="Rectangle 6"/>
          <p:cNvSpPr/>
          <p:nvPr/>
        </p:nvSpPr>
        <p:spPr>
          <a:xfrm>
            <a:off x="408839" y="4237534"/>
            <a:ext cx="11456737" cy="646331"/>
          </a:xfrm>
          <a:prstGeom prst="rect">
            <a:avLst/>
          </a:prstGeom>
        </p:spPr>
        <p:txBody>
          <a:bodyPr wrap="square">
            <a:spAutoFit/>
          </a:bodyPr>
          <a:lstStyle/>
          <a:p>
            <a:r>
              <a:rPr lang="es-ES" sz="1200" dirty="0">
                <a:latin typeface="Helvetica" charset="0"/>
                <a:ea typeface="Helvetica" charset="0"/>
                <a:cs typeface="Helvetica" charset="0"/>
              </a:rPr>
              <a:t>Modelos ajustados por: tamaño del hogar, sexo del jefe de hogar, edad de la mujer, estado civil de la mujer, estado de embarazo de la mujer, nivel educativo de la mujer, quintiles de riqueza del hogar, estado de la seguridad alimentaria del hogar, ingresos no agrícolas, área de tierra agrícola, cultivo de jardín, región de estudio; SE agrupadas por región; Tamaño de muestra: n = 596; * P &lt;0.1; ** P &lt;0,05; *** P &lt;0,01.</a:t>
            </a:r>
            <a:endParaRPr lang="en-US" sz="1200" dirty="0">
              <a:latin typeface="Helvetica" charset="0"/>
              <a:ea typeface="Helvetica" charset="0"/>
              <a:cs typeface="Helvetica" charset="0"/>
            </a:endParaRPr>
          </a:p>
        </p:txBody>
      </p:sp>
      <p:sp>
        <p:nvSpPr>
          <p:cNvPr id="9" name="TextBox 8"/>
          <p:cNvSpPr txBox="1"/>
          <p:nvPr/>
        </p:nvSpPr>
        <p:spPr>
          <a:xfrm>
            <a:off x="292470" y="71761"/>
            <a:ext cx="11644946" cy="1077218"/>
          </a:xfrm>
          <a:prstGeom prst="rect">
            <a:avLst/>
          </a:prstGeom>
          <a:noFill/>
        </p:spPr>
        <p:txBody>
          <a:bodyPr wrap="square" rtlCol="0">
            <a:spAutoFit/>
          </a:bodyPr>
          <a:lstStyle/>
          <a:p>
            <a:r>
              <a:rPr lang="es-PE" sz="3200" b="1" dirty="0">
                <a:solidFill>
                  <a:srgbClr val="17375E"/>
                </a:solidFill>
                <a:latin typeface="Arial Black"/>
                <a:cs typeface="Arial Black"/>
              </a:rPr>
              <a:t>Asociaciones de diversidad de cultivos a nivel de finca con diversidad y calidad de la dieta</a:t>
            </a:r>
          </a:p>
        </p:txBody>
      </p:sp>
      <p:sp>
        <p:nvSpPr>
          <p:cNvPr id="10" name="Rectangle 9"/>
          <p:cNvSpPr/>
          <p:nvPr/>
        </p:nvSpPr>
        <p:spPr>
          <a:xfrm>
            <a:off x="136480" y="4970799"/>
            <a:ext cx="11675167" cy="1431161"/>
          </a:xfrm>
          <a:prstGeom prst="rect">
            <a:avLst/>
          </a:prstGeom>
        </p:spPr>
        <p:txBody>
          <a:bodyPr wrap="square">
            <a:spAutoFit/>
          </a:bodyPr>
          <a:lstStyle/>
          <a:p>
            <a:pPr algn="ctr"/>
            <a:r>
              <a:rPr lang="es-ES" sz="2900" dirty="0"/>
              <a:t>El cultivo de una especie de cultivo adicional se asoció con </a:t>
            </a:r>
            <a:r>
              <a:rPr lang="es-ES" sz="2900" b="1" dirty="0"/>
              <a:t>17% y 21% más de probabilidades de lograr una dieta mínimamente diversa y mínimamente adecuada </a:t>
            </a:r>
            <a:r>
              <a:rPr lang="es-ES" sz="2900" dirty="0"/>
              <a:t>respectivamente </a:t>
            </a:r>
            <a:r>
              <a:rPr lang="es-ES" sz="2900" b="1" dirty="0"/>
              <a:t>(en terminos de micronutrientes)</a:t>
            </a:r>
            <a:endParaRPr lang="en-US" sz="2900" b="1" dirty="0"/>
          </a:p>
        </p:txBody>
      </p:sp>
      <p:sp>
        <p:nvSpPr>
          <p:cNvPr id="6" name="TextBox 5">
            <a:extLst>
              <a:ext uri="{FF2B5EF4-FFF2-40B4-BE49-F238E27FC236}">
                <a16:creationId xmlns:a16="http://schemas.microsoft.com/office/drawing/2014/main" id="{B46343D3-CC15-AC4B-A928-70BC24E56BB1}"/>
              </a:ext>
            </a:extLst>
          </p:cNvPr>
          <p:cNvSpPr txBox="1"/>
          <p:nvPr/>
        </p:nvSpPr>
        <p:spPr>
          <a:xfrm>
            <a:off x="393298" y="6434664"/>
            <a:ext cx="11854369" cy="246221"/>
          </a:xfrm>
          <a:prstGeom prst="rect">
            <a:avLst/>
          </a:prstGeom>
          <a:noFill/>
        </p:spPr>
        <p:txBody>
          <a:bodyPr wrap="square" rtlCol="0">
            <a:spAutoFit/>
          </a:bodyPr>
          <a:lstStyle/>
          <a:p>
            <a:r>
              <a:rPr lang="en-US" sz="1000" dirty="0">
                <a:latin typeface="Calibri" panose="020F0502020204030204" pitchFamily="34" charset="0"/>
                <a:ea typeface="Helvetica" charset="0"/>
                <a:cs typeface="Calibri" panose="020F0502020204030204" pitchFamily="34" charset="0"/>
              </a:rPr>
              <a:t>Source: Jones et al (2018). </a:t>
            </a:r>
            <a:r>
              <a:rPr lang="en-US" sz="1000" dirty="0">
                <a:latin typeface="Calibri" panose="020F0502020204030204" pitchFamily="34" charset="0"/>
                <a:cs typeface="Calibri" panose="020F0502020204030204" pitchFamily="34" charset="0"/>
              </a:rPr>
              <a:t>Farm-Level Agricultural Biodiversity in the Peruvian Andes Is Associated with Greater Odds of Women Achieving a Minimally Diverse and Micronutrient Adequate Diet. Journal of Nutrition</a:t>
            </a:r>
          </a:p>
        </p:txBody>
      </p:sp>
    </p:spTree>
    <p:extLst>
      <p:ext uri="{BB962C8B-B14F-4D97-AF65-F5344CB8AC3E}">
        <p14:creationId xmlns:p14="http://schemas.microsoft.com/office/powerpoint/2010/main" val="1824888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532" y="1007826"/>
            <a:ext cx="11500935" cy="5743576"/>
          </a:xfrm>
        </p:spPr>
        <p:txBody>
          <a:bodyPr>
            <a:noAutofit/>
          </a:bodyPr>
          <a:lstStyle/>
          <a:p>
            <a:pPr>
              <a:lnSpc>
                <a:spcPct val="100000"/>
              </a:lnSpc>
            </a:pPr>
            <a:r>
              <a:rPr lang="es-ES" sz="2700" b="1" dirty="0"/>
              <a:t>El cultivo de las leguminosas </a:t>
            </a:r>
            <a:r>
              <a:rPr lang="es-ES" sz="2700" dirty="0"/>
              <a:t>subyaci</a:t>
            </a:r>
            <a:r>
              <a:rPr lang="es-ES" dirty="0"/>
              <a:t>ó</a:t>
            </a:r>
            <a:r>
              <a:rPr lang="es-ES" sz="2700" dirty="0"/>
              <a:t> a la relación entre la agrobiodiversidad y la dieta (funciona a través de una vía de subsistencia)</a:t>
            </a:r>
          </a:p>
          <a:p>
            <a:pPr>
              <a:lnSpc>
                <a:spcPct val="100000"/>
              </a:lnSpc>
            </a:pPr>
            <a:endParaRPr lang="es-ES" sz="2700" dirty="0"/>
          </a:p>
          <a:p>
            <a:pPr>
              <a:lnSpc>
                <a:spcPct val="100000"/>
              </a:lnSpc>
            </a:pPr>
            <a:r>
              <a:rPr lang="es-ES" sz="2700" b="1" dirty="0"/>
              <a:t>La orientación hacia el mercado </a:t>
            </a:r>
            <a:r>
              <a:rPr lang="es-ES" sz="2700" dirty="0"/>
              <a:t>no modific</a:t>
            </a:r>
            <a:r>
              <a:rPr lang="es-ES" dirty="0"/>
              <a:t>ó</a:t>
            </a:r>
            <a:r>
              <a:rPr lang="es-ES" sz="2700" dirty="0"/>
              <a:t> la relación entre la agrobiodiversidad y la dieta</a:t>
            </a:r>
          </a:p>
          <a:p>
            <a:pPr>
              <a:lnSpc>
                <a:spcPct val="100000"/>
              </a:lnSpc>
            </a:pPr>
            <a:endParaRPr lang="es-ES" sz="2700" dirty="0"/>
          </a:p>
          <a:p>
            <a:pPr>
              <a:lnSpc>
                <a:spcPct val="100000"/>
              </a:lnSpc>
            </a:pPr>
            <a:r>
              <a:rPr lang="es-ES" sz="2700" dirty="0"/>
              <a:t>Un hogar con </a:t>
            </a:r>
            <a:r>
              <a:rPr lang="es-ES" sz="2700" b="1" dirty="0"/>
              <a:t>mayor agrobiodiversidad</a:t>
            </a:r>
            <a:r>
              <a:rPr lang="es-ES" sz="2700" dirty="0"/>
              <a:t>:</a:t>
            </a:r>
          </a:p>
          <a:p>
            <a:pPr lvl="1">
              <a:lnSpc>
                <a:spcPct val="100000"/>
              </a:lnSpc>
            </a:pPr>
            <a:r>
              <a:rPr lang="es-ES" sz="2300" dirty="0"/>
              <a:t>cultivó más tierra</a:t>
            </a:r>
          </a:p>
          <a:p>
            <a:pPr lvl="1">
              <a:lnSpc>
                <a:spcPct val="100000"/>
              </a:lnSpc>
            </a:pPr>
            <a:r>
              <a:rPr lang="es-ES" sz="2300" dirty="0"/>
              <a:t>tuvo mayor producción agrícola (toneladas métricas)</a:t>
            </a:r>
          </a:p>
          <a:p>
            <a:pPr lvl="1">
              <a:lnSpc>
                <a:spcPct val="100000"/>
              </a:lnSpc>
            </a:pPr>
            <a:r>
              <a:rPr lang="es-ES" sz="2300" dirty="0"/>
              <a:t>ganó más de esta producción (especialmente horticultura de alto valor)</a:t>
            </a:r>
          </a:p>
          <a:p>
            <a:pPr lvl="1">
              <a:lnSpc>
                <a:spcPct val="100000"/>
              </a:lnSpc>
            </a:pPr>
            <a:r>
              <a:rPr lang="es-ES" sz="2300" dirty="0"/>
              <a:t>vendió una proporción menor de su producción</a:t>
            </a:r>
          </a:p>
          <a:p>
            <a:pPr lvl="1">
              <a:lnSpc>
                <a:spcPct val="100000"/>
              </a:lnSpc>
            </a:pPr>
            <a:r>
              <a:rPr lang="es-ES" sz="2300" dirty="0"/>
              <a:t>no era más rico ni más educado</a:t>
            </a:r>
            <a:endParaRPr lang="en-US" sz="1400" dirty="0">
              <a:latin typeface="Calibri" charset="0"/>
              <a:ea typeface="Calibri" charset="0"/>
              <a:cs typeface="Times New Roman" charset="0"/>
            </a:endParaRPr>
          </a:p>
          <a:p>
            <a:pPr>
              <a:lnSpc>
                <a:spcPct val="120000"/>
              </a:lnSpc>
            </a:pPr>
            <a:endParaRPr lang="en-US" sz="2400" dirty="0"/>
          </a:p>
          <a:p>
            <a:pPr>
              <a:lnSpc>
                <a:spcPct val="120000"/>
              </a:lnSpc>
            </a:pPr>
            <a:endParaRPr lang="en-US" sz="2400" dirty="0"/>
          </a:p>
        </p:txBody>
      </p:sp>
      <p:sp>
        <p:nvSpPr>
          <p:cNvPr id="4" name="TextBox 3"/>
          <p:cNvSpPr txBox="1"/>
          <p:nvPr/>
        </p:nvSpPr>
        <p:spPr>
          <a:xfrm>
            <a:off x="226210" y="152065"/>
            <a:ext cx="11644946" cy="584775"/>
          </a:xfrm>
          <a:prstGeom prst="rect">
            <a:avLst/>
          </a:prstGeom>
          <a:noFill/>
        </p:spPr>
        <p:txBody>
          <a:bodyPr wrap="square" rtlCol="0">
            <a:spAutoFit/>
          </a:bodyPr>
          <a:lstStyle/>
          <a:p>
            <a:r>
              <a:rPr lang="es-PE" sz="3200" b="1" dirty="0">
                <a:solidFill>
                  <a:srgbClr val="17375E"/>
                </a:solidFill>
                <a:latin typeface="Arial Black"/>
                <a:cs typeface="Arial Black"/>
              </a:rPr>
              <a:t>Otros hallazgos importantes</a:t>
            </a:r>
          </a:p>
        </p:txBody>
      </p:sp>
    </p:spTree>
    <p:extLst>
      <p:ext uri="{BB962C8B-B14F-4D97-AF65-F5344CB8AC3E}">
        <p14:creationId xmlns:p14="http://schemas.microsoft.com/office/powerpoint/2010/main" val="86140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FAE859-2997-40DB-B762-74473077BB61}"/>
              </a:ext>
            </a:extLst>
          </p:cNvPr>
          <p:cNvSpPr txBox="1"/>
          <p:nvPr/>
        </p:nvSpPr>
        <p:spPr>
          <a:xfrm>
            <a:off x="3472091" y="1689107"/>
            <a:ext cx="5711167" cy="738664"/>
          </a:xfrm>
          <a:prstGeom prst="rect">
            <a:avLst/>
          </a:prstGeom>
          <a:noFill/>
        </p:spPr>
        <p:txBody>
          <a:bodyPr wrap="square" rtlCol="0">
            <a:spAutoFit/>
          </a:bodyPr>
          <a:lstStyle/>
          <a:p>
            <a:pPr algn="ctr"/>
            <a:r>
              <a:rPr lang="es-PE" sz="2100" dirty="0"/>
              <a:t>Cambio Global: </a:t>
            </a:r>
            <a:r>
              <a:rPr lang="es-PE" sz="2100" b="1" u="sng" dirty="0"/>
              <a:t>Cambio Climatico, </a:t>
            </a:r>
            <a:r>
              <a:rPr lang="es-PE" sz="2100" dirty="0"/>
              <a:t>Globalización, </a:t>
            </a:r>
            <a:r>
              <a:rPr lang="es-PE" sz="2100" b="1" u="sng" dirty="0"/>
              <a:t>Sistemas Alimentarios</a:t>
            </a:r>
            <a:r>
              <a:rPr lang="es-PE" sz="2100" dirty="0"/>
              <a:t>, Urbanización </a:t>
            </a:r>
            <a:endParaRPr lang="es-PE" sz="2100" b="1" u="sng" dirty="0"/>
          </a:p>
        </p:txBody>
      </p:sp>
      <p:sp>
        <p:nvSpPr>
          <p:cNvPr id="3" name="TextBox 2">
            <a:extLst>
              <a:ext uri="{FF2B5EF4-FFF2-40B4-BE49-F238E27FC236}">
                <a16:creationId xmlns:a16="http://schemas.microsoft.com/office/drawing/2014/main" id="{3E544574-CFFA-44ED-ADC1-B9E53B604A14}"/>
              </a:ext>
            </a:extLst>
          </p:cNvPr>
          <p:cNvSpPr txBox="1"/>
          <p:nvPr/>
        </p:nvSpPr>
        <p:spPr>
          <a:xfrm>
            <a:off x="8387684" y="3072253"/>
            <a:ext cx="1786689" cy="1708160"/>
          </a:xfrm>
          <a:prstGeom prst="rect">
            <a:avLst/>
          </a:prstGeom>
          <a:noFill/>
        </p:spPr>
        <p:txBody>
          <a:bodyPr wrap="square" rtlCol="0">
            <a:spAutoFit/>
          </a:bodyPr>
          <a:lstStyle/>
          <a:p>
            <a:pPr algn="r"/>
            <a:r>
              <a:rPr lang="es-PE" sz="2100" b="1" u="sng" dirty="0"/>
              <a:t>Seguridad alimentaria</a:t>
            </a:r>
            <a:r>
              <a:rPr lang="es-PE" sz="2100" dirty="0"/>
              <a:t>, </a:t>
            </a:r>
            <a:r>
              <a:rPr lang="es-PE" sz="2100" b="1" u="sng" dirty="0" err="1"/>
              <a:t>Nutricion</a:t>
            </a:r>
            <a:r>
              <a:rPr lang="es-PE" sz="2100" dirty="0"/>
              <a:t>, Dietas, Salud, y Bienestar</a:t>
            </a:r>
          </a:p>
        </p:txBody>
      </p:sp>
      <p:sp>
        <p:nvSpPr>
          <p:cNvPr id="4" name="TextBox 3">
            <a:extLst>
              <a:ext uri="{FF2B5EF4-FFF2-40B4-BE49-F238E27FC236}">
                <a16:creationId xmlns:a16="http://schemas.microsoft.com/office/drawing/2014/main" id="{4D5F68AE-A4BA-40C9-A645-4EE8E2B7C1F1}"/>
              </a:ext>
            </a:extLst>
          </p:cNvPr>
          <p:cNvSpPr txBox="1"/>
          <p:nvPr/>
        </p:nvSpPr>
        <p:spPr>
          <a:xfrm>
            <a:off x="2233187" y="4952030"/>
            <a:ext cx="8188973" cy="1061829"/>
          </a:xfrm>
          <a:prstGeom prst="rect">
            <a:avLst/>
          </a:prstGeom>
          <a:noFill/>
        </p:spPr>
        <p:txBody>
          <a:bodyPr wrap="square" rtlCol="0">
            <a:spAutoFit/>
          </a:bodyPr>
          <a:lstStyle/>
          <a:p>
            <a:pPr algn="ctr"/>
            <a:r>
              <a:rPr lang="es-ES" sz="2100" dirty="0"/>
              <a:t>Gobernanza y Modos de Vida</a:t>
            </a:r>
          </a:p>
          <a:p>
            <a:pPr algn="ctr"/>
            <a:r>
              <a:rPr lang="es-ES" sz="2100" dirty="0"/>
              <a:t>(incluye </a:t>
            </a:r>
            <a:r>
              <a:rPr lang="es-ES" sz="2100" b="1" u="sng" dirty="0"/>
              <a:t>prácticas socioculturales y bioculturales, mercados y actividades económicas, e instituciones estatales, globales y locales</a:t>
            </a:r>
            <a:r>
              <a:rPr lang="es-ES" sz="2100" dirty="0"/>
              <a:t>)</a:t>
            </a:r>
            <a:endParaRPr lang="en-US" sz="2100" dirty="0"/>
          </a:p>
        </p:txBody>
      </p:sp>
      <p:sp>
        <p:nvSpPr>
          <p:cNvPr id="5" name="TextBox 4">
            <a:extLst>
              <a:ext uri="{FF2B5EF4-FFF2-40B4-BE49-F238E27FC236}">
                <a16:creationId xmlns:a16="http://schemas.microsoft.com/office/drawing/2014/main" id="{44D90A73-139D-4656-BBA8-6CCB83F2EADE}"/>
              </a:ext>
            </a:extLst>
          </p:cNvPr>
          <p:cNvSpPr txBox="1"/>
          <p:nvPr/>
        </p:nvSpPr>
        <p:spPr>
          <a:xfrm>
            <a:off x="1147445" y="3010415"/>
            <a:ext cx="2616870" cy="2031325"/>
          </a:xfrm>
          <a:prstGeom prst="rect">
            <a:avLst/>
          </a:prstGeom>
          <a:noFill/>
        </p:spPr>
        <p:txBody>
          <a:bodyPr wrap="square" rtlCol="0">
            <a:spAutoFit/>
          </a:bodyPr>
          <a:lstStyle/>
          <a:p>
            <a:r>
              <a:rPr lang="es-PE" sz="2100" dirty="0"/>
              <a:t>Biodiversidad de la alimentación y agricultura</a:t>
            </a:r>
          </a:p>
          <a:p>
            <a:r>
              <a:rPr lang="es-PE" sz="2100" dirty="0"/>
              <a:t>(agroecosistemas, </a:t>
            </a:r>
            <a:r>
              <a:rPr lang="es-PE" sz="2100" b="1" u="sng" dirty="0"/>
              <a:t>especies</a:t>
            </a:r>
            <a:r>
              <a:rPr lang="es-PE" sz="2100" dirty="0"/>
              <a:t>, variedades, genes)</a:t>
            </a:r>
          </a:p>
        </p:txBody>
      </p:sp>
      <p:cxnSp>
        <p:nvCxnSpPr>
          <p:cNvPr id="7" name="Straight Arrow Connector 6">
            <a:extLst>
              <a:ext uri="{FF2B5EF4-FFF2-40B4-BE49-F238E27FC236}">
                <a16:creationId xmlns:a16="http://schemas.microsoft.com/office/drawing/2014/main" id="{EBD482F0-16A6-4373-87AB-047CCB1B07E4}"/>
              </a:ext>
            </a:extLst>
          </p:cNvPr>
          <p:cNvCxnSpPr>
            <a:cxnSpLocks/>
          </p:cNvCxnSpPr>
          <p:nvPr/>
        </p:nvCxnSpPr>
        <p:spPr>
          <a:xfrm flipV="1">
            <a:off x="3992968" y="2574708"/>
            <a:ext cx="2060406" cy="1141505"/>
          </a:xfrm>
          <a:prstGeom prst="straightConnector1">
            <a:avLst/>
          </a:prstGeom>
          <a:ln w="63500">
            <a:solidFill>
              <a:schemeClr val="accent6"/>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5132099-EAD2-407F-9FD0-A207311B5DF0}"/>
              </a:ext>
            </a:extLst>
          </p:cNvPr>
          <p:cNvCxnSpPr>
            <a:cxnSpLocks/>
          </p:cNvCxnSpPr>
          <p:nvPr/>
        </p:nvCxnSpPr>
        <p:spPr>
          <a:xfrm flipV="1">
            <a:off x="3992969" y="3886827"/>
            <a:ext cx="3983954" cy="1"/>
          </a:xfrm>
          <a:prstGeom prst="straightConnector1">
            <a:avLst/>
          </a:prstGeom>
          <a:ln w="63500">
            <a:solidFill>
              <a:schemeClr val="accent6"/>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3ABC645-2DEE-40BD-8FE9-8C7676CAB501}"/>
              </a:ext>
            </a:extLst>
          </p:cNvPr>
          <p:cNvCxnSpPr>
            <a:cxnSpLocks/>
          </p:cNvCxnSpPr>
          <p:nvPr/>
        </p:nvCxnSpPr>
        <p:spPr>
          <a:xfrm>
            <a:off x="4069666" y="4035872"/>
            <a:ext cx="1983708" cy="840319"/>
          </a:xfrm>
          <a:prstGeom prst="straightConnector1">
            <a:avLst/>
          </a:prstGeom>
          <a:ln w="63500">
            <a:solidFill>
              <a:schemeClr val="accent6"/>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8310E36-AB78-4ADC-A835-A9F11B1CFE57}"/>
              </a:ext>
            </a:extLst>
          </p:cNvPr>
          <p:cNvCxnSpPr>
            <a:cxnSpLocks/>
          </p:cNvCxnSpPr>
          <p:nvPr/>
        </p:nvCxnSpPr>
        <p:spPr>
          <a:xfrm flipH="1" flipV="1">
            <a:off x="6196332" y="2639701"/>
            <a:ext cx="1702478" cy="1054018"/>
          </a:xfrm>
          <a:prstGeom prst="straightConnector1">
            <a:avLst/>
          </a:prstGeom>
          <a:ln w="381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DBE3AB4-815B-45DD-90D4-1898024B0151}"/>
              </a:ext>
            </a:extLst>
          </p:cNvPr>
          <p:cNvCxnSpPr>
            <a:cxnSpLocks/>
          </p:cNvCxnSpPr>
          <p:nvPr/>
        </p:nvCxnSpPr>
        <p:spPr>
          <a:xfrm flipH="1">
            <a:off x="6190234" y="4184917"/>
            <a:ext cx="1786689" cy="662485"/>
          </a:xfrm>
          <a:prstGeom prst="straightConnector1">
            <a:avLst/>
          </a:prstGeom>
          <a:ln w="381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21307BF7-05B1-4704-984B-9B7A1E1D4FF8}"/>
              </a:ext>
            </a:extLst>
          </p:cNvPr>
          <p:cNvSpPr txBox="1">
            <a:spLocks/>
          </p:cNvSpPr>
          <p:nvPr/>
        </p:nvSpPr>
        <p:spPr>
          <a:xfrm>
            <a:off x="0" y="68416"/>
            <a:ext cx="12192000" cy="106182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a:solidFill>
                  <a:srgbClr val="17375E"/>
                </a:solidFill>
                <a:latin typeface="Arial Black"/>
                <a:cs typeface="Arial Black"/>
              </a:rPr>
              <a:t>Marco conceptual de las interacciones bidireccionales de agrobiodiversidad y agroecosistemas con factores influyentes</a:t>
            </a:r>
            <a:endParaRPr lang="en-US" sz="3200" b="1" dirty="0">
              <a:latin typeface="Arial Black" panose="020B0A04020102020204" pitchFamily="34" charset="0"/>
            </a:endParaRPr>
          </a:p>
        </p:txBody>
      </p:sp>
      <p:sp>
        <p:nvSpPr>
          <p:cNvPr id="22" name="TextBox 21">
            <a:extLst>
              <a:ext uri="{FF2B5EF4-FFF2-40B4-BE49-F238E27FC236}">
                <a16:creationId xmlns:a16="http://schemas.microsoft.com/office/drawing/2014/main" id="{1B226722-E5D3-4D49-9694-57E5484953E1}"/>
              </a:ext>
            </a:extLst>
          </p:cNvPr>
          <p:cNvSpPr txBox="1"/>
          <p:nvPr/>
        </p:nvSpPr>
        <p:spPr>
          <a:xfrm>
            <a:off x="0" y="6275527"/>
            <a:ext cx="12192000" cy="553998"/>
          </a:xfrm>
          <a:prstGeom prst="rect">
            <a:avLst/>
          </a:prstGeom>
          <a:noFill/>
        </p:spPr>
        <p:txBody>
          <a:bodyPr wrap="square" rtlCol="0">
            <a:spAutoFit/>
          </a:bodyPr>
          <a:lstStyle/>
          <a:p>
            <a:r>
              <a:rPr lang="en-US" sz="1000" dirty="0">
                <a:latin typeface="Calibri" panose="020F0502020204030204" pitchFamily="34" charset="0"/>
                <a:ea typeface="Helvetica" charset="0"/>
                <a:cs typeface="Calibri" panose="020F0502020204030204" pitchFamily="34" charset="0"/>
              </a:rPr>
              <a:t>Sources: Zimmerer, K. S., De Haan, S., Jones, A. D., Creed-Kanashiro, H., Tello, M., Carrasco, M., Mesa, K., Plasencia Amaya, F., Cruz García, G., Tubbeh, R., Jiménez Olivencia, Y. (2019). The biodiversity of food and agriculture (agrobiodiversity) in the Anthropocene: Research advances and conceptual framework. </a:t>
            </a:r>
            <a:r>
              <a:rPr lang="en-US" sz="1000" i="1" dirty="0">
                <a:latin typeface="Calibri" panose="020F0502020204030204" pitchFamily="34" charset="0"/>
                <a:ea typeface="Helvetica" charset="0"/>
                <a:cs typeface="Calibri" panose="020F0502020204030204" pitchFamily="34" charset="0"/>
              </a:rPr>
              <a:t>Anthropocene</a:t>
            </a:r>
            <a:r>
              <a:rPr lang="en-US" sz="1000" dirty="0">
                <a:latin typeface="Calibri" panose="020F0502020204030204" pitchFamily="34" charset="0"/>
                <a:ea typeface="Helvetica" charset="0"/>
                <a:cs typeface="Calibri" panose="020F0502020204030204" pitchFamily="34" charset="0"/>
              </a:rPr>
              <a:t> 25: 1-16; Zimmerer, K. S., de Haan, S. eds. (2019).. Cambridge: The Massachusetts Institute of Technology Press. 388 pp.</a:t>
            </a:r>
            <a:r>
              <a:rPr lang="en-US" sz="1000" i="1" dirty="0">
                <a:latin typeface="Calibri" panose="020F0502020204030204" pitchFamily="34" charset="0"/>
                <a:ea typeface="Helvetica" charset="0"/>
                <a:cs typeface="Calibri" panose="020F0502020204030204" pitchFamily="34" charset="0"/>
              </a:rPr>
              <a:t> Agrobiodiversity: Integrating Knowledge for a Sustainable Future.</a:t>
            </a:r>
            <a:endParaRPr lang="en-US" sz="1000" dirty="0">
              <a:latin typeface="Calibri" panose="020F0502020204030204" pitchFamily="34" charset="0"/>
              <a:ea typeface="Helvetica" charset="0"/>
              <a:cs typeface="Calibri" panose="020F0502020204030204" pitchFamily="34" charset="0"/>
            </a:endParaRPr>
          </a:p>
        </p:txBody>
      </p:sp>
    </p:spTree>
    <p:extLst>
      <p:ext uri="{BB962C8B-B14F-4D97-AF65-F5344CB8AC3E}">
        <p14:creationId xmlns:p14="http://schemas.microsoft.com/office/powerpoint/2010/main" val="98326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2F444-22EC-7542-9F07-645C0C6F4A03}"/>
              </a:ext>
            </a:extLst>
          </p:cNvPr>
          <p:cNvSpPr>
            <a:spLocks noGrp="1"/>
          </p:cNvSpPr>
          <p:nvPr>
            <p:ph type="title"/>
          </p:nvPr>
        </p:nvSpPr>
        <p:spPr>
          <a:xfrm>
            <a:off x="-81888" y="5899"/>
            <a:ext cx="12273888" cy="933348"/>
          </a:xfrm>
        </p:spPr>
        <p:txBody>
          <a:bodyPr>
            <a:noAutofit/>
          </a:bodyPr>
          <a:lstStyle/>
          <a:p>
            <a:pPr algn="ctr"/>
            <a:r>
              <a:rPr lang="es-ES" sz="3200" b="1" dirty="0">
                <a:solidFill>
                  <a:srgbClr val="17375E"/>
                </a:solidFill>
                <a:latin typeface="Arial Black"/>
                <a:cs typeface="Arial Black"/>
              </a:rPr>
              <a:t>Hallazgos de la agrobiodiversidad de especies cultivadas a nivel de chacras y huertas</a:t>
            </a:r>
            <a:endParaRPr lang="en-US" sz="3200" dirty="0"/>
          </a:p>
        </p:txBody>
      </p:sp>
      <p:sp>
        <p:nvSpPr>
          <p:cNvPr id="4" name="Title 1">
            <a:extLst>
              <a:ext uri="{FF2B5EF4-FFF2-40B4-BE49-F238E27FC236}">
                <a16:creationId xmlns:a16="http://schemas.microsoft.com/office/drawing/2014/main" id="{924701E0-EB81-420D-BBDD-B8FCF7FE7016}"/>
              </a:ext>
            </a:extLst>
          </p:cNvPr>
          <p:cNvSpPr txBox="1">
            <a:spLocks/>
          </p:cNvSpPr>
          <p:nvPr/>
        </p:nvSpPr>
        <p:spPr>
          <a:xfrm>
            <a:off x="6162103" y="5901828"/>
            <a:ext cx="5694794" cy="1083333"/>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1000" dirty="0">
                <a:latin typeface="Calibri" panose="020F0502020204030204" pitchFamily="34" charset="0"/>
                <a:cs typeface="Calibri" panose="020F0502020204030204" pitchFamily="34" charset="0"/>
              </a:rPr>
              <a:t>Source: Zimmerer, Karl. 2019. “Geospatial estimates of agrobiodiversity”. Member presentation to workshop on agrobiodiversity and nutrition. SESYNC/ Social Ecological Synthesis Center; 30 October.</a:t>
            </a:r>
          </a:p>
        </p:txBody>
      </p:sp>
      <p:pic>
        <p:nvPicPr>
          <p:cNvPr id="7" name="Picture 6">
            <a:extLst>
              <a:ext uri="{FF2B5EF4-FFF2-40B4-BE49-F238E27FC236}">
                <a16:creationId xmlns:a16="http://schemas.microsoft.com/office/drawing/2014/main" id="{6CFD3A8A-CDE2-4856-9B5F-A78CAEC1018D}"/>
              </a:ext>
            </a:extLst>
          </p:cNvPr>
          <p:cNvPicPr>
            <a:picLocks noChangeAspect="1"/>
          </p:cNvPicPr>
          <p:nvPr/>
        </p:nvPicPr>
        <p:blipFill rotWithShape="1">
          <a:blip r:embed="rId3"/>
          <a:srcRect r="4598" b="17143"/>
          <a:stretch/>
        </p:blipFill>
        <p:spPr>
          <a:xfrm>
            <a:off x="2928444" y="4611387"/>
            <a:ext cx="1803956" cy="945447"/>
          </a:xfrm>
          <a:prstGeom prst="rect">
            <a:avLst/>
          </a:prstGeom>
        </p:spPr>
      </p:pic>
      <p:pic>
        <p:nvPicPr>
          <p:cNvPr id="8" name="Picture 7">
            <a:extLst>
              <a:ext uri="{FF2B5EF4-FFF2-40B4-BE49-F238E27FC236}">
                <a16:creationId xmlns:a16="http://schemas.microsoft.com/office/drawing/2014/main" id="{9C63B2DB-691C-4514-90B7-AB04C4CB7E10}"/>
              </a:ext>
            </a:extLst>
          </p:cNvPr>
          <p:cNvPicPr>
            <a:picLocks noChangeAspect="1"/>
          </p:cNvPicPr>
          <p:nvPr/>
        </p:nvPicPr>
        <p:blipFill>
          <a:blip r:embed="rId4"/>
          <a:stretch>
            <a:fillRect/>
          </a:stretch>
        </p:blipFill>
        <p:spPr>
          <a:xfrm>
            <a:off x="2746971" y="1546651"/>
            <a:ext cx="1662763" cy="1094297"/>
          </a:xfrm>
          <a:prstGeom prst="rect">
            <a:avLst/>
          </a:prstGeom>
        </p:spPr>
      </p:pic>
      <p:pic>
        <p:nvPicPr>
          <p:cNvPr id="9" name="Picture 8">
            <a:extLst>
              <a:ext uri="{FF2B5EF4-FFF2-40B4-BE49-F238E27FC236}">
                <a16:creationId xmlns:a16="http://schemas.microsoft.com/office/drawing/2014/main" id="{86662A0E-08BB-4DEC-931F-10178B728F4B}"/>
              </a:ext>
            </a:extLst>
          </p:cNvPr>
          <p:cNvPicPr>
            <a:picLocks noChangeAspect="1"/>
          </p:cNvPicPr>
          <p:nvPr/>
        </p:nvPicPr>
        <p:blipFill rotWithShape="1">
          <a:blip r:embed="rId5"/>
          <a:srcRect t="8342"/>
          <a:stretch/>
        </p:blipFill>
        <p:spPr>
          <a:xfrm>
            <a:off x="2759474" y="2483580"/>
            <a:ext cx="1540364" cy="822999"/>
          </a:xfrm>
          <a:prstGeom prst="rect">
            <a:avLst/>
          </a:prstGeom>
        </p:spPr>
      </p:pic>
      <p:pic>
        <p:nvPicPr>
          <p:cNvPr id="10" name="Picture 2" descr="Image preview">
            <a:extLst>
              <a:ext uri="{FF2B5EF4-FFF2-40B4-BE49-F238E27FC236}">
                <a16:creationId xmlns:a16="http://schemas.microsoft.com/office/drawing/2014/main" id="{C84B9ADE-A930-4557-9448-8265A7007C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7731" y="3178541"/>
            <a:ext cx="2301242" cy="109429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96DC27DB-4F07-499E-ACE9-7653BEF2C452}"/>
              </a:ext>
            </a:extLst>
          </p:cNvPr>
          <p:cNvSpPr txBox="1">
            <a:spLocks/>
          </p:cNvSpPr>
          <p:nvPr/>
        </p:nvSpPr>
        <p:spPr>
          <a:xfrm>
            <a:off x="1773537" y="1114096"/>
            <a:ext cx="5006521" cy="755933"/>
          </a:xfrm>
          <a:prstGeom prst="rect">
            <a:avLst/>
          </a:prstGeom>
        </p:spPr>
        <p:txBody>
          <a:bodyPr vert="horz" lIns="91440" tIns="45720" rIns="91440" bIns="45720" rtlCol="0" anchor="ct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b="1" dirty="0"/>
              <a:t>Count of Unique Taxa</a:t>
            </a:r>
            <a:br>
              <a:rPr lang="en-US" sz="3600" dirty="0"/>
            </a:br>
            <a:endParaRPr lang="en-US" sz="3600" dirty="0"/>
          </a:p>
        </p:txBody>
      </p:sp>
      <p:pic>
        <p:nvPicPr>
          <p:cNvPr id="12" name="Picture 11">
            <a:extLst>
              <a:ext uri="{FF2B5EF4-FFF2-40B4-BE49-F238E27FC236}">
                <a16:creationId xmlns:a16="http://schemas.microsoft.com/office/drawing/2014/main" id="{9D71477A-2B82-44A6-BF0A-4C604F061577}"/>
              </a:ext>
            </a:extLst>
          </p:cNvPr>
          <p:cNvPicPr>
            <a:picLocks noChangeAspect="1"/>
          </p:cNvPicPr>
          <p:nvPr/>
        </p:nvPicPr>
        <p:blipFill>
          <a:blip r:embed="rId7"/>
          <a:stretch>
            <a:fillRect/>
          </a:stretch>
        </p:blipFill>
        <p:spPr>
          <a:xfrm>
            <a:off x="3157448" y="5442056"/>
            <a:ext cx="1803352" cy="945447"/>
          </a:xfrm>
          <a:prstGeom prst="rect">
            <a:avLst/>
          </a:prstGeom>
        </p:spPr>
      </p:pic>
      <p:sp>
        <p:nvSpPr>
          <p:cNvPr id="5" name="Content Placeholder 2">
            <a:extLst>
              <a:ext uri="{FF2B5EF4-FFF2-40B4-BE49-F238E27FC236}">
                <a16:creationId xmlns:a16="http://schemas.microsoft.com/office/drawing/2014/main" id="{337FAF09-29F3-495B-BE55-75D20A94B108}"/>
              </a:ext>
            </a:extLst>
          </p:cNvPr>
          <p:cNvSpPr txBox="1">
            <a:spLocks/>
          </p:cNvSpPr>
          <p:nvPr/>
        </p:nvSpPr>
        <p:spPr>
          <a:xfrm>
            <a:off x="286603" y="1082172"/>
            <a:ext cx="11341290" cy="559621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err="1"/>
              <a:t>Riqueza</a:t>
            </a:r>
            <a:endParaRPr lang="en-US" dirty="0"/>
          </a:p>
          <a:p>
            <a:endParaRPr lang="en-US" dirty="0"/>
          </a:p>
          <a:p>
            <a:r>
              <a:rPr lang="en-US" dirty="0" err="1"/>
              <a:t>Margalef</a:t>
            </a:r>
            <a:endParaRPr lang="en-US" dirty="0"/>
          </a:p>
          <a:p>
            <a:endParaRPr lang="en-US" dirty="0"/>
          </a:p>
          <a:p>
            <a:r>
              <a:rPr lang="en-US" dirty="0" err="1"/>
              <a:t>Menhinick</a:t>
            </a:r>
            <a:endParaRPr lang="en-US" dirty="0"/>
          </a:p>
          <a:p>
            <a:endParaRPr lang="en-US" dirty="0"/>
          </a:p>
          <a:p>
            <a:r>
              <a:rPr lang="en-US" dirty="0"/>
              <a:t>Shannon H</a:t>
            </a:r>
          </a:p>
          <a:p>
            <a:pPr marL="0" indent="0">
              <a:buNone/>
            </a:pPr>
            <a:endParaRPr lang="en-US" dirty="0"/>
          </a:p>
          <a:p>
            <a:r>
              <a:rPr lang="en-US" dirty="0"/>
              <a:t>Shannon  			</a:t>
            </a:r>
            <a:r>
              <a:rPr lang="en-US" sz="3200" dirty="0" err="1"/>
              <a:t>e</a:t>
            </a:r>
            <a:r>
              <a:rPr lang="en-US" sz="3200" baseline="30000" dirty="0" err="1"/>
              <a:t>H</a:t>
            </a:r>
            <a:endParaRPr lang="en-US" sz="3200" baseline="30000" dirty="0"/>
          </a:p>
          <a:p>
            <a:endParaRPr lang="en-US" baseline="30000" dirty="0"/>
          </a:p>
          <a:p>
            <a:endParaRPr lang="en-US" baseline="30000" dirty="0"/>
          </a:p>
          <a:p>
            <a:r>
              <a:rPr lang="en-US" dirty="0"/>
              <a:t>Simpson (dos </a:t>
            </a:r>
            <a:r>
              <a:rPr lang="en-US" dirty="0" err="1"/>
              <a:t>formas</a:t>
            </a:r>
            <a:r>
              <a:rPr lang="en-US" dirty="0"/>
              <a:t>)</a:t>
            </a:r>
          </a:p>
          <a:p>
            <a:endParaRPr lang="en-US" dirty="0"/>
          </a:p>
          <a:p>
            <a:endParaRPr lang="en-US" dirty="0"/>
          </a:p>
        </p:txBody>
      </p:sp>
      <p:pic>
        <p:nvPicPr>
          <p:cNvPr id="6" name="Content Placeholder 5">
            <a:extLst>
              <a:ext uri="{FF2B5EF4-FFF2-40B4-BE49-F238E27FC236}">
                <a16:creationId xmlns:a16="http://schemas.microsoft.com/office/drawing/2014/main" id="{DFA7AC5D-84FC-D644-ACFA-DA81069A96EE}"/>
              </a:ext>
            </a:extLst>
          </p:cNvPr>
          <p:cNvPicPr>
            <a:picLocks noGrp="1" noChangeAspect="1"/>
          </p:cNvPicPr>
          <p:nvPr>
            <p:ph idx="1"/>
          </p:nvPr>
        </p:nvPicPr>
        <p:blipFill>
          <a:blip r:embed="rId8"/>
          <a:stretch>
            <a:fillRect/>
          </a:stretch>
        </p:blipFill>
        <p:spPr>
          <a:xfrm>
            <a:off x="4803820" y="901986"/>
            <a:ext cx="7388180" cy="5254974"/>
          </a:xfrm>
        </p:spPr>
      </p:pic>
    </p:spTree>
    <p:extLst>
      <p:ext uri="{BB962C8B-B14F-4D97-AF65-F5344CB8AC3E}">
        <p14:creationId xmlns:p14="http://schemas.microsoft.com/office/powerpoint/2010/main" val="4105657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1307BF7-05B1-4704-984B-9B7A1E1D4FF8}"/>
              </a:ext>
            </a:extLst>
          </p:cNvPr>
          <p:cNvSpPr txBox="1">
            <a:spLocks/>
          </p:cNvSpPr>
          <p:nvPr/>
        </p:nvSpPr>
        <p:spPr>
          <a:xfrm>
            <a:off x="0" y="1"/>
            <a:ext cx="12192000" cy="12528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solidFill>
                  <a:srgbClr val="17375E"/>
                </a:solidFill>
                <a:latin typeface="Arial Black"/>
                <a:cs typeface="Arial Black"/>
              </a:rPr>
              <a:t>Cambios y características de la agrobiodiversidad, capacidad adaptativa y límites frente al cambio climático y la transformación del sistema alimentario (n = 200 hogares)</a:t>
            </a:r>
            <a:endParaRPr lang="en-US" sz="2800" dirty="0"/>
          </a:p>
        </p:txBody>
      </p:sp>
      <p:graphicFrame>
        <p:nvGraphicFramePr>
          <p:cNvPr id="6" name="Table 5">
            <a:extLst>
              <a:ext uri="{FF2B5EF4-FFF2-40B4-BE49-F238E27FC236}">
                <a16:creationId xmlns:a16="http://schemas.microsoft.com/office/drawing/2014/main" id="{AABC6C32-1D28-4629-97C1-B8533E437FAA}"/>
              </a:ext>
            </a:extLst>
          </p:cNvPr>
          <p:cNvGraphicFramePr>
            <a:graphicFrameLocks noGrp="1"/>
          </p:cNvGraphicFramePr>
          <p:nvPr>
            <p:extLst>
              <p:ext uri="{D42A27DB-BD31-4B8C-83A1-F6EECF244321}">
                <p14:modId xmlns:p14="http://schemas.microsoft.com/office/powerpoint/2010/main" val="1873375107"/>
              </p:ext>
            </p:extLst>
          </p:nvPr>
        </p:nvGraphicFramePr>
        <p:xfrm>
          <a:off x="0" y="1252849"/>
          <a:ext cx="12192000" cy="5854237"/>
        </p:xfrm>
        <a:graphic>
          <a:graphicData uri="http://schemas.openxmlformats.org/drawingml/2006/table">
            <a:tbl>
              <a:tblPr firstRow="1" firstCol="1" bandRow="1">
                <a:tableStyleId>{5C22544A-7EE6-4342-B048-85BDC9FD1C3A}</a:tableStyleId>
              </a:tblPr>
              <a:tblGrid>
                <a:gridCol w="10164760">
                  <a:extLst>
                    <a:ext uri="{9D8B030D-6E8A-4147-A177-3AD203B41FA5}">
                      <a16:colId xmlns:a16="http://schemas.microsoft.com/office/drawing/2014/main" val="1035187239"/>
                    </a:ext>
                  </a:extLst>
                </a:gridCol>
                <a:gridCol w="2027240">
                  <a:extLst>
                    <a:ext uri="{9D8B030D-6E8A-4147-A177-3AD203B41FA5}">
                      <a16:colId xmlns:a16="http://schemas.microsoft.com/office/drawing/2014/main" val="2888709596"/>
                    </a:ext>
                  </a:extLst>
                </a:gridCol>
              </a:tblGrid>
              <a:tr h="275433">
                <a:tc>
                  <a:txBody>
                    <a:bodyPr/>
                    <a:lstStyle/>
                    <a:p>
                      <a:pPr marL="0" marR="23495" indent="0" algn="ctr">
                        <a:lnSpc>
                          <a:spcPct val="107000"/>
                        </a:lnSpc>
                        <a:spcBef>
                          <a:spcPts val="0"/>
                        </a:spcBef>
                        <a:spcAft>
                          <a:spcPts val="0"/>
                        </a:spcAft>
                      </a:pPr>
                      <a:r>
                        <a:rPr lang="es-ES" sz="1800" dirty="0">
                          <a:effectLst/>
                        </a:rPr>
                        <a:t>Indicadores y detalles</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tc>
                  <a:txBody>
                    <a:bodyPr/>
                    <a:lstStyle/>
                    <a:p>
                      <a:pPr marL="6350" marR="8255" indent="0" algn="ctr">
                        <a:lnSpc>
                          <a:spcPct val="107000"/>
                        </a:lnSpc>
                        <a:spcBef>
                          <a:spcPts val="0"/>
                        </a:spcBef>
                        <a:spcAft>
                          <a:spcPts val="0"/>
                        </a:spcAft>
                      </a:pPr>
                      <a:r>
                        <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rPr>
                        <a:t>Valores</a:t>
                      </a:r>
                    </a:p>
                  </a:txBody>
                  <a:tcPr marL="41811" marR="22473" marT="21951" marB="0"/>
                </a:tc>
                <a:extLst>
                  <a:ext uri="{0D108BD9-81ED-4DB2-BD59-A6C34878D82A}">
                    <a16:rowId xmlns:a16="http://schemas.microsoft.com/office/drawing/2014/main" val="1619294757"/>
                  </a:ext>
                </a:extLst>
              </a:tr>
              <a:tr h="461572">
                <a:tc>
                  <a:txBody>
                    <a:bodyPr/>
                    <a:lstStyle/>
                    <a:p>
                      <a:pPr marL="0" marR="0" indent="0" algn="l">
                        <a:lnSpc>
                          <a:spcPct val="107000"/>
                        </a:lnSpc>
                        <a:spcBef>
                          <a:spcPts val="0"/>
                        </a:spcBef>
                        <a:spcAft>
                          <a:spcPts val="0"/>
                        </a:spcAft>
                      </a:pPr>
                      <a:r>
                        <a:rPr lang="en-US" sz="1800" dirty="0">
                          <a:effectLst/>
                        </a:rPr>
                        <a:t>1. </a:t>
                      </a:r>
                      <a:r>
                        <a:rPr lang="es-ES" sz="1800" dirty="0">
                          <a:effectLst/>
                        </a:rPr>
                        <a:t>Porcentaje de hogares que son consientes de la disminución de la agrobiodiversidad</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tc>
                  <a:txBody>
                    <a:bodyPr/>
                    <a:lstStyle/>
                    <a:p>
                      <a:pPr marL="0" marR="23495" indent="0" algn="l">
                        <a:lnSpc>
                          <a:spcPct val="107000"/>
                        </a:lnSpc>
                        <a:spcBef>
                          <a:spcPts val="0"/>
                        </a:spcBef>
                        <a:spcAft>
                          <a:spcPts val="0"/>
                        </a:spcAft>
                      </a:pPr>
                      <a:r>
                        <a:rPr lang="es-ES" sz="1800" dirty="0">
                          <a:effectLst/>
                        </a:rPr>
                        <a:t>58.7%</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extLst>
                  <a:ext uri="{0D108BD9-81ED-4DB2-BD59-A6C34878D82A}">
                    <a16:rowId xmlns:a16="http://schemas.microsoft.com/office/drawing/2014/main" val="3344944919"/>
                  </a:ext>
                </a:extLst>
              </a:tr>
              <a:tr h="461572">
                <a:tc>
                  <a:txBody>
                    <a:bodyPr/>
                    <a:lstStyle/>
                    <a:p>
                      <a:pPr marL="0" marR="0" indent="0" algn="l">
                        <a:lnSpc>
                          <a:spcPct val="107000"/>
                        </a:lnSpc>
                        <a:spcBef>
                          <a:spcPts val="0"/>
                        </a:spcBef>
                        <a:spcAft>
                          <a:spcPts val="0"/>
                        </a:spcAft>
                      </a:pPr>
                      <a:r>
                        <a:rPr lang="en-US" sz="1800" dirty="0">
                          <a:effectLst/>
                        </a:rPr>
                        <a:t>2. </a:t>
                      </a:r>
                      <a:r>
                        <a:rPr lang="es-ES" sz="1800" dirty="0">
                          <a:effectLst/>
                        </a:rPr>
                        <a:t>Porcentaje de hogares que realizan ajustes frente al cambio climático</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tc>
                  <a:txBody>
                    <a:bodyPr/>
                    <a:lstStyle/>
                    <a:p>
                      <a:pPr marL="0" marR="23495" indent="0" algn="l">
                        <a:lnSpc>
                          <a:spcPct val="107000"/>
                        </a:lnSpc>
                        <a:spcBef>
                          <a:spcPts val="0"/>
                        </a:spcBef>
                        <a:spcAft>
                          <a:spcPts val="0"/>
                        </a:spcAft>
                      </a:pPr>
                      <a:r>
                        <a:rPr lang="es-ES" sz="1800" dirty="0">
                          <a:effectLst/>
                        </a:rPr>
                        <a:t>96.5 %</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extLst>
                  <a:ext uri="{0D108BD9-81ED-4DB2-BD59-A6C34878D82A}">
                    <a16:rowId xmlns:a16="http://schemas.microsoft.com/office/drawing/2014/main" val="3734130830"/>
                  </a:ext>
                </a:extLst>
              </a:tr>
              <a:tr h="275433">
                <a:tc>
                  <a:txBody>
                    <a:bodyPr/>
                    <a:lstStyle/>
                    <a:p>
                      <a:pPr marL="0" marR="10795" indent="0" algn="l">
                        <a:lnSpc>
                          <a:spcPct val="107000"/>
                        </a:lnSpc>
                        <a:spcBef>
                          <a:spcPts val="0"/>
                        </a:spcBef>
                        <a:spcAft>
                          <a:spcPts val="0"/>
                        </a:spcAft>
                      </a:pPr>
                      <a:r>
                        <a:rPr lang="en-US" sz="1800" dirty="0">
                          <a:effectLst/>
                        </a:rPr>
                        <a:t>3.</a:t>
                      </a:r>
                      <a:r>
                        <a:rPr lang="es-ES" sz="1800" dirty="0">
                          <a:effectLst/>
                        </a:rPr>
                        <a:t> Número promedio de respuestas frente al cambio climático por hogar</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tc>
                  <a:txBody>
                    <a:bodyPr/>
                    <a:lstStyle/>
                    <a:p>
                      <a:pPr marL="0" marR="23495" indent="0" algn="l">
                        <a:lnSpc>
                          <a:spcPct val="107000"/>
                        </a:lnSpc>
                        <a:spcBef>
                          <a:spcPts val="0"/>
                        </a:spcBef>
                        <a:spcAft>
                          <a:spcPts val="0"/>
                        </a:spcAft>
                      </a:pPr>
                      <a:r>
                        <a:rPr lang="es-ES" sz="1800" dirty="0">
                          <a:effectLst/>
                        </a:rPr>
                        <a:t>2.9</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extLst>
                  <a:ext uri="{0D108BD9-81ED-4DB2-BD59-A6C34878D82A}">
                    <a16:rowId xmlns:a16="http://schemas.microsoft.com/office/drawing/2014/main" val="2611793856"/>
                  </a:ext>
                </a:extLst>
              </a:tr>
              <a:tr h="544028">
                <a:tc>
                  <a:txBody>
                    <a:bodyPr/>
                    <a:lstStyle/>
                    <a:p>
                      <a:pPr marL="0" marR="193675" indent="0" algn="l">
                        <a:lnSpc>
                          <a:spcPct val="107000"/>
                        </a:lnSpc>
                        <a:spcBef>
                          <a:spcPts val="0"/>
                        </a:spcBef>
                        <a:spcAft>
                          <a:spcPts val="0"/>
                        </a:spcAft>
                      </a:pPr>
                      <a:r>
                        <a:rPr lang="en-US" sz="1800" dirty="0">
                          <a:effectLst/>
                        </a:rPr>
                        <a:t>4. </a:t>
                      </a:r>
                      <a:r>
                        <a:rPr lang="es-PE" sz="1800" noProof="0" dirty="0">
                          <a:effectLst/>
                        </a:rPr>
                        <a:t>Altitud promedia y rango de chacras de </a:t>
                      </a:r>
                      <a:r>
                        <a:rPr lang="es-PE" sz="1800" noProof="0" dirty="0" err="1">
                          <a:effectLst/>
                        </a:rPr>
                        <a:t>maiz</a:t>
                      </a:r>
                      <a:r>
                        <a:rPr lang="es-PE" sz="1800" noProof="0" dirty="0">
                          <a:effectLst/>
                        </a:rPr>
                        <a:t> (n=65) </a:t>
                      </a:r>
                      <a:r>
                        <a:rPr lang="es-PE" sz="1800" noProof="0" dirty="0" err="1">
                          <a:effectLst/>
                        </a:rPr>
                        <a:t>max</a:t>
                      </a:r>
                      <a:r>
                        <a:rPr lang="es-PE" sz="1800" noProof="0" dirty="0">
                          <a:effectLst/>
                        </a:rPr>
                        <a:t> = 3469 </a:t>
                      </a:r>
                      <a:r>
                        <a:rPr lang="es-PE" sz="1800" noProof="0" dirty="0" err="1">
                          <a:effectLst/>
                        </a:rPr>
                        <a:t>masl</a:t>
                      </a:r>
                      <a:r>
                        <a:rPr lang="es-PE" sz="1800" noProof="0" dirty="0">
                          <a:effectLst/>
                        </a:rPr>
                        <a:t>; min = 1845 </a:t>
                      </a:r>
                      <a:r>
                        <a:rPr lang="es-PE" sz="1800" noProof="0" dirty="0" err="1">
                          <a:effectLst/>
                        </a:rPr>
                        <a:t>masl</a:t>
                      </a:r>
                      <a:endParaRPr lang="es-PE" sz="1800" noProof="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tc>
                  <a:txBody>
                    <a:bodyPr/>
                    <a:lstStyle/>
                    <a:p>
                      <a:pPr marL="10160" marR="0" indent="0" algn="l">
                        <a:lnSpc>
                          <a:spcPct val="107000"/>
                        </a:lnSpc>
                        <a:spcBef>
                          <a:spcPts val="0"/>
                        </a:spcBef>
                        <a:spcAft>
                          <a:spcPts val="0"/>
                        </a:spcAft>
                      </a:pPr>
                      <a:r>
                        <a:rPr lang="es-ES" sz="1800" dirty="0">
                          <a:effectLst/>
                        </a:rPr>
                        <a:t>mean =2 676.9 masl</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extLst>
                  <a:ext uri="{0D108BD9-81ED-4DB2-BD59-A6C34878D82A}">
                    <a16:rowId xmlns:a16="http://schemas.microsoft.com/office/drawing/2014/main" val="4268101976"/>
                  </a:ext>
                </a:extLst>
              </a:tr>
              <a:tr h="489256">
                <a:tc>
                  <a:txBody>
                    <a:bodyPr/>
                    <a:lstStyle/>
                    <a:p>
                      <a:pPr marL="0" marR="0" indent="0" algn="l">
                        <a:lnSpc>
                          <a:spcPct val="107000"/>
                        </a:lnSpc>
                        <a:spcBef>
                          <a:spcPts val="0"/>
                        </a:spcBef>
                        <a:spcAft>
                          <a:spcPts val="0"/>
                        </a:spcAft>
                      </a:pPr>
                      <a:r>
                        <a:rPr lang="en-US" sz="1800" dirty="0">
                          <a:effectLst/>
                        </a:rPr>
                        <a:t>5. </a:t>
                      </a:r>
                      <a:r>
                        <a:rPr lang="es-ES" sz="1800" dirty="0">
                          <a:effectLst/>
                        </a:rPr>
                        <a:t>Límite actual potencial de elevación del maíz</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tc>
                  <a:txBody>
                    <a:bodyPr/>
                    <a:lstStyle/>
                    <a:p>
                      <a:pPr marL="0" marR="23495" indent="0" algn="l">
                        <a:lnSpc>
                          <a:spcPct val="107000"/>
                        </a:lnSpc>
                        <a:spcBef>
                          <a:spcPts val="0"/>
                        </a:spcBef>
                        <a:spcAft>
                          <a:spcPts val="0"/>
                        </a:spcAft>
                      </a:pPr>
                      <a:r>
                        <a:rPr lang="es-ES" sz="1800" dirty="0">
                          <a:effectLst/>
                        </a:rPr>
                        <a:t>3525 – 3600 masl</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extLst>
                  <a:ext uri="{0D108BD9-81ED-4DB2-BD59-A6C34878D82A}">
                    <a16:rowId xmlns:a16="http://schemas.microsoft.com/office/drawing/2014/main" val="2183604453"/>
                  </a:ext>
                </a:extLst>
              </a:tr>
              <a:tr h="544028">
                <a:tc>
                  <a:txBody>
                    <a:bodyPr/>
                    <a:lstStyle/>
                    <a:p>
                      <a:pPr marL="0" marR="0" indent="0" algn="l">
                        <a:lnSpc>
                          <a:spcPct val="107000"/>
                        </a:lnSpc>
                        <a:spcBef>
                          <a:spcPts val="0"/>
                        </a:spcBef>
                        <a:spcAft>
                          <a:spcPts val="0"/>
                        </a:spcAft>
                      </a:pPr>
                      <a:r>
                        <a:rPr lang="en-US" sz="1800" dirty="0">
                          <a:effectLst/>
                        </a:rPr>
                        <a:t>6. </a:t>
                      </a:r>
                      <a:r>
                        <a:rPr lang="es-ES" sz="1800" dirty="0">
                          <a:effectLst/>
                        </a:rPr>
                        <a:t>Porcentaje de campos de maíz con capacidad adaptativa inmediata para la expansión del rango ascendente en el límite superior de altitud</a:t>
                      </a:r>
                    </a:p>
                    <a:p>
                      <a:pPr marL="0" marR="0" indent="0" algn="l">
                        <a:lnSpc>
                          <a:spcPct val="107000"/>
                        </a:lnSpc>
                        <a:spcBef>
                          <a:spcPts val="0"/>
                        </a:spcBef>
                        <a:spcAft>
                          <a:spcPts val="0"/>
                        </a:spcAft>
                      </a:pP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tc>
                  <a:txBody>
                    <a:bodyPr/>
                    <a:lstStyle/>
                    <a:p>
                      <a:pPr marL="0" marR="23495" indent="0" algn="l">
                        <a:lnSpc>
                          <a:spcPct val="107000"/>
                        </a:lnSpc>
                        <a:spcBef>
                          <a:spcPts val="0"/>
                        </a:spcBef>
                        <a:spcAft>
                          <a:spcPts val="0"/>
                        </a:spcAft>
                      </a:pPr>
                      <a:r>
                        <a:rPr lang="es-ES" sz="1800" dirty="0">
                          <a:effectLst/>
                        </a:rPr>
                        <a:t>21.5%* - 44%**</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extLst>
                  <a:ext uri="{0D108BD9-81ED-4DB2-BD59-A6C34878D82A}">
                    <a16:rowId xmlns:a16="http://schemas.microsoft.com/office/drawing/2014/main" val="4058446263"/>
                  </a:ext>
                </a:extLst>
              </a:tr>
              <a:tr h="1028768">
                <a:tc>
                  <a:txBody>
                    <a:bodyPr/>
                    <a:lstStyle/>
                    <a:p>
                      <a:pPr marL="0" marR="63500" indent="0" algn="l">
                        <a:lnSpc>
                          <a:spcPct val="95000"/>
                        </a:lnSpc>
                        <a:spcBef>
                          <a:spcPts val="0"/>
                        </a:spcBef>
                        <a:spcAft>
                          <a:spcPts val="0"/>
                        </a:spcAft>
                      </a:pPr>
                      <a:r>
                        <a:rPr lang="es-ES" sz="1800" dirty="0">
                          <a:effectLst/>
                        </a:rPr>
                        <a:t>7. </a:t>
                      </a:r>
                      <a:r>
                        <a:rPr lang="es-ES" sz="1600" dirty="0">
                          <a:effectLst/>
                        </a:rPr>
                        <a:t>*Chullpi (paqchu); *Cusco (cusqueño, yuraq); *Huayleño-Ancashino (oquesito); *</a:t>
                      </a:r>
                      <a:r>
                        <a:rPr lang="es-ES" sz="1600" dirty="0" err="1">
                          <a:effectLst/>
                        </a:rPr>
                        <a:t>Kulli</a:t>
                      </a:r>
                      <a:r>
                        <a:rPr lang="es-ES" sz="1600" dirty="0">
                          <a:effectLst/>
                        </a:rPr>
                        <a:t> (yana); *Marañon (gapia, cancha, diente de mula); *Marañon-Ancashino (choclero); Morocho and Paro-Morocho (morocho, amarillo); Rabo de Zorro (morocho suyth’u); *San Gerónimo-Huancavelicano (puka, blanco)</a:t>
                      </a:r>
                      <a:endParaRPr lang="es-ES" sz="16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tc>
                <a:tc>
                  <a:txBody>
                    <a:bodyPr/>
                    <a:lstStyle/>
                    <a:p>
                      <a:pPr marL="0" marR="0" indent="8255" algn="l">
                        <a:lnSpc>
                          <a:spcPct val="95000"/>
                        </a:lnSpc>
                        <a:spcBef>
                          <a:spcPts val="0"/>
                        </a:spcBef>
                        <a:spcAft>
                          <a:spcPts val="0"/>
                        </a:spcAft>
                      </a:pPr>
                      <a:r>
                        <a:rPr lang="en-US" sz="1800" dirty="0">
                          <a:effectLst/>
                        </a:rPr>
                        <a:t>7 of 9 with major </a:t>
                      </a:r>
                      <a:r>
                        <a:rPr lang="es-ES" sz="1800" dirty="0" err="1">
                          <a:effectLst/>
                        </a:rPr>
                        <a:t>upslope</a:t>
                      </a:r>
                      <a:r>
                        <a:rPr lang="es-ES" sz="1800" dirty="0">
                          <a:effectLst/>
                        </a:rPr>
                        <a:t> </a:t>
                      </a:r>
                      <a:r>
                        <a:rPr lang="es-ES" sz="1800" dirty="0" err="1">
                          <a:effectLst/>
                        </a:rPr>
                        <a:t>adaptive</a:t>
                      </a:r>
                      <a:r>
                        <a:rPr lang="es-ES" sz="1800" dirty="0">
                          <a:effectLst/>
                        </a:rPr>
                        <a:t> </a:t>
                      </a:r>
                      <a:r>
                        <a:rPr lang="es-ES" sz="1800" dirty="0" err="1">
                          <a:effectLst/>
                        </a:rPr>
                        <a:t>capacity</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extLst>
                  <a:ext uri="{0D108BD9-81ED-4DB2-BD59-A6C34878D82A}">
                    <a16:rowId xmlns:a16="http://schemas.microsoft.com/office/drawing/2014/main" val="1731441484"/>
                  </a:ext>
                </a:extLst>
              </a:tr>
              <a:tr h="1373109">
                <a:tc>
                  <a:txBody>
                    <a:bodyPr/>
                    <a:lstStyle/>
                    <a:p>
                      <a:pPr marL="0" marR="22860" indent="0" algn="l">
                        <a:lnSpc>
                          <a:spcPct val="107000"/>
                        </a:lnSpc>
                        <a:spcBef>
                          <a:spcPts val="0"/>
                        </a:spcBef>
                        <a:spcAft>
                          <a:spcPts val="0"/>
                        </a:spcAft>
                      </a:pPr>
                      <a:r>
                        <a:rPr lang="en-US" sz="1800" dirty="0">
                          <a:effectLst/>
                        </a:rPr>
                        <a:t>8. </a:t>
                      </a:r>
                      <a:r>
                        <a:rPr lang="es-ES" sz="1800" dirty="0">
                          <a:effectLst/>
                        </a:rPr>
                        <a:t>Tubérculos andinos y alimentos vulnerables al cambio climático y la transformación alimentario</a:t>
                      </a:r>
                      <a:r>
                        <a:rPr lang="en-US" sz="1800" dirty="0">
                          <a:effectLst/>
                        </a:rPr>
                        <a:t>; variedades </a:t>
                      </a:r>
                      <a:r>
                        <a:rPr lang="en-US" sz="1800" dirty="0" err="1">
                          <a:effectLst/>
                        </a:rPr>
                        <a:t>utilizadas</a:t>
                      </a:r>
                      <a:r>
                        <a:rPr lang="en-US" sz="1800" dirty="0">
                          <a:effectLst/>
                        </a:rPr>
                        <a:t> para </a:t>
                      </a:r>
                      <a:r>
                        <a:rPr lang="en-US" sz="1800" dirty="0" err="1">
                          <a:effectLst/>
                        </a:rPr>
                        <a:t>hacer</a:t>
                      </a:r>
                      <a:r>
                        <a:rPr lang="en-US" sz="1800" dirty="0">
                          <a:effectLst/>
                        </a:rPr>
                        <a:t> toqosh (papas </a:t>
                      </a:r>
                      <a:r>
                        <a:rPr lang="en-US" sz="1800" dirty="0" err="1">
                          <a:effectLst/>
                        </a:rPr>
                        <a:t>fermentadas</a:t>
                      </a:r>
                      <a:r>
                        <a:rPr lang="en-US" sz="1800" dirty="0">
                          <a:effectLst/>
                        </a:rPr>
                        <a:t> - papa chawcha (Solanum phureja)</a:t>
                      </a:r>
                    </a:p>
                    <a:p>
                      <a:pPr marL="0" marR="22860" indent="0" algn="l">
                        <a:lnSpc>
                          <a:spcPct val="107000"/>
                        </a:lnSpc>
                        <a:spcBef>
                          <a:spcPts val="0"/>
                        </a:spcBef>
                        <a:spcAft>
                          <a:spcPts val="0"/>
                        </a:spcAft>
                      </a:pPr>
                      <a:endParaRPr lang="en-US" sz="1800" dirty="0">
                        <a:effectLst/>
                      </a:endParaRPr>
                    </a:p>
                    <a:p>
                      <a:pPr marL="0" marR="22860" indent="0" algn="l">
                        <a:lnSpc>
                          <a:spcPct val="107000"/>
                        </a:lnSpc>
                        <a:spcBef>
                          <a:spcPts val="0"/>
                        </a:spcBef>
                        <a:spcAft>
                          <a:spcPts val="0"/>
                        </a:spcAft>
                      </a:pPr>
                      <a:r>
                        <a:rPr lang="es-ES" sz="1000" dirty="0" err="1">
                          <a:effectLst/>
                          <a:latin typeface="+mn-lt"/>
                        </a:rPr>
                        <a:t>Source</a:t>
                      </a:r>
                      <a:r>
                        <a:rPr lang="es-ES" sz="1000" dirty="0">
                          <a:effectLst/>
                          <a:latin typeface="+mn-lt"/>
                        </a:rPr>
                        <a:t>:  Zimmerer, K. S., De Haan, S., Jones, A. D., Creed-Kanashiro, H., Tello, M., Plasencia Amaya, F., Carrasco, M., Mesa, K., Tubbeh, R., Hultquist, C. (2020). Indigenous </a:t>
                      </a:r>
                      <a:r>
                        <a:rPr lang="es-ES" sz="1000" dirty="0" err="1">
                          <a:effectLst/>
                          <a:latin typeface="+mn-lt"/>
                        </a:rPr>
                        <a:t>smallholder</a:t>
                      </a:r>
                      <a:r>
                        <a:rPr lang="es-ES" sz="1000" dirty="0">
                          <a:effectLst/>
                          <a:latin typeface="+mn-lt"/>
                        </a:rPr>
                        <a:t> </a:t>
                      </a:r>
                      <a:r>
                        <a:rPr lang="es-ES" sz="1000" dirty="0" err="1">
                          <a:effectLst/>
                          <a:latin typeface="+mn-lt"/>
                        </a:rPr>
                        <a:t>struggles</a:t>
                      </a:r>
                      <a:r>
                        <a:rPr lang="es-ES" sz="1000" dirty="0">
                          <a:effectLst/>
                          <a:latin typeface="+mn-lt"/>
                        </a:rPr>
                        <a:t> in Peru: </a:t>
                      </a:r>
                      <a:r>
                        <a:rPr lang="es-ES" sz="1000" dirty="0" err="1">
                          <a:effectLst/>
                          <a:latin typeface="+mn-lt"/>
                        </a:rPr>
                        <a:t>Nutritional</a:t>
                      </a:r>
                      <a:r>
                        <a:rPr lang="es-ES" sz="1000" dirty="0">
                          <a:effectLst/>
                          <a:latin typeface="+mn-lt"/>
                        </a:rPr>
                        <a:t> </a:t>
                      </a:r>
                      <a:r>
                        <a:rPr lang="es-ES" sz="1000" dirty="0" err="1">
                          <a:effectLst/>
                          <a:latin typeface="+mn-lt"/>
                        </a:rPr>
                        <a:t>security</a:t>
                      </a:r>
                      <a:r>
                        <a:rPr lang="es-ES" sz="1000" dirty="0">
                          <a:effectLst/>
                          <a:latin typeface="+mn-lt"/>
                        </a:rPr>
                        <a:t>, agrobiodiversity, and </a:t>
                      </a:r>
                      <a:r>
                        <a:rPr lang="es-ES" sz="1000" dirty="0" err="1">
                          <a:effectLst/>
                          <a:latin typeface="+mn-lt"/>
                        </a:rPr>
                        <a:t>food</a:t>
                      </a:r>
                      <a:r>
                        <a:rPr lang="es-ES" sz="1000" dirty="0">
                          <a:effectLst/>
                          <a:latin typeface="+mn-lt"/>
                        </a:rPr>
                        <a:t> </a:t>
                      </a:r>
                      <a:r>
                        <a:rPr lang="es-ES" sz="1000" dirty="0" err="1">
                          <a:effectLst/>
                          <a:latin typeface="+mn-lt"/>
                        </a:rPr>
                        <a:t>sovereignty</a:t>
                      </a:r>
                      <a:r>
                        <a:rPr lang="es-ES" sz="1000" dirty="0">
                          <a:effectLst/>
                          <a:latin typeface="+mn-lt"/>
                        </a:rPr>
                        <a:t> </a:t>
                      </a:r>
                      <a:r>
                        <a:rPr lang="es-ES" sz="1000" dirty="0" err="1">
                          <a:effectLst/>
                          <a:latin typeface="+mn-lt"/>
                        </a:rPr>
                        <a:t>amid</a:t>
                      </a:r>
                      <a:r>
                        <a:rPr lang="es-ES" sz="1000" dirty="0">
                          <a:effectLst/>
                          <a:latin typeface="+mn-lt"/>
                        </a:rPr>
                        <a:t> </a:t>
                      </a:r>
                      <a:r>
                        <a:rPr lang="es-ES" sz="1000" dirty="0" err="1">
                          <a:effectLst/>
                          <a:latin typeface="+mn-lt"/>
                        </a:rPr>
                        <a:t>transforming</a:t>
                      </a:r>
                      <a:r>
                        <a:rPr lang="es-ES" sz="1000" dirty="0">
                          <a:effectLst/>
                          <a:latin typeface="+mn-lt"/>
                        </a:rPr>
                        <a:t> global </a:t>
                      </a:r>
                      <a:r>
                        <a:rPr lang="es-ES" sz="1000" dirty="0" err="1">
                          <a:effectLst/>
                          <a:latin typeface="+mn-lt"/>
                        </a:rPr>
                        <a:t>systems</a:t>
                      </a:r>
                      <a:r>
                        <a:rPr lang="es-ES" sz="1000" dirty="0">
                          <a:effectLst/>
                          <a:latin typeface="+mn-lt"/>
                        </a:rPr>
                        <a:t> and </a:t>
                      </a:r>
                      <a:r>
                        <a:rPr lang="es-ES" sz="1000" dirty="0" err="1">
                          <a:effectLst/>
                          <a:latin typeface="+mn-lt"/>
                        </a:rPr>
                        <a:t>climate</a:t>
                      </a:r>
                      <a:r>
                        <a:rPr lang="es-ES" sz="1000" dirty="0">
                          <a:effectLst/>
                          <a:latin typeface="+mn-lt"/>
                        </a:rPr>
                        <a:t> </a:t>
                      </a:r>
                      <a:r>
                        <a:rPr lang="es-ES" sz="1000" dirty="0" err="1">
                          <a:effectLst/>
                          <a:latin typeface="+mn-lt"/>
                        </a:rPr>
                        <a:t>change</a:t>
                      </a:r>
                      <a:r>
                        <a:rPr lang="es-ES" sz="1000" dirty="0">
                          <a:effectLst/>
                          <a:latin typeface="+mn-lt"/>
                        </a:rPr>
                        <a:t>. </a:t>
                      </a:r>
                      <a:r>
                        <a:rPr lang="es-ES" sz="1000" i="1" dirty="0">
                          <a:effectLst/>
                          <a:latin typeface="+mn-lt"/>
                        </a:rPr>
                        <a:t>Journal of Latin American </a:t>
                      </a:r>
                      <a:r>
                        <a:rPr lang="es-ES" sz="1000" i="1" dirty="0" err="1">
                          <a:effectLst/>
                          <a:latin typeface="+mn-lt"/>
                        </a:rPr>
                        <a:t>Geography</a:t>
                      </a:r>
                      <a:r>
                        <a:rPr lang="es-ES" sz="1000" i="1" dirty="0">
                          <a:effectLst/>
                          <a:latin typeface="+mn-lt"/>
                        </a:rPr>
                        <a:t> </a:t>
                      </a:r>
                      <a:r>
                        <a:rPr lang="es-ES" sz="1000" dirty="0">
                          <a:effectLst/>
                          <a:latin typeface="+mn-lt"/>
                        </a:rPr>
                        <a:t>19 (3): 1-38. </a:t>
                      </a:r>
                      <a:r>
                        <a:rPr lang="es-ES" sz="1000" dirty="0">
                          <a:effectLst/>
                          <a:latin typeface="+mn-lt"/>
                          <a:hlinkClick r:id="rId2"/>
                        </a:rPr>
                        <a:t>https://muse.jhu.edu/article/758921/pdf</a:t>
                      </a:r>
                      <a:endParaRPr lang="en-US" sz="1000" dirty="0">
                        <a:solidFill>
                          <a:srgbClr val="181717"/>
                        </a:solidFill>
                        <a:effectLst/>
                        <a:latin typeface="+mn-lt"/>
                        <a:ea typeface="Times New Roman" panose="02020603050405020304" pitchFamily="18" charset="0"/>
                        <a:cs typeface="Times New Roman" panose="02020603050405020304" pitchFamily="18" charset="0"/>
                      </a:endParaRPr>
                    </a:p>
                  </a:txBody>
                  <a:tcPr marL="41811" marR="22473" marT="21951" marB="0"/>
                </a:tc>
                <a:tc>
                  <a:txBody>
                    <a:bodyPr/>
                    <a:lstStyle/>
                    <a:p>
                      <a:pPr marL="0" marR="0" indent="4445" algn="l">
                        <a:lnSpc>
                          <a:spcPct val="95000"/>
                        </a:lnSpc>
                        <a:spcBef>
                          <a:spcPts val="0"/>
                        </a:spcBef>
                        <a:spcAft>
                          <a:spcPts val="0"/>
                        </a:spcAft>
                      </a:pPr>
                      <a:r>
                        <a:rPr lang="en-US" sz="1800" dirty="0">
                          <a:effectLst/>
                        </a:rPr>
                        <a:t>Toqosh, Papa Chawcha</a:t>
                      </a:r>
                      <a:endParaRPr lang="es-ES" sz="1800" dirty="0">
                        <a:solidFill>
                          <a:srgbClr val="181717"/>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811" marR="22473" marT="21951" marB="0" anchor="ctr"/>
                </a:tc>
                <a:extLst>
                  <a:ext uri="{0D108BD9-81ED-4DB2-BD59-A6C34878D82A}">
                    <a16:rowId xmlns:a16="http://schemas.microsoft.com/office/drawing/2014/main" val="955302306"/>
                  </a:ext>
                </a:extLst>
              </a:tr>
            </a:tbl>
          </a:graphicData>
        </a:graphic>
      </p:graphicFrame>
    </p:spTree>
    <p:extLst>
      <p:ext uri="{BB962C8B-B14F-4D97-AF65-F5344CB8AC3E}">
        <p14:creationId xmlns:p14="http://schemas.microsoft.com/office/powerpoint/2010/main" val="3198587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6420" y="123991"/>
            <a:ext cx="11644946" cy="646331"/>
          </a:xfrm>
          <a:prstGeom prst="rect">
            <a:avLst/>
          </a:prstGeom>
          <a:noFill/>
        </p:spPr>
        <p:txBody>
          <a:bodyPr wrap="square" rtlCol="0">
            <a:spAutoFit/>
          </a:bodyPr>
          <a:lstStyle/>
          <a:p>
            <a:pPr algn="r"/>
            <a:r>
              <a:rPr lang="en-US" sz="3600" b="1" dirty="0" err="1">
                <a:solidFill>
                  <a:srgbClr val="17375E"/>
                </a:solidFill>
                <a:latin typeface="Arial Black"/>
                <a:cs typeface="Arial Black"/>
              </a:rPr>
              <a:t>Agradecimientos</a:t>
            </a:r>
            <a:endParaRPr lang="en-US" sz="3600" b="1" dirty="0">
              <a:solidFill>
                <a:srgbClr val="17375E"/>
              </a:solidFill>
              <a:latin typeface="Arial Black"/>
              <a:cs typeface="Arial Black"/>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467" y="5980492"/>
            <a:ext cx="2125786" cy="75095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4763" y="5665841"/>
            <a:ext cx="1334193" cy="104956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6452" y="6040650"/>
            <a:ext cx="2306948" cy="752065"/>
          </a:xfrm>
          <a:prstGeom prst="rect">
            <a:avLst/>
          </a:prstGeom>
        </p:spPr>
      </p:pic>
      <p:sp>
        <p:nvSpPr>
          <p:cNvPr id="12" name="TextBox 11"/>
          <p:cNvSpPr txBox="1"/>
          <p:nvPr/>
        </p:nvSpPr>
        <p:spPr>
          <a:xfrm>
            <a:off x="594522" y="931707"/>
            <a:ext cx="4357472" cy="430887"/>
          </a:xfrm>
          <a:prstGeom prst="rect">
            <a:avLst/>
          </a:prstGeom>
          <a:noFill/>
        </p:spPr>
        <p:txBody>
          <a:bodyPr wrap="square" rtlCol="0">
            <a:spAutoFit/>
          </a:bodyPr>
          <a:lstStyle/>
          <a:p>
            <a:r>
              <a:rPr lang="en-US" sz="2200" b="1" u="sng" dirty="0"/>
              <a:t>Personal de </a:t>
            </a:r>
            <a:r>
              <a:rPr lang="en-US" sz="2200" b="1" u="sng" dirty="0" err="1"/>
              <a:t>investigación</a:t>
            </a:r>
            <a:endParaRPr lang="en-US" sz="2200" b="1" u="sng" dirty="0"/>
          </a:p>
        </p:txBody>
      </p:sp>
      <p:sp>
        <p:nvSpPr>
          <p:cNvPr id="13" name="TextBox 12"/>
          <p:cNvSpPr txBox="1"/>
          <p:nvPr/>
        </p:nvSpPr>
        <p:spPr>
          <a:xfrm>
            <a:off x="318757" y="1356583"/>
            <a:ext cx="6586220" cy="3170099"/>
          </a:xfrm>
          <a:prstGeom prst="rect">
            <a:avLst/>
          </a:prstGeom>
          <a:noFill/>
        </p:spPr>
        <p:txBody>
          <a:bodyPr wrap="square" rtlCol="0">
            <a:spAutoFit/>
          </a:bodyPr>
          <a:lstStyle/>
          <a:p>
            <a:pPr marL="285750" indent="-285750">
              <a:buFont typeface="Arial" charset="0"/>
              <a:buChar char="•"/>
            </a:pPr>
            <a:r>
              <a:rPr lang="en-US" sz="2000" dirty="0" err="1"/>
              <a:t>Miluska</a:t>
            </a:r>
            <a:r>
              <a:rPr lang="en-US" sz="2000" dirty="0"/>
              <a:t> Carrasco, IIN</a:t>
            </a:r>
          </a:p>
          <a:p>
            <a:pPr marL="285750" indent="-285750">
              <a:buFont typeface="Arial" charset="0"/>
              <a:buChar char="•"/>
            </a:pPr>
            <a:r>
              <a:rPr lang="en-US" sz="2000" dirty="0" err="1"/>
              <a:t>Krysty</a:t>
            </a:r>
            <a:r>
              <a:rPr lang="en-US" sz="2000" dirty="0"/>
              <a:t> Meza, IIN</a:t>
            </a:r>
          </a:p>
          <a:p>
            <a:pPr marL="285750" indent="-285750">
              <a:buFont typeface="Arial" charset="0"/>
              <a:buChar char="•"/>
            </a:pPr>
            <a:r>
              <a:rPr lang="en-US" sz="2000" dirty="0" err="1"/>
              <a:t>Milka</a:t>
            </a:r>
            <a:r>
              <a:rPr lang="en-US" sz="2000" dirty="0"/>
              <a:t> </a:t>
            </a:r>
            <a:r>
              <a:rPr lang="en-US" sz="2000" dirty="0" err="1"/>
              <a:t>Tello</a:t>
            </a:r>
            <a:r>
              <a:rPr lang="en-US" sz="2000" dirty="0"/>
              <a:t>, </a:t>
            </a:r>
            <a:r>
              <a:rPr lang="en-US" sz="2000" dirty="0" err="1"/>
              <a:t>Hermilio</a:t>
            </a:r>
            <a:r>
              <a:rPr lang="en-US" sz="2000" dirty="0"/>
              <a:t> </a:t>
            </a:r>
            <a:r>
              <a:rPr lang="en-US" sz="2000" dirty="0" err="1"/>
              <a:t>Valdizán</a:t>
            </a:r>
            <a:r>
              <a:rPr lang="en-US" sz="2000" dirty="0"/>
              <a:t> National University</a:t>
            </a:r>
          </a:p>
          <a:p>
            <a:pPr marL="285750" indent="-285750">
              <a:buFont typeface="Arial" charset="0"/>
              <a:buChar char="•"/>
            </a:pPr>
            <a:r>
              <a:rPr lang="en-US" sz="2000" dirty="0" err="1"/>
              <a:t>Gisella</a:t>
            </a:r>
            <a:r>
              <a:rPr lang="en-US" sz="2000" dirty="0"/>
              <a:t> Cruz, CIAT</a:t>
            </a:r>
          </a:p>
          <a:p>
            <a:pPr marL="285750" indent="-285750">
              <a:buFont typeface="Arial" charset="0"/>
              <a:buChar char="•"/>
            </a:pPr>
            <a:r>
              <a:rPr lang="en-US" sz="2000" dirty="0"/>
              <a:t>Margot Marin, IIN</a:t>
            </a:r>
          </a:p>
          <a:p>
            <a:pPr marL="285750" indent="-285750">
              <a:buFont typeface="Arial" charset="0"/>
              <a:buChar char="•"/>
            </a:pPr>
            <a:r>
              <a:rPr lang="en-US" sz="2000" dirty="0"/>
              <a:t>Franklin </a:t>
            </a:r>
            <a:r>
              <a:rPr lang="en-US" sz="2000" dirty="0" err="1"/>
              <a:t>Plasencia</a:t>
            </a:r>
            <a:r>
              <a:rPr lang="en-US" sz="2000" dirty="0"/>
              <a:t>, Independent</a:t>
            </a:r>
          </a:p>
          <a:p>
            <a:pPr marL="285750" indent="-285750">
              <a:buFont typeface="Arial" charset="0"/>
              <a:buChar char="•"/>
            </a:pPr>
            <a:r>
              <a:rPr lang="en-US" sz="2000" dirty="0"/>
              <a:t>Chrystian Sosa, CIAT</a:t>
            </a:r>
          </a:p>
          <a:p>
            <a:pPr marL="285750" indent="-285750">
              <a:buFont typeface="Arial" charset="0"/>
              <a:buChar char="•"/>
            </a:pPr>
            <a:r>
              <a:rPr lang="en-US" sz="2000" dirty="0"/>
              <a:t>Lizette </a:t>
            </a:r>
            <a:r>
              <a:rPr lang="en-US" sz="2000" dirty="0" err="1"/>
              <a:t>Ganoza</a:t>
            </a:r>
            <a:r>
              <a:rPr lang="en-US" sz="2000" dirty="0"/>
              <a:t>, IIN</a:t>
            </a:r>
          </a:p>
          <a:p>
            <a:pPr marL="285750" indent="-285750">
              <a:buFont typeface="Arial" charset="0"/>
              <a:buChar char="•"/>
            </a:pPr>
            <a:r>
              <a:rPr lang="en-US" sz="2000" dirty="0"/>
              <a:t>Cecilia Cori, IIN</a:t>
            </a:r>
          </a:p>
          <a:p>
            <a:pPr marL="285750" indent="-285750">
              <a:buFont typeface="Arial" charset="0"/>
              <a:buChar char="•"/>
            </a:pPr>
            <a:r>
              <a:rPr lang="en-US" sz="2000" dirty="0"/>
              <a:t>Lisset Perez, CIAT</a:t>
            </a:r>
          </a:p>
        </p:txBody>
      </p:sp>
      <p:sp>
        <p:nvSpPr>
          <p:cNvPr id="14" name="TextBox 13"/>
          <p:cNvSpPr txBox="1"/>
          <p:nvPr/>
        </p:nvSpPr>
        <p:spPr>
          <a:xfrm>
            <a:off x="7355638" y="2129646"/>
            <a:ext cx="4357472" cy="430887"/>
          </a:xfrm>
          <a:prstGeom prst="rect">
            <a:avLst/>
          </a:prstGeom>
          <a:noFill/>
        </p:spPr>
        <p:txBody>
          <a:bodyPr wrap="square" rtlCol="0">
            <a:spAutoFit/>
          </a:bodyPr>
          <a:lstStyle/>
          <a:p>
            <a:pPr algn="ctr"/>
            <a:r>
              <a:rPr lang="en-US" sz="2200" b="1" u="sng" dirty="0" err="1"/>
              <a:t>Fondos</a:t>
            </a:r>
            <a:endParaRPr lang="en-US" sz="2200" b="1" u="sng" dirty="0"/>
          </a:p>
        </p:txBody>
      </p:sp>
      <p:sp>
        <p:nvSpPr>
          <p:cNvPr id="15" name="TextBox 14"/>
          <p:cNvSpPr txBox="1"/>
          <p:nvPr/>
        </p:nvSpPr>
        <p:spPr>
          <a:xfrm>
            <a:off x="7346537" y="2593402"/>
            <a:ext cx="4247897" cy="769441"/>
          </a:xfrm>
          <a:prstGeom prst="rect">
            <a:avLst/>
          </a:prstGeom>
          <a:noFill/>
        </p:spPr>
        <p:txBody>
          <a:bodyPr wrap="square" rtlCol="0">
            <a:spAutoFit/>
          </a:bodyPr>
          <a:lstStyle/>
          <a:p>
            <a:pPr marL="285750" indent="-285750" algn="ctr">
              <a:buFont typeface="Arial" charset="0"/>
              <a:buChar char="•"/>
            </a:pPr>
            <a:r>
              <a:rPr lang="en-US" sz="2200" dirty="0"/>
              <a:t>Daniel &amp; Nina Carasso Foundation (00062696)</a:t>
            </a:r>
          </a:p>
        </p:txBody>
      </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2164" y="3173204"/>
            <a:ext cx="5234392" cy="1867520"/>
          </a:xfrm>
          <a:prstGeom prst="rect">
            <a:avLst/>
          </a:prstGeom>
        </p:spPr>
      </p:pic>
      <p:grpSp>
        <p:nvGrpSpPr>
          <p:cNvPr id="17" name="Group 16"/>
          <p:cNvGrpSpPr/>
          <p:nvPr/>
        </p:nvGrpSpPr>
        <p:grpSpPr>
          <a:xfrm>
            <a:off x="237772" y="5983191"/>
            <a:ext cx="4049286" cy="748258"/>
            <a:chOff x="242048" y="5790134"/>
            <a:chExt cx="4049286" cy="748258"/>
          </a:xfrm>
        </p:grpSpPr>
        <p:sp>
          <p:nvSpPr>
            <p:cNvPr id="18" name="Rectangle 17"/>
            <p:cNvSpPr/>
            <p:nvPr/>
          </p:nvSpPr>
          <p:spPr>
            <a:xfrm>
              <a:off x="242048" y="5790134"/>
              <a:ext cx="4049286" cy="7482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p:nvPr/>
          </p:nvPicPr>
          <p:blipFill>
            <a:blip r:embed="rId7">
              <a:extLst>
                <a:ext uri="{28A0092B-C50C-407E-A947-70E740481C1C}">
                  <a14:useLocalDpi xmlns:a14="http://schemas.microsoft.com/office/drawing/2010/main" val="0"/>
                </a:ext>
              </a:extLst>
            </a:blip>
            <a:stretch>
              <a:fillRect/>
            </a:stretch>
          </p:blipFill>
          <p:spPr>
            <a:xfrm>
              <a:off x="321212" y="5887815"/>
              <a:ext cx="3917852" cy="569694"/>
            </a:xfrm>
            <a:prstGeom prst="rect">
              <a:avLst/>
            </a:prstGeom>
          </p:spPr>
        </p:pic>
      </p:grpSp>
    </p:spTree>
    <p:extLst>
      <p:ext uri="{BB962C8B-B14F-4D97-AF65-F5344CB8AC3E}">
        <p14:creationId xmlns:p14="http://schemas.microsoft.com/office/powerpoint/2010/main" val="1184722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9C0FEB-2817-4612-A7B1-13FBC210D79E}"/>
              </a:ext>
            </a:extLst>
          </p:cNvPr>
          <p:cNvSpPr>
            <a:spLocks noGrp="1"/>
          </p:cNvSpPr>
          <p:nvPr>
            <p:ph idx="1"/>
          </p:nvPr>
        </p:nvSpPr>
        <p:spPr>
          <a:xfrm>
            <a:off x="450374" y="962366"/>
            <a:ext cx="11311597" cy="5731565"/>
          </a:xfrm>
        </p:spPr>
        <p:txBody>
          <a:bodyPr>
            <a:normAutofit fontScale="92500"/>
          </a:bodyPr>
          <a:lstStyle/>
          <a:p>
            <a:pPr marL="0" indent="0">
              <a:lnSpc>
                <a:spcPct val="110000"/>
              </a:lnSpc>
              <a:buNone/>
            </a:pPr>
            <a:r>
              <a:rPr lang="es-ES" sz="3200" b="1" dirty="0"/>
              <a:t>El objetivo específico 1</a:t>
            </a:r>
            <a:r>
              <a:rPr lang="es-ES" sz="3200" dirty="0"/>
              <a:t>:  Determinar cómo los cambios en la agrobiodiversidad en Huánuco está asociado con cambios en la calidad de la alimentación de mujeres</a:t>
            </a:r>
          </a:p>
          <a:p>
            <a:pPr>
              <a:lnSpc>
                <a:spcPct val="110000"/>
              </a:lnSpc>
            </a:pPr>
            <a:endParaRPr lang="es-ES" sz="1050" dirty="0"/>
          </a:p>
          <a:p>
            <a:pPr marL="914400" lvl="1" indent="-457200">
              <a:lnSpc>
                <a:spcPct val="110000"/>
              </a:lnSpc>
              <a:buFont typeface="+mj-lt"/>
              <a:buAutoNum type="arabicPeriod"/>
            </a:pPr>
            <a:r>
              <a:rPr lang="es-ES" sz="2800" dirty="0"/>
              <a:t>Realizar </a:t>
            </a:r>
            <a:r>
              <a:rPr lang="es-ES" sz="2800" b="1" dirty="0"/>
              <a:t>una encuesta de hogares </a:t>
            </a:r>
            <a:r>
              <a:rPr lang="es-ES" sz="2800" dirty="0"/>
              <a:t>entre 600 hogares que evalúe la agrobiodiversidad; el estado socioeconómico; las redes de semillas</a:t>
            </a:r>
          </a:p>
          <a:p>
            <a:pPr marL="914400" lvl="1" indent="-457200">
              <a:lnSpc>
                <a:spcPct val="110000"/>
              </a:lnSpc>
              <a:buFont typeface="+mj-lt"/>
              <a:buAutoNum type="arabicPeriod"/>
            </a:pPr>
            <a:r>
              <a:rPr lang="es-ES" sz="2800" dirty="0"/>
              <a:t>Evaluar </a:t>
            </a:r>
            <a:r>
              <a:rPr lang="es-ES" sz="2800" b="1" dirty="0"/>
              <a:t>la alimentación reciente de las mujeres </a:t>
            </a:r>
            <a:r>
              <a:rPr lang="es-ES" sz="2800" dirty="0"/>
              <a:t>utilizando un recordatorio cuantitativo de consumo de alimentos de las últimas 24 horas</a:t>
            </a:r>
          </a:p>
          <a:p>
            <a:pPr marL="914400" lvl="1" indent="-457200">
              <a:lnSpc>
                <a:spcPct val="110000"/>
              </a:lnSpc>
              <a:buFont typeface="+mj-lt"/>
              <a:buAutoNum type="arabicPeriod"/>
            </a:pPr>
            <a:r>
              <a:rPr lang="es-ES" sz="2800" dirty="0"/>
              <a:t>Llevar a cabo </a:t>
            </a:r>
            <a:r>
              <a:rPr lang="es-ES" sz="2800" b="1" dirty="0"/>
              <a:t>una encuesta de agrobiodiversidad </a:t>
            </a:r>
            <a:r>
              <a:rPr lang="es-ES" sz="2800" dirty="0"/>
              <a:t>entre una submuestra de hogares utilizando mapeo participativo </a:t>
            </a:r>
          </a:p>
          <a:p>
            <a:pPr marL="914400" lvl="1" indent="-457200">
              <a:lnSpc>
                <a:spcPct val="110000"/>
              </a:lnSpc>
              <a:buFont typeface="+mj-lt"/>
              <a:buAutoNum type="arabicPeriod"/>
            </a:pPr>
            <a:r>
              <a:rPr lang="es-ES" sz="2800" dirty="0"/>
              <a:t>Realizar </a:t>
            </a:r>
            <a:r>
              <a:rPr lang="es-ES" sz="2800" b="1" dirty="0"/>
              <a:t>entrevistas cualitativas </a:t>
            </a:r>
            <a:r>
              <a:rPr lang="es-ES" sz="2800" dirty="0"/>
              <a:t>con participantes para comprender los cambios más significativos que han experimentado desde 2017</a:t>
            </a:r>
            <a:endParaRPr lang="en-US" sz="2800" dirty="0"/>
          </a:p>
        </p:txBody>
      </p:sp>
      <p:sp>
        <p:nvSpPr>
          <p:cNvPr id="4" name="TextBox 3">
            <a:extLst>
              <a:ext uri="{FF2B5EF4-FFF2-40B4-BE49-F238E27FC236}">
                <a16:creationId xmlns:a16="http://schemas.microsoft.com/office/drawing/2014/main" id="{41EA093F-60D6-4721-A958-0DF8688DA4D7}"/>
              </a:ext>
            </a:extLst>
          </p:cNvPr>
          <p:cNvSpPr txBox="1"/>
          <p:nvPr/>
        </p:nvSpPr>
        <p:spPr>
          <a:xfrm>
            <a:off x="226210" y="152065"/>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Objetivos</a:t>
            </a:r>
            <a:r>
              <a:rPr lang="en-US" sz="3600" b="1" dirty="0">
                <a:solidFill>
                  <a:schemeClr val="accent1">
                    <a:lumMod val="50000"/>
                  </a:schemeClr>
                </a:solidFill>
                <a:latin typeface="Arial Black"/>
                <a:cs typeface="Arial Black"/>
              </a:rPr>
              <a:t> de la </a:t>
            </a:r>
            <a:r>
              <a:rPr lang="en-US" sz="3600" b="1" dirty="0" err="1">
                <a:solidFill>
                  <a:schemeClr val="accent1">
                    <a:lumMod val="50000"/>
                  </a:schemeClr>
                </a:solidFill>
                <a:latin typeface="Arial Black"/>
                <a:cs typeface="Arial Black"/>
              </a:rPr>
              <a:t>investigaci</a:t>
            </a:r>
            <a:r>
              <a:rPr lang="es-ES" sz="3600" b="1" dirty="0">
                <a:solidFill>
                  <a:schemeClr val="accent1">
                    <a:lumMod val="50000"/>
                  </a:schemeClr>
                </a:solidFill>
                <a:latin typeface="Arial Black" panose="020B0A04020102020204" pitchFamily="34" charset="0"/>
              </a:rPr>
              <a:t>ó</a:t>
            </a:r>
            <a:r>
              <a:rPr lang="en-US" sz="3600" b="1" dirty="0">
                <a:solidFill>
                  <a:schemeClr val="accent1">
                    <a:lumMod val="50000"/>
                  </a:schemeClr>
                </a:solidFill>
                <a:latin typeface="Arial Black"/>
                <a:cs typeface="Arial Black"/>
              </a:rPr>
              <a:t>n actual</a:t>
            </a:r>
          </a:p>
        </p:txBody>
      </p:sp>
    </p:spTree>
    <p:extLst>
      <p:ext uri="{BB962C8B-B14F-4D97-AF65-F5344CB8AC3E}">
        <p14:creationId xmlns:p14="http://schemas.microsoft.com/office/powerpoint/2010/main" val="349669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98AB74-9EDD-4939-BA41-D812B463079C}"/>
              </a:ext>
            </a:extLst>
          </p:cNvPr>
          <p:cNvSpPr>
            <a:spLocks noGrp="1"/>
          </p:cNvSpPr>
          <p:nvPr>
            <p:ph idx="1"/>
          </p:nvPr>
        </p:nvSpPr>
        <p:spPr>
          <a:xfrm>
            <a:off x="414131" y="1123259"/>
            <a:ext cx="11373678" cy="5191402"/>
          </a:xfrm>
        </p:spPr>
        <p:txBody>
          <a:bodyPr>
            <a:normAutofit lnSpcReduction="10000"/>
          </a:bodyPr>
          <a:lstStyle/>
          <a:p>
            <a:pPr marL="0" indent="0">
              <a:lnSpc>
                <a:spcPct val="100000"/>
              </a:lnSpc>
              <a:buNone/>
            </a:pPr>
            <a:r>
              <a:rPr lang="es-ES" sz="3200" b="1" dirty="0"/>
              <a:t>El objetivo específico 2</a:t>
            </a:r>
            <a:r>
              <a:rPr lang="es-ES" sz="3200" dirty="0"/>
              <a:t>:  Determinar los impulsores y la resiliencia del nexo agrobiodiversidad-nutrición examinando cómo los cambios en este nexo están influenciados por:</a:t>
            </a:r>
          </a:p>
          <a:p>
            <a:pPr marL="0" indent="0">
              <a:lnSpc>
                <a:spcPct val="100000"/>
              </a:lnSpc>
              <a:buNone/>
            </a:pPr>
            <a:endParaRPr lang="es-ES" sz="1000" dirty="0"/>
          </a:p>
          <a:p>
            <a:pPr marL="971550" lvl="1" indent="-514350">
              <a:lnSpc>
                <a:spcPct val="100000"/>
              </a:lnSpc>
              <a:buFont typeface="+mj-lt"/>
              <a:buAutoNum type="arabicPeriod"/>
            </a:pPr>
            <a:r>
              <a:rPr lang="es-ES" sz="2800" dirty="0"/>
              <a:t>Las interacciones de diversas estrategias de los </a:t>
            </a:r>
            <a:r>
              <a:rPr lang="es-ES" sz="2800" b="1" dirty="0"/>
              <a:t>modios de vida </a:t>
            </a:r>
            <a:r>
              <a:rPr lang="es-ES" sz="2800" dirty="0"/>
              <a:t>de los hogares (incluida la capacidad de producción de agrobiodiversidad);</a:t>
            </a:r>
          </a:p>
          <a:p>
            <a:pPr marL="971550" lvl="1" indent="-514350">
              <a:lnSpc>
                <a:spcPct val="100000"/>
              </a:lnSpc>
              <a:buFont typeface="+mj-lt"/>
              <a:buAutoNum type="arabicPeriod"/>
            </a:pPr>
            <a:r>
              <a:rPr lang="es-ES" sz="2800" b="1" dirty="0"/>
              <a:t>Entornos alimentarios </a:t>
            </a:r>
            <a:r>
              <a:rPr lang="es-ES" sz="2800" dirty="0"/>
              <a:t>(agrobiodiversidad disponible a través de mercados, sistemas de semillas y producción propia);</a:t>
            </a:r>
          </a:p>
          <a:p>
            <a:pPr marL="971550" lvl="1" indent="-514350">
              <a:lnSpc>
                <a:spcPct val="100000"/>
              </a:lnSpc>
              <a:buFont typeface="+mj-lt"/>
              <a:buAutoNum type="arabicPeriod"/>
            </a:pPr>
            <a:r>
              <a:rPr lang="es-ES" sz="2800" dirty="0"/>
              <a:t>Gestión de </a:t>
            </a:r>
            <a:r>
              <a:rPr lang="es-ES" sz="2800" b="1" dirty="0"/>
              <a:t>los recursos agua-suelo </a:t>
            </a:r>
            <a:r>
              <a:rPr lang="es-ES" sz="2800" dirty="0"/>
              <a:t>(incluido el acceso al riego);</a:t>
            </a:r>
          </a:p>
          <a:p>
            <a:pPr marL="971550" lvl="1" indent="-514350">
              <a:lnSpc>
                <a:spcPct val="100000"/>
              </a:lnSpc>
              <a:buFont typeface="+mj-lt"/>
              <a:buAutoNum type="arabicPeriod"/>
            </a:pPr>
            <a:r>
              <a:rPr lang="es-ES" sz="2800" b="1" dirty="0"/>
              <a:t>Choques</a:t>
            </a:r>
            <a:r>
              <a:rPr lang="es-ES" sz="2800" dirty="0"/>
              <a:t> que son tanto ambientales (bióticos y abióticos) como económicos (disminución del precio en chacra) y que incluye los múltiples choques producidas por la pandemia COVID</a:t>
            </a:r>
            <a:endParaRPr lang="en-US" sz="2800" dirty="0"/>
          </a:p>
        </p:txBody>
      </p:sp>
      <p:sp>
        <p:nvSpPr>
          <p:cNvPr id="4" name="TextBox 3">
            <a:extLst>
              <a:ext uri="{FF2B5EF4-FFF2-40B4-BE49-F238E27FC236}">
                <a16:creationId xmlns:a16="http://schemas.microsoft.com/office/drawing/2014/main" id="{4105BDDA-50D4-42D9-A81D-8641740BD1CF}"/>
              </a:ext>
            </a:extLst>
          </p:cNvPr>
          <p:cNvSpPr txBox="1"/>
          <p:nvPr/>
        </p:nvSpPr>
        <p:spPr>
          <a:xfrm>
            <a:off x="226210" y="152065"/>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Objetivos</a:t>
            </a:r>
            <a:r>
              <a:rPr lang="en-US" sz="3600" b="1" dirty="0">
                <a:solidFill>
                  <a:schemeClr val="accent1">
                    <a:lumMod val="50000"/>
                  </a:schemeClr>
                </a:solidFill>
                <a:latin typeface="Arial Black"/>
                <a:cs typeface="Arial Black"/>
              </a:rPr>
              <a:t> de la </a:t>
            </a:r>
            <a:r>
              <a:rPr lang="en-US" sz="3600" b="1" dirty="0" err="1">
                <a:solidFill>
                  <a:schemeClr val="accent1">
                    <a:lumMod val="50000"/>
                  </a:schemeClr>
                </a:solidFill>
                <a:latin typeface="Arial Black"/>
                <a:cs typeface="Arial Black"/>
              </a:rPr>
              <a:t>investigaci</a:t>
            </a:r>
            <a:r>
              <a:rPr lang="es-ES" sz="3600" b="1" dirty="0">
                <a:solidFill>
                  <a:schemeClr val="accent1">
                    <a:lumMod val="50000"/>
                  </a:schemeClr>
                </a:solidFill>
                <a:latin typeface="Arial Black" panose="020B0A04020102020204" pitchFamily="34" charset="0"/>
              </a:rPr>
              <a:t>ó</a:t>
            </a:r>
            <a:r>
              <a:rPr lang="en-US" sz="3600" b="1" dirty="0">
                <a:solidFill>
                  <a:schemeClr val="accent1">
                    <a:lumMod val="50000"/>
                  </a:schemeClr>
                </a:solidFill>
                <a:latin typeface="Arial Black"/>
                <a:cs typeface="Arial Black"/>
              </a:rPr>
              <a:t>n actual</a:t>
            </a:r>
          </a:p>
        </p:txBody>
      </p:sp>
    </p:spTree>
    <p:extLst>
      <p:ext uri="{BB962C8B-B14F-4D97-AF65-F5344CB8AC3E}">
        <p14:creationId xmlns:p14="http://schemas.microsoft.com/office/powerpoint/2010/main" val="32332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399E3-2A5F-4EA5-9559-6F52AA0FB646}"/>
              </a:ext>
            </a:extLst>
          </p:cNvPr>
          <p:cNvSpPr>
            <a:spLocks noGrp="1"/>
          </p:cNvSpPr>
          <p:nvPr>
            <p:ph idx="1"/>
          </p:nvPr>
        </p:nvSpPr>
        <p:spPr>
          <a:xfrm>
            <a:off x="467139" y="1169348"/>
            <a:ext cx="11347174" cy="5067682"/>
          </a:xfrm>
        </p:spPr>
        <p:txBody>
          <a:bodyPr>
            <a:normAutofit/>
          </a:bodyPr>
          <a:lstStyle/>
          <a:p>
            <a:pPr marL="0" indent="0">
              <a:lnSpc>
                <a:spcPct val="100000"/>
              </a:lnSpc>
              <a:buNone/>
            </a:pPr>
            <a:r>
              <a:rPr lang="es-ES" b="1" dirty="0"/>
              <a:t>El objetivo específico 3</a:t>
            </a:r>
            <a:r>
              <a:rPr lang="es-ES" dirty="0"/>
              <a:t>:</a:t>
            </a:r>
            <a:r>
              <a:rPr lang="es-ES" b="1" dirty="0"/>
              <a:t>  </a:t>
            </a:r>
            <a:r>
              <a:rPr lang="es-ES" dirty="0"/>
              <a:t>Sociabilizar la investigación entre las instituciones locales y integrantes de la CDP a través del intercambio de experiencias, procesos de investigación y el desarrollo de capacidades: 1) ONG; 2) instituciones de salud; 3) universitarios y estudiantes; y 4) autoridades gubernamentales locales y regionales.</a:t>
            </a:r>
          </a:p>
          <a:p>
            <a:pPr>
              <a:lnSpc>
                <a:spcPct val="100000"/>
              </a:lnSpc>
            </a:pPr>
            <a:endParaRPr lang="es-ES" dirty="0"/>
          </a:p>
          <a:p>
            <a:pPr>
              <a:lnSpc>
                <a:spcPct val="100000"/>
              </a:lnSpc>
            </a:pPr>
            <a:r>
              <a:rPr lang="es-ES" dirty="0"/>
              <a:t>Esta socialización ocurrirá a través de un enfoque combinado de recopilación de datos en colaboración, desarrollo de capacidades y por involucrar a los participantes. En la medida posible también mediante  las redes sociales.</a:t>
            </a:r>
            <a:endParaRPr lang="en-US" dirty="0"/>
          </a:p>
        </p:txBody>
      </p:sp>
      <p:sp>
        <p:nvSpPr>
          <p:cNvPr id="4" name="TextBox 3">
            <a:extLst>
              <a:ext uri="{FF2B5EF4-FFF2-40B4-BE49-F238E27FC236}">
                <a16:creationId xmlns:a16="http://schemas.microsoft.com/office/drawing/2014/main" id="{82AEE7A9-AB47-44C3-BA5B-F4FEF8B0EFCF}"/>
              </a:ext>
            </a:extLst>
          </p:cNvPr>
          <p:cNvSpPr txBox="1"/>
          <p:nvPr/>
        </p:nvSpPr>
        <p:spPr>
          <a:xfrm>
            <a:off x="226210" y="152065"/>
            <a:ext cx="11644946" cy="646331"/>
          </a:xfrm>
          <a:prstGeom prst="rect">
            <a:avLst/>
          </a:prstGeom>
          <a:noFill/>
        </p:spPr>
        <p:txBody>
          <a:bodyPr wrap="square" rtlCol="0">
            <a:spAutoFit/>
          </a:bodyPr>
          <a:lstStyle/>
          <a:p>
            <a:r>
              <a:rPr lang="en-US" sz="3600" b="1" dirty="0" err="1">
                <a:solidFill>
                  <a:schemeClr val="accent1">
                    <a:lumMod val="50000"/>
                  </a:schemeClr>
                </a:solidFill>
                <a:latin typeface="Arial Black"/>
                <a:cs typeface="Arial Black"/>
              </a:rPr>
              <a:t>Objetivos</a:t>
            </a:r>
            <a:r>
              <a:rPr lang="en-US" sz="3600" b="1" dirty="0">
                <a:solidFill>
                  <a:schemeClr val="accent1">
                    <a:lumMod val="50000"/>
                  </a:schemeClr>
                </a:solidFill>
                <a:latin typeface="Arial Black"/>
                <a:cs typeface="Arial Black"/>
              </a:rPr>
              <a:t> de la </a:t>
            </a:r>
            <a:r>
              <a:rPr lang="en-US" sz="3600" b="1" dirty="0" err="1">
                <a:solidFill>
                  <a:schemeClr val="accent1">
                    <a:lumMod val="50000"/>
                  </a:schemeClr>
                </a:solidFill>
                <a:latin typeface="Arial Black"/>
                <a:cs typeface="Arial Black"/>
              </a:rPr>
              <a:t>investigaci</a:t>
            </a:r>
            <a:r>
              <a:rPr lang="es-ES" sz="3600" b="1" dirty="0">
                <a:solidFill>
                  <a:schemeClr val="accent1">
                    <a:lumMod val="50000"/>
                  </a:schemeClr>
                </a:solidFill>
                <a:latin typeface="Arial Black" panose="020B0A04020102020204" pitchFamily="34" charset="0"/>
              </a:rPr>
              <a:t>ó</a:t>
            </a:r>
            <a:r>
              <a:rPr lang="en-US" sz="3600" b="1" dirty="0">
                <a:solidFill>
                  <a:schemeClr val="accent1">
                    <a:lumMod val="50000"/>
                  </a:schemeClr>
                </a:solidFill>
                <a:latin typeface="Arial Black"/>
                <a:cs typeface="Arial Black"/>
              </a:rPr>
              <a:t>n actual</a:t>
            </a:r>
          </a:p>
        </p:txBody>
      </p:sp>
    </p:spTree>
    <p:extLst>
      <p:ext uri="{BB962C8B-B14F-4D97-AF65-F5344CB8AC3E}">
        <p14:creationId xmlns:p14="http://schemas.microsoft.com/office/powerpoint/2010/main" val="111661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18B99B-E07F-48A7-852F-22EC9EC75EAD}"/>
              </a:ext>
            </a:extLst>
          </p:cNvPr>
          <p:cNvSpPr txBox="1"/>
          <p:nvPr/>
        </p:nvSpPr>
        <p:spPr>
          <a:xfrm>
            <a:off x="273527" y="2728043"/>
            <a:ext cx="11644946" cy="830997"/>
          </a:xfrm>
          <a:prstGeom prst="rect">
            <a:avLst/>
          </a:prstGeom>
          <a:noFill/>
        </p:spPr>
        <p:txBody>
          <a:bodyPr wrap="square" rtlCol="0">
            <a:spAutoFit/>
          </a:bodyPr>
          <a:lstStyle/>
          <a:p>
            <a:pPr algn="ctr"/>
            <a:r>
              <a:rPr lang="en-US" sz="4800" dirty="0">
                <a:solidFill>
                  <a:schemeClr val="accent1">
                    <a:lumMod val="50000"/>
                  </a:schemeClr>
                </a:solidFill>
                <a:latin typeface="Arial Black" panose="020B0A04020102020204" pitchFamily="34" charset="0"/>
              </a:rPr>
              <a:t>¿</a:t>
            </a:r>
            <a:r>
              <a:rPr lang="en-US" sz="4800" b="1" dirty="0" err="1">
                <a:solidFill>
                  <a:srgbClr val="17375E"/>
                </a:solidFill>
                <a:latin typeface="Arial Black"/>
                <a:cs typeface="Arial Black"/>
              </a:rPr>
              <a:t>Preguntas</a:t>
            </a:r>
            <a:r>
              <a:rPr lang="en-US" sz="4800" b="1" dirty="0">
                <a:solidFill>
                  <a:srgbClr val="17375E"/>
                </a:solidFill>
                <a:latin typeface="Arial Black"/>
                <a:cs typeface="Arial Black"/>
              </a:rPr>
              <a:t>?</a:t>
            </a:r>
          </a:p>
        </p:txBody>
      </p:sp>
    </p:spTree>
    <p:extLst>
      <p:ext uri="{BB962C8B-B14F-4D97-AF65-F5344CB8AC3E}">
        <p14:creationId xmlns:p14="http://schemas.microsoft.com/office/powerpoint/2010/main" val="2411457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1365</TotalTime>
  <Words>1924</Words>
  <Application>Microsoft Office PowerPoint</Application>
  <PresentationFormat>Widescreen</PresentationFormat>
  <Paragraphs>183</Paragraphs>
  <Slides>18</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 Black</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Hallazgos de la agrobiodiversidad de especies cultivadas a nivel de chacras y huertas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Jones</dc:creator>
  <cp:lastModifiedBy>Andrew Jones</cp:lastModifiedBy>
  <cp:revision>55</cp:revision>
  <dcterms:created xsi:type="dcterms:W3CDTF">2020-06-16T20:52:24Z</dcterms:created>
  <dcterms:modified xsi:type="dcterms:W3CDTF">2020-06-22T15:43:15Z</dcterms:modified>
</cp:coreProperties>
</file>