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58" r:id="rId4"/>
    <p:sldId id="272" r:id="rId5"/>
    <p:sldId id="274" r:id="rId6"/>
    <p:sldId id="275" r:id="rId7"/>
    <p:sldId id="269" r:id="rId8"/>
    <p:sldId id="263" r:id="rId9"/>
    <p:sldId id="265" r:id="rId10"/>
    <p:sldId id="276" r:id="rId11"/>
    <p:sldId id="277" r:id="rId12"/>
    <p:sldId id="278" r:id="rId13"/>
    <p:sldId id="268" r:id="rId14"/>
    <p:sldId id="264" r:id="rId15"/>
    <p:sldId id="279" r:id="rId16"/>
    <p:sldId id="280" r:id="rId17"/>
    <p:sldId id="281"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94"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Probook\AppData\Local\Microsoft\Windows\Temporary%20Internet%20Files\Content.Outlook\NLMOA20Z\grafica%20de%20los%20resultados%20Maria%20y%20Odilia%20(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BO" sz="2800" dirty="0" smtClean="0"/>
              <a:t>Talla/edad </a:t>
            </a:r>
            <a:r>
              <a:rPr lang="es-BO" sz="2800" dirty="0"/>
              <a:t>de los niños en los años 2013 y 2010 (%)</a:t>
            </a:r>
          </a:p>
        </c:rich>
      </c:tx>
      <c:layout>
        <c:manualLayout>
          <c:xMode val="edge"/>
          <c:yMode val="edge"/>
          <c:x val="0.12713188976377954"/>
          <c:y val="2.6696329254727477E-2"/>
        </c:manualLayout>
      </c:layout>
      <c:overlay val="0"/>
      <c:spPr>
        <a:noFill/>
        <a:ln>
          <a:noFill/>
        </a:ln>
        <a:effectLst/>
      </c:spPr>
    </c:title>
    <c:autoTitleDeleted val="0"/>
    <c:plotArea>
      <c:layout/>
      <c:barChart>
        <c:barDir val="col"/>
        <c:grouping val="clustered"/>
        <c:varyColors val="0"/>
        <c:ser>
          <c:idx val="0"/>
          <c:order val="0"/>
          <c:tx>
            <c:strRef>
              <c:f>'[grafica de los resultados Maria y Odilia (3).xlsx]Hoja1'!$B$17</c:f>
              <c:strCache>
                <c:ptCount val="1"/>
                <c:pt idx="0">
                  <c:v>2010</c:v>
                </c:pt>
              </c:strCache>
            </c:strRef>
          </c:tx>
          <c:spPr>
            <a:gradFill rotWithShape="1">
              <a:gsLst>
                <a:gs pos="0">
                  <a:schemeClr val="accent5">
                    <a:tint val="96000"/>
                    <a:satMod val="120000"/>
                    <a:lumMod val="120000"/>
                  </a:schemeClr>
                </a:gs>
                <a:gs pos="100000">
                  <a:schemeClr val="accent5">
                    <a:shade val="89000"/>
                    <a:lumMod val="90000"/>
                  </a:schemeClr>
                </a:gs>
              </a:gsLst>
              <a:lin ang="5400000" scaled="0"/>
            </a:gradFill>
            <a:ln w="9525" cap="flat" cmpd="sng" algn="ctr">
              <a:solidFill>
                <a:schemeClr val="accent5"/>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c:spPr>
          <c:invertIfNegative val="0"/>
          <c:dLbls>
            <c:txPr>
              <a:bodyPr/>
              <a:lstStyle/>
              <a:p>
                <a:pPr>
                  <a:defRPr sz="2000">
                    <a:solidFill>
                      <a:schemeClr val="bg1"/>
                    </a:solidFill>
                  </a:defRPr>
                </a:pPr>
                <a:endParaRPr lang="es-ES"/>
              </a:p>
            </c:txPr>
            <c:showLegendKey val="0"/>
            <c:showVal val="1"/>
            <c:showCatName val="0"/>
            <c:showSerName val="0"/>
            <c:showPercent val="0"/>
            <c:showBubbleSize val="0"/>
            <c:showLeaderLines val="0"/>
          </c:dLbls>
          <c:cat>
            <c:numRef>
              <c:f>'[grafica de los resultados Maria y Odilia (3).xlsx]Hoja1'!$C$16:$F$16</c:f>
              <c:numCache>
                <c:formatCode>@</c:formatCode>
                <c:ptCount val="4"/>
                <c:pt idx="0">
                  <c:v>-3</c:v>
                </c:pt>
                <c:pt idx="1">
                  <c:v>-2</c:v>
                </c:pt>
                <c:pt idx="2">
                  <c:v>-1</c:v>
                </c:pt>
                <c:pt idx="3">
                  <c:v>0</c:v>
                </c:pt>
              </c:numCache>
            </c:numRef>
          </c:cat>
          <c:val>
            <c:numRef>
              <c:f>'[grafica de los resultados Maria y Odilia (3).xlsx]Hoja1'!$C$17:$F$17</c:f>
              <c:numCache>
                <c:formatCode>0</c:formatCode>
                <c:ptCount val="4"/>
                <c:pt idx="0">
                  <c:v>30.6</c:v>
                </c:pt>
                <c:pt idx="1">
                  <c:v>34.700000000000003</c:v>
                </c:pt>
                <c:pt idx="2">
                  <c:v>22.2</c:v>
                </c:pt>
                <c:pt idx="3">
                  <c:v>12.5</c:v>
                </c:pt>
              </c:numCache>
            </c:numRef>
          </c:val>
        </c:ser>
        <c:ser>
          <c:idx val="1"/>
          <c:order val="1"/>
          <c:tx>
            <c:strRef>
              <c:f>'[grafica de los resultados Maria y Odilia (3).xlsx]Hoja1'!$B$18</c:f>
              <c:strCache>
                <c:ptCount val="1"/>
                <c:pt idx="0">
                  <c:v>2013</c:v>
                </c:pt>
              </c:strCache>
            </c:strRef>
          </c:tx>
          <c:spPr>
            <a:gradFill rotWithShape="1">
              <a:gsLst>
                <a:gs pos="0">
                  <a:schemeClr val="accent3">
                    <a:tint val="96000"/>
                    <a:satMod val="120000"/>
                    <a:lumMod val="120000"/>
                  </a:schemeClr>
                </a:gs>
                <a:gs pos="100000">
                  <a:schemeClr val="accent3">
                    <a:shade val="89000"/>
                    <a:lumMod val="90000"/>
                  </a:schemeClr>
                </a:gs>
              </a:gsLst>
              <a:lin ang="5400000" scaled="0"/>
            </a:gradFill>
            <a:ln w="9525" cap="flat" cmpd="sng" algn="ctr">
              <a:solidFill>
                <a:schemeClr val="accent3"/>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c:spPr>
          <c:invertIfNegative val="0"/>
          <c:dLbls>
            <c:txPr>
              <a:bodyPr/>
              <a:lstStyle/>
              <a:p>
                <a:pPr>
                  <a:defRPr sz="2000">
                    <a:solidFill>
                      <a:schemeClr val="bg1"/>
                    </a:solidFill>
                  </a:defRPr>
                </a:pPr>
                <a:endParaRPr lang="es-ES"/>
              </a:p>
            </c:txPr>
            <c:showLegendKey val="0"/>
            <c:showVal val="1"/>
            <c:showCatName val="0"/>
            <c:showSerName val="0"/>
            <c:showPercent val="0"/>
            <c:showBubbleSize val="0"/>
            <c:showLeaderLines val="0"/>
          </c:dLbls>
          <c:cat>
            <c:numRef>
              <c:f>'[grafica de los resultados Maria y Odilia (3).xlsx]Hoja1'!$C$16:$F$16</c:f>
              <c:numCache>
                <c:formatCode>@</c:formatCode>
                <c:ptCount val="4"/>
                <c:pt idx="0">
                  <c:v>-3</c:v>
                </c:pt>
                <c:pt idx="1">
                  <c:v>-2</c:v>
                </c:pt>
                <c:pt idx="2">
                  <c:v>-1</c:v>
                </c:pt>
                <c:pt idx="3">
                  <c:v>0</c:v>
                </c:pt>
              </c:numCache>
            </c:numRef>
          </c:cat>
          <c:val>
            <c:numRef>
              <c:f>'[grafica de los resultados Maria y Odilia (3).xlsx]Hoja1'!$C$18:$F$18</c:f>
              <c:numCache>
                <c:formatCode>0</c:formatCode>
                <c:ptCount val="4"/>
                <c:pt idx="0">
                  <c:v>19.100000000000001</c:v>
                </c:pt>
                <c:pt idx="1">
                  <c:v>41.3</c:v>
                </c:pt>
                <c:pt idx="2">
                  <c:v>33.299999999999997</c:v>
                </c:pt>
                <c:pt idx="3">
                  <c:v>6.3</c:v>
                </c:pt>
              </c:numCache>
            </c:numRef>
          </c:val>
        </c:ser>
        <c:dLbls>
          <c:showLegendKey val="0"/>
          <c:showVal val="0"/>
          <c:showCatName val="0"/>
          <c:showSerName val="0"/>
          <c:showPercent val="0"/>
          <c:showBubbleSize val="0"/>
        </c:dLbls>
        <c:gapWidth val="100"/>
        <c:overlap val="-24"/>
        <c:axId val="100339712"/>
        <c:axId val="100341632"/>
      </c:barChart>
      <c:catAx>
        <c:axId val="100339712"/>
        <c:scaling>
          <c:orientation val="minMax"/>
        </c:scaling>
        <c:delete val="0"/>
        <c:axPos val="b"/>
        <c:title>
          <c:tx>
            <c:rich>
              <a:bodyPr rot="0" spcFirstLastPara="1" vertOverflow="ellipsis" vert="horz" wrap="square" anchor="ctr" anchorCtr="1"/>
              <a:lstStyle/>
              <a:p>
                <a:pPr>
                  <a:defRPr sz="1600" b="1" i="0" u="none" strike="noStrike" kern="1200" cap="all" baseline="0">
                    <a:solidFill>
                      <a:schemeClr val="lt1">
                        <a:lumMod val="85000"/>
                      </a:schemeClr>
                    </a:solidFill>
                    <a:latin typeface="+mn-lt"/>
                    <a:ea typeface="+mn-ea"/>
                    <a:cs typeface="+mn-cs"/>
                  </a:defRPr>
                </a:pPr>
                <a:r>
                  <a:rPr lang="es-BO" sz="1600"/>
                  <a:t>talla edad</a:t>
                </a:r>
              </a:p>
            </c:rich>
          </c:tx>
          <c:layout/>
          <c:overlay val="0"/>
          <c:spPr>
            <a:noFill/>
            <a:ln>
              <a:noFill/>
            </a:ln>
            <a:effectLst/>
          </c:spPr>
        </c:title>
        <c:numFmt formatCode="@"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s-ES"/>
          </a:p>
        </c:txPr>
        <c:crossAx val="100341632"/>
        <c:crosses val="autoZero"/>
        <c:auto val="1"/>
        <c:lblAlgn val="ctr"/>
        <c:lblOffset val="100"/>
        <c:noMultiLvlLbl val="0"/>
      </c:catAx>
      <c:valAx>
        <c:axId val="100341632"/>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400" b="1" i="0" u="none" strike="noStrike" kern="1200" cap="all" baseline="0">
                    <a:solidFill>
                      <a:schemeClr val="lt1">
                        <a:lumMod val="85000"/>
                      </a:schemeClr>
                    </a:solidFill>
                    <a:latin typeface="+mn-lt"/>
                    <a:ea typeface="+mn-ea"/>
                    <a:cs typeface="+mn-cs"/>
                  </a:defRPr>
                </a:pPr>
                <a:r>
                  <a:rPr lang="es-BO" sz="1400"/>
                  <a:t>Porcentaje</a:t>
                </a:r>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S"/>
          </a:p>
        </c:txPr>
        <c:crossAx val="1003397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s-E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a:scene3d>
      <a:camera prst="orthographicFront"/>
      <a:lightRig rig="threePt" dir="t"/>
    </a:scene3d>
    <a:sp3d>
      <a:bevelT/>
    </a:sp3d>
  </c:spPr>
  <c:txPr>
    <a:bodyPr/>
    <a:lstStyle/>
    <a:p>
      <a:pPr>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6.5978659376011356E-2"/>
          <c:y val="4.8615527393508003E-2"/>
          <c:w val="0.81567362080541772"/>
          <c:h val="0.77835508698267242"/>
        </c:manualLayout>
      </c:layout>
      <c:bar3DChart>
        <c:barDir val="col"/>
        <c:grouping val="clustered"/>
        <c:varyColors val="0"/>
        <c:ser>
          <c:idx val="0"/>
          <c:order val="0"/>
          <c:tx>
            <c:strRef>
              <c:f>Hoja1!$A$4</c:f>
              <c:strCache>
                <c:ptCount val="1"/>
                <c:pt idx="0">
                  <c:v>2010</c:v>
                </c:pt>
              </c:strCache>
            </c:strRef>
          </c:tx>
          <c:invertIfNegative val="0"/>
          <c:dLbls>
            <c:txPr>
              <a:bodyPr/>
              <a:lstStyle/>
              <a:p>
                <a:pPr>
                  <a:defRPr>
                    <a:solidFill>
                      <a:schemeClr val="bg1"/>
                    </a:solidFill>
                  </a:defRPr>
                </a:pPr>
                <a:endParaRPr lang="es-ES"/>
              </a:p>
            </c:txPr>
            <c:showLegendKey val="0"/>
            <c:showVal val="1"/>
            <c:showCatName val="0"/>
            <c:showSerName val="0"/>
            <c:showPercent val="0"/>
            <c:showBubbleSize val="0"/>
            <c:showLeaderLines val="0"/>
          </c:dLbls>
          <c:cat>
            <c:numRef>
              <c:f>Hoja1!$B$3:$F$3</c:f>
              <c:numCache>
                <c:formatCode>0</c:formatCode>
                <c:ptCount val="5"/>
                <c:pt idx="0">
                  <c:v>-1</c:v>
                </c:pt>
                <c:pt idx="1">
                  <c:v>0</c:v>
                </c:pt>
                <c:pt idx="2" formatCode="General">
                  <c:v>1</c:v>
                </c:pt>
                <c:pt idx="3" formatCode="General">
                  <c:v>2</c:v>
                </c:pt>
                <c:pt idx="4" formatCode="General">
                  <c:v>3</c:v>
                </c:pt>
              </c:numCache>
            </c:numRef>
          </c:cat>
          <c:val>
            <c:numRef>
              <c:f>Hoja1!$B$4:$F$4</c:f>
              <c:numCache>
                <c:formatCode>0</c:formatCode>
                <c:ptCount val="5"/>
                <c:pt idx="0">
                  <c:v>6</c:v>
                </c:pt>
                <c:pt idx="1">
                  <c:v>53</c:v>
                </c:pt>
                <c:pt idx="2" formatCode="General">
                  <c:v>22</c:v>
                </c:pt>
                <c:pt idx="3" formatCode="General">
                  <c:v>8</c:v>
                </c:pt>
                <c:pt idx="4" formatCode="General">
                  <c:v>10</c:v>
                </c:pt>
              </c:numCache>
            </c:numRef>
          </c:val>
        </c:ser>
        <c:ser>
          <c:idx val="1"/>
          <c:order val="1"/>
          <c:tx>
            <c:strRef>
              <c:f>Hoja1!$A$5</c:f>
              <c:strCache>
                <c:ptCount val="1"/>
                <c:pt idx="0">
                  <c:v>2013</c:v>
                </c:pt>
              </c:strCache>
            </c:strRef>
          </c:tx>
          <c:invertIfNegative val="0"/>
          <c:dLbls>
            <c:dLbl>
              <c:idx val="3"/>
              <c:layout>
                <c:manualLayout>
                  <c:x val="1.2176560121765599E-2"/>
                  <c:y val="0"/>
                </c:manualLayout>
              </c:layout>
              <c:showLegendKey val="0"/>
              <c:showVal val="1"/>
              <c:showCatName val="0"/>
              <c:showSerName val="0"/>
              <c:showPercent val="0"/>
              <c:showBubbleSize val="0"/>
            </c:dLbl>
            <c:dLbl>
              <c:idx val="4"/>
              <c:layout>
                <c:manualLayout>
                  <c:x val="1.2176560121765599E-2"/>
                  <c:y val="-9.1954022988505781E-3"/>
                </c:manualLayout>
              </c:layout>
              <c:showLegendKey val="0"/>
              <c:showVal val="1"/>
              <c:showCatName val="0"/>
              <c:showSerName val="0"/>
              <c:showPercent val="0"/>
              <c:showBubbleSize val="0"/>
            </c:dLbl>
            <c:txPr>
              <a:bodyPr/>
              <a:lstStyle/>
              <a:p>
                <a:pPr>
                  <a:defRPr>
                    <a:solidFill>
                      <a:schemeClr val="bg1"/>
                    </a:solidFill>
                  </a:defRPr>
                </a:pPr>
                <a:endParaRPr lang="es-ES"/>
              </a:p>
            </c:txPr>
            <c:showLegendKey val="0"/>
            <c:showVal val="1"/>
            <c:showCatName val="0"/>
            <c:showSerName val="0"/>
            <c:showPercent val="0"/>
            <c:showBubbleSize val="0"/>
            <c:showLeaderLines val="0"/>
          </c:dLbls>
          <c:cat>
            <c:numRef>
              <c:f>Hoja1!$B$3:$F$3</c:f>
              <c:numCache>
                <c:formatCode>0</c:formatCode>
                <c:ptCount val="5"/>
                <c:pt idx="0">
                  <c:v>-1</c:v>
                </c:pt>
                <c:pt idx="1">
                  <c:v>0</c:v>
                </c:pt>
                <c:pt idx="2" formatCode="General">
                  <c:v>1</c:v>
                </c:pt>
                <c:pt idx="3" formatCode="General">
                  <c:v>2</c:v>
                </c:pt>
                <c:pt idx="4" formatCode="General">
                  <c:v>3</c:v>
                </c:pt>
              </c:numCache>
            </c:numRef>
          </c:cat>
          <c:val>
            <c:numRef>
              <c:f>Hoja1!$B$5:$F$5</c:f>
              <c:numCache>
                <c:formatCode>0</c:formatCode>
                <c:ptCount val="5"/>
                <c:pt idx="0">
                  <c:v>6</c:v>
                </c:pt>
                <c:pt idx="1">
                  <c:v>67</c:v>
                </c:pt>
                <c:pt idx="2" formatCode="General">
                  <c:v>24</c:v>
                </c:pt>
                <c:pt idx="3" formatCode="General">
                  <c:v>2</c:v>
                </c:pt>
                <c:pt idx="4" formatCode="General">
                  <c:v>0</c:v>
                </c:pt>
              </c:numCache>
            </c:numRef>
          </c:val>
        </c:ser>
        <c:dLbls>
          <c:showLegendKey val="0"/>
          <c:showVal val="0"/>
          <c:showCatName val="0"/>
          <c:showSerName val="0"/>
          <c:showPercent val="0"/>
          <c:showBubbleSize val="0"/>
        </c:dLbls>
        <c:gapWidth val="150"/>
        <c:shape val="box"/>
        <c:axId val="101385728"/>
        <c:axId val="101387264"/>
        <c:axId val="0"/>
      </c:bar3DChart>
      <c:catAx>
        <c:axId val="101385728"/>
        <c:scaling>
          <c:orientation val="minMax"/>
        </c:scaling>
        <c:delete val="0"/>
        <c:axPos val="b"/>
        <c:numFmt formatCode="0" sourceLinked="1"/>
        <c:majorTickMark val="out"/>
        <c:minorTickMark val="none"/>
        <c:tickLblPos val="nextTo"/>
        <c:txPr>
          <a:bodyPr/>
          <a:lstStyle/>
          <a:p>
            <a:pPr>
              <a:defRPr sz="2000">
                <a:solidFill>
                  <a:schemeClr val="bg1"/>
                </a:solidFill>
              </a:defRPr>
            </a:pPr>
            <a:endParaRPr lang="es-ES"/>
          </a:p>
        </c:txPr>
        <c:crossAx val="101387264"/>
        <c:crosses val="autoZero"/>
        <c:auto val="1"/>
        <c:lblAlgn val="ctr"/>
        <c:lblOffset val="100"/>
        <c:noMultiLvlLbl val="0"/>
      </c:catAx>
      <c:valAx>
        <c:axId val="101387264"/>
        <c:scaling>
          <c:orientation val="minMax"/>
        </c:scaling>
        <c:delete val="0"/>
        <c:axPos val="l"/>
        <c:majorGridlines/>
        <c:numFmt formatCode="0" sourceLinked="1"/>
        <c:majorTickMark val="out"/>
        <c:minorTickMark val="none"/>
        <c:tickLblPos val="nextTo"/>
        <c:txPr>
          <a:bodyPr/>
          <a:lstStyle/>
          <a:p>
            <a:pPr>
              <a:defRPr>
                <a:solidFill>
                  <a:schemeClr val="bg1"/>
                </a:solidFill>
              </a:defRPr>
            </a:pPr>
            <a:endParaRPr lang="es-ES"/>
          </a:p>
        </c:txPr>
        <c:crossAx val="101385728"/>
        <c:crosses val="autoZero"/>
        <c:crossBetween val="between"/>
      </c:valAx>
    </c:plotArea>
    <c:legend>
      <c:legendPos val="r"/>
      <c:layout/>
      <c:overlay val="0"/>
      <c:txPr>
        <a:bodyPr/>
        <a:lstStyle/>
        <a:p>
          <a:pPr>
            <a:defRPr>
              <a:solidFill>
                <a:schemeClr val="bg1"/>
              </a:solidFill>
            </a:defRPr>
          </a:pPr>
          <a:endParaRPr lang="es-ES"/>
        </a:p>
      </c:txPr>
    </c:legend>
    <c:plotVisOnly val="1"/>
    <c:dispBlanksAs val="gap"/>
    <c:showDLblsOverMax val="0"/>
  </c:chart>
  <c:spPr>
    <a:solidFill>
      <a:schemeClr val="tx1">
        <a:alpha val="86000"/>
      </a:schemeClr>
    </a:solidFill>
  </c:spPr>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998406694935533E-2"/>
          <c:y val="0.13245123075831738"/>
          <c:w val="0.76154174362087945"/>
          <c:h val="0.75518727388806128"/>
        </c:manualLayout>
      </c:layout>
      <c:bar3DChart>
        <c:barDir val="col"/>
        <c:grouping val="clustered"/>
        <c:varyColors val="0"/>
        <c:ser>
          <c:idx val="0"/>
          <c:order val="0"/>
          <c:tx>
            <c:strRef>
              <c:f>Hoja1!$I$10</c:f>
              <c:strCache>
                <c:ptCount val="1"/>
                <c:pt idx="0">
                  <c:v>2010</c:v>
                </c:pt>
              </c:strCache>
            </c:strRef>
          </c:tx>
          <c:invertIfNegative val="0"/>
          <c:dLbls>
            <c:txPr>
              <a:bodyPr/>
              <a:lstStyle/>
              <a:p>
                <a:pPr>
                  <a:defRPr sz="1600">
                    <a:solidFill>
                      <a:schemeClr val="bg1"/>
                    </a:solidFill>
                  </a:defRPr>
                </a:pPr>
                <a:endParaRPr lang="es-ES"/>
              </a:p>
            </c:txPr>
            <c:showLegendKey val="0"/>
            <c:showVal val="1"/>
            <c:showCatName val="0"/>
            <c:showSerName val="0"/>
            <c:showPercent val="0"/>
            <c:showBubbleSize val="0"/>
            <c:showLeaderLines val="0"/>
          </c:dLbls>
          <c:cat>
            <c:numRef>
              <c:f>Hoja1!$J$9:$O$9</c:f>
              <c:numCache>
                <c:formatCode>General</c:formatCode>
                <c:ptCount val="6"/>
                <c:pt idx="0">
                  <c:v>-2</c:v>
                </c:pt>
                <c:pt idx="1">
                  <c:v>-1</c:v>
                </c:pt>
                <c:pt idx="2">
                  <c:v>0</c:v>
                </c:pt>
                <c:pt idx="3">
                  <c:v>1</c:v>
                </c:pt>
                <c:pt idx="4">
                  <c:v>2</c:v>
                </c:pt>
                <c:pt idx="5">
                  <c:v>3</c:v>
                </c:pt>
              </c:numCache>
            </c:numRef>
          </c:cat>
          <c:val>
            <c:numRef>
              <c:f>Hoja1!$J$10:$O$10</c:f>
              <c:numCache>
                <c:formatCode>General</c:formatCode>
                <c:ptCount val="6"/>
                <c:pt idx="0">
                  <c:v>18</c:v>
                </c:pt>
                <c:pt idx="1">
                  <c:v>32</c:v>
                </c:pt>
                <c:pt idx="2">
                  <c:v>40</c:v>
                </c:pt>
                <c:pt idx="3">
                  <c:v>7</c:v>
                </c:pt>
                <c:pt idx="4">
                  <c:v>3</c:v>
                </c:pt>
                <c:pt idx="5">
                  <c:v>1</c:v>
                </c:pt>
              </c:numCache>
            </c:numRef>
          </c:val>
        </c:ser>
        <c:ser>
          <c:idx val="1"/>
          <c:order val="1"/>
          <c:tx>
            <c:strRef>
              <c:f>Hoja1!$I$11</c:f>
              <c:strCache>
                <c:ptCount val="1"/>
                <c:pt idx="0">
                  <c:v>2013</c:v>
                </c:pt>
              </c:strCache>
            </c:strRef>
          </c:tx>
          <c:invertIfNegative val="0"/>
          <c:dLbls>
            <c:dLbl>
              <c:idx val="2"/>
              <c:layout>
                <c:manualLayout>
                  <c:x val="1.4684287812041116E-2"/>
                  <c:y val="4.5045045045045053E-3"/>
                </c:manualLayout>
              </c:layout>
              <c:showLegendKey val="0"/>
              <c:showVal val="1"/>
              <c:showCatName val="0"/>
              <c:showSerName val="0"/>
              <c:showPercent val="0"/>
              <c:showBubbleSize val="0"/>
            </c:dLbl>
            <c:dLbl>
              <c:idx val="3"/>
              <c:layout>
                <c:manualLayout>
                  <c:x val="1.1799410029498521E-2"/>
                  <c:y val="4.5351457727976861E-3"/>
                </c:manualLayout>
              </c:layout>
              <c:showLegendKey val="0"/>
              <c:showVal val="1"/>
              <c:showCatName val="0"/>
              <c:showSerName val="0"/>
              <c:showPercent val="0"/>
              <c:showBubbleSize val="0"/>
            </c:dLbl>
            <c:dLbl>
              <c:idx val="4"/>
              <c:layout>
                <c:manualLayout>
                  <c:x val="1.7699115044247787E-2"/>
                  <c:y val="0"/>
                </c:manualLayout>
              </c:layout>
              <c:showLegendKey val="0"/>
              <c:showVal val="1"/>
              <c:showCatName val="0"/>
              <c:showSerName val="0"/>
              <c:showPercent val="0"/>
              <c:showBubbleSize val="0"/>
            </c:dLbl>
            <c:txPr>
              <a:bodyPr/>
              <a:lstStyle/>
              <a:p>
                <a:pPr>
                  <a:defRPr sz="1600">
                    <a:solidFill>
                      <a:schemeClr val="bg1"/>
                    </a:solidFill>
                  </a:defRPr>
                </a:pPr>
                <a:endParaRPr lang="es-ES"/>
              </a:p>
            </c:txPr>
            <c:showLegendKey val="0"/>
            <c:showVal val="1"/>
            <c:showCatName val="0"/>
            <c:showSerName val="0"/>
            <c:showPercent val="0"/>
            <c:showBubbleSize val="0"/>
            <c:showLeaderLines val="0"/>
          </c:dLbls>
          <c:cat>
            <c:numRef>
              <c:f>Hoja1!$J$9:$O$9</c:f>
              <c:numCache>
                <c:formatCode>General</c:formatCode>
                <c:ptCount val="6"/>
                <c:pt idx="0">
                  <c:v>-2</c:v>
                </c:pt>
                <c:pt idx="1">
                  <c:v>-1</c:v>
                </c:pt>
                <c:pt idx="2">
                  <c:v>0</c:v>
                </c:pt>
                <c:pt idx="3">
                  <c:v>1</c:v>
                </c:pt>
                <c:pt idx="4">
                  <c:v>2</c:v>
                </c:pt>
                <c:pt idx="5">
                  <c:v>3</c:v>
                </c:pt>
              </c:numCache>
            </c:numRef>
          </c:cat>
          <c:val>
            <c:numRef>
              <c:f>Hoja1!$J$11:$O$11</c:f>
              <c:numCache>
                <c:formatCode>General</c:formatCode>
                <c:ptCount val="6"/>
                <c:pt idx="0">
                  <c:v>22</c:v>
                </c:pt>
                <c:pt idx="1">
                  <c:v>37</c:v>
                </c:pt>
                <c:pt idx="2">
                  <c:v>38</c:v>
                </c:pt>
                <c:pt idx="3">
                  <c:v>3</c:v>
                </c:pt>
                <c:pt idx="4">
                  <c:v>0</c:v>
                </c:pt>
                <c:pt idx="5">
                  <c:v>0</c:v>
                </c:pt>
              </c:numCache>
            </c:numRef>
          </c:val>
        </c:ser>
        <c:dLbls>
          <c:showLegendKey val="0"/>
          <c:showVal val="0"/>
          <c:showCatName val="0"/>
          <c:showSerName val="0"/>
          <c:showPercent val="0"/>
          <c:showBubbleSize val="0"/>
        </c:dLbls>
        <c:gapWidth val="150"/>
        <c:shape val="box"/>
        <c:axId val="101435264"/>
        <c:axId val="101436800"/>
        <c:axId val="0"/>
      </c:bar3DChart>
      <c:catAx>
        <c:axId val="101435264"/>
        <c:scaling>
          <c:orientation val="minMax"/>
        </c:scaling>
        <c:delete val="0"/>
        <c:axPos val="b"/>
        <c:numFmt formatCode="General" sourceLinked="1"/>
        <c:majorTickMark val="out"/>
        <c:minorTickMark val="none"/>
        <c:tickLblPos val="nextTo"/>
        <c:txPr>
          <a:bodyPr/>
          <a:lstStyle/>
          <a:p>
            <a:pPr>
              <a:defRPr sz="1800">
                <a:solidFill>
                  <a:schemeClr val="bg1"/>
                </a:solidFill>
              </a:defRPr>
            </a:pPr>
            <a:endParaRPr lang="es-ES"/>
          </a:p>
        </c:txPr>
        <c:crossAx val="101436800"/>
        <c:crosses val="autoZero"/>
        <c:auto val="1"/>
        <c:lblAlgn val="ctr"/>
        <c:lblOffset val="100"/>
        <c:noMultiLvlLbl val="0"/>
      </c:catAx>
      <c:valAx>
        <c:axId val="101436800"/>
        <c:scaling>
          <c:orientation val="minMax"/>
        </c:scaling>
        <c:delete val="0"/>
        <c:axPos val="l"/>
        <c:majorGridlines/>
        <c:numFmt formatCode="General" sourceLinked="1"/>
        <c:majorTickMark val="out"/>
        <c:minorTickMark val="none"/>
        <c:tickLblPos val="nextTo"/>
        <c:txPr>
          <a:bodyPr/>
          <a:lstStyle/>
          <a:p>
            <a:pPr>
              <a:defRPr sz="1800">
                <a:solidFill>
                  <a:schemeClr val="bg1"/>
                </a:solidFill>
              </a:defRPr>
            </a:pPr>
            <a:endParaRPr lang="es-ES"/>
          </a:p>
        </c:txPr>
        <c:crossAx val="101435264"/>
        <c:crosses val="autoZero"/>
        <c:crossBetween val="between"/>
      </c:valAx>
    </c:plotArea>
    <c:legend>
      <c:legendPos val="r"/>
      <c:layout>
        <c:manualLayout>
          <c:xMode val="edge"/>
          <c:yMode val="edge"/>
          <c:x val="0.8812996034987709"/>
          <c:y val="0.4488510400026845"/>
          <c:w val="8.9058498635539093E-2"/>
          <c:h val="0.21678924260018076"/>
        </c:manualLayout>
      </c:layout>
      <c:overlay val="0"/>
      <c:txPr>
        <a:bodyPr/>
        <a:lstStyle/>
        <a:p>
          <a:pPr>
            <a:defRPr sz="1800">
              <a:solidFill>
                <a:schemeClr val="bg1"/>
              </a:solidFill>
            </a:defRPr>
          </a:pPr>
          <a:endParaRPr lang="es-ES"/>
        </a:p>
      </c:txPr>
    </c:legend>
    <c:plotVisOnly val="1"/>
    <c:dispBlanksAs val="gap"/>
    <c:showDLblsOverMax val="0"/>
  </c:chart>
  <c:spPr>
    <a:solidFill>
      <a:schemeClr val="tx1">
        <a:alpha val="86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46"/>
    </mc:Choice>
    <mc:Fallback>
      <c:style val="46"/>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Hoja1!$B$32</c:f>
              <c:strCache>
                <c:ptCount val="1"/>
                <c:pt idx="0">
                  <c:v>2010</c:v>
                </c:pt>
              </c:strCache>
            </c:strRef>
          </c:tx>
          <c:invertIfNegative val="0"/>
          <c:dLbls>
            <c:showLegendKey val="0"/>
            <c:showVal val="1"/>
            <c:showCatName val="0"/>
            <c:showSerName val="0"/>
            <c:showPercent val="0"/>
            <c:showBubbleSize val="0"/>
            <c:showLeaderLines val="0"/>
          </c:dLbls>
          <c:cat>
            <c:numRef>
              <c:f>Hoja1!$C$31:$G$31</c:f>
              <c:numCache>
                <c:formatCode>General</c:formatCode>
                <c:ptCount val="5"/>
                <c:pt idx="0" formatCode="0">
                  <c:v>-2</c:v>
                </c:pt>
                <c:pt idx="1">
                  <c:v>-1</c:v>
                </c:pt>
                <c:pt idx="2">
                  <c:v>0</c:v>
                </c:pt>
                <c:pt idx="3">
                  <c:v>1</c:v>
                </c:pt>
                <c:pt idx="4">
                  <c:v>2</c:v>
                </c:pt>
              </c:numCache>
            </c:numRef>
          </c:cat>
          <c:val>
            <c:numRef>
              <c:f>Hoja1!$C$32:$G$32</c:f>
              <c:numCache>
                <c:formatCode>General</c:formatCode>
                <c:ptCount val="5"/>
                <c:pt idx="0" formatCode="0">
                  <c:v>22</c:v>
                </c:pt>
                <c:pt idx="1">
                  <c:v>26</c:v>
                </c:pt>
                <c:pt idx="2">
                  <c:v>41</c:v>
                </c:pt>
                <c:pt idx="3">
                  <c:v>9</c:v>
                </c:pt>
                <c:pt idx="4">
                  <c:v>4</c:v>
                </c:pt>
              </c:numCache>
            </c:numRef>
          </c:val>
        </c:ser>
        <c:ser>
          <c:idx val="1"/>
          <c:order val="1"/>
          <c:tx>
            <c:strRef>
              <c:f>Hoja1!$B$33</c:f>
              <c:strCache>
                <c:ptCount val="1"/>
                <c:pt idx="0">
                  <c:v>2013</c:v>
                </c:pt>
              </c:strCache>
            </c:strRef>
          </c:tx>
          <c:invertIfNegative val="0"/>
          <c:dLbls>
            <c:dLbl>
              <c:idx val="2"/>
              <c:layout>
                <c:manualLayout>
                  <c:x val="1.3917884481558803E-2"/>
                  <c:y val="0"/>
                </c:manualLayout>
              </c:layout>
              <c:showLegendKey val="0"/>
              <c:showVal val="1"/>
              <c:showCatName val="0"/>
              <c:showSerName val="0"/>
              <c:showPercent val="0"/>
              <c:showBubbleSize val="0"/>
            </c:dLbl>
            <c:dLbl>
              <c:idx val="3"/>
              <c:layout>
                <c:manualLayout>
                  <c:x val="1.113430758524704E-2"/>
                  <c:y val="-8.8565804577530614E-17"/>
                </c:manualLayout>
              </c:layout>
              <c:showLegendKey val="0"/>
              <c:showVal val="1"/>
              <c:showCatName val="0"/>
              <c:showSerName val="0"/>
              <c:showPercent val="0"/>
              <c:showBubbleSize val="0"/>
            </c:dLbl>
            <c:dLbl>
              <c:idx val="4"/>
              <c:layout>
                <c:manualLayout>
                  <c:x val="8.3507306889352897E-3"/>
                  <c:y val="-8.8565804577530614E-17"/>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Hoja1!$C$31:$G$31</c:f>
              <c:numCache>
                <c:formatCode>General</c:formatCode>
                <c:ptCount val="5"/>
                <c:pt idx="0" formatCode="0">
                  <c:v>-2</c:v>
                </c:pt>
                <c:pt idx="1">
                  <c:v>-1</c:v>
                </c:pt>
                <c:pt idx="2">
                  <c:v>0</c:v>
                </c:pt>
                <c:pt idx="3">
                  <c:v>1</c:v>
                </c:pt>
                <c:pt idx="4">
                  <c:v>2</c:v>
                </c:pt>
              </c:numCache>
            </c:numRef>
          </c:cat>
          <c:val>
            <c:numRef>
              <c:f>Hoja1!$C$33:$G$33</c:f>
              <c:numCache>
                <c:formatCode>General</c:formatCode>
                <c:ptCount val="5"/>
                <c:pt idx="0" formatCode="0">
                  <c:v>32</c:v>
                </c:pt>
                <c:pt idx="1">
                  <c:v>50</c:v>
                </c:pt>
                <c:pt idx="2">
                  <c:v>18</c:v>
                </c:pt>
                <c:pt idx="3">
                  <c:v>0</c:v>
                </c:pt>
                <c:pt idx="4">
                  <c:v>0</c:v>
                </c:pt>
              </c:numCache>
            </c:numRef>
          </c:val>
        </c:ser>
        <c:dLbls>
          <c:showLegendKey val="0"/>
          <c:showVal val="0"/>
          <c:showCatName val="0"/>
          <c:showSerName val="0"/>
          <c:showPercent val="0"/>
          <c:showBubbleSize val="0"/>
        </c:dLbls>
        <c:gapWidth val="150"/>
        <c:shape val="box"/>
        <c:axId val="102029568"/>
        <c:axId val="102039552"/>
        <c:axId val="0"/>
      </c:bar3DChart>
      <c:catAx>
        <c:axId val="102029568"/>
        <c:scaling>
          <c:orientation val="minMax"/>
        </c:scaling>
        <c:delete val="0"/>
        <c:axPos val="b"/>
        <c:numFmt formatCode="0" sourceLinked="1"/>
        <c:majorTickMark val="out"/>
        <c:minorTickMark val="none"/>
        <c:tickLblPos val="nextTo"/>
        <c:crossAx val="102039552"/>
        <c:crosses val="autoZero"/>
        <c:auto val="1"/>
        <c:lblAlgn val="ctr"/>
        <c:lblOffset val="100"/>
        <c:noMultiLvlLbl val="0"/>
      </c:catAx>
      <c:valAx>
        <c:axId val="102039552"/>
        <c:scaling>
          <c:orientation val="minMax"/>
        </c:scaling>
        <c:delete val="0"/>
        <c:axPos val="l"/>
        <c:majorGridlines/>
        <c:numFmt formatCode="0" sourceLinked="1"/>
        <c:majorTickMark val="out"/>
        <c:minorTickMark val="none"/>
        <c:tickLblPos val="nextTo"/>
        <c:crossAx val="102029568"/>
        <c:crosses val="autoZero"/>
        <c:crossBetween val="between"/>
      </c:valAx>
    </c:plotArea>
    <c:legend>
      <c:legendPos val="r"/>
      <c:layout>
        <c:manualLayout>
          <c:xMode val="edge"/>
          <c:yMode val="edge"/>
          <c:x val="0.89099266748139083"/>
          <c:y val="0.34951165038099824"/>
          <c:w val="0.10018886790356628"/>
          <c:h val="0.22818937225669811"/>
        </c:manualLayout>
      </c:layout>
      <c:overlay val="0"/>
      <c:txPr>
        <a:bodyPr/>
        <a:lstStyle/>
        <a:p>
          <a:pPr>
            <a:defRPr sz="2000"/>
          </a:pPr>
          <a:endParaRPr lang="es-ES"/>
        </a:p>
      </c:txPr>
    </c:legend>
    <c:plotVisOnly val="1"/>
    <c:dispBlanksAs val="gap"/>
    <c:showDLblsOverMax val="0"/>
  </c:chart>
  <c:spPr>
    <a:solidFill>
      <a:schemeClr val="tx1">
        <a:alpha val="86000"/>
      </a:schemeClr>
    </a:solidFill>
  </c:spPr>
  <c:txPr>
    <a:bodyPr/>
    <a:lstStyle/>
    <a:p>
      <a:pPr>
        <a:defRPr sz="1800"/>
      </a:pPr>
      <a:endParaRPr lang="es-E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B3C772E-600F-48D8-BBE3-C5C26FC19A96}" type="datetimeFigureOut">
              <a:rPr lang="es-ES" smtClean="0"/>
              <a:t>16/07/2014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B3C772E-600F-48D8-BBE3-C5C26FC19A96}" type="datetimeFigureOut">
              <a:rPr lang="es-ES" smtClean="0"/>
              <a:t>16/07/2014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B5E1314-38B6-4216-8835-E0865DDB8EE8}"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3C772E-600F-48D8-BBE3-C5C26FC19A96}" type="datetimeFigureOut">
              <a:rPr lang="es-ES" smtClean="0"/>
              <a:t>16/07/2014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0B3C772E-600F-48D8-BBE3-C5C26FC19A96}" type="datetimeFigureOut">
              <a:rPr lang="es-ES" smtClean="0"/>
              <a:t>16/07/2014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B5E1314-38B6-4216-8835-E0865DDB8EE8}"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B3C772E-600F-48D8-BBE3-C5C26FC19A96}" type="datetimeFigureOut">
              <a:rPr lang="es-ES" smtClean="0"/>
              <a:t>16/07/2014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0B3C772E-600F-48D8-BBE3-C5C26FC19A96}" type="datetimeFigureOut">
              <a:rPr lang="es-ES" smtClean="0"/>
              <a:t>16/07/2014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B3C772E-600F-48D8-BBE3-C5C26FC19A96}" type="datetimeFigureOut">
              <a:rPr lang="es-ES" smtClean="0"/>
              <a:t>16/07/2014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B3C772E-600F-48D8-BBE3-C5C26FC19A96}" type="datetimeFigureOut">
              <a:rPr lang="es-ES" smtClean="0"/>
              <a:t>16/07/2014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B5E1314-38B6-4216-8835-E0865DDB8EE8}"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B3C772E-600F-48D8-BBE3-C5C26FC19A96}" type="datetimeFigureOut">
              <a:rPr lang="es-ES" smtClean="0"/>
              <a:t>16/07/2014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B5E1314-38B6-4216-8835-E0865DDB8EE8}"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0B3C772E-600F-48D8-BBE3-C5C26FC19A96}" type="datetimeFigureOut">
              <a:rPr lang="es-ES" smtClean="0"/>
              <a:t>16/07/2014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B5E1314-38B6-4216-8835-E0865DDB8EE8}"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B3C772E-600F-48D8-BBE3-C5C26FC19A96}" type="datetimeFigureOut">
              <a:rPr lang="es-ES" smtClean="0"/>
              <a:t>16/07/2014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B5E1314-38B6-4216-8835-E0865DDB8EE8}"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B3C772E-600F-48D8-BBE3-C5C26FC19A96}" type="datetimeFigureOut">
              <a:rPr lang="es-ES" smtClean="0"/>
              <a:t>16/07/2014</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B5E1314-38B6-4216-8835-E0865DDB8EE8}"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thelancet.com/"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67" y="191666"/>
            <a:ext cx="2524125" cy="1581150"/>
          </a:xfrm>
          <a:prstGeom prst="rect">
            <a:avLst/>
          </a:prstGeom>
          <a:ln>
            <a:noFill/>
          </a:ln>
          <a:effectLst>
            <a:softEdge rad="112500"/>
          </a:effectLst>
        </p:spPr>
      </p:pic>
      <p:sp>
        <p:nvSpPr>
          <p:cNvPr id="2" name="1 Título"/>
          <p:cNvSpPr>
            <a:spLocks noGrp="1"/>
          </p:cNvSpPr>
          <p:nvPr>
            <p:ph type="ctrTitle"/>
          </p:nvPr>
        </p:nvSpPr>
        <p:spPr>
          <a:xfrm>
            <a:off x="2630017" y="404664"/>
            <a:ext cx="5974431" cy="2952328"/>
          </a:xfrm>
        </p:spPr>
        <p:txBody>
          <a:bodyPr>
            <a:normAutofit fontScale="90000"/>
          </a:bodyPr>
          <a:lstStyle/>
          <a:p>
            <a:r>
              <a:rPr lang="es-ES" b="1" dirty="0" smtClean="0">
                <a:solidFill>
                  <a:schemeClr val="accent5">
                    <a:lumMod val="50000"/>
                  </a:schemeClr>
                </a:solidFill>
              </a:rPr>
              <a:t>Medidas antropométricas</a:t>
            </a:r>
            <a:br>
              <a:rPr lang="es-ES" b="1" dirty="0" smtClean="0">
                <a:solidFill>
                  <a:schemeClr val="accent5">
                    <a:lumMod val="50000"/>
                  </a:schemeClr>
                </a:solidFill>
              </a:rPr>
            </a:br>
            <a:r>
              <a:rPr lang="es-ES" b="1" dirty="0" smtClean="0">
                <a:solidFill>
                  <a:schemeClr val="accent5">
                    <a:lumMod val="50000"/>
                  </a:schemeClr>
                </a:solidFill>
              </a:rPr>
              <a:t>2010 y 2013 en comunidades del Norte de Potosí </a:t>
            </a:r>
            <a:endParaRPr lang="es-ES" b="1" dirty="0">
              <a:solidFill>
                <a:schemeClr val="accent5">
                  <a:lumMod val="50000"/>
                </a:schemeClr>
              </a:solidFill>
            </a:endParaRPr>
          </a:p>
        </p:txBody>
      </p:sp>
      <p:sp>
        <p:nvSpPr>
          <p:cNvPr id="3" name="2 Subtítulo"/>
          <p:cNvSpPr>
            <a:spLocks noGrp="1"/>
          </p:cNvSpPr>
          <p:nvPr>
            <p:ph type="subTitle" idx="1"/>
          </p:nvPr>
        </p:nvSpPr>
        <p:spPr>
          <a:xfrm>
            <a:off x="1371600" y="3556000"/>
            <a:ext cx="6400800" cy="2393279"/>
          </a:xfrm>
        </p:spPr>
        <p:txBody>
          <a:bodyPr>
            <a:normAutofit/>
          </a:bodyPr>
          <a:lstStyle/>
          <a:p>
            <a:r>
              <a:rPr lang="es-ES" sz="2800" b="1" dirty="0"/>
              <a:t>VECINOS </a:t>
            </a:r>
            <a:r>
              <a:rPr lang="es-ES" sz="2800" b="1" dirty="0" smtClean="0"/>
              <a:t>MUNDIALES</a:t>
            </a:r>
          </a:p>
          <a:p>
            <a:r>
              <a:rPr lang="es-ES" sz="2800" b="1" dirty="0" smtClean="0"/>
              <a:t>COMUNIDAD DE PRÁCTICA  10</a:t>
            </a:r>
          </a:p>
          <a:p>
            <a:endParaRPr lang="es-ES" sz="2800" b="1" dirty="0"/>
          </a:p>
          <a:p>
            <a:r>
              <a:rPr lang="es-ES" sz="2800" b="1" dirty="0" smtClean="0"/>
              <a:t>COCHABAMBA, JULIO DE 2014</a:t>
            </a:r>
            <a:endParaRPr lang="es-ES" sz="2800" b="1" dirty="0"/>
          </a:p>
        </p:txBody>
      </p:sp>
    </p:spTree>
    <p:extLst>
      <p:ext uri="{BB962C8B-B14F-4D97-AF65-F5344CB8AC3E}">
        <p14:creationId xmlns:p14="http://schemas.microsoft.com/office/powerpoint/2010/main" val="2189679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Objetivo de la presentación</a:t>
            </a:r>
            <a:endParaRPr lang="es-ES" dirty="0"/>
          </a:p>
        </p:txBody>
      </p:sp>
      <p:sp>
        <p:nvSpPr>
          <p:cNvPr id="3" name="2 Marcador de contenido"/>
          <p:cNvSpPr>
            <a:spLocks noGrp="1"/>
          </p:cNvSpPr>
          <p:nvPr>
            <p:ph sz="quarter" idx="13"/>
          </p:nvPr>
        </p:nvSpPr>
        <p:spPr/>
        <p:txBody>
          <a:bodyPr/>
          <a:lstStyle/>
          <a:p>
            <a:r>
              <a:rPr lang="es-ES" dirty="0" smtClean="0"/>
              <a:t>Compartir y generar diálogo sobre los resultados del análisis de medidas de peso y talla de niños menores de 5 años, pertenecientes a 5 comunidades del NP, obtenidos en 2010 y 2013.</a:t>
            </a:r>
          </a:p>
          <a:p>
            <a:endParaRPr lang="es-ES" dirty="0"/>
          </a:p>
        </p:txBody>
      </p:sp>
      <p:pic>
        <p:nvPicPr>
          <p:cNvPr id="5" name="6 Marcador de contenido" descr="ubicación1.jpg"/>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932040" y="2060848"/>
            <a:ext cx="3950529" cy="442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5 Conector recto de flecha"/>
          <p:cNvCxnSpPr/>
          <p:nvPr/>
        </p:nvCxnSpPr>
        <p:spPr>
          <a:xfrm flipH="1" flipV="1">
            <a:off x="3923928" y="5144223"/>
            <a:ext cx="2304256" cy="216024"/>
          </a:xfrm>
          <a:prstGeom prst="straightConnector1">
            <a:avLst/>
          </a:prstGeom>
          <a:ln w="34925" cmpd="sng">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742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1520" y="1484784"/>
            <a:ext cx="8640959" cy="4641379"/>
          </a:xfrm>
        </p:spPr>
        <p:txBody>
          <a:bodyPr>
            <a:normAutofit/>
          </a:bodyPr>
          <a:lstStyle/>
          <a:p>
            <a:r>
              <a:rPr lang="es-ES" dirty="0" smtClean="0"/>
              <a:t>El proyecto: Proceso de Aprendizaje-Acción en Soberanía Alimentaria y Nutrición se inició en 2009, en medio de una etapa de reflexión en VM, donde se cuestionaba, entre otros, la fiabilidad de las encuestas, la toma de datos «muy» frecuentes en las comunidades (como los Recordatorios de 24 horas y la toma de medidas antropométricas, talla y peso) .</a:t>
            </a:r>
          </a:p>
          <a:p>
            <a:endParaRPr lang="es-ES" dirty="0"/>
          </a:p>
          <a:p>
            <a:r>
              <a:rPr lang="es-ES" dirty="0" smtClean="0"/>
              <a:t>Se sentía que estos eran invasivos a la armonía, al tiempo y a la cultura de la familia. «</a:t>
            </a:r>
            <a:r>
              <a:rPr lang="es-ES" i="1" dirty="0" smtClean="0">
                <a:solidFill>
                  <a:schemeClr val="accent5">
                    <a:lumMod val="50000"/>
                  </a:schemeClr>
                </a:solidFill>
              </a:rPr>
              <a:t>Mi hijito se ha enfermado porque me lo han hecho asustar cuando le pesaban, se ha espantado su ánimo</a:t>
            </a:r>
            <a:r>
              <a:rPr lang="es-ES" dirty="0" smtClean="0"/>
              <a:t>» (Casi Casi, Sacaca, 2009).</a:t>
            </a:r>
          </a:p>
        </p:txBody>
      </p:sp>
      <p:sp>
        <p:nvSpPr>
          <p:cNvPr id="3" name="2 Título"/>
          <p:cNvSpPr>
            <a:spLocks noGrp="1"/>
          </p:cNvSpPr>
          <p:nvPr>
            <p:ph type="title"/>
          </p:nvPr>
        </p:nvSpPr>
        <p:spPr/>
        <p:txBody>
          <a:bodyPr/>
          <a:lstStyle/>
          <a:p>
            <a:r>
              <a:rPr lang="es-ES" dirty="0" smtClean="0"/>
              <a:t>Antecedentes</a:t>
            </a:r>
            <a:endParaRPr lang="es-ES" dirty="0"/>
          </a:p>
        </p:txBody>
      </p:sp>
    </p:spTree>
    <p:extLst>
      <p:ext uri="{BB962C8B-B14F-4D97-AF65-F5344CB8AC3E}">
        <p14:creationId xmlns:p14="http://schemas.microsoft.com/office/powerpoint/2010/main" val="1348006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Elipse"/>
          <p:cNvSpPr/>
          <p:nvPr/>
        </p:nvSpPr>
        <p:spPr>
          <a:xfrm>
            <a:off x="6821103" y="2996952"/>
            <a:ext cx="1224136" cy="720080"/>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solidFill>
                  <a:schemeClr val="dk1"/>
                </a:solidFill>
              </a:rPr>
              <a:t>2010 -2014</a:t>
            </a:r>
          </a:p>
        </p:txBody>
      </p:sp>
      <p:sp>
        <p:nvSpPr>
          <p:cNvPr id="7" name="6 Elipse"/>
          <p:cNvSpPr/>
          <p:nvPr/>
        </p:nvSpPr>
        <p:spPr>
          <a:xfrm>
            <a:off x="4876509" y="2996952"/>
            <a:ext cx="1224136" cy="720080"/>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solidFill>
                  <a:schemeClr val="dk1"/>
                </a:solidFill>
              </a:rPr>
              <a:t>2009 -2010</a:t>
            </a:r>
          </a:p>
        </p:txBody>
      </p:sp>
      <p:sp>
        <p:nvSpPr>
          <p:cNvPr id="8" name="7 Elipse"/>
          <p:cNvSpPr/>
          <p:nvPr/>
        </p:nvSpPr>
        <p:spPr>
          <a:xfrm>
            <a:off x="2771800" y="2996952"/>
            <a:ext cx="1224136" cy="720080"/>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2005 -2008</a:t>
            </a:r>
          </a:p>
        </p:txBody>
      </p:sp>
      <p:sp>
        <p:nvSpPr>
          <p:cNvPr id="2" name="1 Marcador de contenido"/>
          <p:cNvSpPr>
            <a:spLocks noGrp="1"/>
          </p:cNvSpPr>
          <p:nvPr>
            <p:ph idx="1"/>
          </p:nvPr>
        </p:nvSpPr>
        <p:spPr>
          <a:xfrm>
            <a:off x="251520" y="1628800"/>
            <a:ext cx="8892480" cy="5112568"/>
          </a:xfrm>
        </p:spPr>
        <p:txBody>
          <a:bodyPr>
            <a:normAutofit fontScale="25000" lnSpcReduction="20000"/>
          </a:bodyPr>
          <a:lstStyle/>
          <a:p>
            <a:pPr marL="0" indent="0">
              <a:buNone/>
            </a:pPr>
            <a:endParaRPr lang="es-ES" dirty="0" smtClean="0"/>
          </a:p>
          <a:p>
            <a:pPr marL="0" indent="0">
              <a:buNone/>
            </a:pPr>
            <a:endParaRPr lang="es-ES" dirty="0"/>
          </a:p>
          <a:p>
            <a:pPr marL="0" indent="0">
              <a:buNone/>
            </a:pPr>
            <a:endParaRPr lang="es-ES" dirty="0" smtClean="0"/>
          </a:p>
          <a:p>
            <a:pPr marL="0" indent="0">
              <a:buNone/>
            </a:pPr>
            <a:endParaRPr lang="es-ES" dirty="0"/>
          </a:p>
          <a:p>
            <a:pPr marL="0" indent="0">
              <a:buNone/>
            </a:pPr>
            <a:endParaRPr lang="es-ES" dirty="0" smtClean="0"/>
          </a:p>
          <a:p>
            <a:pPr marL="0" indent="0">
              <a:buNone/>
            </a:pPr>
            <a:endParaRPr lang="es-ES" dirty="0"/>
          </a:p>
          <a:p>
            <a:pPr marL="0" indent="0">
              <a:buNone/>
            </a:pPr>
            <a:endParaRPr lang="es-ES" dirty="0" smtClean="0"/>
          </a:p>
          <a:p>
            <a:pPr marL="0" indent="0">
              <a:buNone/>
            </a:pPr>
            <a:endParaRPr lang="es-ES" dirty="0" smtClean="0"/>
          </a:p>
          <a:p>
            <a:pPr marL="0" indent="0">
              <a:buNone/>
            </a:pPr>
            <a:endParaRPr lang="es-ES" dirty="0"/>
          </a:p>
          <a:p>
            <a:pPr marL="0" indent="0">
              <a:buNone/>
            </a:pPr>
            <a:endParaRPr lang="es-ES" dirty="0" smtClean="0"/>
          </a:p>
          <a:p>
            <a:pPr marL="0" indent="0">
              <a:buNone/>
            </a:pPr>
            <a:endParaRPr lang="es-ES" sz="2900" dirty="0" smtClean="0"/>
          </a:p>
          <a:p>
            <a:pPr marL="0" indent="0">
              <a:buNone/>
            </a:pPr>
            <a:endParaRPr lang="es-ES" sz="5000" dirty="0" smtClean="0"/>
          </a:p>
          <a:p>
            <a:pPr marL="0" indent="0">
              <a:buNone/>
            </a:pPr>
            <a:endParaRPr lang="es-ES" sz="5000" dirty="0"/>
          </a:p>
          <a:p>
            <a:pPr marL="0" indent="0">
              <a:buNone/>
            </a:pPr>
            <a:endParaRPr lang="es-ES" sz="5000" dirty="0" smtClean="0"/>
          </a:p>
          <a:p>
            <a:pPr marL="0" indent="0">
              <a:buNone/>
            </a:pPr>
            <a:endParaRPr lang="es-ES" sz="5000" dirty="0"/>
          </a:p>
          <a:p>
            <a:pPr marL="0" indent="0">
              <a:buNone/>
            </a:pPr>
            <a:endParaRPr lang="es-ES" sz="7200" dirty="0" smtClean="0"/>
          </a:p>
          <a:p>
            <a:pPr marL="0" indent="0">
              <a:buNone/>
            </a:pPr>
            <a:r>
              <a:rPr lang="es-ES" sz="7200" dirty="0" smtClean="0"/>
              <a:t>2006 - 2007: 2.222 </a:t>
            </a:r>
          </a:p>
          <a:p>
            <a:pPr marL="0" indent="0">
              <a:buNone/>
            </a:pPr>
            <a:r>
              <a:rPr lang="es-ES" sz="7200" dirty="0" smtClean="0"/>
              <a:t>R24 </a:t>
            </a:r>
            <a:r>
              <a:rPr lang="es-ES" sz="7200" dirty="0" err="1" smtClean="0"/>
              <a:t>hrsF</a:t>
            </a:r>
            <a:r>
              <a:rPr lang="es-ES" sz="7200" dirty="0" smtClean="0"/>
              <a:t>, talla, peso, FC en 30 </a:t>
            </a:r>
            <a:r>
              <a:rPr lang="es-ES" sz="7200" dirty="0" err="1" smtClean="0"/>
              <a:t>cds</a:t>
            </a:r>
            <a:r>
              <a:rPr lang="es-ES" sz="7200" dirty="0" smtClean="0"/>
              <a:t> </a:t>
            </a:r>
          </a:p>
          <a:p>
            <a:pPr marL="0" indent="0">
              <a:buNone/>
            </a:pPr>
            <a:r>
              <a:rPr lang="es-ES" sz="7200" dirty="0" smtClean="0"/>
              <a:t>Una vez/familia/6 meses</a:t>
            </a:r>
          </a:p>
          <a:p>
            <a:pPr marL="0" indent="0">
              <a:buNone/>
            </a:pPr>
            <a:r>
              <a:rPr lang="es-ES" sz="7200" dirty="0" smtClean="0"/>
              <a:t>2008: R24hrs F, talla, peso y FC.	 	</a:t>
            </a:r>
          </a:p>
          <a:p>
            <a:pPr marL="0" indent="0">
              <a:buNone/>
            </a:pPr>
            <a:r>
              <a:rPr lang="es-ES" sz="7200" dirty="0" smtClean="0"/>
              <a:t>Niños&lt;5 años (1 vez/año)</a:t>
            </a:r>
            <a:r>
              <a:rPr lang="es-ES" sz="5000" dirty="0" smtClean="0"/>
              <a:t>			               </a:t>
            </a:r>
          </a:p>
          <a:p>
            <a:pPr marL="0" indent="0">
              <a:buNone/>
            </a:pPr>
            <a:r>
              <a:rPr lang="es-ES" sz="5000" dirty="0" smtClean="0"/>
              <a:t>				           </a:t>
            </a:r>
            <a:r>
              <a:rPr lang="es-ES" sz="7200" dirty="0" smtClean="0"/>
              <a:t>R24hrs/niño</a:t>
            </a:r>
            <a:r>
              <a:rPr lang="en-US" sz="7200" dirty="0" smtClean="0"/>
              <a:t>&lt;3 a</a:t>
            </a:r>
            <a:r>
              <a:rPr lang="es-ES" sz="7200" dirty="0" err="1" smtClean="0"/>
              <a:t>ños</a:t>
            </a:r>
            <a:r>
              <a:rPr lang="es-ES" sz="7200" dirty="0" smtClean="0"/>
              <a:t>, </a:t>
            </a:r>
          </a:p>
          <a:p>
            <a:pPr marL="0" indent="0">
              <a:buNone/>
            </a:pPr>
            <a:r>
              <a:rPr lang="es-ES" sz="7200" dirty="0" smtClean="0"/>
              <a:t>				             talla, peso, FC/niño</a:t>
            </a:r>
          </a:p>
          <a:p>
            <a:pPr marL="0" indent="0">
              <a:buNone/>
            </a:pPr>
            <a:r>
              <a:rPr lang="es-ES" sz="7200" dirty="0" smtClean="0"/>
              <a:t>				              1 vez/mes</a:t>
            </a:r>
          </a:p>
          <a:p>
            <a:pPr marL="0" indent="0">
              <a:buNone/>
            </a:pPr>
            <a:r>
              <a:rPr lang="es-ES" sz="5000" dirty="0" smtClean="0"/>
              <a:t>						         	 </a:t>
            </a:r>
            <a:r>
              <a:rPr lang="es-ES" sz="7200" dirty="0" smtClean="0"/>
              <a:t>R24 </a:t>
            </a:r>
            <a:r>
              <a:rPr lang="es-ES" sz="7200" dirty="0" err="1" smtClean="0"/>
              <a:t>hrs</a:t>
            </a:r>
            <a:r>
              <a:rPr lang="es-ES" sz="7200" dirty="0" smtClean="0"/>
              <a:t>/niño, talla, 						                     peso, FC/niño 2010</a:t>
            </a:r>
          </a:p>
          <a:p>
            <a:pPr marL="0" indent="0">
              <a:buNone/>
            </a:pPr>
            <a:r>
              <a:rPr lang="es-ES" sz="7200" dirty="0" smtClean="0"/>
              <a:t>						               FC/niño, peso, talla 2013</a:t>
            </a:r>
            <a:endParaRPr lang="es-ES" sz="7200" dirty="0"/>
          </a:p>
        </p:txBody>
      </p:sp>
      <p:sp>
        <p:nvSpPr>
          <p:cNvPr id="3" name="2 Título"/>
          <p:cNvSpPr>
            <a:spLocks noGrp="1"/>
          </p:cNvSpPr>
          <p:nvPr>
            <p:ph type="title"/>
          </p:nvPr>
        </p:nvSpPr>
        <p:spPr/>
        <p:txBody>
          <a:bodyPr>
            <a:normAutofit fontScale="90000"/>
          </a:bodyPr>
          <a:lstStyle/>
          <a:p>
            <a:r>
              <a:rPr lang="es-ES" dirty="0"/>
              <a:t>Investigaciones en el Norte de </a:t>
            </a:r>
            <a:r>
              <a:rPr lang="es-ES" dirty="0" smtClean="0"/>
              <a:t>Potosí</a:t>
            </a:r>
            <a:endParaRPr lang="es-ES" dirty="0"/>
          </a:p>
        </p:txBody>
      </p:sp>
      <p:sp>
        <p:nvSpPr>
          <p:cNvPr id="4" name="3 Elipse"/>
          <p:cNvSpPr/>
          <p:nvPr/>
        </p:nvSpPr>
        <p:spPr>
          <a:xfrm>
            <a:off x="799324" y="2996952"/>
            <a:ext cx="1224136" cy="720080"/>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2005 -2009</a:t>
            </a:r>
            <a:endParaRPr lang="es-ES" dirty="0"/>
          </a:p>
        </p:txBody>
      </p:sp>
      <p:cxnSp>
        <p:nvCxnSpPr>
          <p:cNvPr id="6" name="5 Conector recto"/>
          <p:cNvCxnSpPr/>
          <p:nvPr/>
        </p:nvCxnSpPr>
        <p:spPr>
          <a:xfrm>
            <a:off x="491073" y="3068960"/>
            <a:ext cx="7704856"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9 Rectángulo"/>
          <p:cNvSpPr/>
          <p:nvPr/>
        </p:nvSpPr>
        <p:spPr>
          <a:xfrm>
            <a:off x="395536" y="1916832"/>
            <a:ext cx="1815191" cy="100811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600" dirty="0">
                <a:solidFill>
                  <a:schemeClr val="tx1"/>
                </a:solidFill>
              </a:rPr>
              <a:t>Introducción de leguminosas - nutrición</a:t>
            </a:r>
          </a:p>
        </p:txBody>
      </p:sp>
      <p:sp>
        <p:nvSpPr>
          <p:cNvPr id="11" name="10 Rectángulo"/>
          <p:cNvSpPr/>
          <p:nvPr/>
        </p:nvSpPr>
        <p:spPr>
          <a:xfrm>
            <a:off x="2553065" y="1918988"/>
            <a:ext cx="1764196" cy="100595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600" dirty="0">
                <a:solidFill>
                  <a:schemeClr val="tx1"/>
                </a:solidFill>
              </a:rPr>
              <a:t>Tesis sobre Manejo de Suelos (Steve Vanek)</a:t>
            </a:r>
          </a:p>
        </p:txBody>
      </p:sp>
      <p:sp>
        <p:nvSpPr>
          <p:cNvPr id="12" name="11 Rectángulo"/>
          <p:cNvSpPr/>
          <p:nvPr/>
        </p:nvSpPr>
        <p:spPr>
          <a:xfrm>
            <a:off x="4592948" y="1916831"/>
            <a:ext cx="1584176" cy="100811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600" dirty="0" smtClean="0">
                <a:solidFill>
                  <a:schemeClr val="tx1"/>
                </a:solidFill>
              </a:rPr>
              <a:t>Tesis sobre las barreras en Nutrición infanti</a:t>
            </a:r>
            <a:r>
              <a:rPr lang="es-ES" sz="1400" dirty="0" smtClean="0">
                <a:solidFill>
                  <a:schemeClr val="tx1"/>
                </a:solidFill>
              </a:rPr>
              <a:t>l</a:t>
            </a:r>
            <a:endParaRPr lang="es-ES" sz="1600" dirty="0">
              <a:solidFill>
                <a:schemeClr val="tx1"/>
              </a:solidFill>
            </a:endParaRPr>
          </a:p>
        </p:txBody>
      </p:sp>
      <p:sp>
        <p:nvSpPr>
          <p:cNvPr id="13" name="12 Rectángulo"/>
          <p:cNvSpPr/>
          <p:nvPr/>
        </p:nvSpPr>
        <p:spPr>
          <a:xfrm>
            <a:off x="6480212" y="1916832"/>
            <a:ext cx="1872208" cy="100811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600" dirty="0" smtClean="0">
                <a:solidFill>
                  <a:schemeClr val="tx1"/>
                </a:solidFill>
              </a:rPr>
              <a:t>Aprendizaje-acción en Soberanía Alimentaria y Nutrición</a:t>
            </a:r>
            <a:endParaRPr lang="es-ES" dirty="0">
              <a:solidFill>
                <a:schemeClr val="tx1"/>
              </a:solidFill>
            </a:endParaRPr>
          </a:p>
        </p:txBody>
      </p:sp>
    </p:spTree>
    <p:extLst>
      <p:ext uri="{BB962C8B-B14F-4D97-AF65-F5344CB8AC3E}">
        <p14:creationId xmlns:p14="http://schemas.microsoft.com/office/powerpoint/2010/main" val="3670648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Proceso de aprendizaje-acción en soberanía alimentaria y nutrición </a:t>
            </a:r>
            <a:endParaRPr lang="es-ES" dirty="0"/>
          </a:p>
        </p:txBody>
      </p:sp>
      <p:pic>
        <p:nvPicPr>
          <p:cNvPr id="5" name="4 Marcador de contenido"/>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58370" y="1916832"/>
            <a:ext cx="4845678" cy="4176463"/>
          </a:xfrm>
        </p:spPr>
      </p:pic>
      <p:sp>
        <p:nvSpPr>
          <p:cNvPr id="4" name="3 Marcador de contenido"/>
          <p:cNvSpPr>
            <a:spLocks noGrp="1"/>
          </p:cNvSpPr>
          <p:nvPr>
            <p:ph sz="quarter" idx="14"/>
          </p:nvPr>
        </p:nvSpPr>
        <p:spPr>
          <a:xfrm>
            <a:off x="4933184" y="1844824"/>
            <a:ext cx="4247328" cy="4281656"/>
          </a:xfrm>
        </p:spPr>
        <p:txBody>
          <a:bodyPr>
            <a:normAutofit/>
          </a:bodyPr>
          <a:lstStyle/>
          <a:p>
            <a:r>
              <a:rPr lang="es-ES" dirty="0" smtClean="0"/>
              <a:t>Enfocamos </a:t>
            </a:r>
            <a:r>
              <a:rPr lang="es-ES" dirty="0"/>
              <a:t>en las prácticas alimentarias con métodos, actividades de intervención y evaluación más sensibles y más participativos</a:t>
            </a:r>
            <a:r>
              <a:rPr lang="es-ES" dirty="0" smtClean="0"/>
              <a:t>.</a:t>
            </a:r>
          </a:p>
          <a:p>
            <a:pPr marL="0" indent="0">
              <a:buNone/>
            </a:pPr>
            <a:endParaRPr lang="es-ES" dirty="0"/>
          </a:p>
          <a:p>
            <a:r>
              <a:rPr lang="es-ES" dirty="0"/>
              <a:t>En la </a:t>
            </a:r>
            <a:r>
              <a:rPr lang="es-ES" dirty="0" err="1"/>
              <a:t>CdP</a:t>
            </a:r>
            <a:r>
              <a:rPr lang="es-ES" dirty="0"/>
              <a:t> 2013 mostramos los cambios logrados en las prácticas en los cuatro ejes temáticos abordados por el proyecto (LM, AC, DD y  AI).</a:t>
            </a:r>
          </a:p>
          <a:p>
            <a:endParaRPr lang="es-ES" dirty="0"/>
          </a:p>
        </p:txBody>
      </p:sp>
    </p:spTree>
    <p:extLst>
      <p:ext uri="{BB962C8B-B14F-4D97-AF65-F5344CB8AC3E}">
        <p14:creationId xmlns:p14="http://schemas.microsoft.com/office/powerpoint/2010/main" val="567647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Niveles de desnutrición</a:t>
            </a:r>
            <a:endParaRPr lang="es-ES" dirty="0"/>
          </a:p>
        </p:txBody>
      </p:sp>
      <p:sp>
        <p:nvSpPr>
          <p:cNvPr id="3" name="2 Marcador de contenido"/>
          <p:cNvSpPr>
            <a:spLocks noGrp="1"/>
          </p:cNvSpPr>
          <p:nvPr>
            <p:ph sz="quarter" idx="13"/>
          </p:nvPr>
        </p:nvSpPr>
        <p:spPr>
          <a:xfrm>
            <a:off x="35496" y="1484784"/>
            <a:ext cx="4247327" cy="5040560"/>
          </a:xfrm>
        </p:spPr>
        <p:txBody>
          <a:bodyPr>
            <a:normAutofit lnSpcReduction="10000"/>
          </a:bodyPr>
          <a:lstStyle/>
          <a:p>
            <a:r>
              <a:rPr lang="es-BO" dirty="0"/>
              <a:t>La </a:t>
            </a:r>
            <a:r>
              <a:rPr lang="es-BO" b="1" i="1" dirty="0"/>
              <a:t>mediana</a:t>
            </a:r>
            <a:r>
              <a:rPr lang="es-BO" dirty="0"/>
              <a:t> es la medida establecida por la OMS </a:t>
            </a:r>
            <a:r>
              <a:rPr lang="es-BO" dirty="0" smtClean="0"/>
              <a:t>como </a:t>
            </a:r>
            <a:r>
              <a:rPr lang="es-BO" dirty="0"/>
              <a:t>el nivel adecuado </a:t>
            </a:r>
            <a:r>
              <a:rPr lang="es-BO" dirty="0" smtClean="0"/>
              <a:t>de </a:t>
            </a:r>
            <a:r>
              <a:rPr lang="es-BO" dirty="0"/>
              <a:t>talla o peso al que debería llegar un niño o niña expresado en </a:t>
            </a:r>
            <a:r>
              <a:rPr lang="es-BO" dirty="0" smtClean="0"/>
              <a:t>porcentaje.</a:t>
            </a:r>
          </a:p>
          <a:p>
            <a:endParaRPr lang="es-BO" sz="1500" dirty="0" smtClean="0"/>
          </a:p>
          <a:p>
            <a:r>
              <a:rPr lang="es-BO" dirty="0" smtClean="0"/>
              <a:t>D-/+1</a:t>
            </a:r>
            <a:r>
              <a:rPr lang="es-BO" dirty="0"/>
              <a:t>, </a:t>
            </a:r>
            <a:r>
              <a:rPr lang="es-BO" dirty="0" smtClean="0"/>
              <a:t>D-/+2 </a:t>
            </a:r>
            <a:r>
              <a:rPr lang="es-BO" dirty="0"/>
              <a:t>y </a:t>
            </a:r>
            <a:r>
              <a:rPr lang="es-BO" dirty="0" smtClean="0"/>
              <a:t>D-/+3</a:t>
            </a:r>
            <a:r>
              <a:rPr lang="es-BO" dirty="0"/>
              <a:t>, que están por debajo </a:t>
            </a:r>
            <a:r>
              <a:rPr lang="es-BO" dirty="0" smtClean="0"/>
              <a:t>o encima de </a:t>
            </a:r>
            <a:r>
              <a:rPr lang="es-BO" dirty="0"/>
              <a:t>la mediana, expresan </a:t>
            </a:r>
            <a:r>
              <a:rPr lang="es-BO" dirty="0" smtClean="0"/>
              <a:t>deficiencia/exceso </a:t>
            </a:r>
            <a:r>
              <a:rPr lang="es-BO" dirty="0"/>
              <a:t>en </a:t>
            </a:r>
            <a:r>
              <a:rPr lang="es-BO" dirty="0" smtClean="0"/>
              <a:t>talla </a:t>
            </a:r>
            <a:r>
              <a:rPr lang="es-BO" dirty="0"/>
              <a:t>o </a:t>
            </a:r>
            <a:r>
              <a:rPr lang="es-BO" dirty="0" smtClean="0"/>
              <a:t>peso en la medida que se alejan de la mediana (desnutrición o malnutrición).</a:t>
            </a:r>
            <a:endParaRPr lang="es-ES" dirty="0"/>
          </a:p>
        </p:txBody>
      </p:sp>
      <p:pic>
        <p:nvPicPr>
          <p:cNvPr id="7" name="6 Marcador de contenido"/>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283968" y="1772816"/>
            <a:ext cx="4757179" cy="4608512"/>
          </a:xfrm>
        </p:spPr>
      </p:pic>
    </p:spTree>
    <p:extLst>
      <p:ext uri="{BB962C8B-B14F-4D97-AF65-F5344CB8AC3E}">
        <p14:creationId xmlns:p14="http://schemas.microsoft.com/office/powerpoint/2010/main" val="3771563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Niveles de desnutrición </a:t>
            </a:r>
            <a:endParaRPr lang="es-ES" dirty="0"/>
          </a:p>
        </p:txBody>
      </p:sp>
      <p:sp>
        <p:nvSpPr>
          <p:cNvPr id="4" name="3 Marcador de contenido"/>
          <p:cNvSpPr>
            <a:spLocks noGrp="1"/>
          </p:cNvSpPr>
          <p:nvPr>
            <p:ph sz="quarter" idx="14"/>
          </p:nvPr>
        </p:nvSpPr>
        <p:spPr>
          <a:xfrm>
            <a:off x="5076056" y="1844824"/>
            <a:ext cx="3960440" cy="4680520"/>
          </a:xfrm>
        </p:spPr>
        <p:txBody>
          <a:bodyPr>
            <a:normAutofit lnSpcReduction="10000"/>
          </a:bodyPr>
          <a:lstStyle/>
          <a:p>
            <a:r>
              <a:rPr lang="es-ES" dirty="0"/>
              <a:t>T/E: Talla para la edad</a:t>
            </a:r>
          </a:p>
          <a:p>
            <a:pPr marL="0" indent="0">
              <a:buNone/>
            </a:pPr>
            <a:r>
              <a:rPr lang="es-ES" dirty="0"/>
              <a:t>Desnutrición crónica, retraso de crecimiento e historia nutricional del niño/a (círculo vicioso). </a:t>
            </a:r>
          </a:p>
          <a:p>
            <a:endParaRPr lang="es-ES" dirty="0"/>
          </a:p>
          <a:p>
            <a:r>
              <a:rPr lang="es-ES" dirty="0"/>
              <a:t>P/T: Peso para la talla</a:t>
            </a:r>
          </a:p>
          <a:p>
            <a:pPr marL="0" indent="0">
              <a:buNone/>
            </a:pPr>
            <a:r>
              <a:rPr lang="es-ES" dirty="0"/>
              <a:t>Desnutrición aguda. Desnutrición </a:t>
            </a:r>
            <a:r>
              <a:rPr lang="es-ES" dirty="0" smtClean="0"/>
              <a:t>actual.</a:t>
            </a:r>
            <a:endParaRPr lang="es-ES" dirty="0"/>
          </a:p>
          <a:p>
            <a:endParaRPr lang="es-ES" dirty="0"/>
          </a:p>
          <a:p>
            <a:r>
              <a:rPr lang="es-ES" dirty="0"/>
              <a:t>P/E: Peso para la edad.</a:t>
            </a:r>
          </a:p>
          <a:p>
            <a:pPr marL="0" indent="0">
              <a:buNone/>
            </a:pPr>
            <a:r>
              <a:rPr lang="es-ES" dirty="0"/>
              <a:t>Desnutrición </a:t>
            </a:r>
            <a:r>
              <a:rPr lang="es-ES" dirty="0" smtClean="0"/>
              <a:t>global.</a:t>
            </a:r>
            <a:endParaRPr lang="es-ES" dirty="0"/>
          </a:p>
          <a:p>
            <a:endParaRPr lang="es-ES" dirty="0"/>
          </a:p>
        </p:txBody>
      </p:sp>
      <p:pic>
        <p:nvPicPr>
          <p:cNvPr id="10" name="9 Marcador de contenido"/>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95536" y="2204865"/>
            <a:ext cx="4103439" cy="3631580"/>
          </a:xfrm>
        </p:spPr>
      </p:pic>
    </p:spTree>
    <p:extLst>
      <p:ext uri="{BB962C8B-B14F-4D97-AF65-F5344CB8AC3E}">
        <p14:creationId xmlns:p14="http://schemas.microsoft.com/office/powerpoint/2010/main" val="1376848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338328"/>
            <a:ext cx="8579296" cy="1252728"/>
          </a:xfrm>
        </p:spPr>
        <p:txBody>
          <a:bodyPr>
            <a:normAutofit fontScale="90000"/>
          </a:bodyPr>
          <a:lstStyle/>
          <a:p>
            <a:r>
              <a:rPr lang="es-ES" dirty="0" smtClean="0"/>
              <a:t>Medidas antropométricas: talla y peso en el Norte de Potosí </a:t>
            </a:r>
            <a:endParaRPr lang="es-ES" dirty="0"/>
          </a:p>
        </p:txBody>
      </p:sp>
      <p:sp>
        <p:nvSpPr>
          <p:cNvPr id="3" name="2 Marcador de contenido"/>
          <p:cNvSpPr>
            <a:spLocks noGrp="1"/>
          </p:cNvSpPr>
          <p:nvPr>
            <p:ph sz="quarter" idx="13"/>
          </p:nvPr>
        </p:nvSpPr>
        <p:spPr>
          <a:xfrm>
            <a:off x="179512" y="1700808"/>
            <a:ext cx="3822192" cy="4680520"/>
          </a:xfrm>
        </p:spPr>
        <p:txBody>
          <a:bodyPr>
            <a:normAutofit fontScale="92500" lnSpcReduction="10000"/>
          </a:bodyPr>
          <a:lstStyle/>
          <a:p>
            <a:r>
              <a:rPr lang="es-ES" dirty="0" smtClean="0"/>
              <a:t>A menores de 5 años</a:t>
            </a:r>
            <a:r>
              <a:rPr lang="es-ES" dirty="0" smtClean="0"/>
              <a:t>:</a:t>
            </a:r>
          </a:p>
          <a:p>
            <a:pPr marL="0" indent="0">
              <a:buNone/>
            </a:pPr>
            <a:endParaRPr lang="es-ES" sz="1000" dirty="0" smtClean="0"/>
          </a:p>
          <a:p>
            <a:r>
              <a:rPr lang="es-ES" dirty="0" smtClean="0"/>
              <a:t>2010: 72; </a:t>
            </a:r>
            <a:r>
              <a:rPr lang="es-ES" dirty="0"/>
              <a:t>3</a:t>
            </a:r>
            <a:r>
              <a:rPr lang="es-ES" dirty="0" smtClean="0"/>
              <a:t>8 mujeres y 34 varones</a:t>
            </a:r>
          </a:p>
          <a:p>
            <a:r>
              <a:rPr lang="es-ES" dirty="0" smtClean="0"/>
              <a:t>2013: 63; 28 mujeres y 35 varones.</a:t>
            </a:r>
          </a:p>
          <a:p>
            <a:r>
              <a:rPr lang="es-ES" dirty="0" smtClean="0"/>
              <a:t>Metodología estándar de la OMS: longitud para &lt; de 2 años y talla para &gt; de 2 años; peso para &lt; 2 «madre-niño», &gt; 2 años solos (balanza madre-niño</a:t>
            </a:r>
            <a:r>
              <a:rPr lang="es-ES" dirty="0" smtClean="0"/>
              <a:t>).</a:t>
            </a:r>
          </a:p>
          <a:p>
            <a:r>
              <a:rPr lang="es-ES" dirty="0" smtClean="0"/>
              <a:t>Análisis estadístico: </a:t>
            </a:r>
            <a:r>
              <a:rPr lang="es-BO" dirty="0"/>
              <a:t>Prueba de </a:t>
            </a:r>
            <a:r>
              <a:rPr lang="es-BO" dirty="0" smtClean="0"/>
              <a:t>Mann-</a:t>
            </a:r>
            <a:r>
              <a:rPr lang="es-BO" dirty="0" err="1" smtClean="0"/>
              <a:t>Whitney</a:t>
            </a:r>
            <a:r>
              <a:rPr lang="es-BO" dirty="0" smtClean="0"/>
              <a:t>.</a:t>
            </a:r>
            <a:endParaRPr lang="es-ES" dirty="0"/>
          </a:p>
        </p:txBody>
      </p:sp>
      <p:pic>
        <p:nvPicPr>
          <p:cNvPr id="5" name="4 Marcador de contenido"/>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3923928" y="2060848"/>
            <a:ext cx="4992555" cy="3744416"/>
          </a:xfrm>
        </p:spPr>
      </p:pic>
    </p:spTree>
    <p:extLst>
      <p:ext uri="{BB962C8B-B14F-4D97-AF65-F5344CB8AC3E}">
        <p14:creationId xmlns:p14="http://schemas.microsoft.com/office/powerpoint/2010/main" val="1699394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Resultados del análisis de medidas de talla y peso</a:t>
            </a:r>
            <a:endParaRPr lang="es-ES" sz="3600" dirty="0"/>
          </a:p>
        </p:txBody>
      </p:sp>
      <p:sp>
        <p:nvSpPr>
          <p:cNvPr id="6" name="5 CuadroTexto"/>
          <p:cNvSpPr txBox="1"/>
          <p:nvPr/>
        </p:nvSpPr>
        <p:spPr>
          <a:xfrm>
            <a:off x="251520" y="6167045"/>
            <a:ext cx="8640960" cy="646331"/>
          </a:xfrm>
          <a:prstGeom prst="rect">
            <a:avLst/>
          </a:prstGeom>
          <a:noFill/>
        </p:spPr>
        <p:txBody>
          <a:bodyPr wrap="square" rtlCol="0">
            <a:spAutoFit/>
          </a:bodyPr>
          <a:lstStyle/>
          <a:p>
            <a:r>
              <a:rPr lang="es-ES" dirty="0" smtClean="0"/>
              <a:t>A un nivel de significancia del 95%, los datos de T/E en 2010 y 2013 no fueron estadísticamente diferentes.</a:t>
            </a:r>
            <a:endParaRPr lang="es-ES" dirty="0"/>
          </a:p>
        </p:txBody>
      </p:sp>
      <p:sp>
        <p:nvSpPr>
          <p:cNvPr id="7" name="6 Marcador de contenido"/>
          <p:cNvSpPr>
            <a:spLocks noGrp="1"/>
          </p:cNvSpPr>
          <p:nvPr>
            <p:ph sz="quarter" idx="13"/>
          </p:nvPr>
        </p:nvSpPr>
        <p:spPr/>
        <p:txBody>
          <a:bodyPr/>
          <a:lstStyle/>
          <a:p>
            <a:endParaRPr lang="es-ES"/>
          </a:p>
        </p:txBody>
      </p:sp>
      <p:graphicFrame>
        <p:nvGraphicFramePr>
          <p:cNvPr id="8" name="7 Gráfico"/>
          <p:cNvGraphicFramePr>
            <a:graphicFrameLocks/>
          </p:cNvGraphicFramePr>
          <p:nvPr>
            <p:extLst>
              <p:ext uri="{D42A27DB-BD31-4B8C-83A1-F6EECF244321}">
                <p14:modId xmlns:p14="http://schemas.microsoft.com/office/powerpoint/2010/main" val="4209843010"/>
              </p:ext>
            </p:extLst>
          </p:nvPr>
        </p:nvGraphicFramePr>
        <p:xfrm>
          <a:off x="251520" y="1628800"/>
          <a:ext cx="8640960"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46450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smtClean="0"/>
              <a:t>Peso para la talla en niños menores de 5 años </a:t>
            </a:r>
            <a:endParaRPr lang="es-ES" dirty="0"/>
          </a:p>
        </p:txBody>
      </p:sp>
      <p:graphicFrame>
        <p:nvGraphicFramePr>
          <p:cNvPr id="4" name="11 Gráfico"/>
          <p:cNvGraphicFramePr>
            <a:graphicFrameLocks noGrp="1"/>
          </p:cNvGraphicFramePr>
          <p:nvPr>
            <p:ph idx="1"/>
            <p:extLst>
              <p:ext uri="{D42A27DB-BD31-4B8C-83A1-F6EECF244321}">
                <p14:modId xmlns:p14="http://schemas.microsoft.com/office/powerpoint/2010/main" val="703284595"/>
              </p:ext>
            </p:extLst>
          </p:nvPr>
        </p:nvGraphicFramePr>
        <p:xfrm>
          <a:off x="251520" y="1628800"/>
          <a:ext cx="8640960"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467544" y="6165304"/>
            <a:ext cx="8496944" cy="646331"/>
          </a:xfrm>
          <a:prstGeom prst="rect">
            <a:avLst/>
          </a:prstGeom>
          <a:noFill/>
        </p:spPr>
        <p:txBody>
          <a:bodyPr wrap="square" rtlCol="0">
            <a:spAutoFit/>
          </a:bodyPr>
          <a:lstStyle/>
          <a:p>
            <a:r>
              <a:rPr lang="es-ES" dirty="0"/>
              <a:t>A un nivel de significancia del 95%, los datos </a:t>
            </a:r>
            <a:r>
              <a:rPr lang="es-ES" dirty="0" smtClean="0"/>
              <a:t>de P/T en 2010 </a:t>
            </a:r>
            <a:r>
              <a:rPr lang="es-ES" dirty="0"/>
              <a:t>y 2013 </a:t>
            </a:r>
            <a:r>
              <a:rPr lang="es-ES" b="1" dirty="0" smtClean="0"/>
              <a:t>SI </a:t>
            </a:r>
            <a:r>
              <a:rPr lang="es-ES" dirty="0"/>
              <a:t>fueron estadísticamente diferentes</a:t>
            </a:r>
            <a:r>
              <a:rPr lang="es-ES" dirty="0" smtClean="0"/>
              <a:t>.</a:t>
            </a:r>
            <a:endParaRPr lang="es-ES" dirty="0"/>
          </a:p>
        </p:txBody>
      </p:sp>
    </p:spTree>
    <p:extLst>
      <p:ext uri="{BB962C8B-B14F-4D97-AF65-F5344CB8AC3E}">
        <p14:creationId xmlns:p14="http://schemas.microsoft.com/office/powerpoint/2010/main" val="2673014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a:t>Peso para la </a:t>
            </a:r>
            <a:r>
              <a:rPr lang="es-ES" dirty="0" smtClean="0"/>
              <a:t>edad </a:t>
            </a:r>
            <a:r>
              <a:rPr lang="es-ES" dirty="0"/>
              <a:t>en niños menores de 5 años </a:t>
            </a:r>
          </a:p>
        </p:txBody>
      </p:sp>
      <p:graphicFrame>
        <p:nvGraphicFramePr>
          <p:cNvPr id="4" name="12 Gráfico"/>
          <p:cNvGraphicFramePr>
            <a:graphicFrameLocks noGrp="1"/>
          </p:cNvGraphicFramePr>
          <p:nvPr>
            <p:ph idx="1"/>
            <p:extLst>
              <p:ext uri="{D42A27DB-BD31-4B8C-83A1-F6EECF244321}">
                <p14:modId xmlns:p14="http://schemas.microsoft.com/office/powerpoint/2010/main" val="3168373592"/>
              </p:ext>
            </p:extLst>
          </p:nvPr>
        </p:nvGraphicFramePr>
        <p:xfrm>
          <a:off x="323528" y="1844824"/>
          <a:ext cx="8568952" cy="4281339"/>
        </p:xfrm>
        <a:graphic>
          <a:graphicData uri="http://schemas.openxmlformats.org/drawingml/2006/chart">
            <c:chart xmlns:c="http://schemas.openxmlformats.org/drawingml/2006/chart" xmlns:r="http://schemas.openxmlformats.org/officeDocument/2006/relationships" r:id="rId2"/>
          </a:graphicData>
        </a:graphic>
      </p:graphicFrame>
      <p:sp>
        <p:nvSpPr>
          <p:cNvPr id="5" name="4 CuadroTexto"/>
          <p:cNvSpPr txBox="1"/>
          <p:nvPr/>
        </p:nvSpPr>
        <p:spPr>
          <a:xfrm>
            <a:off x="467544" y="6165304"/>
            <a:ext cx="8496944" cy="646331"/>
          </a:xfrm>
          <a:prstGeom prst="rect">
            <a:avLst/>
          </a:prstGeom>
          <a:noFill/>
        </p:spPr>
        <p:txBody>
          <a:bodyPr wrap="square" rtlCol="0">
            <a:spAutoFit/>
          </a:bodyPr>
          <a:lstStyle/>
          <a:p>
            <a:r>
              <a:rPr lang="es-ES" dirty="0"/>
              <a:t>A un nivel de significancia del 95%, los datos </a:t>
            </a:r>
            <a:r>
              <a:rPr lang="es-ES" dirty="0" smtClean="0"/>
              <a:t>de P/E en 2010 </a:t>
            </a:r>
            <a:r>
              <a:rPr lang="es-ES" dirty="0"/>
              <a:t>y 2013 </a:t>
            </a:r>
            <a:r>
              <a:rPr lang="es-ES" b="1" dirty="0" smtClean="0"/>
              <a:t>no</a:t>
            </a:r>
            <a:r>
              <a:rPr lang="es-ES" dirty="0" smtClean="0"/>
              <a:t> </a:t>
            </a:r>
            <a:r>
              <a:rPr lang="es-ES" dirty="0"/>
              <a:t>fueron estadísticamente diferentes</a:t>
            </a:r>
            <a:r>
              <a:rPr lang="es-ES" dirty="0" smtClean="0"/>
              <a:t>.</a:t>
            </a:r>
            <a:endParaRPr lang="es-ES" dirty="0"/>
          </a:p>
        </p:txBody>
      </p:sp>
    </p:spTree>
    <p:extLst>
      <p:ext uri="{BB962C8B-B14F-4D97-AF65-F5344CB8AC3E}">
        <p14:creationId xmlns:p14="http://schemas.microsoft.com/office/powerpoint/2010/main" val="2168835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ES" dirty="0" smtClean="0"/>
              <a:t>Peso para la edad en niños menores de 2 años</a:t>
            </a:r>
            <a:endParaRPr lang="es-ES" dirty="0"/>
          </a:p>
        </p:txBody>
      </p:sp>
      <p:graphicFrame>
        <p:nvGraphicFramePr>
          <p:cNvPr id="4" name="13 Gráfico"/>
          <p:cNvGraphicFramePr>
            <a:graphicFrameLocks noGrp="1"/>
          </p:cNvGraphicFramePr>
          <p:nvPr>
            <p:ph idx="1"/>
            <p:extLst>
              <p:ext uri="{D42A27DB-BD31-4B8C-83A1-F6EECF244321}">
                <p14:modId xmlns:p14="http://schemas.microsoft.com/office/powerpoint/2010/main" val="58031351"/>
              </p:ext>
            </p:extLst>
          </p:nvPr>
        </p:nvGraphicFramePr>
        <p:xfrm>
          <a:off x="251520" y="1628800"/>
          <a:ext cx="864096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5" name="4 CuadroTexto"/>
          <p:cNvSpPr txBox="1"/>
          <p:nvPr/>
        </p:nvSpPr>
        <p:spPr>
          <a:xfrm>
            <a:off x="467544" y="6165304"/>
            <a:ext cx="8496944" cy="646331"/>
          </a:xfrm>
          <a:prstGeom prst="rect">
            <a:avLst/>
          </a:prstGeom>
          <a:noFill/>
        </p:spPr>
        <p:txBody>
          <a:bodyPr wrap="square" rtlCol="0">
            <a:spAutoFit/>
          </a:bodyPr>
          <a:lstStyle/>
          <a:p>
            <a:r>
              <a:rPr lang="es-ES" dirty="0"/>
              <a:t>A un nivel de significancia del 95%, los datos </a:t>
            </a:r>
            <a:r>
              <a:rPr lang="es-ES" dirty="0" smtClean="0"/>
              <a:t>de P/E en </a:t>
            </a:r>
            <a:r>
              <a:rPr lang="es-ES" dirty="0"/>
              <a:t>2010 y 2013 </a:t>
            </a:r>
            <a:r>
              <a:rPr lang="es-ES" b="1" dirty="0" smtClean="0"/>
              <a:t>SÍ </a:t>
            </a:r>
            <a:r>
              <a:rPr lang="es-ES" dirty="0" smtClean="0"/>
              <a:t>fueron </a:t>
            </a:r>
            <a:r>
              <a:rPr lang="es-ES" dirty="0"/>
              <a:t>estadísticamente diferentes</a:t>
            </a:r>
            <a:r>
              <a:rPr lang="es-ES" dirty="0" smtClean="0"/>
              <a:t>.</a:t>
            </a:r>
            <a:endParaRPr lang="es-ES" dirty="0"/>
          </a:p>
        </p:txBody>
      </p:sp>
    </p:spTree>
    <p:extLst>
      <p:ext uri="{BB962C8B-B14F-4D97-AF65-F5344CB8AC3E}">
        <p14:creationId xmlns:p14="http://schemas.microsoft.com/office/powerpoint/2010/main" val="18855259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Conclusiones </a:t>
            </a:r>
            <a:endParaRPr lang="es-ES" dirty="0"/>
          </a:p>
        </p:txBody>
      </p:sp>
      <p:sp>
        <p:nvSpPr>
          <p:cNvPr id="3" name="2 Marcador de contenido"/>
          <p:cNvSpPr>
            <a:spLocks noGrp="1"/>
          </p:cNvSpPr>
          <p:nvPr>
            <p:ph sz="quarter" idx="13"/>
          </p:nvPr>
        </p:nvSpPr>
        <p:spPr>
          <a:xfrm>
            <a:off x="107504" y="1484784"/>
            <a:ext cx="4247327" cy="4968552"/>
          </a:xfrm>
        </p:spPr>
        <p:txBody>
          <a:bodyPr>
            <a:normAutofit fontScale="85000" lnSpcReduction="10000"/>
          </a:bodyPr>
          <a:lstStyle/>
          <a:p>
            <a:r>
              <a:rPr lang="es-ES" dirty="0"/>
              <a:t>La </a:t>
            </a:r>
            <a:r>
              <a:rPr lang="es-ES" dirty="0" smtClean="0"/>
              <a:t>talla </a:t>
            </a:r>
            <a:r>
              <a:rPr lang="es-ES" dirty="0"/>
              <a:t>representa un problema en el crecimiento </a:t>
            </a:r>
            <a:r>
              <a:rPr lang="es-ES" dirty="0" smtClean="0"/>
              <a:t>infantil, difícil </a:t>
            </a:r>
            <a:r>
              <a:rPr lang="es-ES" dirty="0"/>
              <a:t>de cambiar y que arrastra problemas nutricionales por </a:t>
            </a:r>
            <a:r>
              <a:rPr lang="es-ES" dirty="0" smtClean="0"/>
              <a:t>generaciones (Taller 3 de Nutrición).</a:t>
            </a:r>
          </a:p>
          <a:p>
            <a:endParaRPr lang="es-ES" sz="1000" dirty="0" smtClean="0"/>
          </a:p>
          <a:p>
            <a:r>
              <a:rPr lang="es-ES" dirty="0" smtClean="0"/>
              <a:t>Círculo vicioso de la desnutrición, donde la alimentación representa entre un 25% a 50% (</a:t>
            </a:r>
            <a:r>
              <a:rPr lang="es-ES" dirty="0" smtClean="0">
                <a:hlinkClick r:id="rId2"/>
              </a:rPr>
              <a:t>www.thelancet.com</a:t>
            </a:r>
            <a:r>
              <a:rPr lang="es-ES" dirty="0" smtClean="0"/>
              <a:t>) </a:t>
            </a:r>
          </a:p>
          <a:p>
            <a:endParaRPr lang="es-ES" sz="1300" dirty="0" smtClean="0"/>
          </a:p>
          <a:p>
            <a:r>
              <a:rPr lang="es-ES" dirty="0" smtClean="0"/>
              <a:t>El peso puede cambiar en menor tiempo (subir o bajar).</a:t>
            </a:r>
          </a:p>
          <a:p>
            <a:endParaRPr lang="es-ES" sz="1200" dirty="0" smtClean="0"/>
          </a:p>
          <a:p>
            <a:r>
              <a:rPr lang="es-ES" dirty="0" smtClean="0"/>
              <a:t>En las comunidades de la investigación, el sobrepeso también era un problema. </a:t>
            </a:r>
            <a:endParaRPr lang="es-ES" dirty="0"/>
          </a:p>
        </p:txBody>
      </p:sp>
      <p:pic>
        <p:nvPicPr>
          <p:cNvPr id="5" name="4 Marcador de contenido"/>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211960" y="2103283"/>
            <a:ext cx="4681215" cy="3510911"/>
          </a:xfrm>
        </p:spPr>
      </p:pic>
    </p:spTree>
    <p:extLst>
      <p:ext uri="{BB962C8B-B14F-4D97-AF65-F5344CB8AC3E}">
        <p14:creationId xmlns:p14="http://schemas.microsoft.com/office/powerpoint/2010/main" val="611221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Aprendizajes</a:t>
            </a:r>
            <a:endParaRPr lang="es-ES" dirty="0"/>
          </a:p>
        </p:txBody>
      </p:sp>
      <p:sp>
        <p:nvSpPr>
          <p:cNvPr id="4" name="3 Marcador de contenido"/>
          <p:cNvSpPr>
            <a:spLocks noGrp="1"/>
          </p:cNvSpPr>
          <p:nvPr>
            <p:ph sz="quarter" idx="14"/>
          </p:nvPr>
        </p:nvSpPr>
        <p:spPr>
          <a:xfrm>
            <a:off x="4861176" y="1412776"/>
            <a:ext cx="4247328" cy="5184576"/>
          </a:xfrm>
        </p:spPr>
        <p:txBody>
          <a:bodyPr>
            <a:normAutofit fontScale="92500" lnSpcReduction="20000"/>
          </a:bodyPr>
          <a:lstStyle/>
          <a:p>
            <a:r>
              <a:rPr lang="es-ES" dirty="0"/>
              <a:t>Creemos que el R24horas así como las medidas antropométricas son necesarias porque complementan el análisis y la evaluación del proyecto, dependiendo de sus objetivos. </a:t>
            </a:r>
          </a:p>
          <a:p>
            <a:endParaRPr lang="es-ES" sz="1100" dirty="0" smtClean="0"/>
          </a:p>
          <a:p>
            <a:r>
              <a:rPr lang="es-ES" dirty="0" smtClean="0"/>
              <a:t>Es importante, que las familias encuentren sentido y utilidad a estos datos, «que no solo sean para el proyecto». </a:t>
            </a:r>
          </a:p>
          <a:p>
            <a:endParaRPr lang="es-ES" sz="1300" dirty="0"/>
          </a:p>
          <a:p>
            <a:r>
              <a:rPr lang="es-ES" dirty="0" smtClean="0"/>
              <a:t>La confianza que se pueda generar entre las familias y el equipo investigador será clave para lograr datos confiables en la aplicación de estas herramientas.</a:t>
            </a:r>
            <a:endParaRPr lang="es-ES" dirty="0"/>
          </a:p>
        </p:txBody>
      </p:sp>
      <p:pic>
        <p:nvPicPr>
          <p:cNvPr id="11" name="10 Marcador de contenido"/>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07504" y="2636913"/>
            <a:ext cx="4901958" cy="3816424"/>
          </a:xfrm>
        </p:spPr>
      </p:pic>
    </p:spTree>
    <p:extLst>
      <p:ext uri="{BB962C8B-B14F-4D97-AF65-F5344CB8AC3E}">
        <p14:creationId xmlns:p14="http://schemas.microsoft.com/office/powerpoint/2010/main" val="3323396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662" y="47760"/>
            <a:ext cx="9001000" cy="6765616"/>
          </a:xfrm>
        </p:spPr>
      </p:pic>
      <p:sp>
        <p:nvSpPr>
          <p:cNvPr id="3" name="2 Título"/>
          <p:cNvSpPr>
            <a:spLocks noGrp="1"/>
          </p:cNvSpPr>
          <p:nvPr>
            <p:ph type="title"/>
          </p:nvPr>
        </p:nvSpPr>
        <p:spPr>
          <a:xfrm>
            <a:off x="3851920" y="4509120"/>
            <a:ext cx="3240360" cy="1252728"/>
          </a:xfrm>
        </p:spPr>
        <p:txBody>
          <a:bodyPr/>
          <a:lstStyle/>
          <a:p>
            <a:r>
              <a:rPr lang="es-ES" b="1" dirty="0" smtClean="0"/>
              <a:t>Gracias</a:t>
            </a:r>
            <a:endParaRPr lang="es-ES" b="1" dirty="0"/>
          </a:p>
        </p:txBody>
      </p:sp>
    </p:spTree>
    <p:extLst>
      <p:ext uri="{BB962C8B-B14F-4D97-AF65-F5344CB8AC3E}">
        <p14:creationId xmlns:p14="http://schemas.microsoft.com/office/powerpoint/2010/main" val="189277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462215173"/>
              </p:ext>
            </p:extLst>
          </p:nvPr>
        </p:nvGraphicFramePr>
        <p:xfrm>
          <a:off x="539553" y="2492896"/>
          <a:ext cx="8064895" cy="3830099"/>
        </p:xfrm>
        <a:graphic>
          <a:graphicData uri="http://schemas.openxmlformats.org/drawingml/2006/table">
            <a:tbl>
              <a:tblPr firstRow="1" firstCol="1" bandRow="1">
                <a:tableStyleId>{5C22544A-7EE6-4342-B048-85BDC9FD1C3A}</a:tableStyleId>
              </a:tblPr>
              <a:tblGrid>
                <a:gridCol w="3597122"/>
                <a:gridCol w="1463635"/>
                <a:gridCol w="1510698"/>
                <a:gridCol w="1493440"/>
              </a:tblGrid>
              <a:tr h="477053">
                <a:tc gridSpan="4">
                  <a:txBody>
                    <a:bodyPr/>
                    <a:lstStyle/>
                    <a:p>
                      <a:pPr algn="ctr">
                        <a:lnSpc>
                          <a:spcPct val="115000"/>
                        </a:lnSpc>
                        <a:spcAft>
                          <a:spcPts val="0"/>
                        </a:spcAft>
                      </a:pPr>
                      <a:r>
                        <a:rPr lang="es-ES" sz="2800" dirty="0">
                          <a:effectLst/>
                        </a:rPr>
                        <a:t>2013</a:t>
                      </a:r>
                      <a:endParaRPr lang="es-ES" sz="1100" dirty="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c hMerge="1">
                  <a:txBody>
                    <a:bodyPr/>
                    <a:lstStyle/>
                    <a:p>
                      <a:endParaRPr lang="es-ES"/>
                    </a:p>
                  </a:txBody>
                  <a:tcPr/>
                </a:tc>
              </a:tr>
              <a:tr h="477053">
                <a:tc>
                  <a:txBody>
                    <a:bodyPr/>
                    <a:lstStyle/>
                    <a:p>
                      <a:pPr algn="ctr">
                        <a:lnSpc>
                          <a:spcPct val="115000"/>
                        </a:lnSpc>
                        <a:spcAft>
                          <a:spcPts val="0"/>
                        </a:spcAft>
                      </a:pPr>
                      <a:r>
                        <a:rPr lang="es-ES" sz="2000" dirty="0">
                          <a:effectLst/>
                        </a:rPr>
                        <a:t>COMUNIDAD</a:t>
                      </a:r>
                      <a:endParaRPr lang="es-ES" sz="2000" dirty="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1800" dirty="0">
                          <a:effectLst/>
                        </a:rPr>
                        <a:t>NIÑAS</a:t>
                      </a:r>
                      <a:endParaRPr lang="es-ES" sz="1800" dirty="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1800">
                          <a:effectLst/>
                        </a:rPr>
                        <a:t>NIÑOS</a:t>
                      </a:r>
                      <a:endParaRPr lang="es-ES" sz="180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1800">
                          <a:effectLst/>
                        </a:rPr>
                        <a:t>TOTAL</a:t>
                      </a:r>
                      <a:endParaRPr lang="es-ES" sz="1800">
                        <a:effectLst/>
                        <a:latin typeface="Calibri"/>
                        <a:ea typeface="Calibri"/>
                        <a:cs typeface="Times New Roman"/>
                      </a:endParaRPr>
                    </a:p>
                  </a:txBody>
                  <a:tcPr marL="44450" marR="44450" marT="0" marB="0" anchor="b"/>
                </a:tc>
              </a:tr>
              <a:tr h="477053">
                <a:tc>
                  <a:txBody>
                    <a:bodyPr/>
                    <a:lstStyle/>
                    <a:p>
                      <a:pPr algn="ctr">
                        <a:lnSpc>
                          <a:spcPct val="115000"/>
                        </a:lnSpc>
                        <a:spcAft>
                          <a:spcPts val="0"/>
                        </a:spcAft>
                      </a:pPr>
                      <a:r>
                        <a:rPr lang="es-ES" sz="2000" dirty="0">
                          <a:effectLst/>
                        </a:rPr>
                        <a:t>Alta Ticanoma 1</a:t>
                      </a:r>
                      <a:endParaRPr lang="es-ES" sz="20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2</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9</a:t>
                      </a:r>
                      <a:endParaRPr lang="es-ES" sz="18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11</a:t>
                      </a:r>
                      <a:endParaRPr lang="es-ES" sz="1800" dirty="0">
                        <a:effectLst/>
                        <a:latin typeface="Calibri"/>
                        <a:ea typeface="Calibri"/>
                        <a:cs typeface="Times New Roman"/>
                      </a:endParaRPr>
                    </a:p>
                  </a:txBody>
                  <a:tcPr marL="44450" marR="44450" marT="0" marB="0" anchor="b"/>
                </a:tc>
              </a:tr>
              <a:tr h="477053">
                <a:tc>
                  <a:txBody>
                    <a:bodyPr/>
                    <a:lstStyle/>
                    <a:p>
                      <a:pPr algn="ctr">
                        <a:lnSpc>
                          <a:spcPct val="115000"/>
                        </a:lnSpc>
                        <a:spcAft>
                          <a:spcPts val="0"/>
                        </a:spcAft>
                      </a:pPr>
                      <a:r>
                        <a:rPr lang="es-ES" sz="2000" dirty="0">
                          <a:effectLst/>
                        </a:rPr>
                        <a:t>Camacachi</a:t>
                      </a:r>
                      <a:endParaRPr lang="es-ES" sz="20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2</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8</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10</a:t>
                      </a:r>
                      <a:endParaRPr lang="es-ES" sz="1800" dirty="0">
                        <a:effectLst/>
                        <a:latin typeface="Calibri"/>
                        <a:ea typeface="Calibri"/>
                        <a:cs typeface="Times New Roman"/>
                      </a:endParaRPr>
                    </a:p>
                  </a:txBody>
                  <a:tcPr marL="44450" marR="44450" marT="0" marB="0" anchor="b"/>
                </a:tc>
              </a:tr>
              <a:tr h="477053">
                <a:tc>
                  <a:txBody>
                    <a:bodyPr/>
                    <a:lstStyle/>
                    <a:p>
                      <a:pPr algn="ctr">
                        <a:lnSpc>
                          <a:spcPct val="115000"/>
                        </a:lnSpc>
                        <a:spcAft>
                          <a:spcPts val="0"/>
                        </a:spcAft>
                      </a:pPr>
                      <a:r>
                        <a:rPr lang="es-ES" sz="2000" dirty="0" err="1">
                          <a:effectLst/>
                        </a:rPr>
                        <a:t>Cayastia</a:t>
                      </a:r>
                      <a:endParaRPr lang="es-ES" sz="20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12</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6</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18</a:t>
                      </a:r>
                      <a:endParaRPr lang="es-ES" sz="1800" dirty="0">
                        <a:effectLst/>
                        <a:latin typeface="Calibri"/>
                        <a:ea typeface="Calibri"/>
                        <a:cs typeface="Times New Roman"/>
                      </a:endParaRPr>
                    </a:p>
                  </a:txBody>
                  <a:tcPr marL="44450" marR="44450" marT="0" marB="0" anchor="b"/>
                </a:tc>
              </a:tr>
              <a:tr h="477053">
                <a:tc>
                  <a:txBody>
                    <a:bodyPr/>
                    <a:lstStyle/>
                    <a:p>
                      <a:pPr algn="ctr">
                        <a:lnSpc>
                          <a:spcPct val="115000"/>
                        </a:lnSpc>
                        <a:spcAft>
                          <a:spcPts val="0"/>
                        </a:spcAft>
                      </a:pPr>
                      <a:r>
                        <a:rPr lang="es-ES" sz="2000" dirty="0">
                          <a:effectLst/>
                        </a:rPr>
                        <a:t>Chacoma</a:t>
                      </a:r>
                      <a:endParaRPr lang="es-ES" sz="20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2</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5</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7</a:t>
                      </a:r>
                      <a:endParaRPr lang="es-ES" sz="1800" dirty="0">
                        <a:effectLst/>
                        <a:latin typeface="Calibri"/>
                        <a:ea typeface="Calibri"/>
                        <a:cs typeface="Times New Roman"/>
                      </a:endParaRPr>
                    </a:p>
                  </a:txBody>
                  <a:tcPr marL="44450" marR="44450" marT="0" marB="0" anchor="b"/>
                </a:tc>
              </a:tr>
              <a:tr h="477053">
                <a:tc>
                  <a:txBody>
                    <a:bodyPr/>
                    <a:lstStyle/>
                    <a:p>
                      <a:pPr algn="ctr">
                        <a:lnSpc>
                          <a:spcPct val="115000"/>
                        </a:lnSpc>
                        <a:spcAft>
                          <a:spcPts val="0"/>
                        </a:spcAft>
                      </a:pPr>
                      <a:r>
                        <a:rPr lang="es-ES" sz="2000" dirty="0">
                          <a:effectLst/>
                        </a:rPr>
                        <a:t>Lancaya</a:t>
                      </a:r>
                      <a:endParaRPr lang="es-ES" sz="2000" dirty="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10</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a:effectLst/>
                        </a:rPr>
                        <a:t>7</a:t>
                      </a:r>
                      <a:endParaRPr lang="es-ES" sz="18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1800" dirty="0">
                          <a:effectLst/>
                        </a:rPr>
                        <a:t>17</a:t>
                      </a:r>
                      <a:endParaRPr lang="es-ES" sz="1800" dirty="0">
                        <a:effectLst/>
                        <a:latin typeface="Calibri"/>
                        <a:ea typeface="Calibri"/>
                        <a:cs typeface="Times New Roman"/>
                      </a:endParaRPr>
                    </a:p>
                  </a:txBody>
                  <a:tcPr marL="44450" marR="44450" marT="0" marB="0" anchor="b"/>
                </a:tc>
              </a:tr>
              <a:tr h="477053">
                <a:tc gridSpan="4">
                  <a:txBody>
                    <a:bodyPr/>
                    <a:lstStyle/>
                    <a:p>
                      <a:pPr algn="ctr">
                        <a:lnSpc>
                          <a:spcPct val="115000"/>
                        </a:lnSpc>
                        <a:spcAft>
                          <a:spcPts val="0"/>
                        </a:spcAft>
                      </a:pPr>
                      <a:r>
                        <a:rPr lang="es-ES" sz="1800" dirty="0">
                          <a:effectLst/>
                        </a:rPr>
                        <a:t>TOTAL 63</a:t>
                      </a:r>
                      <a:endParaRPr lang="es-ES" sz="1800" dirty="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3" name="2 Título"/>
          <p:cNvSpPr>
            <a:spLocks noGrp="1"/>
          </p:cNvSpPr>
          <p:nvPr>
            <p:ph type="title"/>
          </p:nvPr>
        </p:nvSpPr>
        <p:spPr/>
        <p:txBody>
          <a:bodyPr/>
          <a:lstStyle/>
          <a:p>
            <a:endParaRPr lang="es-ES"/>
          </a:p>
        </p:txBody>
      </p:sp>
    </p:spTree>
    <p:extLst>
      <p:ext uri="{BB962C8B-B14F-4D97-AF65-F5344CB8AC3E}">
        <p14:creationId xmlns:p14="http://schemas.microsoft.com/office/powerpoint/2010/main" val="1158956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20551709"/>
              </p:ext>
            </p:extLst>
          </p:nvPr>
        </p:nvGraphicFramePr>
        <p:xfrm>
          <a:off x="539551" y="2564904"/>
          <a:ext cx="8208911" cy="3816428"/>
        </p:xfrm>
        <a:graphic>
          <a:graphicData uri="http://schemas.openxmlformats.org/drawingml/2006/table">
            <a:tbl>
              <a:tblPr firstRow="1" firstCol="1" bandRow="1">
                <a:tableStyleId>{5C22544A-7EE6-4342-B048-85BDC9FD1C3A}</a:tableStyleId>
              </a:tblPr>
              <a:tblGrid>
                <a:gridCol w="2459480"/>
                <a:gridCol w="1916477"/>
                <a:gridCol w="1916477"/>
                <a:gridCol w="1916477"/>
              </a:tblGrid>
              <a:tr h="425719">
                <a:tc gridSpan="4">
                  <a:txBody>
                    <a:bodyPr/>
                    <a:lstStyle/>
                    <a:p>
                      <a:pPr algn="ctr">
                        <a:lnSpc>
                          <a:spcPct val="115000"/>
                        </a:lnSpc>
                        <a:spcAft>
                          <a:spcPts val="0"/>
                        </a:spcAft>
                      </a:pPr>
                      <a:r>
                        <a:rPr lang="es-ES" sz="2000">
                          <a:effectLst/>
                        </a:rPr>
                        <a:t>2010</a:t>
                      </a:r>
                      <a:endParaRPr lang="es-ES" sz="200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c hMerge="1">
                  <a:txBody>
                    <a:bodyPr/>
                    <a:lstStyle/>
                    <a:p>
                      <a:endParaRPr lang="es-ES"/>
                    </a:p>
                  </a:txBody>
                  <a:tcPr/>
                </a:tc>
              </a:tr>
              <a:tr h="425719">
                <a:tc>
                  <a:txBody>
                    <a:bodyPr/>
                    <a:lstStyle/>
                    <a:p>
                      <a:pPr>
                        <a:lnSpc>
                          <a:spcPct val="115000"/>
                        </a:lnSpc>
                        <a:spcAft>
                          <a:spcPts val="0"/>
                        </a:spcAft>
                      </a:pPr>
                      <a:r>
                        <a:rPr lang="es-ES" sz="2000">
                          <a:effectLst/>
                        </a:rPr>
                        <a:t>COMUNIDAD</a:t>
                      </a:r>
                      <a:endParaRPr lang="es-ES" sz="200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2000">
                          <a:effectLst/>
                        </a:rPr>
                        <a:t>NIÑOS</a:t>
                      </a:r>
                      <a:endParaRPr lang="es-ES" sz="200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2000">
                          <a:effectLst/>
                        </a:rPr>
                        <a:t>NIÑOS</a:t>
                      </a:r>
                      <a:endParaRPr lang="es-ES" sz="2000">
                        <a:effectLst/>
                        <a:latin typeface="Calibri"/>
                        <a:ea typeface="Calibri"/>
                        <a:cs typeface="Times New Roman"/>
                      </a:endParaRPr>
                    </a:p>
                  </a:txBody>
                  <a:tcPr marL="44450" marR="44450" marT="0" marB="0" anchor="b"/>
                </a:tc>
                <a:tc>
                  <a:txBody>
                    <a:bodyPr/>
                    <a:lstStyle/>
                    <a:p>
                      <a:pPr>
                        <a:lnSpc>
                          <a:spcPct val="115000"/>
                        </a:lnSpc>
                        <a:spcAft>
                          <a:spcPts val="0"/>
                        </a:spcAft>
                      </a:pPr>
                      <a:r>
                        <a:rPr lang="es-ES" sz="2000">
                          <a:effectLst/>
                        </a:rPr>
                        <a:t>TOTAL</a:t>
                      </a:r>
                      <a:endParaRPr lang="es-ES" sz="2000">
                        <a:effectLst/>
                        <a:latin typeface="Calibri"/>
                        <a:ea typeface="Calibri"/>
                        <a:cs typeface="Times New Roman"/>
                      </a:endParaRPr>
                    </a:p>
                  </a:txBody>
                  <a:tcPr marL="44450" marR="44450" marT="0" marB="0" anchor="b"/>
                </a:tc>
              </a:tr>
              <a:tr h="836395">
                <a:tc>
                  <a:txBody>
                    <a:bodyPr/>
                    <a:lstStyle/>
                    <a:p>
                      <a:pPr>
                        <a:lnSpc>
                          <a:spcPct val="115000"/>
                        </a:lnSpc>
                        <a:spcAft>
                          <a:spcPts val="0"/>
                        </a:spcAft>
                      </a:pPr>
                      <a:r>
                        <a:rPr lang="es-ES" sz="2000">
                          <a:effectLst/>
                        </a:rPr>
                        <a:t>Alta Ticanoma 1</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3</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6</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9</a:t>
                      </a:r>
                      <a:endParaRPr lang="es-ES" sz="2000">
                        <a:effectLst/>
                        <a:latin typeface="Calibri"/>
                        <a:ea typeface="Calibri"/>
                        <a:cs typeface="Times New Roman"/>
                      </a:endParaRPr>
                    </a:p>
                  </a:txBody>
                  <a:tcPr marL="44450" marR="44450" marT="0" marB="0" anchor="b"/>
                </a:tc>
              </a:tr>
              <a:tr h="425719">
                <a:tc>
                  <a:txBody>
                    <a:bodyPr/>
                    <a:lstStyle/>
                    <a:p>
                      <a:pPr>
                        <a:lnSpc>
                          <a:spcPct val="115000"/>
                        </a:lnSpc>
                        <a:spcAft>
                          <a:spcPts val="0"/>
                        </a:spcAft>
                      </a:pPr>
                      <a:r>
                        <a:rPr lang="es-ES" sz="2000">
                          <a:effectLst/>
                        </a:rPr>
                        <a:t>Camacachi</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16</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14</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30</a:t>
                      </a:r>
                      <a:endParaRPr lang="es-ES" sz="2000">
                        <a:effectLst/>
                        <a:latin typeface="Calibri"/>
                        <a:ea typeface="Calibri"/>
                        <a:cs typeface="Times New Roman"/>
                      </a:endParaRPr>
                    </a:p>
                  </a:txBody>
                  <a:tcPr marL="44450" marR="44450" marT="0" marB="0" anchor="b"/>
                </a:tc>
              </a:tr>
              <a:tr h="425719">
                <a:tc>
                  <a:txBody>
                    <a:bodyPr/>
                    <a:lstStyle/>
                    <a:p>
                      <a:pPr>
                        <a:lnSpc>
                          <a:spcPct val="115000"/>
                        </a:lnSpc>
                        <a:spcAft>
                          <a:spcPts val="0"/>
                        </a:spcAft>
                      </a:pPr>
                      <a:r>
                        <a:rPr lang="es-ES" sz="2000">
                          <a:effectLst/>
                        </a:rPr>
                        <a:t>Cayastia</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10</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5</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15</a:t>
                      </a:r>
                      <a:endParaRPr lang="es-ES" sz="2000">
                        <a:effectLst/>
                        <a:latin typeface="Calibri"/>
                        <a:ea typeface="Calibri"/>
                        <a:cs typeface="Times New Roman"/>
                      </a:endParaRPr>
                    </a:p>
                  </a:txBody>
                  <a:tcPr marL="44450" marR="44450" marT="0" marB="0" anchor="b"/>
                </a:tc>
              </a:tr>
              <a:tr h="425719">
                <a:tc>
                  <a:txBody>
                    <a:bodyPr/>
                    <a:lstStyle/>
                    <a:p>
                      <a:pPr>
                        <a:lnSpc>
                          <a:spcPct val="115000"/>
                        </a:lnSpc>
                        <a:spcAft>
                          <a:spcPts val="0"/>
                        </a:spcAft>
                      </a:pPr>
                      <a:r>
                        <a:rPr lang="es-ES" sz="2000">
                          <a:effectLst/>
                        </a:rPr>
                        <a:t>Chacoma</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6</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7</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13</a:t>
                      </a:r>
                      <a:endParaRPr lang="es-ES" sz="2000">
                        <a:effectLst/>
                        <a:latin typeface="Calibri"/>
                        <a:ea typeface="Calibri"/>
                        <a:cs typeface="Times New Roman"/>
                      </a:endParaRPr>
                    </a:p>
                  </a:txBody>
                  <a:tcPr marL="44450" marR="44450" marT="0" marB="0" anchor="b"/>
                </a:tc>
              </a:tr>
              <a:tr h="425719">
                <a:tc>
                  <a:txBody>
                    <a:bodyPr/>
                    <a:lstStyle/>
                    <a:p>
                      <a:pPr>
                        <a:lnSpc>
                          <a:spcPct val="115000"/>
                        </a:lnSpc>
                        <a:spcAft>
                          <a:spcPts val="0"/>
                        </a:spcAft>
                      </a:pPr>
                      <a:r>
                        <a:rPr lang="es-ES" sz="2000">
                          <a:effectLst/>
                        </a:rPr>
                        <a:t>Lancaya</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3</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2</a:t>
                      </a:r>
                      <a:endParaRPr lang="es-ES" sz="2000">
                        <a:effectLst/>
                        <a:latin typeface="Calibri"/>
                        <a:ea typeface="Calibri"/>
                        <a:cs typeface="Times New Roman"/>
                      </a:endParaRPr>
                    </a:p>
                  </a:txBody>
                  <a:tcPr marL="44450" marR="44450" marT="0" marB="0" anchor="b"/>
                </a:tc>
                <a:tc>
                  <a:txBody>
                    <a:bodyPr/>
                    <a:lstStyle/>
                    <a:p>
                      <a:pPr algn="r">
                        <a:lnSpc>
                          <a:spcPct val="115000"/>
                        </a:lnSpc>
                        <a:spcAft>
                          <a:spcPts val="0"/>
                        </a:spcAft>
                      </a:pPr>
                      <a:r>
                        <a:rPr lang="es-ES" sz="2000">
                          <a:effectLst/>
                        </a:rPr>
                        <a:t>5</a:t>
                      </a:r>
                      <a:endParaRPr lang="es-ES" sz="2000">
                        <a:effectLst/>
                        <a:latin typeface="Calibri"/>
                        <a:ea typeface="Calibri"/>
                        <a:cs typeface="Times New Roman"/>
                      </a:endParaRPr>
                    </a:p>
                  </a:txBody>
                  <a:tcPr marL="44450" marR="44450" marT="0" marB="0" anchor="b"/>
                </a:tc>
              </a:tr>
              <a:tr h="425719">
                <a:tc gridSpan="4">
                  <a:txBody>
                    <a:bodyPr/>
                    <a:lstStyle/>
                    <a:p>
                      <a:pPr algn="ctr">
                        <a:lnSpc>
                          <a:spcPct val="115000"/>
                        </a:lnSpc>
                        <a:spcAft>
                          <a:spcPts val="0"/>
                        </a:spcAft>
                      </a:pPr>
                      <a:r>
                        <a:rPr lang="es-ES" sz="2000" dirty="0">
                          <a:effectLst/>
                        </a:rPr>
                        <a:t>TOTAL 72</a:t>
                      </a:r>
                      <a:endParaRPr lang="es-ES" sz="2000" dirty="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3" name="2 Título"/>
          <p:cNvSpPr>
            <a:spLocks noGrp="1"/>
          </p:cNvSpPr>
          <p:nvPr>
            <p:ph type="title"/>
          </p:nvPr>
        </p:nvSpPr>
        <p:spPr/>
        <p:txBody>
          <a:bodyPr/>
          <a:lstStyle/>
          <a:p>
            <a:endParaRPr lang="es-ES"/>
          </a:p>
        </p:txBody>
      </p:sp>
    </p:spTree>
    <p:extLst>
      <p:ext uri="{BB962C8B-B14F-4D97-AF65-F5344CB8AC3E}">
        <p14:creationId xmlns:p14="http://schemas.microsoft.com/office/powerpoint/2010/main" val="13043092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1718</TotalTime>
  <Words>854</Words>
  <Application>Microsoft Office PowerPoint</Application>
  <PresentationFormat>Presentación en pantalla (4:3)</PresentationFormat>
  <Paragraphs>156</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Forma de onda</vt:lpstr>
      <vt:lpstr>Medidas antropométricas 2010 y 2013 en comunidades del Norte de Potosí </vt:lpstr>
      <vt:lpstr>Objetivo de la presentación</vt:lpstr>
      <vt:lpstr>Antecedentes</vt:lpstr>
      <vt:lpstr>Investigaciones en el Norte de Potosí</vt:lpstr>
      <vt:lpstr>Proceso de aprendizaje-acción en soberanía alimentaria y nutrición </vt:lpstr>
      <vt:lpstr>Niveles de desnutrición</vt:lpstr>
      <vt:lpstr>Niveles de desnutrición </vt:lpstr>
      <vt:lpstr>Medidas antropométricas: talla y peso en el Norte de Potosí </vt:lpstr>
      <vt:lpstr>Resultados del análisis de medidas de talla y peso</vt:lpstr>
      <vt:lpstr>Peso para la talla en niños menores de 5 años </vt:lpstr>
      <vt:lpstr>Peso para la edad en niños menores de 5 años </vt:lpstr>
      <vt:lpstr>Peso para la edad en niños menores de 2 años</vt:lpstr>
      <vt:lpstr>Conclusiones </vt:lpstr>
      <vt:lpstr>Aprendizajes</vt:lpstr>
      <vt:lpstr>Gracias</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María</dc:creator>
  <cp:lastModifiedBy>María </cp:lastModifiedBy>
  <cp:revision>59</cp:revision>
  <dcterms:created xsi:type="dcterms:W3CDTF">2014-07-11T03:17:53Z</dcterms:created>
  <dcterms:modified xsi:type="dcterms:W3CDTF">2014-07-16T12:43:25Z</dcterms:modified>
</cp:coreProperties>
</file>