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92" r:id="rId3"/>
    <p:sldId id="287" r:id="rId4"/>
    <p:sldId id="285" r:id="rId5"/>
    <p:sldId id="294" r:id="rId6"/>
    <p:sldId id="317" r:id="rId7"/>
    <p:sldId id="312" r:id="rId8"/>
    <p:sldId id="313" r:id="rId9"/>
    <p:sldId id="293" r:id="rId10"/>
    <p:sldId id="289" r:id="rId11"/>
    <p:sldId id="295" r:id="rId12"/>
    <p:sldId id="315" r:id="rId13"/>
    <p:sldId id="303" r:id="rId14"/>
    <p:sldId id="257" r:id="rId15"/>
    <p:sldId id="301" r:id="rId16"/>
    <p:sldId id="306" r:id="rId17"/>
    <p:sldId id="304" r:id="rId18"/>
    <p:sldId id="296" r:id="rId19"/>
    <p:sldId id="297" r:id="rId20"/>
    <p:sldId id="310" r:id="rId21"/>
    <p:sldId id="272" r:id="rId22"/>
    <p:sldId id="318" r:id="rId23"/>
    <p:sldId id="284" r:id="rId24"/>
    <p:sldId id="308" r:id="rId25"/>
    <p:sldId id="311" r:id="rId26"/>
    <p:sldId id="269" r:id="rId27"/>
    <p:sldId id="271" r:id="rId28"/>
    <p:sldId id="265" r:id="rId29"/>
    <p:sldId id="266" r:id="rId30"/>
    <p:sldId id="273" r:id="rId31"/>
    <p:sldId id="261" r:id="rId32"/>
    <p:sldId id="276" r:id="rId33"/>
    <p:sldId id="319" r:id="rId34"/>
    <p:sldId id="309" r:id="rId35"/>
    <p:sldId id="320" r:id="rId36"/>
    <p:sldId id="307" r:id="rId3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" initials="M" lastIdx="1" clrIdx="0">
    <p:extLst>
      <p:ext uri="{19B8F6BF-5375-455C-9EA6-DF929625EA0E}">
        <p15:presenceInfo xmlns:p15="http://schemas.microsoft.com/office/powerpoint/2012/main" userId="Mar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67" autoAdjust="0"/>
  </p:normalViewPr>
  <p:slideViewPr>
    <p:cSldViewPr snapToGrid="0">
      <p:cViewPr varScale="1">
        <p:scale>
          <a:sx n="63" d="100"/>
          <a:sy n="63" d="100"/>
        </p:scale>
        <p:origin x="8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PLpapa1\Desktop\Julian2020\Pasco\Pasco%20Finales\RTB%201.4%20Pasco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PLpapa1\Desktop\Julian2020\Pasco\Pasco%20Finales\RTB%201.4%20Pasco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1800" dirty="0"/>
              <a:t>Gráfico</a:t>
            </a:r>
            <a:r>
              <a:rPr lang="es-PE" sz="1800" baseline="0" dirty="0"/>
              <a:t> </a:t>
            </a:r>
            <a:r>
              <a:rPr lang="es-PE" sz="1800" baseline="0" dirty="0" err="1"/>
              <a:t>N°</a:t>
            </a:r>
            <a:r>
              <a:rPr lang="es-PE" sz="1800" baseline="0" dirty="0"/>
              <a:t> : Porcentaje de variedades de papa nativa por Región, 2019-2020</a:t>
            </a:r>
            <a:endParaRPr lang="es-PE" sz="1800" dirty="0"/>
          </a:p>
        </c:rich>
      </c:tx>
      <c:layout>
        <c:manualLayout>
          <c:xMode val="edge"/>
          <c:yMode val="edge"/>
          <c:x val="0.1159337466827866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0.21417533784866247"/>
          <c:y val="0.12488444152814232"/>
          <c:w val="0.58949694121958851"/>
          <c:h val="0.7645826042578011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87-45E0-95C0-43C8A0A3FF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87-45E0-95C0-43C8A0A3FF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87-45E0-95C0-43C8A0A3FF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87-45E0-95C0-43C8A0A3FF9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D87-45E0-95C0-43C8A0A3FF92}"/>
              </c:ext>
            </c:extLst>
          </c:dPt>
          <c:dLbls>
            <c:dLbl>
              <c:idx val="0"/>
              <c:layout>
                <c:manualLayout>
                  <c:x val="-0.18252624963672937"/>
                  <c:y val="0.1724879702537182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D87-45E0-95C0-43C8A0A3FF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5236678158289849"/>
                  <c:y val="-0.121461431904345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D87-45E0-95C0-43C8A0A3FF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850179063585352E-2"/>
                  <c:y val="-0.193595800524934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D87-45E0-95C0-43C8A0A3FF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9244262292317438"/>
                  <c:y val="4.27121609798775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D87-45E0-95C0-43C8A0A3FF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5252518722839029E-2"/>
                  <c:y val="0.14197506561679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D87-45E0-95C0-43C8A0A3FF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RESUMEN!$G$3:$G$7</c:f>
              <c:strCache>
                <c:ptCount val="5"/>
                <c:pt idx="0">
                  <c:v>HUANCAVELICA</c:v>
                </c:pt>
                <c:pt idx="1">
                  <c:v>JUNIN</c:v>
                </c:pt>
                <c:pt idx="2">
                  <c:v>PASCO</c:v>
                </c:pt>
                <c:pt idx="3">
                  <c:v>HUANUCO</c:v>
                </c:pt>
                <c:pt idx="4">
                  <c:v>LIMA</c:v>
                </c:pt>
              </c:strCache>
            </c:strRef>
          </c:cat>
          <c:val>
            <c:numRef>
              <c:f>RESUMEN!$H$3:$H$7</c:f>
              <c:numCache>
                <c:formatCode>General</c:formatCode>
                <c:ptCount val="5"/>
                <c:pt idx="0">
                  <c:v>10</c:v>
                </c:pt>
                <c:pt idx="1">
                  <c:v>6</c:v>
                </c:pt>
                <c:pt idx="2">
                  <c:v>9</c:v>
                </c:pt>
                <c:pt idx="3">
                  <c:v>9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D87-45E0-95C0-43C8A0A3FF92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D87-45E0-95C0-43C8A0A3FF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AD87-45E0-95C0-43C8A0A3FF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AD87-45E0-95C0-43C8A0A3FF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AD87-45E0-95C0-43C8A0A3FF9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AD87-45E0-95C0-43C8A0A3FF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RESUMEN!$G$3:$G$7</c:f>
              <c:strCache>
                <c:ptCount val="5"/>
                <c:pt idx="0">
                  <c:v>HUANCAVELICA</c:v>
                </c:pt>
                <c:pt idx="1">
                  <c:v>JUNIN</c:v>
                </c:pt>
                <c:pt idx="2">
                  <c:v>PASCO</c:v>
                </c:pt>
                <c:pt idx="3">
                  <c:v>HUANUCO</c:v>
                </c:pt>
                <c:pt idx="4">
                  <c:v>LIMA</c:v>
                </c:pt>
              </c:strCache>
            </c:strRef>
          </c:cat>
          <c:val>
            <c:numRef>
              <c:f>RESUMEN!$I$3:$I$7</c:f>
              <c:numCache>
                <c:formatCode>General</c:formatCode>
                <c:ptCount val="5"/>
                <c:pt idx="0">
                  <c:v>952</c:v>
                </c:pt>
                <c:pt idx="1">
                  <c:v>417</c:v>
                </c:pt>
                <c:pt idx="2">
                  <c:v>496</c:v>
                </c:pt>
                <c:pt idx="3">
                  <c:v>487</c:v>
                </c:pt>
                <c:pt idx="4">
                  <c:v>376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AD87-45E0-95C0-43C8A0A3FF9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P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400" b="1" dirty="0"/>
              <a:t>Ploidia vs Comunidad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Tables!$B$3</c:f>
              <c:strCache>
                <c:ptCount val="1"/>
                <c:pt idx="0">
                  <c:v>2x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Tables!$C$2:$K$2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Tables!$C$3:$K$3</c:f>
              <c:numCache>
                <c:formatCode>General</c:formatCode>
                <c:ptCount val="9"/>
                <c:pt idx="0">
                  <c:v>24</c:v>
                </c:pt>
                <c:pt idx="1">
                  <c:v>28</c:v>
                </c:pt>
                <c:pt idx="2">
                  <c:v>27</c:v>
                </c:pt>
                <c:pt idx="3">
                  <c:v>29</c:v>
                </c:pt>
                <c:pt idx="4">
                  <c:v>31</c:v>
                </c:pt>
                <c:pt idx="5">
                  <c:v>18</c:v>
                </c:pt>
                <c:pt idx="6">
                  <c:v>20</c:v>
                </c:pt>
                <c:pt idx="7">
                  <c:v>46</c:v>
                </c:pt>
                <c:pt idx="8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73-46D6-B1CE-06091F04245B}"/>
            </c:ext>
          </c:extLst>
        </c:ser>
        <c:ser>
          <c:idx val="1"/>
          <c:order val="1"/>
          <c:tx>
            <c:strRef>
              <c:f>Tables!$B$4</c:f>
              <c:strCache>
                <c:ptCount val="1"/>
                <c:pt idx="0">
                  <c:v>3x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Tables!$C$2:$K$2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Tables!$C$4:$K$4</c:f>
              <c:numCache>
                <c:formatCode>General</c:formatCode>
                <c:ptCount val="9"/>
                <c:pt idx="0">
                  <c:v>7</c:v>
                </c:pt>
                <c:pt idx="1">
                  <c:v>1</c:v>
                </c:pt>
                <c:pt idx="2">
                  <c:v>10</c:v>
                </c:pt>
                <c:pt idx="3">
                  <c:v>10</c:v>
                </c:pt>
                <c:pt idx="4">
                  <c:v>5</c:v>
                </c:pt>
                <c:pt idx="5">
                  <c:v>9</c:v>
                </c:pt>
                <c:pt idx="6">
                  <c:v>10</c:v>
                </c:pt>
                <c:pt idx="7">
                  <c:v>9</c:v>
                </c:pt>
                <c:pt idx="8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73-46D6-B1CE-06091F04245B}"/>
            </c:ext>
          </c:extLst>
        </c:ser>
        <c:ser>
          <c:idx val="2"/>
          <c:order val="2"/>
          <c:tx>
            <c:strRef>
              <c:f>Tables!$B$5</c:f>
              <c:strCache>
                <c:ptCount val="1"/>
                <c:pt idx="0">
                  <c:v>4x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Tables!$C$2:$K$2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Tables!$C$5:$K$5</c:f>
              <c:numCache>
                <c:formatCode>General</c:formatCode>
                <c:ptCount val="9"/>
                <c:pt idx="0">
                  <c:v>24</c:v>
                </c:pt>
                <c:pt idx="1">
                  <c:v>20</c:v>
                </c:pt>
                <c:pt idx="2">
                  <c:v>28</c:v>
                </c:pt>
                <c:pt idx="3">
                  <c:v>28</c:v>
                </c:pt>
                <c:pt idx="4">
                  <c:v>26</c:v>
                </c:pt>
                <c:pt idx="5">
                  <c:v>24</c:v>
                </c:pt>
                <c:pt idx="6">
                  <c:v>24</c:v>
                </c:pt>
                <c:pt idx="7">
                  <c:v>26</c:v>
                </c:pt>
                <c:pt idx="8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B73-46D6-B1CE-06091F04245B}"/>
            </c:ext>
          </c:extLst>
        </c:ser>
        <c:ser>
          <c:idx val="3"/>
          <c:order val="3"/>
          <c:tx>
            <c:strRef>
              <c:f>Tables!$B$6</c:f>
              <c:strCache>
                <c:ptCount val="1"/>
                <c:pt idx="0">
                  <c:v>5x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Tables!$C$2:$K$2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Tables!$C$6:$K$6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B73-46D6-B1CE-06091F042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286528"/>
        <c:axId val="175287088"/>
      </c:barChart>
      <c:catAx>
        <c:axId val="17528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5287088"/>
        <c:crosses val="autoZero"/>
        <c:auto val="1"/>
        <c:lblAlgn val="ctr"/>
        <c:lblOffset val="100"/>
        <c:noMultiLvlLbl val="0"/>
      </c:catAx>
      <c:valAx>
        <c:axId val="175287088"/>
        <c:scaling>
          <c:orientation val="minMax"/>
          <c:max val="9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528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400" b="1" dirty="0"/>
              <a:t>Especie</a:t>
            </a:r>
            <a:r>
              <a:rPr lang="es-PE" sz="2400" b="1" baseline="0" dirty="0"/>
              <a:t> vs Comunidad</a:t>
            </a:r>
            <a:endParaRPr lang="es-PE" sz="24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Tables!$B$28</c:f>
              <c:strCache>
                <c:ptCount val="1"/>
                <c:pt idx="0">
                  <c:v>STN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Tables!$C$28:$K$28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  <c:pt idx="5">
                  <c:v>3</c:v>
                </c:pt>
                <c:pt idx="6">
                  <c:v>4</c:v>
                </c:pt>
                <c:pt idx="7">
                  <c:v>6</c:v>
                </c:pt>
                <c:pt idx="8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C2-42B6-A06A-F690F7AD73E3}"/>
            </c:ext>
          </c:extLst>
        </c:ser>
        <c:ser>
          <c:idx val="1"/>
          <c:order val="1"/>
          <c:tx>
            <c:strRef>
              <c:f>Tables!$B$29</c:f>
              <c:strCache>
                <c:ptCount val="1"/>
                <c:pt idx="0">
                  <c:v>GON</c:v>
                </c:pt>
              </c:strCache>
            </c:strRef>
          </c:tx>
          <c:spPr>
            <a:solidFill>
              <a:srgbClr val="F29000"/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Tables!$C$29:$K$29</c:f>
              <c:numCache>
                <c:formatCode>General</c:formatCode>
                <c:ptCount val="9"/>
                <c:pt idx="0">
                  <c:v>24</c:v>
                </c:pt>
                <c:pt idx="1">
                  <c:v>28</c:v>
                </c:pt>
                <c:pt idx="2">
                  <c:v>23</c:v>
                </c:pt>
                <c:pt idx="3">
                  <c:v>27</c:v>
                </c:pt>
                <c:pt idx="4">
                  <c:v>24</c:v>
                </c:pt>
                <c:pt idx="5">
                  <c:v>17</c:v>
                </c:pt>
                <c:pt idx="6">
                  <c:v>16</c:v>
                </c:pt>
                <c:pt idx="7">
                  <c:v>40</c:v>
                </c:pt>
                <c:pt idx="8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C2-42B6-A06A-F690F7AD73E3}"/>
            </c:ext>
          </c:extLst>
        </c:ser>
        <c:ser>
          <c:idx val="2"/>
          <c:order val="2"/>
          <c:tx>
            <c:strRef>
              <c:f>Tables!$B$30</c:f>
              <c:strCache>
                <c:ptCount val="1"/>
                <c:pt idx="0">
                  <c:v>PHU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Tables!$C$30:$K$30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C2-42B6-A06A-F690F7AD73E3}"/>
            </c:ext>
          </c:extLst>
        </c:ser>
        <c:ser>
          <c:idx val="3"/>
          <c:order val="3"/>
          <c:tx>
            <c:strRef>
              <c:f>Tables!$B$31</c:f>
              <c:strCache>
                <c:ptCount val="1"/>
                <c:pt idx="0">
                  <c:v>CHA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Tables!$C$31:$K$31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5</c:v>
                </c:pt>
                <c:pt idx="3">
                  <c:v>9</c:v>
                </c:pt>
                <c:pt idx="4">
                  <c:v>4</c:v>
                </c:pt>
                <c:pt idx="5">
                  <c:v>6</c:v>
                </c:pt>
                <c:pt idx="6">
                  <c:v>10</c:v>
                </c:pt>
                <c:pt idx="7">
                  <c:v>9</c:v>
                </c:pt>
                <c:pt idx="8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3C2-42B6-A06A-F690F7AD73E3}"/>
            </c:ext>
          </c:extLst>
        </c:ser>
        <c:ser>
          <c:idx val="4"/>
          <c:order val="4"/>
          <c:tx>
            <c:strRef>
              <c:f>Tables!$B$32</c:f>
              <c:strCache>
                <c:ptCount val="1"/>
                <c:pt idx="0">
                  <c:v>ADG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Tables!$C$32:$K$32</c:f>
              <c:numCache>
                <c:formatCode>General</c:formatCode>
                <c:ptCount val="9"/>
                <c:pt idx="0">
                  <c:v>24</c:v>
                </c:pt>
                <c:pt idx="1">
                  <c:v>20</c:v>
                </c:pt>
                <c:pt idx="2">
                  <c:v>28</c:v>
                </c:pt>
                <c:pt idx="3">
                  <c:v>28</c:v>
                </c:pt>
                <c:pt idx="4">
                  <c:v>26</c:v>
                </c:pt>
                <c:pt idx="5">
                  <c:v>24</c:v>
                </c:pt>
                <c:pt idx="6">
                  <c:v>24</c:v>
                </c:pt>
                <c:pt idx="7">
                  <c:v>25</c:v>
                </c:pt>
                <c:pt idx="8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3C2-42B6-A06A-F690F7AD73E3}"/>
            </c:ext>
          </c:extLst>
        </c:ser>
        <c:ser>
          <c:idx val="5"/>
          <c:order val="5"/>
          <c:tx>
            <c:strRef>
              <c:f>Tables!$B$33</c:f>
              <c:strCache>
                <c:ptCount val="1"/>
                <c:pt idx="0">
                  <c:v>JUZ</c:v>
                </c:pt>
              </c:strCache>
            </c:strRef>
          </c:tx>
          <c:spPr>
            <a:solidFill>
              <a:srgbClr val="FF00FF"/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Tables!$C$33:$K$33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3C2-42B6-A06A-F690F7AD73E3}"/>
            </c:ext>
          </c:extLst>
        </c:ser>
        <c:ser>
          <c:idx val="6"/>
          <c:order val="6"/>
          <c:tx>
            <c:strRef>
              <c:f>Tables!$B$34</c:f>
              <c:strCache>
                <c:ptCount val="1"/>
                <c:pt idx="0">
                  <c:v>CUR</c:v>
                </c:pt>
              </c:strCache>
            </c:strRef>
          </c:tx>
          <c:spPr>
            <a:solidFill>
              <a:srgbClr val="CC00CC"/>
            </a:solidFill>
            <a:ln>
              <a:noFill/>
            </a:ln>
            <a:effectLst/>
          </c:spPr>
          <c:invertIfNegative val="0"/>
          <c:cat>
            <c:strRef>
              <c:f>Tables!$C$27:$K$27</c:f>
              <c:strCache>
                <c:ptCount val="9"/>
                <c:pt idx="0">
                  <c:v>BELLAVISTA</c:v>
                </c:pt>
                <c:pt idx="1">
                  <c:v>CHUPACA</c:v>
                </c:pt>
                <c:pt idx="2">
                  <c:v>GARGAR</c:v>
                </c:pt>
                <c:pt idx="3">
                  <c:v>HUACHON</c:v>
                </c:pt>
                <c:pt idx="4">
                  <c:v>HUAYO</c:v>
                </c:pt>
                <c:pt idx="5">
                  <c:v>INOG</c:v>
                </c:pt>
                <c:pt idx="6">
                  <c:v>LA QUINUA</c:v>
                </c:pt>
                <c:pt idx="7">
                  <c:v>PAUCARTAMBO</c:v>
                </c:pt>
                <c:pt idx="8">
                  <c:v>SAN GENARO</c:v>
                </c:pt>
              </c:strCache>
            </c:strRef>
          </c:cat>
          <c:val>
            <c:numRef>
              <c:f>Tables!$C$34:$K$34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3C2-42B6-A06A-F690F7AD7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921744"/>
        <c:axId val="173922304"/>
      </c:barChart>
      <c:catAx>
        <c:axId val="17392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3922304"/>
        <c:crosses val="autoZero"/>
        <c:auto val="1"/>
        <c:lblAlgn val="ctr"/>
        <c:lblOffset val="100"/>
        <c:noMultiLvlLbl val="0"/>
      </c:catAx>
      <c:valAx>
        <c:axId val="17392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392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02T15:18:10.476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24534-DD8E-40D8-946C-6063DDEBE206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A34B9-EDA5-4641-9FDF-756697AEBBB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5298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La</a:t>
            </a:r>
            <a:r>
              <a:rPr lang="es-PE" baseline="0" dirty="0"/>
              <a:t> ventaja de este modelo (un custodio pro comunidad)  es cubre un territorio extendió y maximiza la diversidad que representa cada </a:t>
            </a:r>
            <a:r>
              <a:rPr lang="es-PE" baseline="0" dirty="0" err="1"/>
              <a:t>guardian</a:t>
            </a:r>
            <a:r>
              <a:rPr lang="es-PE" baseline="0" dirty="0"/>
              <a:t>, la desventaja es que entre ellos no se conocen (conocían) que las </a:t>
            </a:r>
            <a:r>
              <a:rPr lang="es-PE" baseline="0" dirty="0" err="1"/>
              <a:t>reunions</a:t>
            </a:r>
            <a:r>
              <a:rPr lang="es-PE" baseline="0" dirty="0"/>
              <a:t> en físico son costosas y coordinar </a:t>
            </a:r>
            <a:r>
              <a:rPr lang="es-PE" baseline="0" dirty="0" err="1"/>
              <a:t>capacticiones</a:t>
            </a:r>
            <a:r>
              <a:rPr lang="es-PE" baseline="0" dirty="0"/>
              <a:t> y actividades conjuntas son costosas y complicadas. Aun no resolvemos el dilema de certificación </a:t>
            </a:r>
            <a:r>
              <a:rPr lang="es-PE" baseline="0" dirty="0" err="1"/>
              <a:t>organica</a:t>
            </a:r>
            <a:r>
              <a:rPr lang="es-PE" baseline="0" dirty="0"/>
              <a:t> por SPG pues </a:t>
            </a:r>
            <a:r>
              <a:rPr lang="es-PE" baseline="0" dirty="0" err="1"/>
              <a:t>impoisble</a:t>
            </a:r>
            <a:r>
              <a:rPr lang="es-PE" baseline="0" dirty="0"/>
              <a:t> juntarse entre ellos.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56523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El ser grupo de soporte de esta </a:t>
            </a:r>
            <a:r>
              <a:rPr lang="es-PE" dirty="0" err="1"/>
              <a:t>asociaon</a:t>
            </a:r>
            <a:r>
              <a:rPr lang="es-PE" dirty="0"/>
              <a:t> es</a:t>
            </a:r>
            <a:r>
              <a:rPr lang="es-PE" baseline="0" dirty="0"/>
              <a:t> una oportunidad para poder profundizar el valor genético, cultural de lo que esta aun en manos de los agricultores, Tuvimos mucha suerte que obtuvimos fondos por 3 años para llevar a cabo esta investigación y a la vez  generar nuevos conocimientos en los 3 grupos que colaboramos con este </a:t>
            </a:r>
            <a:r>
              <a:rPr lang="es-PE" baseline="0" dirty="0" err="1"/>
              <a:t>proeycot</a:t>
            </a:r>
            <a:r>
              <a:rPr lang="es-PE" baseline="0" dirty="0"/>
              <a:t>.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2260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179F1-B588-4DC9-B771-ECB1326A3370}" type="slidenum">
              <a:rPr lang="es-PE" smtClean="0"/>
              <a:t>20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1714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err="1"/>
              <a:t>Guaneso</a:t>
            </a:r>
            <a:r>
              <a:rPr lang="es-PE" dirty="0"/>
              <a:t> 2 semanas después de haber depositado la semilla en un hueco hecho con </a:t>
            </a:r>
            <a:r>
              <a:rPr lang="es-PE" dirty="0" err="1"/>
              <a:t>Chakitaclla</a:t>
            </a:r>
            <a:r>
              <a:rPr lang="es-PE" dirty="0"/>
              <a:t> (terreno sin </a:t>
            </a:r>
            <a:r>
              <a:rPr lang="es-PE" dirty="0" err="1"/>
              <a:t>roturacion</a:t>
            </a:r>
            <a:r>
              <a:rPr lang="es-PE" dirty="0"/>
              <a:t>) </a:t>
            </a:r>
            <a:r>
              <a:rPr lang="es-PE" baseline="0" dirty="0"/>
              <a:t>,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0588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No</a:t>
            </a:r>
            <a:r>
              <a:rPr lang="es-PE" baseline="0" dirty="0"/>
              <a:t> me acuerdo de </a:t>
            </a:r>
            <a:r>
              <a:rPr lang="es-PE" baseline="0" dirty="0" err="1"/>
              <a:t>Teodolinda</a:t>
            </a:r>
            <a:r>
              <a:rPr lang="es-PE" baseline="0" dirty="0"/>
              <a:t> </a:t>
            </a:r>
            <a:r>
              <a:rPr lang="es-PE" baseline="0" dirty="0" err="1"/>
              <a:t>Toriibo</a:t>
            </a:r>
            <a:r>
              <a:rPr lang="es-PE" baseline="0" dirty="0"/>
              <a:t>. Sera mejor poner la semilla que dono cada familia  y </a:t>
            </a:r>
            <a:r>
              <a:rPr lang="es-PE" baseline="0" dirty="0" err="1"/>
              <a:t>ademas</a:t>
            </a:r>
            <a:r>
              <a:rPr lang="es-PE" baseline="0" dirty="0"/>
              <a:t> fotos de algunos pero ya no.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86533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s-PE" dirty="0"/>
              <a:t>El</a:t>
            </a:r>
            <a:r>
              <a:rPr lang="es-PE" baseline="0" dirty="0"/>
              <a:t> </a:t>
            </a:r>
            <a:r>
              <a:rPr lang="es-PE" baseline="0" dirty="0" err="1"/>
              <a:t>ciruclo</a:t>
            </a:r>
            <a:r>
              <a:rPr lang="es-PE" baseline="0" dirty="0"/>
              <a:t> exterior </a:t>
            </a:r>
            <a:r>
              <a:rPr lang="es-PE" baseline="0" dirty="0" err="1"/>
              <a:t>Ploidia</a:t>
            </a:r>
            <a:r>
              <a:rPr lang="es-PE" baseline="0" dirty="0"/>
              <a:t>, hay mas diploides que tetraploides. (nuevo). Las Chauchas se han situado entre las </a:t>
            </a:r>
            <a:r>
              <a:rPr lang="es-PE" baseline="0" dirty="0" err="1"/>
              <a:t>goniocalyx</a:t>
            </a:r>
            <a:r>
              <a:rPr lang="es-PE" baseline="0" dirty="0"/>
              <a:t>. Muy pocas pentaploides </a:t>
            </a:r>
            <a:r>
              <a:rPr lang="es-P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marcadores usados son Polimorfismo de un solo </a:t>
            </a:r>
            <a:r>
              <a:rPr lang="es-P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nucleotido</a:t>
            </a:r>
            <a:r>
              <a:rPr lang="es-P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SNP, por eso la cantidad es mayor en comparación con los 100-200 alelos que se podían encontrar con SSR. Estos </a:t>
            </a:r>
            <a:r>
              <a:rPr lang="es-P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SNPs</a:t>
            </a:r>
            <a:r>
              <a:rPr lang="es-P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han sido desarrollados gracias a que actualmente se cuenta con el </a:t>
            </a:r>
            <a:r>
              <a:rPr lang="es-P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secuenciamiento</a:t>
            </a:r>
            <a:r>
              <a:rPr lang="es-P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Genoma de la papa.</a:t>
            </a:r>
            <a:endParaRPr lang="es-P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35538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Estas son la mezclas que </a:t>
            </a:r>
            <a:r>
              <a:rPr lang="es-PE" dirty="0" err="1"/>
              <a:t>encontraorn</a:t>
            </a:r>
            <a:r>
              <a:rPr lang="es-PE" dirty="0"/>
              <a:t>, enviaban dos y eran diferentes, el</a:t>
            </a:r>
            <a:r>
              <a:rPr lang="es-PE" baseline="0" dirty="0"/>
              <a:t> análisis corroboro que </a:t>
            </a:r>
            <a:r>
              <a:rPr lang="es-PE" dirty="0"/>
              <a:t> </a:t>
            </a:r>
            <a:r>
              <a:rPr lang="es-PE" baseline="0" dirty="0"/>
              <a:t> 36 eran diferentes y 9 eran iguales.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58867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Se identificaron 103 cultivares duplicados y 100 duplicados con colección CIP y </a:t>
            </a:r>
            <a:r>
              <a:rPr lang="es-PE" dirty="0" err="1"/>
              <a:t>tambien</a:t>
            </a:r>
            <a:r>
              <a:rPr lang="es-PE" dirty="0"/>
              <a:t> duplicadas entre comunidades.  Nunca antes se ha podido</a:t>
            </a:r>
            <a:r>
              <a:rPr lang="es-PE" baseline="0" dirty="0"/>
              <a:t> caracterizas </a:t>
            </a:r>
            <a:r>
              <a:rPr lang="es-PE" baseline="0" dirty="0" err="1"/>
              <a:t>molecularmetne</a:t>
            </a:r>
            <a:r>
              <a:rPr lang="es-PE" baseline="0" dirty="0"/>
              <a:t> tan rápido y tan eficientemente. Este nuevo método sin embargo hace que la </a:t>
            </a:r>
            <a:r>
              <a:rPr lang="es-PE" baseline="0" dirty="0" err="1"/>
              <a:t>carectirizacion</a:t>
            </a:r>
            <a:r>
              <a:rPr lang="es-PE" baseline="0" dirty="0"/>
              <a:t> previo no se </a:t>
            </a:r>
            <a:r>
              <a:rPr lang="es-PE" baseline="0" dirty="0" err="1"/>
              <a:t>puda</a:t>
            </a:r>
            <a:r>
              <a:rPr lang="es-PE" baseline="0" dirty="0"/>
              <a:t> compara con seste método mas </a:t>
            </a:r>
            <a:r>
              <a:rPr lang="es-PE" baseline="0" dirty="0" err="1"/>
              <a:t>neuvo</a:t>
            </a:r>
            <a:r>
              <a:rPr lang="es-PE" baseline="0" dirty="0"/>
              <a:t>, Los </a:t>
            </a:r>
            <a:r>
              <a:rPr lang="es-PE" baseline="0" dirty="0" err="1"/>
              <a:t>catalogos</a:t>
            </a:r>
            <a:r>
              <a:rPr lang="es-PE" baseline="0" dirty="0"/>
              <a:t> que se hicieron con el método antiguo (SSR o </a:t>
            </a:r>
            <a:r>
              <a:rPr lang="es-PE" baseline="0" dirty="0" err="1"/>
              <a:t>microsatleites</a:t>
            </a:r>
            <a:r>
              <a:rPr lang="es-PE" baseline="0" dirty="0"/>
              <a:t>) </a:t>
            </a:r>
            <a:r>
              <a:rPr lang="es-PE" baseline="0" dirty="0" err="1"/>
              <a:t>seriviran</a:t>
            </a:r>
            <a:r>
              <a:rPr lang="es-PE" baseline="0" dirty="0"/>
              <a:t> a futuro? </a:t>
            </a: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4115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32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3999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AB1FF2-2285-4410-B6AC-86DC182B0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4046D94-BE59-40D5-B15C-761CDDD6E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A8D33CD-575D-4C8B-982D-F8CA30DAB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CA46A92-828A-4A0B-A8C6-2FC0ACEB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0812EDD-1AFD-484E-BB0E-1FCC3524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109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46CD32-E41A-4CEB-9741-62FFAB5F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EE7CF64-6209-4AB0-A3C9-A5819EB42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736F843-A02F-4BE4-A4CC-FEFA9E58B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61DC3A8-0065-407D-8519-FB2FC36E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2AA515C-070D-4B4E-8E2D-BF940848F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9516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729301-C693-4871-88CF-89A040A48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19464FD-6A9F-44F5-9965-0D3E7E904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BC112A5-002C-4993-A8F5-B02288F8B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9AEC14F-E335-47A7-9614-7F6211A9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4350D43-6E84-479B-9F2C-0E9FF1A52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7621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12A92F-D3B1-4057-92E4-B4A3F276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E015FD-4D7D-4801-8D45-08CE0B70B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0B3AE47-C6A4-4EBC-B5A2-68C12A1B3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61B73C7-1330-4D98-BC45-FD12F1DF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B40304E-F439-4461-A4C6-83BF6CE61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A8303CE-D12A-467C-A439-C6B09719F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641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C7ECB2-5B12-4311-8082-18A3529C6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68E9518-0E83-4242-8057-5D235328C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8EA9D30-3853-442C-8B26-884C808DE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61D3C00-29C0-4550-B3A2-24D6B9613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2BF3475-475C-48CA-92F8-56255D611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B04CBDDB-A2AC-4C6D-B05D-7ACA3130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E9FEFE-7DFF-4E56-919F-891EB12FA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1854657F-FE77-484D-8BA3-FF614CF54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5316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6C328F-0057-44B7-B736-5977360C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049C794E-F78C-4129-8B08-28E1D3A0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8AB72E7-BDFD-4178-99E9-4F0DE620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E5F2676-44CB-4A9F-97A8-0A883B62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277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5254EEBF-A68C-47DB-A5D5-D773CBC0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336FDF2-D725-41E9-A128-D892E20A2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12DD4B1-26D2-4F63-A5D2-4FEB5B198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9144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DE54DE4-52C5-4911-87DC-96C8449B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797829B-DBDA-4229-A810-6E4C35AA9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6AD8B3F-E6B6-48FC-BD8F-5FD0CCC16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115998D-49C9-4E17-9CEC-996AA8D6C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EEDEB36-D83E-4A87-B6F7-BE370D53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0B1CB6B-8FF8-4282-AE64-C22B42ED9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0412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06668CD-A96E-4741-A8FF-2247D4D9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7238812-D405-4311-B00C-30055E138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72B2B07-3430-4716-A525-5754A9583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10BCADE-D41D-4726-A944-D51E5DA36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B033F1E-7DC2-4D1D-A637-6B764771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637ADEE-D12A-4373-A053-97198800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3682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F168BE-A668-420F-8A4B-BF89B43BD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713C06B-B8D3-454B-9A75-8C32886FA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2B37D4-E497-4A79-A735-1E1C151C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637BC78-490D-4E64-A043-7B529FEC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74B461E-88EF-472A-B330-B983BB0A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873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D52BD066-A5CC-4831-A9A6-98C1E1AE7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32597241-6F31-4F78-99E5-D6B65FA12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7136DD9-4EF7-4640-8AAD-C439DAA9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741E5CE-8F54-4BB4-BF87-627BF2A6C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0B89AAD-5163-48F8-BF0A-6C60250E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334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5250EDD-0CCE-4B00-9DF0-23879B3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45AA25E-5CE4-43E2-8F67-B42057E51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44B1043-0600-4532-B0AE-E548EA3FE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F26C2-76BD-45B7-9879-3BF4D8566B68}" type="datetimeFigureOut">
              <a:rPr lang="es-PE" smtClean="0"/>
              <a:t>03/07/2020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D682AFF-539D-4450-979A-29F0EFE42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6EC510C-8A6C-4BFA-9CD2-9B28EF172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2834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Hoja_de_c_lculo_de_Microsoft_Excel2.xlsx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515A8051-2438-4A66-BA71-7ACDCDBC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79991"/>
            <a:ext cx="10515600" cy="1170751"/>
          </a:xfrm>
        </p:spPr>
        <p:txBody>
          <a:bodyPr>
            <a:normAutofit fontScale="90000"/>
          </a:bodyPr>
          <a:lstStyle/>
          <a:p>
            <a:r>
              <a:rPr lang="es-PE" sz="4000" b="1" dirty="0"/>
              <a:t>Evaluando  la Agrobiodiversidad en Custodia de los Guardianes de Papa Nativa del Centro del Perú</a:t>
            </a:r>
            <a:endParaRPr lang="es-PE" sz="4000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xmlns="" id="{F597EB43-A518-461D-8F8C-93286CAE2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175" y="2272683"/>
            <a:ext cx="10515600" cy="3284737"/>
          </a:xfrm>
        </p:spPr>
        <p:txBody>
          <a:bodyPr/>
          <a:lstStyle/>
          <a:p>
            <a:endParaRPr lang="es-PE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4D4258AB-6282-4469-812F-F18A2FCA402C}"/>
              </a:ext>
            </a:extLst>
          </p:cNvPr>
          <p:cNvSpPr/>
          <p:nvPr/>
        </p:nvSpPr>
        <p:spPr>
          <a:xfrm>
            <a:off x="695325" y="233660"/>
            <a:ext cx="105822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ea typeface="Calibri" panose="020F0502020204030204" pitchFamily="34" charset="0"/>
              </a:rPr>
              <a:t>“Fomentando la Agrobiodiversidad en los Andes Centrales del Perú: Innovación Institucional para la Conservación </a:t>
            </a:r>
            <a:r>
              <a:rPr lang="es-PE" sz="1400" b="1" i="1" dirty="0">
                <a:ea typeface="Calibri" panose="020F0502020204030204" pitchFamily="34" charset="0"/>
              </a:rPr>
              <a:t>In Situ</a:t>
            </a:r>
            <a:r>
              <a:rPr lang="es-PE" sz="1400" b="1" dirty="0">
                <a:ea typeface="Calibri" panose="020F0502020204030204" pitchFamily="34" charset="0"/>
              </a:rPr>
              <a:t> y Utilización de la Agrobiodiversidad”</a:t>
            </a:r>
            <a:endParaRPr lang="es-PE" sz="1400" dirty="0"/>
          </a:p>
        </p:txBody>
      </p:sp>
      <p:pic>
        <p:nvPicPr>
          <p:cNvPr id="6" name="Imagen 5" descr="E:\SEMBRANDO LA DIETA 2016\LOGO FINAL YANAPAI_doc2016.jpg">
            <a:extLst>
              <a:ext uri="{FF2B5EF4-FFF2-40B4-BE49-F238E27FC236}">
                <a16:creationId xmlns:a16="http://schemas.microsoft.com/office/drawing/2014/main" xmlns="" id="{197BB254-62A7-409B-89BD-2B256866C09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5557421"/>
            <a:ext cx="1100831" cy="824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Resultado de imagen para logo cip">
            <a:extLst>
              <a:ext uri="{FF2B5EF4-FFF2-40B4-BE49-F238E27FC236}">
                <a16:creationId xmlns:a16="http://schemas.microsoft.com/office/drawing/2014/main" xmlns="" id="{F8CA48EA-3A0E-41A7-8FCD-D3748473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2226" y="5724273"/>
            <a:ext cx="1425374" cy="67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077A20C-7823-4D06-87A0-C06C092B6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5723566"/>
            <a:ext cx="2675631" cy="664809"/>
          </a:xfrm>
          <a:prstGeom prst="rect">
            <a:avLst/>
          </a:prstGeom>
        </p:spPr>
      </p:pic>
      <p:pic>
        <p:nvPicPr>
          <p:cNvPr id="11" name="Picture 16" descr="G:\Logo-Aguapan04.png">
            <a:extLst>
              <a:ext uri="{FF2B5EF4-FFF2-40B4-BE49-F238E27FC236}">
                <a16:creationId xmlns:a16="http://schemas.microsoft.com/office/drawing/2014/main" xmlns="" id="{916A9BB1-AC50-4DAC-82BA-B6E4C3A6F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26" y="5618698"/>
            <a:ext cx="2078074" cy="8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 descr="Imagen que contiene persona, parado, tabla, gente&#10;&#10;Descripción generada con confianza muy alta">
            <a:extLst>
              <a:ext uri="{FF2B5EF4-FFF2-40B4-BE49-F238E27FC236}">
                <a16:creationId xmlns:a16="http://schemas.microsoft.com/office/drawing/2014/main" xmlns="" id="{CDCCD247-256A-48EE-B33E-B53C9CBF3D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9"/>
          <a:stretch/>
        </p:blipFill>
        <p:spPr>
          <a:xfrm>
            <a:off x="375085" y="2271354"/>
            <a:ext cx="5329843" cy="3347343"/>
          </a:xfrm>
          <a:prstGeom prst="rect">
            <a:avLst/>
          </a:prstGeom>
        </p:spPr>
      </p:pic>
      <p:pic>
        <p:nvPicPr>
          <p:cNvPr id="17" name="Imagen 2">
            <a:extLst>
              <a:ext uri="{FF2B5EF4-FFF2-40B4-BE49-F238E27FC236}">
                <a16:creationId xmlns:a16="http://schemas.microsoft.com/office/drawing/2014/main" xmlns="" id="{8685B92D-7FAC-4DDE-A704-A22F3E5FA0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01753" y="2271354"/>
            <a:ext cx="5575847" cy="334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80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C042F583-34B3-48A2-9CB1-E155335A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8997"/>
          </a:xfrm>
        </p:spPr>
        <p:txBody>
          <a:bodyPr>
            <a:normAutofit fontScale="90000"/>
          </a:bodyPr>
          <a:lstStyle/>
          <a:p>
            <a:r>
              <a:rPr lang="es-PE" b="1" dirty="0"/>
              <a:t>Esquema de Presentación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xmlns="" id="{4D0EA1FC-3DD8-4A05-BE60-915B4FCD0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4950"/>
            <a:ext cx="9144000" cy="4006850"/>
          </a:xfrm>
        </p:spPr>
        <p:txBody>
          <a:bodyPr>
            <a:normAutofit/>
          </a:bodyPr>
          <a:lstStyle/>
          <a:p>
            <a:pPr marL="914400" lvl="1" indent="-457200" algn="l">
              <a:buAutoNum type="arabicPeriod"/>
            </a:pPr>
            <a:r>
              <a:rPr lang="es-PE" sz="2800" b="1" dirty="0"/>
              <a:t>Introducción</a:t>
            </a:r>
          </a:p>
          <a:p>
            <a:pPr marL="914400" lvl="1" indent="-457200" algn="l">
              <a:buAutoNum type="arabicPeriod"/>
            </a:pPr>
            <a:r>
              <a:rPr lang="es-PE" sz="2800" b="1" dirty="0"/>
              <a:t>Preguntas de Investigación</a:t>
            </a:r>
          </a:p>
          <a:p>
            <a:pPr algn="l"/>
            <a:r>
              <a:rPr lang="es-PE" sz="3200" b="1" dirty="0"/>
              <a:t>      3. Métodos</a:t>
            </a:r>
          </a:p>
          <a:p>
            <a:pPr algn="l"/>
            <a:r>
              <a:rPr lang="es-PE" sz="3200" b="1" dirty="0"/>
              <a:t>     4.	 Primeros hallazgos</a:t>
            </a:r>
          </a:p>
          <a:p>
            <a:pPr algn="l"/>
            <a:r>
              <a:rPr lang="es-PE" sz="3200" b="1" dirty="0"/>
              <a:t>     5. 	Estudio preliminar de roles de género</a:t>
            </a:r>
          </a:p>
          <a:p>
            <a:pPr algn="l"/>
            <a:r>
              <a:rPr lang="es-PE" sz="3200" b="1" dirty="0"/>
              <a:t>    6. 	Efectos covid- 19</a:t>
            </a:r>
          </a:p>
        </p:txBody>
      </p:sp>
    </p:spTree>
    <p:extLst>
      <p:ext uri="{BB962C8B-B14F-4D97-AF65-F5344CB8AC3E}">
        <p14:creationId xmlns:p14="http://schemas.microsoft.com/office/powerpoint/2010/main" val="141109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965EC426-7FC8-4397-8A1D-C3C58763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3996"/>
            <a:ext cx="10515600" cy="1010629"/>
          </a:xfrm>
        </p:spPr>
        <p:txBody>
          <a:bodyPr>
            <a:normAutofit/>
          </a:bodyPr>
          <a:lstStyle/>
          <a:p>
            <a:pPr algn="ctr"/>
            <a:r>
              <a:rPr lang="es-PE" sz="3200" b="1" dirty="0"/>
              <a:t>Asociación de Guardianes de Papa Nativa del Centro del Perú- AGUAPAN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747BF84B-4290-4BFE-AAF0-FCF7D1F00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2922811"/>
            <a:ext cx="5181600" cy="3208014"/>
          </a:xfrm>
        </p:spPr>
        <p:txBody>
          <a:bodyPr>
            <a:normAutofit lnSpcReduction="10000"/>
          </a:bodyPr>
          <a:lstStyle/>
          <a:p>
            <a:r>
              <a:rPr lang="es-ES_tradnl" altLang="es-PE" dirty="0"/>
              <a:t>Asociación de pequeños agricultores, cultivan  +50 variedades</a:t>
            </a:r>
          </a:p>
          <a:p>
            <a:pPr marL="0" indent="0">
              <a:buNone/>
            </a:pPr>
            <a:endParaRPr lang="es-ES_tradnl" altLang="es-PE" dirty="0"/>
          </a:p>
          <a:p>
            <a:r>
              <a:rPr lang="es-ES_tradnl" altLang="es-PE" dirty="0"/>
              <a:t>Representan y defienden sus intereses como guardianes de papas nativas y tubérculos originarios del Perú.</a:t>
            </a:r>
          </a:p>
          <a:p>
            <a:endParaRPr lang="es-PE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ABE835E-1CE5-4B7A-BB7A-27F5822ABE95}"/>
              </a:ext>
            </a:extLst>
          </p:cNvPr>
          <p:cNvSpPr txBox="1"/>
          <p:nvPr/>
        </p:nvSpPr>
        <p:spPr>
          <a:xfrm>
            <a:off x="838200" y="559293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1. INTRODUCCION</a:t>
            </a:r>
            <a:endParaRPr lang="es-PE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52" y="2334553"/>
            <a:ext cx="5228432" cy="424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3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H:\Benefit Sharing\AguaPAN[Final].jpg">
            <a:extLst>
              <a:ext uri="{FF2B5EF4-FFF2-40B4-BE49-F238E27FC236}">
                <a16:creationId xmlns:a16="http://schemas.microsoft.com/office/drawing/2014/main" xmlns="" id="{613D3B20-68CA-4986-A3E0-EE66531391D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2" r="1" b="30166"/>
          <a:stretch/>
        </p:blipFill>
        <p:spPr bwMode="auto">
          <a:xfrm>
            <a:off x="20" y="-29198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03F5B3A7-60CD-4C51-B74E-489537730B25}"/>
              </a:ext>
            </a:extLst>
          </p:cNvPr>
          <p:cNvSpPr txBox="1"/>
          <p:nvPr/>
        </p:nvSpPr>
        <p:spPr>
          <a:xfrm>
            <a:off x="243840" y="3677920"/>
            <a:ext cx="393192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altLang="es-PE" dirty="0"/>
              <a:t>Pertenecen a 50 comunidades de los departamentos de Junín, Huancavelica, Huánuco, Lima y Pasco.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altLang="es-PE" dirty="0"/>
              <a:t>2020 se incrementaran a 100 comunidades de las regiones de Ayacucho, La Libertad y Ancash.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055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35DD7D-9785-44DF-9A26-191B41DD3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2EAA4F0-4F42-4914-9D04-5349FEF8F7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altLang="es-PE" dirty="0"/>
              <a:t>Promueven el respeto y efectivo cumplimiento de los derechos del agricultor.(</a:t>
            </a:r>
            <a:r>
              <a:rPr lang="es-ES" altLang="es-PE" sz="2400" dirty="0">
                <a:solidFill>
                  <a:srgbClr val="FF0000"/>
                </a:solidFill>
              </a:rPr>
              <a:t>art. 9 del Tratado internacional sobre los recursos fitogenéticos para la alimentación y la agricultura</a:t>
            </a:r>
            <a:r>
              <a:rPr lang="es-ES" altLang="es-PE" sz="2400" dirty="0"/>
              <a:t>)</a:t>
            </a:r>
          </a:p>
          <a:p>
            <a:endParaRPr lang="es-PE" altLang="es-PE" sz="2400" dirty="0"/>
          </a:p>
          <a:p>
            <a:r>
              <a:rPr lang="es-ES" altLang="es-PE" dirty="0"/>
              <a:t>Incentivan la cooperación y solidaridad entre sus asociados(intercambio de semillas, conocimientos)</a:t>
            </a:r>
            <a:endParaRPr lang="es-PE" altLang="es-PE" dirty="0"/>
          </a:p>
          <a:p>
            <a:endParaRPr lang="es-PE" dirty="0"/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xmlns="" id="{FFC1537B-654A-4551-AC49-9A67578C13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248" y="2056670"/>
            <a:ext cx="5175504" cy="388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33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8469"/>
            <a:ext cx="10799615" cy="5472545"/>
          </a:xfrm>
        </p:spPr>
        <p:txBody>
          <a:bodyPr>
            <a:normAutofit fontScale="92500"/>
          </a:bodyPr>
          <a:lstStyle/>
          <a:p>
            <a:r>
              <a:rPr lang="es-SV" dirty="0"/>
              <a:t>Los custodios somos únicos y pocas familias en cada comunidad: queremos </a:t>
            </a:r>
            <a:r>
              <a:rPr lang="es-SV" b="1" dirty="0"/>
              <a:t>aprender entre nosotros</a:t>
            </a:r>
          </a:p>
          <a:p>
            <a:r>
              <a:rPr lang="es-SV" dirty="0"/>
              <a:t>Queremos </a:t>
            </a:r>
            <a:r>
              <a:rPr lang="es-SV" b="1" dirty="0"/>
              <a:t>conservar la diversidad del centro </a:t>
            </a:r>
            <a:r>
              <a:rPr lang="es-SV" dirty="0"/>
              <a:t>del país: cada zona tiene una diversidad única </a:t>
            </a:r>
          </a:p>
          <a:p>
            <a:r>
              <a:rPr lang="es-SV" dirty="0"/>
              <a:t>Queremos </a:t>
            </a:r>
            <a:r>
              <a:rPr lang="es-SV" b="1" dirty="0"/>
              <a:t>auto-representar a nosotros mismos</a:t>
            </a:r>
            <a:r>
              <a:rPr lang="es-SV" dirty="0"/>
              <a:t> cuando se trata de compartir beneficios. </a:t>
            </a:r>
          </a:p>
          <a:p>
            <a:r>
              <a:rPr lang="es-SV" dirty="0"/>
              <a:t>Nosotros sabemos mejor nuestras necesidades y </a:t>
            </a:r>
            <a:r>
              <a:rPr lang="es-SV" b="1" dirty="0"/>
              <a:t>queremos ser escuchados</a:t>
            </a:r>
            <a:r>
              <a:rPr lang="es-SV" dirty="0"/>
              <a:t>.</a:t>
            </a:r>
          </a:p>
          <a:p>
            <a:r>
              <a:rPr lang="es-SV" dirty="0"/>
              <a:t>Queremos que </a:t>
            </a:r>
            <a:r>
              <a:rPr lang="es-SV" b="1" dirty="0"/>
              <a:t>seamos reconocidos en la toma de decisiones</a:t>
            </a:r>
            <a:r>
              <a:rPr lang="es-SV" dirty="0"/>
              <a:t> sobre las formas de compartir beneficios.</a:t>
            </a:r>
          </a:p>
          <a:p>
            <a:r>
              <a:rPr lang="es-SV" dirty="0"/>
              <a:t>Queremos que </a:t>
            </a:r>
            <a:r>
              <a:rPr lang="es-SV" b="1" dirty="0"/>
              <a:t>nosotros hijos continúan cultivando </a:t>
            </a:r>
            <a:r>
              <a:rPr lang="es-SV" dirty="0"/>
              <a:t>las mezclas </a:t>
            </a:r>
          </a:p>
          <a:p>
            <a:r>
              <a:rPr lang="es-SV" dirty="0"/>
              <a:t>Queremos </a:t>
            </a:r>
            <a:r>
              <a:rPr lang="es-SV" b="1" dirty="0"/>
              <a:t>lograr mejores condiciones de vida</a:t>
            </a:r>
            <a:r>
              <a:rPr lang="es-SV" dirty="0"/>
              <a:t> para nuestros socios y los pequeños agricultores conservadores de agrobiodiversidad en general     </a:t>
            </a:r>
          </a:p>
          <a:p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523783"/>
            <a:ext cx="10515600" cy="806675"/>
          </a:xfrm>
        </p:spPr>
        <p:txBody>
          <a:bodyPr>
            <a:normAutofit/>
          </a:bodyPr>
          <a:lstStyle/>
          <a:p>
            <a:pPr algn="ctr"/>
            <a:r>
              <a:rPr lang="es-PE" sz="3600" b="1" dirty="0"/>
              <a:t>¿Porque nos hemos juntado?</a:t>
            </a:r>
          </a:p>
        </p:txBody>
      </p:sp>
    </p:spTree>
    <p:extLst>
      <p:ext uri="{BB962C8B-B14F-4D97-AF65-F5344CB8AC3E}">
        <p14:creationId xmlns:p14="http://schemas.microsoft.com/office/powerpoint/2010/main" val="36529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9675" y="452761"/>
            <a:ext cx="10515600" cy="891852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200" b="1" dirty="0"/>
              <a:t>¿Porque los agricultores cultivamos variedades de papa nativa en  mezcla? – ¿Qué nos motiva?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067" y="1326355"/>
            <a:ext cx="3699936" cy="277495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2"/>
          <a:stretch/>
        </p:blipFill>
        <p:spPr>
          <a:xfrm rot="16200000">
            <a:off x="-288131" y="4209376"/>
            <a:ext cx="2917703" cy="23414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6"/>
          <a:stretch/>
        </p:blipFill>
        <p:spPr>
          <a:xfrm>
            <a:off x="0" y="1189740"/>
            <a:ext cx="2341442" cy="27315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067" y="4083049"/>
            <a:ext cx="3699936" cy="277495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05849" y="1747125"/>
            <a:ext cx="602914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/>
              <a:t>Seguridad alimentaria: diferentes sabores, texturas y propiedades.</a:t>
            </a:r>
          </a:p>
          <a:p>
            <a:endParaRPr lang="es-P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/>
              <a:t>Identidad, orgullo, memoria, tradiciones que tenemos.</a:t>
            </a:r>
          </a:p>
          <a:p>
            <a:endParaRPr lang="es-P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/>
              <a:t>Las variedades se adaptan a nuestra forma de cultivar: los suelos, pisos, pendientes, tipos de labranza </a:t>
            </a:r>
          </a:p>
          <a:p>
            <a:endParaRPr lang="es-P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/>
              <a:t>Manejemos conocimientos ancestrales sobre los usos y diversas formas de cultivo</a:t>
            </a:r>
          </a:p>
          <a:p>
            <a:endParaRPr lang="es-P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2000" dirty="0"/>
              <a:t>Dispersamos los riesgos entre años y entre variedades se protegen.</a:t>
            </a:r>
          </a:p>
          <a:p>
            <a:r>
              <a:rPr lang="es-PE" sz="2000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74177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37351"/>
            <a:ext cx="10515600" cy="648069"/>
          </a:xfrm>
        </p:spPr>
        <p:txBody>
          <a:bodyPr>
            <a:normAutofit/>
          </a:bodyPr>
          <a:lstStyle/>
          <a:p>
            <a:pPr algn="ctr"/>
            <a:r>
              <a:rPr lang="es-PE" sz="3600" b="1" dirty="0"/>
              <a:t>¿Qué problemas y retos afrontamos?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9"/>
          <a:stretch/>
        </p:blipFill>
        <p:spPr>
          <a:xfrm rot="5400000">
            <a:off x="-110023" y="1177134"/>
            <a:ext cx="3131920" cy="2556769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5" r="11755"/>
          <a:stretch/>
        </p:blipFill>
        <p:spPr>
          <a:xfrm>
            <a:off x="177552" y="3944540"/>
            <a:ext cx="2556769" cy="281214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19896" y="1058235"/>
            <a:ext cx="846965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Pérdida de algunas variedades</a:t>
            </a:r>
          </a:p>
          <a:p>
            <a:endParaRPr lang="es-PE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Plagas y enfermedades</a:t>
            </a:r>
          </a:p>
          <a:p>
            <a:endParaRPr lang="es-PE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Distorsiones del mercado</a:t>
            </a:r>
          </a:p>
          <a:p>
            <a:endParaRPr lang="es-PE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Consumidor no valora la mezcla: “</a:t>
            </a:r>
            <a:r>
              <a:rPr lang="es-PE" sz="2400" i="1" dirty="0" err="1"/>
              <a:t>chaqru</a:t>
            </a:r>
            <a:r>
              <a:rPr lang="es-PE" sz="2400" i="1" dirty="0"/>
              <a:t>”, “</a:t>
            </a:r>
            <a:r>
              <a:rPr lang="es-PE" sz="2400" i="1" dirty="0" err="1"/>
              <a:t>wachuy</a:t>
            </a:r>
            <a:r>
              <a:rPr lang="es-PE" sz="2400" i="1" dirty="0"/>
              <a:t>”, “chalo”</a:t>
            </a:r>
          </a:p>
          <a:p>
            <a:endParaRPr lang="es-PE" sz="2400" i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Cambio climático</a:t>
            </a:r>
          </a:p>
          <a:p>
            <a:endParaRPr lang="es-PE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Desconocimiento de los tratados internacionales (ITPGRFA, Nagoya)</a:t>
            </a:r>
          </a:p>
          <a:p>
            <a:endParaRPr lang="es-PE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2400" dirty="0"/>
              <a:t>Queremos mejores condiciones de vida en los sitios de alta diversidad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6456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2F887F-D97D-4458-9C01-DE221CEC4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358"/>
            <a:ext cx="10515600" cy="923330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600" b="1" dirty="0"/>
              <a:t>Aprendiendo los “derechos del agricultor” y que significa “compartir Beneficios</a:t>
            </a:r>
            <a:r>
              <a:rPr lang="es-PE" sz="3200" dirty="0"/>
              <a:t>”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A78D539-5AAB-4B36-A288-0060FFD42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08650"/>
            <a:ext cx="5181600" cy="2840400"/>
          </a:xfrm>
        </p:spPr>
        <p:txBody>
          <a:bodyPr/>
          <a:lstStyle/>
          <a:p>
            <a:pPr>
              <a:defRPr/>
            </a:pPr>
            <a:r>
              <a:rPr lang="es-ES" dirty="0"/>
              <a:t>Fomentan la conservación </a:t>
            </a:r>
            <a:r>
              <a:rPr lang="es-ES" i="1" dirty="0"/>
              <a:t>in situ</a:t>
            </a:r>
            <a:r>
              <a:rPr lang="es-ES" dirty="0"/>
              <a:t> de papas nativas.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s-PE" dirty="0"/>
          </a:p>
          <a:p>
            <a:pPr>
              <a:defRPr/>
            </a:pPr>
            <a:r>
              <a:rPr lang="es-ES" dirty="0"/>
              <a:t>Buscan el bienestar económico y social de sus socios,(estímulos no monetarios).</a:t>
            </a:r>
            <a:endParaRPr lang="es-PE" dirty="0"/>
          </a:p>
          <a:p>
            <a:endParaRPr lang="es-PE" dirty="0"/>
          </a:p>
        </p:txBody>
      </p:sp>
      <p:pic>
        <p:nvPicPr>
          <p:cNvPr id="7" name="Picture 4" descr="G:\chirapaq acobamba2015\DSCF9837.JPG">
            <a:extLst>
              <a:ext uri="{FF2B5EF4-FFF2-40B4-BE49-F238E27FC236}">
                <a16:creationId xmlns:a16="http://schemas.microsoft.com/office/drawing/2014/main" xmlns="" id="{0DDDCAB9-49F6-4AF4-BE76-4D5D7821F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78" y="1825625"/>
            <a:ext cx="5166522" cy="38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57C2231-40E3-4A77-82DD-0DC0063A409C}"/>
              </a:ext>
            </a:extLst>
          </p:cNvPr>
          <p:cNvSpPr txBox="1"/>
          <p:nvPr/>
        </p:nvSpPr>
        <p:spPr>
          <a:xfrm>
            <a:off x="853279" y="5759777"/>
            <a:ext cx="524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Taller de capacitación-Carla Bengoa (SPDA) “los derechos de Agricultor y  Consejo directivo- AGUAPAN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5979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791A4D-ACCA-4BA7-9612-AA4D2C17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155"/>
            <a:ext cx="10942468" cy="893470"/>
          </a:xfrm>
        </p:spPr>
        <p:txBody>
          <a:bodyPr>
            <a:noAutofit/>
          </a:bodyPr>
          <a:lstStyle/>
          <a:p>
            <a:pPr algn="ctr"/>
            <a:r>
              <a:rPr lang="es-PE" altLang="es-PE" sz="2800" dirty="0"/>
              <a:t>Monetario: Contribución de empresa con responsabilidad Social y cumplimiento del “Compartir Beneficios” (Clausula 9- Tratado Internacional de Recursos Fitogenéticos): </a:t>
            </a:r>
            <a:r>
              <a:rPr lang="es-PE" altLang="es-PE" sz="2800" dirty="0" smtClean="0"/>
              <a:t>HZPC y AGRICO</a:t>
            </a:r>
            <a:r>
              <a:rPr lang="es-PE" altLang="es-PE" sz="2800" dirty="0"/>
              <a:t/>
            </a:r>
            <a:br>
              <a:rPr lang="es-PE" altLang="es-PE" sz="2800" dirty="0"/>
            </a:br>
            <a:endParaRPr lang="es-PE" sz="28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0700846-9F00-471B-9AF0-6FA9CD2F31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PE" altLang="es-PE" sz="3200" dirty="0"/>
              <a:t>Usos:</a:t>
            </a:r>
          </a:p>
          <a:p>
            <a:pPr lvl="1"/>
            <a:r>
              <a:rPr lang="es-PE" altLang="es-PE" dirty="0">
                <a:latin typeface="Arial" panose="020B0604020202020204" pitchFamily="34" charset="0"/>
                <a:cs typeface="Arial" panose="020B0604020202020204" pitchFamily="34" charset="0"/>
              </a:rPr>
              <a:t>Educación: Compra de uniforme, útiles escolares, etc.</a:t>
            </a:r>
          </a:p>
          <a:p>
            <a:pPr marL="914400" lvl="2" indent="0">
              <a:buNone/>
            </a:pPr>
            <a:endParaRPr lang="es-PE" alt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PE" altLang="es-PE" dirty="0">
                <a:latin typeface="Arial" panose="020B0604020202020204" pitchFamily="34" charset="0"/>
                <a:cs typeface="Arial" panose="020B0604020202020204" pitchFamily="34" charset="0"/>
              </a:rPr>
              <a:t>Salud: Caso de enfermedad de algún miembro de la familia. Alimentación de los niños.</a:t>
            </a:r>
          </a:p>
          <a:p>
            <a:pPr marL="914400" lvl="2" indent="0">
              <a:buNone/>
            </a:pPr>
            <a:endParaRPr lang="es-PE" alt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PE" altLang="es-PE" dirty="0">
                <a:latin typeface="Arial" panose="020B0604020202020204" pitchFamily="34" charset="0"/>
                <a:cs typeface="Arial" panose="020B0604020202020204" pitchFamily="34" charset="0"/>
              </a:rPr>
              <a:t>Agricultura: compra de guano de corral, herramientas, etc.</a:t>
            </a:r>
          </a:p>
          <a:p>
            <a:endParaRPr lang="es-PE" dirty="0"/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xmlns="" id="{DEF33BB3-26CD-4CD3-93DD-D982E6784C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99" y="1825625"/>
            <a:ext cx="5805102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3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5D724546-7E9F-4427-8987-4662D56D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49910"/>
            <a:ext cx="6862439" cy="1429305"/>
          </a:xfrm>
        </p:spPr>
        <p:txBody>
          <a:bodyPr>
            <a:normAutofit fontScale="90000"/>
          </a:bodyPr>
          <a:lstStyle/>
          <a:p>
            <a:r>
              <a:rPr lang="es-ES" dirty="0"/>
              <a:t>¿Que necesitan para ser socios?</a:t>
            </a:r>
            <a:br>
              <a:rPr lang="es-ES" dirty="0"/>
            </a:br>
            <a:endParaRPr lang="es-PE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xmlns="" id="{72213C4E-EE0B-4170-9D62-ACE4D24938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Ser un pequeño agricultor y cultivar, al menos, [50] variedades de papa nativa. </a:t>
            </a:r>
          </a:p>
          <a:p>
            <a:pPr marL="342900" indent="-342900">
              <a:defRPr/>
            </a:pPr>
            <a:r>
              <a:rPr lang="es-ES" dirty="0"/>
              <a:t>Criar las variedades, como mínimo 15 años.</a:t>
            </a:r>
          </a:p>
          <a:p>
            <a:pPr marL="342900" indent="-342900">
              <a:defRPr/>
            </a:pPr>
            <a:r>
              <a:rPr lang="es-ES" dirty="0"/>
              <a:t> Representar a una sola familia y comunidad. (avalado)</a:t>
            </a:r>
          </a:p>
          <a:p>
            <a:pPr marL="342900" indent="-342900">
              <a:defRPr/>
            </a:pPr>
            <a:r>
              <a:rPr lang="es-ES" dirty="0"/>
              <a:t>Ser aceptado por la asamblea </a:t>
            </a:r>
            <a:endParaRPr lang="es-PE" dirty="0"/>
          </a:p>
          <a:p>
            <a:endParaRPr lang="es-PE" dirty="0"/>
          </a:p>
        </p:txBody>
      </p:sp>
      <p:pic>
        <p:nvPicPr>
          <p:cNvPr id="8" name="Picture 4" descr="G:\chirapaq acobamba2015\DSCF9830.JPG">
            <a:extLst>
              <a:ext uri="{FF2B5EF4-FFF2-40B4-BE49-F238E27FC236}">
                <a16:creationId xmlns:a16="http://schemas.microsoft.com/office/drawing/2014/main" xmlns="" id="{356ABEFA-A1BC-4C1F-BD9A-0D4B08F0339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04" y="1825625"/>
            <a:ext cx="5353336" cy="4016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02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8" y="4763"/>
            <a:ext cx="52578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377" y="1967343"/>
            <a:ext cx="6331272" cy="4350327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096000" y="365117"/>
            <a:ext cx="5702423" cy="1325563"/>
          </a:xfrm>
        </p:spPr>
        <p:txBody>
          <a:bodyPr>
            <a:normAutofit/>
          </a:bodyPr>
          <a:lstStyle/>
          <a:p>
            <a:pPr algn="ctr"/>
            <a:r>
              <a:rPr lang="es-PE" b="1" dirty="0"/>
              <a:t>Declaración de </a:t>
            </a:r>
            <a:r>
              <a:rPr lang="es-PE" b="1" dirty="0" err="1"/>
              <a:t>Laraos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1172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9412C81-2A93-4480-B6B3-D53C8F9E3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90775"/>
          </a:xfrm>
        </p:spPr>
        <p:txBody>
          <a:bodyPr>
            <a:normAutofit fontScale="90000"/>
          </a:bodyPr>
          <a:lstStyle/>
          <a:p>
            <a:r>
              <a:rPr lang="es-MX" sz="3200" b="1" dirty="0">
                <a:solidFill>
                  <a:srgbClr val="FFFF00"/>
                </a:solidFill>
              </a:rPr>
              <a:t>“</a:t>
            </a:r>
            <a:r>
              <a:rPr lang="es-MX" sz="3600" b="1" dirty="0">
                <a:solidFill>
                  <a:srgbClr val="FFFF00"/>
                </a:solidFill>
              </a:rPr>
              <a:t>Fomentando la Agrobiodiversidad en los Andes Centrales del Perú: Innovación Institucional para la Conservación </a:t>
            </a:r>
            <a:r>
              <a:rPr lang="es-MX" sz="3600" b="1" i="1" dirty="0">
                <a:solidFill>
                  <a:srgbClr val="FFFF00"/>
                </a:solidFill>
              </a:rPr>
              <a:t>In Situ</a:t>
            </a:r>
            <a:r>
              <a:rPr lang="es-MX" sz="3600" b="1" dirty="0">
                <a:solidFill>
                  <a:srgbClr val="FFFF00"/>
                </a:solidFill>
              </a:rPr>
              <a:t> y Utilización de la Agrobiodiversidad</a:t>
            </a:r>
            <a:r>
              <a:rPr lang="es-MX" sz="3200" b="1" dirty="0">
                <a:solidFill>
                  <a:srgbClr val="FFFF00"/>
                </a:solidFill>
              </a:rPr>
              <a:t>”</a:t>
            </a:r>
            <a:r>
              <a:rPr lang="es-PE" sz="2800" dirty="0">
                <a:solidFill>
                  <a:srgbClr val="FFFF00"/>
                </a:solidFill>
              </a:rPr>
              <a:t/>
            </a:r>
            <a:br>
              <a:rPr lang="es-PE" sz="2800" dirty="0">
                <a:solidFill>
                  <a:srgbClr val="FFFF00"/>
                </a:solidFill>
              </a:rPr>
            </a:br>
            <a:endParaRPr lang="es-PE" sz="2800" dirty="0">
              <a:solidFill>
                <a:srgbClr val="FFFF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43B1E54-BE4C-433A-BBB2-51945C34E8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2019-2022</a:t>
            </a:r>
          </a:p>
          <a:p>
            <a:r>
              <a:rPr lang="es-ES" b="1" dirty="0">
                <a:solidFill>
                  <a:schemeClr val="bg1"/>
                </a:solidFill>
              </a:rPr>
              <a:t>Asociación de Guardianes de papa nativa del centro del Perú</a:t>
            </a:r>
          </a:p>
          <a:p>
            <a:r>
              <a:rPr lang="es-ES" b="1" dirty="0">
                <a:solidFill>
                  <a:schemeClr val="bg1"/>
                </a:solidFill>
              </a:rPr>
              <a:t>Grupo Yanapai</a:t>
            </a:r>
          </a:p>
          <a:p>
            <a:r>
              <a:rPr lang="es-ES" b="1" dirty="0">
                <a:solidFill>
                  <a:schemeClr val="bg1"/>
                </a:solidFill>
              </a:rPr>
              <a:t>Centro Internacional de la Papa (estudio molecular de Pasco) 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62125" y="5992813"/>
            <a:ext cx="890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rgbClr val="FFC000"/>
                </a:solidFill>
              </a:rPr>
              <a:t>Parcela Paucartambo, Pasco:  496 genotipos,  semilla de 9 agricultores, parcela en turno de  Comunero Rosendo Meza </a:t>
            </a:r>
          </a:p>
        </p:txBody>
      </p:sp>
    </p:spTree>
    <p:extLst>
      <p:ext uri="{BB962C8B-B14F-4D97-AF65-F5344CB8AC3E}">
        <p14:creationId xmlns:p14="http://schemas.microsoft.com/office/powerpoint/2010/main" val="403435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A5BA42-5362-4160-BE47-0A6E0FD7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921" y="1447799"/>
            <a:ext cx="6729730" cy="5086351"/>
          </a:xfrm>
        </p:spPr>
        <p:txBody>
          <a:bodyPr>
            <a:normAutofit fontScale="90000"/>
          </a:bodyPr>
          <a:lstStyle/>
          <a:p>
            <a:r>
              <a:rPr lang="es-PE" sz="3200" dirty="0"/>
              <a:t>¿</a:t>
            </a:r>
            <a:r>
              <a:rPr lang="es-PE" sz="4000" b="1" dirty="0"/>
              <a:t>Que biodiversidad de papa nativa conserva colectivamente AGUAPAN?</a:t>
            </a:r>
            <a:br>
              <a:rPr lang="es-PE" sz="4000" b="1" dirty="0"/>
            </a:br>
            <a:r>
              <a:rPr lang="es-PE" sz="4000" b="1" dirty="0"/>
              <a:t/>
            </a:r>
            <a:br>
              <a:rPr lang="es-PE" sz="4000" b="1" dirty="0"/>
            </a:br>
            <a:r>
              <a:rPr lang="es-PE" sz="4000" b="1" dirty="0"/>
              <a:t>¿Cuánto de esta biodiversidad es única y diferente entre regiones?, y </a:t>
            </a:r>
            <a:br>
              <a:rPr lang="es-PE" sz="4000" b="1" dirty="0"/>
            </a:br>
            <a:r>
              <a:rPr lang="es-PE" sz="4000" b="1" dirty="0"/>
              <a:t/>
            </a:r>
            <a:br>
              <a:rPr lang="es-PE" sz="4000" b="1" dirty="0"/>
            </a:br>
            <a:r>
              <a:rPr lang="es-PE" sz="4000" b="1" dirty="0"/>
              <a:t>¿Como se compara con la colección global del CIP?.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1030E65-8F25-4656-9A5D-0670F0D4C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5634"/>
            <a:ext cx="10515600" cy="515197"/>
          </a:xfrm>
        </p:spPr>
        <p:txBody>
          <a:bodyPr>
            <a:noAutofit/>
          </a:bodyPr>
          <a:lstStyle/>
          <a:p>
            <a:r>
              <a:rPr lang="es-ES" sz="3600" b="1" dirty="0">
                <a:solidFill>
                  <a:schemeClr val="tx1"/>
                </a:solidFill>
              </a:rPr>
              <a:t>2. Preguntas de Investigación</a:t>
            </a:r>
            <a:endParaRPr lang="es-PE" sz="3600" b="1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0"/>
          <a:stretch/>
        </p:blipFill>
        <p:spPr>
          <a:xfrm>
            <a:off x="7111023" y="736448"/>
            <a:ext cx="4705056" cy="538510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069586" y="6040195"/>
            <a:ext cx="5122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b="1" dirty="0">
                <a:solidFill>
                  <a:srgbClr val="C00000"/>
                </a:solidFill>
              </a:rPr>
              <a:t>Ruth Cueva de Laraos Yauyos Lima, muestra las papas que ella siembra,  recibió la semilla de su abuela .</a:t>
            </a:r>
          </a:p>
        </p:txBody>
      </p:sp>
    </p:spTree>
    <p:extLst>
      <p:ext uri="{BB962C8B-B14F-4D97-AF65-F5344CB8AC3E}">
        <p14:creationId xmlns:p14="http://schemas.microsoft.com/office/powerpoint/2010/main" val="16305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07066C15-3275-48D7-84C3-7BE890B0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</a:t>
            </a:r>
            <a:r>
              <a:rPr lang="es-ES" b="1" dirty="0"/>
              <a:t>. Metodología</a:t>
            </a:r>
            <a:r>
              <a:rPr lang="es-ES" dirty="0"/>
              <a:t>:</a:t>
            </a:r>
            <a:endParaRPr lang="es-PE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349906B2-525C-40D3-B9CA-0A2CDE31E927}"/>
              </a:ext>
            </a:extLst>
          </p:cNvPr>
          <p:cNvSpPr/>
          <p:nvPr/>
        </p:nvSpPr>
        <p:spPr>
          <a:xfrm>
            <a:off x="5344357" y="1207924"/>
            <a:ext cx="6009443" cy="5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Componente Agrobiodiversidad:</a:t>
            </a:r>
            <a:endParaRPr lang="es-PE" sz="2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EB9CBAA-7981-4EC2-BD71-0CBBE5C936B3}"/>
              </a:ext>
            </a:extLst>
          </p:cNvPr>
          <p:cNvSpPr txBox="1"/>
          <p:nvPr/>
        </p:nvSpPr>
        <p:spPr>
          <a:xfrm>
            <a:off x="585191" y="2150977"/>
            <a:ext cx="5791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/>
          </a:p>
          <a:p>
            <a:endParaRPr lang="es-PE" dirty="0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xmlns="" id="{DF083077-223D-44F2-B699-5D801261B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652" y="2026763"/>
            <a:ext cx="6094713" cy="3706518"/>
          </a:xfrm>
        </p:spPr>
        <p:txBody>
          <a:bodyPr>
            <a:normAutofit fontScale="70000" lnSpcReduction="20000"/>
          </a:bodyPr>
          <a:lstStyle/>
          <a:p>
            <a:r>
              <a:rPr lang="es-ES" sz="2400" dirty="0"/>
              <a:t>Taller de planificación: Consentimiento previo</a:t>
            </a:r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/>
              <a:t>Colecta de variedades de cada agricultor</a:t>
            </a:r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 smtClean="0"/>
              <a:t>Inventario </a:t>
            </a:r>
            <a:r>
              <a:rPr lang="es-ES" sz="2400" dirty="0"/>
              <a:t>y codificación de variedades por </a:t>
            </a:r>
            <a:r>
              <a:rPr lang="es-ES" sz="2400" dirty="0" smtClean="0"/>
              <a:t>agricultor/Región</a:t>
            </a:r>
          </a:p>
          <a:p>
            <a:r>
              <a:rPr lang="es-ES" sz="2400" dirty="0" smtClean="0"/>
              <a:t>CIP  extracción de ADN de tubérculos y análisis  con marcadores SNP (polimorfismo de un solo nucleótido) Gracias al </a:t>
            </a:r>
            <a:r>
              <a:rPr lang="es-ES" sz="2400" dirty="0" err="1" smtClean="0"/>
              <a:t>secuenciaminto</a:t>
            </a:r>
            <a:r>
              <a:rPr lang="es-ES" sz="2400" dirty="0" smtClean="0"/>
              <a:t> de papa, es mas preciso que el anterior. (SSR) </a:t>
            </a:r>
            <a:endParaRPr lang="es-ES" sz="2400" dirty="0"/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>
                <a:solidFill>
                  <a:srgbClr val="FF0000"/>
                </a:solidFill>
              </a:rPr>
              <a:t>Comparación de variedades por agricultor</a:t>
            </a:r>
          </a:p>
          <a:p>
            <a:pPr marL="0" indent="0">
              <a:buNone/>
            </a:pPr>
            <a:endParaRPr lang="es-ES" sz="2400" dirty="0">
              <a:solidFill>
                <a:srgbClr val="FF0000"/>
              </a:solidFill>
            </a:endParaRPr>
          </a:p>
          <a:p>
            <a:r>
              <a:rPr lang="es-ES" sz="2400" dirty="0">
                <a:solidFill>
                  <a:srgbClr val="FF0000"/>
                </a:solidFill>
              </a:rPr>
              <a:t>Identificación de variedades únicas</a:t>
            </a:r>
          </a:p>
          <a:p>
            <a:endParaRPr lang="es-ES" dirty="0"/>
          </a:p>
        </p:txBody>
      </p:sp>
      <p:pic>
        <p:nvPicPr>
          <p:cNvPr id="15" name="Marcador de contenido 14" descr="Imagen que contiene persona, pasto, niño, gente&#10;&#10;Descripción generada con confianza muy alta">
            <a:extLst>
              <a:ext uri="{FF2B5EF4-FFF2-40B4-BE49-F238E27FC236}">
                <a16:creationId xmlns:a16="http://schemas.microsoft.com/office/drawing/2014/main" xmlns="" id="{2FA24279-3844-4EDD-8F04-652767D076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164" y="1704353"/>
            <a:ext cx="4780670" cy="435133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3E1A756-2743-46CF-857D-94CB926C748F}"/>
              </a:ext>
            </a:extLst>
          </p:cNvPr>
          <p:cNvSpPr txBox="1"/>
          <p:nvPr/>
        </p:nvSpPr>
        <p:spPr>
          <a:xfrm>
            <a:off x="200543" y="6055691"/>
            <a:ext cx="5269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C00000"/>
                </a:solidFill>
              </a:rPr>
              <a:t>Roque Gaspar Contreras e hijos, identificando variedades. Comunidad Tiso- San Pedro de </a:t>
            </a:r>
            <a:r>
              <a:rPr lang="es-ES" sz="1600" b="1" dirty="0" err="1">
                <a:solidFill>
                  <a:srgbClr val="C00000"/>
                </a:solidFill>
              </a:rPr>
              <a:t>Saño</a:t>
            </a:r>
            <a:r>
              <a:rPr lang="es-ES" sz="1600" b="1" dirty="0">
                <a:solidFill>
                  <a:srgbClr val="C00000"/>
                </a:solidFill>
              </a:rPr>
              <a:t>, Huancayo. </a:t>
            </a:r>
            <a:endParaRPr lang="es-PE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80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DBB388A5-6300-460F-8131-EEA93652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91" y="365125"/>
            <a:ext cx="10901779" cy="1325563"/>
          </a:xfrm>
        </p:spPr>
        <p:txBody>
          <a:bodyPr>
            <a:normAutofit/>
          </a:bodyPr>
          <a:lstStyle/>
          <a:p>
            <a:pPr algn="ctr"/>
            <a:r>
              <a:rPr lang="es-PE" sz="3600" b="1" dirty="0" smtClean="0"/>
              <a:t>TALLER DE CAPACITACION-</a:t>
            </a:r>
            <a:r>
              <a:rPr lang="es-PE" sz="3600" b="1" dirty="0" err="1" smtClean="0"/>
              <a:t>Caracterzacion</a:t>
            </a:r>
            <a:r>
              <a:rPr lang="es-PE" sz="3600" b="1" dirty="0" smtClean="0"/>
              <a:t> CIP Febrero 2020</a:t>
            </a:r>
            <a:endParaRPr lang="es-PE" sz="3600" b="1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0B1C0BC-27FC-4029-A6A3-887C0A4FC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926358"/>
            <a:ext cx="5844466" cy="4259464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Instalación de parcelas de caracterización/Región</a:t>
            </a:r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/>
              <a:t>Capacitación en caracterización morfológica y fotografía: Practicantes, tesistas y agricultores.</a:t>
            </a:r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/>
              <a:t>Caracterización Morfológica: Planta, hoja, flor, tubérculo y brote</a:t>
            </a:r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/>
              <a:t>Fotografía de cada variedad</a:t>
            </a:r>
          </a:p>
          <a:p>
            <a:endParaRPr lang="es-PE" dirty="0"/>
          </a:p>
        </p:txBody>
      </p:sp>
      <p:pic>
        <p:nvPicPr>
          <p:cNvPr id="8" name="Marcador de contenido 9" descr="Imagen que contiene edificio, exterior, persona, hombre&#10;&#10;Descripción generada con confianza muy alta">
            <a:extLst>
              <a:ext uri="{FF2B5EF4-FFF2-40B4-BE49-F238E27FC236}">
                <a16:creationId xmlns:a16="http://schemas.microsoft.com/office/drawing/2014/main" xmlns="" id="{8746CDF2-94E5-4DA8-9299-C9750676F8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80" y="1926358"/>
            <a:ext cx="5181600" cy="3890132"/>
          </a:xfr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013C9372-8CB8-41A2-86A9-179437B5F475}"/>
              </a:ext>
            </a:extLst>
          </p:cNvPr>
          <p:cNvSpPr txBox="1"/>
          <p:nvPr/>
        </p:nvSpPr>
        <p:spPr>
          <a:xfrm>
            <a:off x="714080" y="5816490"/>
            <a:ext cx="518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Taller de capacitación- Caracterización, CIP 2020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376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7CA321E2-2586-436C-80FA-0D3634797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8362"/>
          </a:xfrm>
        </p:spPr>
        <p:txBody>
          <a:bodyPr>
            <a:normAutofit/>
          </a:bodyPr>
          <a:lstStyle/>
          <a:p>
            <a:r>
              <a:rPr lang="es-ES" sz="4000" b="1" dirty="0"/>
              <a:t>Postergado por Covid-19</a:t>
            </a:r>
            <a:endParaRPr lang="es-PE" sz="4000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EB6CF1F-29E8-452E-892F-6B23EC9F5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226" y="2320664"/>
            <a:ext cx="9455920" cy="1637907"/>
          </a:xfrm>
        </p:spPr>
        <p:txBody>
          <a:bodyPr>
            <a:noAutofit/>
          </a:bodyPr>
          <a:lstStyle/>
          <a:p>
            <a:r>
              <a:rPr lang="es-ES" sz="3200" dirty="0">
                <a:solidFill>
                  <a:srgbClr val="FF0000"/>
                </a:solidFill>
              </a:rPr>
              <a:t>Taller de etnobotánica durante la cosecha y selección: Nombres, origen, conocimiento, historias, usos </a:t>
            </a:r>
          </a:p>
          <a:p>
            <a:endParaRPr lang="es-PE" sz="3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1524000" y="4162425"/>
            <a:ext cx="89161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FF0000"/>
                </a:solidFill>
              </a:rPr>
              <a:t>SIG participativo: mapeo y evaluación de frecuencias de variedades en parcelas de los agricultores custodios. /región</a:t>
            </a:r>
          </a:p>
          <a:p>
            <a:r>
              <a:rPr lang="es-ES" sz="3200" dirty="0">
                <a:solidFill>
                  <a:srgbClr val="FF0000"/>
                </a:solidFill>
              </a:rPr>
              <a:t> </a:t>
            </a:r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92894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81C457-7FCF-4BF9-85DD-09DAB1B1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</a:t>
            </a:r>
            <a:r>
              <a:rPr lang="es-ES" b="1" dirty="0"/>
              <a:t>Primeros hallazgos</a:t>
            </a:r>
            <a:endParaRPr lang="es-PE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939BC0A-1AD0-4761-802E-6332B43E9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/>
              <a:t>Tabla N°1 : Número de Socios por género y región, 2019</a:t>
            </a:r>
            <a:endParaRPr lang="es-PE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xmlns="" id="{5A759ABA-EB04-4A18-871D-8A7407365B1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54895757"/>
              </p:ext>
            </p:extLst>
          </p:nvPr>
        </p:nvGraphicFramePr>
        <p:xfrm>
          <a:off x="6019802" y="2493826"/>
          <a:ext cx="5510211" cy="3434007"/>
        </p:xfrm>
        <a:graphic>
          <a:graphicData uri="http://schemas.openxmlformats.org/drawingml/2006/table">
            <a:tbl>
              <a:tblPr/>
              <a:tblGrid>
                <a:gridCol w="410160">
                  <a:extLst>
                    <a:ext uri="{9D8B030D-6E8A-4147-A177-3AD203B41FA5}">
                      <a16:colId xmlns:a16="http://schemas.microsoft.com/office/drawing/2014/main" xmlns="" val="2486470760"/>
                    </a:ext>
                  </a:extLst>
                </a:gridCol>
                <a:gridCol w="1590771">
                  <a:extLst>
                    <a:ext uri="{9D8B030D-6E8A-4147-A177-3AD203B41FA5}">
                      <a16:colId xmlns:a16="http://schemas.microsoft.com/office/drawing/2014/main" xmlns="" val="889592873"/>
                    </a:ext>
                  </a:extLst>
                </a:gridCol>
                <a:gridCol w="1093278">
                  <a:extLst>
                    <a:ext uri="{9D8B030D-6E8A-4147-A177-3AD203B41FA5}">
                      <a16:colId xmlns:a16="http://schemas.microsoft.com/office/drawing/2014/main" xmlns="" val="2765403415"/>
                    </a:ext>
                  </a:extLst>
                </a:gridCol>
                <a:gridCol w="1014818">
                  <a:extLst>
                    <a:ext uri="{9D8B030D-6E8A-4147-A177-3AD203B41FA5}">
                      <a16:colId xmlns:a16="http://schemas.microsoft.com/office/drawing/2014/main" xmlns="" val="453658198"/>
                    </a:ext>
                  </a:extLst>
                </a:gridCol>
                <a:gridCol w="1401184">
                  <a:extLst>
                    <a:ext uri="{9D8B030D-6E8A-4147-A177-3AD203B41FA5}">
                      <a16:colId xmlns:a16="http://schemas.microsoft.com/office/drawing/2014/main" xmlns="" val="2209590199"/>
                    </a:ext>
                  </a:extLst>
                </a:gridCol>
              </a:tblGrid>
              <a:tr h="394476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N°</a:t>
                      </a:r>
                      <a:endParaRPr lang="es-PE" sz="16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REGION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520" marR="7520" marT="75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51841958"/>
                  </a:ext>
                </a:extLst>
              </a:tr>
              <a:tr h="612013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 Varón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Mujer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TOTAL SOCIOS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475760"/>
                  </a:ext>
                </a:extLst>
              </a:tr>
              <a:tr h="455138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Huancavelica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15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7971642"/>
                  </a:ext>
                </a:extLst>
              </a:tr>
              <a:tr h="394476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Huánuco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7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206111"/>
                  </a:ext>
                </a:extLst>
              </a:tr>
              <a:tr h="394476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Junín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02741241"/>
                  </a:ext>
                </a:extLst>
              </a:tr>
              <a:tr h="394476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Lima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4936933"/>
                  </a:ext>
                </a:extLst>
              </a:tr>
              <a:tr h="403442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8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Pasco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7407944"/>
                  </a:ext>
                </a:extLst>
              </a:tr>
              <a:tr h="385510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Total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39</a:t>
                      </a:r>
                    </a:p>
                  </a:txBody>
                  <a:tcPr marL="7520" marR="7520" marT="75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51</a:t>
                      </a:r>
                    </a:p>
                  </a:txBody>
                  <a:tcPr marL="7520" marR="7520" marT="7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9530645"/>
                  </a:ext>
                </a:extLst>
              </a:tr>
            </a:tbl>
          </a:graphicData>
        </a:graphic>
      </p:graphicFrame>
      <p:pic>
        <p:nvPicPr>
          <p:cNvPr id="6" name="Marcador de contenido 5" descr="Un grupo de personas de pie&#10;&#10;Descripción generada con confianza alta">
            <a:extLst>
              <a:ext uri="{FF2B5EF4-FFF2-40B4-BE49-F238E27FC236}">
                <a16:creationId xmlns:a16="http://schemas.microsoft.com/office/drawing/2014/main" xmlns="" id="{687A010C-DB2F-4A00-BA62-421540F02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28" y="2243245"/>
            <a:ext cx="4912784" cy="3684588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7DCF949F-2904-49ED-999E-81B51CCF9C20}"/>
              </a:ext>
            </a:extLst>
          </p:cNvPr>
          <p:cNvSpPr txBox="1"/>
          <p:nvPr/>
        </p:nvSpPr>
        <p:spPr>
          <a:xfrm>
            <a:off x="1234911" y="6033155"/>
            <a:ext cx="343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Socios de AGUAPAN- Región Junín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6725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xmlns="" id="{CA2A0E57-480E-4CF0-9A5F-AE1340C327F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39034957"/>
              </p:ext>
            </p:extLst>
          </p:nvPr>
        </p:nvGraphicFramePr>
        <p:xfrm>
          <a:off x="6283102" y="2826520"/>
          <a:ext cx="5327989" cy="3698570"/>
        </p:xfrm>
        <a:graphic>
          <a:graphicData uri="http://schemas.openxmlformats.org/drawingml/2006/table">
            <a:tbl>
              <a:tblPr/>
              <a:tblGrid>
                <a:gridCol w="1647202">
                  <a:extLst>
                    <a:ext uri="{9D8B030D-6E8A-4147-A177-3AD203B41FA5}">
                      <a16:colId xmlns:a16="http://schemas.microsoft.com/office/drawing/2014/main" xmlns="" val="2417046832"/>
                    </a:ext>
                  </a:extLst>
                </a:gridCol>
                <a:gridCol w="874441">
                  <a:extLst>
                    <a:ext uri="{9D8B030D-6E8A-4147-A177-3AD203B41FA5}">
                      <a16:colId xmlns:a16="http://schemas.microsoft.com/office/drawing/2014/main" xmlns="" val="662104444"/>
                    </a:ext>
                  </a:extLst>
                </a:gridCol>
                <a:gridCol w="1464181">
                  <a:extLst>
                    <a:ext uri="{9D8B030D-6E8A-4147-A177-3AD203B41FA5}">
                      <a16:colId xmlns:a16="http://schemas.microsoft.com/office/drawing/2014/main" xmlns="" val="3967610587"/>
                    </a:ext>
                  </a:extLst>
                </a:gridCol>
                <a:gridCol w="1342165">
                  <a:extLst>
                    <a:ext uri="{9D8B030D-6E8A-4147-A177-3AD203B41FA5}">
                      <a16:colId xmlns:a16="http://schemas.microsoft.com/office/drawing/2014/main" xmlns="" val="3262251189"/>
                    </a:ext>
                  </a:extLst>
                </a:gridCol>
              </a:tblGrid>
              <a:tr h="1232856">
                <a:tc>
                  <a:txBody>
                    <a:bodyPr/>
                    <a:lstStyle/>
                    <a:p>
                      <a:pPr algn="ctr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SOCIOS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N°</a:t>
                      </a:r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SOCIOS APORTARON SEMILLA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VARIEDADES 2019-2020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3727348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HUANCAVELICA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1792952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JUNIN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9618926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0784718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HUANUCO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3793515"/>
                  </a:ext>
                </a:extLst>
              </a:tr>
              <a:tr h="422211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0673538"/>
                  </a:ext>
                </a:extLst>
              </a:tr>
              <a:tr h="422211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966890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xmlns="" id="{E8D2CCAA-7FBC-4664-AF1D-F48A901194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550957"/>
              </p:ext>
            </p:extLst>
          </p:nvPr>
        </p:nvGraphicFramePr>
        <p:xfrm>
          <a:off x="79899" y="1734431"/>
          <a:ext cx="5924366" cy="4932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9775FEC3-23D4-47A9-A983-C6D0212A7B78}"/>
              </a:ext>
            </a:extLst>
          </p:cNvPr>
          <p:cNvSpPr txBox="1"/>
          <p:nvPr/>
        </p:nvSpPr>
        <p:spPr>
          <a:xfrm>
            <a:off x="1140643" y="1149656"/>
            <a:ext cx="10284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Variedades colectadas e inventariadas por región- 2019-2020</a:t>
            </a:r>
            <a:endParaRPr lang="es-PE" sz="32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930C2BC-C99B-4F6E-AB00-75C66D319E5A}"/>
              </a:ext>
            </a:extLst>
          </p:cNvPr>
          <p:cNvSpPr/>
          <p:nvPr/>
        </p:nvSpPr>
        <p:spPr>
          <a:xfrm>
            <a:off x="6393622" y="1995523"/>
            <a:ext cx="5106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solidFill>
                  <a:prstClr val="black"/>
                </a:solidFill>
              </a:rPr>
              <a:t>Tabla </a:t>
            </a:r>
            <a:r>
              <a:rPr lang="es-ES" sz="2400" b="1" dirty="0" err="1">
                <a:solidFill>
                  <a:prstClr val="black"/>
                </a:solidFill>
              </a:rPr>
              <a:t>N°</a:t>
            </a:r>
            <a:r>
              <a:rPr lang="es-ES" sz="2400" b="1" dirty="0">
                <a:solidFill>
                  <a:prstClr val="black"/>
                </a:solidFill>
              </a:rPr>
              <a:t> 2: Variedades colectadas e inventariadas por región- 2019-2020</a:t>
            </a:r>
            <a:endParaRPr lang="es-PE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9150" y="759140"/>
            <a:ext cx="8735626" cy="636528"/>
          </a:xfrm>
        </p:spPr>
        <p:txBody>
          <a:bodyPr>
            <a:normAutofit/>
          </a:bodyPr>
          <a:lstStyle/>
          <a:p>
            <a:r>
              <a:rPr lang="es-PE" b="1" dirty="0"/>
              <a:t> Caracterización morfológica y molecular Pasco </a:t>
            </a:r>
          </a:p>
        </p:txBody>
      </p:sp>
      <p:pic>
        <p:nvPicPr>
          <p:cNvPr id="2050" name="Picture 2" descr="Image may contain: 1 person, smiling, standing, mountain, outdoor and natur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16963" y="1793242"/>
            <a:ext cx="6172200" cy="430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2837" y="1661900"/>
            <a:ext cx="5014126" cy="43383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Parcela 1: 496 genotipos sembrados en la chacra de  Maria Cosme (Comunidad de </a:t>
            </a:r>
            <a:r>
              <a:rPr lang="es-PE" sz="2000" b="1" dirty="0" err="1"/>
              <a:t>Huachón</a:t>
            </a:r>
            <a:r>
              <a:rPr lang="es-PE" sz="2000" b="1" dirty="0"/>
              <a:t>) a 3790msnm</a:t>
            </a:r>
          </a:p>
          <a:p>
            <a:endParaRPr lang="es-P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Parcela 2. </a:t>
            </a:r>
            <a:r>
              <a:rPr lang="es-PE" sz="2000" b="1" dirty="0" smtClean="0"/>
              <a:t>los mismos </a:t>
            </a:r>
            <a:r>
              <a:rPr lang="es-PE" sz="2000" b="1" dirty="0" err="1" smtClean="0"/>
              <a:t>gentoipos</a:t>
            </a:r>
            <a:r>
              <a:rPr lang="es-PE" sz="2000" b="1" dirty="0" smtClean="0"/>
              <a:t> en </a:t>
            </a:r>
            <a:r>
              <a:rPr lang="es-PE" sz="2000" b="1" dirty="0" err="1" smtClean="0"/>
              <a:t>en</a:t>
            </a:r>
            <a:r>
              <a:rPr lang="es-PE" sz="2000" b="1" dirty="0" smtClean="0"/>
              <a:t> </a:t>
            </a:r>
            <a:r>
              <a:rPr lang="es-PE" sz="2000" b="1" dirty="0"/>
              <a:t>turno de la comunidad de Paucartambo  Comunero Guardian  Rosendo Meza. </a:t>
            </a:r>
          </a:p>
          <a:p>
            <a:endParaRPr lang="es-P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2000" b="1" dirty="0"/>
              <a:t>1-2 tubérculos de cada Genotipo se envió al CIP para un estudio genético </a:t>
            </a:r>
            <a:r>
              <a:rPr lang="es-PE" sz="2000" dirty="0"/>
              <a:t>.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591561" y="6163548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C00000"/>
                </a:solidFill>
              </a:rPr>
              <a:t>Trasladando semilla a la parcela De </a:t>
            </a:r>
            <a:r>
              <a:rPr lang="es-PE" b="1" dirty="0" err="1">
                <a:solidFill>
                  <a:srgbClr val="C00000"/>
                </a:solidFill>
              </a:rPr>
              <a:t>maria</a:t>
            </a:r>
            <a:r>
              <a:rPr lang="es-PE" b="1" dirty="0">
                <a:solidFill>
                  <a:srgbClr val="C00000"/>
                </a:solidFill>
              </a:rPr>
              <a:t>  Cosme (</a:t>
            </a:r>
            <a:r>
              <a:rPr lang="es-PE" b="1" dirty="0" err="1">
                <a:solidFill>
                  <a:srgbClr val="C00000"/>
                </a:solidFill>
              </a:rPr>
              <a:t>Huachon</a:t>
            </a:r>
            <a:r>
              <a:rPr lang="es-PE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92280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" y="942976"/>
            <a:ext cx="7556500" cy="56673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445" y="1029335"/>
            <a:ext cx="6832600" cy="558101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60D695A-F4BB-4A10-86C2-07B85B9C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365126"/>
            <a:ext cx="10515600" cy="577850"/>
          </a:xfrm>
        </p:spPr>
        <p:txBody>
          <a:bodyPr>
            <a:normAutofit fontScale="90000"/>
          </a:bodyPr>
          <a:lstStyle/>
          <a:p>
            <a:r>
              <a:rPr lang="es-PE" sz="4000" b="1" dirty="0"/>
              <a:t>Campo Maria Cosme </a:t>
            </a:r>
            <a:r>
              <a:rPr lang="es-PE" sz="4000" b="1" u="sng" dirty="0"/>
              <a:t>Huachón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57" y="4450079"/>
            <a:ext cx="2683511" cy="2012633"/>
          </a:xfrm>
        </p:spPr>
      </p:pic>
    </p:spTree>
    <p:extLst>
      <p:ext uri="{BB962C8B-B14F-4D97-AF65-F5344CB8AC3E}">
        <p14:creationId xmlns:p14="http://schemas.microsoft.com/office/powerpoint/2010/main" val="153510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Campo </a:t>
            </a:r>
            <a:r>
              <a:rPr lang="es-PE" dirty="0" smtClean="0"/>
              <a:t>Paucartambo( </a:t>
            </a:r>
            <a:r>
              <a:rPr lang="es-PE" dirty="0"/>
              <a:t>Rosendo </a:t>
            </a:r>
            <a:r>
              <a:rPr lang="es-PE" sz="3600" dirty="0" smtClean="0"/>
              <a:t>Meza). </a:t>
            </a:r>
            <a:r>
              <a:rPr lang="es-PE" sz="3200" dirty="0"/>
              <a:t>4000 </a:t>
            </a:r>
            <a:r>
              <a:rPr lang="es-PE" sz="2400" dirty="0" err="1"/>
              <a:t>m.s.n.m</a:t>
            </a:r>
            <a:r>
              <a:rPr lang="es-PE" sz="2400" dirty="0"/>
              <a:t> </a:t>
            </a:r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2058194"/>
            <a:ext cx="5181600" cy="3886200"/>
          </a:xfrm>
        </p:spPr>
      </p:pic>
      <p:pic>
        <p:nvPicPr>
          <p:cNvPr id="11" name="Marcador de contenido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68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077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lanta con flores moradas&#10;&#10;Descripción generada con confianza alta">
            <a:extLst>
              <a:ext uri="{FF2B5EF4-FFF2-40B4-BE49-F238E27FC236}">
                <a16:creationId xmlns:a16="http://schemas.microsoft.com/office/drawing/2014/main" xmlns="" id="{AF1ACAFF-698B-4C79-BB49-8C3B3B5F19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135628" y="932296"/>
            <a:ext cx="2293215" cy="2124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 descr="Imagen que contiene árbol&#10;&#10;Descripción generada con confianza muy alta">
            <a:extLst>
              <a:ext uri="{FF2B5EF4-FFF2-40B4-BE49-F238E27FC236}">
                <a16:creationId xmlns:a16="http://schemas.microsoft.com/office/drawing/2014/main" xmlns="" id="{31A3ADAC-F015-462A-A274-B1732DD42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831868" y="1092994"/>
            <a:ext cx="2325301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 descr="Una planta con hojas verdes&#10;&#10;Descripción generada con confianza alta">
            <a:extLst>
              <a:ext uri="{FF2B5EF4-FFF2-40B4-BE49-F238E27FC236}">
                <a16:creationId xmlns:a16="http://schemas.microsoft.com/office/drawing/2014/main" xmlns="" id="{914E0CB7-D505-4505-BE0A-C09B381B42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968" y="930102"/>
            <a:ext cx="3493294" cy="4727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E33324E-0838-49D9-A3A0-C83EFCF98DFD}"/>
              </a:ext>
            </a:extLst>
          </p:cNvPr>
          <p:cNvSpPr txBox="1"/>
          <p:nvPr/>
        </p:nvSpPr>
        <p:spPr>
          <a:xfrm>
            <a:off x="561975" y="5638800"/>
            <a:ext cx="349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</a:t>
            </a:r>
            <a:r>
              <a:rPr lang="es-PE" dirty="0" err="1"/>
              <a:t>ariedad</a:t>
            </a:r>
            <a:r>
              <a:rPr lang="es-PE" dirty="0"/>
              <a:t> Rosada- </a:t>
            </a:r>
            <a:r>
              <a:rPr lang="es-PE" dirty="0" err="1"/>
              <a:t>Chocna</a:t>
            </a:r>
            <a:r>
              <a:rPr lang="es-PE" dirty="0"/>
              <a:t>, Lima</a:t>
            </a:r>
          </a:p>
        </p:txBody>
      </p:sp>
      <p:pic>
        <p:nvPicPr>
          <p:cNvPr id="3" name="Imagen 2" descr="Imagen que contiene interior, manzana, fruta, comida&#10;&#10;Descripción generada con confianza muy alta">
            <a:extLst>
              <a:ext uri="{FF2B5EF4-FFF2-40B4-BE49-F238E27FC236}">
                <a16:creationId xmlns:a16="http://schemas.microsoft.com/office/drawing/2014/main" xmlns="" id="{6593B86D-E303-41A9-BF1D-985C72E929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875" y="3610575"/>
            <a:ext cx="2615399" cy="196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387EBDBA-5EC1-4951-AD97-332044421FFD}"/>
              </a:ext>
            </a:extLst>
          </p:cNvPr>
          <p:cNvSpPr/>
          <p:nvPr/>
        </p:nvSpPr>
        <p:spPr>
          <a:xfrm>
            <a:off x="6635980" y="3794732"/>
            <a:ext cx="1790897" cy="1855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466292C0-2990-421F-9F59-82B511F2AA02}"/>
              </a:ext>
            </a:extLst>
          </p:cNvPr>
          <p:cNvCxnSpPr/>
          <p:nvPr/>
        </p:nvCxnSpPr>
        <p:spPr>
          <a:xfrm>
            <a:off x="6645652" y="3783734"/>
            <a:ext cx="1790897" cy="18550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B7C99345-DAA7-48BE-ACE7-3097C27F9A25}"/>
              </a:ext>
            </a:extLst>
          </p:cNvPr>
          <p:cNvCxnSpPr/>
          <p:nvPr/>
        </p:nvCxnSpPr>
        <p:spPr>
          <a:xfrm flipV="1">
            <a:off x="6645652" y="3783734"/>
            <a:ext cx="1790897" cy="17883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784C268-9551-48D5-9CCA-8EAF57A60767}"/>
              </a:ext>
            </a:extLst>
          </p:cNvPr>
          <p:cNvSpPr txBox="1"/>
          <p:nvPr/>
        </p:nvSpPr>
        <p:spPr>
          <a:xfrm>
            <a:off x="6645652" y="5649798"/>
            <a:ext cx="178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Caracterización de bayas- No se realizó</a:t>
            </a:r>
            <a:endParaRPr lang="es-PE" sz="1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69CB617-B4FD-46AF-8B44-8E34620E5E15}"/>
              </a:ext>
            </a:extLst>
          </p:cNvPr>
          <p:cNvSpPr txBox="1"/>
          <p:nvPr/>
        </p:nvSpPr>
        <p:spPr>
          <a:xfrm>
            <a:off x="3168032" y="5911408"/>
            <a:ext cx="397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Caracterización: 2728 accesiones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Caracterización morfológica: 70%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Caracterización de tubérculos: 80%</a:t>
            </a:r>
            <a:endParaRPr lang="es-PE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990AB26D-C9CD-4E85-92D4-1EEA3C7FEF9F}"/>
              </a:ext>
            </a:extLst>
          </p:cNvPr>
          <p:cNvSpPr txBox="1"/>
          <p:nvPr/>
        </p:nvSpPr>
        <p:spPr>
          <a:xfrm>
            <a:off x="4055268" y="622169"/>
            <a:ext cx="271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Avances en caracterización y fotografía de accesiones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7620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7" descr="Grupo de personas en medio de campo&#10;&#10;Descripción generada con confianza alta">
            <a:extLst>
              <a:ext uri="{FF2B5EF4-FFF2-40B4-BE49-F238E27FC236}">
                <a16:creationId xmlns:a16="http://schemas.microsoft.com/office/drawing/2014/main" xmlns="" id="{52388BB7-9F3A-4A77-8B49-48B8D69C5A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2"/>
          <a:stretch/>
        </p:blipFill>
        <p:spPr>
          <a:xfrm>
            <a:off x="249064" y="97699"/>
            <a:ext cx="11792931" cy="676030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CE4EC85-8586-445C-8402-0F9E55BC5831}"/>
              </a:ext>
            </a:extLst>
          </p:cNvPr>
          <p:cNvSpPr txBox="1"/>
          <p:nvPr/>
        </p:nvSpPr>
        <p:spPr>
          <a:xfrm>
            <a:off x="878889" y="430356"/>
            <a:ext cx="10795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Equipo de caracterización: Técnicos de Yanapai; estudiantes de Universidad de Huancavelica y estudiantes de Instituto Tecnológico - Matucana, </a:t>
            </a:r>
            <a:r>
              <a:rPr lang="es-ES" sz="2400" b="1" dirty="0" smtClean="0"/>
              <a:t>Lima</a:t>
            </a:r>
          </a:p>
          <a:p>
            <a:pPr algn="ctr"/>
            <a:r>
              <a:rPr lang="es-ES" sz="2400" b="1" dirty="0" smtClean="0"/>
              <a:t>(parcela Paucartambo)</a:t>
            </a:r>
            <a:endParaRPr lang="es-PE" sz="24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520554" y="5888263"/>
            <a:ext cx="11521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rgbClr val="FFFF00"/>
                </a:solidFill>
              </a:rPr>
              <a:t>Alfredo Tito. Javier Soto (Y</a:t>
            </a:r>
            <a:r>
              <a:rPr lang="es-PE" b="1" dirty="0">
                <a:solidFill>
                  <a:srgbClr val="FFFF00"/>
                </a:solidFill>
              </a:rPr>
              <a:t>anapai</a:t>
            </a:r>
            <a:r>
              <a:rPr lang="es-PE" dirty="0">
                <a:solidFill>
                  <a:srgbClr val="FFFF00"/>
                </a:solidFill>
              </a:rPr>
              <a:t>) Noel Borja, Miguel Huamán, Roberto Lopez, Jesus Solano, José Mendoza, Damiana Huilca </a:t>
            </a:r>
          </a:p>
        </p:txBody>
      </p:sp>
    </p:spTree>
    <p:extLst>
      <p:ext uri="{BB962C8B-B14F-4D97-AF65-F5344CB8AC3E}">
        <p14:creationId xmlns:p14="http://schemas.microsoft.com/office/powerpoint/2010/main" val="197347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4378" y="1340941"/>
            <a:ext cx="8632686" cy="665412"/>
          </a:xfrm>
        </p:spPr>
        <p:txBody>
          <a:bodyPr>
            <a:noAutofit/>
          </a:bodyPr>
          <a:lstStyle/>
          <a:p>
            <a:r>
              <a:rPr lang="es-PE" sz="4800" b="1" dirty="0"/>
              <a:t>Diversidad Genética papas Pasco 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990565"/>
              </p:ext>
            </p:extLst>
          </p:nvPr>
        </p:nvGraphicFramePr>
        <p:xfrm>
          <a:off x="5193348" y="2765425"/>
          <a:ext cx="61722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dirty="0" err="1"/>
                        <a:t>Guardian</a:t>
                      </a:r>
                      <a:r>
                        <a:rPr lang="es-PE" dirty="0"/>
                        <a:t>/a</a:t>
                      </a:r>
                      <a:r>
                        <a:rPr lang="es-PE" baseline="0" dirty="0"/>
                        <a:t> 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dirty="0"/>
                        <a:t>COMUNIDAD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Benigno</a:t>
                      </a:r>
                      <a:r>
                        <a:rPr lang="es-PE" baseline="0" dirty="0"/>
                        <a:t> Fuero </a:t>
                      </a:r>
                      <a:r>
                        <a:rPr lang="es-PE" baseline="0" dirty="0" err="1"/>
                        <a:t>Anco</a:t>
                      </a:r>
                      <a:endParaRPr lang="es-P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/>
                        <a:t>Paucartambo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Modesto Carhuaricra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err="1"/>
                        <a:t>Gargar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 err="1"/>
                        <a:t>Alda</a:t>
                      </a:r>
                      <a:r>
                        <a:rPr lang="es-PE" dirty="0"/>
                        <a:t> Chavez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/>
                        <a:t>Bellavista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Aurea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/>
                        <a:t>La Quinua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Rosendo Meza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/>
                        <a:t>Paucartambo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Mateo Panduro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/>
                        <a:t>La Victoria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Marcial</a:t>
                      </a:r>
                      <a:r>
                        <a:rPr lang="es-PE" baseline="0" dirty="0"/>
                        <a:t> Taquire 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err="1"/>
                        <a:t>Huayo</a:t>
                      </a:r>
                      <a:r>
                        <a:rPr lang="es-PE" baseline="0" dirty="0"/>
                        <a:t> 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dirty="0"/>
                        <a:t>Teodolinda</a:t>
                      </a:r>
                      <a:r>
                        <a:rPr lang="es-PE" baseline="0" dirty="0"/>
                        <a:t> Toribio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err="1"/>
                        <a:t>Unoc</a:t>
                      </a:r>
                      <a:r>
                        <a:rPr lang="es-PE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43884" y="2926080"/>
            <a:ext cx="4643022" cy="2942908"/>
          </a:xfrm>
        </p:spPr>
        <p:txBody>
          <a:bodyPr>
            <a:noAutofit/>
          </a:bodyPr>
          <a:lstStyle/>
          <a:p>
            <a:r>
              <a:rPr lang="es-PE" sz="3200" b="1" dirty="0"/>
              <a:t>Diversidad genética de  las variedades  cultivadas por  9 familias de 9 comunidades de Pasco </a:t>
            </a:r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410766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0329B550-A75C-4B57-AC28-ECC093B251A1}"/>
              </a:ext>
            </a:extLst>
          </p:cNvPr>
          <p:cNvGrpSpPr/>
          <p:nvPr/>
        </p:nvGrpSpPr>
        <p:grpSpPr>
          <a:xfrm>
            <a:off x="6969452" y="3956164"/>
            <a:ext cx="1173582" cy="2705334"/>
            <a:chOff x="6658392" y="4094382"/>
            <a:chExt cx="1173582" cy="2705334"/>
          </a:xfrm>
        </p:grpSpPr>
        <p:pic>
          <p:nvPicPr>
            <p:cNvPr id="53" name="Imagen 52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xmlns="" id="{2DE8E190-FA57-4C30-9AC6-B058F9BAE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8392" y="4094382"/>
              <a:ext cx="1173582" cy="2705334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xmlns="" id="{1F0CA77D-5932-47E6-9837-DBCF1D8585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91707"/>
            <a:stretch/>
          </p:blipFill>
          <p:spPr>
            <a:xfrm>
              <a:off x="6818475" y="4193466"/>
              <a:ext cx="926672" cy="256318"/>
            </a:xfrm>
            <a:prstGeom prst="rect">
              <a:avLst/>
            </a:prstGeom>
          </p:spPr>
        </p:pic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26B80C6-D554-44C6-ACA2-25D80F3A5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8941"/>
            <a:ext cx="5107731" cy="2017059"/>
          </a:xfrm>
        </p:spPr>
        <p:txBody>
          <a:bodyPr>
            <a:normAutofit/>
          </a:bodyPr>
          <a:lstStyle/>
          <a:p>
            <a:pPr algn="just"/>
            <a:r>
              <a:rPr lang="es-PE" dirty="0" err="1"/>
              <a:t>Dendrograma</a:t>
            </a:r>
            <a:r>
              <a:rPr lang="es-PE" dirty="0"/>
              <a:t> elaborado con 2763 marcadores moleculares SNP y  544 genotipos de papa nativa de 9 comunidades de Pasco.</a:t>
            </a:r>
          </a:p>
          <a:p>
            <a:pPr marL="0" indent="0">
              <a:buNone/>
            </a:pPr>
            <a:endParaRPr lang="es-PE" dirty="0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xmlns="" id="{FB641BB9-60FC-4416-9EC7-CA0B72C90E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1"/>
          <a:stretch/>
        </p:blipFill>
        <p:spPr>
          <a:xfrm>
            <a:off x="170356" y="214077"/>
            <a:ext cx="6224015" cy="6158588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07473800-3434-4415-98E6-CBB0D815D574}"/>
              </a:ext>
            </a:extLst>
          </p:cNvPr>
          <p:cNvGrpSpPr/>
          <p:nvPr/>
        </p:nvGrpSpPr>
        <p:grpSpPr>
          <a:xfrm>
            <a:off x="8429783" y="2286000"/>
            <a:ext cx="1726420" cy="2513737"/>
            <a:chOff x="8232639" y="2501873"/>
            <a:chExt cx="1726420" cy="2513737"/>
          </a:xfrm>
        </p:grpSpPr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xmlns="" id="{6E3132F2-63B2-411F-84EA-C42E1842F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2639" y="2719972"/>
              <a:ext cx="1726420" cy="2295638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xmlns="" id="{9616E0B8-7B90-417F-8EE8-94D54C2D2C76}"/>
                </a:ext>
              </a:extLst>
            </p:cNvPr>
            <p:cNvSpPr txBox="1"/>
            <p:nvPr/>
          </p:nvSpPr>
          <p:spPr>
            <a:xfrm>
              <a:off x="8282958" y="2501873"/>
              <a:ext cx="15739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2000" b="1" dirty="0">
                  <a:solidFill>
                    <a:schemeClr val="bg2">
                      <a:lumMod val="50000"/>
                    </a:schemeClr>
                  </a:solidFill>
                  <a:latin typeface="Abadi Extra Light" panose="020B0604020202020204" pitchFamily="34" charset="0"/>
                </a:rPr>
                <a:t>Comunidades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BDEB8233-B2C7-4309-93D6-86DA04541C19}"/>
              </a:ext>
            </a:extLst>
          </p:cNvPr>
          <p:cNvGrpSpPr/>
          <p:nvPr/>
        </p:nvGrpSpPr>
        <p:grpSpPr>
          <a:xfrm>
            <a:off x="170356" y="5332245"/>
            <a:ext cx="926672" cy="1379515"/>
            <a:chOff x="-56180" y="5409255"/>
            <a:chExt cx="926672" cy="1379515"/>
          </a:xfrm>
        </p:grpSpPr>
        <p:pic>
          <p:nvPicPr>
            <p:cNvPr id="50" name="Imagen 49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xmlns="" id="{A1C26ACF-48D2-4F00-BB9F-7AFF873421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88"/>
            <a:stretch/>
          </p:blipFill>
          <p:spPr>
            <a:xfrm>
              <a:off x="-3172" y="5718129"/>
              <a:ext cx="504155" cy="1070641"/>
            </a:xfrm>
            <a:prstGeom prst="rect">
              <a:avLst/>
            </a:prstGeom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xmlns="" id="{1DA56976-8CC1-4FB7-8BE2-FF05AF111FD3}"/>
                </a:ext>
              </a:extLst>
            </p:cNvPr>
            <p:cNvSpPr txBox="1"/>
            <p:nvPr/>
          </p:nvSpPr>
          <p:spPr>
            <a:xfrm>
              <a:off x="-56180" y="5409255"/>
              <a:ext cx="926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2000" b="1" dirty="0">
                  <a:solidFill>
                    <a:schemeClr val="bg2">
                      <a:lumMod val="50000"/>
                    </a:schemeClr>
                  </a:solidFill>
                  <a:latin typeface="Abadi Extra Light" panose="020B0604020202020204" pitchFamily="34" charset="0"/>
                </a:rPr>
                <a:t>Ploidia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xmlns="" id="{DC57E2EF-394B-44CD-A111-AF81F6E9313D}"/>
              </a:ext>
            </a:extLst>
          </p:cNvPr>
          <p:cNvGrpSpPr/>
          <p:nvPr/>
        </p:nvGrpSpPr>
        <p:grpSpPr>
          <a:xfrm>
            <a:off x="10442952" y="4556894"/>
            <a:ext cx="1578692" cy="1870635"/>
            <a:chOff x="10442952" y="4653131"/>
            <a:chExt cx="1578692" cy="1870635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xmlns="" id="{97069001-C50E-4DE3-A174-E78AFA4B3E98}"/>
                </a:ext>
              </a:extLst>
            </p:cNvPr>
            <p:cNvGrpSpPr/>
            <p:nvPr/>
          </p:nvGrpSpPr>
          <p:grpSpPr>
            <a:xfrm>
              <a:off x="10447674" y="5546575"/>
              <a:ext cx="1573970" cy="977191"/>
              <a:chOff x="10447674" y="5546575"/>
              <a:chExt cx="1573970" cy="977191"/>
            </a:xfrm>
          </p:grpSpPr>
          <p:sp>
            <p:nvSpPr>
              <p:cNvPr id="41" name="CuadroTexto 40">
                <a:extLst>
                  <a:ext uri="{FF2B5EF4-FFF2-40B4-BE49-F238E27FC236}">
                    <a16:creationId xmlns:a16="http://schemas.microsoft.com/office/drawing/2014/main" xmlns="" id="{1B6DE3F6-BDFC-448A-B79E-83BD40174BF8}"/>
                  </a:ext>
                </a:extLst>
              </p:cNvPr>
              <p:cNvSpPr txBox="1"/>
              <p:nvPr/>
            </p:nvSpPr>
            <p:spPr>
              <a:xfrm>
                <a:off x="10447674" y="5546575"/>
                <a:ext cx="1573970" cy="977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PE" sz="1150" b="1" dirty="0">
                    <a:solidFill>
                      <a:schemeClr val="bg2">
                        <a:lumMod val="25000"/>
                      </a:schemeClr>
                    </a:solidFill>
                    <a:latin typeface="Avenir Next LT Pro Light" panose="020B0304020202020204" pitchFamily="34" charset="0"/>
                  </a:rPr>
                  <a:t>IGUALES</a:t>
                </a:r>
              </a:p>
              <a:p>
                <a:endParaRPr lang="es-PE" sz="1150" b="1" dirty="0">
                  <a:solidFill>
                    <a:schemeClr val="bg2">
                      <a:lumMod val="25000"/>
                    </a:schemeClr>
                  </a:solidFill>
                  <a:latin typeface="Avenir Next LT Pro Light" panose="020B0304020202020204" pitchFamily="34" charset="0"/>
                </a:endParaRPr>
              </a:p>
              <a:p>
                <a:r>
                  <a:rPr lang="es-PE" sz="1150" b="1" dirty="0">
                    <a:solidFill>
                      <a:schemeClr val="bg2">
                        <a:lumMod val="25000"/>
                      </a:schemeClr>
                    </a:solidFill>
                    <a:latin typeface="Avenir Next LT Pro Light" panose="020B0304020202020204" pitchFamily="34" charset="0"/>
                  </a:rPr>
                  <a:t>SIMILARES</a:t>
                </a:r>
              </a:p>
              <a:p>
                <a:endParaRPr lang="es-PE" sz="1150" b="1" dirty="0">
                  <a:solidFill>
                    <a:schemeClr val="bg2">
                      <a:lumMod val="25000"/>
                    </a:schemeClr>
                  </a:solidFill>
                  <a:latin typeface="Avenir Next LT Pro Light" panose="020B0304020202020204" pitchFamily="34" charset="0"/>
                </a:endParaRPr>
              </a:p>
              <a:p>
                <a:r>
                  <a:rPr lang="es-PE" sz="1150" b="1" dirty="0">
                    <a:solidFill>
                      <a:schemeClr val="bg2">
                        <a:lumMod val="25000"/>
                      </a:schemeClr>
                    </a:solidFill>
                    <a:latin typeface="Avenir Next LT Pro Light" panose="020B0304020202020204" pitchFamily="34" charset="0"/>
                  </a:rPr>
                  <a:t>DIFERENTES</a:t>
                </a:r>
              </a:p>
            </p:txBody>
          </p:sp>
          <p:grpSp>
            <p:nvGrpSpPr>
              <p:cNvPr id="36" name="Grupo 35">
                <a:extLst>
                  <a:ext uri="{FF2B5EF4-FFF2-40B4-BE49-F238E27FC236}">
                    <a16:creationId xmlns:a16="http://schemas.microsoft.com/office/drawing/2014/main" xmlns="" id="{3038CD74-08E2-448F-9F10-CE0FCDABE2EC}"/>
                  </a:ext>
                </a:extLst>
              </p:cNvPr>
              <p:cNvGrpSpPr/>
              <p:nvPr/>
            </p:nvGrpSpPr>
            <p:grpSpPr>
              <a:xfrm>
                <a:off x="11570618" y="5563722"/>
                <a:ext cx="312234" cy="898485"/>
                <a:chOff x="11713223" y="4347586"/>
                <a:chExt cx="312234" cy="898485"/>
              </a:xfrm>
            </p:grpSpPr>
            <p:sp>
              <p:nvSpPr>
                <p:cNvPr id="35" name="Rectángulo 34">
                  <a:extLst>
                    <a:ext uri="{FF2B5EF4-FFF2-40B4-BE49-F238E27FC236}">
                      <a16:creationId xmlns:a16="http://schemas.microsoft.com/office/drawing/2014/main" xmlns="" id="{DE21E2F3-7C76-4AE8-B450-D0B39CDE7FA1}"/>
                    </a:ext>
                  </a:extLst>
                </p:cNvPr>
                <p:cNvSpPr/>
                <p:nvPr/>
              </p:nvSpPr>
              <p:spPr>
                <a:xfrm>
                  <a:off x="11713223" y="4347586"/>
                  <a:ext cx="312234" cy="221154"/>
                </a:xfrm>
                <a:prstGeom prst="rect">
                  <a:avLst/>
                </a:prstGeom>
                <a:solidFill>
                  <a:srgbClr val="0000FF"/>
                </a:solidFill>
                <a:ln w="3175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 dirty="0"/>
                </a:p>
              </p:txBody>
            </p:sp>
            <p:sp>
              <p:nvSpPr>
                <p:cNvPr id="51" name="Rectángulo 50">
                  <a:extLst>
                    <a:ext uri="{FF2B5EF4-FFF2-40B4-BE49-F238E27FC236}">
                      <a16:creationId xmlns:a16="http://schemas.microsoft.com/office/drawing/2014/main" xmlns="" id="{5E7276FC-B6AA-4431-A0E4-9AAA55BAC48D}"/>
                    </a:ext>
                  </a:extLst>
                </p:cNvPr>
                <p:cNvSpPr/>
                <p:nvPr/>
              </p:nvSpPr>
              <p:spPr>
                <a:xfrm>
                  <a:off x="11713223" y="4680950"/>
                  <a:ext cx="312234" cy="221154"/>
                </a:xfrm>
                <a:prstGeom prst="rect">
                  <a:avLst/>
                </a:prstGeom>
                <a:solidFill>
                  <a:srgbClr val="FFC000"/>
                </a:solidFill>
                <a:ln w="3175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  <p:sp>
              <p:nvSpPr>
                <p:cNvPr id="52" name="Rectángulo 51">
                  <a:extLst>
                    <a:ext uri="{FF2B5EF4-FFF2-40B4-BE49-F238E27FC236}">
                      <a16:creationId xmlns:a16="http://schemas.microsoft.com/office/drawing/2014/main" xmlns="" id="{ED44CBF2-DB94-4BEC-A7FC-C52AFB9FE114}"/>
                    </a:ext>
                  </a:extLst>
                </p:cNvPr>
                <p:cNvSpPr/>
                <p:nvPr/>
              </p:nvSpPr>
              <p:spPr>
                <a:xfrm>
                  <a:off x="11713223" y="5024917"/>
                  <a:ext cx="312234" cy="221154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</p:grpSp>
        </p:grp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xmlns="" id="{451450ED-68BF-4A3A-908A-AC43A63413FB}"/>
                </a:ext>
              </a:extLst>
            </p:cNvPr>
            <p:cNvSpPr txBox="1"/>
            <p:nvPr/>
          </p:nvSpPr>
          <p:spPr>
            <a:xfrm>
              <a:off x="10442952" y="4653131"/>
              <a:ext cx="15739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1600" b="1" dirty="0">
                  <a:solidFill>
                    <a:schemeClr val="bg2">
                      <a:lumMod val="50000"/>
                    </a:schemeClr>
                  </a:solidFill>
                  <a:latin typeface="Abadi Extra Light" panose="020B0604020202020204" pitchFamily="34" charset="0"/>
                </a:rPr>
                <a:t>Genotipos con Diferencia morfológica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516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2A60347-C1BA-4625-B123-93997CD24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534" y="563671"/>
            <a:ext cx="5486755" cy="242689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PE" dirty="0"/>
              <a:t>La mayoría de genotipos se agrupan según el nombre del cultivar (</a:t>
            </a:r>
            <a:r>
              <a:rPr lang="es-PE" b="1" dirty="0">
                <a:solidFill>
                  <a:srgbClr val="0070C0"/>
                </a:solidFill>
              </a:rPr>
              <a:t>*</a:t>
            </a:r>
            <a:r>
              <a:rPr lang="es-PE" dirty="0"/>
              <a:t>).</a:t>
            </a:r>
          </a:p>
          <a:p>
            <a:pPr algn="just"/>
            <a:endParaRPr lang="es-PE" dirty="0"/>
          </a:p>
          <a:p>
            <a:pPr algn="just"/>
            <a:r>
              <a:rPr lang="es-PE" dirty="0"/>
              <a:t>50 cultivares presentaron tubérculos con diferencias morfológicas. A nivel molecular, estas diferencias fueron corroboradas en la mayoría de los casos:</a:t>
            </a:r>
          </a:p>
          <a:p>
            <a:endParaRPr lang="es-PE" dirty="0"/>
          </a:p>
          <a:p>
            <a:endParaRPr lang="es-PE" dirty="0"/>
          </a:p>
          <a:p>
            <a:endParaRPr lang="es-PE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47149B3C-1DCB-46CD-ABB8-85B4D8A8EC43}"/>
              </a:ext>
            </a:extLst>
          </p:cNvPr>
          <p:cNvGrpSpPr/>
          <p:nvPr/>
        </p:nvGrpSpPr>
        <p:grpSpPr>
          <a:xfrm>
            <a:off x="605426" y="175365"/>
            <a:ext cx="5352690" cy="3796430"/>
            <a:chOff x="605426" y="175365"/>
            <a:chExt cx="5352690" cy="379643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xmlns="" id="{DD932C95-6A04-4DD1-9D4D-86F3EC8AFA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979" t="24279" r="17500" b="14504"/>
            <a:stretch/>
          </p:blipFill>
          <p:spPr>
            <a:xfrm>
              <a:off x="605426" y="175365"/>
              <a:ext cx="5352690" cy="3720230"/>
            </a:xfrm>
            <a:prstGeom prst="rect">
              <a:avLst/>
            </a:prstGeom>
          </p:spPr>
        </p:pic>
        <p:sp>
          <p:nvSpPr>
            <p:cNvPr id="5" name="Cerrar llave 4">
              <a:extLst>
                <a:ext uri="{FF2B5EF4-FFF2-40B4-BE49-F238E27FC236}">
                  <a16:creationId xmlns:a16="http://schemas.microsoft.com/office/drawing/2014/main" xmlns="" id="{9FA6967F-B969-4AB4-9EA7-4DA05CB7AA54}"/>
                </a:ext>
              </a:extLst>
            </p:cNvPr>
            <p:cNvSpPr/>
            <p:nvPr/>
          </p:nvSpPr>
          <p:spPr>
            <a:xfrm>
              <a:off x="5064641" y="175365"/>
              <a:ext cx="250521" cy="776613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 dirty="0"/>
            </a:p>
          </p:txBody>
        </p:sp>
        <p:sp>
          <p:nvSpPr>
            <p:cNvPr id="7" name="Cerrar llave 6">
              <a:extLst>
                <a:ext uri="{FF2B5EF4-FFF2-40B4-BE49-F238E27FC236}">
                  <a16:creationId xmlns:a16="http://schemas.microsoft.com/office/drawing/2014/main" xmlns="" id="{2F0D8E7C-F3E1-4671-8E19-150E34EBDD19}"/>
                </a:ext>
              </a:extLst>
            </p:cNvPr>
            <p:cNvSpPr/>
            <p:nvPr/>
          </p:nvSpPr>
          <p:spPr>
            <a:xfrm>
              <a:off x="5064640" y="2066796"/>
              <a:ext cx="250521" cy="250519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" name="Cerrar llave 7">
              <a:extLst>
                <a:ext uri="{FF2B5EF4-FFF2-40B4-BE49-F238E27FC236}">
                  <a16:creationId xmlns:a16="http://schemas.microsoft.com/office/drawing/2014/main" xmlns="" id="{B2C83951-3584-4FC6-B278-CD7F1A19A0E0}"/>
                </a:ext>
              </a:extLst>
            </p:cNvPr>
            <p:cNvSpPr/>
            <p:nvPr/>
          </p:nvSpPr>
          <p:spPr>
            <a:xfrm>
              <a:off x="5064640" y="1784961"/>
              <a:ext cx="250521" cy="250519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errar llave 8">
              <a:extLst>
                <a:ext uri="{FF2B5EF4-FFF2-40B4-BE49-F238E27FC236}">
                  <a16:creationId xmlns:a16="http://schemas.microsoft.com/office/drawing/2014/main" xmlns="" id="{C4090FA3-9758-4C36-AC90-8A9B7A6F73FA}"/>
                </a:ext>
              </a:extLst>
            </p:cNvPr>
            <p:cNvSpPr/>
            <p:nvPr/>
          </p:nvSpPr>
          <p:spPr>
            <a:xfrm>
              <a:off x="5064640" y="2348631"/>
              <a:ext cx="250521" cy="250519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" name="Cerrar llave 9">
              <a:extLst>
                <a:ext uri="{FF2B5EF4-FFF2-40B4-BE49-F238E27FC236}">
                  <a16:creationId xmlns:a16="http://schemas.microsoft.com/office/drawing/2014/main" xmlns="" id="{C00F145C-83CD-48AB-9953-411DF0E2BCB7}"/>
                </a:ext>
              </a:extLst>
            </p:cNvPr>
            <p:cNvSpPr/>
            <p:nvPr/>
          </p:nvSpPr>
          <p:spPr>
            <a:xfrm>
              <a:off x="5156448" y="3441526"/>
              <a:ext cx="158714" cy="454069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xmlns="" id="{8BA56B33-6644-4FA4-8C48-47BE80F9A17C}"/>
                </a:ext>
              </a:extLst>
            </p:cNvPr>
            <p:cNvSpPr txBox="1"/>
            <p:nvPr/>
          </p:nvSpPr>
          <p:spPr>
            <a:xfrm>
              <a:off x="5336088" y="375781"/>
              <a:ext cx="3883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2400" b="1" dirty="0">
                  <a:solidFill>
                    <a:srgbClr val="0070C0"/>
                  </a:solidFill>
                </a:rPr>
                <a:t>*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E331BD11-9484-4FEA-BFB3-37A6C9CBE2E7}"/>
                </a:ext>
              </a:extLst>
            </p:cNvPr>
            <p:cNvSpPr txBox="1"/>
            <p:nvPr/>
          </p:nvSpPr>
          <p:spPr>
            <a:xfrm>
              <a:off x="5356867" y="1995068"/>
              <a:ext cx="3883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2400" b="1" dirty="0">
                  <a:solidFill>
                    <a:srgbClr val="0070C0"/>
                  </a:solidFill>
                </a:rPr>
                <a:t>*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xmlns="" id="{719CE574-99EC-44D4-9B0B-68F1E05C22A6}"/>
                </a:ext>
              </a:extLst>
            </p:cNvPr>
            <p:cNvSpPr txBox="1"/>
            <p:nvPr/>
          </p:nvSpPr>
          <p:spPr>
            <a:xfrm>
              <a:off x="5356867" y="3510130"/>
              <a:ext cx="3883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E" sz="2400" b="1" dirty="0">
                  <a:solidFill>
                    <a:srgbClr val="0070C0"/>
                  </a:solidFill>
                </a:rPr>
                <a:t>*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81C33E50-C17E-44A5-998A-85E0B75A45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541" t="40552" r="17294" b="30400"/>
          <a:stretch/>
        </p:blipFill>
        <p:spPr>
          <a:xfrm>
            <a:off x="939304" y="4394022"/>
            <a:ext cx="5018812" cy="1991121"/>
          </a:xfrm>
          <a:prstGeom prst="rect">
            <a:avLst/>
          </a:prstGeom>
        </p:spPr>
      </p:pic>
      <p:sp>
        <p:nvSpPr>
          <p:cNvPr id="18" name="Cerrar llave 17">
            <a:extLst>
              <a:ext uri="{FF2B5EF4-FFF2-40B4-BE49-F238E27FC236}">
                <a16:creationId xmlns:a16="http://schemas.microsoft.com/office/drawing/2014/main" xmlns="" id="{0A001064-CE8C-49DD-9264-A0366045C9AA}"/>
              </a:ext>
            </a:extLst>
          </p:cNvPr>
          <p:cNvSpPr/>
          <p:nvPr/>
        </p:nvSpPr>
        <p:spPr>
          <a:xfrm>
            <a:off x="4617879" y="5436296"/>
            <a:ext cx="125261" cy="203805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Cerrar llave 18">
            <a:extLst>
              <a:ext uri="{FF2B5EF4-FFF2-40B4-BE49-F238E27FC236}">
                <a16:creationId xmlns:a16="http://schemas.microsoft.com/office/drawing/2014/main" xmlns="" id="{D732B449-95A0-44FF-A43C-0C93DE79D30C}"/>
              </a:ext>
            </a:extLst>
          </p:cNvPr>
          <p:cNvSpPr/>
          <p:nvPr/>
        </p:nvSpPr>
        <p:spPr>
          <a:xfrm>
            <a:off x="4743140" y="2315229"/>
            <a:ext cx="250521" cy="250519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E4A42353-F3F7-4063-B9CA-3C539FB26B47}"/>
              </a:ext>
            </a:extLst>
          </p:cNvPr>
          <p:cNvSpPr txBox="1"/>
          <p:nvPr/>
        </p:nvSpPr>
        <p:spPr>
          <a:xfrm>
            <a:off x="4870486" y="2246292"/>
            <a:ext cx="38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2E506AF3-2FCB-4D51-BD24-E4A0603218B2}"/>
              </a:ext>
            </a:extLst>
          </p:cNvPr>
          <p:cNvSpPr txBox="1"/>
          <p:nvPr/>
        </p:nvSpPr>
        <p:spPr>
          <a:xfrm>
            <a:off x="4801593" y="5371311"/>
            <a:ext cx="38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FF0000"/>
                </a:solidFill>
              </a:rPr>
              <a:t>*</a:t>
            </a:r>
          </a:p>
        </p:txBody>
      </p:sp>
      <p:graphicFrame>
        <p:nvGraphicFramePr>
          <p:cNvPr id="22" name="Objeto 21">
            <a:extLst>
              <a:ext uri="{FF2B5EF4-FFF2-40B4-BE49-F238E27FC236}">
                <a16:creationId xmlns:a16="http://schemas.microsoft.com/office/drawing/2014/main" xmlns="" id="{546C8CDE-A08B-4251-92FF-3458B245190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504225" y="3228151"/>
          <a:ext cx="3490352" cy="1387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Worksheet" r:id="rId6" imgW="2419484" imgH="961907" progId="Excel.Sheet.12">
                  <p:embed/>
                </p:oleObj>
              </mc:Choice>
              <mc:Fallback>
                <p:oleObj name="Worksheet" r:id="rId6" imgW="2419484" imgH="961907" progId="Excel.Sheet.12">
                  <p:embed/>
                  <p:pic>
                    <p:nvPicPr>
                      <p:cNvPr id="22" name="Objeto 21">
                        <a:extLst>
                          <a:ext uri="{FF2B5EF4-FFF2-40B4-BE49-F238E27FC236}">
                            <a16:creationId xmlns:a16="http://schemas.microsoft.com/office/drawing/2014/main" xmlns="" id="{546C8CDE-A08B-4251-92FF-3458B24519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04225" y="3228151"/>
                        <a:ext cx="3490352" cy="1387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errar llave 22">
            <a:extLst>
              <a:ext uri="{FF2B5EF4-FFF2-40B4-BE49-F238E27FC236}">
                <a16:creationId xmlns:a16="http://schemas.microsoft.com/office/drawing/2014/main" xmlns="" id="{7C150460-C885-4AAC-8CDF-C963B5B2FB9A}"/>
              </a:ext>
            </a:extLst>
          </p:cNvPr>
          <p:cNvSpPr/>
          <p:nvPr/>
        </p:nvSpPr>
        <p:spPr>
          <a:xfrm>
            <a:off x="4806224" y="5640101"/>
            <a:ext cx="187437" cy="65913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CE881E1A-8753-4C37-86CD-E14891453563}"/>
              </a:ext>
            </a:extLst>
          </p:cNvPr>
          <p:cNvSpPr txBox="1"/>
          <p:nvPr/>
        </p:nvSpPr>
        <p:spPr>
          <a:xfrm>
            <a:off x="5077671" y="5723036"/>
            <a:ext cx="38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rgbClr val="0070C0"/>
                </a:solidFill>
              </a:rPr>
              <a:t>*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9A776F6-5727-4568-9026-6CF42D58FCBC}"/>
              </a:ext>
            </a:extLst>
          </p:cNvPr>
          <p:cNvSpPr txBox="1"/>
          <p:nvPr/>
        </p:nvSpPr>
        <p:spPr>
          <a:xfrm>
            <a:off x="10424537" y="3479352"/>
            <a:ext cx="57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>
                <a:solidFill>
                  <a:srgbClr val="FF0000"/>
                </a:solidFill>
              </a:rPr>
              <a:t>*</a:t>
            </a:r>
            <a:endParaRPr lang="es-PE" sz="2800" dirty="0"/>
          </a:p>
        </p:txBody>
      </p:sp>
    </p:spTree>
    <p:extLst>
      <p:ext uri="{BB962C8B-B14F-4D97-AF65-F5344CB8AC3E}">
        <p14:creationId xmlns:p14="http://schemas.microsoft.com/office/powerpoint/2010/main" val="21852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438096F-8AC9-4372-BE4A-9B7303DBA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0433" y="1463207"/>
            <a:ext cx="3419605" cy="4351338"/>
          </a:xfrm>
        </p:spPr>
        <p:txBody>
          <a:bodyPr>
            <a:normAutofit/>
          </a:bodyPr>
          <a:lstStyle/>
          <a:p>
            <a:pPr algn="just"/>
            <a:r>
              <a:rPr lang="es-PE" sz="2400" dirty="0"/>
              <a:t>Los cultivares diploides son mas frecuentes, seguidos de los </a:t>
            </a:r>
            <a:r>
              <a:rPr lang="es-PE" sz="2400" dirty="0" err="1"/>
              <a:t>tetraploides</a:t>
            </a:r>
            <a:r>
              <a:rPr lang="es-PE" sz="2400" dirty="0"/>
              <a:t>.</a:t>
            </a:r>
          </a:p>
          <a:p>
            <a:pPr algn="just"/>
            <a:endParaRPr lang="es-PE" dirty="0"/>
          </a:p>
          <a:p>
            <a:pPr algn="just"/>
            <a:r>
              <a:rPr lang="es-PE" sz="2400" dirty="0"/>
              <a:t>Paucartambo presenta el mayor numero de cultivares diploides.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B75E4F49-C3A4-4864-9249-AAA8B2B5B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25302"/>
              </p:ext>
            </p:extLst>
          </p:nvPr>
        </p:nvGraphicFramePr>
        <p:xfrm>
          <a:off x="685800" y="681037"/>
          <a:ext cx="7944633" cy="5051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226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30D68C2-97A9-41B3-8149-1F39B6D28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7282" y="914400"/>
            <a:ext cx="3702440" cy="4986191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s-PE" sz="2400" dirty="0"/>
              <a:t>S. </a:t>
            </a:r>
            <a:r>
              <a:rPr lang="es-PE" sz="2400" i="1" dirty="0" err="1"/>
              <a:t>stenotomum</a:t>
            </a:r>
            <a:r>
              <a:rPr lang="es-PE" sz="2400" dirty="0"/>
              <a:t> </a:t>
            </a:r>
            <a:r>
              <a:rPr lang="es-PE" sz="2400" dirty="0" err="1"/>
              <a:t>subsp</a:t>
            </a:r>
            <a:r>
              <a:rPr lang="es-PE" sz="2400" dirty="0"/>
              <a:t>. </a:t>
            </a:r>
            <a:r>
              <a:rPr lang="es-PE" sz="2400" i="1" dirty="0" err="1"/>
              <a:t>goniocalyx</a:t>
            </a:r>
            <a:r>
              <a:rPr lang="es-PE" sz="2400" dirty="0"/>
              <a:t> es la especie mas frecuente en todas las comunidades y Paucartambo presenta el mayor numero.</a:t>
            </a:r>
          </a:p>
          <a:p>
            <a:pPr algn="just"/>
            <a:endParaRPr lang="es-PE" sz="2400" dirty="0"/>
          </a:p>
          <a:p>
            <a:pPr algn="just"/>
            <a:r>
              <a:rPr lang="es-PE" sz="2400" dirty="0"/>
              <a:t>S. </a:t>
            </a:r>
            <a:r>
              <a:rPr lang="es-PE" sz="2400" i="1" dirty="0" err="1"/>
              <a:t>tuberosum</a:t>
            </a:r>
            <a:r>
              <a:rPr lang="es-PE" sz="2400" dirty="0"/>
              <a:t> </a:t>
            </a:r>
            <a:r>
              <a:rPr lang="es-PE" sz="2400" dirty="0" err="1"/>
              <a:t>subsp</a:t>
            </a:r>
            <a:r>
              <a:rPr lang="es-PE" sz="2400" dirty="0"/>
              <a:t>. </a:t>
            </a:r>
            <a:r>
              <a:rPr lang="es-PE" sz="2400" i="1" dirty="0" err="1"/>
              <a:t>andigena</a:t>
            </a:r>
            <a:r>
              <a:rPr lang="es-PE" sz="2400" dirty="0"/>
              <a:t> es la segunda especie mas frecuente.</a:t>
            </a:r>
          </a:p>
          <a:p>
            <a:pPr algn="just"/>
            <a:endParaRPr lang="es-PE" dirty="0"/>
          </a:p>
          <a:p>
            <a:pPr algn="just"/>
            <a:endParaRPr lang="es-PE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136A2825-58B8-4499-987C-ECB9C7A37F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965335"/>
              </p:ext>
            </p:extLst>
          </p:nvPr>
        </p:nvGraphicFramePr>
        <p:xfrm>
          <a:off x="172278" y="1416490"/>
          <a:ext cx="8145004" cy="4484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952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02510" y="2123095"/>
            <a:ext cx="7710115" cy="1280063"/>
          </a:xfrm>
        </p:spPr>
        <p:txBody>
          <a:bodyPr>
            <a:normAutofit/>
          </a:bodyPr>
          <a:lstStyle/>
          <a:p>
            <a:r>
              <a:rPr lang="es-PE" b="1" dirty="0"/>
              <a:t>5. Información preliminar de estudio de conocimiento tradicional con énfasis en Roles de género y  conservación in situ de la papa nativa en la región de Pasco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6154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3671" y="1659694"/>
            <a:ext cx="6461097" cy="367667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PE" dirty="0"/>
              <a:t>EL “</a:t>
            </a:r>
            <a:r>
              <a:rPr lang="es-PE" dirty="0" err="1"/>
              <a:t>huachuy</a:t>
            </a:r>
            <a:r>
              <a:rPr lang="es-PE" dirty="0"/>
              <a:t>” Es parte del sistema tradicional. Hoy esta  destinado al consumo del hogar.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PE" dirty="0"/>
          </a:p>
          <a:p>
            <a:pPr marL="0" indent="0" algn="just">
              <a:buNone/>
            </a:pPr>
            <a:r>
              <a:rPr lang="es-PE" dirty="0"/>
              <a:t>Se cultiva en las partes altas y su característica principal es que es “colorida” es decir incluye distintas variedades agrupadas.  Las comerciales se siembran en parcelas separadas en monocultivo. </a:t>
            </a:r>
          </a:p>
          <a:p>
            <a:pPr marL="0" indent="0" algn="just">
              <a:buNone/>
            </a:pPr>
            <a:r>
              <a:rPr lang="es-PE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9036" y="1540482"/>
            <a:ext cx="4708186" cy="35311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71550" y="495300"/>
            <a:ext cx="9401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i="1" dirty="0"/>
              <a:t>Cultivo en mezcla: HUACHUY, CHAQRU, CHALO </a:t>
            </a:r>
          </a:p>
        </p:txBody>
      </p:sp>
    </p:spTree>
    <p:extLst>
      <p:ext uri="{BB962C8B-B14F-4D97-AF65-F5344CB8AC3E}">
        <p14:creationId xmlns:p14="http://schemas.microsoft.com/office/powerpoint/2010/main" val="4776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4E9302C8-3EE0-4CC4-9E72-4C8CD4CB0446}"/>
              </a:ext>
            </a:extLst>
          </p:cNvPr>
          <p:cNvSpPr/>
          <p:nvPr/>
        </p:nvSpPr>
        <p:spPr>
          <a:xfrm>
            <a:off x="480767" y="1370585"/>
            <a:ext cx="11211123" cy="2050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P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mujeres están a cargo de las actividades reproductivas, principalmente la alimentación, y por ello, se encargan de colocar la semilla, recogen las papas, seleccionan la papa(semilla, troja, venta, procesamiento, regalo, intercambio). Actividades que son complementadas con el trabajo del varón: rotura la tierra, abre surcos, aporque, </a:t>
            </a:r>
            <a:r>
              <a:rPr lang="es-P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recultivo</a:t>
            </a:r>
            <a:r>
              <a:rPr lang="es-P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control de plagas y saca los tuberculos y traslada la papa a la vivienda.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3CAE6B4-A48E-40E2-A75F-8250636D15B2}"/>
              </a:ext>
            </a:extLst>
          </p:cNvPr>
          <p:cNvSpPr txBox="1"/>
          <p:nvPr/>
        </p:nvSpPr>
        <p:spPr>
          <a:xfrm>
            <a:off x="2017336" y="358219"/>
            <a:ext cx="75414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/>
              <a:t>Los roles de género en sistema de producción de papa nativa</a:t>
            </a:r>
          </a:p>
          <a:p>
            <a:endParaRPr lang="es-PE" dirty="0"/>
          </a:p>
        </p:txBody>
      </p:sp>
      <p:pic>
        <p:nvPicPr>
          <p:cNvPr id="6" name="Picture 5" descr="C:\Users\Maria Scurrah\Desktop\fotocdp7\Hoambres Chacmeando.jpg">
            <a:extLst>
              <a:ext uri="{FF2B5EF4-FFF2-40B4-BE49-F238E27FC236}">
                <a16:creationId xmlns:a16="http://schemas.microsoft.com/office/drawing/2014/main" xmlns="" id="{8769EB7F-E8A4-4138-8703-66744FBE3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7336" y="3526727"/>
            <a:ext cx="2853162" cy="297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Imagen que contiene exterior, persona, pasto, niño&#10;&#10;Descripción generada con confianza muy alta">
            <a:extLst>
              <a:ext uri="{FF2B5EF4-FFF2-40B4-BE49-F238E27FC236}">
                <a16:creationId xmlns:a16="http://schemas.microsoft.com/office/drawing/2014/main" xmlns="" id="{A25A3017-93AA-4F16-99A0-E5E7DD046C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228" y="3526727"/>
            <a:ext cx="3751910" cy="281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B23CCC5-1272-49B3-84ED-CC6D4ECA5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400844"/>
            <a:ext cx="10972800" cy="2008981"/>
          </a:xfrm>
        </p:spPr>
        <p:txBody>
          <a:bodyPr/>
          <a:lstStyle/>
          <a:p>
            <a:pPr algn="just"/>
            <a:r>
              <a:rPr lang="es-PE" sz="2400" dirty="0"/>
              <a:t>Cuando la papa nativa empieza a ocupar otras funciones que escapan  responsabilidades del hogar, el varón empieza a asumir un rol protagónico,</a:t>
            </a:r>
          </a:p>
          <a:p>
            <a:pPr algn="just"/>
            <a:r>
              <a:rPr lang="es-PE" sz="2400" dirty="0"/>
              <a:t>Es cierto dentro del hogar y la comunidad la mujer ocupa un rol primordial al cuidar la papa nativa, es fuera de este ámbito donde la varón va a capitalizar los beneficios de la misma.</a:t>
            </a:r>
          </a:p>
          <a:p>
            <a:endParaRPr lang="es-PE" dirty="0"/>
          </a:p>
        </p:txBody>
      </p:sp>
      <p:pic>
        <p:nvPicPr>
          <p:cNvPr id="5" name="Imagen 4" descr="Imagen que contiene persona, pasto, exterior, niño&#10;&#10;Descripción generada con confianza muy alta">
            <a:extLst>
              <a:ext uri="{FF2B5EF4-FFF2-40B4-BE49-F238E27FC236}">
                <a16:creationId xmlns:a16="http://schemas.microsoft.com/office/drawing/2014/main" xmlns="" id="{2C4386C0-92BD-4E6C-99D2-8B986961E6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614" y="2286888"/>
            <a:ext cx="4728561" cy="4241132"/>
          </a:xfrm>
          <a:prstGeom prst="rect">
            <a:avLst/>
          </a:prstGeom>
        </p:spPr>
      </p:pic>
      <p:pic>
        <p:nvPicPr>
          <p:cNvPr id="7" name="Imagen 6" descr="Imagen que contiene persona, hombre, sostener, niño&#10;&#10;Descripción generada con confianza muy alta">
            <a:extLst>
              <a:ext uri="{FF2B5EF4-FFF2-40B4-BE49-F238E27FC236}">
                <a16:creationId xmlns:a16="http://schemas.microsoft.com/office/drawing/2014/main" xmlns="" id="{95A43C3F-7E67-455A-88E3-FBE71F51AB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8369" y="2312872"/>
            <a:ext cx="4038403" cy="425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6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43482A-B1CA-4FDE-A38B-9DA8E153E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6. </a:t>
            </a:r>
            <a:r>
              <a:rPr lang="es-ES" b="1" dirty="0"/>
              <a:t>Efectos covid-19</a:t>
            </a:r>
            <a:endParaRPr lang="es-PE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1CEEE7-70BB-45F4-B8DE-6DD86EBBD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Retraso  perdida de información.</a:t>
            </a:r>
          </a:p>
          <a:p>
            <a:r>
              <a:rPr lang="es-ES" dirty="0"/>
              <a:t>Distanciamiento entre técnicos y agricultores</a:t>
            </a:r>
          </a:p>
          <a:p>
            <a:r>
              <a:rPr lang="es-ES" dirty="0"/>
              <a:t>Incremento de los costos de jornal</a:t>
            </a:r>
          </a:p>
          <a:p>
            <a:r>
              <a:rPr lang="es-ES" dirty="0"/>
              <a:t>Incremento de los servicios de transporte</a:t>
            </a:r>
          </a:p>
          <a:p>
            <a:r>
              <a:rPr lang="es-ES" dirty="0"/>
              <a:t>Cosecha y evaluación con personal local.</a:t>
            </a:r>
          </a:p>
          <a:p>
            <a:r>
              <a:rPr lang="es-ES" dirty="0"/>
              <a:t>Deficiente conectividad por telefonía móvil</a:t>
            </a:r>
          </a:p>
        </p:txBody>
      </p:sp>
    </p:spTree>
    <p:extLst>
      <p:ext uri="{BB962C8B-B14F-4D97-AF65-F5344CB8AC3E}">
        <p14:creationId xmlns:p14="http://schemas.microsoft.com/office/powerpoint/2010/main" val="4961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Entrada al mercado con un producto nuevo y diverso, un agricultor diferente cada semana.</a:t>
            </a:r>
            <a:endParaRPr lang="es-PE" dirty="0"/>
          </a:p>
        </p:txBody>
      </p:sp>
      <p:sp>
        <p:nvSpPr>
          <p:cNvPr id="3" name="AutoShape 2" descr="blob:https://web.whatsapp.com/d4c17d21-87d0-4c95-bf2c-fa832ed735b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" name="AutoShape 4" descr="blob:https://web.whatsapp.com/d4c17d21-87d0-4c95-bf2c-fa832ed735b6"/>
          <p:cNvSpPr>
            <a:spLocks noChangeAspect="1" noChangeArrowheads="1"/>
          </p:cNvSpPr>
          <p:nvPr/>
        </p:nvSpPr>
        <p:spPr bwMode="auto">
          <a:xfrm>
            <a:off x="358775" y="0"/>
            <a:ext cx="3913810" cy="391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7" y="1956911"/>
            <a:ext cx="4427847" cy="48112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640" y="1843088"/>
            <a:ext cx="4298721" cy="482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50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9" descr="Un grupo de personas en un campo&#10;&#10;Descripción generada con confianza alta">
            <a:extLst>
              <a:ext uri="{FF2B5EF4-FFF2-40B4-BE49-F238E27FC236}">
                <a16:creationId xmlns:a16="http://schemas.microsoft.com/office/drawing/2014/main" xmlns="" id="{F5213A1A-9105-4005-AB3F-43CA1B034B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37" y="47275"/>
            <a:ext cx="10627025" cy="649021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7A6E01B-9414-4C66-A2B7-718D68A90C95}"/>
              </a:ext>
            </a:extLst>
          </p:cNvPr>
          <p:cNvSpPr txBox="1"/>
          <p:nvPr/>
        </p:nvSpPr>
        <p:spPr>
          <a:xfrm>
            <a:off x="4685122" y="320511"/>
            <a:ext cx="41760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solidFill>
                  <a:srgbClr val="FFFF00"/>
                </a:solidFill>
              </a:rPr>
              <a:t>Gracias</a:t>
            </a:r>
            <a:endParaRPr lang="es-PE" sz="8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1964</Words>
  <Application>Microsoft Office PowerPoint</Application>
  <PresentationFormat>Panorámica</PresentationFormat>
  <Paragraphs>280</Paragraphs>
  <Slides>36</Slides>
  <Notes>9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6" baseType="lpstr">
      <vt:lpstr>Abadi Extra Light</vt:lpstr>
      <vt:lpstr>Arial</vt:lpstr>
      <vt:lpstr>Avenir Next LT Pro Light</vt:lpstr>
      <vt:lpstr>Bookman Old Style</vt:lpstr>
      <vt:lpstr>Calibri</vt:lpstr>
      <vt:lpstr>Calibri Light</vt:lpstr>
      <vt:lpstr>Times New Roman</vt:lpstr>
      <vt:lpstr>Wingdings</vt:lpstr>
      <vt:lpstr>Tema de Office</vt:lpstr>
      <vt:lpstr>Worksheet</vt:lpstr>
      <vt:lpstr>Evaluando  la Agrobiodiversidad en Custodia de los Guardianes de Papa Nativa del Centro del Perú</vt:lpstr>
      <vt:lpstr>Esquema de Presentación</vt:lpstr>
      <vt:lpstr>Asociación de Guardianes de Papa Nativa del Centro del Perú- AGUAPAN</vt:lpstr>
      <vt:lpstr>Presentación de PowerPoint</vt:lpstr>
      <vt:lpstr>Presentación de PowerPoint</vt:lpstr>
      <vt:lpstr>¿Porque nos hemos juntado?</vt:lpstr>
      <vt:lpstr>¿Porque los agricultores cultivamos variedades de papa nativa en  mezcla? – ¿Qué nos motiva?</vt:lpstr>
      <vt:lpstr>¿Qué problemas y retos afrontamos?</vt:lpstr>
      <vt:lpstr>Aprendiendo los “derechos del agricultor” y que significa “compartir Beneficios”</vt:lpstr>
      <vt:lpstr>Monetario: Contribución de empresa con responsabilidad Social y cumplimiento del “Compartir Beneficios” (Clausula 9- Tratado Internacional de Recursos Fitogenéticos): HZPC y AGRICO </vt:lpstr>
      <vt:lpstr>¿Que necesitan para ser socios? </vt:lpstr>
      <vt:lpstr>Declaración de Laraos</vt:lpstr>
      <vt:lpstr>“Fomentando la Agrobiodiversidad en los Andes Centrales del Perú: Innovación Institucional para la Conservación In Situ y Utilización de la Agrobiodiversidad” </vt:lpstr>
      <vt:lpstr>¿Que biodiversidad de papa nativa conserva colectivamente AGUAPAN?  ¿Cuánto de esta biodiversidad es única y diferente entre regiones?, y   ¿Como se compara con la colección global del CIP?.</vt:lpstr>
      <vt:lpstr>3. Metodología:</vt:lpstr>
      <vt:lpstr>TALLER DE CAPACITACION-Caracterzacion CIP Febrero 2020</vt:lpstr>
      <vt:lpstr>Postergado por Covid-19</vt:lpstr>
      <vt:lpstr>4.Primeros hallazgos</vt:lpstr>
      <vt:lpstr>Presentación de PowerPoint</vt:lpstr>
      <vt:lpstr> Caracterización morfológica y molecular Pasco </vt:lpstr>
      <vt:lpstr>Campo Maria Cosme Huachón</vt:lpstr>
      <vt:lpstr>Campo Paucartambo( Rosendo Meza). 4000 m.s.n.m </vt:lpstr>
      <vt:lpstr>Presentación de PowerPoint</vt:lpstr>
      <vt:lpstr>Presentación de PowerPoint</vt:lpstr>
      <vt:lpstr>Diversidad Genética papas Pasco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6. Efectos covid-19</vt:lpstr>
      <vt:lpstr>Entrada al mercado con un producto nuevo y diverso, un agricultor diferente cada semana.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Evaluando  la Agrobiodiversidad en Custodia de los Guardianes de Papa Nativa del Centro del Perú</dc:title>
  <dc:creator>Raul Ccanto</dc:creator>
  <cp:lastModifiedBy>Maria</cp:lastModifiedBy>
  <cp:revision>79</cp:revision>
  <dcterms:created xsi:type="dcterms:W3CDTF">2020-06-30T21:47:35Z</dcterms:created>
  <dcterms:modified xsi:type="dcterms:W3CDTF">2020-07-03T16:55:23Z</dcterms:modified>
</cp:coreProperties>
</file>