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8" r:id="rId2"/>
    <p:sldId id="259" r:id="rId3"/>
    <p:sldId id="256" r:id="rId4"/>
    <p:sldId id="262" r:id="rId5"/>
    <p:sldId id="257" r:id="rId6"/>
    <p:sldId id="267" r:id="rId7"/>
    <p:sldId id="266" r:id="rId8"/>
    <p:sldId id="263" r:id="rId9"/>
    <p:sldId id="264" r:id="rId10"/>
    <p:sldId id="271" r:id="rId11"/>
    <p:sldId id="273" r:id="rId12"/>
    <p:sldId id="275" r:id="rId13"/>
    <p:sldId id="272" r:id="rId14"/>
    <p:sldId id="276"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095" autoAdjust="0"/>
  </p:normalViewPr>
  <p:slideViewPr>
    <p:cSldViewPr snapToGrid="0">
      <p:cViewPr varScale="1">
        <p:scale>
          <a:sx n="77" d="100"/>
          <a:sy n="77" d="100"/>
        </p:scale>
        <p:origin x="605"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82B0AD-E249-43B5-A8C2-45252549E5E8}" type="datetimeFigureOut">
              <a:rPr lang="en-US" smtClean="0"/>
              <a:t>19-Jul-20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B3DC37-0769-4E26-A79A-46DCCEE47F12}" type="slidenum">
              <a:rPr lang="en-US" smtClean="0"/>
              <a:t>‹#›</a:t>
            </a:fld>
            <a:endParaRPr lang="en-US"/>
          </a:p>
        </p:txBody>
      </p:sp>
    </p:spTree>
    <p:extLst>
      <p:ext uri="{BB962C8B-B14F-4D97-AF65-F5344CB8AC3E}">
        <p14:creationId xmlns:p14="http://schemas.microsoft.com/office/powerpoint/2010/main" val="38739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Cecilia Turin y equipo, Instituto de Montaña</a:t>
            </a:r>
          </a:p>
          <a:p>
            <a:r>
              <a:rPr lang="es-ES" dirty="0"/>
              <a:t>Ernesto Mendez y equipo, University </a:t>
            </a:r>
            <a:r>
              <a:rPr lang="es-ES" dirty="0" err="1"/>
              <a:t>of</a:t>
            </a:r>
            <a:r>
              <a:rPr lang="es-ES" dirty="0"/>
              <a:t> Vermont. </a:t>
            </a:r>
            <a:r>
              <a:rPr lang="en-US" dirty="0"/>
              <a:t>Agroecology and Livelihoods Collaborative</a:t>
            </a:r>
            <a:endParaRPr lang="es-ES" dirty="0"/>
          </a:p>
          <a:p>
            <a:r>
              <a:rPr lang="es-ES" dirty="0"/>
              <a:t>Steve Vanek y equipo, Colorado </a:t>
            </a:r>
            <a:r>
              <a:rPr lang="es-ES" dirty="0" err="1"/>
              <a:t>State</a:t>
            </a:r>
            <a:r>
              <a:rPr lang="es-ES" dirty="0"/>
              <a:t> University - YANAPAI</a:t>
            </a:r>
          </a:p>
          <a:p>
            <a:endParaRPr lang="en-US" dirty="0"/>
          </a:p>
        </p:txBody>
      </p:sp>
      <p:sp>
        <p:nvSpPr>
          <p:cNvPr id="4" name="Slide Number Placeholder 3"/>
          <p:cNvSpPr>
            <a:spLocks noGrp="1"/>
          </p:cNvSpPr>
          <p:nvPr>
            <p:ph type="sldNum" sz="quarter" idx="5"/>
          </p:nvPr>
        </p:nvSpPr>
        <p:spPr/>
        <p:txBody>
          <a:bodyPr/>
          <a:lstStyle/>
          <a:p>
            <a:fld id="{53B3DC37-0769-4E26-A79A-46DCCEE47F12}" type="slidenum">
              <a:rPr lang="en-US" smtClean="0"/>
              <a:t>1</a:t>
            </a:fld>
            <a:endParaRPr lang="en-US"/>
          </a:p>
        </p:txBody>
      </p:sp>
    </p:spTree>
    <p:extLst>
      <p:ext uri="{BB962C8B-B14F-4D97-AF65-F5344CB8AC3E}">
        <p14:creationId xmlns:p14="http://schemas.microsoft.com/office/powerpoint/2010/main" val="689190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noProof="0" dirty="0"/>
              <a:t>Preguntar a los participantes si sugieren algo mas.</a:t>
            </a:r>
          </a:p>
        </p:txBody>
      </p:sp>
      <p:sp>
        <p:nvSpPr>
          <p:cNvPr id="4" name="Slide Number Placeholder 3"/>
          <p:cNvSpPr>
            <a:spLocks noGrp="1"/>
          </p:cNvSpPr>
          <p:nvPr>
            <p:ph type="sldNum" sz="quarter" idx="5"/>
          </p:nvPr>
        </p:nvSpPr>
        <p:spPr/>
        <p:txBody>
          <a:bodyPr/>
          <a:lstStyle/>
          <a:p>
            <a:fld id="{53B3DC37-0769-4E26-A79A-46DCCEE47F12}" type="slidenum">
              <a:rPr lang="en-US" smtClean="0"/>
              <a:t>2</a:t>
            </a:fld>
            <a:endParaRPr lang="en-US"/>
          </a:p>
        </p:txBody>
      </p:sp>
    </p:spTree>
    <p:extLst>
      <p:ext uri="{BB962C8B-B14F-4D97-AF65-F5344CB8AC3E}">
        <p14:creationId xmlns:p14="http://schemas.microsoft.com/office/powerpoint/2010/main" val="979476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noProof="0" dirty="0"/>
              <a:t>15 minutos</a:t>
            </a:r>
          </a:p>
          <a:p>
            <a:r>
              <a:rPr lang="es-ES" sz="1200" dirty="0"/>
              <a:t>Comparación de enfoques de agricultura alternativa. </a:t>
            </a:r>
          </a:p>
          <a:p>
            <a:r>
              <a:rPr lang="es-ES" sz="1200" dirty="0"/>
              <a:t>Movimientos/intereses detrás. </a:t>
            </a:r>
          </a:p>
          <a:p>
            <a:r>
              <a:rPr lang="es-ES" sz="1200" dirty="0"/>
              <a:t>Incidencia política.</a:t>
            </a:r>
          </a:p>
          <a:p>
            <a:endParaRPr lang="en-US" dirty="0"/>
          </a:p>
        </p:txBody>
      </p:sp>
      <p:sp>
        <p:nvSpPr>
          <p:cNvPr id="4" name="Slide Number Placeholder 3"/>
          <p:cNvSpPr>
            <a:spLocks noGrp="1"/>
          </p:cNvSpPr>
          <p:nvPr>
            <p:ph type="sldNum" sz="quarter" idx="5"/>
          </p:nvPr>
        </p:nvSpPr>
        <p:spPr/>
        <p:txBody>
          <a:bodyPr/>
          <a:lstStyle/>
          <a:p>
            <a:fld id="{53B3DC37-0769-4E26-A79A-46DCCEE47F12}" type="slidenum">
              <a:rPr lang="en-US" smtClean="0"/>
              <a:t>3</a:t>
            </a:fld>
            <a:endParaRPr lang="en-US"/>
          </a:p>
        </p:txBody>
      </p:sp>
    </p:spTree>
    <p:extLst>
      <p:ext uri="{BB962C8B-B14F-4D97-AF65-F5344CB8AC3E}">
        <p14:creationId xmlns:p14="http://schemas.microsoft.com/office/powerpoint/2010/main" val="3163013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a:t>
            </a:r>
          </a:p>
        </p:txBody>
      </p:sp>
      <p:sp>
        <p:nvSpPr>
          <p:cNvPr id="4" name="Slide Number Placeholder 3"/>
          <p:cNvSpPr>
            <a:spLocks noGrp="1"/>
          </p:cNvSpPr>
          <p:nvPr>
            <p:ph type="sldNum" sz="quarter" idx="5"/>
          </p:nvPr>
        </p:nvSpPr>
        <p:spPr/>
        <p:txBody>
          <a:bodyPr/>
          <a:lstStyle/>
          <a:p>
            <a:fld id="{53B3DC37-0769-4E26-A79A-46DCCEE47F12}" type="slidenum">
              <a:rPr lang="en-US" smtClean="0"/>
              <a:t>4</a:t>
            </a:fld>
            <a:endParaRPr lang="en-US"/>
          </a:p>
        </p:txBody>
      </p:sp>
    </p:spTree>
    <p:extLst>
      <p:ext uri="{BB962C8B-B14F-4D97-AF65-F5344CB8AC3E}">
        <p14:creationId xmlns:p14="http://schemas.microsoft.com/office/powerpoint/2010/main" val="283949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noProof="0" dirty="0"/>
          </a:p>
        </p:txBody>
      </p:sp>
      <p:sp>
        <p:nvSpPr>
          <p:cNvPr id="4" name="Slide Number Placeholder 3"/>
          <p:cNvSpPr>
            <a:spLocks noGrp="1"/>
          </p:cNvSpPr>
          <p:nvPr>
            <p:ph type="sldNum" sz="quarter" idx="5"/>
          </p:nvPr>
        </p:nvSpPr>
        <p:spPr/>
        <p:txBody>
          <a:bodyPr/>
          <a:lstStyle/>
          <a:p>
            <a:fld id="{53B3DC37-0769-4E26-A79A-46DCCEE47F12}" type="slidenum">
              <a:rPr lang="en-US" smtClean="0"/>
              <a:t>5</a:t>
            </a:fld>
            <a:endParaRPr lang="en-US"/>
          </a:p>
        </p:txBody>
      </p:sp>
    </p:spTree>
    <p:extLst>
      <p:ext uri="{BB962C8B-B14F-4D97-AF65-F5344CB8AC3E}">
        <p14:creationId xmlns:p14="http://schemas.microsoft.com/office/powerpoint/2010/main" val="4111800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b="0" i="0" dirty="0">
              <a:solidFill>
                <a:srgbClr val="000000"/>
              </a:solidFill>
              <a:effectLst/>
              <a:latin typeface="Ubuntu"/>
            </a:endParaRPr>
          </a:p>
        </p:txBody>
      </p:sp>
      <p:sp>
        <p:nvSpPr>
          <p:cNvPr id="4" name="Slide Number Placeholder 3"/>
          <p:cNvSpPr>
            <a:spLocks noGrp="1"/>
          </p:cNvSpPr>
          <p:nvPr>
            <p:ph type="sldNum" sz="quarter" idx="5"/>
          </p:nvPr>
        </p:nvSpPr>
        <p:spPr/>
        <p:txBody>
          <a:bodyPr/>
          <a:lstStyle/>
          <a:p>
            <a:fld id="{53B3DC37-0769-4E26-A79A-46DCCEE47F12}" type="slidenum">
              <a:rPr lang="en-US" smtClean="0"/>
              <a:t>6</a:t>
            </a:fld>
            <a:endParaRPr lang="en-US"/>
          </a:p>
        </p:txBody>
      </p:sp>
    </p:spTree>
    <p:extLst>
      <p:ext uri="{BB962C8B-B14F-4D97-AF65-F5344CB8AC3E}">
        <p14:creationId xmlns:p14="http://schemas.microsoft.com/office/powerpoint/2010/main" val="140307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B3DC37-0769-4E26-A79A-46DCCEE47F12}" type="slidenum">
              <a:rPr lang="en-US" smtClean="0"/>
              <a:t>7</a:t>
            </a:fld>
            <a:endParaRPr lang="en-US"/>
          </a:p>
        </p:txBody>
      </p:sp>
    </p:spTree>
    <p:extLst>
      <p:ext uri="{BB962C8B-B14F-4D97-AF65-F5344CB8AC3E}">
        <p14:creationId xmlns:p14="http://schemas.microsoft.com/office/powerpoint/2010/main" val="2697145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a:t>
            </a:r>
            <a:r>
              <a:rPr lang="en-US" dirty="0" err="1"/>
              <a:t>minutos</a:t>
            </a:r>
            <a:endParaRPr lang="en-US" dirty="0"/>
          </a:p>
        </p:txBody>
      </p:sp>
      <p:sp>
        <p:nvSpPr>
          <p:cNvPr id="4" name="Slide Number Placeholder 3"/>
          <p:cNvSpPr>
            <a:spLocks noGrp="1"/>
          </p:cNvSpPr>
          <p:nvPr>
            <p:ph type="sldNum" sz="quarter" idx="5"/>
          </p:nvPr>
        </p:nvSpPr>
        <p:spPr/>
        <p:txBody>
          <a:bodyPr/>
          <a:lstStyle/>
          <a:p>
            <a:fld id="{53B3DC37-0769-4E26-A79A-46DCCEE47F12}" type="slidenum">
              <a:rPr lang="en-US" smtClean="0"/>
              <a:t>8</a:t>
            </a:fld>
            <a:endParaRPr lang="en-US"/>
          </a:p>
        </p:txBody>
      </p:sp>
    </p:spTree>
    <p:extLst>
      <p:ext uri="{BB962C8B-B14F-4D97-AF65-F5344CB8AC3E}">
        <p14:creationId xmlns:p14="http://schemas.microsoft.com/office/powerpoint/2010/main" val="1723701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B3DC37-0769-4E26-A79A-46DCCEE47F12}" type="slidenum">
              <a:rPr lang="en-US" smtClean="0"/>
              <a:t>9</a:t>
            </a:fld>
            <a:endParaRPr lang="en-US"/>
          </a:p>
        </p:txBody>
      </p:sp>
    </p:spTree>
    <p:extLst>
      <p:ext uri="{BB962C8B-B14F-4D97-AF65-F5344CB8AC3E}">
        <p14:creationId xmlns:p14="http://schemas.microsoft.com/office/powerpoint/2010/main" val="1357371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B3DC37-0769-4E26-A79A-46DCCEE47F12}" type="slidenum">
              <a:rPr lang="en-US" smtClean="0"/>
              <a:t>14</a:t>
            </a:fld>
            <a:endParaRPr lang="en-US"/>
          </a:p>
        </p:txBody>
      </p:sp>
    </p:spTree>
    <p:extLst>
      <p:ext uri="{BB962C8B-B14F-4D97-AF65-F5344CB8AC3E}">
        <p14:creationId xmlns:p14="http://schemas.microsoft.com/office/powerpoint/2010/main" val="4252384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B3DC37-0769-4E26-A79A-46DCCEE47F12}" type="slidenum">
              <a:rPr lang="en-US" smtClean="0"/>
              <a:t>15</a:t>
            </a:fld>
            <a:endParaRPr lang="en-US"/>
          </a:p>
        </p:txBody>
      </p:sp>
    </p:spTree>
    <p:extLst>
      <p:ext uri="{BB962C8B-B14F-4D97-AF65-F5344CB8AC3E}">
        <p14:creationId xmlns:p14="http://schemas.microsoft.com/office/powerpoint/2010/main" val="639204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C35ECA7-3750-4492-861B-73AD21C3E28E}" type="datetimeFigureOut">
              <a:rPr lang="en-US" smtClean="0"/>
              <a:t>19-Jul-20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5C2F-9065-499C-A1B6-B6B9CAFF0C84}" type="slidenum">
              <a:rPr lang="en-US" smtClean="0"/>
              <a:t>‹#›</a:t>
            </a:fld>
            <a:endParaRPr lang="en-US"/>
          </a:p>
        </p:txBody>
      </p:sp>
    </p:spTree>
    <p:extLst>
      <p:ext uri="{BB962C8B-B14F-4D97-AF65-F5344CB8AC3E}">
        <p14:creationId xmlns:p14="http://schemas.microsoft.com/office/powerpoint/2010/main" val="222061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35ECA7-3750-4492-861B-73AD21C3E28E}" type="datetimeFigureOut">
              <a:rPr lang="en-US" smtClean="0"/>
              <a:t>19-Jul-20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5C2F-9065-499C-A1B6-B6B9CAFF0C84}" type="slidenum">
              <a:rPr lang="en-US" smtClean="0"/>
              <a:t>‹#›</a:t>
            </a:fld>
            <a:endParaRPr lang="en-US"/>
          </a:p>
        </p:txBody>
      </p:sp>
    </p:spTree>
    <p:extLst>
      <p:ext uri="{BB962C8B-B14F-4D97-AF65-F5344CB8AC3E}">
        <p14:creationId xmlns:p14="http://schemas.microsoft.com/office/powerpoint/2010/main" val="2210032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C35ECA7-3750-4492-861B-73AD21C3E28E}" type="datetimeFigureOut">
              <a:rPr lang="en-US" smtClean="0"/>
              <a:t>19-Jul-20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5C2F-9065-499C-A1B6-B6B9CAFF0C84}" type="slidenum">
              <a:rPr lang="en-US" smtClean="0"/>
              <a:t>‹#›</a:t>
            </a:fld>
            <a:endParaRPr lang="en-US"/>
          </a:p>
        </p:txBody>
      </p:sp>
    </p:spTree>
    <p:extLst>
      <p:ext uri="{BB962C8B-B14F-4D97-AF65-F5344CB8AC3E}">
        <p14:creationId xmlns:p14="http://schemas.microsoft.com/office/powerpoint/2010/main" val="1587448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C35ECA7-3750-4492-861B-73AD21C3E28E}" type="datetimeFigureOut">
              <a:rPr lang="en-US" smtClean="0"/>
              <a:t>19-Jul-20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F85C2F-9065-499C-A1B6-B6B9CAFF0C84}" type="slidenum">
              <a:rPr lang="en-US" smtClean="0"/>
              <a:t>‹#›</a:t>
            </a:fld>
            <a:endParaRPr lang="en-US"/>
          </a:p>
        </p:txBody>
      </p:sp>
    </p:spTree>
    <p:extLst>
      <p:ext uri="{BB962C8B-B14F-4D97-AF65-F5344CB8AC3E}">
        <p14:creationId xmlns:p14="http://schemas.microsoft.com/office/powerpoint/2010/main" val="134996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C35ECA7-3750-4492-861B-73AD21C3E28E}" type="datetimeFigureOut">
              <a:rPr lang="en-US" smtClean="0"/>
              <a:t>19-Jul-20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F85C2F-9065-499C-A1B6-B6B9CAFF0C84}" type="slidenum">
              <a:rPr lang="en-US" smtClean="0"/>
              <a:t>‹#›</a:t>
            </a:fld>
            <a:endParaRPr lang="en-US"/>
          </a:p>
        </p:txBody>
      </p:sp>
    </p:spTree>
    <p:extLst>
      <p:ext uri="{BB962C8B-B14F-4D97-AF65-F5344CB8AC3E}">
        <p14:creationId xmlns:p14="http://schemas.microsoft.com/office/powerpoint/2010/main" val="1678055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C35ECA7-3750-4492-861B-73AD21C3E28E}" type="datetimeFigureOut">
              <a:rPr lang="en-US" smtClean="0"/>
              <a:t>19-Jul-20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F85C2F-9065-499C-A1B6-B6B9CAFF0C84}" type="slidenum">
              <a:rPr lang="en-US" smtClean="0"/>
              <a:t>‹#›</a:t>
            </a:fld>
            <a:endParaRPr lang="en-US"/>
          </a:p>
        </p:txBody>
      </p:sp>
    </p:spTree>
    <p:extLst>
      <p:ext uri="{BB962C8B-B14F-4D97-AF65-F5344CB8AC3E}">
        <p14:creationId xmlns:p14="http://schemas.microsoft.com/office/powerpoint/2010/main" val="1359233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35ECA7-3750-4492-861B-73AD21C3E28E}" type="datetimeFigureOut">
              <a:rPr lang="en-US" smtClean="0"/>
              <a:t>19-Jul-20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F85C2F-9065-499C-A1B6-B6B9CAFF0C84}" type="slidenum">
              <a:rPr lang="en-US" smtClean="0"/>
              <a:t>‹#›</a:t>
            </a:fld>
            <a:endParaRPr lang="en-US"/>
          </a:p>
        </p:txBody>
      </p:sp>
    </p:spTree>
    <p:extLst>
      <p:ext uri="{BB962C8B-B14F-4D97-AF65-F5344CB8AC3E}">
        <p14:creationId xmlns:p14="http://schemas.microsoft.com/office/powerpoint/2010/main" val="4221346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35ECA7-3750-4492-861B-73AD21C3E28E}" type="datetimeFigureOut">
              <a:rPr lang="en-US" smtClean="0"/>
              <a:t>19-Jul-20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F85C2F-9065-499C-A1B6-B6B9CAFF0C84}" type="slidenum">
              <a:rPr lang="en-US" smtClean="0"/>
              <a:t>‹#›</a:t>
            </a:fld>
            <a:endParaRPr lang="en-US"/>
          </a:p>
        </p:txBody>
      </p:sp>
    </p:spTree>
    <p:extLst>
      <p:ext uri="{BB962C8B-B14F-4D97-AF65-F5344CB8AC3E}">
        <p14:creationId xmlns:p14="http://schemas.microsoft.com/office/powerpoint/2010/main" val="4206752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35ECA7-3750-4492-861B-73AD21C3E28E}" type="datetimeFigureOut">
              <a:rPr lang="en-US" smtClean="0"/>
              <a:t>19-Jul-20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F85C2F-9065-499C-A1B6-B6B9CAFF0C84}" type="slidenum">
              <a:rPr lang="en-US" smtClean="0"/>
              <a:t>‹#›</a:t>
            </a:fld>
            <a:endParaRPr lang="en-US"/>
          </a:p>
        </p:txBody>
      </p:sp>
    </p:spTree>
    <p:extLst>
      <p:ext uri="{BB962C8B-B14F-4D97-AF65-F5344CB8AC3E}">
        <p14:creationId xmlns:p14="http://schemas.microsoft.com/office/powerpoint/2010/main" val="3728234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35ECA7-3750-4492-861B-73AD21C3E28E}" type="datetimeFigureOut">
              <a:rPr lang="en-US" smtClean="0"/>
              <a:t>19-Jul-20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5C2F-9065-499C-A1B6-B6B9CAFF0C84}" type="slidenum">
              <a:rPr lang="en-US" smtClean="0"/>
              <a:t>‹#›</a:t>
            </a:fld>
            <a:endParaRPr lang="en-US"/>
          </a:p>
        </p:txBody>
      </p:sp>
    </p:spTree>
    <p:extLst>
      <p:ext uri="{BB962C8B-B14F-4D97-AF65-F5344CB8AC3E}">
        <p14:creationId xmlns:p14="http://schemas.microsoft.com/office/powerpoint/2010/main" val="4116423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35ECA7-3750-4492-861B-73AD21C3E28E}" type="datetimeFigureOut">
              <a:rPr lang="en-US" smtClean="0"/>
              <a:t>19-Jul-20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5C2F-9065-499C-A1B6-B6B9CAFF0C84}" type="slidenum">
              <a:rPr lang="en-US" smtClean="0"/>
              <a:t>‹#›</a:t>
            </a:fld>
            <a:endParaRPr lang="en-US"/>
          </a:p>
        </p:txBody>
      </p:sp>
    </p:spTree>
    <p:extLst>
      <p:ext uri="{BB962C8B-B14F-4D97-AF65-F5344CB8AC3E}">
        <p14:creationId xmlns:p14="http://schemas.microsoft.com/office/powerpoint/2010/main" val="440771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35ECA7-3750-4492-861B-73AD21C3E28E}" type="datetimeFigureOut">
              <a:rPr lang="en-US" smtClean="0"/>
              <a:t>19-Jul-20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F85C2F-9065-499C-A1B6-B6B9CAFF0C84}" type="slidenum">
              <a:rPr lang="en-US" smtClean="0"/>
              <a:t>‹#›</a:t>
            </a:fld>
            <a:endParaRPr lang="en-US"/>
          </a:p>
        </p:txBody>
      </p:sp>
    </p:spTree>
    <p:extLst>
      <p:ext uri="{BB962C8B-B14F-4D97-AF65-F5344CB8AC3E}">
        <p14:creationId xmlns:p14="http://schemas.microsoft.com/office/powerpoint/2010/main" val="2542579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fao.org/agroecology/knowledge/10-elements/en/"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s://www.generalmills.com/en/Responsibility/Sustainability/Regenerative-agriculture" TargetMode="External"/><Relationship Id="rId4" Type="http://schemas.openxmlformats.org/officeDocument/2006/relationships/hyperlink" Target="https://www.ifoam.bio/why-organic/shaping-agriculture/four-principles-Organic"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doi.org/10.1016/j.gloenvcha.2019.101965"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053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42" name="Straight Connector 35">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895600" y="5768204"/>
            <a:ext cx="6400800" cy="0"/>
          </a:xfrm>
          <a:prstGeom prst="line">
            <a:avLst/>
          </a:prstGeom>
          <a:ln>
            <a:solidFill>
              <a:srgbClr val="40534D"/>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64647EA-ABF0-439D-9B05-6EC3BC28BD3A}"/>
              </a:ext>
            </a:extLst>
          </p:cNvPr>
          <p:cNvSpPr>
            <a:spLocks noGrp="1"/>
          </p:cNvSpPr>
          <p:nvPr>
            <p:ph type="ctrTitle"/>
          </p:nvPr>
        </p:nvSpPr>
        <p:spPr>
          <a:xfrm>
            <a:off x="1109980" y="4277356"/>
            <a:ext cx="9966960" cy="1560320"/>
          </a:xfrm>
        </p:spPr>
        <p:txBody>
          <a:bodyPr>
            <a:normAutofit/>
          </a:bodyPr>
          <a:lstStyle/>
          <a:p>
            <a:r>
              <a:rPr lang="es-ES" sz="4000">
                <a:solidFill>
                  <a:srgbClr val="40534D"/>
                </a:solidFill>
              </a:rPr>
              <a:t>Espacio Abierto</a:t>
            </a:r>
            <a:br>
              <a:rPr lang="es-ES" sz="4900">
                <a:solidFill>
                  <a:srgbClr val="40534D"/>
                </a:solidFill>
              </a:rPr>
            </a:br>
            <a:r>
              <a:rPr lang="es-ES" sz="4900">
                <a:solidFill>
                  <a:srgbClr val="40534D"/>
                </a:solidFill>
              </a:rPr>
              <a:t>Agricultura Regenerativa</a:t>
            </a:r>
          </a:p>
        </p:txBody>
      </p:sp>
      <p:sp>
        <p:nvSpPr>
          <p:cNvPr id="3" name="Subtitle 2">
            <a:extLst>
              <a:ext uri="{FF2B5EF4-FFF2-40B4-BE49-F238E27FC236}">
                <a16:creationId xmlns:a16="http://schemas.microsoft.com/office/drawing/2014/main" id="{36A3074F-1FB3-4226-856A-0B040A8E37D1}"/>
              </a:ext>
            </a:extLst>
          </p:cNvPr>
          <p:cNvSpPr>
            <a:spLocks noGrp="1"/>
          </p:cNvSpPr>
          <p:nvPr>
            <p:ph type="subTitle" idx="1"/>
          </p:nvPr>
        </p:nvSpPr>
        <p:spPr>
          <a:xfrm>
            <a:off x="1709530" y="5799488"/>
            <a:ext cx="8767860" cy="578728"/>
          </a:xfrm>
        </p:spPr>
        <p:txBody>
          <a:bodyPr>
            <a:noAutofit/>
          </a:bodyPr>
          <a:lstStyle/>
          <a:p>
            <a:r>
              <a:rPr lang="en-US" sz="1400" dirty="0">
                <a:solidFill>
                  <a:srgbClr val="40534D"/>
                </a:solidFill>
              </a:rPr>
              <a:t>CdP16</a:t>
            </a:r>
          </a:p>
          <a:p>
            <a:r>
              <a:rPr lang="en-US" sz="1400" dirty="0">
                <a:solidFill>
                  <a:srgbClr val="40534D"/>
                </a:solidFill>
              </a:rPr>
              <a:t>15 Julio 2020</a:t>
            </a:r>
          </a:p>
        </p:txBody>
      </p:sp>
      <p:pic>
        <p:nvPicPr>
          <p:cNvPr id="27" name="Picture 26">
            <a:extLst>
              <a:ext uri="{FF2B5EF4-FFF2-40B4-BE49-F238E27FC236}">
                <a16:creationId xmlns:a16="http://schemas.microsoft.com/office/drawing/2014/main" id="{5BCF2732-2370-4127-A86F-0F1CF0CB64A0}"/>
              </a:ext>
            </a:extLst>
          </p:cNvPr>
          <p:cNvPicPr>
            <a:picLocks noChangeAspect="1"/>
          </p:cNvPicPr>
          <p:nvPr/>
        </p:nvPicPr>
        <p:blipFill rotWithShape="1">
          <a:blip r:embed="rId3"/>
          <a:srcRect t="17883" r="2" b="6734"/>
          <a:stretch/>
        </p:blipFill>
        <p:spPr>
          <a:xfrm>
            <a:off x="243840" y="256540"/>
            <a:ext cx="11704320" cy="3764276"/>
          </a:xfrm>
          <a:prstGeom prst="rect">
            <a:avLst/>
          </a:prstGeom>
        </p:spPr>
      </p:pic>
    </p:spTree>
    <p:extLst>
      <p:ext uri="{BB962C8B-B14F-4D97-AF65-F5344CB8AC3E}">
        <p14:creationId xmlns:p14="http://schemas.microsoft.com/office/powerpoint/2010/main" val="2513024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D70A7-51FE-4444-8328-3E28FAC9EF22}"/>
              </a:ext>
            </a:extLst>
          </p:cNvPr>
          <p:cNvSpPr>
            <a:spLocks noGrp="1"/>
          </p:cNvSpPr>
          <p:nvPr>
            <p:ph type="title"/>
          </p:nvPr>
        </p:nvSpPr>
        <p:spPr>
          <a:xfrm>
            <a:off x="762001" y="803325"/>
            <a:ext cx="5314536" cy="1325563"/>
          </a:xfrm>
        </p:spPr>
        <p:txBody>
          <a:bodyPr>
            <a:normAutofit/>
          </a:bodyPr>
          <a:lstStyle/>
          <a:p>
            <a:r>
              <a:rPr lang="es-ES"/>
              <a:t>Agenda propuesta</a:t>
            </a:r>
          </a:p>
        </p:txBody>
      </p:sp>
      <p:sp>
        <p:nvSpPr>
          <p:cNvPr id="3" name="Content Placeholder 2">
            <a:extLst>
              <a:ext uri="{FF2B5EF4-FFF2-40B4-BE49-F238E27FC236}">
                <a16:creationId xmlns:a16="http://schemas.microsoft.com/office/drawing/2014/main" id="{1A27B219-BCF0-4C3F-92DB-99F865A7838D}"/>
              </a:ext>
            </a:extLst>
          </p:cNvPr>
          <p:cNvSpPr>
            <a:spLocks noGrp="1"/>
          </p:cNvSpPr>
          <p:nvPr>
            <p:ph idx="1"/>
          </p:nvPr>
        </p:nvSpPr>
        <p:spPr>
          <a:xfrm>
            <a:off x="467324" y="2279018"/>
            <a:ext cx="5609220" cy="3375920"/>
          </a:xfrm>
        </p:spPr>
        <p:txBody>
          <a:bodyPr anchor="t">
            <a:normAutofit/>
          </a:bodyPr>
          <a:lstStyle/>
          <a:p>
            <a:r>
              <a:rPr lang="es-ES" sz="2400" dirty="0"/>
              <a:t>Comparación de enfoques de agricultura alternativa. </a:t>
            </a:r>
          </a:p>
          <a:p>
            <a:r>
              <a:rPr lang="es-ES" sz="2400" dirty="0"/>
              <a:t>Movimientos/intereses detrás. </a:t>
            </a:r>
          </a:p>
          <a:p>
            <a:r>
              <a:rPr lang="es-ES" sz="2400" dirty="0"/>
              <a:t>Incidencia política.</a:t>
            </a:r>
          </a:p>
          <a:p>
            <a:r>
              <a:rPr lang="es-ES" sz="2400" dirty="0"/>
              <a:t>Experiencia de incluir enfoque AR.</a:t>
            </a:r>
          </a:p>
          <a:p>
            <a:r>
              <a:rPr lang="es-ES" sz="2400" dirty="0"/>
              <a:t>Reflexión del rol de la ganadería en la AE.</a:t>
            </a:r>
          </a:p>
          <a:p>
            <a:r>
              <a:rPr lang="es-ES" sz="2400" dirty="0"/>
              <a:t>Hay interés de trabajar en un producto? Cual seria?</a:t>
            </a:r>
          </a:p>
          <a:p>
            <a:endParaRPr lang="es-ES" sz="2400" dirty="0"/>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1DB87B32-3E75-4F02-9C02-4DEB68D0FD6E}"/>
              </a:ext>
            </a:extLst>
          </p:cNvPr>
          <p:cNvPicPr>
            <a:picLocks noChangeAspect="1"/>
          </p:cNvPicPr>
          <p:nvPr/>
        </p:nvPicPr>
        <p:blipFill rotWithShape="1">
          <a:blip r:embed="rId3"/>
          <a:srcRect l="3466" r="4871" b="-2"/>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77137924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graphicFrame>
        <p:nvGraphicFramePr>
          <p:cNvPr id="4" name="Table 3"/>
          <p:cNvGraphicFramePr>
            <a:graphicFrameLocks noGrp="1"/>
          </p:cNvGraphicFramePr>
          <p:nvPr>
            <p:extLst>
              <p:ext uri="{D42A27DB-BD31-4B8C-83A1-F6EECF244321}">
                <p14:modId xmlns:p14="http://schemas.microsoft.com/office/powerpoint/2010/main" val="1038600359"/>
              </p:ext>
            </p:extLst>
          </p:nvPr>
        </p:nvGraphicFramePr>
        <p:xfrm>
          <a:off x="0" y="-10509"/>
          <a:ext cx="12192000" cy="7008366"/>
        </p:xfrm>
        <a:graphic>
          <a:graphicData uri="http://schemas.openxmlformats.org/drawingml/2006/table">
            <a:tbl>
              <a:tblPr firstRow="1" bandRow="1">
                <a:tableStyleId>{93296810-A885-4BE3-A3E7-6D5BEEA58F35}</a:tableStyleId>
              </a:tblPr>
              <a:tblGrid>
                <a:gridCol w="3012991">
                  <a:extLst>
                    <a:ext uri="{9D8B030D-6E8A-4147-A177-3AD203B41FA5}">
                      <a16:colId xmlns:a16="http://schemas.microsoft.com/office/drawing/2014/main" val="66983663"/>
                    </a:ext>
                  </a:extLst>
                </a:gridCol>
                <a:gridCol w="3031926">
                  <a:extLst>
                    <a:ext uri="{9D8B030D-6E8A-4147-A177-3AD203B41FA5}">
                      <a16:colId xmlns:a16="http://schemas.microsoft.com/office/drawing/2014/main" val="1160759921"/>
                    </a:ext>
                  </a:extLst>
                </a:gridCol>
                <a:gridCol w="3127046">
                  <a:extLst>
                    <a:ext uri="{9D8B030D-6E8A-4147-A177-3AD203B41FA5}">
                      <a16:colId xmlns:a16="http://schemas.microsoft.com/office/drawing/2014/main" val="449132569"/>
                    </a:ext>
                  </a:extLst>
                </a:gridCol>
                <a:gridCol w="3020037">
                  <a:extLst>
                    <a:ext uri="{9D8B030D-6E8A-4147-A177-3AD203B41FA5}">
                      <a16:colId xmlns:a16="http://schemas.microsoft.com/office/drawing/2014/main" val="4282154459"/>
                    </a:ext>
                  </a:extLst>
                </a:gridCol>
              </a:tblGrid>
              <a:tr h="474581">
                <a:tc>
                  <a:txBody>
                    <a:bodyPr/>
                    <a:lstStyle/>
                    <a:p>
                      <a:pPr algn="ctr"/>
                      <a:r>
                        <a:rPr lang="es-SV" sz="1300" dirty="0">
                          <a:latin typeface="Candara" panose="020E0502030303020204" pitchFamily="34" charset="0"/>
                        </a:rPr>
                        <a:t>AGROECOLOGÍA </a:t>
                      </a:r>
                    </a:p>
                    <a:p>
                      <a:pPr algn="ctr"/>
                      <a:r>
                        <a:rPr lang="es-SV" sz="1300" dirty="0">
                          <a:latin typeface="Candara" panose="020E0502030303020204" pitchFamily="34" charset="0"/>
                        </a:rPr>
                        <a:t>(Elementos FAO)</a:t>
                      </a:r>
                      <a:endParaRPr lang="en-US" sz="1300" dirty="0">
                        <a:latin typeface="Candara" panose="020E0502030303020204" pitchFamily="34" charset="0"/>
                      </a:endParaRPr>
                    </a:p>
                  </a:txBody>
                  <a:tcPr/>
                </a:tc>
                <a:tc>
                  <a:txBody>
                    <a:bodyPr/>
                    <a:lstStyle/>
                    <a:p>
                      <a:pPr algn="ctr"/>
                      <a:r>
                        <a:rPr lang="es-SV" sz="1300" dirty="0">
                          <a:latin typeface="Candara" panose="020E0502030303020204" pitchFamily="34" charset="0"/>
                        </a:rPr>
                        <a:t>AGRICULTURA ORGÁNICA </a:t>
                      </a:r>
                    </a:p>
                    <a:p>
                      <a:pPr algn="ctr"/>
                      <a:r>
                        <a:rPr lang="es-SV" sz="1300" dirty="0">
                          <a:latin typeface="Candara" panose="020E0502030303020204" pitchFamily="34" charset="0"/>
                        </a:rPr>
                        <a:t>(A PARTIR DE IFOAM)</a:t>
                      </a:r>
                      <a:endParaRPr lang="en-US" sz="1300" dirty="0">
                        <a:latin typeface="Candara" panose="020E0502030303020204" pitchFamily="34" charset="0"/>
                      </a:endParaRPr>
                    </a:p>
                  </a:txBody>
                  <a:tcPr/>
                </a:tc>
                <a:tc>
                  <a:txBody>
                    <a:bodyPr/>
                    <a:lstStyle/>
                    <a:p>
                      <a:pPr algn="ctr"/>
                      <a:r>
                        <a:rPr lang="en-US" sz="1300" dirty="0">
                          <a:latin typeface="Candara" panose="020E0502030303020204" pitchFamily="34" charset="0"/>
                        </a:rPr>
                        <a:t>PERMACULTURA</a:t>
                      </a:r>
                    </a:p>
                  </a:txBody>
                  <a:tcPr/>
                </a:tc>
                <a:tc>
                  <a:txBody>
                    <a:bodyPr/>
                    <a:lstStyle/>
                    <a:p>
                      <a:pPr algn="ctr"/>
                      <a:r>
                        <a:rPr lang="es-BO" sz="1300" dirty="0">
                          <a:latin typeface="Candara" panose="020E0502030303020204" pitchFamily="34" charset="0"/>
                        </a:rPr>
                        <a:t>AGRICULTURA REGENERATIVA</a:t>
                      </a:r>
                      <a:endParaRPr lang="en-US" sz="1300" dirty="0">
                        <a:latin typeface="Candara" panose="020E0502030303020204" pitchFamily="34" charset="0"/>
                      </a:endParaRPr>
                    </a:p>
                  </a:txBody>
                  <a:tcPr/>
                </a:tc>
                <a:extLst>
                  <a:ext uri="{0D108BD9-81ED-4DB2-BD59-A6C34878D82A}">
                    <a16:rowId xmlns:a16="http://schemas.microsoft.com/office/drawing/2014/main" val="3096868911"/>
                  </a:ext>
                </a:extLst>
              </a:tr>
              <a:tr h="508784">
                <a:tc>
                  <a:txBody>
                    <a:bodyPr/>
                    <a:lstStyle/>
                    <a:p>
                      <a:r>
                        <a:rPr lang="es-ES" sz="1400" b="0" noProof="0">
                          <a:latin typeface="Candara" panose="020E0502030303020204" pitchFamily="34" charset="0"/>
                        </a:rPr>
                        <a:t>1. Eficiencia</a:t>
                      </a:r>
                    </a:p>
                  </a:txBody>
                  <a:tcPr/>
                </a:tc>
                <a:tc rowSpan="2">
                  <a:txBody>
                    <a:bodyPr/>
                    <a:lstStyle/>
                    <a:p>
                      <a:r>
                        <a:rPr lang="es-ES" sz="1400" b="0"/>
                        <a:t>1. Salud-</a:t>
                      </a:r>
                      <a:r>
                        <a:rPr lang="es-ES" sz="1400" b="0" baseline="0"/>
                        <a:t> debe sostener y mejorarl la salud del suelo, plantas, animals, humana y del planeta como uno e inseparable.</a:t>
                      </a:r>
                      <a:endParaRPr lang="es-ES" sz="14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b="0">
                          <a:latin typeface="Candara" panose="020E0502030303020204" pitchFamily="34" charset="0"/>
                        </a:rPr>
                        <a:t>1. Diversidad,</a:t>
                      </a:r>
                      <a:r>
                        <a:rPr lang="es-ES" sz="1400" b="0" baseline="0">
                          <a:latin typeface="Candara" panose="020E0502030303020204" pitchFamily="34" charset="0"/>
                        </a:rPr>
                        <a:t> apilado (stacking)</a:t>
                      </a:r>
                      <a:endParaRPr lang="es-ES" sz="1400" b="0" dirty="0">
                        <a:latin typeface="Candara" panose="020E0502030303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b="0" noProof="0" dirty="0">
                          <a:latin typeface="Candara" panose="020E0502030303020204" pitchFamily="34" charset="0"/>
                        </a:rPr>
                        <a:t>1. Comprensión del contexto social y ecológico</a:t>
                      </a:r>
                    </a:p>
                  </a:txBody>
                  <a:tcPr/>
                </a:tc>
                <a:extLst>
                  <a:ext uri="{0D108BD9-81ED-4DB2-BD59-A6C34878D82A}">
                    <a16:rowId xmlns:a16="http://schemas.microsoft.com/office/drawing/2014/main" val="1548411381"/>
                  </a:ext>
                </a:extLst>
              </a:tr>
              <a:tr h="508784">
                <a:tc>
                  <a:txBody>
                    <a:bodyPr/>
                    <a:lstStyle/>
                    <a:p>
                      <a:r>
                        <a:rPr lang="es-ES" sz="1400" b="0" noProof="0">
                          <a:latin typeface="Candara" panose="020E0502030303020204" pitchFamily="34" charset="0"/>
                        </a:rPr>
                        <a:t>2. Resiliencia</a:t>
                      </a:r>
                    </a:p>
                  </a:txBody>
                  <a:tcPr/>
                </a:tc>
                <a:tc vMerge="1">
                  <a:txBody>
                    <a:bodyPr/>
                    <a:lstStyle/>
                    <a:p>
                      <a:endParaRPr lang="en-US" sz="1300" dirty="0"/>
                    </a:p>
                  </a:txBody>
                  <a:tcPr/>
                </a:tc>
                <a:tc>
                  <a:txBody>
                    <a:bodyPr/>
                    <a:lstStyle/>
                    <a:p>
                      <a:pPr marL="0" indent="0">
                        <a:buFontTx/>
                        <a:buNone/>
                      </a:pPr>
                      <a:r>
                        <a:rPr lang="es-ES" sz="1400" b="0" baseline="0">
                          <a:latin typeface="Candara" panose="020E0502030303020204" pitchFamily="34" charset="0"/>
                        </a:rPr>
                        <a:t>2. Efecto de bordes/orillas</a:t>
                      </a:r>
                      <a:endParaRPr lang="es-ES" sz="1400" b="0" baseline="0" dirty="0">
                        <a:latin typeface="Candara" panose="020E0502030303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b="0" noProof="0" dirty="0">
                          <a:latin typeface="Candara" panose="020E0502030303020204" pitchFamily="34" charset="0"/>
                        </a:rPr>
                        <a:t>2. Minimizar la perturbación del suelo</a:t>
                      </a:r>
                    </a:p>
                  </a:txBody>
                  <a:tcPr/>
                </a:tc>
                <a:extLst>
                  <a:ext uri="{0D108BD9-81ED-4DB2-BD59-A6C34878D82A}">
                    <a16:rowId xmlns:a16="http://schemas.microsoft.com/office/drawing/2014/main" val="794389245"/>
                  </a:ext>
                </a:extLst>
              </a:tr>
              <a:tr h="586462">
                <a:tc>
                  <a:txBody>
                    <a:bodyPr/>
                    <a:lstStyle/>
                    <a:p>
                      <a:r>
                        <a:rPr lang="es-ES" sz="1400" b="0" noProof="0">
                          <a:latin typeface="Candara" panose="020E0502030303020204" pitchFamily="34" charset="0"/>
                        </a:rPr>
                        <a:t>3. Diversidad</a:t>
                      </a: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b="0"/>
                        <a:t>2. Ecología-debe</a:t>
                      </a:r>
                      <a:r>
                        <a:rPr lang="es-ES" sz="1400" b="0" baseline="0"/>
                        <a:t> basarse en los sistemas y ciclos ecológicos de vida, trabajar con ellos, emularlos y ayudar a sostenerlos</a:t>
                      </a:r>
                      <a:r>
                        <a:rPr lang="es-ES" sz="1400" b="0"/>
                        <a:t>.</a:t>
                      </a:r>
                      <a:endParaRPr lang="es-ES" sz="14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b="0" dirty="0">
                          <a:latin typeface="Candara" panose="020E0502030303020204" pitchFamily="34" charset="0"/>
                        </a:rPr>
                        <a:t>3. El problema es la solución</a:t>
                      </a:r>
                    </a:p>
                  </a:txBody>
                  <a:tcPr/>
                </a:tc>
                <a:tc>
                  <a:txBody>
                    <a:bodyPr/>
                    <a:lstStyle/>
                    <a:p>
                      <a:pPr marL="0" indent="0">
                        <a:buFontTx/>
                        <a:buNone/>
                      </a:pPr>
                      <a:r>
                        <a:rPr lang="es-ES" sz="1400" b="0" baseline="0" noProof="0" dirty="0">
                          <a:latin typeface="Candara" panose="020E0502030303020204" pitchFamily="34" charset="0"/>
                        </a:rPr>
                        <a:t>3. Maximizar la diversidad de cultivos</a:t>
                      </a:r>
                    </a:p>
                  </a:txBody>
                  <a:tcPr/>
                </a:tc>
                <a:extLst>
                  <a:ext uri="{0D108BD9-81ED-4DB2-BD59-A6C34878D82A}">
                    <a16:rowId xmlns:a16="http://schemas.microsoft.com/office/drawing/2014/main" val="2355211846"/>
                  </a:ext>
                </a:extLst>
              </a:tr>
              <a:tr h="504242">
                <a:tc>
                  <a:txBody>
                    <a:bodyPr/>
                    <a:lstStyle/>
                    <a:p>
                      <a:r>
                        <a:rPr lang="es-ES" sz="1400" b="0" noProof="0">
                          <a:latin typeface="Candara" panose="020E0502030303020204" pitchFamily="34" charset="0"/>
                        </a:rPr>
                        <a:t>4. Co-Creación</a:t>
                      </a:r>
                      <a:r>
                        <a:rPr lang="es-ES" sz="1400" b="0" baseline="0" noProof="0">
                          <a:latin typeface="Candara" panose="020E0502030303020204" pitchFamily="34" charset="0"/>
                        </a:rPr>
                        <a:t> e intercambio de conocimientos</a:t>
                      </a:r>
                      <a:endParaRPr lang="es-ES" sz="1400" b="0" noProof="0">
                        <a:latin typeface="Candara" panose="020E0502030303020204" pitchFamily="34" charset="0"/>
                      </a:endParaRPr>
                    </a:p>
                  </a:txBody>
                  <a:tcPr/>
                </a:tc>
                <a:tc vMerge="1">
                  <a:txBody>
                    <a:bodyPr/>
                    <a:lstStyle/>
                    <a:p>
                      <a:endParaRPr lang="en-US" sz="1300" dirty="0"/>
                    </a:p>
                  </a:txBody>
                  <a:tcPr/>
                </a:tc>
                <a:tc>
                  <a:txBody>
                    <a:bodyPr/>
                    <a:lstStyle/>
                    <a:p>
                      <a:pPr marL="0" indent="0">
                        <a:buFontTx/>
                        <a:buNone/>
                      </a:pPr>
                      <a:r>
                        <a:rPr lang="es-ES" sz="1400" b="0">
                          <a:latin typeface="Candara" panose="020E0502030303020204" pitchFamily="34" charset="0"/>
                        </a:rPr>
                        <a:t>4. Hacer el</a:t>
                      </a:r>
                      <a:r>
                        <a:rPr lang="es-ES" sz="1400" b="0" baseline="0">
                          <a:latin typeface="Candara" panose="020E0502030303020204" pitchFamily="34" charset="0"/>
                        </a:rPr>
                        <a:t> cambio mínimo con el efecto más grande posible</a:t>
                      </a:r>
                      <a:endParaRPr lang="es-ES" sz="1400" b="0" dirty="0">
                        <a:latin typeface="Candara" panose="020E0502030303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b="0" noProof="0" dirty="0">
                          <a:latin typeface="Candara" panose="020E0502030303020204" pitchFamily="34" charset="0"/>
                        </a:rPr>
                        <a:t>4. Mantener el suelo bajo cobertura</a:t>
                      </a:r>
                    </a:p>
                  </a:txBody>
                  <a:tcPr/>
                </a:tc>
                <a:extLst>
                  <a:ext uri="{0D108BD9-81ED-4DB2-BD59-A6C34878D82A}">
                    <a16:rowId xmlns:a16="http://schemas.microsoft.com/office/drawing/2014/main" val="1430302340"/>
                  </a:ext>
                </a:extLst>
              </a:tr>
              <a:tr h="504242">
                <a:tc>
                  <a:txBody>
                    <a:bodyPr/>
                    <a:lstStyle/>
                    <a:p>
                      <a:r>
                        <a:rPr lang="es-ES" sz="1400" b="0" noProof="0">
                          <a:latin typeface="Candara" panose="020E0502030303020204" pitchFamily="34" charset="0"/>
                        </a:rPr>
                        <a:t>5. Reciclaje</a:t>
                      </a: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b="0"/>
                        <a:t>3. Justicia- debe construir</a:t>
                      </a:r>
                      <a:r>
                        <a:rPr lang="es-ES" sz="1400" b="0" baseline="0"/>
                        <a:t> relaciones Justas en terminus de el ambiente comun y las oportunidades de vida.</a:t>
                      </a:r>
                      <a:endParaRPr lang="es-ES" sz="1400" b="0" dirty="0"/>
                    </a:p>
                  </a:txBody>
                  <a:tcPr/>
                </a:tc>
                <a:tc>
                  <a:txBody>
                    <a:bodyPr/>
                    <a:lstStyle/>
                    <a:p>
                      <a:pPr marL="0" indent="0">
                        <a:buFontTx/>
                        <a:buNone/>
                      </a:pPr>
                      <a:r>
                        <a:rPr lang="es-ES" sz="1400" b="0">
                          <a:latin typeface="Candara" panose="020E0502030303020204" pitchFamily="34" charset="0"/>
                        </a:rPr>
                        <a:t>5. Observar e interactuar</a:t>
                      </a:r>
                      <a:endParaRPr lang="es-ES" sz="1400" b="0" dirty="0">
                        <a:latin typeface="Candara" panose="020E0502030303020204" pitchFamily="34" charset="0"/>
                      </a:endParaRPr>
                    </a:p>
                  </a:txBody>
                  <a:tcPr/>
                </a:tc>
                <a:tc>
                  <a:txBody>
                    <a:bodyPr/>
                    <a:lstStyle/>
                    <a:p>
                      <a:pPr marL="0" indent="0">
                        <a:buFontTx/>
                        <a:buNone/>
                      </a:pPr>
                      <a:r>
                        <a:rPr lang="es-ES" sz="1400" b="0" noProof="0" dirty="0">
                          <a:latin typeface="Candara" panose="020E0502030303020204" pitchFamily="34" charset="0"/>
                        </a:rPr>
                        <a:t>5. Mantener raíces vivas durante todo el año.</a:t>
                      </a:r>
                    </a:p>
                  </a:txBody>
                  <a:tcPr/>
                </a:tc>
                <a:extLst>
                  <a:ext uri="{0D108BD9-81ED-4DB2-BD59-A6C34878D82A}">
                    <a16:rowId xmlns:a16="http://schemas.microsoft.com/office/drawing/2014/main" val="3967987046"/>
                  </a:ext>
                </a:extLst>
              </a:tr>
              <a:tr h="504242">
                <a:tc>
                  <a:txBody>
                    <a:bodyPr/>
                    <a:lstStyle/>
                    <a:p>
                      <a:r>
                        <a:rPr lang="es-ES" sz="1400" b="0" noProof="0">
                          <a:latin typeface="Candara" panose="020E0502030303020204" pitchFamily="34" charset="0"/>
                        </a:rPr>
                        <a:t>6. Sinergias</a:t>
                      </a:r>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300" dirty="0"/>
                    </a:p>
                  </a:txBody>
                  <a:tcPr/>
                </a:tc>
                <a:tc>
                  <a:txBody>
                    <a:bodyPr/>
                    <a:lstStyle/>
                    <a:p>
                      <a:pPr marL="0" indent="0">
                        <a:buFontTx/>
                        <a:buNone/>
                      </a:pPr>
                      <a:r>
                        <a:rPr lang="es-ES" sz="1400" b="0">
                          <a:latin typeface="Candara" panose="020E0502030303020204" pitchFamily="34" charset="0"/>
                        </a:rPr>
                        <a:t>6. Aplicar la auto-regulación y aceptar retro-alimentación</a:t>
                      </a:r>
                      <a:endParaRPr lang="es-ES" sz="1400" b="0" dirty="0">
                        <a:latin typeface="Candara" panose="020E0502030303020204" pitchFamily="34" charset="0"/>
                      </a:endParaRPr>
                    </a:p>
                  </a:txBody>
                  <a:tcPr/>
                </a:tc>
                <a:tc>
                  <a:txBody>
                    <a:bodyPr/>
                    <a:lstStyle/>
                    <a:p>
                      <a:pPr marL="0" indent="0">
                        <a:buFontTx/>
                        <a:buNone/>
                      </a:pPr>
                      <a:r>
                        <a:rPr lang="es-ES" sz="1400" b="0" noProof="0" dirty="0">
                          <a:latin typeface="Candara" panose="020E0502030303020204" pitchFamily="34" charset="0"/>
                        </a:rPr>
                        <a:t>6. Integrar la ganadería con la producción agrícola.</a:t>
                      </a:r>
                    </a:p>
                  </a:txBody>
                  <a:tcPr/>
                </a:tc>
                <a:extLst>
                  <a:ext uri="{0D108BD9-81ED-4DB2-BD59-A6C34878D82A}">
                    <a16:rowId xmlns:a16="http://schemas.microsoft.com/office/drawing/2014/main" val="230119026"/>
                  </a:ext>
                </a:extLst>
              </a:tr>
              <a:tr h="504242">
                <a:tc>
                  <a:txBody>
                    <a:bodyPr/>
                    <a:lstStyle/>
                    <a:p>
                      <a:r>
                        <a:rPr lang="es-ES" sz="1400" b="0" noProof="0">
                          <a:latin typeface="Candara" panose="020E0502030303020204" pitchFamily="34" charset="0"/>
                        </a:rPr>
                        <a:t>7. Valores</a:t>
                      </a:r>
                      <a:r>
                        <a:rPr lang="es-ES" sz="1400" b="0" baseline="0" noProof="0">
                          <a:latin typeface="Candara" panose="020E0502030303020204" pitchFamily="34" charset="0"/>
                        </a:rPr>
                        <a:t> humanos y sociales</a:t>
                      </a:r>
                      <a:endParaRPr lang="es-ES" sz="1400" b="0" noProof="0">
                        <a:latin typeface="Candara" panose="020E0502030303020204" pitchFamily="34" charset="0"/>
                      </a:endParaRP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b="0"/>
                        <a:t>4. Cuidado- debe</a:t>
                      </a:r>
                      <a:r>
                        <a:rPr lang="es-ES" sz="1400" b="0" baseline="0"/>
                        <a:t> manejarse de manera preventive y responsible para proteger el bienestar de las generaciones y medio ambiente actuals y futuras. </a:t>
                      </a:r>
                      <a:r>
                        <a:rPr lang="es-ES" sz="1400" b="0"/>
                        <a:t> </a:t>
                      </a:r>
                      <a:endParaRPr lang="es-ES" sz="1400" b="0" dirty="0"/>
                    </a:p>
                  </a:txBody>
                  <a:tcPr/>
                </a:tc>
                <a:tc>
                  <a:txBody>
                    <a:bodyPr/>
                    <a:lstStyle/>
                    <a:p>
                      <a:pPr marL="0" indent="0">
                        <a:buFontTx/>
                        <a:buNone/>
                      </a:pPr>
                      <a:r>
                        <a:rPr lang="es-ES" sz="1400" b="0">
                          <a:latin typeface="Candara" panose="020E0502030303020204" pitchFamily="34" charset="0"/>
                        </a:rPr>
                        <a:t>7. Usar </a:t>
                      </a:r>
                      <a:r>
                        <a:rPr lang="es-ES" sz="1400" b="0" baseline="0">
                          <a:latin typeface="Candara" panose="020E0502030303020204" pitchFamily="34" charset="0"/>
                        </a:rPr>
                        <a:t>y responder al cambio de manera creativa</a:t>
                      </a:r>
                      <a:endParaRPr lang="es-ES" sz="1400" b="0" dirty="0">
                        <a:latin typeface="Candara" panose="020E0502030303020204" pitchFamily="34" charset="0"/>
                      </a:endParaRPr>
                    </a:p>
                  </a:txBody>
                  <a:tcPr/>
                </a:tc>
                <a:tc>
                  <a:txBody>
                    <a:bodyPr/>
                    <a:lstStyle/>
                    <a:p>
                      <a:pPr marL="0" indent="0">
                        <a:buFontTx/>
                        <a:buNone/>
                      </a:pPr>
                      <a:r>
                        <a:rPr lang="es-ES" sz="1400" b="0" noProof="0" dirty="0">
                          <a:latin typeface="Candara" panose="020E0502030303020204" pitchFamily="34" charset="0"/>
                        </a:rPr>
                        <a:t>7. Incluye practicas de AE, Permacultura, MH, </a:t>
                      </a:r>
                      <a:r>
                        <a:rPr lang="es-ES" sz="1400" b="0" noProof="0" dirty="0" err="1">
                          <a:latin typeface="Candara" panose="020E0502030303020204" pitchFamily="34" charset="0"/>
                        </a:rPr>
                        <a:t>Keyline</a:t>
                      </a:r>
                      <a:endParaRPr lang="es-ES" sz="1400" b="0" noProof="0" dirty="0">
                        <a:latin typeface="Candara" panose="020E0502030303020204" pitchFamily="34" charset="0"/>
                      </a:endParaRPr>
                    </a:p>
                  </a:txBody>
                  <a:tcPr/>
                </a:tc>
                <a:extLst>
                  <a:ext uri="{0D108BD9-81ED-4DB2-BD59-A6C34878D82A}">
                    <a16:rowId xmlns:a16="http://schemas.microsoft.com/office/drawing/2014/main" val="3632993232"/>
                  </a:ext>
                </a:extLst>
              </a:tr>
              <a:tr h="415258">
                <a:tc>
                  <a:txBody>
                    <a:bodyPr/>
                    <a:lstStyle/>
                    <a:p>
                      <a:r>
                        <a:rPr lang="es-ES" sz="1400" b="0" noProof="0">
                          <a:latin typeface="Candara" panose="020E0502030303020204" pitchFamily="34" charset="0"/>
                        </a:rPr>
                        <a:t>8. Economía circular y solidaria</a:t>
                      </a:r>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300" dirty="0"/>
                    </a:p>
                  </a:txBody>
                  <a:tcPr/>
                </a:tc>
                <a:tc>
                  <a:txBody>
                    <a:bodyPr/>
                    <a:lstStyle/>
                    <a:p>
                      <a:pPr marL="0" indent="0">
                        <a:buFontTx/>
                        <a:buNone/>
                      </a:pPr>
                      <a:r>
                        <a:rPr lang="es-ES" sz="1400" b="0">
                          <a:latin typeface="Candara" panose="020E0502030303020204" pitchFamily="34" charset="0"/>
                        </a:rPr>
                        <a:t>8. Acelerar la</a:t>
                      </a:r>
                      <a:r>
                        <a:rPr lang="es-ES" sz="1400" b="0" baseline="0">
                          <a:latin typeface="Candara" panose="020E0502030303020204" pitchFamily="34" charset="0"/>
                        </a:rPr>
                        <a:t> sucesión y evolución</a:t>
                      </a:r>
                      <a:endParaRPr lang="es-ES" sz="1400" b="0" dirty="0">
                        <a:latin typeface="Candara" panose="020E0502030303020204" pitchFamily="34" charset="0"/>
                      </a:endParaRPr>
                    </a:p>
                  </a:txBody>
                  <a:tcPr/>
                </a:tc>
                <a:tc>
                  <a:txBody>
                    <a:bodyPr/>
                    <a:lstStyle/>
                    <a:p>
                      <a:pPr marL="0" indent="0">
                        <a:buFontTx/>
                        <a:buNone/>
                      </a:pPr>
                      <a:endParaRPr lang="es-ES" sz="1400" b="0" dirty="0">
                        <a:latin typeface="Candara" panose="020E0502030303020204" pitchFamily="34" charset="0"/>
                      </a:endParaRPr>
                    </a:p>
                  </a:txBody>
                  <a:tcPr/>
                </a:tc>
                <a:extLst>
                  <a:ext uri="{0D108BD9-81ED-4DB2-BD59-A6C34878D82A}">
                    <a16:rowId xmlns:a16="http://schemas.microsoft.com/office/drawing/2014/main" val="1425376111"/>
                  </a:ext>
                </a:extLst>
              </a:tr>
              <a:tr h="5042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b="0" noProof="0">
                          <a:latin typeface="Candara" panose="020E0502030303020204" pitchFamily="34" charset="0"/>
                        </a:rPr>
                        <a:t>9. Cultura y tradiciones alimentarias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es-ES" sz="1400" b="0" baseline="0" dirty="0">
                        <a:latin typeface="Candara" panose="020E0502030303020204" pitchFamily="34" charset="0"/>
                      </a:endParaRPr>
                    </a:p>
                  </a:txBody>
                  <a:tcPr/>
                </a:tc>
                <a:tc>
                  <a:txBody>
                    <a:bodyPr/>
                    <a:lstStyle/>
                    <a:p>
                      <a:pPr marL="0" indent="0">
                        <a:buFontTx/>
                        <a:buNone/>
                      </a:pPr>
                      <a:r>
                        <a:rPr lang="es-ES" sz="1400" b="0">
                          <a:latin typeface="Candara" panose="020E0502030303020204" pitchFamily="34" charset="0"/>
                        </a:rPr>
                        <a:t>9. Huertos</a:t>
                      </a:r>
                      <a:r>
                        <a:rPr lang="es-ES" sz="1400" b="0" baseline="0">
                          <a:latin typeface="Candara" panose="020E0502030303020204" pitchFamily="34" charset="0"/>
                        </a:rPr>
                        <a:t> de todo (everything gardens)</a:t>
                      </a:r>
                      <a:endParaRPr lang="es-ES" sz="1400" b="0" dirty="0">
                        <a:latin typeface="Candara" panose="020E0502030303020204" pitchFamily="34" charset="0"/>
                      </a:endParaRPr>
                    </a:p>
                  </a:txBody>
                  <a:tcPr/>
                </a:tc>
                <a:tc>
                  <a:txBody>
                    <a:bodyPr/>
                    <a:lstStyle/>
                    <a:p>
                      <a:pPr marL="0" indent="0">
                        <a:buFontTx/>
                        <a:buNone/>
                      </a:pPr>
                      <a:endParaRPr lang="es-ES" sz="1400" b="0" dirty="0">
                        <a:latin typeface="Candara" panose="020E0502030303020204" pitchFamily="34" charset="0"/>
                      </a:endParaRPr>
                    </a:p>
                  </a:txBody>
                  <a:tcPr/>
                </a:tc>
                <a:extLst>
                  <a:ext uri="{0D108BD9-81ED-4DB2-BD59-A6C34878D82A}">
                    <a16:rowId xmlns:a16="http://schemas.microsoft.com/office/drawing/2014/main" val="268988219"/>
                  </a:ext>
                </a:extLst>
              </a:tr>
              <a:tr h="296613">
                <a:tc>
                  <a:txBody>
                    <a:bodyPr/>
                    <a:lstStyle/>
                    <a:p>
                      <a:r>
                        <a:rPr lang="es-ES" sz="1400" b="0" noProof="0" dirty="0">
                          <a:latin typeface="Candara" panose="020E0502030303020204" pitchFamily="34" charset="0"/>
                        </a:rPr>
                        <a:t>10. Gobernanza responsable</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es-ES" sz="1400" b="0" baseline="0" dirty="0">
                        <a:latin typeface="Candara" panose="020E0502030303020204" pitchFamily="34" charset="0"/>
                      </a:endParaRPr>
                    </a:p>
                  </a:txBody>
                  <a:tcPr/>
                </a:tc>
                <a:tc>
                  <a:txBody>
                    <a:bodyPr/>
                    <a:lstStyle/>
                    <a:p>
                      <a:pPr marL="0" indent="0">
                        <a:buFontTx/>
                        <a:buNone/>
                      </a:pPr>
                      <a:r>
                        <a:rPr lang="es-ES" sz="1400" b="0">
                          <a:latin typeface="Candara" panose="020E0502030303020204" pitchFamily="34" charset="0"/>
                        </a:rPr>
                        <a:t>10. Ubicación relativa</a:t>
                      </a:r>
                      <a:endParaRPr lang="es-ES" sz="1400" b="0" dirty="0">
                        <a:latin typeface="Candara" panose="020E0502030303020204" pitchFamily="34" charset="0"/>
                      </a:endParaRPr>
                    </a:p>
                  </a:txBody>
                  <a:tcPr/>
                </a:tc>
                <a:tc>
                  <a:txBody>
                    <a:bodyPr/>
                    <a:lstStyle/>
                    <a:p>
                      <a:pPr marL="0" indent="0">
                        <a:buFontTx/>
                        <a:buNone/>
                      </a:pPr>
                      <a:endParaRPr lang="es-ES" sz="1400" b="0" dirty="0">
                        <a:latin typeface="Candara" panose="020E0502030303020204" pitchFamily="34" charset="0"/>
                      </a:endParaRPr>
                    </a:p>
                  </a:txBody>
                  <a:tcPr/>
                </a:tc>
                <a:extLst>
                  <a:ext uri="{0D108BD9-81ED-4DB2-BD59-A6C34878D82A}">
                    <a16:rowId xmlns:a16="http://schemas.microsoft.com/office/drawing/2014/main" val="568519726"/>
                  </a:ext>
                </a:extLst>
              </a:tr>
              <a:tr h="1542387">
                <a:tc>
                  <a:txBody>
                    <a:bodyPr/>
                    <a:lstStyle/>
                    <a:p>
                      <a:r>
                        <a:rPr lang="es-SV" sz="1400" b="0" dirty="0">
                          <a:latin typeface="Candara" panose="020E0502030303020204" pitchFamily="34" charset="0"/>
                        </a:rPr>
                        <a:t>Fuente:</a:t>
                      </a:r>
                      <a:r>
                        <a:rPr lang="es-SV" sz="1400" b="0" baseline="0" dirty="0">
                          <a:latin typeface="Candara" panose="020E0502030303020204" pitchFamily="34" charset="0"/>
                        </a:rPr>
                        <a:t> FAO- </a:t>
                      </a:r>
                      <a:r>
                        <a:rPr lang="es-SV" sz="1400" b="0" baseline="0" dirty="0">
                          <a:latin typeface="Candara" panose="020E0502030303020204" pitchFamily="34" charset="0"/>
                          <a:hlinkClick r:id="rId3"/>
                        </a:rPr>
                        <a:t>http://www.fao.org/agroecology/knowledge/10-elements/en/</a:t>
                      </a:r>
                      <a:r>
                        <a:rPr lang="es-SV" sz="1400" b="0" baseline="0" dirty="0">
                          <a:latin typeface="Candara" panose="020E0502030303020204" pitchFamily="34" charset="0"/>
                        </a:rPr>
                        <a:t> </a:t>
                      </a:r>
                      <a:endParaRPr lang="en-US" sz="1400" b="0" dirty="0">
                        <a:latin typeface="Candara" panose="020E0502030303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b="0" baseline="0">
                          <a:latin typeface="Candara" panose="020E0502030303020204" pitchFamily="34" charset="0"/>
                        </a:rPr>
                        <a:t>Fuente: IFOAM- </a:t>
                      </a:r>
                      <a:r>
                        <a:rPr lang="es-ES" sz="1400" b="0" baseline="0">
                          <a:latin typeface="Candara" panose="020E0502030303020204" pitchFamily="34" charset="0"/>
                          <a:hlinkClick r:id="rId4"/>
                        </a:rPr>
                        <a:t>https://www.ifoam.bio/why-organic/shaping-agriculture/four-principles-Organic</a:t>
                      </a:r>
                      <a:r>
                        <a:rPr lang="es-ES" sz="1400" b="0" baseline="0">
                          <a:latin typeface="Candara" panose="020E0502030303020204" pitchFamily="34" charset="0"/>
                        </a:rPr>
                        <a:t>  </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es-ES" sz="1400" b="0" baseline="0" dirty="0">
                        <a:latin typeface="Candara" panose="020E0502030303020204" pitchFamily="34" charset="0"/>
                      </a:endParaRPr>
                    </a:p>
                  </a:txBody>
                  <a:tcPr/>
                </a:tc>
                <a:tc>
                  <a:txBody>
                    <a:bodyPr/>
                    <a:lstStyle/>
                    <a:p>
                      <a:pPr marL="0" indent="0">
                        <a:buFontTx/>
                        <a:buNone/>
                      </a:pPr>
                      <a:r>
                        <a:rPr lang="es-ES" sz="1400" b="0">
                          <a:latin typeface="Candara" panose="020E0502030303020204" pitchFamily="34" charset="0"/>
                        </a:rPr>
                        <a:t>Fuente:</a:t>
                      </a:r>
                      <a:r>
                        <a:rPr lang="es-ES" sz="1400" b="0" baseline="0">
                          <a:latin typeface="Candara" panose="020E0502030303020204" pitchFamily="34" charset="0"/>
                        </a:rPr>
                        <a:t> Ferguson R.S., Lovell S.T. (2014) Permaculture for agroecology: design, movement, practice, and worldview. A review. Agronomy for Sustainable Development 34 (2):251-274. </a:t>
                      </a:r>
                    </a:p>
                    <a:p>
                      <a:pPr marL="0" indent="0">
                        <a:buFontTx/>
                        <a:buNone/>
                      </a:pPr>
                      <a:endParaRPr lang="es-ES" sz="1400" b="0" dirty="0">
                        <a:latin typeface="Candara" panose="020E0502030303020204" pitchFamily="34" charset="0"/>
                      </a:endParaRPr>
                    </a:p>
                  </a:txBody>
                  <a:tcPr/>
                </a:tc>
                <a:tc>
                  <a:txBody>
                    <a:bodyPr/>
                    <a:lstStyle/>
                    <a:p>
                      <a:pPr marL="0" indent="0">
                        <a:buFontTx/>
                        <a:buNone/>
                      </a:pPr>
                      <a:r>
                        <a:rPr lang="es-ES" sz="1400" b="0" dirty="0">
                          <a:latin typeface="Candara" panose="020E0502030303020204" pitchFamily="34" charset="0"/>
                        </a:rPr>
                        <a:t>Fuente: General Mills </a:t>
                      </a:r>
                      <a:r>
                        <a:rPr lang="es-ES" sz="1400" b="0" noProof="0" dirty="0" err="1">
                          <a:latin typeface="Candara" panose="020E0502030303020204" pitchFamily="34" charset="0"/>
                        </a:rPr>
                        <a:t>Regenerative</a:t>
                      </a:r>
                      <a:r>
                        <a:rPr lang="es-ES" sz="1400" b="0" dirty="0">
                          <a:latin typeface="Candara" panose="020E0502030303020204" pitchFamily="34" charset="0"/>
                        </a:rPr>
                        <a:t> </a:t>
                      </a:r>
                      <a:r>
                        <a:rPr lang="es-ES" sz="1400" b="0" dirty="0" err="1">
                          <a:latin typeface="Candara" panose="020E0502030303020204" pitchFamily="34" charset="0"/>
                        </a:rPr>
                        <a:t>Agriculture</a:t>
                      </a:r>
                      <a:r>
                        <a:rPr lang="es-ES" sz="1400" b="0" dirty="0">
                          <a:latin typeface="Candara" panose="020E0502030303020204" pitchFamily="34" charset="0"/>
                        </a:rPr>
                        <a:t> </a:t>
                      </a:r>
                      <a:r>
                        <a:rPr lang="es-ES" sz="1400" b="0" dirty="0" err="1">
                          <a:latin typeface="Candara" panose="020E0502030303020204" pitchFamily="34" charset="0"/>
                        </a:rPr>
                        <a:t>Self-Assessment</a:t>
                      </a:r>
                      <a:r>
                        <a:rPr lang="es-ES" sz="1400" b="0" dirty="0">
                          <a:latin typeface="Candara" panose="020E0502030303020204" pitchFamily="34" charset="0"/>
                        </a:rPr>
                        <a:t>-</a:t>
                      </a:r>
                    </a:p>
                    <a:p>
                      <a:pPr marL="0" indent="0">
                        <a:buFontTx/>
                        <a:buNone/>
                      </a:pPr>
                      <a:r>
                        <a:rPr lang="es-ES" sz="1600" b="0" dirty="0">
                          <a:hlinkClick r:id="rId5"/>
                        </a:rPr>
                        <a:t>https://www.generalmills.com/en/Responsibility/Sustainability/Regenerative-agriculture</a:t>
                      </a:r>
                      <a:endParaRPr lang="es-ES" sz="1400" b="0" dirty="0">
                        <a:latin typeface="Candara" panose="020E0502030303020204" pitchFamily="34" charset="0"/>
                      </a:endParaRPr>
                    </a:p>
                  </a:txBody>
                  <a:tcPr/>
                </a:tc>
                <a:extLst>
                  <a:ext uri="{0D108BD9-81ED-4DB2-BD59-A6C34878D82A}">
                    <a16:rowId xmlns:a16="http://schemas.microsoft.com/office/drawing/2014/main" val="2786574175"/>
                  </a:ext>
                </a:extLst>
              </a:tr>
            </a:tbl>
          </a:graphicData>
        </a:graphic>
      </p:graphicFrame>
    </p:spTree>
    <p:extLst>
      <p:ext uri="{BB962C8B-B14F-4D97-AF65-F5344CB8AC3E}">
        <p14:creationId xmlns:p14="http://schemas.microsoft.com/office/powerpoint/2010/main" val="3978292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FBD432B-DA0F-4D1F-BA2D-344E567D9DAA}"/>
              </a:ext>
            </a:extLst>
          </p:cNvPr>
          <p:cNvPicPr>
            <a:picLocks noChangeAspect="1"/>
          </p:cNvPicPr>
          <p:nvPr/>
        </p:nvPicPr>
        <p:blipFill rotWithShape="1">
          <a:blip r:embed="rId3">
            <a:duotone>
              <a:prstClr val="black"/>
              <a:schemeClr val="tx2">
                <a:tint val="45000"/>
                <a:satMod val="400000"/>
              </a:schemeClr>
            </a:duotone>
            <a:alphaModFix amt="35000"/>
          </a:blip>
          <a:srcRect l="10838" r="1135"/>
          <a:stretch/>
        </p:blipFill>
        <p:spPr>
          <a:xfrm>
            <a:off x="-7" y="-8"/>
            <a:ext cx="12192000" cy="6855958"/>
          </a:xfrm>
          <a:prstGeom prst="rect">
            <a:avLst/>
          </a:prstGeom>
        </p:spPr>
      </p:pic>
      <p:sp>
        <p:nvSpPr>
          <p:cNvPr id="2" name="Title 1">
            <a:extLst>
              <a:ext uri="{FF2B5EF4-FFF2-40B4-BE49-F238E27FC236}">
                <a16:creationId xmlns:a16="http://schemas.microsoft.com/office/drawing/2014/main" id="{9108A49C-6934-40B5-B220-1D003C6CBD6D}"/>
              </a:ext>
            </a:extLst>
          </p:cNvPr>
          <p:cNvSpPr>
            <a:spLocks noGrp="1"/>
          </p:cNvSpPr>
          <p:nvPr>
            <p:ph type="title"/>
          </p:nvPr>
        </p:nvSpPr>
        <p:spPr>
          <a:xfrm>
            <a:off x="607449" y="330844"/>
            <a:ext cx="6387102" cy="1325563"/>
          </a:xfrm>
        </p:spPr>
        <p:txBody>
          <a:bodyPr>
            <a:normAutofit/>
          </a:bodyPr>
          <a:lstStyle/>
          <a:p>
            <a:r>
              <a:rPr lang="es-ES" dirty="0"/>
              <a:t>Experiencia de incluir AR. Ganadería Regenerativa</a:t>
            </a:r>
          </a:p>
        </p:txBody>
      </p:sp>
      <p:sp>
        <p:nvSpPr>
          <p:cNvPr id="3" name="Content Placeholder 2">
            <a:extLst>
              <a:ext uri="{FF2B5EF4-FFF2-40B4-BE49-F238E27FC236}">
                <a16:creationId xmlns:a16="http://schemas.microsoft.com/office/drawing/2014/main" id="{5E84522F-89E7-4A1D-9A77-B37092F3800F}"/>
              </a:ext>
            </a:extLst>
          </p:cNvPr>
          <p:cNvSpPr>
            <a:spLocks noGrp="1"/>
          </p:cNvSpPr>
          <p:nvPr>
            <p:ph idx="1"/>
          </p:nvPr>
        </p:nvSpPr>
        <p:spPr>
          <a:xfrm>
            <a:off x="109316" y="2200932"/>
            <a:ext cx="11559823" cy="4655018"/>
          </a:xfrm>
        </p:spPr>
        <p:txBody>
          <a:bodyPr anchor="t">
            <a:normAutofit fontScale="92500" lnSpcReduction="20000"/>
          </a:bodyPr>
          <a:lstStyle/>
          <a:p>
            <a:r>
              <a:rPr lang="es-ES" sz="1800" dirty="0"/>
              <a:t>Propuesta original Punas Agua IV: Promueve AEI</a:t>
            </a:r>
          </a:p>
          <a:p>
            <a:r>
              <a:rPr lang="es-ES" sz="1800" dirty="0"/>
              <a:t>Centrada en componente Agrícola.</a:t>
            </a:r>
          </a:p>
          <a:p>
            <a:r>
              <a:rPr lang="es-ES" sz="1800" dirty="0"/>
              <a:t>SSE Paisajes </a:t>
            </a:r>
            <a:r>
              <a:rPr lang="es-ES" sz="1800" dirty="0" err="1"/>
              <a:t>Agropastoriles</a:t>
            </a:r>
            <a:r>
              <a:rPr lang="es-ES" sz="1800" dirty="0"/>
              <a:t> Andes </a:t>
            </a:r>
            <a:r>
              <a:rPr lang="es-ES" sz="1800" dirty="0" err="1"/>
              <a:t>NCentrales</a:t>
            </a:r>
            <a:r>
              <a:rPr lang="es-ES" sz="1800" dirty="0"/>
              <a:t> Perú:  Ganadería principal medio de vida. </a:t>
            </a:r>
          </a:p>
          <a:p>
            <a:pPr marL="0" indent="0">
              <a:buNone/>
            </a:pPr>
            <a:r>
              <a:rPr lang="es-ES" sz="1800" dirty="0"/>
              <a:t>     Agricultura complementa ganadería, no al revés</a:t>
            </a:r>
          </a:p>
          <a:p>
            <a:r>
              <a:rPr lang="es-ES" sz="1800" dirty="0" err="1"/>
              <a:t>Chapin</a:t>
            </a:r>
            <a:r>
              <a:rPr lang="es-ES" sz="1800" dirty="0"/>
              <a:t> et al 2009. Conceptualiza SSE interacciones Ganadería-Agricultura. Ganadería solo extrae nutrientes y contamina</a:t>
            </a:r>
          </a:p>
          <a:p>
            <a:r>
              <a:rPr lang="es-ES" sz="1800" dirty="0" err="1"/>
              <a:t>TdC</a:t>
            </a:r>
            <a:r>
              <a:rPr lang="es-ES" sz="1800" dirty="0"/>
              <a:t>, mejorar comprensión del investigador, com. científica y </a:t>
            </a:r>
            <a:r>
              <a:rPr lang="es-ES" sz="1800" dirty="0" err="1"/>
              <a:t>prop</a:t>
            </a:r>
            <a:r>
              <a:rPr lang="es-ES" sz="1800" dirty="0"/>
              <a:t>. políticas</a:t>
            </a:r>
          </a:p>
          <a:p>
            <a:r>
              <a:rPr lang="es-ES" sz="1800" dirty="0" err="1"/>
              <a:t>RdA</a:t>
            </a:r>
            <a:r>
              <a:rPr lang="es-ES" sz="1800" dirty="0"/>
              <a:t> enero 2020, presentación McKnight introduce enfoque AR</a:t>
            </a:r>
          </a:p>
          <a:p>
            <a:r>
              <a:rPr lang="es-ES" sz="1800" dirty="0"/>
              <a:t>Socios interesados en trabajar zona alta y media, zona de pastizales y ganadería</a:t>
            </a:r>
          </a:p>
          <a:p>
            <a:r>
              <a:rPr lang="es-ES" sz="1800" dirty="0"/>
              <a:t>Socio interesados en aprender nuevas cosas y retomar IAP </a:t>
            </a:r>
          </a:p>
          <a:p>
            <a:r>
              <a:rPr lang="es-ES" sz="1800" dirty="0" err="1"/>
              <a:t>Gosnell</a:t>
            </a:r>
            <a:r>
              <a:rPr lang="es-ES" sz="1800" dirty="0"/>
              <a:t> et al 2019. AR como enfoque transformador, de convencional o </a:t>
            </a:r>
          </a:p>
          <a:p>
            <a:pPr marL="0" indent="0">
              <a:buNone/>
            </a:pPr>
            <a:r>
              <a:rPr lang="es-ES" sz="1800" dirty="0"/>
              <a:t>     AE incipiente a regenerativo. AR con base en AE, </a:t>
            </a:r>
            <a:r>
              <a:rPr lang="es-ES" sz="1800" dirty="0" err="1"/>
              <a:t>AgrOrg</a:t>
            </a:r>
            <a:r>
              <a:rPr lang="es-ES" sz="1800" dirty="0"/>
              <a:t>., </a:t>
            </a:r>
            <a:r>
              <a:rPr lang="es-ES" sz="1800" dirty="0" err="1"/>
              <a:t>CarbonFarming</a:t>
            </a:r>
            <a:r>
              <a:rPr lang="es-ES" sz="1800" dirty="0"/>
              <a:t> y Permacultura </a:t>
            </a:r>
          </a:p>
          <a:p>
            <a:r>
              <a:rPr lang="es-ES" sz="1800" dirty="0"/>
              <a:t>Propuesta ajustada Punas agua IV: Promueve MH, GR y AR</a:t>
            </a:r>
          </a:p>
          <a:p>
            <a:r>
              <a:rPr lang="es-ES" sz="1800" dirty="0"/>
              <a:t>Visión holística. Enfoque de Paisaje. IAP</a:t>
            </a:r>
          </a:p>
          <a:p>
            <a:r>
              <a:rPr lang="es-ES" sz="1800" dirty="0" err="1"/>
              <a:t>TdC</a:t>
            </a:r>
            <a:r>
              <a:rPr lang="es-ES" sz="1800" dirty="0"/>
              <a:t> ajustado, productor investigador con los investigadores reflexionan y mejoran</a:t>
            </a:r>
          </a:p>
          <a:p>
            <a:pPr marL="0" indent="0">
              <a:buNone/>
            </a:pPr>
            <a:r>
              <a:rPr lang="es-ES" sz="1800" dirty="0"/>
              <a:t>    conocimientos, practicas e instituciones con la incorporación del MH, GR y AR </a:t>
            </a:r>
          </a:p>
        </p:txBody>
      </p:sp>
      <p:sp>
        <p:nvSpPr>
          <p:cNvPr id="39" name="Freeform: Shape 38">
            <a:extLst>
              <a:ext uri="{FF2B5EF4-FFF2-40B4-BE49-F238E27FC236}">
                <a16:creationId xmlns:a16="http://schemas.microsoft.com/office/drawing/2014/main" id="{86B8807B-7828-4E42-86D6-939A5397D8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5108" y="-2055"/>
            <a:ext cx="4666892" cy="3481643"/>
          </a:xfrm>
          <a:custGeom>
            <a:avLst/>
            <a:gdLst>
              <a:gd name="connsiteX0" fmla="*/ 144173 w 4666892"/>
              <a:gd name="connsiteY0" fmla="*/ 0 h 3481643"/>
              <a:gd name="connsiteX1" fmla="*/ 4666892 w 4666892"/>
              <a:gd name="connsiteY1" fmla="*/ 0 h 3481643"/>
              <a:gd name="connsiteX2" fmla="*/ 4666892 w 4666892"/>
              <a:gd name="connsiteY2" fmla="*/ 2512390 h 3481643"/>
              <a:gd name="connsiteX3" fmla="*/ 4657487 w 4666892"/>
              <a:gd name="connsiteY3" fmla="*/ 2524968 h 3481643"/>
              <a:gd name="connsiteX4" fmla="*/ 2628900 w 4666892"/>
              <a:gd name="connsiteY4" fmla="*/ 3481643 h 3481643"/>
              <a:gd name="connsiteX5" fmla="*/ 0 w 4666892"/>
              <a:gd name="connsiteY5" fmla="*/ 852743 h 3481643"/>
              <a:gd name="connsiteX6" fmla="*/ 118190 w 4666892"/>
              <a:gd name="connsiteY6" fmla="*/ 70989 h 34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6892" h="3481643">
                <a:moveTo>
                  <a:pt x="144173" y="0"/>
                </a:moveTo>
                <a:lnTo>
                  <a:pt x="4666892" y="0"/>
                </a:lnTo>
                <a:lnTo>
                  <a:pt x="4666892" y="2512390"/>
                </a:lnTo>
                <a:lnTo>
                  <a:pt x="4657487" y="2524968"/>
                </a:lnTo>
                <a:cubicBezTo>
                  <a:pt x="4175308" y="3109233"/>
                  <a:pt x="3445594" y="3481643"/>
                  <a:pt x="2628900" y="3481643"/>
                </a:cubicBezTo>
                <a:cubicBezTo>
                  <a:pt x="1176999" y="3481643"/>
                  <a:pt x="0" y="2304644"/>
                  <a:pt x="0" y="852743"/>
                </a:cubicBezTo>
                <a:cubicBezTo>
                  <a:pt x="0" y="580512"/>
                  <a:pt x="41379" y="317945"/>
                  <a:pt x="118190" y="70989"/>
                </a:cubicBezTo>
                <a:close/>
              </a:path>
            </a:pathLst>
          </a:cu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9" name="Content Placeholder 6" descr="A herd of cattle standing on top of a lush green field&#10;&#10;Description automatically generated">
            <a:extLst>
              <a:ext uri="{FF2B5EF4-FFF2-40B4-BE49-F238E27FC236}">
                <a16:creationId xmlns:a16="http://schemas.microsoft.com/office/drawing/2014/main" id="{E1024E52-F2B1-4820-8E23-B1BB8ED722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768" r="-4" b="-4"/>
          <a:stretch/>
        </p:blipFill>
        <p:spPr>
          <a:xfrm>
            <a:off x="7689829" y="-2055"/>
            <a:ext cx="4502173" cy="3316924"/>
          </a:xfrm>
          <a:custGeom>
            <a:avLst/>
            <a:gdLst/>
            <a:ahLst/>
            <a:cxnLst/>
            <a:rect l="l" t="t" r="r" b="b"/>
            <a:pathLst>
              <a:path w="4502173" h="3316924">
                <a:moveTo>
                  <a:pt x="154695" y="0"/>
                </a:moveTo>
                <a:lnTo>
                  <a:pt x="4502173" y="0"/>
                </a:lnTo>
                <a:lnTo>
                  <a:pt x="4502173" y="2237639"/>
                </a:lnTo>
                <a:lnTo>
                  <a:pt x="4365663" y="2420191"/>
                </a:lnTo>
                <a:cubicBezTo>
                  <a:pt x="3913696" y="2967849"/>
                  <a:pt x="3229704" y="3316924"/>
                  <a:pt x="2464181" y="3316924"/>
                </a:cubicBezTo>
                <a:cubicBezTo>
                  <a:pt x="1103251" y="3316924"/>
                  <a:pt x="0" y="2213673"/>
                  <a:pt x="0" y="852743"/>
                </a:cubicBezTo>
                <a:cubicBezTo>
                  <a:pt x="0" y="597569"/>
                  <a:pt x="38787" y="351454"/>
                  <a:pt x="110786" y="119971"/>
                </a:cubicBezTo>
                <a:close/>
              </a:path>
            </a:pathLst>
          </a:custGeom>
        </p:spPr>
      </p:pic>
      <p:sp>
        <p:nvSpPr>
          <p:cNvPr id="41" name="Freeform: Shape 40">
            <a:extLst>
              <a:ext uri="{FF2B5EF4-FFF2-40B4-BE49-F238E27FC236}">
                <a16:creationId xmlns:a16="http://schemas.microsoft.com/office/drawing/2014/main" id="{648F5915-2CE1-4F74-88C5-D4366893D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4737" y="3918051"/>
            <a:ext cx="3587263" cy="2939948"/>
          </a:xfrm>
          <a:custGeom>
            <a:avLst/>
            <a:gdLst>
              <a:gd name="connsiteX0" fmla="*/ 2070613 w 3587263"/>
              <a:gd name="connsiteY0" fmla="*/ 0 h 2939948"/>
              <a:gd name="connsiteX1" fmla="*/ 3534758 w 3587263"/>
              <a:gd name="connsiteY1" fmla="*/ 606469 h 2939948"/>
              <a:gd name="connsiteX2" fmla="*/ 3587263 w 3587263"/>
              <a:gd name="connsiteY2" fmla="*/ 664240 h 2939948"/>
              <a:gd name="connsiteX3" fmla="*/ 3587263 w 3587263"/>
              <a:gd name="connsiteY3" fmla="*/ 2939948 h 2939948"/>
              <a:gd name="connsiteX4" fmla="*/ 193241 w 3587263"/>
              <a:gd name="connsiteY4" fmla="*/ 2939948 h 2939948"/>
              <a:gd name="connsiteX5" fmla="*/ 162719 w 3587263"/>
              <a:gd name="connsiteY5" fmla="*/ 2876589 h 2939948"/>
              <a:gd name="connsiteX6" fmla="*/ 0 w 3587263"/>
              <a:gd name="connsiteY6" fmla="*/ 2070613 h 2939948"/>
              <a:gd name="connsiteX7" fmla="*/ 2070613 w 3587263"/>
              <a:gd name="connsiteY7" fmla="*/ 0 h 293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7263" h="2939948">
                <a:moveTo>
                  <a:pt x="2070613" y="0"/>
                </a:moveTo>
                <a:cubicBezTo>
                  <a:pt x="2642397" y="0"/>
                  <a:pt x="3160050" y="231761"/>
                  <a:pt x="3534758" y="606469"/>
                </a:cubicBezTo>
                <a:lnTo>
                  <a:pt x="3587263" y="664240"/>
                </a:lnTo>
                <a:lnTo>
                  <a:pt x="3587263" y="2939948"/>
                </a:lnTo>
                <a:lnTo>
                  <a:pt x="193241" y="2939948"/>
                </a:lnTo>
                <a:lnTo>
                  <a:pt x="162719" y="2876589"/>
                </a:lnTo>
                <a:cubicBezTo>
                  <a:pt x="57940" y="2628865"/>
                  <a:pt x="0" y="2356505"/>
                  <a:pt x="0" y="2070613"/>
                </a:cubicBezTo>
                <a:cubicBezTo>
                  <a:pt x="0" y="927045"/>
                  <a:pt x="927045" y="0"/>
                  <a:pt x="2070613" y="0"/>
                </a:cubicBezTo>
                <a:close/>
              </a:path>
            </a:pathLst>
          </a:cu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7" name="Picture 26" descr="A large green field with trees in the background&#10;&#10;Description automatically generated">
            <a:extLst>
              <a:ext uri="{FF2B5EF4-FFF2-40B4-BE49-F238E27FC236}">
                <a16:creationId xmlns:a16="http://schemas.microsoft.com/office/drawing/2014/main" id="{5C8FEBEA-C8DE-4189-BA9C-FB909AB4EE2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510" r="1" b="1"/>
          <a:stretch/>
        </p:blipFill>
        <p:spPr>
          <a:xfrm>
            <a:off x="8768827" y="4082141"/>
            <a:ext cx="3423175" cy="2775859"/>
          </a:xfrm>
          <a:custGeom>
            <a:avLst/>
            <a:gdLst/>
            <a:ahLst/>
            <a:cxnLst/>
            <a:rect l="l" t="t" r="r" b="b"/>
            <a:pathLst>
              <a:path w="3423175" h="2775859">
                <a:moveTo>
                  <a:pt x="1906524" y="0"/>
                </a:moveTo>
                <a:cubicBezTo>
                  <a:pt x="2498805" y="0"/>
                  <a:pt x="3028006" y="270078"/>
                  <a:pt x="3377691" y="693798"/>
                </a:cubicBezTo>
                <a:lnTo>
                  <a:pt x="3423175" y="754624"/>
                </a:lnTo>
                <a:lnTo>
                  <a:pt x="3423175" y="2775859"/>
                </a:lnTo>
                <a:lnTo>
                  <a:pt x="211114" y="2775859"/>
                </a:lnTo>
                <a:lnTo>
                  <a:pt x="149824" y="2648629"/>
                </a:lnTo>
                <a:cubicBezTo>
                  <a:pt x="53349" y="2420536"/>
                  <a:pt x="0" y="2169760"/>
                  <a:pt x="0" y="1906524"/>
                </a:cubicBezTo>
                <a:cubicBezTo>
                  <a:pt x="0" y="853580"/>
                  <a:pt x="853580" y="0"/>
                  <a:pt x="1906524" y="0"/>
                </a:cubicBezTo>
                <a:close/>
              </a:path>
            </a:pathLst>
          </a:custGeom>
        </p:spPr>
      </p:pic>
    </p:spTree>
    <p:extLst>
      <p:ext uri="{BB962C8B-B14F-4D97-AF65-F5344CB8AC3E}">
        <p14:creationId xmlns:p14="http://schemas.microsoft.com/office/powerpoint/2010/main" val="135250155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82DB-13FB-4045-A706-6EF297950E49}"/>
              </a:ext>
            </a:extLst>
          </p:cNvPr>
          <p:cNvSpPr>
            <a:spLocks noGrp="1"/>
          </p:cNvSpPr>
          <p:nvPr>
            <p:ph type="title"/>
          </p:nvPr>
        </p:nvSpPr>
        <p:spPr>
          <a:xfrm>
            <a:off x="680155" y="128058"/>
            <a:ext cx="5948680" cy="854076"/>
          </a:xfrm>
        </p:spPr>
        <p:txBody>
          <a:bodyPr/>
          <a:lstStyle/>
          <a:p>
            <a:r>
              <a:rPr lang="es-ES" dirty="0"/>
              <a:t>Literatura</a:t>
            </a:r>
          </a:p>
        </p:txBody>
      </p:sp>
      <p:sp>
        <p:nvSpPr>
          <p:cNvPr id="3" name="Content Placeholder 2">
            <a:extLst>
              <a:ext uri="{FF2B5EF4-FFF2-40B4-BE49-F238E27FC236}">
                <a16:creationId xmlns:a16="http://schemas.microsoft.com/office/drawing/2014/main" id="{5E23D7D4-12FB-44CF-9CEC-67CAA235F922}"/>
              </a:ext>
            </a:extLst>
          </p:cNvPr>
          <p:cNvSpPr>
            <a:spLocks noGrp="1"/>
          </p:cNvSpPr>
          <p:nvPr>
            <p:ph idx="1"/>
          </p:nvPr>
        </p:nvSpPr>
        <p:spPr>
          <a:xfrm>
            <a:off x="273752" y="1001531"/>
            <a:ext cx="5615853" cy="4022019"/>
          </a:xfrm>
        </p:spPr>
        <p:txBody>
          <a:bodyPr>
            <a:normAutofit/>
          </a:bodyPr>
          <a:lstStyle/>
          <a:p>
            <a:pPr algn="l"/>
            <a:r>
              <a:rPr lang="en-GB" sz="2400" b="0" i="0" u="none" strike="noStrike" baseline="0" dirty="0"/>
              <a:t>Gosnell et al. 2019.</a:t>
            </a:r>
          </a:p>
          <a:p>
            <a:pPr algn="l"/>
            <a:r>
              <a:rPr lang="es-ES" sz="2400" dirty="0"/>
              <a:t>AR como </a:t>
            </a:r>
            <a:r>
              <a:rPr lang="es-ES" sz="2400" b="1" dirty="0"/>
              <a:t>enfoque transformador</a:t>
            </a:r>
            <a:r>
              <a:rPr lang="es-ES" sz="2400" dirty="0"/>
              <a:t>.</a:t>
            </a:r>
          </a:p>
          <a:p>
            <a:pPr algn="l"/>
            <a:r>
              <a:rPr lang="es-ES" sz="2400" dirty="0"/>
              <a:t>Esfera Personal (conocimientos, valores, creencias, percepciones, emociones)</a:t>
            </a:r>
          </a:p>
          <a:p>
            <a:pPr algn="l"/>
            <a:r>
              <a:rPr lang="es-ES" sz="2400" dirty="0"/>
              <a:t>Esfera Práctica (prácticas, estrategias, planes, técnicas, comportamiento, sociales, culturales)</a:t>
            </a:r>
          </a:p>
          <a:p>
            <a:pPr algn="l"/>
            <a:r>
              <a:rPr lang="es-ES" sz="2400" dirty="0"/>
              <a:t>Esfera Política (reglas comunidad, políticas estado, reglas mercado)</a:t>
            </a:r>
          </a:p>
        </p:txBody>
      </p:sp>
      <p:pic>
        <p:nvPicPr>
          <p:cNvPr id="5" name="Picture 4">
            <a:extLst>
              <a:ext uri="{FF2B5EF4-FFF2-40B4-BE49-F238E27FC236}">
                <a16:creationId xmlns:a16="http://schemas.microsoft.com/office/drawing/2014/main" id="{22C06ED0-8838-4935-A7DC-7D18742000B4}"/>
              </a:ext>
            </a:extLst>
          </p:cNvPr>
          <p:cNvPicPr>
            <a:picLocks noChangeAspect="1"/>
          </p:cNvPicPr>
          <p:nvPr/>
        </p:nvPicPr>
        <p:blipFill>
          <a:blip r:embed="rId3"/>
          <a:stretch>
            <a:fillRect/>
          </a:stretch>
        </p:blipFill>
        <p:spPr>
          <a:xfrm>
            <a:off x="5549275" y="319970"/>
            <a:ext cx="6583247" cy="5888920"/>
          </a:xfrm>
          <a:prstGeom prst="rect">
            <a:avLst/>
          </a:prstGeom>
        </p:spPr>
      </p:pic>
      <p:pic>
        <p:nvPicPr>
          <p:cNvPr id="7" name="Picture 6">
            <a:extLst>
              <a:ext uri="{FF2B5EF4-FFF2-40B4-BE49-F238E27FC236}">
                <a16:creationId xmlns:a16="http://schemas.microsoft.com/office/drawing/2014/main" id="{C04CD910-F5DE-4B39-A82C-29E59E905F4A}"/>
              </a:ext>
            </a:extLst>
          </p:cNvPr>
          <p:cNvPicPr>
            <a:picLocks noChangeAspect="1"/>
          </p:cNvPicPr>
          <p:nvPr/>
        </p:nvPicPr>
        <p:blipFill>
          <a:blip r:embed="rId4"/>
          <a:stretch>
            <a:fillRect/>
          </a:stretch>
        </p:blipFill>
        <p:spPr>
          <a:xfrm>
            <a:off x="1686968" y="4520496"/>
            <a:ext cx="2551679" cy="2320487"/>
          </a:xfrm>
          <a:prstGeom prst="rect">
            <a:avLst/>
          </a:prstGeom>
        </p:spPr>
      </p:pic>
      <p:sp>
        <p:nvSpPr>
          <p:cNvPr id="9" name="TextBox 8">
            <a:extLst>
              <a:ext uri="{FF2B5EF4-FFF2-40B4-BE49-F238E27FC236}">
                <a16:creationId xmlns:a16="http://schemas.microsoft.com/office/drawing/2014/main" id="{59D24235-3570-4A52-A11C-32C1AF27E917}"/>
              </a:ext>
            </a:extLst>
          </p:cNvPr>
          <p:cNvSpPr txBox="1"/>
          <p:nvPr/>
        </p:nvSpPr>
        <p:spPr>
          <a:xfrm>
            <a:off x="6312743" y="6265336"/>
            <a:ext cx="4897121" cy="369332"/>
          </a:xfrm>
          <a:prstGeom prst="rect">
            <a:avLst/>
          </a:prstGeom>
          <a:noFill/>
        </p:spPr>
        <p:txBody>
          <a:bodyPr wrap="square">
            <a:spAutoFit/>
          </a:bodyPr>
          <a:lstStyle/>
          <a:p>
            <a:r>
              <a:rPr lang="es-ES" sz="1800" b="0" i="0" u="none" strike="noStrike" dirty="0">
                <a:solidFill>
                  <a:srgbClr val="0C7DBB"/>
                </a:solidFill>
                <a:effectLst/>
                <a:hlinkClick r:id="rId5" tooltip="Persistent link using digital object identifier"/>
              </a:rPr>
              <a:t>https://doi.org/10.1016/j.gloenvcha.2019.101965</a:t>
            </a:r>
            <a:endParaRPr lang="en-US" dirty="0"/>
          </a:p>
        </p:txBody>
      </p:sp>
    </p:spTree>
    <p:extLst>
      <p:ext uri="{BB962C8B-B14F-4D97-AF65-F5344CB8AC3E}">
        <p14:creationId xmlns:p14="http://schemas.microsoft.com/office/powerpoint/2010/main" val="575583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81;p15">
            <a:extLst>
              <a:ext uri="{FF2B5EF4-FFF2-40B4-BE49-F238E27FC236}">
                <a16:creationId xmlns:a16="http://schemas.microsoft.com/office/drawing/2014/main" id="{0CD775B2-4655-4841-99D7-26AD1332195D}"/>
              </a:ext>
            </a:extLst>
          </p:cNvPr>
          <p:cNvPicPr preferRelativeResize="0"/>
          <p:nvPr/>
        </p:nvPicPr>
        <p:blipFill rotWithShape="1">
          <a:blip r:embed="rId3">
            <a:alphaModFix/>
          </a:blip>
          <a:srcRect l="55221" t="35754" r="1245" b="7501"/>
          <a:stretch/>
        </p:blipFill>
        <p:spPr>
          <a:xfrm>
            <a:off x="7609488" y="5276193"/>
            <a:ext cx="2638097" cy="1581806"/>
          </a:xfrm>
          <a:prstGeom prst="rect">
            <a:avLst/>
          </a:prstGeom>
          <a:noFill/>
          <a:ln>
            <a:noFill/>
          </a:ln>
        </p:spPr>
      </p:pic>
      <p:sp>
        <p:nvSpPr>
          <p:cNvPr id="2" name="Title 1">
            <a:extLst>
              <a:ext uri="{FF2B5EF4-FFF2-40B4-BE49-F238E27FC236}">
                <a16:creationId xmlns:a16="http://schemas.microsoft.com/office/drawing/2014/main" id="{484282F9-7B3A-4509-9CB3-F6D6A2C1C4C0}"/>
              </a:ext>
            </a:extLst>
          </p:cNvPr>
          <p:cNvSpPr>
            <a:spLocks noGrp="1"/>
          </p:cNvSpPr>
          <p:nvPr>
            <p:ph type="title"/>
          </p:nvPr>
        </p:nvSpPr>
        <p:spPr>
          <a:xfrm>
            <a:off x="492526" y="195792"/>
            <a:ext cx="4964289" cy="1016858"/>
          </a:xfrm>
        </p:spPr>
        <p:txBody>
          <a:bodyPr/>
          <a:lstStyle/>
          <a:p>
            <a:r>
              <a:rPr lang="es-ES" dirty="0"/>
              <a:t>Manejo </a:t>
            </a:r>
            <a:r>
              <a:rPr lang="es-ES" dirty="0" err="1"/>
              <a:t>Holistico</a:t>
            </a:r>
            <a:endParaRPr lang="es-ES" dirty="0"/>
          </a:p>
        </p:txBody>
      </p:sp>
      <p:sp>
        <p:nvSpPr>
          <p:cNvPr id="3" name="Content Placeholder 2">
            <a:extLst>
              <a:ext uri="{FF2B5EF4-FFF2-40B4-BE49-F238E27FC236}">
                <a16:creationId xmlns:a16="http://schemas.microsoft.com/office/drawing/2014/main" id="{F3D6AE4B-593B-47DD-940C-04B83F31D0F1}"/>
              </a:ext>
            </a:extLst>
          </p:cNvPr>
          <p:cNvSpPr>
            <a:spLocks noGrp="1"/>
          </p:cNvSpPr>
          <p:nvPr>
            <p:ph idx="1"/>
          </p:nvPr>
        </p:nvSpPr>
        <p:spPr>
          <a:xfrm>
            <a:off x="225776" y="1343378"/>
            <a:ext cx="5667022" cy="5514621"/>
          </a:xfrm>
        </p:spPr>
        <p:txBody>
          <a:bodyPr>
            <a:noAutofit/>
          </a:bodyPr>
          <a:lstStyle/>
          <a:p>
            <a:pPr lvl="0">
              <a:spcAft>
                <a:spcPts val="0"/>
              </a:spcAft>
              <a:buClr>
                <a:srgbClr val="000000"/>
              </a:buClr>
              <a:buSzPts val="1900"/>
            </a:pPr>
            <a:r>
              <a:rPr lang="es-ES" sz="2000" kern="1800" dirty="0">
                <a:cs typeface="Calibri" panose="020F0502020204030204" pitchFamily="34" charset="0"/>
                <a:sym typeface="Arial"/>
              </a:rPr>
              <a:t>A. Savory (Savory </a:t>
            </a:r>
            <a:r>
              <a:rPr lang="es-ES" sz="2000" kern="1800" dirty="0" err="1">
                <a:cs typeface="Calibri" panose="020F0502020204030204" pitchFamily="34" charset="0"/>
                <a:sym typeface="Arial"/>
              </a:rPr>
              <a:t>Institute</a:t>
            </a:r>
            <a:r>
              <a:rPr lang="es-ES" sz="2000" kern="1800" dirty="0">
                <a:cs typeface="Calibri" panose="020F0502020204030204" pitchFamily="34" charset="0"/>
                <a:sym typeface="Arial"/>
              </a:rPr>
              <a:t>) restaurar salud del suelo, ganado como principal herramienta. </a:t>
            </a:r>
          </a:p>
          <a:p>
            <a:pPr lvl="0">
              <a:spcAft>
                <a:spcPts val="0"/>
              </a:spcAft>
              <a:buClr>
                <a:srgbClr val="000000"/>
              </a:buClr>
              <a:buSzPts val="1900"/>
            </a:pPr>
            <a:r>
              <a:rPr lang="es-ES" sz="2000" kern="1800" dirty="0">
                <a:effectLst/>
                <a:ea typeface="Times New Roman" panose="02020603050405020304" pitchFamily="18" charset="0"/>
                <a:cs typeface="Calibri" panose="020F0502020204030204" pitchFamily="34" charset="0"/>
              </a:rPr>
              <a:t>Imita naturaleza y procesos naturales.</a:t>
            </a:r>
          </a:p>
          <a:p>
            <a:pPr lvl="0">
              <a:spcAft>
                <a:spcPts val="0"/>
              </a:spcAft>
              <a:buClr>
                <a:srgbClr val="000000"/>
              </a:buClr>
              <a:buSzPts val="1900"/>
            </a:pPr>
            <a:r>
              <a:rPr lang="es-ES" sz="2000" kern="1800" dirty="0">
                <a:cs typeface="Calibri" panose="020F0502020204030204" pitchFamily="34" charset="0"/>
                <a:sym typeface="Arial"/>
              </a:rPr>
              <a:t>Comprende naturaleza y su complejidad, considerando aspectos sociales, ecológicos y económicos de las decisiones.</a:t>
            </a:r>
          </a:p>
          <a:p>
            <a:r>
              <a:rPr lang="es-ES" sz="2000" kern="1800" dirty="0">
                <a:cs typeface="Calibri" panose="020F0502020204030204" pitchFamily="34" charset="0"/>
              </a:rPr>
              <a:t>Cambia de controlar la naturaleza y RRNN a trabajar en equipo con </a:t>
            </a:r>
            <a:r>
              <a:rPr lang="es-ES" sz="2000" kern="1800" dirty="0">
                <a:effectLst/>
                <a:ea typeface="Times New Roman" panose="02020603050405020304" pitchFamily="18" charset="0"/>
                <a:cs typeface="Calibri" panose="020F0502020204030204" pitchFamily="34" charset="0"/>
              </a:rPr>
              <a:t>ellos.</a:t>
            </a:r>
          </a:p>
          <a:p>
            <a:r>
              <a:rPr lang="es-ES" sz="2000" kern="1800" dirty="0">
                <a:ea typeface="Times New Roman" panose="02020603050405020304" pitchFamily="18" charset="0"/>
                <a:cs typeface="Calibri" panose="020F0502020204030204" pitchFamily="34" charset="0"/>
              </a:rPr>
              <a:t>Todos los elementos extraen y aportan porque desde un enfoque sistémico interacciones son de ida y vuelta.</a:t>
            </a:r>
            <a:endParaRPr lang="es-ES" sz="2000" kern="1800" dirty="0">
              <a:effectLst/>
              <a:ea typeface="Times New Roman" panose="02020603050405020304" pitchFamily="18" charset="0"/>
              <a:cs typeface="Calibri" panose="020F0502020204030204" pitchFamily="34" charset="0"/>
            </a:endParaRPr>
          </a:p>
          <a:p>
            <a:r>
              <a:rPr lang="es-ES" sz="2000" kern="1800" dirty="0">
                <a:effectLst/>
                <a:ea typeface="Times New Roman" panose="02020603050405020304" pitchFamily="18" charset="0"/>
                <a:cs typeface="Calibri" panose="020F0502020204030204" pitchFamily="34" charset="0"/>
              </a:rPr>
              <a:t>Reflexión critica de todo tipo de conocimientos, creencias</a:t>
            </a:r>
            <a:r>
              <a:rPr lang="es-ES" sz="2000" kern="1800" dirty="0">
                <a:ea typeface="Times New Roman" panose="02020603050405020304" pitchFamily="18" charset="0"/>
                <a:cs typeface="Calibri" panose="020F0502020204030204" pitchFamily="34" charset="0"/>
              </a:rPr>
              <a:t> y practicas.</a:t>
            </a:r>
            <a:endParaRPr lang="es-ES" sz="2000" kern="1800" dirty="0">
              <a:effectLst/>
              <a:ea typeface="Times New Roman" panose="02020603050405020304" pitchFamily="18" charset="0"/>
              <a:cs typeface="Calibri" panose="020F0502020204030204" pitchFamily="34" charset="0"/>
            </a:endParaRPr>
          </a:p>
          <a:p>
            <a:r>
              <a:rPr lang="en-US" sz="2000" dirty="0"/>
              <a:t>Marco integral de </a:t>
            </a:r>
            <a:r>
              <a:rPr lang="en-US" sz="2000" dirty="0" err="1"/>
              <a:t>toma</a:t>
            </a:r>
            <a:r>
              <a:rPr lang="en-US" sz="2000" dirty="0"/>
              <a:t> de </a:t>
            </a:r>
            <a:r>
              <a:rPr lang="en-US" sz="2000" dirty="0" err="1"/>
              <a:t>decisiones</a:t>
            </a:r>
            <a:r>
              <a:rPr lang="en-US" sz="2000" dirty="0"/>
              <a:t> </a:t>
            </a:r>
            <a:r>
              <a:rPr lang="es-ES" sz="2000" kern="1800" dirty="0">
                <a:cs typeface="Calibri" panose="020F0502020204030204" pitchFamily="34" charset="0"/>
                <a:sym typeface="Arial"/>
              </a:rPr>
              <a:t>y planificación. </a:t>
            </a:r>
            <a:r>
              <a:rPr lang="es-ES" sz="2000" kern="1800" dirty="0">
                <a:effectLst/>
                <a:ea typeface="Times New Roman" panose="02020603050405020304" pitchFamily="18" charset="0"/>
                <a:cs typeface="Calibri" panose="020F0502020204030204" pitchFamily="34" charset="0"/>
              </a:rPr>
              <a:t>Multidimensional, considera lo ecológico, económico y social</a:t>
            </a:r>
          </a:p>
          <a:p>
            <a:endParaRPr lang="es-ES" sz="2000" kern="1800" dirty="0">
              <a:effectLst/>
              <a:ea typeface="Times New Roman" panose="02020603050405020304" pitchFamily="18" charset="0"/>
              <a:cs typeface="Calibri" panose="020F0502020204030204" pitchFamily="34" charset="0"/>
            </a:endParaRPr>
          </a:p>
          <a:p>
            <a:endParaRPr lang="es-ES" sz="2000" kern="1800" dirty="0">
              <a:effectLst/>
              <a:ea typeface="Times New Roman" panose="02020603050405020304" pitchFamily="18" charset="0"/>
              <a:cs typeface="Calibri" panose="020F0502020204030204" pitchFamily="34" charset="0"/>
            </a:endParaRPr>
          </a:p>
          <a:p>
            <a:pPr marL="342900" marR="0" lvl="0" indent="-342900" fontAlgn="base">
              <a:lnSpc>
                <a:spcPts val="1620"/>
              </a:lnSpc>
              <a:spcBef>
                <a:spcPts val="0"/>
              </a:spcBef>
              <a:spcAft>
                <a:spcPts val="0"/>
              </a:spcAft>
              <a:buFont typeface="Arial" panose="020B0604020202020204" pitchFamily="34" charset="0"/>
              <a:buChar char="•"/>
              <a:tabLst>
                <a:tab pos="457200" algn="l"/>
              </a:tabLst>
            </a:pPr>
            <a:endParaRPr lang="en-US" sz="2000" dirty="0">
              <a:effectLst/>
              <a:cs typeface="Times New Roman" panose="02020603050405020304" pitchFamily="18" charset="0"/>
            </a:endParaRPr>
          </a:p>
          <a:p>
            <a:endParaRPr lang="en-US" sz="2000" dirty="0"/>
          </a:p>
          <a:p>
            <a:endParaRPr lang="en-US" sz="2000" dirty="0"/>
          </a:p>
        </p:txBody>
      </p:sp>
      <p:sp>
        <p:nvSpPr>
          <p:cNvPr id="4" name="Title 1">
            <a:extLst>
              <a:ext uri="{FF2B5EF4-FFF2-40B4-BE49-F238E27FC236}">
                <a16:creationId xmlns:a16="http://schemas.microsoft.com/office/drawing/2014/main" id="{BF4D85E1-F770-435B-BCE8-66E81DBD129D}"/>
              </a:ext>
            </a:extLst>
          </p:cNvPr>
          <p:cNvSpPr txBox="1">
            <a:spLocks/>
          </p:cNvSpPr>
          <p:nvPr/>
        </p:nvSpPr>
        <p:spPr>
          <a:xfrm>
            <a:off x="5983111" y="195793"/>
            <a:ext cx="6208889" cy="101685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Agri. y Gan. Regenerativas</a:t>
            </a:r>
          </a:p>
        </p:txBody>
      </p:sp>
      <p:sp>
        <p:nvSpPr>
          <p:cNvPr id="6" name="Content Placeholder 2">
            <a:extLst>
              <a:ext uri="{FF2B5EF4-FFF2-40B4-BE49-F238E27FC236}">
                <a16:creationId xmlns:a16="http://schemas.microsoft.com/office/drawing/2014/main" id="{2BC6120D-70A4-4160-9BA7-6262A433AA24}"/>
              </a:ext>
            </a:extLst>
          </p:cNvPr>
          <p:cNvSpPr txBox="1">
            <a:spLocks/>
          </p:cNvSpPr>
          <p:nvPr/>
        </p:nvSpPr>
        <p:spPr>
          <a:xfrm>
            <a:off x="5993308" y="1110022"/>
            <a:ext cx="6115756" cy="4628625"/>
          </a:xfrm>
          <a:prstGeom prst="rect">
            <a:avLst/>
          </a:prstGeom>
          <a:solidFill>
            <a:schemeClr val="bg1">
              <a:alpha val="54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a:t>Fundamenta en conceptos y principios de AE, </a:t>
            </a:r>
            <a:r>
              <a:rPr lang="es-ES" sz="2000" dirty="0" err="1"/>
              <a:t>ArgOrg</a:t>
            </a:r>
            <a:r>
              <a:rPr lang="es-ES" sz="2000" dirty="0"/>
              <a:t>, </a:t>
            </a:r>
            <a:r>
              <a:rPr lang="es-ES" sz="2000" dirty="0" err="1"/>
              <a:t>CarbonFarming</a:t>
            </a:r>
            <a:r>
              <a:rPr lang="es-ES" sz="2000" dirty="0"/>
              <a:t> y Permacultura</a:t>
            </a:r>
          </a:p>
          <a:p>
            <a:r>
              <a:rPr lang="es-ES" sz="2000" dirty="0"/>
              <a:t>Producir al mismo tiempo regenerar suelo</a:t>
            </a:r>
          </a:p>
          <a:p>
            <a:r>
              <a:rPr lang="es-ES" sz="2000" dirty="0"/>
              <a:t>Promueve: Biodiversidad de cultivos, pastos, forrajes, comunidades. Cobertura del suelo. </a:t>
            </a:r>
            <a:r>
              <a:rPr lang="es-ES" sz="2000" dirty="0">
                <a:latin typeface="&amp;quot"/>
              </a:rPr>
              <a:t>Secuestro de carbono en el suelo. </a:t>
            </a:r>
            <a:r>
              <a:rPr lang="es-ES" sz="2000" dirty="0"/>
              <a:t>Capacidad de retención de agua en el suelo. </a:t>
            </a:r>
            <a:r>
              <a:rPr lang="es-ES" sz="2000" dirty="0" err="1"/>
              <a:t>Ciclaje</a:t>
            </a:r>
            <a:r>
              <a:rPr lang="es-ES" sz="2000" dirty="0"/>
              <a:t> de nutrientes. Incremento área radícula. Bienestar social y económico. Manejo Holístico Planificado</a:t>
            </a:r>
          </a:p>
          <a:p>
            <a:r>
              <a:rPr lang="es-ES" sz="2000" dirty="0"/>
              <a:t>Visibiliza el rol de la ganadería en regeneración suelo: ramoneo, pisoteo, rompe costra, bosteo, </a:t>
            </a:r>
            <a:r>
              <a:rPr lang="es-ES" sz="2000" dirty="0" err="1"/>
              <a:t>saliveo</a:t>
            </a:r>
            <a:r>
              <a:rPr lang="es-ES" sz="2000" dirty="0"/>
              <a:t>, calor</a:t>
            </a:r>
          </a:p>
          <a:p>
            <a:r>
              <a:rPr lang="es-ES" sz="2000" dirty="0"/>
              <a:t>Degradación sucede por carga no apropiada. No reducir carga animal, aumentar en tiempos cortos.</a:t>
            </a:r>
          </a:p>
        </p:txBody>
      </p:sp>
    </p:spTree>
    <p:extLst>
      <p:ext uri="{BB962C8B-B14F-4D97-AF65-F5344CB8AC3E}">
        <p14:creationId xmlns:p14="http://schemas.microsoft.com/office/powerpoint/2010/main" val="1446149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75A45CE-7164-4413-9B69-6C911D3E6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standing on top of a mountain&#10;&#10;Description automatically generated">
            <a:extLst>
              <a:ext uri="{FF2B5EF4-FFF2-40B4-BE49-F238E27FC236}">
                <a16:creationId xmlns:a16="http://schemas.microsoft.com/office/drawing/2014/main" id="{0D8B3948-E029-4BAA-8E30-5BB31B28952B}"/>
              </a:ext>
            </a:extLst>
          </p:cNvPr>
          <p:cNvPicPr>
            <a:picLocks noChangeAspect="1"/>
          </p:cNvPicPr>
          <p:nvPr/>
        </p:nvPicPr>
        <p:blipFill rotWithShape="1">
          <a:blip r:embed="rId3" cstate="print">
            <a:alphaModFix amt="55000"/>
            <a:extLst>
              <a:ext uri="{28A0092B-C50C-407E-A947-70E740481C1C}">
                <a14:useLocalDpi xmlns:a14="http://schemas.microsoft.com/office/drawing/2010/main" val="0"/>
              </a:ext>
            </a:extLst>
          </a:blip>
          <a:srcRect t="11340" r="1" b="1"/>
          <a:stretch/>
        </p:blipFill>
        <p:spPr>
          <a:xfrm>
            <a:off x="603671" y="-1"/>
            <a:ext cx="11588329" cy="6857999"/>
          </a:xfrm>
          <a:prstGeom prst="rect">
            <a:avLst/>
          </a:prstGeom>
        </p:spPr>
      </p:pic>
      <p:sp>
        <p:nvSpPr>
          <p:cNvPr id="2" name="Title 1">
            <a:extLst>
              <a:ext uri="{FF2B5EF4-FFF2-40B4-BE49-F238E27FC236}">
                <a16:creationId xmlns:a16="http://schemas.microsoft.com/office/drawing/2014/main" id="{8EE52987-6F72-4A2F-8AD3-DF02C5814FCE}"/>
              </a:ext>
            </a:extLst>
          </p:cNvPr>
          <p:cNvSpPr>
            <a:spLocks noGrp="1"/>
          </p:cNvSpPr>
          <p:nvPr>
            <p:ph type="title"/>
          </p:nvPr>
        </p:nvSpPr>
        <p:spPr>
          <a:xfrm>
            <a:off x="1188720" y="532572"/>
            <a:ext cx="10258732" cy="824773"/>
          </a:xfrm>
        </p:spPr>
        <p:txBody>
          <a:bodyPr anchor="b">
            <a:normAutofit/>
          </a:bodyPr>
          <a:lstStyle/>
          <a:p>
            <a:r>
              <a:rPr lang="es-ES" sz="4800" dirty="0">
                <a:solidFill>
                  <a:schemeClr val="bg1"/>
                </a:solidFill>
              </a:rPr>
              <a:t>Experiencia de incluir enfoque AR</a:t>
            </a:r>
            <a:endParaRPr lang="en-US" sz="4800" dirty="0">
              <a:solidFill>
                <a:schemeClr val="bg1"/>
              </a:solidFill>
            </a:endParaRPr>
          </a:p>
        </p:txBody>
      </p:sp>
      <p:sp>
        <p:nvSpPr>
          <p:cNvPr id="13" name="Rectangle 12">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657A9F6A-BC1D-4C9E-9BE3-C7497A2AA9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16" name="Rectangle 64">
              <a:extLst>
                <a:ext uri="{FF2B5EF4-FFF2-40B4-BE49-F238E27FC236}">
                  <a16:creationId xmlns:a16="http://schemas.microsoft.com/office/drawing/2014/main" id="{027809ED-5DE3-494F-A280-6A371B66C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6">
              <a:extLst>
                <a:ext uri="{FF2B5EF4-FFF2-40B4-BE49-F238E27FC236}">
                  <a16:creationId xmlns:a16="http://schemas.microsoft.com/office/drawing/2014/main" id="{73E2BBD9-9647-42B1-A683-0A30BA65FF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4">
              <a:extLst>
                <a:ext uri="{FF2B5EF4-FFF2-40B4-BE49-F238E27FC236}">
                  <a16:creationId xmlns:a16="http://schemas.microsoft.com/office/drawing/2014/main" id="{D839F8D1-3578-47BB-A774-C373285137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6">
              <a:extLst>
                <a:ext uri="{FF2B5EF4-FFF2-40B4-BE49-F238E27FC236}">
                  <a16:creationId xmlns:a16="http://schemas.microsoft.com/office/drawing/2014/main" id="{5945941B-ECB6-43CA-9019-B10583743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4">
              <a:extLst>
                <a:ext uri="{FF2B5EF4-FFF2-40B4-BE49-F238E27FC236}">
                  <a16:creationId xmlns:a16="http://schemas.microsoft.com/office/drawing/2014/main" id="{79885345-2271-4344-A4D1-2935078A74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id="{BCFFA94E-F9BE-401C-ABA2-A9CF45280C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4">
              <a:extLst>
                <a:ext uri="{FF2B5EF4-FFF2-40B4-BE49-F238E27FC236}">
                  <a16:creationId xmlns:a16="http://schemas.microsoft.com/office/drawing/2014/main" id="{B3D7947B-48B6-43A7-99D8-A6B3D98C1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6">
              <a:extLst>
                <a:ext uri="{FF2B5EF4-FFF2-40B4-BE49-F238E27FC236}">
                  <a16:creationId xmlns:a16="http://schemas.microsoft.com/office/drawing/2014/main" id="{3DBCD25F-F864-414C-9AB9-26AE553B1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id="{2075FAC6-F7C8-4E0B-9609-EC01A72F0F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8224C3F2-4222-4C4F-BFD6-CB5D02D8FC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BE3B26FE-4188-4FC9-A39B-0769C1B36E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6">
              <a:extLst>
                <a:ext uri="{FF2B5EF4-FFF2-40B4-BE49-F238E27FC236}">
                  <a16:creationId xmlns:a16="http://schemas.microsoft.com/office/drawing/2014/main" id="{818F9337-8812-4117-B868-6E7B0D51C5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E0422CE2-E40B-437F-93E9-D97AB13299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7ADFF71D-87CE-4CCC-A7A3-B0E7AE8EF7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4">
              <a:extLst>
                <a:ext uri="{FF2B5EF4-FFF2-40B4-BE49-F238E27FC236}">
                  <a16:creationId xmlns:a16="http://schemas.microsoft.com/office/drawing/2014/main" id="{0B824915-A223-4BA7-BC93-59327EC69F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8DB2D54C-0C09-4E26-A66C-486AEBC873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AE2144FF-6FF9-4E15-8439-13792A1FD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7F483164-F2C5-49DF-BE31-D6ADF8DD37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id="{1AA63474-EEA6-42DA-99F3-6CA74F37A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9A82580B-353A-487C-B4E0-384FD3E04B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2F5DB4E-40AA-4F1E-8AAE-02A55E9CB69E}"/>
              </a:ext>
            </a:extLst>
          </p:cNvPr>
          <p:cNvSpPr>
            <a:spLocks noGrp="1"/>
          </p:cNvSpPr>
          <p:nvPr>
            <p:ph idx="1"/>
          </p:nvPr>
        </p:nvSpPr>
        <p:spPr>
          <a:xfrm>
            <a:off x="965109" y="1357346"/>
            <a:ext cx="10899513" cy="5253766"/>
          </a:xfrm>
        </p:spPr>
        <p:txBody>
          <a:bodyPr anchor="ctr">
            <a:normAutofit/>
          </a:bodyPr>
          <a:lstStyle/>
          <a:p>
            <a:r>
              <a:rPr lang="es-ES" sz="2000" dirty="0">
                <a:solidFill>
                  <a:schemeClr val="bg1"/>
                </a:solidFill>
              </a:rPr>
              <a:t>Revisamos información de fases anteriores. Parcial, requiere complementar.</a:t>
            </a:r>
          </a:p>
          <a:p>
            <a:r>
              <a:rPr lang="es-ES" sz="2000" dirty="0">
                <a:solidFill>
                  <a:schemeClr val="bg1"/>
                </a:solidFill>
              </a:rPr>
              <a:t>Reflexionamos sobre los enfoques empleados. Eran lineales. Simplifican demasiado el contexto.</a:t>
            </a:r>
          </a:p>
          <a:p>
            <a:r>
              <a:rPr lang="es-ES" sz="2000" dirty="0">
                <a:solidFill>
                  <a:schemeClr val="bg1"/>
                </a:solidFill>
              </a:rPr>
              <a:t>Reflexionamos sobre </a:t>
            </a:r>
            <a:r>
              <a:rPr lang="es-ES" sz="2000" dirty="0" err="1">
                <a:solidFill>
                  <a:schemeClr val="bg1"/>
                </a:solidFill>
              </a:rPr>
              <a:t>Gosnell</a:t>
            </a:r>
            <a:r>
              <a:rPr lang="es-ES" sz="2000" dirty="0">
                <a:solidFill>
                  <a:schemeClr val="bg1"/>
                </a:solidFill>
              </a:rPr>
              <a:t> et al 2019. Exploramos mas enfoques presentados: AR y MH</a:t>
            </a:r>
          </a:p>
          <a:p>
            <a:r>
              <a:rPr lang="es-ES" sz="2000" dirty="0">
                <a:solidFill>
                  <a:schemeClr val="bg1"/>
                </a:solidFill>
              </a:rPr>
              <a:t>Proceso transformación inicia con entrenamiento en MH (desaprender y reaprender)</a:t>
            </a:r>
          </a:p>
          <a:p>
            <a:r>
              <a:rPr lang="es-ES" sz="2000" dirty="0">
                <a:solidFill>
                  <a:schemeClr val="bg1"/>
                </a:solidFill>
              </a:rPr>
              <a:t>Contactamos Savory </a:t>
            </a:r>
            <a:r>
              <a:rPr lang="es-ES" sz="2000" dirty="0" err="1">
                <a:solidFill>
                  <a:schemeClr val="bg1"/>
                </a:solidFill>
              </a:rPr>
              <a:t>Institute</a:t>
            </a:r>
            <a:r>
              <a:rPr lang="es-ES" sz="2000" dirty="0">
                <a:solidFill>
                  <a:schemeClr val="bg1"/>
                </a:solidFill>
              </a:rPr>
              <a:t>. Promueve MH y AR orientado a Ganadería. Registramos en Red.</a:t>
            </a:r>
          </a:p>
          <a:p>
            <a:r>
              <a:rPr lang="es-ES" sz="2000" dirty="0">
                <a:solidFill>
                  <a:schemeClr val="bg1"/>
                </a:solidFill>
              </a:rPr>
              <a:t>HUB en LAC (Mx, Br, Uy) y Andino (Ch, Ar) pero no contexto micro rebaño, micro parcela, tenencia comunal</a:t>
            </a:r>
          </a:p>
          <a:p>
            <a:r>
              <a:rPr lang="es-ES" sz="2000" dirty="0">
                <a:solidFill>
                  <a:schemeClr val="bg1"/>
                </a:solidFill>
              </a:rPr>
              <a:t> HUB Ar y Uy, y SI-HQ recomiendan </a:t>
            </a:r>
            <a:r>
              <a:rPr lang="es-ES" sz="2000" dirty="0" err="1">
                <a:solidFill>
                  <a:schemeClr val="bg1"/>
                </a:solidFill>
              </a:rPr>
              <a:t>ReVerdeSer</a:t>
            </a:r>
            <a:r>
              <a:rPr lang="es-ES" sz="2000" dirty="0">
                <a:solidFill>
                  <a:schemeClr val="bg1"/>
                </a:solidFill>
              </a:rPr>
              <a:t> (Bo) (</a:t>
            </a:r>
            <a:r>
              <a:rPr lang="es-ES" sz="2000" dirty="0" err="1">
                <a:solidFill>
                  <a:schemeClr val="bg1"/>
                </a:solidFill>
              </a:rPr>
              <a:t>ExHeifer</a:t>
            </a:r>
            <a:r>
              <a:rPr lang="es-ES" sz="2000" dirty="0">
                <a:solidFill>
                  <a:schemeClr val="bg1"/>
                </a:solidFill>
              </a:rPr>
              <a:t> Project) validan en contexto altoandino</a:t>
            </a:r>
          </a:p>
          <a:p>
            <a:r>
              <a:rPr lang="es-ES" sz="2000" dirty="0">
                <a:solidFill>
                  <a:schemeClr val="bg1"/>
                </a:solidFill>
              </a:rPr>
              <a:t>Contactamos </a:t>
            </a:r>
            <a:r>
              <a:rPr lang="es-ES" sz="2000" dirty="0" err="1">
                <a:solidFill>
                  <a:schemeClr val="bg1"/>
                </a:solidFill>
              </a:rPr>
              <a:t>ReVerdeSer</a:t>
            </a:r>
            <a:r>
              <a:rPr lang="es-ES" sz="2000" dirty="0">
                <a:solidFill>
                  <a:schemeClr val="bg1"/>
                </a:solidFill>
              </a:rPr>
              <a:t>. Presentación Institucional experiencia 3 años validando AR, GR, MH y AE</a:t>
            </a:r>
          </a:p>
          <a:p>
            <a:r>
              <a:rPr lang="es-ES" sz="2000" dirty="0">
                <a:solidFill>
                  <a:schemeClr val="bg1"/>
                </a:solidFill>
              </a:rPr>
              <a:t>Solicitamos propuesta de capacitación en MH, GR y AR. La envían.</a:t>
            </a:r>
          </a:p>
          <a:p>
            <a:r>
              <a:rPr lang="es-ES" sz="2000" dirty="0">
                <a:solidFill>
                  <a:schemeClr val="bg1"/>
                </a:solidFill>
              </a:rPr>
              <a:t>Participamos de red LAC y Global de SI en debates y discusión de experiencias regionales y globales</a:t>
            </a:r>
          </a:p>
          <a:p>
            <a:endParaRPr lang="es-ES" sz="2000" dirty="0">
              <a:solidFill>
                <a:schemeClr val="bg1"/>
              </a:solidFill>
            </a:endParaRPr>
          </a:p>
        </p:txBody>
      </p:sp>
    </p:spTree>
    <p:extLst>
      <p:ext uri="{BB962C8B-B14F-4D97-AF65-F5344CB8AC3E}">
        <p14:creationId xmlns:p14="http://schemas.microsoft.com/office/powerpoint/2010/main" val="1284398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useBgFill="1">
        <p:nvSpPr>
          <p:cNvPr id="24" name="Rectangle 17">
            <a:extLst>
              <a:ext uri="{FF2B5EF4-FFF2-40B4-BE49-F238E27FC236}">
                <a16:creationId xmlns:a16="http://schemas.microsoft.com/office/drawing/2014/main" id="{026A84AF-6F58-471A-BF1F-10D8C0351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1D7F17-5BC1-4C9D-918E-0A4DB2366004}"/>
              </a:ext>
            </a:extLst>
          </p:cNvPr>
          <p:cNvSpPr>
            <a:spLocks noGrp="1"/>
          </p:cNvSpPr>
          <p:nvPr>
            <p:ph type="title"/>
          </p:nvPr>
        </p:nvSpPr>
        <p:spPr>
          <a:xfrm>
            <a:off x="237068" y="728662"/>
            <a:ext cx="4386646" cy="3728853"/>
          </a:xfrm>
          <a:noFill/>
        </p:spPr>
        <p:txBody>
          <a:bodyPr vert="horz" lIns="91440" tIns="45720" rIns="91440" bIns="45720" rtlCol="0" anchor="b">
            <a:normAutofit/>
          </a:bodyPr>
          <a:lstStyle/>
          <a:p>
            <a:r>
              <a:rPr lang="es-ES" sz="5200" b="1" dirty="0">
                <a:solidFill>
                  <a:schemeClr val="bg1"/>
                </a:solidFill>
              </a:rPr>
              <a:t>Reflexión </a:t>
            </a:r>
            <a:br>
              <a:rPr lang="es-ES" sz="5200" b="1" dirty="0">
                <a:solidFill>
                  <a:schemeClr val="bg1"/>
                </a:solidFill>
              </a:rPr>
            </a:br>
            <a:r>
              <a:rPr lang="es-ES" sz="5200" b="1" dirty="0">
                <a:solidFill>
                  <a:schemeClr val="bg1"/>
                </a:solidFill>
              </a:rPr>
              <a:t>Rol de la Ganadería en AE</a:t>
            </a:r>
          </a:p>
        </p:txBody>
      </p:sp>
      <p:pic>
        <p:nvPicPr>
          <p:cNvPr id="4" name="Content Placeholder 6" descr="A herd of cattle standing on top of a lush green field&#10;&#10;Description automatically generated">
            <a:extLst>
              <a:ext uri="{FF2B5EF4-FFF2-40B4-BE49-F238E27FC236}">
                <a16:creationId xmlns:a16="http://schemas.microsoft.com/office/drawing/2014/main" id="{F32210D4-5DF2-4B69-8553-98A44721F3E3}"/>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0725" r="10726"/>
          <a:stretch/>
        </p:blipFill>
        <p:spPr>
          <a:xfrm>
            <a:off x="5010386" y="10"/>
            <a:ext cx="7181613" cy="6857990"/>
          </a:xfrm>
          <a:prstGeom prst="rect">
            <a:avLst/>
          </a:prstGeom>
        </p:spPr>
      </p:pic>
    </p:spTree>
    <p:extLst>
      <p:ext uri="{BB962C8B-B14F-4D97-AF65-F5344CB8AC3E}">
        <p14:creationId xmlns:p14="http://schemas.microsoft.com/office/powerpoint/2010/main" val="894131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8402D-2F1C-44D9-8BDF-6EC3C0DC56F5}"/>
              </a:ext>
            </a:extLst>
          </p:cNvPr>
          <p:cNvSpPr>
            <a:spLocks noGrp="1"/>
          </p:cNvSpPr>
          <p:nvPr>
            <p:ph type="title"/>
          </p:nvPr>
        </p:nvSpPr>
        <p:spPr/>
        <p:txBody>
          <a:bodyPr>
            <a:normAutofit/>
          </a:bodyPr>
          <a:lstStyle/>
          <a:p>
            <a:r>
              <a:rPr lang="es-ES" dirty="0"/>
              <a:t>Hay interés de trabajar en un producto? Cual sería?</a:t>
            </a:r>
            <a:endParaRPr lang="en-US" dirty="0"/>
          </a:p>
        </p:txBody>
      </p:sp>
      <p:sp>
        <p:nvSpPr>
          <p:cNvPr id="3" name="Content Placeholder 2">
            <a:extLst>
              <a:ext uri="{FF2B5EF4-FFF2-40B4-BE49-F238E27FC236}">
                <a16:creationId xmlns:a16="http://schemas.microsoft.com/office/drawing/2014/main" id="{90CE47A0-B03E-4A19-BA36-2FBD68F04631}"/>
              </a:ext>
            </a:extLst>
          </p:cNvPr>
          <p:cNvSpPr>
            <a:spLocks noGrp="1"/>
          </p:cNvSpPr>
          <p:nvPr>
            <p:ph idx="1"/>
          </p:nvPr>
        </p:nvSpPr>
        <p:spPr/>
        <p:txBody>
          <a:bodyPr>
            <a:normAutofit/>
          </a:bodyPr>
          <a:lstStyle/>
          <a:p>
            <a:r>
              <a:rPr lang="es-ES" dirty="0"/>
              <a:t>Hay un AT en capacitación en MH, AR, GR en Bolivia planteado desde el grupo temático Suelos y Paisajes</a:t>
            </a:r>
          </a:p>
          <a:p>
            <a:r>
              <a:rPr lang="es-ES" dirty="0"/>
              <a:t>Hay una </a:t>
            </a:r>
            <a:r>
              <a:rPr lang="es-ES" dirty="0" err="1"/>
              <a:t>webminar</a:t>
            </a:r>
            <a:r>
              <a:rPr lang="es-ES" dirty="0"/>
              <a:t> periódico para revisión de artículos científicos en enfoques de AR y resiliencia.</a:t>
            </a:r>
          </a:p>
          <a:p>
            <a:r>
              <a:rPr lang="es-ES" dirty="0"/>
              <a:t>Hay una propuesta de consolidar una investigación o </a:t>
            </a:r>
            <a:r>
              <a:rPr lang="es-ES" dirty="0" err="1"/>
              <a:t>paper</a:t>
            </a:r>
            <a:r>
              <a:rPr lang="es-ES" dirty="0"/>
              <a:t> en la relación paisaje-ganado-suelo a distintas gradientes de altura en los Andes centrales.</a:t>
            </a:r>
          </a:p>
        </p:txBody>
      </p:sp>
    </p:spTree>
    <p:extLst>
      <p:ext uri="{BB962C8B-B14F-4D97-AF65-F5344CB8AC3E}">
        <p14:creationId xmlns:p14="http://schemas.microsoft.com/office/powerpoint/2010/main" val="1165810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7DB46-697D-4BB3-8ADA-840AA09C2657}"/>
              </a:ext>
            </a:extLst>
          </p:cNvPr>
          <p:cNvSpPr>
            <a:spLocks noGrp="1"/>
          </p:cNvSpPr>
          <p:nvPr>
            <p:ph type="title"/>
          </p:nvPr>
        </p:nvSpPr>
        <p:spPr/>
        <p:txBody>
          <a:bodyPr/>
          <a:lstStyle/>
          <a:p>
            <a:r>
              <a:rPr lang="en-US" dirty="0"/>
              <a:t>Resumen</a:t>
            </a:r>
          </a:p>
        </p:txBody>
      </p:sp>
      <p:sp>
        <p:nvSpPr>
          <p:cNvPr id="3" name="Content Placeholder 2">
            <a:extLst>
              <a:ext uri="{FF2B5EF4-FFF2-40B4-BE49-F238E27FC236}">
                <a16:creationId xmlns:a16="http://schemas.microsoft.com/office/drawing/2014/main" id="{71BAD3C2-8ED5-446A-8BDD-9BC9B1B9AC6C}"/>
              </a:ext>
            </a:extLst>
          </p:cNvPr>
          <p:cNvSpPr>
            <a:spLocks noGrp="1"/>
          </p:cNvSpPr>
          <p:nvPr>
            <p:ph idx="1"/>
          </p:nvPr>
        </p:nvSpPr>
        <p:spPr>
          <a:xfrm>
            <a:off x="838200" y="1550504"/>
            <a:ext cx="10515600" cy="4626459"/>
          </a:xfrm>
        </p:spPr>
        <p:txBody>
          <a:bodyPr>
            <a:normAutofit lnSpcReduction="10000"/>
          </a:bodyPr>
          <a:lstStyle/>
          <a:p>
            <a:pPr marL="0" marR="0">
              <a:lnSpc>
                <a:spcPct val="107000"/>
              </a:lnSpc>
              <a:spcBef>
                <a:spcPts val="0"/>
              </a:spcBef>
              <a:spcAft>
                <a:spcPts val="800"/>
              </a:spcAft>
            </a:pPr>
            <a:r>
              <a:rPr lang="es-PE" sz="1800" dirty="0">
                <a:effectLst/>
                <a:latin typeface="Calibri" panose="020F0502020204030204" pitchFamily="34" charset="0"/>
                <a:ea typeface="Calibri" panose="020F0502020204030204" pitchFamily="34" charset="0"/>
                <a:cs typeface="Times New Roman" panose="02020603050405020304" pitchFamily="18" charset="0"/>
              </a:rPr>
              <a:t>El grupo de </a:t>
            </a:r>
            <a:r>
              <a:rPr lang="es-PE" sz="1800" b="1" dirty="0">
                <a:effectLst/>
                <a:latin typeface="Calibri" panose="020F0502020204030204" pitchFamily="34" charset="0"/>
                <a:ea typeface="Calibri" panose="020F0502020204030204" pitchFamily="34" charset="0"/>
                <a:cs typeface="Times New Roman" panose="02020603050405020304" pitchFamily="18" charset="0"/>
              </a:rPr>
              <a:t>AES de Universidad de Vermont, Ernesto y Nils,</a:t>
            </a:r>
            <a:r>
              <a:rPr lang="es-PE" sz="1800" dirty="0">
                <a:effectLst/>
                <a:latin typeface="Calibri" panose="020F0502020204030204" pitchFamily="34" charset="0"/>
                <a:ea typeface="Calibri" panose="020F0502020204030204" pitchFamily="34" charset="0"/>
                <a:cs typeface="Times New Roman" panose="02020603050405020304" pitchFamily="18" charset="0"/>
              </a:rPr>
              <a:t> compararon los distintos enfoques </a:t>
            </a:r>
            <a:r>
              <a:rPr lang="es-PE" sz="1800" dirty="0">
                <a:latin typeface="Calibri" panose="020F0502020204030204" pitchFamily="34" charset="0"/>
                <a:ea typeface="Calibri" panose="020F0502020204030204" pitchFamily="34" charset="0"/>
                <a:cs typeface="Times New Roman" panose="02020603050405020304" pitchFamily="18" charset="0"/>
              </a:rPr>
              <a:t>agroecología (AE), Agricultura Orgánica (AO), Permacultura y Agricultura Regenerativa (AR) </a:t>
            </a:r>
            <a:r>
              <a:rPr lang="es-PE" sz="1800" dirty="0">
                <a:effectLst/>
                <a:latin typeface="Calibri" panose="020F0502020204030204" pitchFamily="34" charset="0"/>
                <a:ea typeface="Calibri" panose="020F0502020204030204" pitchFamily="34" charset="0"/>
                <a:cs typeface="Times New Roman" panose="02020603050405020304" pitchFamily="18" charset="0"/>
              </a:rPr>
              <a:t>que actualmente son bastante promovidos </a:t>
            </a:r>
            <a:r>
              <a:rPr lang="es-PE" sz="1800" dirty="0">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s-PE" sz="1800" dirty="0">
                <a:effectLst/>
                <a:latin typeface="Calibri" panose="020F0502020204030204" pitchFamily="34" charset="0"/>
                <a:ea typeface="Calibri" panose="020F0502020204030204" pitchFamily="34" charset="0"/>
                <a:cs typeface="Times New Roman" panose="02020603050405020304" pitchFamily="18" charset="0"/>
              </a:rPr>
              <a:t>AE es la base de todos estos enfoques. Hay que ser críticos en el uso de estos enfoques pues siempre van a ver pugnas entre ellos. Hay que ser conscientes y tener claro de trata cada uno. </a:t>
            </a:r>
          </a:p>
          <a:p>
            <a:pPr marL="0" marR="0">
              <a:lnSpc>
                <a:spcPct val="107000"/>
              </a:lnSpc>
              <a:spcBef>
                <a:spcPts val="0"/>
              </a:spcBef>
              <a:spcAft>
                <a:spcPts val="800"/>
              </a:spcAft>
            </a:pPr>
            <a:r>
              <a:rPr lang="es-PE" sz="1800" dirty="0">
                <a:latin typeface="Calibri" panose="020F0502020204030204" pitchFamily="34" charset="0"/>
                <a:ea typeface="Calibri" panose="020F0502020204030204" pitchFamily="34" charset="0"/>
                <a:cs typeface="Times New Roman" panose="02020603050405020304" pitchFamily="18" charset="0"/>
              </a:rPr>
              <a:t>Muchas veces son lo mismo con un ligero énfasis en algo distinto pero por una cuestión de egos u otros intereses, hay grupos que los promueven como algo totalmente nuevo o diferente. </a:t>
            </a:r>
          </a:p>
          <a:p>
            <a:pPr marL="0" marR="0">
              <a:lnSpc>
                <a:spcPct val="107000"/>
              </a:lnSpc>
              <a:spcBef>
                <a:spcPts val="0"/>
              </a:spcBef>
              <a:spcAft>
                <a:spcPts val="800"/>
              </a:spcAft>
            </a:pPr>
            <a:r>
              <a:rPr lang="es-PE" sz="1800" dirty="0">
                <a:effectLst/>
                <a:latin typeface="Calibri" panose="020F0502020204030204" pitchFamily="34" charset="0"/>
                <a:ea typeface="Calibri" panose="020F0502020204030204" pitchFamily="34" charset="0"/>
                <a:cs typeface="Times New Roman" panose="02020603050405020304" pitchFamily="18" charset="0"/>
              </a:rPr>
              <a:t>Hay muchas empresas transnacionales como Cargill y Walmart que también se presentan que practican estos enfoques. Entonces se tiene que tener cuidado cuando uno quiere abanderarse de un enfoque porque puede ser confundido con estos grupos.</a:t>
            </a:r>
          </a:p>
          <a:p>
            <a:pPr marL="0">
              <a:lnSpc>
                <a:spcPct val="107000"/>
              </a:lnSpc>
              <a:spcBef>
                <a:spcPts val="0"/>
              </a:spcBef>
              <a:spcAft>
                <a:spcPts val="800"/>
              </a:spcAft>
            </a:pPr>
            <a:r>
              <a:rPr lang="es-PE" sz="1800" dirty="0">
                <a:latin typeface="Calibri" panose="020F0502020204030204" pitchFamily="34" charset="0"/>
                <a:ea typeface="Calibri" panose="020F0502020204030204" pitchFamily="34" charset="0"/>
                <a:cs typeface="Times New Roman" panose="02020603050405020304" pitchFamily="18" charset="0"/>
              </a:rPr>
              <a:t>No toda la agricultura regenerativa es agroecológica.</a:t>
            </a:r>
          </a:p>
          <a:p>
            <a:pPr marL="0" marR="0">
              <a:lnSpc>
                <a:spcPct val="107000"/>
              </a:lnSpc>
              <a:spcBef>
                <a:spcPts val="0"/>
              </a:spcBef>
              <a:spcAft>
                <a:spcPts val="800"/>
              </a:spcAft>
            </a:pPr>
            <a:r>
              <a:rPr lang="es-PE" sz="1800" dirty="0">
                <a:latin typeface="Calibri" panose="020F0502020204030204" pitchFamily="34" charset="0"/>
                <a:ea typeface="Calibri" panose="020F0502020204030204" pitchFamily="34" charset="0"/>
                <a:cs typeface="Times New Roman" panose="02020603050405020304" pitchFamily="18" charset="0"/>
              </a:rPr>
              <a:t>Una limitación de la alta diversidad de enfoques con base en agroecología es que al momento de hacer incidencia política se debilitan porque se presentan de varios frentes y no como un solo bloque como lo hace la agricultura industrial.</a:t>
            </a:r>
          </a:p>
          <a:p>
            <a:endParaRPr lang="en-US" dirty="0"/>
          </a:p>
        </p:txBody>
      </p:sp>
    </p:spTree>
    <p:extLst>
      <p:ext uri="{BB962C8B-B14F-4D97-AF65-F5344CB8AC3E}">
        <p14:creationId xmlns:p14="http://schemas.microsoft.com/office/powerpoint/2010/main" val="2380046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2F5A7-99E9-4244-A432-3C1232C73CAC}"/>
              </a:ext>
            </a:extLst>
          </p:cNvPr>
          <p:cNvSpPr>
            <a:spLocks noGrp="1"/>
          </p:cNvSpPr>
          <p:nvPr>
            <p:ph type="title"/>
          </p:nvPr>
        </p:nvSpPr>
        <p:spPr/>
        <p:txBody>
          <a:bodyPr/>
          <a:lstStyle/>
          <a:p>
            <a:r>
              <a:rPr lang="en-US" dirty="0"/>
              <a:t>Resumen</a:t>
            </a:r>
          </a:p>
        </p:txBody>
      </p:sp>
      <p:sp>
        <p:nvSpPr>
          <p:cNvPr id="3" name="Content Placeholder 2">
            <a:extLst>
              <a:ext uri="{FF2B5EF4-FFF2-40B4-BE49-F238E27FC236}">
                <a16:creationId xmlns:a16="http://schemas.microsoft.com/office/drawing/2014/main" id="{31E1B328-635C-45E9-9516-557333F53DA4}"/>
              </a:ext>
            </a:extLst>
          </p:cNvPr>
          <p:cNvSpPr>
            <a:spLocks noGrp="1"/>
          </p:cNvSpPr>
          <p:nvPr>
            <p:ph idx="1"/>
          </p:nvPr>
        </p:nvSpPr>
        <p:spPr>
          <a:xfrm>
            <a:off x="838200" y="1690688"/>
            <a:ext cx="10515600" cy="4511329"/>
          </a:xfrm>
        </p:spPr>
        <p:txBody>
          <a:bodyPr>
            <a:normAutofit/>
          </a:bodyPr>
          <a:lstStyle/>
          <a:p>
            <a:r>
              <a:rPr lang="es-ES" sz="2000" b="1" dirty="0">
                <a:effectLst/>
                <a:latin typeface="Calibri" panose="020F0502020204030204" pitchFamily="34" charset="0"/>
                <a:ea typeface="Calibri" panose="020F0502020204030204" pitchFamily="34" charset="0"/>
                <a:cs typeface="Times New Roman" panose="02020603050405020304" pitchFamily="18" charset="0"/>
              </a:rPr>
              <a:t>Cecilia</a:t>
            </a:r>
            <a:r>
              <a:rPr lang="es-ES" sz="2000" dirty="0">
                <a:effectLst/>
                <a:latin typeface="Calibri" panose="020F0502020204030204" pitchFamily="34" charset="0"/>
                <a:ea typeface="Calibri" panose="020F0502020204030204" pitchFamily="34" charset="0"/>
                <a:cs typeface="Times New Roman" panose="02020603050405020304" pitchFamily="18" charset="0"/>
              </a:rPr>
              <a:t>, explica como su equipo llegó a considerar la Agricultura (AR) y Ganadería </a:t>
            </a:r>
            <a:r>
              <a:rPr lang="es-ES" sz="2000" dirty="0">
                <a:latin typeface="Calibri" panose="020F0502020204030204" pitchFamily="34" charset="0"/>
                <a:ea typeface="Calibri" panose="020F0502020204030204" pitchFamily="34" charset="0"/>
                <a:cs typeface="Times New Roman" panose="02020603050405020304" pitchFamily="18" charset="0"/>
              </a:rPr>
              <a:t>R</a:t>
            </a:r>
            <a:r>
              <a:rPr lang="es-ES" sz="2000" dirty="0">
                <a:effectLst/>
                <a:latin typeface="Calibri" panose="020F0502020204030204" pitchFamily="34" charset="0"/>
                <a:ea typeface="Calibri" panose="020F0502020204030204" pitchFamily="34" charset="0"/>
                <a:cs typeface="Times New Roman" panose="02020603050405020304" pitchFamily="18" charset="0"/>
              </a:rPr>
              <a:t>egenerativas (GR) y el Manejo Holístico (MH) en el marco conceptual del proyecto Punas Agua IV. </a:t>
            </a:r>
          </a:p>
          <a:p>
            <a:r>
              <a:rPr lang="es-ES" sz="2000" dirty="0">
                <a:effectLst/>
                <a:latin typeface="Calibri" panose="020F0502020204030204" pitchFamily="34" charset="0"/>
                <a:ea typeface="Calibri" panose="020F0502020204030204" pitchFamily="34" charset="0"/>
                <a:cs typeface="Times New Roman" panose="02020603050405020304" pitchFamily="18" charset="0"/>
              </a:rPr>
              <a:t>A raíz de una reflexión sobre el enfoque AEI </a:t>
            </a:r>
            <a:r>
              <a:rPr lang="es-ES" sz="2000" dirty="0">
                <a:latin typeface="Calibri" panose="020F0502020204030204" pitchFamily="34" charset="0"/>
                <a:ea typeface="Calibri" panose="020F0502020204030204" pitchFamily="34" charset="0"/>
                <a:cs typeface="Times New Roman" panose="02020603050405020304" pitchFamily="18" charset="0"/>
              </a:rPr>
              <a:t>incluido en la propuesta original del Punas Agua IV, el cual </a:t>
            </a:r>
            <a:r>
              <a:rPr lang="es-ES" sz="2000" dirty="0">
                <a:effectLst/>
                <a:latin typeface="Calibri" panose="020F0502020204030204" pitchFamily="34" charset="0"/>
                <a:ea typeface="Calibri" panose="020F0502020204030204" pitchFamily="34" charset="0"/>
                <a:cs typeface="Times New Roman" panose="02020603050405020304" pitchFamily="18" charset="0"/>
              </a:rPr>
              <a:t>no parecía apropiado para el contexto de comunidades </a:t>
            </a:r>
            <a:r>
              <a:rPr lang="es-ES" sz="2000" dirty="0" err="1">
                <a:effectLst/>
                <a:latin typeface="Calibri" panose="020F0502020204030204" pitchFamily="34" charset="0"/>
                <a:ea typeface="Calibri" panose="020F0502020204030204" pitchFamily="34" charset="0"/>
                <a:cs typeface="Times New Roman" panose="02020603050405020304" pitchFamily="18" charset="0"/>
              </a:rPr>
              <a:t>Agropastoriles</a:t>
            </a:r>
            <a:r>
              <a:rPr lang="es-ES" sz="2000" dirty="0">
                <a:effectLst/>
                <a:latin typeface="Calibri" panose="020F0502020204030204" pitchFamily="34" charset="0"/>
                <a:ea typeface="Calibri" panose="020F0502020204030204" pitchFamily="34" charset="0"/>
                <a:cs typeface="Times New Roman" panose="02020603050405020304" pitchFamily="18" charset="0"/>
              </a:rPr>
              <a:t> de Ancash (Andes Norcentrales del Perú), cuyos medios de vida se  centran mas en la ganadería que en la agricultura, se revisó el artículo de </a:t>
            </a:r>
            <a:r>
              <a:rPr lang="es-ES" sz="2000" dirty="0" err="1">
                <a:effectLst/>
                <a:latin typeface="Calibri" panose="020F0502020204030204" pitchFamily="34" charset="0"/>
                <a:ea typeface="Calibri" panose="020F0502020204030204" pitchFamily="34" charset="0"/>
                <a:cs typeface="Times New Roman" panose="02020603050405020304" pitchFamily="18" charset="0"/>
              </a:rPr>
              <a:t>Gosnell</a:t>
            </a:r>
            <a:r>
              <a:rPr lang="es-ES" sz="2000" dirty="0">
                <a:effectLst/>
                <a:latin typeface="Calibri" panose="020F0502020204030204" pitchFamily="34" charset="0"/>
                <a:ea typeface="Calibri" panose="020F0502020204030204" pitchFamily="34" charset="0"/>
                <a:cs typeface="Times New Roman" panose="02020603050405020304" pitchFamily="18" charset="0"/>
              </a:rPr>
              <a:t> et al. 2019, sugerido por el equipo de McKnight en la reunión de arranque, en enero 2020.</a:t>
            </a:r>
          </a:p>
          <a:p>
            <a:r>
              <a:rPr lang="es-ES" sz="2000" dirty="0">
                <a:effectLst/>
                <a:latin typeface="Calibri" panose="020F0502020204030204" pitchFamily="34" charset="0"/>
                <a:ea typeface="Calibri" panose="020F0502020204030204" pitchFamily="34" charset="0"/>
                <a:cs typeface="Times New Roman" panose="02020603050405020304" pitchFamily="18" charset="0"/>
              </a:rPr>
              <a:t>Este </a:t>
            </a:r>
            <a:r>
              <a:rPr lang="es-ES" sz="2000" dirty="0" err="1">
                <a:effectLst/>
                <a:latin typeface="Calibri" panose="020F0502020204030204" pitchFamily="34" charset="0"/>
                <a:ea typeface="Calibri" panose="020F0502020204030204" pitchFamily="34" charset="0"/>
                <a:cs typeface="Times New Roman" panose="02020603050405020304" pitchFamily="18" charset="0"/>
              </a:rPr>
              <a:t>paper</a:t>
            </a:r>
            <a:r>
              <a:rPr lang="es-ES" sz="2000" dirty="0">
                <a:effectLst/>
                <a:latin typeface="Calibri" panose="020F0502020204030204" pitchFamily="34" charset="0"/>
                <a:ea typeface="Calibri" panose="020F0502020204030204" pitchFamily="34" charset="0"/>
                <a:cs typeface="Times New Roman" panose="02020603050405020304" pitchFamily="18" charset="0"/>
              </a:rPr>
              <a:t> </a:t>
            </a:r>
            <a:r>
              <a:rPr lang="es-ES" sz="2000" dirty="0">
                <a:latin typeface="Calibri" panose="020F0502020204030204" pitchFamily="34" charset="0"/>
                <a:ea typeface="Calibri" panose="020F0502020204030204" pitchFamily="34" charset="0"/>
                <a:cs typeface="Times New Roman" panose="02020603050405020304" pitchFamily="18" charset="0"/>
              </a:rPr>
              <a:t>demostraba como se había validado el MH y AR en comunidades donde la ganadería era el principal medio de vida.</a:t>
            </a:r>
          </a:p>
          <a:p>
            <a:r>
              <a:rPr lang="es-ES" sz="2000" dirty="0">
                <a:latin typeface="Calibri" panose="020F0502020204030204" pitchFamily="34" charset="0"/>
                <a:ea typeface="Calibri" panose="020F0502020204030204" pitchFamily="34" charset="0"/>
                <a:cs typeface="Times New Roman" panose="02020603050405020304" pitchFamily="18" charset="0"/>
              </a:rPr>
              <a:t>Luego de </a:t>
            </a:r>
            <a:r>
              <a:rPr lang="es-ES" sz="2000" dirty="0">
                <a:effectLst/>
                <a:latin typeface="Calibri" panose="020F0502020204030204" pitchFamily="34" charset="0"/>
                <a:ea typeface="Calibri" panose="020F0502020204030204" pitchFamily="34" charset="0"/>
                <a:cs typeface="Times New Roman" panose="02020603050405020304" pitchFamily="18" charset="0"/>
              </a:rPr>
              <a:t>reflexionar profundamente sobre estos casos, y empaparse mas sobre estos enfoques, y de </a:t>
            </a:r>
            <a:r>
              <a:rPr lang="es-ES" sz="2000" dirty="0">
                <a:latin typeface="Calibri" panose="020F0502020204030204" pitchFamily="34" charset="0"/>
                <a:ea typeface="Calibri" panose="020F0502020204030204" pitchFamily="34" charset="0"/>
                <a:cs typeface="Times New Roman" panose="02020603050405020304" pitchFamily="18" charset="0"/>
              </a:rPr>
              <a:t>verificar sus bases en AE, </a:t>
            </a:r>
            <a:r>
              <a:rPr lang="es-ES" sz="2000" dirty="0" err="1">
                <a:latin typeface="Calibri" panose="020F0502020204030204" pitchFamily="34" charset="0"/>
                <a:ea typeface="Calibri" panose="020F0502020204030204" pitchFamily="34" charset="0"/>
                <a:cs typeface="Times New Roman" panose="02020603050405020304" pitchFamily="18" charset="0"/>
              </a:rPr>
              <a:t>AgriOrg</a:t>
            </a:r>
            <a:r>
              <a:rPr lang="es-ES" sz="2000" dirty="0">
                <a:latin typeface="Calibri" panose="020F0502020204030204" pitchFamily="34" charset="0"/>
                <a:ea typeface="Calibri" panose="020F0502020204030204" pitchFamily="34" charset="0"/>
                <a:cs typeface="Times New Roman" panose="02020603050405020304" pitchFamily="18" charset="0"/>
              </a:rPr>
              <a:t>, </a:t>
            </a:r>
            <a:r>
              <a:rPr lang="es-ES" sz="2000" dirty="0" err="1">
                <a:latin typeface="Calibri" panose="020F0502020204030204" pitchFamily="34" charset="0"/>
                <a:ea typeface="Calibri" panose="020F0502020204030204" pitchFamily="34" charset="0"/>
                <a:cs typeface="Times New Roman" panose="02020603050405020304" pitchFamily="18" charset="0"/>
              </a:rPr>
              <a:t>CarbonFarming</a:t>
            </a:r>
            <a:r>
              <a:rPr lang="es-ES" sz="2000" dirty="0">
                <a:latin typeface="Calibri" panose="020F0502020204030204" pitchFamily="34" charset="0"/>
                <a:ea typeface="Calibri" panose="020F0502020204030204" pitchFamily="34" charset="0"/>
                <a:cs typeface="Times New Roman" panose="02020603050405020304" pitchFamily="18" charset="0"/>
              </a:rPr>
              <a:t> y Permacultura, </a:t>
            </a:r>
            <a:r>
              <a:rPr lang="es-ES" sz="2000" dirty="0">
                <a:effectLst/>
                <a:latin typeface="Calibri" panose="020F0502020204030204" pitchFamily="34" charset="0"/>
                <a:ea typeface="Calibri" panose="020F0502020204030204" pitchFamily="34" charset="0"/>
                <a:cs typeface="Times New Roman" panose="02020603050405020304" pitchFamily="18" charset="0"/>
              </a:rPr>
              <a:t>exploraron </a:t>
            </a:r>
            <a:r>
              <a:rPr lang="es-ES" sz="2000" dirty="0">
                <a:latin typeface="Calibri" panose="020F0502020204030204" pitchFamily="34" charset="0"/>
                <a:ea typeface="Calibri" panose="020F0502020204030204" pitchFamily="34" charset="0"/>
                <a:cs typeface="Times New Roman" panose="02020603050405020304" pitchFamily="18" charset="0"/>
              </a:rPr>
              <a:t>las redes globales que los promueven y así llegaron a las redes regionales para tener casos mas cercanos al contexto Andino. Finalmente encontraron a una institución boliviana que ha validado estos enfoques de manera exitosa.</a:t>
            </a:r>
          </a:p>
        </p:txBody>
      </p:sp>
    </p:spTree>
    <p:extLst>
      <p:ext uri="{BB962C8B-B14F-4D97-AF65-F5344CB8AC3E}">
        <p14:creationId xmlns:p14="http://schemas.microsoft.com/office/powerpoint/2010/main" val="1983795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8E4E0-808F-4575-BC0A-A1C73C487582}"/>
              </a:ext>
            </a:extLst>
          </p:cNvPr>
          <p:cNvSpPr>
            <a:spLocks noGrp="1"/>
          </p:cNvSpPr>
          <p:nvPr>
            <p:ph type="title"/>
          </p:nvPr>
        </p:nvSpPr>
        <p:spPr/>
        <p:txBody>
          <a:bodyPr/>
          <a:lstStyle/>
          <a:p>
            <a:r>
              <a:rPr lang="en-US" dirty="0"/>
              <a:t>Resumen</a:t>
            </a:r>
          </a:p>
        </p:txBody>
      </p:sp>
      <p:sp>
        <p:nvSpPr>
          <p:cNvPr id="3" name="Content Placeholder 2">
            <a:extLst>
              <a:ext uri="{FF2B5EF4-FFF2-40B4-BE49-F238E27FC236}">
                <a16:creationId xmlns:a16="http://schemas.microsoft.com/office/drawing/2014/main" id="{F0418D7A-7E6C-4A69-9016-62122BD73AD6}"/>
              </a:ext>
            </a:extLst>
          </p:cNvPr>
          <p:cNvSpPr>
            <a:spLocks noGrp="1"/>
          </p:cNvSpPr>
          <p:nvPr>
            <p:ph idx="1"/>
          </p:nvPr>
        </p:nvSpPr>
        <p:spPr/>
        <p:txBody>
          <a:bodyPr>
            <a:normAutofit lnSpcReduction="10000"/>
          </a:bodyPr>
          <a:lstStyle/>
          <a:p>
            <a:r>
              <a:rPr lang="es-ES" sz="2000" dirty="0">
                <a:latin typeface="Calibri" panose="020F0502020204030204" pitchFamily="34" charset="0"/>
                <a:ea typeface="Calibri" panose="020F0502020204030204" pitchFamily="34" charset="0"/>
                <a:cs typeface="Times New Roman" panose="02020603050405020304" pitchFamily="18" charset="0"/>
              </a:rPr>
              <a:t>Convencidos que AR o la versión en ganadería, Ganadería Regenerativa es un enfoque agroecológico mas apropiado para el contexto especifico del Punas Agua IV, lo incorporaron en su propuesta y teoría de cambio.  </a:t>
            </a:r>
          </a:p>
          <a:p>
            <a:r>
              <a:rPr lang="es-ES" sz="2000" dirty="0">
                <a:latin typeface="Calibri" panose="020F0502020204030204" pitchFamily="34" charset="0"/>
                <a:ea typeface="Calibri" panose="020F0502020204030204" pitchFamily="34" charset="0"/>
                <a:cs typeface="Times New Roman" panose="02020603050405020304" pitchFamily="18" charset="0"/>
              </a:rPr>
              <a:t>Eso si, aclaran que</a:t>
            </a:r>
            <a:r>
              <a:rPr lang="es-ES" sz="2000" dirty="0">
                <a:effectLst/>
                <a:latin typeface="Calibri" panose="020F0502020204030204" pitchFamily="34" charset="0"/>
                <a:ea typeface="Calibri" panose="020F0502020204030204" pitchFamily="34" charset="0"/>
                <a:cs typeface="Times New Roman" panose="02020603050405020304" pitchFamily="18" charset="0"/>
              </a:rPr>
              <a:t> este proyecto es un caso particular </a:t>
            </a:r>
            <a:r>
              <a:rPr lang="es-ES" sz="2000" dirty="0">
                <a:latin typeface="Calibri" panose="020F0502020204030204" pitchFamily="34" charset="0"/>
                <a:ea typeface="Calibri" panose="020F0502020204030204" pitchFamily="34" charset="0"/>
                <a:cs typeface="Times New Roman" panose="02020603050405020304" pitchFamily="18" charset="0"/>
              </a:rPr>
              <a:t>en el CCRP Andes porque los socios/comunidades del proyecto son principalmente ganaderos mas que agricultores. </a:t>
            </a:r>
          </a:p>
          <a:p>
            <a:r>
              <a:rPr lang="es-ES" sz="2000" dirty="0">
                <a:latin typeface="Calibri" panose="020F0502020204030204" pitchFamily="34" charset="0"/>
                <a:ea typeface="Calibri" panose="020F0502020204030204" pitchFamily="34" charset="0"/>
                <a:cs typeface="Times New Roman" panose="02020603050405020304" pitchFamily="18" charset="0"/>
              </a:rPr>
              <a:t>Sin embargo, también indican que en los Andes de Perú, muchas comunidades son similares a las de Ancash, o con componente ganadero tan importante como el agrícola, como en Junín Huancavelica, Ayacucho, Cuzco, y seguramente en algunas zonas de Ecuador y Bolivia, por lo que puede ser interesante considerar enfoques agroecológicos integradores de ambos componentes.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t>Continua </a:t>
            </a:r>
            <a:r>
              <a:rPr lang="en-US" sz="2000" b="1" dirty="0"/>
              <a:t>Steve</a:t>
            </a:r>
            <a:r>
              <a:rPr lang="en-US" sz="2000" dirty="0"/>
              <a:t>, </a:t>
            </a:r>
            <a:r>
              <a:rPr lang="es-ES" sz="2000" dirty="0"/>
              <a:t>recordando que la ganadería cumple un rol importante en la formación y regeneración de suelos, sobre todo en los suelos altoandinos. Sin embargo este rol no ha sido muy bien entendido o apropiadamente atendido</a:t>
            </a:r>
            <a:r>
              <a:rPr lang="en-US" sz="2000" dirty="0"/>
              <a:t>.</a:t>
            </a:r>
          </a:p>
          <a:p>
            <a:r>
              <a:rPr lang="es-ES" sz="2000" dirty="0"/>
              <a:t>Ernesto y Steve concuerdan que desde la agroecología o enfoques afines no se ha planteado claramente la integración de la ganadería. Y que es una buena oportunidad en este </a:t>
            </a:r>
            <a:r>
              <a:rPr lang="es-ES" sz="2000" dirty="0" err="1"/>
              <a:t>CdP</a:t>
            </a:r>
            <a:r>
              <a:rPr lang="es-ES" sz="2000" dirty="0"/>
              <a:t> hacerlo.</a:t>
            </a:r>
            <a:r>
              <a:rPr lang="en-US" sz="2000" dirty="0"/>
              <a:t>  </a:t>
            </a:r>
          </a:p>
          <a:p>
            <a:endParaRPr lang="en-US" sz="2000" dirty="0"/>
          </a:p>
          <a:p>
            <a:endParaRPr lang="en-US" sz="2000" dirty="0"/>
          </a:p>
        </p:txBody>
      </p:sp>
    </p:spTree>
    <p:extLst>
      <p:ext uri="{BB962C8B-B14F-4D97-AF65-F5344CB8AC3E}">
        <p14:creationId xmlns:p14="http://schemas.microsoft.com/office/powerpoint/2010/main" val="1140100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181C2-323F-4D55-98CD-2ED85C00FC6A}"/>
              </a:ext>
            </a:extLst>
          </p:cNvPr>
          <p:cNvSpPr>
            <a:spLocks noGrp="1"/>
          </p:cNvSpPr>
          <p:nvPr>
            <p:ph type="title"/>
          </p:nvPr>
        </p:nvSpPr>
        <p:spPr/>
        <p:txBody>
          <a:bodyPr/>
          <a:lstStyle/>
          <a:p>
            <a:r>
              <a:rPr lang="es-ES" dirty="0"/>
              <a:t>Debate y participación</a:t>
            </a:r>
          </a:p>
        </p:txBody>
      </p:sp>
      <p:sp>
        <p:nvSpPr>
          <p:cNvPr id="3" name="Content Placeholder 2">
            <a:extLst>
              <a:ext uri="{FF2B5EF4-FFF2-40B4-BE49-F238E27FC236}">
                <a16:creationId xmlns:a16="http://schemas.microsoft.com/office/drawing/2014/main" id="{709F3342-6076-4582-8C6F-BCF12C3F98E1}"/>
              </a:ext>
            </a:extLst>
          </p:cNvPr>
          <p:cNvSpPr>
            <a:spLocks noGrp="1"/>
          </p:cNvSpPr>
          <p:nvPr>
            <p:ph idx="1"/>
          </p:nvPr>
        </p:nvSpPr>
        <p:spPr>
          <a:xfrm>
            <a:off x="838200" y="1825625"/>
            <a:ext cx="10515600" cy="4863410"/>
          </a:xfrm>
        </p:spPr>
        <p:txBody>
          <a:bodyPr>
            <a:normAutofit fontScale="92500"/>
          </a:bodyPr>
          <a:lstStyle/>
          <a:p>
            <a:pPr>
              <a:spcAft>
                <a:spcPts val="800"/>
              </a:spcAft>
            </a:pPr>
            <a:r>
              <a:rPr lang="es-PE" sz="1800" dirty="0"/>
              <a:t>El debate se centró en si hay necesidad o no de contar con diferentes enfoques si al final lo que se busca es la agricultura sustentable.</a:t>
            </a:r>
          </a:p>
          <a:p>
            <a:pPr>
              <a:spcAft>
                <a:spcPts val="800"/>
              </a:spcAft>
            </a:pPr>
            <a:r>
              <a:rPr lang="es-PE" sz="1800" dirty="0"/>
              <a:t>Algunos proponen que la AE es el enfoque principal y que todos los otros asociados a ellos son principalmente por fines de negocio o egos. Inclusive se mencionó que hay que tener cuidado con promover AEI porque intensificación puede tener varias interpretaciones contradictorias con AE.  </a:t>
            </a:r>
          </a:p>
          <a:p>
            <a:pPr>
              <a:spcAft>
                <a:spcPts val="800"/>
              </a:spcAft>
            </a:pPr>
            <a:r>
              <a:rPr lang="es-PE" sz="1800" dirty="0"/>
              <a:t>Algo que interesó de AR fue el énfasis que pone en temas de “diversidad y sinergias” de AE. </a:t>
            </a:r>
          </a:p>
          <a:p>
            <a:pPr>
              <a:spcAft>
                <a:spcPts val="800"/>
              </a:spcAft>
            </a:pPr>
            <a:r>
              <a:rPr lang="es-PE" sz="1800" dirty="0"/>
              <a:t>Algunos consideran que la AR como enfoque propone recetas. Sin embargo, solo se hablaron de conceptos y principios y no se llegó a profundizar en la operacionalización o las practicas de este enfoque. </a:t>
            </a:r>
          </a:p>
          <a:p>
            <a:pPr>
              <a:spcAft>
                <a:spcPts val="800"/>
              </a:spcAft>
            </a:pPr>
            <a:r>
              <a:rPr lang="es-PE" sz="1800" dirty="0"/>
              <a:t>Para algunos la ganadería aun tiene un rol controversial porque consideran que tiene muchos </a:t>
            </a:r>
            <a:r>
              <a:rPr lang="es-PE" sz="1800" dirty="0" err="1"/>
              <a:t>trade-offs</a:t>
            </a:r>
            <a:r>
              <a:rPr lang="es-PE" sz="1800" dirty="0"/>
              <a:t>.  Sobre todo por sus experiencias en países desarrollados como Holanda con ganaderías intensiva a gran escala.  Muy diferente de la ganadería altoandina familiar que es para el ingreso económico marginal y seguridad alimentaria, además de una actividad arraigada culturalmente al poblador altoandino desde tiempos </a:t>
            </a:r>
            <a:r>
              <a:rPr lang="es-PE" sz="1800" dirty="0" err="1"/>
              <a:t>preincainos</a:t>
            </a:r>
            <a:r>
              <a:rPr lang="es-PE" sz="1800" dirty="0"/>
              <a:t>, no solo desde la internacionalización de la fibra de alpaca o la producción de lana de oveja.</a:t>
            </a:r>
          </a:p>
          <a:p>
            <a:pPr>
              <a:spcAft>
                <a:spcPts val="800"/>
              </a:spcAft>
            </a:pPr>
            <a:r>
              <a:rPr lang="es-PE" sz="1800" dirty="0"/>
              <a:t>Otros proponen que para los Andes aun no se ha entendido bien la relación animal-suelo, o el rol de la ganadería en AE. Y se propone hacer una estudio de esta relación en la gradiente altitudinal de todos los Andes.</a:t>
            </a:r>
          </a:p>
        </p:txBody>
      </p:sp>
    </p:spTree>
    <p:extLst>
      <p:ext uri="{BB962C8B-B14F-4D97-AF65-F5344CB8AC3E}">
        <p14:creationId xmlns:p14="http://schemas.microsoft.com/office/powerpoint/2010/main" val="523553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47B65-A4CE-4C93-8686-6310A2ECC6E8}"/>
              </a:ext>
            </a:extLst>
          </p:cNvPr>
          <p:cNvSpPr>
            <a:spLocks noGrp="1"/>
          </p:cNvSpPr>
          <p:nvPr>
            <p:ph type="title"/>
          </p:nvPr>
        </p:nvSpPr>
        <p:spPr/>
        <p:txBody>
          <a:bodyPr/>
          <a:lstStyle/>
          <a:p>
            <a:r>
              <a:rPr lang="es-ES" dirty="0"/>
              <a:t>Debate y participación</a:t>
            </a:r>
            <a:endParaRPr lang="en-US" dirty="0"/>
          </a:p>
        </p:txBody>
      </p:sp>
      <p:sp>
        <p:nvSpPr>
          <p:cNvPr id="3" name="Content Placeholder 2">
            <a:extLst>
              <a:ext uri="{FF2B5EF4-FFF2-40B4-BE49-F238E27FC236}">
                <a16:creationId xmlns:a16="http://schemas.microsoft.com/office/drawing/2014/main" id="{644DBA90-8CD0-46F1-8856-1CEE37F8A5F8}"/>
              </a:ext>
            </a:extLst>
          </p:cNvPr>
          <p:cNvSpPr>
            <a:spLocks noGrp="1"/>
          </p:cNvSpPr>
          <p:nvPr>
            <p:ph idx="1"/>
          </p:nvPr>
        </p:nvSpPr>
        <p:spPr/>
        <p:txBody>
          <a:bodyPr>
            <a:normAutofit fontScale="85000" lnSpcReduction="10000"/>
          </a:bodyPr>
          <a:lstStyle/>
          <a:p>
            <a:pPr marR="0">
              <a:spcAft>
                <a:spcPts val="800"/>
              </a:spcAft>
            </a:pPr>
            <a:r>
              <a:rPr lang="es-PE" sz="2000" dirty="0"/>
              <a:t>Se piensa que AR no diferencia los distintos tipos de conocimientos que maneja un ganadero o agricultor. Y que AE si revalora conocimientos tradicionales, o conceptos como innovaciones bioculturales que hace un </a:t>
            </a:r>
            <a:r>
              <a:rPr lang="es-PE" sz="2000" dirty="0" err="1"/>
              <a:t>mix</a:t>
            </a:r>
            <a:r>
              <a:rPr lang="es-PE" sz="2000" dirty="0"/>
              <a:t> de conocimientos tradicionales o local con conocimiento modernos y tecnologías. </a:t>
            </a:r>
          </a:p>
          <a:p>
            <a:pPr marR="0">
              <a:spcAft>
                <a:spcPts val="800"/>
              </a:spcAft>
            </a:pPr>
            <a:r>
              <a:rPr lang="es-PE" sz="2000" dirty="0"/>
              <a:t>Sin embargo se aclaró que AR teniendo raíces en AE si reconoce y valora los conocimientos de los productores y agricultores, ya sean ancestrales o locales, solo que la AR no da por sentado que todos son AE y entonces los cuestiona de manera critica, no con el animo de desvalorizarlos, sino para saber cual es su estado actual, si aun están vigentes en el contexto ecológico y social, si se han adaptado de manera sostenible o no.</a:t>
            </a:r>
            <a:endParaRPr lang="en-US" sz="2000" dirty="0"/>
          </a:p>
          <a:p>
            <a:r>
              <a:rPr lang="es-ES" sz="2000" dirty="0"/>
              <a:t>Hacia el final, algunos colegas con experiencia en el Altiplano Boliviano rescataron de AR y el MH el principio de trabajo en equipo imitando lo que sucede en la naturaleza, desde la historia y cultura como el trabajo en equipo de los suelos, de los forrajes, de la agricultura con la ganadería, de las diversos cultivos, de las diversas semillas, desde todos los niveles se trabaja en equipo.</a:t>
            </a:r>
          </a:p>
          <a:p>
            <a:r>
              <a:rPr lang="es-ES" sz="2000" dirty="0"/>
              <a:t>Finalmente, se recordó que hay que tener mucho cuidado cuando uno se pone una bandera. Que es mejor informarse muy bien antes de tomar una posición definida porque se corre el riesgo de ser confundido con otro movimiento diferente. Solo se tiene tener claro las posturas que se tienen con GMO, agroquímicos, intensificación y todo lo que pueda generar conflicto con AE.</a:t>
            </a:r>
          </a:p>
          <a:p>
            <a:r>
              <a:rPr lang="es-ES" sz="2000" dirty="0"/>
              <a:t>Que si hay interés en los conceptos y principios de AR, que además son de AE, por ahí se debe ser muy específicos y para evitar se confundidos se podría diferenciar como (Socio)Agroecología Regenerativa?</a:t>
            </a:r>
          </a:p>
        </p:txBody>
      </p:sp>
    </p:spTree>
    <p:extLst>
      <p:ext uri="{BB962C8B-B14F-4D97-AF65-F5344CB8AC3E}">
        <p14:creationId xmlns:p14="http://schemas.microsoft.com/office/powerpoint/2010/main" val="1824570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4" name="Picture 3" descr="A person sitting on a rock in the middle of a field&#10;&#10;Description automatically generated">
            <a:extLst>
              <a:ext uri="{FF2B5EF4-FFF2-40B4-BE49-F238E27FC236}">
                <a16:creationId xmlns:a16="http://schemas.microsoft.com/office/drawing/2014/main" id="{0686A1C1-B949-4D54-9A5C-17A6B136EAE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982" r="-1" b="-1"/>
          <a:stretch/>
        </p:blipFill>
        <p:spPr>
          <a:xfrm>
            <a:off x="20" y="10"/>
            <a:ext cx="12188932" cy="6857990"/>
          </a:xfrm>
          <a:prstGeom prst="rect">
            <a:avLst/>
          </a:prstGeom>
        </p:spPr>
      </p:pic>
      <p:sp>
        <p:nvSpPr>
          <p:cNvPr id="9" name="Freeform: Shape 8">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13B273D-E058-451F-86B2-24782745D872}"/>
              </a:ext>
            </a:extLst>
          </p:cNvPr>
          <p:cNvSpPr>
            <a:spLocks noGrp="1"/>
          </p:cNvSpPr>
          <p:nvPr>
            <p:ph type="title"/>
          </p:nvPr>
        </p:nvSpPr>
        <p:spPr>
          <a:xfrm>
            <a:off x="386834" y="4843578"/>
            <a:ext cx="9265771" cy="622836"/>
          </a:xfrm>
        </p:spPr>
        <p:txBody>
          <a:bodyPr>
            <a:normAutofit/>
          </a:bodyPr>
          <a:lstStyle/>
          <a:p>
            <a:r>
              <a:rPr lang="en-US" sz="3600" dirty="0"/>
              <a:t>Gracias</a:t>
            </a:r>
          </a:p>
        </p:txBody>
      </p:sp>
    </p:spTree>
    <p:extLst>
      <p:ext uri="{BB962C8B-B14F-4D97-AF65-F5344CB8AC3E}">
        <p14:creationId xmlns:p14="http://schemas.microsoft.com/office/powerpoint/2010/main" val="318360580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3237</TotalTime>
  <Words>2412</Words>
  <Application>Microsoft Office PowerPoint</Application>
  <PresentationFormat>Widescreen</PresentationFormat>
  <Paragraphs>161</Paragraphs>
  <Slides>15</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&amp;quot</vt:lpstr>
      <vt:lpstr>Arial</vt:lpstr>
      <vt:lpstr>Calibri</vt:lpstr>
      <vt:lpstr>Calibri Light</vt:lpstr>
      <vt:lpstr>Candara</vt:lpstr>
      <vt:lpstr>Ubuntu</vt:lpstr>
      <vt:lpstr>Office Theme</vt:lpstr>
      <vt:lpstr>Espacio Abierto Agricultura Regenerativa</vt:lpstr>
      <vt:lpstr>Agenda propuesta</vt:lpstr>
      <vt:lpstr>PowerPoint Presentation</vt:lpstr>
      <vt:lpstr>Experiencia de incluir AR. Ganadería Regenerativa</vt:lpstr>
      <vt:lpstr>Literatura</vt:lpstr>
      <vt:lpstr>Manejo Holistico</vt:lpstr>
      <vt:lpstr>Experiencia de incluir enfoque AR</vt:lpstr>
      <vt:lpstr>Reflexión  Rol de la Ganadería en AE</vt:lpstr>
      <vt:lpstr>Hay interés de trabajar en un producto? Cual sería?</vt:lpstr>
      <vt:lpstr>Resumen</vt:lpstr>
      <vt:lpstr>Resumen</vt:lpstr>
      <vt:lpstr>Resumen</vt:lpstr>
      <vt:lpstr>Debate y participación</vt:lpstr>
      <vt:lpstr>Debate y participación</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Espacio Abierto Agricultura Regenerativa</dc:title>
  <dc:creator>Cecilia Turin</dc:creator>
  <cp:lastModifiedBy>Cecilia Turin</cp:lastModifiedBy>
  <cp:revision>38</cp:revision>
  <dcterms:created xsi:type="dcterms:W3CDTF">2020-07-15T14:38:04Z</dcterms:created>
  <dcterms:modified xsi:type="dcterms:W3CDTF">2020-07-19T23:27:23Z</dcterms:modified>
</cp:coreProperties>
</file>