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68" d="100"/>
          <a:sy n="68" d="100"/>
        </p:scale>
        <p:origin x="80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F01CA9-050D-4101-93B7-D0E88A3682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BO"/>
          </a:p>
        </p:txBody>
      </p:sp>
      <p:sp>
        <p:nvSpPr>
          <p:cNvPr id="3" name="Subtítulo 2">
            <a:extLst>
              <a:ext uri="{FF2B5EF4-FFF2-40B4-BE49-F238E27FC236}">
                <a16:creationId xmlns:a16="http://schemas.microsoft.com/office/drawing/2014/main" id="{37814B85-A7D7-4087-B4BB-605BB1562D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BO"/>
          </a:p>
        </p:txBody>
      </p:sp>
      <p:sp>
        <p:nvSpPr>
          <p:cNvPr id="4" name="Marcador de fecha 3">
            <a:extLst>
              <a:ext uri="{FF2B5EF4-FFF2-40B4-BE49-F238E27FC236}">
                <a16:creationId xmlns:a16="http://schemas.microsoft.com/office/drawing/2014/main" id="{DA912AB9-CF6C-45A7-82A0-AD11FAC23AFC}"/>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5" name="Marcador de pie de página 4">
            <a:extLst>
              <a:ext uri="{FF2B5EF4-FFF2-40B4-BE49-F238E27FC236}">
                <a16:creationId xmlns:a16="http://schemas.microsoft.com/office/drawing/2014/main" id="{84194996-A36F-425B-BC5A-863E920016BC}"/>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9C84EAB6-1AAF-4A5F-9302-14C2BE01D09C}"/>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666070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9E4F32-3360-44A8-8791-DDCA61EDFD73}"/>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971C0B10-058C-4EE0-9EC0-FA4F8951D50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CC555F71-24DE-43F4-B3DA-6419A990225D}"/>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5" name="Marcador de pie de página 4">
            <a:extLst>
              <a:ext uri="{FF2B5EF4-FFF2-40B4-BE49-F238E27FC236}">
                <a16:creationId xmlns:a16="http://schemas.microsoft.com/office/drawing/2014/main" id="{0F0DABBD-248A-485F-8602-74D88EC7E2F1}"/>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F5750391-E21C-4FBC-8732-C7693D7B489B}"/>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104214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709C4C-15C0-40AB-A87C-0F25A1512F7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675A448B-73E5-418F-B0BE-DD166E0A39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24A14C1-0E7D-45C5-A494-3705CE7A5A49}"/>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5" name="Marcador de pie de página 4">
            <a:extLst>
              <a:ext uri="{FF2B5EF4-FFF2-40B4-BE49-F238E27FC236}">
                <a16:creationId xmlns:a16="http://schemas.microsoft.com/office/drawing/2014/main" id="{B10FDB69-17BA-4381-81B3-82034EC83CB0}"/>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380B926D-25D3-444C-A8F5-533EB2CAACB4}"/>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362471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54A321-60FA-47AD-BCE5-D9FD95A9999E}"/>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75595C00-4C0F-4941-9CD1-080281F4FC6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contenido 3">
            <a:extLst>
              <a:ext uri="{FF2B5EF4-FFF2-40B4-BE49-F238E27FC236}">
                <a16:creationId xmlns:a16="http://schemas.microsoft.com/office/drawing/2014/main" id="{53D22F26-DFD1-41BA-8389-BD360C1D1E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fecha 4">
            <a:extLst>
              <a:ext uri="{FF2B5EF4-FFF2-40B4-BE49-F238E27FC236}">
                <a16:creationId xmlns:a16="http://schemas.microsoft.com/office/drawing/2014/main" id="{22584730-20BC-426B-8C31-36B0C3EB6751}"/>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6" name="Marcador de pie de página 5">
            <a:extLst>
              <a:ext uri="{FF2B5EF4-FFF2-40B4-BE49-F238E27FC236}">
                <a16:creationId xmlns:a16="http://schemas.microsoft.com/office/drawing/2014/main" id="{8ECAEF3D-E618-46AF-BBB4-37A775EE8CB9}"/>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0C05C55A-97C2-4D94-8D3F-6CBE2BE9D03B}"/>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2203124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CDC32F-BF8A-40C8-9BA4-5224C09DF95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8E39F1DD-013F-4E96-B94E-87683A40D1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12C2DEE-E11E-4CA5-BB83-F20B947A375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5" name="Marcador de texto 4">
            <a:extLst>
              <a:ext uri="{FF2B5EF4-FFF2-40B4-BE49-F238E27FC236}">
                <a16:creationId xmlns:a16="http://schemas.microsoft.com/office/drawing/2014/main" id="{86123EA3-D938-48B6-9C86-2B3903C0D0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0440EA9-EEA9-4A6C-BE4A-0F3AA86DA33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7" name="Marcador de fecha 6">
            <a:extLst>
              <a:ext uri="{FF2B5EF4-FFF2-40B4-BE49-F238E27FC236}">
                <a16:creationId xmlns:a16="http://schemas.microsoft.com/office/drawing/2014/main" id="{BDBC4AB9-1194-4D4E-9F23-2BA4B4189A63}"/>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8" name="Marcador de pie de página 7">
            <a:extLst>
              <a:ext uri="{FF2B5EF4-FFF2-40B4-BE49-F238E27FC236}">
                <a16:creationId xmlns:a16="http://schemas.microsoft.com/office/drawing/2014/main" id="{2617CC29-4C60-4DE7-8592-7BF6111DF0C6}"/>
              </a:ext>
            </a:extLst>
          </p:cNvPr>
          <p:cNvSpPr>
            <a:spLocks noGrp="1"/>
          </p:cNvSpPr>
          <p:nvPr>
            <p:ph type="ftr" sz="quarter" idx="11"/>
          </p:nvPr>
        </p:nvSpPr>
        <p:spPr/>
        <p:txBody>
          <a:bodyPr/>
          <a:lstStyle/>
          <a:p>
            <a:endParaRPr lang="es-BO"/>
          </a:p>
        </p:txBody>
      </p:sp>
      <p:sp>
        <p:nvSpPr>
          <p:cNvPr id="9" name="Marcador de número de diapositiva 8">
            <a:extLst>
              <a:ext uri="{FF2B5EF4-FFF2-40B4-BE49-F238E27FC236}">
                <a16:creationId xmlns:a16="http://schemas.microsoft.com/office/drawing/2014/main" id="{167D5979-1118-458D-991E-962B406B6700}"/>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428163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2B70A-7EB9-430D-B06E-2A54BBA4D836}"/>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fecha 2">
            <a:extLst>
              <a:ext uri="{FF2B5EF4-FFF2-40B4-BE49-F238E27FC236}">
                <a16:creationId xmlns:a16="http://schemas.microsoft.com/office/drawing/2014/main" id="{89A0D13E-5BEE-4EE0-88E8-AD1DB8DE37B3}"/>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4" name="Marcador de pie de página 3">
            <a:extLst>
              <a:ext uri="{FF2B5EF4-FFF2-40B4-BE49-F238E27FC236}">
                <a16:creationId xmlns:a16="http://schemas.microsoft.com/office/drawing/2014/main" id="{A472AE4C-BC27-4655-8FEE-63FC85B16F57}"/>
              </a:ext>
            </a:extLst>
          </p:cNvPr>
          <p:cNvSpPr>
            <a:spLocks noGrp="1"/>
          </p:cNvSpPr>
          <p:nvPr>
            <p:ph type="ftr" sz="quarter" idx="11"/>
          </p:nvPr>
        </p:nvSpPr>
        <p:spPr/>
        <p:txBody>
          <a:bodyPr/>
          <a:lstStyle/>
          <a:p>
            <a:endParaRPr lang="es-BO"/>
          </a:p>
        </p:txBody>
      </p:sp>
      <p:sp>
        <p:nvSpPr>
          <p:cNvPr id="5" name="Marcador de número de diapositiva 4">
            <a:extLst>
              <a:ext uri="{FF2B5EF4-FFF2-40B4-BE49-F238E27FC236}">
                <a16:creationId xmlns:a16="http://schemas.microsoft.com/office/drawing/2014/main" id="{BB60D59F-362F-4AE8-800F-02748AE00C9B}"/>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1835877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4D3E5B2-B476-4AE9-8524-D9FB38C46E29}"/>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3" name="Marcador de pie de página 2">
            <a:extLst>
              <a:ext uri="{FF2B5EF4-FFF2-40B4-BE49-F238E27FC236}">
                <a16:creationId xmlns:a16="http://schemas.microsoft.com/office/drawing/2014/main" id="{5031DCA6-98C2-4373-81BF-6AE6F7A3A5C1}"/>
              </a:ext>
            </a:extLst>
          </p:cNvPr>
          <p:cNvSpPr>
            <a:spLocks noGrp="1"/>
          </p:cNvSpPr>
          <p:nvPr>
            <p:ph type="ftr" sz="quarter" idx="11"/>
          </p:nvPr>
        </p:nvSpPr>
        <p:spPr/>
        <p:txBody>
          <a:bodyPr/>
          <a:lstStyle/>
          <a:p>
            <a:endParaRPr lang="es-BO"/>
          </a:p>
        </p:txBody>
      </p:sp>
      <p:sp>
        <p:nvSpPr>
          <p:cNvPr id="4" name="Marcador de número de diapositiva 3">
            <a:extLst>
              <a:ext uri="{FF2B5EF4-FFF2-40B4-BE49-F238E27FC236}">
                <a16:creationId xmlns:a16="http://schemas.microsoft.com/office/drawing/2014/main" id="{F8E487E7-F912-412F-B8E2-3A534E9FFD3E}"/>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267290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C26344-F061-43D4-A1C5-FC8A3A9FDA3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contenido 2">
            <a:extLst>
              <a:ext uri="{FF2B5EF4-FFF2-40B4-BE49-F238E27FC236}">
                <a16:creationId xmlns:a16="http://schemas.microsoft.com/office/drawing/2014/main" id="{E5E3F7A8-D4A7-4E27-93E5-777E9281EB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texto 3">
            <a:extLst>
              <a:ext uri="{FF2B5EF4-FFF2-40B4-BE49-F238E27FC236}">
                <a16:creationId xmlns:a16="http://schemas.microsoft.com/office/drawing/2014/main" id="{B18FBE0D-B1F0-470C-960A-B1DCC29DD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F5D51FA-05CA-47CF-9180-9FFBEAD92238}"/>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6" name="Marcador de pie de página 5">
            <a:extLst>
              <a:ext uri="{FF2B5EF4-FFF2-40B4-BE49-F238E27FC236}">
                <a16:creationId xmlns:a16="http://schemas.microsoft.com/office/drawing/2014/main" id="{45DE79EA-99B8-4BF2-940E-A1DBBFB73A0E}"/>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E8412034-7D5C-4E28-BA46-3049DB780E2D}"/>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1027062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2B8512-DB13-442A-B11F-FEC8211A1A0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BO"/>
          </a:p>
        </p:txBody>
      </p:sp>
      <p:sp>
        <p:nvSpPr>
          <p:cNvPr id="3" name="Marcador de posición de imagen 2">
            <a:extLst>
              <a:ext uri="{FF2B5EF4-FFF2-40B4-BE49-F238E27FC236}">
                <a16:creationId xmlns:a16="http://schemas.microsoft.com/office/drawing/2014/main" id="{59EE8A62-EF13-495D-A983-D86A97974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BO"/>
          </a:p>
        </p:txBody>
      </p:sp>
      <p:sp>
        <p:nvSpPr>
          <p:cNvPr id="4" name="Marcador de texto 3">
            <a:extLst>
              <a:ext uri="{FF2B5EF4-FFF2-40B4-BE49-F238E27FC236}">
                <a16:creationId xmlns:a16="http://schemas.microsoft.com/office/drawing/2014/main" id="{E9C813CE-8905-4630-86E6-F18EA5024E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B9914-D449-45A8-83C2-639BCB94F2E6}"/>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6" name="Marcador de pie de página 5">
            <a:extLst>
              <a:ext uri="{FF2B5EF4-FFF2-40B4-BE49-F238E27FC236}">
                <a16:creationId xmlns:a16="http://schemas.microsoft.com/office/drawing/2014/main" id="{F28D0DD0-CBA9-40F7-83E7-ADAA644998D5}"/>
              </a:ext>
            </a:extLst>
          </p:cNvPr>
          <p:cNvSpPr>
            <a:spLocks noGrp="1"/>
          </p:cNvSpPr>
          <p:nvPr>
            <p:ph type="ftr" sz="quarter" idx="11"/>
          </p:nvPr>
        </p:nvSpPr>
        <p:spPr/>
        <p:txBody>
          <a:bodyPr/>
          <a:lstStyle/>
          <a:p>
            <a:endParaRPr lang="es-BO"/>
          </a:p>
        </p:txBody>
      </p:sp>
      <p:sp>
        <p:nvSpPr>
          <p:cNvPr id="7" name="Marcador de número de diapositiva 6">
            <a:extLst>
              <a:ext uri="{FF2B5EF4-FFF2-40B4-BE49-F238E27FC236}">
                <a16:creationId xmlns:a16="http://schemas.microsoft.com/office/drawing/2014/main" id="{AD736877-3D3D-4079-9F41-B2AFFFCE8D24}"/>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2941793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E35A51-DD0A-4E6C-9D62-072B74A7364A}"/>
              </a:ext>
            </a:extLst>
          </p:cNvPr>
          <p:cNvSpPr>
            <a:spLocks noGrp="1"/>
          </p:cNvSpPr>
          <p:nvPr>
            <p:ph type="title"/>
          </p:nvPr>
        </p:nvSpPr>
        <p:spPr/>
        <p:txBody>
          <a:bodyPr/>
          <a:lstStyle/>
          <a:p>
            <a:r>
              <a:rPr lang="es-ES"/>
              <a:t>Haga clic para modificar el estilo de título del patrón</a:t>
            </a:r>
            <a:endParaRPr lang="es-BO"/>
          </a:p>
        </p:txBody>
      </p:sp>
      <p:sp>
        <p:nvSpPr>
          <p:cNvPr id="3" name="Marcador de texto vertical 2">
            <a:extLst>
              <a:ext uri="{FF2B5EF4-FFF2-40B4-BE49-F238E27FC236}">
                <a16:creationId xmlns:a16="http://schemas.microsoft.com/office/drawing/2014/main" id="{90B51E10-FC94-4596-A57E-2B7F1590689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982DF77A-F327-4C37-8205-76937982B768}"/>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5" name="Marcador de pie de página 4">
            <a:extLst>
              <a:ext uri="{FF2B5EF4-FFF2-40B4-BE49-F238E27FC236}">
                <a16:creationId xmlns:a16="http://schemas.microsoft.com/office/drawing/2014/main" id="{1653A8F3-6486-4B5B-9848-60B0EBCBAB39}"/>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0582CFEB-5687-4D24-B04D-E25E5D2CDE39}"/>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1737192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E7EB3EC-B566-4BE8-A257-BF1B21B2EEF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BO"/>
          </a:p>
        </p:txBody>
      </p:sp>
      <p:sp>
        <p:nvSpPr>
          <p:cNvPr id="3" name="Marcador de texto vertical 2">
            <a:extLst>
              <a:ext uri="{FF2B5EF4-FFF2-40B4-BE49-F238E27FC236}">
                <a16:creationId xmlns:a16="http://schemas.microsoft.com/office/drawing/2014/main" id="{E4FC86BC-A2A2-4C5F-ABA8-9438E2A4CC5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A53FEBCD-97A2-4E33-8A95-A582EB7434CE}"/>
              </a:ext>
            </a:extLst>
          </p:cNvPr>
          <p:cNvSpPr>
            <a:spLocks noGrp="1"/>
          </p:cNvSpPr>
          <p:nvPr>
            <p:ph type="dt" sz="half" idx="10"/>
          </p:nvPr>
        </p:nvSpPr>
        <p:spPr/>
        <p:txBody>
          <a:bodyPr/>
          <a:lstStyle/>
          <a:p>
            <a:fld id="{83B176B6-B206-46F2-80D9-BF7E0DE9BD74}" type="datetimeFigureOut">
              <a:rPr lang="es-BO" smtClean="0"/>
              <a:t>06/07/2020</a:t>
            </a:fld>
            <a:endParaRPr lang="es-BO"/>
          </a:p>
        </p:txBody>
      </p:sp>
      <p:sp>
        <p:nvSpPr>
          <p:cNvPr id="5" name="Marcador de pie de página 4">
            <a:extLst>
              <a:ext uri="{FF2B5EF4-FFF2-40B4-BE49-F238E27FC236}">
                <a16:creationId xmlns:a16="http://schemas.microsoft.com/office/drawing/2014/main" id="{475B0E8E-DAD1-4C4C-98A4-9C1C4591D607}"/>
              </a:ext>
            </a:extLst>
          </p:cNvPr>
          <p:cNvSpPr>
            <a:spLocks noGrp="1"/>
          </p:cNvSpPr>
          <p:nvPr>
            <p:ph type="ftr" sz="quarter" idx="11"/>
          </p:nvPr>
        </p:nvSpPr>
        <p:spPr/>
        <p:txBody>
          <a:bodyPr/>
          <a:lstStyle/>
          <a:p>
            <a:endParaRPr lang="es-BO"/>
          </a:p>
        </p:txBody>
      </p:sp>
      <p:sp>
        <p:nvSpPr>
          <p:cNvPr id="6" name="Marcador de número de diapositiva 5">
            <a:extLst>
              <a:ext uri="{FF2B5EF4-FFF2-40B4-BE49-F238E27FC236}">
                <a16:creationId xmlns:a16="http://schemas.microsoft.com/office/drawing/2014/main" id="{20E7EA01-A06A-42B8-9DBF-198B8517CD0A}"/>
              </a:ext>
            </a:extLst>
          </p:cNvPr>
          <p:cNvSpPr>
            <a:spLocks noGrp="1"/>
          </p:cNvSpPr>
          <p:nvPr>
            <p:ph type="sldNum" sz="quarter" idx="12"/>
          </p:nvPr>
        </p:nvSpPr>
        <p:spPr/>
        <p:txBody>
          <a:bodyPr/>
          <a:lstStyle/>
          <a:p>
            <a:fld id="{5C526ABA-A428-4A44-BCBC-239876C0C8F1}" type="slidenum">
              <a:rPr lang="es-BO" smtClean="0"/>
              <a:t>‹Nº›</a:t>
            </a:fld>
            <a:endParaRPr lang="es-BO"/>
          </a:p>
        </p:txBody>
      </p:sp>
    </p:spTree>
    <p:extLst>
      <p:ext uri="{BB962C8B-B14F-4D97-AF65-F5344CB8AC3E}">
        <p14:creationId xmlns:p14="http://schemas.microsoft.com/office/powerpoint/2010/main" val="1590310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4F37DE0-EE08-428E-BDBB-8FC36F3337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BO"/>
          </a:p>
        </p:txBody>
      </p:sp>
      <p:sp>
        <p:nvSpPr>
          <p:cNvPr id="3" name="Marcador de texto 2">
            <a:extLst>
              <a:ext uri="{FF2B5EF4-FFF2-40B4-BE49-F238E27FC236}">
                <a16:creationId xmlns:a16="http://schemas.microsoft.com/office/drawing/2014/main" id="{24A7D959-02F6-4F22-93FD-B6A1D82281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4" name="Marcador de fecha 3">
            <a:extLst>
              <a:ext uri="{FF2B5EF4-FFF2-40B4-BE49-F238E27FC236}">
                <a16:creationId xmlns:a16="http://schemas.microsoft.com/office/drawing/2014/main" id="{01828ABA-E85E-442B-B745-2936BD06FD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176B6-B206-46F2-80D9-BF7E0DE9BD74}" type="datetimeFigureOut">
              <a:rPr lang="es-BO" smtClean="0"/>
              <a:t>06/07/2020</a:t>
            </a:fld>
            <a:endParaRPr lang="es-BO"/>
          </a:p>
        </p:txBody>
      </p:sp>
      <p:sp>
        <p:nvSpPr>
          <p:cNvPr id="5" name="Marcador de pie de página 4">
            <a:extLst>
              <a:ext uri="{FF2B5EF4-FFF2-40B4-BE49-F238E27FC236}">
                <a16:creationId xmlns:a16="http://schemas.microsoft.com/office/drawing/2014/main" id="{0C26253E-DE3B-40D4-A0F8-6F3303E9F0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a:p>
        </p:txBody>
      </p:sp>
      <p:sp>
        <p:nvSpPr>
          <p:cNvPr id="6" name="Marcador de número de diapositiva 5">
            <a:extLst>
              <a:ext uri="{FF2B5EF4-FFF2-40B4-BE49-F238E27FC236}">
                <a16:creationId xmlns:a16="http://schemas.microsoft.com/office/drawing/2014/main" id="{44EECAF5-D910-4CCF-9B06-82765BB35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26ABA-A428-4A44-BCBC-239876C0C8F1}" type="slidenum">
              <a:rPr lang="es-BO" smtClean="0"/>
              <a:t>‹Nº›</a:t>
            </a:fld>
            <a:endParaRPr lang="es-BO"/>
          </a:p>
        </p:txBody>
      </p:sp>
    </p:spTree>
    <p:extLst>
      <p:ext uri="{BB962C8B-B14F-4D97-AF65-F5344CB8AC3E}">
        <p14:creationId xmlns:p14="http://schemas.microsoft.com/office/powerpoint/2010/main" val="2563131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AE126-209A-444F-8799-A0D184B23BE1}"/>
              </a:ext>
            </a:extLst>
          </p:cNvPr>
          <p:cNvSpPr>
            <a:spLocks noGrp="1"/>
          </p:cNvSpPr>
          <p:nvPr>
            <p:ph type="ctrTitle"/>
          </p:nvPr>
        </p:nvSpPr>
        <p:spPr>
          <a:xfrm>
            <a:off x="1066800" y="950535"/>
            <a:ext cx="10683240" cy="5541705"/>
          </a:xfrm>
        </p:spPr>
        <p:txBody>
          <a:bodyPr>
            <a:noAutofit/>
          </a:bodyPr>
          <a:lstStyle/>
          <a:p>
            <a:pPr algn="l"/>
            <a:r>
              <a:rPr lang="es-BO" sz="2400" b="1" dirty="0"/>
              <a:t>Comunicación</a:t>
            </a:r>
            <a:r>
              <a:rPr lang="es-BO" sz="2400" dirty="0"/>
              <a:t>. </a:t>
            </a:r>
            <a:br>
              <a:rPr lang="es-BO" sz="2400" dirty="0"/>
            </a:br>
            <a:r>
              <a:rPr lang="es-BO" sz="2400" dirty="0"/>
              <a:t>Se trabaja con gente (de la puna) con poco acceso a comunicación. </a:t>
            </a:r>
            <a:br>
              <a:rPr lang="es-BO" sz="2400" dirty="0"/>
            </a:br>
            <a:r>
              <a:rPr lang="es-BO" sz="2400" dirty="0"/>
              <a:t>Falta de tiempo de las familias por la época de cosecha, adecuarnos a sus tiempos (bien temprano).</a:t>
            </a:r>
            <a:br>
              <a:rPr lang="es-BO" sz="2400" dirty="0"/>
            </a:br>
            <a:r>
              <a:rPr lang="es-BO" sz="2400" dirty="0"/>
              <a:t>Se debería estar haciendo encuestas, entrevistas, esta retrasando el proyecto. Es complicado entender muchas cosas.</a:t>
            </a:r>
            <a:br>
              <a:rPr lang="es-BO" sz="2400" dirty="0"/>
            </a:br>
            <a:r>
              <a:rPr lang="es-BO" sz="2400" dirty="0"/>
              <a:t>Existe cobertura de comunicación en parte de las comunidades, siendo el reto ser parte del flujo de comunicación, porque las familias de agricultores piden información sobre la enfermedad.</a:t>
            </a:r>
            <a:br>
              <a:rPr lang="es-BO" sz="2400" dirty="0"/>
            </a:br>
            <a:r>
              <a:rPr lang="es-BO" sz="2400" dirty="0"/>
              <a:t>Dificultades de comunicarse de los profesores con los niños. Se apoyo con radios con el apoyo de amigos, familiares y tesistas. La señal de radio a veces no llega. El otro problema es el económico para cargar el servicio de internet, hay familias con 2 a 3 niños, y la familia tiene un solo celular, entonces la radio es una opción.</a:t>
            </a:r>
            <a:br>
              <a:rPr lang="es-BO" sz="2400" dirty="0"/>
            </a:br>
            <a:r>
              <a:rPr lang="es-BO" sz="2400" dirty="0"/>
              <a:t>El reto (UVM), que pueda dar la agroecología como filosofía , en este momento de COVID, cuando hay tantas preocupaciones sin pensar en un apoyo real y sincera.</a:t>
            </a:r>
          </a:p>
        </p:txBody>
      </p:sp>
      <p:sp>
        <p:nvSpPr>
          <p:cNvPr id="4" name="CuadroTexto 3">
            <a:extLst>
              <a:ext uri="{FF2B5EF4-FFF2-40B4-BE49-F238E27FC236}">
                <a16:creationId xmlns:a16="http://schemas.microsoft.com/office/drawing/2014/main" id="{FA356265-9C0C-4426-97E1-BAED1792B5A8}"/>
              </a:ext>
            </a:extLst>
          </p:cNvPr>
          <p:cNvSpPr txBox="1"/>
          <p:nvPr/>
        </p:nvSpPr>
        <p:spPr>
          <a:xfrm>
            <a:off x="1066800" y="950535"/>
            <a:ext cx="10058400" cy="584775"/>
          </a:xfrm>
          <a:prstGeom prst="rect">
            <a:avLst/>
          </a:prstGeom>
          <a:noFill/>
        </p:spPr>
        <p:txBody>
          <a:bodyPr wrap="square" rtlCol="0">
            <a:spAutoFit/>
          </a:bodyPr>
          <a:lstStyle/>
          <a:p>
            <a:r>
              <a:rPr lang="es-BO" sz="3200" b="1" dirty="0"/>
              <a:t>1. Principales retos</a:t>
            </a:r>
            <a:endParaRPr lang="es-BO" sz="3200" dirty="0"/>
          </a:p>
        </p:txBody>
      </p:sp>
      <p:sp>
        <p:nvSpPr>
          <p:cNvPr id="5" name="CuadroTexto 4">
            <a:extLst>
              <a:ext uri="{FF2B5EF4-FFF2-40B4-BE49-F238E27FC236}">
                <a16:creationId xmlns:a16="http://schemas.microsoft.com/office/drawing/2014/main" id="{ECB93C6C-2F2E-4F99-8F5C-F2B3510E6D43}"/>
              </a:ext>
            </a:extLst>
          </p:cNvPr>
          <p:cNvSpPr txBox="1"/>
          <p:nvPr/>
        </p:nvSpPr>
        <p:spPr>
          <a:xfrm>
            <a:off x="1066800" y="264735"/>
            <a:ext cx="10058400" cy="584775"/>
          </a:xfrm>
          <a:prstGeom prst="rect">
            <a:avLst/>
          </a:prstGeom>
          <a:noFill/>
        </p:spPr>
        <p:txBody>
          <a:bodyPr wrap="square" rtlCol="0">
            <a:spAutoFit/>
          </a:bodyPr>
          <a:lstStyle/>
          <a:p>
            <a:r>
              <a:rPr lang="es-BO" sz="3200" dirty="0"/>
              <a:t>Cecilia, Gabriela, Mariana, Aldo, Edwin, </a:t>
            </a:r>
            <a:r>
              <a:rPr lang="es-BO" sz="3200" dirty="0" err="1"/>
              <a:t>Angel</a:t>
            </a:r>
            <a:r>
              <a:rPr lang="es-BO" sz="3200" dirty="0"/>
              <a:t>, Maria:</a:t>
            </a:r>
          </a:p>
        </p:txBody>
      </p:sp>
    </p:spTree>
    <p:extLst>
      <p:ext uri="{BB962C8B-B14F-4D97-AF65-F5344CB8AC3E}">
        <p14:creationId xmlns:p14="http://schemas.microsoft.com/office/powerpoint/2010/main" val="3789407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AE126-209A-444F-8799-A0D184B23BE1}"/>
              </a:ext>
            </a:extLst>
          </p:cNvPr>
          <p:cNvSpPr>
            <a:spLocks noGrp="1"/>
          </p:cNvSpPr>
          <p:nvPr>
            <p:ph type="ctrTitle"/>
          </p:nvPr>
        </p:nvSpPr>
        <p:spPr>
          <a:xfrm>
            <a:off x="1066800" y="457199"/>
            <a:ext cx="10058400" cy="868681"/>
          </a:xfrm>
        </p:spPr>
        <p:txBody>
          <a:bodyPr>
            <a:normAutofit/>
          </a:bodyPr>
          <a:lstStyle/>
          <a:p>
            <a:pPr algn="l"/>
            <a:r>
              <a:rPr lang="es-BO" sz="3600" b="1" dirty="0"/>
              <a:t>2. Oportunidades</a:t>
            </a:r>
            <a:endParaRPr lang="es-BO" sz="3600" dirty="0"/>
          </a:p>
        </p:txBody>
      </p:sp>
      <p:sp>
        <p:nvSpPr>
          <p:cNvPr id="3" name="Título 1">
            <a:extLst>
              <a:ext uri="{FF2B5EF4-FFF2-40B4-BE49-F238E27FC236}">
                <a16:creationId xmlns:a16="http://schemas.microsoft.com/office/drawing/2014/main" id="{39E3B764-F5EE-408C-9F68-BA760D328C10}"/>
              </a:ext>
            </a:extLst>
          </p:cNvPr>
          <p:cNvSpPr txBox="1">
            <a:spLocks/>
          </p:cNvSpPr>
          <p:nvPr/>
        </p:nvSpPr>
        <p:spPr>
          <a:xfrm>
            <a:off x="899160" y="1853566"/>
            <a:ext cx="10058400" cy="4272914"/>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buFont typeface="Arial" panose="020B0604020202020204" pitchFamily="34" charset="0"/>
              <a:buChar char="•"/>
            </a:pPr>
            <a:r>
              <a:rPr lang="es-BO" sz="3600" dirty="0"/>
              <a:t>Replantear las </a:t>
            </a:r>
            <a:r>
              <a:rPr lang="es-BO" sz="3600" dirty="0" err="1"/>
              <a:t>TdC</a:t>
            </a:r>
            <a:r>
              <a:rPr lang="es-BO" sz="3600" dirty="0"/>
              <a:t>. La gente esta cansada y demanda nuevas formas de hacer agricultura, de desafiar sus conocimientos.</a:t>
            </a:r>
          </a:p>
          <a:p>
            <a:pPr marL="571500" indent="-571500" algn="l">
              <a:buFont typeface="Arial" panose="020B0604020202020204" pitchFamily="34" charset="0"/>
              <a:buChar char="•"/>
            </a:pPr>
            <a:r>
              <a:rPr lang="es-BO" sz="3600" dirty="0"/>
              <a:t>Explorar nuevas formas de interacción con las familias, por ejemplo, alternativas de comunicación, por ejemplo celulares inteligentes, porque la pandemia da para largo.</a:t>
            </a:r>
          </a:p>
          <a:p>
            <a:pPr marL="571500" indent="-571500" algn="l">
              <a:buFont typeface="Arial" panose="020B0604020202020204" pitchFamily="34" charset="0"/>
              <a:buChar char="•"/>
            </a:pPr>
            <a:r>
              <a:rPr lang="es-BO" sz="3600" dirty="0"/>
              <a:t>Mantener el vínculo entre actores. </a:t>
            </a:r>
          </a:p>
          <a:p>
            <a:pPr marL="571500" indent="-571500" algn="l">
              <a:buFont typeface="Arial" panose="020B0604020202020204" pitchFamily="34" charset="0"/>
              <a:buChar char="•"/>
            </a:pPr>
            <a:r>
              <a:rPr lang="es-BO" sz="3600" dirty="0"/>
              <a:t>Trabajar juntos: unirse cuando hay menos posibilidades, unir fuerzas, conocimientos para salir todos.</a:t>
            </a:r>
          </a:p>
          <a:p>
            <a:pPr marL="571500" indent="-571500" algn="l">
              <a:buFont typeface="Arial" panose="020B0604020202020204" pitchFamily="34" charset="0"/>
              <a:buChar char="•"/>
            </a:pPr>
            <a:r>
              <a:rPr lang="es-BO" sz="3600" dirty="0"/>
              <a:t>Alfabetización digital.</a:t>
            </a:r>
          </a:p>
          <a:p>
            <a:pPr marL="571500" indent="-571500" algn="l">
              <a:buFont typeface="Arial" panose="020B0604020202020204" pitchFamily="34" charset="0"/>
              <a:buChar char="•"/>
            </a:pPr>
            <a:r>
              <a:rPr lang="es-BO" sz="3600" dirty="0"/>
              <a:t>Crear nuevas colaboraciones.</a:t>
            </a:r>
          </a:p>
        </p:txBody>
      </p:sp>
    </p:spTree>
    <p:extLst>
      <p:ext uri="{BB962C8B-B14F-4D97-AF65-F5344CB8AC3E}">
        <p14:creationId xmlns:p14="http://schemas.microsoft.com/office/powerpoint/2010/main" val="1702127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AE126-209A-444F-8799-A0D184B23BE1}"/>
              </a:ext>
            </a:extLst>
          </p:cNvPr>
          <p:cNvSpPr>
            <a:spLocks noGrp="1"/>
          </p:cNvSpPr>
          <p:nvPr>
            <p:ph type="ctrTitle"/>
          </p:nvPr>
        </p:nvSpPr>
        <p:spPr>
          <a:xfrm>
            <a:off x="1066800" y="457199"/>
            <a:ext cx="10058400" cy="868681"/>
          </a:xfrm>
        </p:spPr>
        <p:txBody>
          <a:bodyPr>
            <a:normAutofit/>
          </a:bodyPr>
          <a:lstStyle/>
          <a:p>
            <a:pPr algn="l"/>
            <a:r>
              <a:rPr lang="es-BO" sz="3600" b="1" dirty="0"/>
              <a:t>3. Estrategias innovadoras</a:t>
            </a:r>
            <a:endParaRPr lang="es-BO" sz="3600" dirty="0"/>
          </a:p>
        </p:txBody>
      </p:sp>
      <p:sp>
        <p:nvSpPr>
          <p:cNvPr id="3" name="Título 1">
            <a:extLst>
              <a:ext uri="{FF2B5EF4-FFF2-40B4-BE49-F238E27FC236}">
                <a16:creationId xmlns:a16="http://schemas.microsoft.com/office/drawing/2014/main" id="{39E3B764-F5EE-408C-9F68-BA760D328C10}"/>
              </a:ext>
            </a:extLst>
          </p:cNvPr>
          <p:cNvSpPr txBox="1">
            <a:spLocks/>
          </p:cNvSpPr>
          <p:nvPr/>
        </p:nvSpPr>
        <p:spPr>
          <a:xfrm>
            <a:off x="899160" y="1554480"/>
            <a:ext cx="10058400" cy="4572000"/>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buFont typeface="Arial" panose="020B0604020202020204" pitchFamily="34" charset="0"/>
              <a:buChar char="•"/>
            </a:pPr>
            <a:r>
              <a:rPr lang="es-BO" sz="3600" dirty="0"/>
              <a:t>IM: Se tenía que salir a campo, y se optó por solicitar colaboración a la </a:t>
            </a:r>
            <a:r>
              <a:rPr lang="es-BO" sz="3600" dirty="0" err="1"/>
              <a:t>CdP</a:t>
            </a:r>
            <a:r>
              <a:rPr lang="es-BO" sz="3600" dirty="0"/>
              <a:t>: acceso al protocolo y buenas prácticas de comunicación con manejo de celulares, </a:t>
            </a:r>
            <a:r>
              <a:rPr lang="es-BO" sz="3600" dirty="0" err="1"/>
              <a:t>whasapp</a:t>
            </a:r>
            <a:r>
              <a:rPr lang="es-BO" sz="3600" dirty="0"/>
              <a:t>, articulando con estudiantes, empezamos a trabajar con esos tutoriales. Estamos viendo la forma de trabajar con esos protocolos. </a:t>
            </a:r>
          </a:p>
          <a:p>
            <a:pPr marL="571500" indent="-571500" algn="l">
              <a:buFont typeface="Arial" panose="020B0604020202020204" pitchFamily="34" charset="0"/>
              <a:buChar char="•"/>
            </a:pPr>
            <a:r>
              <a:rPr lang="es-BO" sz="3600" dirty="0"/>
              <a:t>UVM: Aun no se tiene estrategias, están escuchando lo que los proyectos necesitan.</a:t>
            </a:r>
          </a:p>
          <a:p>
            <a:pPr marL="571500" indent="-571500" algn="l">
              <a:buFont typeface="Arial" panose="020B0604020202020204" pitchFamily="34" charset="0"/>
              <a:buChar char="•"/>
            </a:pPr>
            <a:r>
              <a:rPr lang="es-BO" sz="3600" dirty="0"/>
              <a:t>CIZA: los hijos tienen habilidades para ingresar a internet, a diferencia de padres y profesores.</a:t>
            </a:r>
          </a:p>
          <a:p>
            <a:pPr marL="571500" indent="-571500" algn="l">
              <a:buFont typeface="Arial" panose="020B0604020202020204" pitchFamily="34" charset="0"/>
              <a:buChar char="•"/>
            </a:pPr>
            <a:r>
              <a:rPr lang="es-BO" sz="3600" dirty="0"/>
              <a:t>Cusco -SAL: no tenemos nada concreto, están pensando e innovar en metodologías de investigación para llegar al consumidor: internet, Facebook, pero nada en concreto.</a:t>
            </a:r>
          </a:p>
          <a:p>
            <a:pPr marL="571500" indent="-571500" algn="l">
              <a:buFont typeface="Arial" panose="020B0604020202020204" pitchFamily="34" charset="0"/>
              <a:buChar char="•"/>
            </a:pPr>
            <a:r>
              <a:rPr lang="es-BO" sz="3600" dirty="0"/>
              <a:t>PSC: estamos implementando grupo </a:t>
            </a:r>
            <a:r>
              <a:rPr lang="es-BO" sz="3600" dirty="0" err="1"/>
              <a:t>Whasapp</a:t>
            </a:r>
            <a:r>
              <a:rPr lang="es-BO" sz="3600" dirty="0"/>
              <a:t> con productores que tiene acceso a  internet y con agricultores que no tiene accesos a celulares inteligentes es llamarles personalmente en horarios accesibles por sus actividades cotidianas (temprano). Es importante mantener el flujo de comunicación.</a:t>
            </a:r>
          </a:p>
        </p:txBody>
      </p:sp>
    </p:spTree>
    <p:extLst>
      <p:ext uri="{BB962C8B-B14F-4D97-AF65-F5344CB8AC3E}">
        <p14:creationId xmlns:p14="http://schemas.microsoft.com/office/powerpoint/2010/main" val="333813062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462</Words>
  <Application>Microsoft Office PowerPoint</Application>
  <PresentationFormat>Panorámica</PresentationFormat>
  <Paragraphs>16</Paragraphs>
  <Slides>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Arial</vt:lpstr>
      <vt:lpstr>Calibri</vt:lpstr>
      <vt:lpstr>Calibri Light</vt:lpstr>
      <vt:lpstr>Tema de Office</vt:lpstr>
      <vt:lpstr>Comunicación.  Se trabaja con gente (de la puna) con poco acceso a comunicación.  Falta de tiempo de las familias por la época de cosecha, adecuarnos a sus tiempos (bien temprano). Se debería estar haciendo encuestas, entrevistas, esta retrasando el proyecto. Es complicado entender muchas cosas. Existe cobertura de comunicación en parte de las comunidades, siendo el reto ser parte del flujo de comunicación, porque las familias de agricultores piden información sobre la enfermedad. Dificultades de comunicarse de los profesores con los niños. Se apoyo con radios con el apoyo de amigos, familiares y tesistas. La señal de radio a veces no llega. El otro problema es el económico para cargar el servicio de internet, hay familias con 2 a 3 niños, y la familia tiene un solo celular, entonces la radio es una opción. El reto (UVM), que pueda dar la agroecología como filosofía , en este momento de COVID, cuando hay tantas preocupaciones sin pensar en un apoyo real y sincera.</vt:lpstr>
      <vt:lpstr>2. Oportunidades</vt:lpstr>
      <vt:lpstr>3. Estrategias innovadoras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Comunicación. Se trabaja con gente de la puna con poco acceso a comunicación. IM  Falta de tiempo de las familias por al época de cosecha, adecuarnos a sus tiempos (bien temprano). PSC  Se debería estar haciendo encuestas, entrevistas, esta retrasando el proyecto. Es complicado entender muchas cosas. Existe cobertura de comunicación, pero el reto fue ser parte del flujo de comunicación, entre las familias de agricultores qie pedían información sobre la enfermedad.</dc:title>
  <dc:creator>Maria</dc:creator>
  <cp:lastModifiedBy>Maria</cp:lastModifiedBy>
  <cp:revision>6</cp:revision>
  <dcterms:created xsi:type="dcterms:W3CDTF">2020-07-06T17:34:53Z</dcterms:created>
  <dcterms:modified xsi:type="dcterms:W3CDTF">2020-07-06T18:31:01Z</dcterms:modified>
</cp:coreProperties>
</file>