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7" r:id="rId3"/>
    <p:sldId id="261" r:id="rId4"/>
    <p:sldId id="259" r:id="rId5"/>
    <p:sldId id="260" r:id="rId6"/>
    <p:sldId id="258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55423"/>
    <a:srgbClr val="F0AA20"/>
    <a:srgbClr val="799A3D"/>
    <a:srgbClr val="327A7D"/>
    <a:srgbClr val="088AA8"/>
    <a:srgbClr val="1F988B"/>
    <a:srgbClr val="000000"/>
    <a:srgbClr val="FFFFFF"/>
    <a:srgbClr val="066E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45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4F7C5-E0A0-496C-9E70-4328500890A1}" type="datetimeFigureOut">
              <a:rPr lang="fr-FR" smtClean="0"/>
              <a:t>13/07/2020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6B981-43B2-4717-A59F-3C7F7609D214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9589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4F7C5-E0A0-496C-9E70-4328500890A1}" type="datetimeFigureOut">
              <a:rPr lang="fr-FR" smtClean="0"/>
              <a:t>13/07/2020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6B981-43B2-4717-A59F-3C7F7609D214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37279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4F7C5-E0A0-496C-9E70-4328500890A1}" type="datetimeFigureOut">
              <a:rPr lang="fr-FR" smtClean="0"/>
              <a:t>13/07/2020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6B981-43B2-4717-A59F-3C7F7609D214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87927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4F7C5-E0A0-496C-9E70-4328500890A1}" type="datetimeFigureOut">
              <a:rPr lang="fr-FR" smtClean="0"/>
              <a:t>13/07/2020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6B981-43B2-4717-A59F-3C7F7609D214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5985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4F7C5-E0A0-496C-9E70-4328500890A1}" type="datetimeFigureOut">
              <a:rPr lang="fr-FR" smtClean="0"/>
              <a:t>13/07/2020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6B981-43B2-4717-A59F-3C7F7609D214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94312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4F7C5-E0A0-496C-9E70-4328500890A1}" type="datetimeFigureOut">
              <a:rPr lang="fr-FR" smtClean="0"/>
              <a:t>13/07/2020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6B981-43B2-4717-A59F-3C7F7609D214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0826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4F7C5-E0A0-496C-9E70-4328500890A1}" type="datetimeFigureOut">
              <a:rPr lang="fr-FR" smtClean="0"/>
              <a:t>13/07/2020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6B981-43B2-4717-A59F-3C7F7609D214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0072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4F7C5-E0A0-496C-9E70-4328500890A1}" type="datetimeFigureOut">
              <a:rPr lang="fr-FR" smtClean="0"/>
              <a:t>13/07/2020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6B981-43B2-4717-A59F-3C7F7609D214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86529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4F7C5-E0A0-496C-9E70-4328500890A1}" type="datetimeFigureOut">
              <a:rPr lang="fr-FR" smtClean="0"/>
              <a:t>13/07/2020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6B981-43B2-4717-A59F-3C7F7609D214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65661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4F7C5-E0A0-496C-9E70-4328500890A1}" type="datetimeFigureOut">
              <a:rPr lang="fr-FR" smtClean="0"/>
              <a:t>13/07/2020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6B981-43B2-4717-A59F-3C7F7609D214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78730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4F7C5-E0A0-496C-9E70-4328500890A1}" type="datetimeFigureOut">
              <a:rPr lang="fr-FR" smtClean="0"/>
              <a:t>13/07/2020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6B981-43B2-4717-A59F-3C7F7609D214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43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14F7C5-E0A0-496C-9E70-4328500890A1}" type="datetimeFigureOut">
              <a:rPr lang="fr-FR" smtClean="0"/>
              <a:t>13/07/2020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B6B981-43B2-4717-A59F-3C7F7609D214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7819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BF02C0C9-310B-4AE8-BE73-8AD6CC932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681" y="2766218"/>
            <a:ext cx="9739184" cy="1325563"/>
          </a:xfrm>
        </p:spPr>
        <p:txBody>
          <a:bodyPr>
            <a:normAutofit/>
          </a:bodyPr>
          <a:lstStyle/>
          <a:p>
            <a:pPr algn="ctr"/>
            <a:r>
              <a:rPr lang="fr-FR" sz="3600" dirty="0"/>
              <a:t>Grupo </a:t>
            </a:r>
            <a:r>
              <a:rPr lang="fr-FR" sz="3600" dirty="0" err="1"/>
              <a:t>Manejo</a:t>
            </a:r>
            <a:r>
              <a:rPr lang="fr-FR" sz="3600" dirty="0"/>
              <a:t> </a:t>
            </a:r>
            <a:r>
              <a:rPr lang="fr-FR" sz="3600" dirty="0" err="1"/>
              <a:t>Ecológico</a:t>
            </a:r>
            <a:r>
              <a:rPr lang="fr-FR" sz="3600" dirty="0"/>
              <a:t> de </a:t>
            </a:r>
            <a:r>
              <a:rPr lang="fr-FR" sz="3600" dirty="0" err="1"/>
              <a:t>Plagas</a:t>
            </a:r>
            <a:r>
              <a:rPr lang="fr-FR" sz="3600" dirty="0"/>
              <a:t> y </a:t>
            </a:r>
            <a:r>
              <a:rPr lang="fr-FR" sz="3600" dirty="0" err="1"/>
              <a:t>Enfermedades</a:t>
            </a:r>
            <a:endParaRPr lang="fr-FR" sz="3600" dirty="0"/>
          </a:p>
        </p:txBody>
      </p:sp>
    </p:spTree>
    <p:extLst>
      <p:ext uri="{BB962C8B-B14F-4D97-AF65-F5344CB8AC3E}">
        <p14:creationId xmlns:p14="http://schemas.microsoft.com/office/powerpoint/2010/main" val="30396920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3600" dirty="0"/>
              <a:t>Similitudes y </a:t>
            </a:r>
            <a:r>
              <a:rPr lang="fr-FR" sz="3600" dirty="0" err="1"/>
              <a:t>diferencias</a:t>
            </a:r>
            <a:r>
              <a:rPr lang="fr-FR" sz="3600" dirty="0"/>
              <a:t> entre </a:t>
            </a:r>
            <a:r>
              <a:rPr lang="fr-FR" sz="3600" dirty="0" err="1"/>
              <a:t>proyectos</a:t>
            </a:r>
            <a:r>
              <a:rPr lang="fr-FR" sz="3600" dirty="0"/>
              <a:t> CCRP</a:t>
            </a:r>
          </a:p>
        </p:txBody>
      </p:sp>
      <p:graphicFrame>
        <p:nvGraphicFramePr>
          <p:cNvPr id="9" name="Marcador de contenido 8">
            <a:extLst>
              <a:ext uri="{FF2B5EF4-FFF2-40B4-BE49-F238E27FC236}">
                <a16:creationId xmlns:a16="http://schemas.microsoft.com/office/drawing/2014/main" id="{03E34CAC-17C9-477F-808A-3A2AA45EDE0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13240688"/>
              </p:ext>
            </p:extLst>
          </p:nvPr>
        </p:nvGraphicFramePr>
        <p:xfrm>
          <a:off x="838200" y="1445742"/>
          <a:ext cx="9825682" cy="370702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99864">
                  <a:extLst>
                    <a:ext uri="{9D8B030D-6E8A-4147-A177-3AD203B41FA5}">
                      <a16:colId xmlns:a16="http://schemas.microsoft.com/office/drawing/2014/main" val="3260388696"/>
                    </a:ext>
                  </a:extLst>
                </a:gridCol>
                <a:gridCol w="1930792">
                  <a:extLst>
                    <a:ext uri="{9D8B030D-6E8A-4147-A177-3AD203B41FA5}">
                      <a16:colId xmlns:a16="http://schemas.microsoft.com/office/drawing/2014/main" val="4096470429"/>
                    </a:ext>
                  </a:extLst>
                </a:gridCol>
                <a:gridCol w="3951849">
                  <a:extLst>
                    <a:ext uri="{9D8B030D-6E8A-4147-A177-3AD203B41FA5}">
                      <a16:colId xmlns:a16="http://schemas.microsoft.com/office/drawing/2014/main" val="1688882209"/>
                    </a:ext>
                  </a:extLst>
                </a:gridCol>
                <a:gridCol w="2743177">
                  <a:extLst>
                    <a:ext uri="{9D8B030D-6E8A-4147-A177-3AD203B41FA5}">
                      <a16:colId xmlns:a16="http://schemas.microsoft.com/office/drawing/2014/main" val="2232499036"/>
                    </a:ext>
                  </a:extLst>
                </a:gridCol>
              </a:tblGrid>
              <a:tr h="4478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effectLst/>
                        </a:rPr>
                        <a:t>PAÍS</a:t>
                      </a:r>
                      <a:endParaRPr lang="es-EC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effectLst/>
                        </a:rPr>
                        <a:t>PROYECTO</a:t>
                      </a:r>
                      <a:endParaRPr lang="es-EC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effectLst/>
                        </a:rPr>
                        <a:t>DIFERENCIAS</a:t>
                      </a:r>
                      <a:endParaRPr lang="es-EC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effectLst/>
                        </a:rPr>
                        <a:t>SIMILITUDES</a:t>
                      </a:r>
                      <a:endParaRPr lang="es-EC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48977016"/>
                  </a:ext>
                </a:extLst>
              </a:tr>
              <a:tr h="91639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effectLst/>
                        </a:rPr>
                        <a:t>Bolivia</a:t>
                      </a:r>
                      <a:endParaRPr lang="es-EC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effectLst/>
                        </a:rPr>
                        <a:t>PROINPA</a:t>
                      </a:r>
                      <a:endParaRPr lang="es-EC" sz="18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effectLst/>
                        </a:rPr>
                        <a:t> </a:t>
                      </a:r>
                      <a:endParaRPr lang="es-EC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4"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800" dirty="0">
                          <a:effectLst/>
                        </a:rPr>
                        <a:t>Étnicas y culturales de los agricultores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800" dirty="0">
                          <a:effectLst/>
                        </a:rPr>
                        <a:t>Género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800" dirty="0">
                          <a:effectLst/>
                        </a:rPr>
                        <a:t>Cultivos</a:t>
                      </a:r>
                      <a:endParaRPr lang="es-EC" sz="18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800" dirty="0">
                          <a:effectLst/>
                        </a:rPr>
                        <a:t>Pisos altitudinales/Paisajes</a:t>
                      </a:r>
                      <a:endParaRPr lang="es-EC" sz="18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800" dirty="0">
                          <a:effectLst/>
                        </a:rPr>
                        <a:t>Niveles de conocimiento de biología y ecología de plagas</a:t>
                      </a:r>
                      <a:endParaRPr lang="es-EC" sz="18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800" dirty="0">
                          <a:effectLst/>
                        </a:rPr>
                        <a:t>Diferentes especies de plagas</a:t>
                      </a:r>
                      <a:endParaRPr lang="es-EC" sz="18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</a:rPr>
                        <a:t> </a:t>
                      </a:r>
                      <a:endParaRPr lang="es-EC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4"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800" dirty="0">
                          <a:effectLst/>
                        </a:rPr>
                        <a:t>CCRP (Contexto Andino)</a:t>
                      </a:r>
                      <a:endParaRPr lang="es-EC" sz="18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800" dirty="0">
                          <a:effectLst/>
                        </a:rPr>
                        <a:t>MIPP</a:t>
                      </a:r>
                      <a:endParaRPr lang="es-EC" sz="18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800" dirty="0">
                          <a:effectLst/>
                        </a:rPr>
                        <a:t>Trabajo en Redes y organizaciones</a:t>
                      </a:r>
                      <a:endParaRPr lang="es-EC" sz="18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</a:rPr>
                        <a:t> </a:t>
                      </a:r>
                      <a:endParaRPr lang="es-EC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49132579"/>
                  </a:ext>
                </a:extLst>
              </a:tr>
              <a:tr h="91639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effectLst/>
                        </a:rPr>
                        <a:t>Bolivia</a:t>
                      </a:r>
                      <a:endParaRPr lang="es-EC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effectLst/>
                        </a:rPr>
                        <a:t>Fundación Valles</a:t>
                      </a:r>
                      <a:endParaRPr lang="es-EC" sz="18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effectLst/>
                        </a:rPr>
                        <a:t> </a:t>
                      </a:r>
                      <a:endParaRPr lang="es-EC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574553"/>
                  </a:ext>
                </a:extLst>
              </a:tr>
              <a:tr h="91639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effectLst/>
                        </a:rPr>
                        <a:t>Ecuador</a:t>
                      </a:r>
                      <a:endParaRPr lang="es-EC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effectLst/>
                        </a:rPr>
                        <a:t>IRD-AMIGO </a:t>
                      </a:r>
                      <a:endParaRPr lang="es-EC" sz="18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effectLst/>
                        </a:rPr>
                        <a:t> </a:t>
                      </a:r>
                      <a:endParaRPr lang="es-EC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9370125"/>
                  </a:ext>
                </a:extLst>
              </a:tr>
              <a:tr h="51002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effectLst/>
                        </a:rPr>
                        <a:t>Perú</a:t>
                      </a:r>
                      <a:endParaRPr lang="es-EC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</a:rPr>
                        <a:t>YANAPAI</a:t>
                      </a:r>
                      <a:endParaRPr lang="es-EC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3873399"/>
                  </a:ext>
                </a:extLst>
              </a:tr>
            </a:tbl>
          </a:graphicData>
        </a:graphic>
      </p:graphicFrame>
      <p:pic>
        <p:nvPicPr>
          <p:cNvPr id="6" name="Imagen 5">
            <a:extLst>
              <a:ext uri="{FF2B5EF4-FFF2-40B4-BE49-F238E27FC236}">
                <a16:creationId xmlns:a16="http://schemas.microsoft.com/office/drawing/2014/main" id="{058F244A-24E2-4123-921E-D6E6E45F40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405" t="71615" r="46284" b="14577"/>
          <a:stretch/>
        </p:blipFill>
        <p:spPr>
          <a:xfrm>
            <a:off x="716692" y="5362831"/>
            <a:ext cx="1013254" cy="946527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2A92B40A-5A72-43F4-A7A4-3DBC8F3901D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3547" t="68838" r="15068" b="14577"/>
          <a:stretch/>
        </p:blipFill>
        <p:spPr>
          <a:xfrm>
            <a:off x="1937950" y="5267683"/>
            <a:ext cx="1388077" cy="1136822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35554375-35CD-4B1E-B5F6-6CC6A3BF96C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19" t="28944" r="12180" b="35185"/>
          <a:stretch/>
        </p:blipFill>
        <p:spPr>
          <a:xfrm>
            <a:off x="3534031" y="5556855"/>
            <a:ext cx="1388078" cy="676531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B74A0BB7-4895-45C9-B91C-4884CBE783A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190" t="22482" r="77601" b="63709"/>
          <a:stretch/>
        </p:blipFill>
        <p:spPr>
          <a:xfrm>
            <a:off x="5130113" y="5541364"/>
            <a:ext cx="731772" cy="692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5404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339" y="0"/>
            <a:ext cx="11158330" cy="6859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4578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err="1"/>
              <a:t>Actividades</a:t>
            </a:r>
            <a:r>
              <a:rPr lang="fr-FR" dirty="0"/>
              <a:t> </a:t>
            </a:r>
            <a:r>
              <a:rPr lang="fr-FR" dirty="0" err="1"/>
              <a:t>del</a:t>
            </a:r>
            <a:r>
              <a:rPr lang="fr-FR" dirty="0"/>
              <a:t> </a:t>
            </a:r>
            <a:r>
              <a:rPr lang="fr-FR" dirty="0" err="1"/>
              <a:t>grupo</a:t>
            </a:r>
            <a:r>
              <a:rPr lang="fr-FR" dirty="0"/>
              <a:t> </a:t>
            </a:r>
            <a:r>
              <a:rPr lang="fr-FR" dirty="0" err="1"/>
              <a:t>temático</a:t>
            </a:r>
            <a:r>
              <a:rPr lang="fr-FR" dirty="0"/>
              <a:t> 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1435609"/>
            <a:ext cx="10515600" cy="521208"/>
          </a:xfrm>
        </p:spPr>
        <p:txBody>
          <a:bodyPr>
            <a:normAutofit/>
          </a:bodyPr>
          <a:lstStyle/>
          <a:p>
            <a:r>
              <a:rPr lang="fr-FR" dirty="0" err="1"/>
              <a:t>Trabajo</a:t>
            </a:r>
            <a:r>
              <a:rPr lang="fr-FR" dirty="0"/>
              <a:t> de </a:t>
            </a:r>
            <a:r>
              <a:rPr lang="es-419" dirty="0"/>
              <a:t>reflexión</a:t>
            </a:r>
            <a:r>
              <a:rPr lang="fr-FR" dirty="0"/>
              <a:t> </a:t>
            </a:r>
            <a:r>
              <a:rPr lang="fr-FR" dirty="0" err="1"/>
              <a:t>conjunta</a:t>
            </a:r>
            <a:r>
              <a:rPr lang="fr-FR" dirty="0"/>
              <a:t> de la </a:t>
            </a:r>
            <a:r>
              <a:rPr lang="fr-FR" dirty="0" err="1"/>
              <a:t>TdC</a:t>
            </a:r>
            <a:r>
              <a:rPr lang="fr-FR" dirty="0"/>
              <a:t> (Mural) </a:t>
            </a:r>
          </a:p>
        </p:txBody>
      </p:sp>
      <p:grpSp>
        <p:nvGrpSpPr>
          <p:cNvPr id="7" name="Groupe 6"/>
          <p:cNvGrpSpPr/>
          <p:nvPr/>
        </p:nvGrpSpPr>
        <p:grpSpPr>
          <a:xfrm>
            <a:off x="838200" y="1956817"/>
            <a:ext cx="6833616" cy="4350000"/>
            <a:chOff x="838200" y="1956817"/>
            <a:chExt cx="6833616" cy="4350000"/>
          </a:xfrm>
        </p:grpSpPr>
        <p:pic>
          <p:nvPicPr>
            <p:cNvPr id="4" name="Image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8200" y="1956817"/>
              <a:ext cx="6833616" cy="4350000"/>
            </a:xfrm>
            <a:prstGeom prst="rect">
              <a:avLst/>
            </a:prstGeom>
          </p:spPr>
        </p:pic>
        <p:pic>
          <p:nvPicPr>
            <p:cNvPr id="5" name="Espace réservé du contenu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019806" y="4925862"/>
              <a:ext cx="1936137" cy="1380955"/>
            </a:xfrm>
            <a:prstGeom prst="rect">
              <a:avLst/>
            </a:prstGeom>
          </p:spPr>
        </p:pic>
        <p:pic>
          <p:nvPicPr>
            <p:cNvPr id="6" name="Image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41595" y="2761172"/>
              <a:ext cx="1908810" cy="1666265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17211038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459864"/>
            <a:ext cx="7171944" cy="5112737"/>
          </a:xfrm>
        </p:spPr>
      </p:pic>
      <p:sp>
        <p:nvSpPr>
          <p:cNvPr id="4" name="Espace réservé du contenu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dirty="0" err="1"/>
              <a:t>Trabajo</a:t>
            </a:r>
            <a:r>
              <a:rPr lang="fr-FR" dirty="0"/>
              <a:t> de </a:t>
            </a:r>
            <a:r>
              <a:rPr lang="es-419" dirty="0"/>
              <a:t>reflexión</a:t>
            </a:r>
            <a:r>
              <a:rPr lang="fr-FR" dirty="0"/>
              <a:t> </a:t>
            </a:r>
            <a:r>
              <a:rPr lang="fr-FR" dirty="0" err="1"/>
              <a:t>conjunta</a:t>
            </a:r>
            <a:r>
              <a:rPr lang="fr-FR" dirty="0"/>
              <a:t> de la </a:t>
            </a:r>
            <a:r>
              <a:rPr lang="fr-FR" dirty="0" err="1"/>
              <a:t>TdC</a:t>
            </a:r>
            <a:endParaRPr lang="fr-FR" dirty="0"/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0144" y="5763988"/>
            <a:ext cx="2175719" cy="808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0518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ACCIONES FUTURAS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1889632"/>
            <a:ext cx="10515600" cy="448373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r-FR" dirty="0" err="1"/>
              <a:t>Temas</a:t>
            </a:r>
            <a:r>
              <a:rPr lang="fr-FR" dirty="0"/>
              <a:t> : </a:t>
            </a:r>
          </a:p>
          <a:p>
            <a:r>
              <a:rPr lang="fr-FR" dirty="0" err="1"/>
              <a:t>Uso</a:t>
            </a:r>
            <a:r>
              <a:rPr lang="fr-FR" dirty="0"/>
              <a:t> de </a:t>
            </a:r>
            <a:r>
              <a:rPr lang="fr-FR" dirty="0" err="1"/>
              <a:t>pesticidas</a:t>
            </a:r>
            <a:r>
              <a:rPr lang="fr-FR" dirty="0"/>
              <a:t> y </a:t>
            </a:r>
            <a:r>
              <a:rPr lang="fr-FR" dirty="0" err="1"/>
              <a:t>nuefo</a:t>
            </a:r>
            <a:r>
              <a:rPr lang="fr-FR" dirty="0"/>
              <a:t> </a:t>
            </a:r>
            <a:r>
              <a:rPr lang="fr-FR" dirty="0" err="1"/>
              <a:t>enfoque</a:t>
            </a:r>
            <a:r>
              <a:rPr lang="fr-FR" dirty="0"/>
              <a:t> MIPP (</a:t>
            </a:r>
            <a:r>
              <a:rPr lang="fr-FR" dirty="0" err="1"/>
              <a:t>manejo</a:t>
            </a:r>
            <a:r>
              <a:rPr lang="fr-FR" dirty="0"/>
              <a:t> de </a:t>
            </a:r>
            <a:r>
              <a:rPr lang="fr-FR" dirty="0" err="1"/>
              <a:t>plagas</a:t>
            </a:r>
            <a:r>
              <a:rPr lang="fr-FR" dirty="0"/>
              <a:t> y </a:t>
            </a:r>
            <a:r>
              <a:rPr lang="fr-FR" dirty="0" err="1"/>
              <a:t>polinizadores</a:t>
            </a:r>
            <a:r>
              <a:rPr lang="fr-FR" dirty="0"/>
              <a:t>)</a:t>
            </a:r>
          </a:p>
          <a:p>
            <a:r>
              <a:rPr lang="fr-FR" dirty="0" err="1"/>
              <a:t>Cooperacion</a:t>
            </a:r>
            <a:r>
              <a:rPr lang="fr-FR" dirty="0"/>
              <a:t> entre </a:t>
            </a:r>
            <a:r>
              <a:rPr lang="fr-FR" dirty="0" err="1"/>
              <a:t>proyectos</a:t>
            </a:r>
            <a:endParaRPr lang="fr-FR" dirty="0"/>
          </a:p>
          <a:p>
            <a:pPr lvl="1"/>
            <a:r>
              <a:rPr lang="fr-FR" dirty="0" err="1"/>
              <a:t>capacitaciones</a:t>
            </a:r>
            <a:r>
              <a:rPr lang="fr-FR" dirty="0"/>
              <a:t> sobre </a:t>
            </a:r>
            <a:r>
              <a:rPr lang="fr-FR" dirty="0" err="1"/>
              <a:t>insectos</a:t>
            </a:r>
            <a:r>
              <a:rPr lang="fr-FR" dirty="0"/>
              <a:t> (</a:t>
            </a:r>
            <a:r>
              <a:rPr lang="fr-FR" dirty="0" err="1"/>
              <a:t>apps</a:t>
            </a:r>
            <a:r>
              <a:rPr lang="fr-FR" dirty="0"/>
              <a:t>, </a:t>
            </a:r>
            <a:r>
              <a:rPr lang="fr-FR" dirty="0" err="1"/>
              <a:t>reconocimiento</a:t>
            </a:r>
            <a:r>
              <a:rPr lang="fr-FR" dirty="0"/>
              <a:t> de </a:t>
            </a:r>
            <a:r>
              <a:rPr lang="fr-FR" dirty="0" err="1"/>
              <a:t>grupos</a:t>
            </a:r>
            <a:r>
              <a:rPr lang="fr-FR" dirty="0"/>
              <a:t>)</a:t>
            </a:r>
          </a:p>
          <a:p>
            <a:pPr lvl="1"/>
            <a:r>
              <a:rPr lang="fr-FR" dirty="0" err="1"/>
              <a:t>manejo</a:t>
            </a:r>
            <a:r>
              <a:rPr lang="fr-FR" dirty="0"/>
              <a:t> </a:t>
            </a:r>
            <a:r>
              <a:rPr lang="fr-FR" dirty="0" err="1"/>
              <a:t>colaborativo</a:t>
            </a:r>
            <a:r>
              <a:rPr lang="fr-FR" dirty="0"/>
              <a:t> de lucha contra </a:t>
            </a:r>
            <a:r>
              <a:rPr lang="fr-FR" dirty="0" err="1"/>
              <a:t>plagas</a:t>
            </a:r>
            <a:endParaRPr lang="fr-FR" dirty="0"/>
          </a:p>
          <a:p>
            <a:pPr lvl="1"/>
            <a:r>
              <a:rPr lang="fr-FR" dirty="0" err="1"/>
              <a:t>alternativas</a:t>
            </a:r>
            <a:r>
              <a:rPr lang="fr-FR" dirty="0"/>
              <a:t> </a:t>
            </a:r>
            <a:r>
              <a:rPr lang="fr-FR" dirty="0" err="1"/>
              <a:t>naturales</a:t>
            </a:r>
            <a:r>
              <a:rPr lang="fr-FR" dirty="0"/>
              <a:t> (</a:t>
            </a:r>
            <a:r>
              <a:rPr lang="fr-FR" dirty="0" err="1"/>
              <a:t>Biopesticidas</a:t>
            </a:r>
            <a:r>
              <a:rPr lang="fr-FR" dirty="0"/>
              <a:t>)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 err="1"/>
              <a:t>Proposiciones</a:t>
            </a:r>
            <a:r>
              <a:rPr lang="fr-FR" dirty="0"/>
              <a:t> de </a:t>
            </a:r>
            <a:r>
              <a:rPr lang="fr-FR" dirty="0" err="1"/>
              <a:t>acciones</a:t>
            </a:r>
            <a:r>
              <a:rPr lang="fr-FR" dirty="0"/>
              <a:t> </a:t>
            </a:r>
            <a:r>
              <a:rPr lang="fr-FR" dirty="0" err="1"/>
              <a:t>conjuntas</a:t>
            </a:r>
            <a:r>
              <a:rPr lang="fr-FR" dirty="0"/>
              <a:t> a </a:t>
            </a:r>
            <a:r>
              <a:rPr lang="fr-FR" dirty="0" err="1"/>
              <a:t>nivel</a:t>
            </a:r>
            <a:r>
              <a:rPr lang="fr-FR" dirty="0"/>
              <a:t> </a:t>
            </a:r>
            <a:r>
              <a:rPr lang="fr-FR" dirty="0" err="1"/>
              <a:t>regional</a:t>
            </a:r>
            <a:r>
              <a:rPr lang="fr-FR" dirty="0"/>
              <a:t> </a:t>
            </a:r>
          </a:p>
          <a:p>
            <a:pPr lvl="1"/>
            <a:r>
              <a:rPr lang="fr-FR" dirty="0"/>
              <a:t>Webinars 1 </a:t>
            </a:r>
            <a:r>
              <a:rPr lang="fr-FR" dirty="0" err="1"/>
              <a:t>vez</a:t>
            </a:r>
            <a:r>
              <a:rPr lang="fr-FR" dirty="0"/>
              <a:t> </a:t>
            </a:r>
            <a:r>
              <a:rPr lang="fr-FR" dirty="0" err="1"/>
              <a:t>cada</a:t>
            </a:r>
            <a:r>
              <a:rPr lang="fr-FR" dirty="0"/>
              <a:t> dos </a:t>
            </a:r>
            <a:r>
              <a:rPr lang="fr-FR" dirty="0" err="1"/>
              <a:t>meses</a:t>
            </a:r>
            <a:r>
              <a:rPr lang="fr-FR" dirty="0"/>
              <a:t> : </a:t>
            </a:r>
            <a:r>
              <a:rPr lang="es-419" dirty="0"/>
              <a:t>participación</a:t>
            </a:r>
            <a:r>
              <a:rPr lang="fr-FR" dirty="0"/>
              <a:t> los </a:t>
            </a:r>
            <a:r>
              <a:rPr lang="fr-FR" dirty="0" err="1"/>
              <a:t>proyectos</a:t>
            </a:r>
            <a:r>
              <a:rPr lang="fr-FR" dirty="0"/>
              <a:t> que </a:t>
            </a:r>
            <a:r>
              <a:rPr lang="fr-FR" dirty="0" err="1"/>
              <a:t>trabajan</a:t>
            </a:r>
            <a:r>
              <a:rPr lang="fr-FR" dirty="0"/>
              <a:t> con </a:t>
            </a:r>
            <a:r>
              <a:rPr lang="fr-FR" dirty="0" err="1"/>
              <a:t>pesticidas</a:t>
            </a:r>
            <a:r>
              <a:rPr lang="fr-FR" dirty="0"/>
              <a:t> </a:t>
            </a:r>
          </a:p>
          <a:p>
            <a:pPr lvl="1"/>
            <a:r>
              <a:rPr lang="fr-FR" dirty="0" err="1"/>
              <a:t>grupo</a:t>
            </a:r>
            <a:r>
              <a:rPr lang="fr-FR" dirty="0"/>
              <a:t> </a:t>
            </a:r>
            <a:r>
              <a:rPr lang="fr-FR" dirty="0" err="1"/>
              <a:t>temático</a:t>
            </a:r>
            <a:r>
              <a:rPr lang="fr-FR" dirty="0"/>
              <a:t> con la </a:t>
            </a:r>
            <a:r>
              <a:rPr lang="fr-FR" dirty="0" err="1"/>
              <a:t>Mcknight</a:t>
            </a:r>
            <a:r>
              <a:rPr lang="fr-FR" dirty="0"/>
              <a:t> e </a:t>
            </a:r>
            <a:r>
              <a:rPr lang="fr-FR" dirty="0" err="1"/>
              <a:t>intercambio</a:t>
            </a:r>
            <a:r>
              <a:rPr lang="fr-FR" dirty="0"/>
              <a:t> con el </a:t>
            </a:r>
            <a:r>
              <a:rPr lang="fr-FR" dirty="0" err="1"/>
              <a:t>grupo</a:t>
            </a:r>
            <a:r>
              <a:rPr lang="fr-FR" dirty="0"/>
              <a:t> </a:t>
            </a:r>
            <a:r>
              <a:rPr lang="fr-FR" dirty="0" err="1"/>
              <a:t>Africa</a:t>
            </a:r>
            <a:r>
              <a:rPr lang="fr-FR" dirty="0"/>
              <a:t> 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65" t="28991" r="9783" b="28156"/>
          <a:stretch/>
        </p:blipFill>
        <p:spPr>
          <a:xfrm>
            <a:off x="9064486" y="2971934"/>
            <a:ext cx="2289314" cy="576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60741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</TotalTime>
  <Words>162</Words>
  <Application>Microsoft Office PowerPoint</Application>
  <PresentationFormat>Panorámica</PresentationFormat>
  <Paragraphs>42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Symbol</vt:lpstr>
      <vt:lpstr>Thème Office</vt:lpstr>
      <vt:lpstr>Grupo Manejo Ecológico de Plagas y Enfermedades</vt:lpstr>
      <vt:lpstr>Similitudes y diferencias entre proyectos CCRP</vt:lpstr>
      <vt:lpstr>Presentación de PowerPoint</vt:lpstr>
      <vt:lpstr>Actividades del grupo temático  </vt:lpstr>
      <vt:lpstr>Trabajo de reflexión conjunta de la TdC</vt:lpstr>
      <vt:lpstr>ACCIONES FUTURAS</vt:lpstr>
    </vt:vector>
  </TitlesOfParts>
  <Company>IRD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TC</dc:creator>
  <cp:lastModifiedBy>Diego Mina</cp:lastModifiedBy>
  <cp:revision>18</cp:revision>
  <dcterms:created xsi:type="dcterms:W3CDTF">2020-07-10T12:58:34Z</dcterms:created>
  <dcterms:modified xsi:type="dcterms:W3CDTF">2020-07-14T03:05:34Z</dcterms:modified>
</cp:coreProperties>
</file>