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9" r:id="rId5"/>
    <p:sldId id="269" r:id="rId6"/>
    <p:sldId id="270" r:id="rId7"/>
    <p:sldId id="262" r:id="rId8"/>
    <p:sldId id="263" r:id="rId9"/>
    <p:sldId id="267" r:id="rId10"/>
    <p:sldId id="268" r:id="rId11"/>
    <p:sldId id="266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DC8F468-1AF6-4599-A97E-CF6FB8A39277}">
          <p14:sldIdLst>
            <p14:sldId id="264"/>
            <p14:sldId id="256"/>
            <p14:sldId id="257"/>
            <p14:sldId id="259"/>
            <p14:sldId id="269"/>
            <p14:sldId id="270"/>
            <p14:sldId id="262"/>
            <p14:sldId id="263"/>
            <p14:sldId id="267"/>
            <p14:sldId id="268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00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4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82BD-B948-4EE4-A775-C3CF4ADFA7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62D68-86CD-4309-BBED-72EF22322F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0CF15-AD96-4784-AAA7-376C47B06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6B64-54C6-4C70-A38E-831FDFA786FE}" type="datetimeFigureOut">
              <a:rPr lang="es-ES" smtClean="0"/>
              <a:t>13/07/2020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BFB84-E6D9-4C4F-8BBA-FDAF5D1CF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47E91-9AA1-4864-B15F-35D8764B1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8391E-DBB1-44E7-BB29-1C0FE75CC1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1383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E1BF5-EC8A-497A-9ADB-E7DA83896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AD1CF-DFDF-417C-B34C-CAE54A941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C3F08-B1A7-4148-8B59-76AA61556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6B64-54C6-4C70-A38E-831FDFA786FE}" type="datetimeFigureOut">
              <a:rPr lang="es-ES" smtClean="0"/>
              <a:t>13/07/2020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F00C9-7C1E-429F-A247-F2422D8E5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11846-0C14-487F-8C3A-16836B592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8391E-DBB1-44E7-BB29-1C0FE75CC1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93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B7FE0-46E8-45C1-91E2-254197C80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EB12AA-B4E3-4C23-ABFB-053EEF38A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81A89-7549-4B76-A12D-6BD339E78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6B64-54C6-4C70-A38E-831FDFA786FE}" type="datetimeFigureOut">
              <a:rPr lang="es-ES" smtClean="0"/>
              <a:t>13/07/2020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A78A6-970F-438E-A8A9-69DFAF3EB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44056-7A55-4A6D-B6FF-4E0A713EC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8391E-DBB1-44E7-BB29-1C0FE75CC1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1818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F9B36-21DF-42B8-84FA-D4B4447B0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B0714-CEF7-457D-BC35-93554EE313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4777B2-FD4C-4F49-9D33-EAE43A1FC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3973B0-F1EC-48BF-9C53-319FF3E7D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6B64-54C6-4C70-A38E-831FDFA786FE}" type="datetimeFigureOut">
              <a:rPr lang="es-ES" smtClean="0"/>
              <a:t>13/07/2020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CCCD75-D2A0-4475-9A99-FB0EA83F3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433E2-34B7-4717-8BBD-DAE223CB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8391E-DBB1-44E7-BB29-1C0FE75CC1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4900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6627D-B0AD-41DF-87A8-64EA148B5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0B0FB-ACDF-436F-B0FF-9B3404A62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077F3A-C886-4876-BA59-0F83AFA31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801081-93FD-4660-8A66-8423063B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988B88-224A-478B-87E4-6F1FCEF7E3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1AE9E-254D-4601-A386-2984F687B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6B64-54C6-4C70-A38E-831FDFA786FE}" type="datetimeFigureOut">
              <a:rPr lang="es-ES" smtClean="0"/>
              <a:t>13/07/2020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F13CE-BC67-4F0E-AAB9-C212A25D2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89BDCD-82F4-499D-8378-BD0C847E3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8391E-DBB1-44E7-BB29-1C0FE75CC1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744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C7EC4-B1AF-4B4E-BCD5-F5675A7E6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2B893E-5D46-40B4-AE5C-119FAF557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6B64-54C6-4C70-A38E-831FDFA786FE}" type="datetimeFigureOut">
              <a:rPr lang="es-ES" smtClean="0"/>
              <a:t>13/07/2020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3C27DC-8B2D-4E32-A35C-ED9C37CD5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FCC572-344A-4AAC-933B-B0FF7DB2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8391E-DBB1-44E7-BB29-1C0FE75CC1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413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9430A8-3362-4F84-BA2C-57A52CA5A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6B64-54C6-4C70-A38E-831FDFA786FE}" type="datetimeFigureOut">
              <a:rPr lang="es-ES" smtClean="0"/>
              <a:t>13/07/2020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0F3240-EE08-48EC-8DC5-D0012DA21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FD99D-B332-4B68-912F-211CCC2C8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8391E-DBB1-44E7-BB29-1C0FE75CC1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5744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EBF65-7C71-4602-9E5D-07B00F5C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21780-626D-47BB-92E1-2B0F83F81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0BF00-8244-446D-9BBC-AF0401A64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642DCF-BB8E-4A26-B2D3-8004E7CEA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6B64-54C6-4C70-A38E-831FDFA786FE}" type="datetimeFigureOut">
              <a:rPr lang="es-ES" smtClean="0"/>
              <a:t>13/07/2020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1CCD8F-3F60-46FC-BE6D-3F887523A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E32C8-50A7-4E00-814A-AECDACDCF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8391E-DBB1-44E7-BB29-1C0FE75CC1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1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72F7E-4100-4EF8-999F-CA63AE139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DE0828-C298-49AE-9712-E1BC1883C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6DE83-5269-4B40-89E9-407E38D8C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A52C6D-C68A-46CD-B55C-0B61B9CC9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6B64-54C6-4C70-A38E-831FDFA786FE}" type="datetimeFigureOut">
              <a:rPr lang="es-ES" smtClean="0"/>
              <a:t>13/07/2020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A5CFE-6F13-4FAB-B5C0-9C9854CCE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93E63-FCDA-44E5-BDE5-3953F5841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8391E-DBB1-44E7-BB29-1C0FE75CC1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9814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79BA4-C6A3-4591-9BC7-0171E827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ECD2E0-BFD1-446C-9439-1295DC624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3ECC5-0679-430D-95AC-9A2075CD6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6B64-54C6-4C70-A38E-831FDFA786FE}" type="datetimeFigureOut">
              <a:rPr lang="es-ES" smtClean="0"/>
              <a:t>13/07/2020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C9EDC-CBCA-41B7-973A-0419385C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7099D-01F7-4EF9-987B-6A7D6B0A3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8391E-DBB1-44E7-BB29-1C0FE75CC1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2869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3DFAFD-8BEC-44F2-A356-5AEC54BCFE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B165E-0C86-48C2-81C3-A41563DEA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E2307-ABBB-441D-8643-6A4533A4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26B64-54C6-4C70-A38E-831FDFA786FE}" type="datetimeFigureOut">
              <a:rPr lang="es-ES" smtClean="0"/>
              <a:t>13/07/2020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E3799-BC4A-4D05-95C4-D6A5E4668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84DCA-C84C-4C0C-930D-6B6647093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8391E-DBB1-44E7-BB29-1C0FE75CC1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175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D10A96-EE5E-48C5-BE92-57E7139A0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DA67F-4B5A-4F48-865B-0DE541102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B6197-E42E-4B18-BF30-D12D01BFB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26B64-54C6-4C70-A38E-831FDFA786FE}" type="datetimeFigureOut">
              <a:rPr lang="es-ES" smtClean="0"/>
              <a:t>13/07/2020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55940-2BB6-4B02-8064-020951A8E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30DA7-ACC2-440E-92DD-143AB793C6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8391E-DBB1-44E7-BB29-1C0FE75CC1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4258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73A033-3BBA-422A-A2E2-C22D6AE2965B}"/>
              </a:ext>
            </a:extLst>
          </p:cNvPr>
          <p:cNvSpPr txBox="1"/>
          <p:nvPr/>
        </p:nvSpPr>
        <p:spPr>
          <a:xfrm>
            <a:off x="1787601" y="4914038"/>
            <a:ext cx="90173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Como se relaciona un concepto de paisaje a los temas de la </a:t>
            </a:r>
            <a:r>
              <a:rPr lang="es-ES" sz="36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CdP</a:t>
            </a:r>
            <a:r>
              <a:rPr lang="es-ES" sz="3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y vinculado a la agroecología?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11913B-9FF8-4891-92F4-D04FBF55D5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67" b="7470"/>
          <a:stretch/>
        </p:blipFill>
        <p:spPr>
          <a:xfrm>
            <a:off x="498512" y="393055"/>
            <a:ext cx="4907386" cy="38663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79EDA7-E63D-4538-ADD9-31767E5B79C1}"/>
              </a:ext>
            </a:extLst>
          </p:cNvPr>
          <p:cNvSpPr txBox="1"/>
          <p:nvPr/>
        </p:nvSpPr>
        <p:spPr>
          <a:xfrm>
            <a:off x="5913120" y="743633"/>
            <a:ext cx="56887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Grupo Temático</a:t>
            </a:r>
          </a:p>
          <a:p>
            <a:pPr algn="ctr"/>
            <a:r>
              <a:rPr lang="es-E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Suelos y Paisajes</a:t>
            </a:r>
          </a:p>
          <a:p>
            <a:pPr algn="ctr"/>
            <a:endParaRPr lang="es-E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s-E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CdP16</a:t>
            </a:r>
          </a:p>
          <a:p>
            <a:pPr algn="ctr"/>
            <a:r>
              <a:rPr lang="es-E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Julio 2020</a:t>
            </a:r>
          </a:p>
          <a:p>
            <a:pPr algn="ctr"/>
            <a:endParaRPr lang="es-E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864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F3B7-5290-41C2-8392-9F08F082F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5135"/>
            <a:ext cx="3874544" cy="47540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57DBD6-B358-4095-A4D9-ED668406E017}"/>
              </a:ext>
            </a:extLst>
          </p:cNvPr>
          <p:cNvSpPr txBox="1"/>
          <p:nvPr/>
        </p:nvSpPr>
        <p:spPr>
          <a:xfrm>
            <a:off x="3022705" y="1731118"/>
            <a:ext cx="8216900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PE" dirty="0"/>
              <a:t>Los saberes locales </a:t>
            </a:r>
            <a:r>
              <a:rPr lang="es-PE" b="1" dirty="0"/>
              <a:t>no deben depender en el tiempo </a:t>
            </a:r>
            <a:r>
              <a:rPr lang="es-PE" dirty="0"/>
              <a:t>hay que valorizarlos</a:t>
            </a:r>
          </a:p>
          <a:p>
            <a:r>
              <a:rPr lang="es-PE" dirty="0"/>
              <a:t>	</a:t>
            </a:r>
            <a:r>
              <a:rPr lang="es-ES" dirty="0"/>
              <a:t> la revaloración de las practicas ancestrales como el </a:t>
            </a:r>
            <a:r>
              <a:rPr lang="es-ES" b="1" dirty="0"/>
              <a:t>respeto</a:t>
            </a:r>
            <a:r>
              <a:rPr lang="es-ES" dirty="0"/>
              <a:t> (uso racional) a 	los 	elementos como el agua, suelo y otros se relacionan muy 	directamente con 	un manejo agroecológico e integral paisaje.</a:t>
            </a:r>
            <a:endParaRPr lang="es-P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70304D-7D8E-4348-BB9F-3ED4D1259E09}"/>
              </a:ext>
            </a:extLst>
          </p:cNvPr>
          <p:cNvSpPr/>
          <p:nvPr/>
        </p:nvSpPr>
        <p:spPr>
          <a:xfrm>
            <a:off x="3022705" y="1084787"/>
            <a:ext cx="82169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PE" dirty="0"/>
              <a:t>Las </a:t>
            </a:r>
            <a:r>
              <a:rPr lang="es-PE" b="1" dirty="0"/>
              <a:t>practicas ancestrales </a:t>
            </a:r>
            <a:r>
              <a:rPr lang="es-PE" dirty="0"/>
              <a:t>ya eran </a:t>
            </a:r>
            <a:r>
              <a:rPr lang="es-PE" b="1" dirty="0"/>
              <a:t>agroecológicas </a:t>
            </a:r>
            <a:r>
              <a:rPr lang="es-PE" dirty="0"/>
              <a:t>(Conocimiento de rotación de suelos y cultivos para la fertilidad y control de plagas, descansos, </a:t>
            </a:r>
            <a:r>
              <a:rPr lang="es-PE" dirty="0" err="1"/>
              <a:t>laymes</a:t>
            </a:r>
            <a:r>
              <a:rPr lang="es-PE" dirty="0"/>
              <a:t>, </a:t>
            </a:r>
            <a:r>
              <a:rPr lang="es-PE" dirty="0" err="1"/>
              <a:t>aynocas</a:t>
            </a:r>
            <a:r>
              <a:rPr lang="es-PE" dirty="0"/>
              <a:t> mantos).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F59460-259A-44B8-8D86-D209121FC06A}"/>
              </a:ext>
            </a:extLst>
          </p:cNvPr>
          <p:cNvSpPr/>
          <p:nvPr/>
        </p:nvSpPr>
        <p:spPr>
          <a:xfrm>
            <a:off x="3052760" y="2931447"/>
            <a:ext cx="8216900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PE" b="1" dirty="0"/>
              <a:t>Metodologías participativas</a:t>
            </a:r>
            <a:r>
              <a:rPr lang="es-PE" dirty="0"/>
              <a:t> (participación activa de los agricultores en la investigación) y marcos </a:t>
            </a:r>
            <a:r>
              <a:rPr lang="es-PE" b="1" dirty="0"/>
              <a:t>teóricos descolonizadores.</a:t>
            </a:r>
            <a:r>
              <a:rPr lang="es-PE" dirty="0"/>
              <a:t> </a:t>
            </a:r>
          </a:p>
          <a:p>
            <a:r>
              <a:rPr lang="es-PE" dirty="0"/>
              <a:t>	</a:t>
            </a:r>
            <a:r>
              <a:rPr lang="es-PE" b="1" dirty="0"/>
              <a:t>Intercambio de experiencias </a:t>
            </a:r>
            <a:r>
              <a:rPr lang="es-PE" dirty="0"/>
              <a:t>entre agricultores de diferentes zonas 	contribuye a la resiliencia de los paisajes.</a:t>
            </a:r>
          </a:p>
          <a:p>
            <a:r>
              <a:rPr lang="es-PE" dirty="0"/>
              <a:t>	Dialogar y generar </a:t>
            </a:r>
            <a:r>
              <a:rPr lang="es-PE" b="1" dirty="0"/>
              <a:t>puentes interculturales</a:t>
            </a:r>
          </a:p>
          <a:p>
            <a:r>
              <a:rPr lang="es-PE" dirty="0"/>
              <a:t>	Resultados que se validen y devuelvan los resultados de acuerdo al 	contexto de los paisajes.</a:t>
            </a:r>
          </a:p>
          <a:p>
            <a:r>
              <a:rPr lang="es-PE" dirty="0"/>
              <a:t>Procesos de formulación de proyectos que </a:t>
            </a:r>
            <a:r>
              <a:rPr lang="es-PE" b="1" dirty="0"/>
              <a:t>involucren al campesino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226819-E5BE-4A7B-851E-D9C9EE2A7DF6}"/>
              </a:ext>
            </a:extLst>
          </p:cNvPr>
          <p:cNvSpPr/>
          <p:nvPr/>
        </p:nvSpPr>
        <p:spPr>
          <a:xfrm>
            <a:off x="3052760" y="5222845"/>
            <a:ext cx="82169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PE" dirty="0"/>
              <a:t>El conocimiento local es </a:t>
            </a:r>
            <a:r>
              <a:rPr lang="es-PE" b="1" dirty="0"/>
              <a:t>integral</a:t>
            </a:r>
            <a:r>
              <a:rPr lang="es-PE" dirty="0"/>
              <a:t>, que va mas allá de las parcelas alcanzando espacios comunitarios, prueba de ello es la </a:t>
            </a:r>
            <a:r>
              <a:rPr lang="es-PE" b="1" dirty="0"/>
              <a:t>denominación zona.</a:t>
            </a:r>
            <a:endParaRPr lang="es-E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F0CE95-2261-4665-8B75-5392786F91D9}"/>
              </a:ext>
            </a:extLst>
          </p:cNvPr>
          <p:cNvSpPr/>
          <p:nvPr/>
        </p:nvSpPr>
        <p:spPr>
          <a:xfrm>
            <a:off x="9474200" y="5957670"/>
            <a:ext cx="2540000" cy="737470"/>
          </a:xfrm>
          <a:prstGeom prst="ellipse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Paisajes</a:t>
            </a:r>
            <a:endParaRPr lang="es-ES" sz="2400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A8C8899-A3E0-4371-A7E9-D67DF2ADE279}"/>
              </a:ext>
            </a:extLst>
          </p:cNvPr>
          <p:cNvSpPr/>
          <p:nvPr/>
        </p:nvSpPr>
        <p:spPr>
          <a:xfrm>
            <a:off x="152400" y="128129"/>
            <a:ext cx="2146300" cy="132746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/>
              <a:t>Conocimiento local y dialogo de saberes</a:t>
            </a:r>
          </a:p>
        </p:txBody>
      </p:sp>
    </p:spTree>
    <p:extLst>
      <p:ext uri="{BB962C8B-B14F-4D97-AF65-F5344CB8AC3E}">
        <p14:creationId xmlns:p14="http://schemas.microsoft.com/office/powerpoint/2010/main" val="1728079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57DBD6-B358-4095-A4D9-ED668406E017}"/>
              </a:ext>
            </a:extLst>
          </p:cNvPr>
          <p:cNvSpPr txBox="1"/>
          <p:nvPr/>
        </p:nvSpPr>
        <p:spPr>
          <a:xfrm>
            <a:off x="2770890" y="128129"/>
            <a:ext cx="8898594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UY" b="1" dirty="0"/>
              <a:t>Aspectos globales: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Formación de suelos </a:t>
            </a:r>
            <a:r>
              <a:rPr lang="es-UY" dirty="0"/>
              <a:t>y temas de contexto</a:t>
            </a:r>
            <a:r>
              <a:rPr lang="es-UY" b="1" dirty="0"/>
              <a:t> </a:t>
            </a:r>
            <a:r>
              <a:rPr lang="es-UY" dirty="0"/>
              <a:t>(variación con factores de sitio)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Amenazas y Conservación </a:t>
            </a:r>
            <a:r>
              <a:rPr lang="es-UY" dirty="0"/>
              <a:t>(erosión, empobrecimiento en materia </a:t>
            </a:r>
            <a:r>
              <a:rPr lang="es-UY" dirty="0" err="1"/>
              <a:t>organica</a:t>
            </a:r>
            <a:r>
              <a:rPr lang="es-UY" dirty="0"/>
              <a:t> y biodiversidad)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dirty="0"/>
              <a:t>Relación con </a:t>
            </a:r>
            <a:r>
              <a:rPr lang="es-UY" b="1" dirty="0"/>
              <a:t>ciclos hidrológicos </a:t>
            </a:r>
            <a:r>
              <a:rPr lang="es-UY" dirty="0"/>
              <a:t>(tema agua)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Concepto holístico de salud de suelos </a:t>
            </a:r>
            <a:r>
              <a:rPr lang="es-UY" dirty="0"/>
              <a:t>(</a:t>
            </a:r>
            <a:r>
              <a:rPr lang="es-UY" dirty="0" err="1"/>
              <a:t>biológica,física</a:t>
            </a:r>
            <a:r>
              <a:rPr lang="es-UY" dirty="0"/>
              <a:t>, química)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dirty="0"/>
              <a:t>Suelos pueden detoxificar, promover la salud de cultivos (suelos </a:t>
            </a:r>
            <a:r>
              <a:rPr lang="es-UY" dirty="0" err="1"/>
              <a:t>supresivos</a:t>
            </a:r>
            <a:r>
              <a:rPr lang="es-UY" dirty="0"/>
              <a:t>) y mitigar/adaptar a cambio </a:t>
            </a:r>
            <a:r>
              <a:rPr lang="es-UY" dirty="0" err="1"/>
              <a:t>climatico</a:t>
            </a:r>
            <a:r>
              <a:rPr lang="es-UY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Reciclaje</a:t>
            </a:r>
            <a:r>
              <a:rPr lang="es-UY" dirty="0"/>
              <a:t> de residuos </a:t>
            </a:r>
            <a:r>
              <a:rPr lang="es-UY" dirty="0" err="1"/>
              <a:t>organicos</a:t>
            </a:r>
            <a:r>
              <a:rPr lang="es-UY" dirty="0"/>
              <a:t>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UY" dirty="0"/>
              <a:t>Reciclaje dentro de la finca (ej. tema </a:t>
            </a:r>
            <a:r>
              <a:rPr lang="es-UY" dirty="0" err="1"/>
              <a:t>ganaderia</a:t>
            </a:r>
            <a:r>
              <a:rPr lang="es-UY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UY" dirty="0"/>
              <a:t>Economía circular de residuos (rural-urbano)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dirty="0" err="1"/>
              <a:t>Vinculos</a:t>
            </a:r>
            <a:r>
              <a:rPr lang="es-UY" dirty="0"/>
              <a:t> a la </a:t>
            </a:r>
            <a:r>
              <a:rPr lang="es-UY" b="1" dirty="0"/>
              <a:t>diversidad en el agroecosistema </a:t>
            </a:r>
            <a:r>
              <a:rPr lang="es-UY" dirty="0"/>
              <a:t>(agrobiodiversidad y asociada)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F59460-259A-44B8-8D86-D209121FC06A}"/>
              </a:ext>
            </a:extLst>
          </p:cNvPr>
          <p:cNvSpPr/>
          <p:nvPr/>
        </p:nvSpPr>
        <p:spPr>
          <a:xfrm>
            <a:off x="767917" y="3552138"/>
            <a:ext cx="8898595" cy="31393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UY" b="1" dirty="0"/>
              <a:t>Aspectos locales: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dirty="0"/>
              <a:t>Suelos </a:t>
            </a:r>
            <a:r>
              <a:rPr lang="es-UY" b="1" dirty="0"/>
              <a:t>vulnerables de ladera</a:t>
            </a:r>
            <a:r>
              <a:rPr lang="es-UY" dirty="0"/>
              <a:t>, mayoría no profundos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Entender umbrales de </a:t>
            </a:r>
            <a:r>
              <a:rPr lang="es-UY" b="1" dirty="0" err="1"/>
              <a:t>sostenabilidad</a:t>
            </a:r>
            <a:r>
              <a:rPr lang="es-UY" b="1" dirty="0"/>
              <a:t> </a:t>
            </a:r>
            <a:r>
              <a:rPr lang="es-UY" dirty="0"/>
              <a:t>del manejo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Manejo altoandino en sistemas mixtos </a:t>
            </a:r>
            <a:r>
              <a:rPr lang="es-UY" dirty="0"/>
              <a:t>con turnos, </a:t>
            </a:r>
            <a:r>
              <a:rPr lang="es-UY" dirty="0" err="1"/>
              <a:t>muyus</a:t>
            </a:r>
            <a:r>
              <a:rPr lang="es-UY" dirty="0"/>
              <a:t>, aynokas, laymes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Variabilidad en contextos de suelo</a:t>
            </a:r>
            <a:r>
              <a:rPr lang="es-UY" dirty="0"/>
              <a:t>:  chacras de la casa, zonas de riego, comparación con cultivo extensivo, bosques, bordes, quebradas y pastizales,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Conocimiento local en suelos </a:t>
            </a:r>
            <a:r>
              <a:rPr lang="es-UY" dirty="0"/>
              <a:t>– esquemas de color, profundidad, pedregosidad por ejemplo.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Vinculo a procesos sociales</a:t>
            </a:r>
            <a:r>
              <a:rPr lang="es-UY" dirty="0"/>
              <a:t> de migración, urbanización y doble domicilio, mercantilización de insumos y productos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Suelos turbosos de altura</a:t>
            </a:r>
            <a:r>
              <a:rPr lang="es-UY" dirty="0"/>
              <a:t>, reservorio de carbono importante (</a:t>
            </a:r>
            <a:r>
              <a:rPr lang="es-UY" dirty="0" err="1"/>
              <a:t>Andean</a:t>
            </a:r>
            <a:r>
              <a:rPr lang="es-UY" dirty="0"/>
              <a:t> </a:t>
            </a:r>
            <a:r>
              <a:rPr lang="es-UY" dirty="0" err="1"/>
              <a:t>peatlands</a:t>
            </a:r>
            <a:r>
              <a:rPr lang="es-UY" dirty="0"/>
              <a:t>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F0CE95-2261-4665-8B75-5392786F91D9}"/>
              </a:ext>
            </a:extLst>
          </p:cNvPr>
          <p:cNvSpPr/>
          <p:nvPr/>
        </p:nvSpPr>
        <p:spPr>
          <a:xfrm>
            <a:off x="9474200" y="5957670"/>
            <a:ext cx="2540000" cy="737470"/>
          </a:xfrm>
          <a:prstGeom prst="ellipse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400" b="1" dirty="0">
                <a:solidFill>
                  <a:schemeClr val="bg1"/>
                </a:solidFill>
              </a:rPr>
              <a:t>Paisajes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A8C8899-A3E0-4371-A7E9-D67DF2ADE279}"/>
              </a:ext>
            </a:extLst>
          </p:cNvPr>
          <p:cNvSpPr/>
          <p:nvPr/>
        </p:nvSpPr>
        <p:spPr>
          <a:xfrm>
            <a:off x="152400" y="128129"/>
            <a:ext cx="2146300" cy="13274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400" b="1" dirty="0">
                <a:solidFill>
                  <a:schemeClr val="tx1"/>
                </a:solidFill>
              </a:rPr>
              <a:t>Salud de suelo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F02690-9AF8-4B26-A7DC-0101D9CB1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77062"/>
            <a:ext cx="249555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012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57DBD6-B358-4095-A4D9-ED668406E017}"/>
              </a:ext>
            </a:extLst>
          </p:cNvPr>
          <p:cNvSpPr txBox="1"/>
          <p:nvPr/>
        </p:nvSpPr>
        <p:spPr>
          <a:xfrm>
            <a:off x="2770890" y="128129"/>
            <a:ext cx="7779735" cy="26622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UY" b="1" dirty="0"/>
              <a:t>Aspectos de recursos naturales en la base productiva del paisaje: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Abastecimiento y calidad de agua </a:t>
            </a:r>
            <a:r>
              <a:rPr lang="es-UY" dirty="0"/>
              <a:t>como beneficio clave de un paisaje /cuenca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 err="1"/>
              <a:t>Produccion</a:t>
            </a:r>
            <a:r>
              <a:rPr lang="es-UY" b="1" dirty="0"/>
              <a:t> de cultivos / </a:t>
            </a:r>
            <a:r>
              <a:rPr lang="es-UY" b="1" dirty="0" err="1"/>
              <a:t>ganaderia</a:t>
            </a:r>
            <a:r>
              <a:rPr lang="es-UY" b="1" dirty="0"/>
              <a:t> andino </a:t>
            </a:r>
            <a:r>
              <a:rPr lang="es-UY" dirty="0"/>
              <a:t>como base del sistema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Adecuar producción a contextos y componentes de paisaje </a:t>
            </a:r>
            <a:r>
              <a:rPr lang="es-UY" dirty="0"/>
              <a:t>y sus potenciales (pisos ecológicos, vulnerabilidad, uso apto)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 err="1"/>
              <a:t>Economia</a:t>
            </a:r>
            <a:r>
              <a:rPr lang="es-UY" b="1" dirty="0"/>
              <a:t> circular de residuos urbano-rural</a:t>
            </a:r>
            <a:r>
              <a:rPr lang="es-UY" dirty="0"/>
              <a:t>: reciclaje de desechos urbanos en el sistema alimentaria (vinculo a salud de suelo)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Choques y riesgos </a:t>
            </a:r>
            <a:r>
              <a:rPr lang="es-UY" dirty="0"/>
              <a:t>a nivel de paisaje para sistemas alimentarias – inundaciones etc.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F0CE95-2261-4665-8B75-5392786F91D9}"/>
              </a:ext>
            </a:extLst>
          </p:cNvPr>
          <p:cNvSpPr/>
          <p:nvPr/>
        </p:nvSpPr>
        <p:spPr>
          <a:xfrm>
            <a:off x="9474200" y="5957670"/>
            <a:ext cx="2540000" cy="737470"/>
          </a:xfrm>
          <a:prstGeom prst="ellipse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400" b="1" dirty="0">
                <a:solidFill>
                  <a:schemeClr val="bg1"/>
                </a:solidFill>
              </a:rPr>
              <a:t>Paisajes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A8C8899-A3E0-4371-A7E9-D67DF2ADE279}"/>
              </a:ext>
            </a:extLst>
          </p:cNvPr>
          <p:cNvSpPr/>
          <p:nvPr/>
        </p:nvSpPr>
        <p:spPr>
          <a:xfrm>
            <a:off x="152400" y="128129"/>
            <a:ext cx="2543666" cy="138016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400" b="1" dirty="0">
                <a:solidFill>
                  <a:schemeClr val="bg2"/>
                </a:solidFill>
              </a:rPr>
              <a:t>Sistemas alimentarias locales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004C66-D21C-47C4-9849-1A3B9D627F21}"/>
              </a:ext>
            </a:extLst>
          </p:cNvPr>
          <p:cNvSpPr/>
          <p:nvPr/>
        </p:nvSpPr>
        <p:spPr>
          <a:xfrm>
            <a:off x="616842" y="2998092"/>
            <a:ext cx="7779735" cy="34932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UY" b="1" dirty="0"/>
              <a:t>Aspectos socio-culturales y de políticas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Importancia de mercado / precio justo </a:t>
            </a:r>
            <a:r>
              <a:rPr lang="es-UY" dirty="0"/>
              <a:t>como un impulsor o </a:t>
            </a:r>
            <a:r>
              <a:rPr lang="es-UY" dirty="0" err="1"/>
              <a:t>cuella</a:t>
            </a:r>
            <a:r>
              <a:rPr lang="es-UY" dirty="0"/>
              <a:t> de botella para el manejo agroecológico.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Analizar e incidir sobre costos de producción y mercado para alimentos </a:t>
            </a:r>
            <a:r>
              <a:rPr lang="es-UY" dirty="0"/>
              <a:t>en diferentes zonas: urbanas, periurbanas, rurales, aisladas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Paisajes y cuencas alimentarias </a:t>
            </a:r>
            <a:r>
              <a:rPr lang="es-UY" dirty="0"/>
              <a:t>como una unidad de análisis para vulnerabilidad, </a:t>
            </a:r>
            <a:r>
              <a:rPr lang="es-UY" dirty="0" err="1"/>
              <a:t>sostenabilidad</a:t>
            </a:r>
            <a:r>
              <a:rPr lang="es-UY" dirty="0"/>
              <a:t> y autosuficiencia.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Infraestructura en el paisaje</a:t>
            </a:r>
            <a:r>
              <a:rPr lang="es-UY" dirty="0"/>
              <a:t>: vial, otras formas de capital construida para flujo de productos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Acceso a la tierra </a:t>
            </a:r>
            <a:r>
              <a:rPr lang="es-UY" dirty="0"/>
              <a:t>(vinculo a incidencia política)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b="1" dirty="0"/>
              <a:t>Paisajes como fuente de valor </a:t>
            </a:r>
            <a:r>
              <a:rPr lang="es-UY" dirty="0"/>
              <a:t>estético, espiritual, cultural (comida y belleza)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UY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C8CFB54-4C33-4D09-87B4-CA92B6BAC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9535" y="2998092"/>
            <a:ext cx="2375623" cy="2850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0497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3491144-A736-4EA7-9D46-0D684CFDE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725" y="0"/>
            <a:ext cx="4486275" cy="19526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250888-2139-4DAF-B761-551EE1C3E9F2}"/>
              </a:ext>
            </a:extLst>
          </p:cNvPr>
          <p:cNvSpPr txBox="1"/>
          <p:nvPr/>
        </p:nvSpPr>
        <p:spPr>
          <a:xfrm>
            <a:off x="1523410" y="1699964"/>
            <a:ext cx="925285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spcBef>
                <a:spcPts val="0"/>
              </a:spcBef>
              <a:spcAft>
                <a:spcPts val="0"/>
              </a:spcAft>
              <a:defRPr sz="2000" b="1"/>
            </a:lvl1pPr>
          </a:lstStyle>
          <a:p>
            <a:r>
              <a:rPr lang="es-ES" dirty="0"/>
              <a:t>Rol clave en suelos saludables:</a:t>
            </a:r>
          </a:p>
          <a:p>
            <a:r>
              <a:rPr lang="es-ES" b="0" dirty="0"/>
              <a:t>- Ganadería al pastoreo clave para la regeneración y formación del suelo en zonas altas</a:t>
            </a:r>
            <a:endParaRPr lang="en-US" b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F10957-B8A5-463E-A351-CA06E3948EAE}"/>
              </a:ext>
            </a:extLst>
          </p:cNvPr>
          <p:cNvSpPr txBox="1"/>
          <p:nvPr/>
        </p:nvSpPr>
        <p:spPr>
          <a:xfrm>
            <a:off x="2100694" y="4928757"/>
            <a:ext cx="925285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Contribuye con GEI:</a:t>
            </a:r>
          </a:p>
          <a:p>
            <a:r>
              <a:rPr lang="es-ES" dirty="0"/>
              <a:t>- Sistemas ganaderos (intensivos) afectan el entorno inmediato y adaptaciones son necesarias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0513E4-76B5-4A67-A4E0-7A43B1C43B9C}"/>
              </a:ext>
            </a:extLst>
          </p:cNvPr>
          <p:cNvSpPr txBox="1"/>
          <p:nvPr/>
        </p:nvSpPr>
        <p:spPr>
          <a:xfrm>
            <a:off x="2117795" y="4005427"/>
            <a:ext cx="9230699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/>
            </a:lvl1pPr>
          </a:lstStyle>
          <a:p>
            <a:r>
              <a:rPr lang="es-ES" dirty="0"/>
              <a:t>Diferente tipo de especies ganado:</a:t>
            </a:r>
          </a:p>
          <a:p>
            <a:r>
              <a:rPr lang="es-ES" b="0" dirty="0"/>
              <a:t>- Camélidos pastorean de acuerdo a las características del paisaje y su estiércol fertiliza los suelos</a:t>
            </a:r>
          </a:p>
          <a:p>
            <a:r>
              <a:rPr lang="es-ES" b="0" dirty="0"/>
              <a:t>- El buen o mal manejo y rotación del ganado afecta la salud de los suelos y el paisaje.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59FE6A-0229-497D-BF34-D204FB66E1C8}"/>
              </a:ext>
            </a:extLst>
          </p:cNvPr>
          <p:cNvSpPr txBox="1"/>
          <p:nvPr/>
        </p:nvSpPr>
        <p:spPr>
          <a:xfrm>
            <a:off x="1516233" y="3070945"/>
            <a:ext cx="9264903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/>
            </a:lvl1pPr>
          </a:lstStyle>
          <a:p>
            <a:r>
              <a:rPr lang="es-ES" dirty="0"/>
              <a:t>Recursos limitantes</a:t>
            </a:r>
            <a:r>
              <a:rPr lang="es-ES" b="0" dirty="0"/>
              <a:t>:</a:t>
            </a:r>
          </a:p>
          <a:p>
            <a:r>
              <a:rPr lang="es-ES" b="0" dirty="0"/>
              <a:t>Insuficiente extensión de forrajes para protección del suelo</a:t>
            </a:r>
          </a:p>
          <a:p>
            <a:r>
              <a:rPr lang="es-ES" b="0" dirty="0"/>
              <a:t>Insuficiente producción de estiércol para la agroecología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F67D44-97C8-4C7B-A269-0936B068D5B6}"/>
              </a:ext>
            </a:extLst>
          </p:cNvPr>
          <p:cNvSpPr txBox="1"/>
          <p:nvPr/>
        </p:nvSpPr>
        <p:spPr>
          <a:xfrm>
            <a:off x="1529433" y="2413462"/>
            <a:ext cx="9252858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spcAft>
                <a:spcPts val="600"/>
              </a:spcAft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b="1" dirty="0"/>
              <a:t>Insumos esenciales para agroecología: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dirty="0"/>
              <a:t>- Fuente de insumos orgánicos de contribuye al sistema agrícola</a:t>
            </a:r>
            <a:r>
              <a:rPr lang="en-US" dirty="0"/>
              <a:t>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A1534-E117-4202-909F-B691608BE0DA}"/>
              </a:ext>
            </a:extLst>
          </p:cNvPr>
          <p:cNvSpPr/>
          <p:nvPr/>
        </p:nvSpPr>
        <p:spPr>
          <a:xfrm>
            <a:off x="9474200" y="5957670"/>
            <a:ext cx="2540000" cy="737470"/>
          </a:xfrm>
          <a:prstGeom prst="ellipse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Paisajes</a:t>
            </a:r>
            <a:endParaRPr lang="es-ES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5918DAF-962D-4FC2-AF66-722F8728867E}"/>
              </a:ext>
            </a:extLst>
          </p:cNvPr>
          <p:cNvSpPr/>
          <p:nvPr/>
        </p:nvSpPr>
        <p:spPr>
          <a:xfrm>
            <a:off x="152400" y="128129"/>
            <a:ext cx="2543666" cy="1380160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Ganadería</a:t>
            </a:r>
            <a:endParaRPr lang="es-UY" sz="24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578DD6-8FCE-43E0-874B-70C9C8EB0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0" y="4854291"/>
            <a:ext cx="2032655" cy="200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46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CF41831-C3CA-4891-BBE3-4115BA07933D}"/>
              </a:ext>
            </a:extLst>
          </p:cNvPr>
          <p:cNvSpPr txBox="1"/>
          <p:nvPr/>
        </p:nvSpPr>
        <p:spPr>
          <a:xfrm>
            <a:off x="690464" y="2350610"/>
            <a:ext cx="10142382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spcAft>
                <a:spcPts val="600"/>
              </a:spcAft>
              <a:defRPr sz="2000"/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b="1" dirty="0"/>
              <a:t>Relación pastizales-ganadería: 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dirty="0"/>
              <a:t>Visibilizar la </a:t>
            </a:r>
            <a:r>
              <a:rPr lang="es-ES" b="1" dirty="0"/>
              <a:t>conexión de pastizales y ganadería </a:t>
            </a:r>
            <a:r>
              <a:rPr lang="es-ES" dirty="0"/>
              <a:t>en la puna con su rol regenerador del suelo por su capacidad de retención del agua y </a:t>
            </a:r>
            <a:r>
              <a:rPr lang="es-ES" b="1" dirty="0"/>
              <a:t>disponibilidad de agua </a:t>
            </a:r>
            <a:r>
              <a:rPr lang="es-ES" dirty="0"/>
              <a:t>para la agricultura en zona baja.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313F38-7F01-4FEA-8D1A-6B6E1C62A6DB}"/>
              </a:ext>
            </a:extLst>
          </p:cNvPr>
          <p:cNvSpPr txBox="1"/>
          <p:nvPr/>
        </p:nvSpPr>
        <p:spPr>
          <a:xfrm>
            <a:off x="690459" y="3384929"/>
            <a:ext cx="10142381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spcAft>
                <a:spcPts val="600"/>
              </a:spcAft>
              <a:defRPr sz="400"/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sz="2000" b="1" dirty="0"/>
              <a:t>Herramientas de medición oferta, demanda y calidad</a:t>
            </a:r>
            <a:r>
              <a:rPr lang="es-ES" sz="2000" dirty="0"/>
              <a:t>: 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Se necesita </a:t>
            </a:r>
            <a:r>
              <a:rPr lang="es-ES" sz="2000" b="1" dirty="0"/>
              <a:t>herramientas</a:t>
            </a:r>
            <a:r>
              <a:rPr lang="es-ES" sz="2000" dirty="0"/>
              <a:t> y escala apropiada para medir balance hídrico de la cuenca.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Evaluar la </a:t>
            </a:r>
            <a:r>
              <a:rPr lang="es-ES" sz="2000" b="1" dirty="0"/>
              <a:t>calidad</a:t>
            </a:r>
            <a:r>
              <a:rPr lang="es-ES" sz="2000" dirty="0"/>
              <a:t> de agua en toda la ruta de la cuenca.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Determinar Uso eficiente del agua en la agricultura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F55C30-499C-4492-BEE5-C518A3E41E3D}"/>
              </a:ext>
            </a:extLst>
          </p:cNvPr>
          <p:cNvSpPr txBox="1"/>
          <p:nvPr/>
        </p:nvSpPr>
        <p:spPr>
          <a:xfrm>
            <a:off x="718452" y="5729233"/>
            <a:ext cx="1014238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spcAft>
                <a:spcPts val="600"/>
              </a:spcAft>
              <a:defRPr sz="2000"/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b="1" dirty="0"/>
              <a:t>Intervenciones de Riego y paisaje: 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dirty="0"/>
              <a:t>Introducción de riego o su manejo inadecuado modifica el paisaje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dirty="0"/>
              <a:t>A su vez un manejo adecuado del paisaje mejora el acceso al agua.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F00600-4DD0-4081-B62C-93A64871C94E}"/>
              </a:ext>
            </a:extLst>
          </p:cNvPr>
          <p:cNvSpPr txBox="1"/>
          <p:nvPr/>
        </p:nvSpPr>
        <p:spPr>
          <a:xfrm>
            <a:off x="699008" y="4713706"/>
            <a:ext cx="1014238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spcAft>
                <a:spcPts val="600"/>
              </a:spcAft>
              <a:defRPr sz="2000"/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b="1" dirty="0"/>
              <a:t>Cosecha de agua</a:t>
            </a:r>
            <a:r>
              <a:rPr lang="es-ES" dirty="0"/>
              <a:t>: 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dirty="0"/>
              <a:t>Opciones de cosecha</a:t>
            </a:r>
            <a:r>
              <a:rPr lang="es-ES" b="1" dirty="0"/>
              <a:t>, </a:t>
            </a:r>
            <a:r>
              <a:rPr lang="es-ES" dirty="0"/>
              <a:t>protección, conservación y restauración de fuentes de agua (pastizales, bofedales y  reservorios)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8B27EC-E889-4C45-9098-84F2A0EC2477}"/>
              </a:ext>
            </a:extLst>
          </p:cNvPr>
          <p:cNvSpPr txBox="1"/>
          <p:nvPr/>
        </p:nvSpPr>
        <p:spPr>
          <a:xfrm>
            <a:off x="690459" y="1395585"/>
            <a:ext cx="10142381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spcAft>
                <a:spcPts val="600"/>
              </a:spcAft>
              <a:defRPr sz="2000"/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b="1" dirty="0"/>
              <a:t>Gestión integral del paisaje: 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Entender mejor la </a:t>
            </a:r>
            <a:r>
              <a:rPr lang="es-ES" sz="1800" b="1" dirty="0"/>
              <a:t>ruta del agua </a:t>
            </a:r>
            <a:r>
              <a:rPr lang="es-ES" sz="1800" dirty="0"/>
              <a:t>y sus diferentes </a:t>
            </a:r>
            <a:r>
              <a:rPr lang="es-ES" sz="1800" b="1" dirty="0"/>
              <a:t>interacciones con las personas, las parcelas y el paisaje. Gestión integral </a:t>
            </a:r>
            <a:r>
              <a:rPr lang="es-ES" sz="1800" dirty="0"/>
              <a:t>de todos los elementos de una cuenca hidrográfica se vincula al paisaje.</a:t>
            </a:r>
            <a:endParaRPr lang="es-ES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3D0BAB7-620B-40B1-AD31-49EB4888C99D}"/>
              </a:ext>
            </a:extLst>
          </p:cNvPr>
          <p:cNvSpPr/>
          <p:nvPr/>
        </p:nvSpPr>
        <p:spPr>
          <a:xfrm>
            <a:off x="9576837" y="6057203"/>
            <a:ext cx="2540000" cy="737470"/>
          </a:xfrm>
          <a:prstGeom prst="ellipse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Paisajes</a:t>
            </a:r>
            <a:endParaRPr lang="es-ES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8AD01E-0BFA-44FA-A9FB-BC0EEA3BB9D1}"/>
              </a:ext>
            </a:extLst>
          </p:cNvPr>
          <p:cNvSpPr/>
          <p:nvPr/>
        </p:nvSpPr>
        <p:spPr>
          <a:xfrm>
            <a:off x="171061" y="80381"/>
            <a:ext cx="2543666" cy="138016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Agua</a:t>
            </a:r>
            <a:endParaRPr lang="es-UY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21715D-9A7E-4D7F-99CA-CBF979FDC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1333" y="80381"/>
            <a:ext cx="1585504" cy="11891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64F160-26D4-4B27-9B84-14F9438E5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6616" y="73420"/>
            <a:ext cx="1744708" cy="120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85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0E2A836-D7DA-4388-A455-22A9269C4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8" y="4227088"/>
            <a:ext cx="3643607" cy="23722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EF00600-4DD0-4081-B62C-93A64871C94E}"/>
              </a:ext>
            </a:extLst>
          </p:cNvPr>
          <p:cNvSpPr txBox="1"/>
          <p:nvPr/>
        </p:nvSpPr>
        <p:spPr>
          <a:xfrm>
            <a:off x="2943323" y="330209"/>
            <a:ext cx="8694495" cy="3539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spcAft>
                <a:spcPts val="600"/>
              </a:spcAft>
              <a:defRPr sz="2000"/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ES" b="1" dirty="0"/>
              <a:t>Acciones  para que los gobiernos  nacionales, regionales y locales puedan actuar: </a:t>
            </a:r>
          </a:p>
          <a:p>
            <a:pPr marL="720725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Generar </a:t>
            </a:r>
            <a:r>
              <a:rPr lang="es-ES" b="1" dirty="0"/>
              <a:t>políticas publicas </a:t>
            </a:r>
            <a:r>
              <a:rPr lang="es-ES" dirty="0"/>
              <a:t>para </a:t>
            </a:r>
            <a:r>
              <a:rPr lang="es-ES" sz="2400" b="1" dirty="0"/>
              <a:t>favorecer e incentivar</a:t>
            </a:r>
            <a:r>
              <a:rPr lang="es-ES" b="1" dirty="0"/>
              <a:t> </a:t>
            </a:r>
            <a:r>
              <a:rPr lang="es-ES" dirty="0"/>
              <a:t> en la compensación por servicios ecosistémicos - agua - tema de conexión urbana - rural para conservar agua, considerar la relacion de agua / carbono en el  suelo a nivel de paisaje</a:t>
            </a:r>
          </a:p>
          <a:p>
            <a:pPr marL="720725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Para que proyectos específicos vinculados a temas de conservación y uso sostenible de la biodiversidad integren a todos los sectores involucrados y vincularlos entre paisajes y ordenamiento territorial.</a:t>
            </a:r>
          </a:p>
          <a:p>
            <a:pPr marL="720725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Exista un reconocimiento de las autoridades originarias locales  que transmitan las acciones desde las comunidades, para que estas sea resguardadas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8B27EC-E889-4C45-9098-84F2A0EC2477}"/>
              </a:ext>
            </a:extLst>
          </p:cNvPr>
          <p:cNvSpPr txBox="1"/>
          <p:nvPr/>
        </p:nvSpPr>
        <p:spPr>
          <a:xfrm>
            <a:off x="3677614" y="4218192"/>
            <a:ext cx="7960204" cy="2523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spcAft>
                <a:spcPts val="600"/>
              </a:spcAft>
              <a:defRPr sz="2000"/>
            </a:lvl1pPr>
          </a:lstStyle>
          <a:p>
            <a:pPr lvl="0" algn="l">
              <a:spcBef>
                <a:spcPts val="0"/>
              </a:spcBef>
              <a:spcAft>
                <a:spcPts val="0"/>
              </a:spcAft>
            </a:pPr>
            <a:r>
              <a:rPr lang="es-ES" sz="1800" b="1" dirty="0">
                <a:solidFill>
                  <a:prstClr val="black"/>
                </a:solidFill>
              </a:rPr>
              <a:t>Acciones  para que actores locales tambien puedan actuar: </a:t>
            </a:r>
          </a:p>
          <a:p>
            <a:pPr marL="720725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Decisiones y acciones desde las comunidades y que influyan en las dinámicas del paisaje </a:t>
            </a:r>
          </a:p>
          <a:p>
            <a:pPr marL="720725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Diálogo y construcción de  políticas operativas desde los niveles comunales.</a:t>
            </a:r>
          </a:p>
          <a:p>
            <a:pPr marL="720725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La vinculación entre paisaje, espacios de socialización y calidad de vida.</a:t>
            </a:r>
          </a:p>
          <a:p>
            <a:pPr marL="720725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3D0BAB7-620B-40B1-AD31-49EB4888C99D}"/>
              </a:ext>
            </a:extLst>
          </p:cNvPr>
          <p:cNvSpPr/>
          <p:nvPr/>
        </p:nvSpPr>
        <p:spPr>
          <a:xfrm>
            <a:off x="9535273" y="6004490"/>
            <a:ext cx="2540000" cy="737470"/>
          </a:xfrm>
          <a:prstGeom prst="ellipse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2400" b="1" dirty="0"/>
              <a:t>Paisajes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8AD01E-0BFA-44FA-A9FB-BC0EEA3BB9D1}"/>
              </a:ext>
            </a:extLst>
          </p:cNvPr>
          <p:cNvSpPr/>
          <p:nvPr/>
        </p:nvSpPr>
        <p:spPr>
          <a:xfrm>
            <a:off x="219918" y="258636"/>
            <a:ext cx="2543666" cy="138016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2800" b="1" dirty="0">
                <a:solidFill>
                  <a:schemeClr val="bg1"/>
                </a:solidFill>
              </a:rPr>
              <a:t>Incidencia en políticas</a:t>
            </a:r>
            <a:endParaRPr lang="es-BO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623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EF00600-4DD0-4081-B62C-93A64871C94E}"/>
              </a:ext>
            </a:extLst>
          </p:cNvPr>
          <p:cNvSpPr txBox="1"/>
          <p:nvPr/>
        </p:nvSpPr>
        <p:spPr>
          <a:xfrm>
            <a:off x="3491346" y="314901"/>
            <a:ext cx="7938655" cy="47705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spcAft>
                <a:spcPts val="600"/>
              </a:spcAft>
              <a:defRPr sz="2000"/>
            </a:lvl1pPr>
          </a:lstStyle>
          <a:p>
            <a:pPr marL="179388" algn="l">
              <a:spcBef>
                <a:spcPts val="0"/>
              </a:spcBef>
              <a:spcAft>
                <a:spcPts val="0"/>
              </a:spcAft>
            </a:pPr>
            <a:r>
              <a:rPr lang="es-ES" sz="2400" b="1" dirty="0"/>
              <a:t>Paisaje como refugio de los insectos</a:t>
            </a:r>
          </a:p>
          <a:p>
            <a:pPr marL="522288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El paisaje es importante para conservar los artrópodos, con el objetivo de tener nuestros propios controladores biológicos (parasitoides, depredadores, polinizadores) para evitar el uso indiscriminado de pesticidas</a:t>
            </a:r>
          </a:p>
          <a:p>
            <a:pPr marL="522288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Paisajes como barreras o corredores para enemigos naturales. </a:t>
            </a:r>
          </a:p>
          <a:p>
            <a:pPr marL="522288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Paisajes para diversificar flora para control de plagas y mejora el hábitat de los polinizadores</a:t>
            </a:r>
          </a:p>
          <a:p>
            <a:pPr marL="522288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Dentro de un paisaje pienso que es importante conservar las plantas arvenses, ya que ellas nos ayudan a atraer insectos benéficos que nos ayudaran a controlar las plagas que dañan los cultivos. controlar </a:t>
            </a:r>
          </a:p>
          <a:p>
            <a:pPr marL="522288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El paisaje contribuye a promover la diversidad biológica, incluidos los polinizadores y los parasitoides.  Esto a su vez ayuda a la productividad de las fincas cercanas al paisaje, y también ayuda al control de las plagas.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8B27EC-E889-4C45-9098-84F2A0EC2477}"/>
              </a:ext>
            </a:extLst>
          </p:cNvPr>
          <p:cNvSpPr txBox="1"/>
          <p:nvPr/>
        </p:nvSpPr>
        <p:spPr>
          <a:xfrm>
            <a:off x="468929" y="5356533"/>
            <a:ext cx="8591944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spcAft>
                <a:spcPts val="600"/>
              </a:spcAft>
              <a:defRPr sz="2000"/>
            </a:lvl1pPr>
          </a:lstStyle>
          <a:p>
            <a:pPr marL="377825" algn="l">
              <a:spcBef>
                <a:spcPts val="0"/>
              </a:spcBef>
              <a:spcAft>
                <a:spcPts val="0"/>
              </a:spcAft>
            </a:pPr>
            <a:r>
              <a:rPr lang="es-ES" sz="2400" b="1" dirty="0"/>
              <a:t>Paisajes homogéneos e incidencia de Plagas</a:t>
            </a:r>
          </a:p>
          <a:p>
            <a:pPr marL="720725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Cultivos extensivos: influyen en el paisaje, en el control biológico y movimiento de depredadores entre cultivos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3D0BAB7-620B-40B1-AD31-49EB4888C99D}"/>
              </a:ext>
            </a:extLst>
          </p:cNvPr>
          <p:cNvSpPr/>
          <p:nvPr/>
        </p:nvSpPr>
        <p:spPr>
          <a:xfrm>
            <a:off x="9535273" y="6004490"/>
            <a:ext cx="2540000" cy="737470"/>
          </a:xfrm>
          <a:prstGeom prst="ellipse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2400" b="1" dirty="0"/>
              <a:t>Paisajes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8AD01E-0BFA-44FA-A9FB-BC0EEA3BB9D1}"/>
              </a:ext>
            </a:extLst>
          </p:cNvPr>
          <p:cNvSpPr/>
          <p:nvPr/>
        </p:nvSpPr>
        <p:spPr>
          <a:xfrm>
            <a:off x="227142" y="205640"/>
            <a:ext cx="2759179" cy="1380160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2400" b="1" dirty="0">
                <a:solidFill>
                  <a:schemeClr val="bg1"/>
                </a:solidFill>
              </a:rPr>
              <a:t>Plagas y polinizadores</a:t>
            </a:r>
            <a:endParaRPr lang="es-BO" sz="1050" b="1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C9B6951-D376-45EF-9132-D85EFFD37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42" y="1670133"/>
            <a:ext cx="2857500" cy="16002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4CCC6B7-75F6-4627-BEF6-6E0325A3B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42" y="3569197"/>
            <a:ext cx="2857500" cy="148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70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73D0BAB7-620B-40B1-AD31-49EB4888C99D}"/>
              </a:ext>
            </a:extLst>
          </p:cNvPr>
          <p:cNvSpPr/>
          <p:nvPr/>
        </p:nvSpPr>
        <p:spPr>
          <a:xfrm>
            <a:off x="9535273" y="6004490"/>
            <a:ext cx="2540000" cy="737470"/>
          </a:xfrm>
          <a:prstGeom prst="ellipse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2400" b="1" dirty="0"/>
              <a:t>Paisajes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8AD01E-0BFA-44FA-A9FB-BC0EEA3BB9D1}"/>
              </a:ext>
            </a:extLst>
          </p:cNvPr>
          <p:cNvSpPr/>
          <p:nvPr/>
        </p:nvSpPr>
        <p:spPr>
          <a:xfrm>
            <a:off x="104310" y="113048"/>
            <a:ext cx="3264204" cy="154127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2200" b="1" dirty="0">
                <a:solidFill>
                  <a:srgbClr val="C00000"/>
                </a:solidFill>
              </a:rPr>
              <a:t>Cultivos y agrobiodiversidad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A3BFB349-14A6-4E2C-81AD-B8612B646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46" y="2140528"/>
            <a:ext cx="3359240" cy="1928854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EF00600-4DD0-4081-B62C-93A64871C94E}"/>
              </a:ext>
            </a:extLst>
          </p:cNvPr>
          <p:cNvSpPr txBox="1"/>
          <p:nvPr/>
        </p:nvSpPr>
        <p:spPr>
          <a:xfrm>
            <a:off x="3671249" y="283219"/>
            <a:ext cx="8116300" cy="4462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spcAft>
                <a:spcPts val="600"/>
              </a:spcAft>
              <a:defRPr sz="2000"/>
            </a:lvl1pPr>
          </a:lstStyle>
          <a:p>
            <a:pPr algn="l"/>
            <a:r>
              <a:rPr lang="es-ES" sz="2400" b="1" dirty="0"/>
              <a:t>Paisaje como refugio de la agrobiodiversidad</a:t>
            </a:r>
          </a:p>
          <a:p>
            <a:pPr marL="355600" indent="-342900" algn="l">
              <a:buFont typeface="Wingdings" panose="05000000000000000000" pitchFamily="2" charset="2"/>
              <a:buChar char="ü"/>
            </a:pPr>
            <a:r>
              <a:rPr lang="es-ES" dirty="0"/>
              <a:t>Los pisos ecológicos y diferentes ambientes andinos ayudan a la agrobiodiversidad</a:t>
            </a:r>
          </a:p>
          <a:p>
            <a:pPr marL="355600" indent="-342900" algn="l">
              <a:buFont typeface="Wingdings" panose="05000000000000000000" pitchFamily="2" charset="2"/>
              <a:buChar char="ü"/>
            </a:pPr>
            <a:r>
              <a:rPr lang="es-ES" dirty="0"/>
              <a:t>El manejo de los diferentes pisos ecológicos contribuyen a una mejor gestión de los recursos.</a:t>
            </a:r>
          </a:p>
          <a:p>
            <a:pPr marL="355600" indent="-342900" algn="l">
              <a:buFont typeface="Wingdings" panose="05000000000000000000" pitchFamily="2" charset="2"/>
              <a:buChar char="ü"/>
            </a:pPr>
            <a:r>
              <a:rPr lang="es-ES" dirty="0"/>
              <a:t>La zonificación </a:t>
            </a:r>
            <a:r>
              <a:rPr lang="es-ES" dirty="0" err="1"/>
              <a:t>AE</a:t>
            </a:r>
            <a:r>
              <a:rPr lang="es-ES" dirty="0"/>
              <a:t> de cultivos (agricultura, ganado, etc.) varia según la zona o región.</a:t>
            </a:r>
          </a:p>
          <a:p>
            <a:pPr marL="355600" indent="-342900" algn="l">
              <a:buFont typeface="Wingdings" panose="05000000000000000000" pitchFamily="2" charset="2"/>
              <a:buChar char="ü"/>
            </a:pPr>
            <a:r>
              <a:rPr lang="es-ES" dirty="0"/>
              <a:t>Diversidad de semillas (nativas y cultivada)  contribuye a un paisaje diverso</a:t>
            </a:r>
          </a:p>
          <a:p>
            <a:pPr marL="355600" indent="-342900" algn="l">
              <a:buFont typeface="Wingdings" panose="05000000000000000000" pitchFamily="2" charset="2"/>
              <a:buChar char="ü"/>
            </a:pPr>
            <a:r>
              <a:rPr lang="es-ES" dirty="0"/>
              <a:t>Promover el resguardo y conservación de la agrobiodiversidad</a:t>
            </a:r>
          </a:p>
          <a:p>
            <a:pPr marL="355600" indent="-342900" algn="l">
              <a:buFont typeface="Wingdings" panose="05000000000000000000" pitchFamily="2" charset="2"/>
              <a:buChar char="ü"/>
            </a:pPr>
            <a:r>
              <a:rPr lang="es-ES" dirty="0"/>
              <a:t>Como asegurar diversidad en función de las realidades locales</a:t>
            </a: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7470B2C7-F0FB-4DCE-A1B8-CD92AAA7D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27" y="4555588"/>
            <a:ext cx="7246861" cy="2415620"/>
          </a:xfrm>
          <a:prstGeom prst="horizontalScroll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279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EF00600-4DD0-4081-B62C-93A64871C94E}"/>
              </a:ext>
            </a:extLst>
          </p:cNvPr>
          <p:cNvSpPr txBox="1"/>
          <p:nvPr/>
        </p:nvSpPr>
        <p:spPr>
          <a:xfrm>
            <a:off x="3491346" y="314901"/>
            <a:ext cx="8509845" cy="5078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spcAft>
                <a:spcPts val="600"/>
              </a:spcAft>
              <a:defRPr sz="2000"/>
            </a:lvl1pPr>
          </a:lstStyle>
          <a:p>
            <a:pPr marL="179388" algn="l">
              <a:spcBef>
                <a:spcPts val="0"/>
              </a:spcBef>
              <a:spcAft>
                <a:spcPts val="0"/>
              </a:spcAft>
            </a:pPr>
            <a:r>
              <a:rPr lang="es-ES" sz="2400" b="1" dirty="0"/>
              <a:t>El paisaje y el cambio climático</a:t>
            </a:r>
          </a:p>
          <a:p>
            <a:pPr marL="522288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Hay un nivel de políticas de carbono que está mucho mas grande de la escala de la finca.  En tierras altas el suelo contiene más carbono que la vegetación y es prioritaria.</a:t>
            </a:r>
          </a:p>
          <a:p>
            <a:pPr marL="522288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Incremento de Intensidad de lluvias, afectan al recurso suelo y cambian el paisaje</a:t>
            </a:r>
          </a:p>
          <a:p>
            <a:pPr marL="522288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Efecto de las temperaturas sobre los paisajes</a:t>
            </a:r>
          </a:p>
          <a:p>
            <a:pPr marL="522288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Generar información y conocimiento para dialogar medidas de adaptación al CC</a:t>
            </a:r>
          </a:p>
          <a:p>
            <a:pPr marL="522288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En la adaptación al cambio climático tener muy en cuenta el conocimiento local.</a:t>
            </a:r>
          </a:p>
          <a:p>
            <a:pPr marL="522288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Diversificando el paisaje, mejora el control natural de las plagas, lo que a su vez puede conducir a la reducción del uso de plaguicidas químicos. Se sabe que la producción y el uso de plaguicidas químicos contribuyen a los gases de efecto invernadero. </a:t>
            </a:r>
          </a:p>
          <a:p>
            <a:pPr marL="522288" indent="-342900" algn="l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dirty="0"/>
              <a:t>Diferentes niveles de afectación en función del contexto del paisaje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3D0BAB7-620B-40B1-AD31-49EB4888C99D}"/>
              </a:ext>
            </a:extLst>
          </p:cNvPr>
          <p:cNvSpPr/>
          <p:nvPr/>
        </p:nvSpPr>
        <p:spPr>
          <a:xfrm>
            <a:off x="9535273" y="6004490"/>
            <a:ext cx="2540000" cy="737470"/>
          </a:xfrm>
          <a:prstGeom prst="ellipse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2400" b="1" dirty="0"/>
              <a:t>Paisajes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8AD01E-0BFA-44FA-A9FB-BC0EEA3BB9D1}"/>
              </a:ext>
            </a:extLst>
          </p:cNvPr>
          <p:cNvSpPr/>
          <p:nvPr/>
        </p:nvSpPr>
        <p:spPr>
          <a:xfrm>
            <a:off x="227142" y="205640"/>
            <a:ext cx="2759179" cy="1380160"/>
          </a:xfrm>
          <a:prstGeom prst="ellipse">
            <a:avLst/>
          </a:prstGeom>
          <a:solidFill>
            <a:srgbClr val="00CC00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BO" sz="2800" b="1" dirty="0">
                <a:solidFill>
                  <a:schemeClr val="tx1"/>
                </a:solidFill>
              </a:rPr>
              <a:t>Cambio climático</a:t>
            </a:r>
            <a:endParaRPr lang="es-BO" sz="11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E446F600-9E80-4822-8250-F27E6D232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09" y="2163784"/>
            <a:ext cx="2998955" cy="1980322"/>
          </a:xfrm>
          <a:prstGeom prst="flowChartMultidocumen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3F2EA816-CED9-4585-B8E0-5B2EB83D1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09" y="4677318"/>
            <a:ext cx="3111949" cy="1867169"/>
          </a:xfrm>
          <a:prstGeom prst="plaqu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ee the source image">
            <a:extLst>
              <a:ext uri="{FF2B5EF4-FFF2-40B4-BE49-F238E27FC236}">
                <a16:creationId xmlns:a16="http://schemas.microsoft.com/office/drawing/2014/main" id="{D0632BA5-0BD2-46D0-BC1D-22E01DCED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744" y="5461993"/>
            <a:ext cx="3165876" cy="1330657"/>
          </a:xfrm>
          <a:prstGeom prst="homePlat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339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2233F-D29F-4866-8116-D31E6FA8D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8670"/>
            <a:ext cx="10515600" cy="789763"/>
          </a:xfrm>
        </p:spPr>
        <p:txBody>
          <a:bodyPr/>
          <a:lstStyle/>
          <a:p>
            <a:pPr algn="ctr"/>
            <a:r>
              <a:rPr lang="es-ES" dirty="0"/>
              <a:t>Plan de actividades 2020 – 2021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2795A98-7F6D-4E66-8AF6-B9AA1EDDAF1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20818"/>
          <a:ext cx="10515600" cy="5217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8251414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5573756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21537636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5033377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697866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>
                          <a:solidFill>
                            <a:schemeClr val="tx1"/>
                          </a:solidFill>
                        </a:rPr>
                        <a:t>Set – Oct -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Dic – Ene -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>
                          <a:solidFill>
                            <a:schemeClr val="tx1"/>
                          </a:solidFill>
                        </a:rPr>
                        <a:t>Mar- Abr-May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Jun-Jul-</a:t>
                      </a:r>
                      <a:r>
                        <a:rPr lang="es-ES" noProof="0" dirty="0" err="1">
                          <a:solidFill>
                            <a:schemeClr val="tx1"/>
                          </a:solidFill>
                        </a:rPr>
                        <a:t>Ago</a:t>
                      </a:r>
                      <a:endParaRPr lang="es-ES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68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noProof="0" dirty="0"/>
                        <a:t>1. </a:t>
                      </a:r>
                      <a:r>
                        <a:rPr lang="es-ES" noProof="0" dirty="0" err="1"/>
                        <a:t>Webinar</a:t>
                      </a:r>
                      <a:r>
                        <a:rPr lang="es-ES" noProof="0" dirty="0"/>
                        <a:t> revisión artículos y enfoques agroecológicos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036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noProof="0" dirty="0"/>
                        <a:t>2. White </a:t>
                      </a:r>
                      <a:r>
                        <a:rPr lang="es-ES" noProof="0" dirty="0" err="1"/>
                        <a:t>paper</a:t>
                      </a:r>
                      <a:r>
                        <a:rPr lang="es-ES" noProof="0" dirty="0"/>
                        <a:t> Marco conceptual I+ </a:t>
                      </a:r>
                      <a:r>
                        <a:rPr lang="es-ES" noProof="0" dirty="0" err="1"/>
                        <a:t>D+i</a:t>
                      </a:r>
                      <a:r>
                        <a:rPr lang="es-ES" noProof="0" dirty="0"/>
                        <a:t> paisajes andinos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14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noProof="0" dirty="0"/>
                        <a:t>3. Video tutorial Kit suelos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484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noProof="0" dirty="0"/>
                        <a:t>4. Taller virtual imágenes multiespectrales (NDVI)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50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noProof="0" dirty="0"/>
                        <a:t>5. AT Manejo Holístico+ Agri. Regenerativa + Gan. Regenerativa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00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817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1452</Words>
  <Application>Microsoft Office PowerPoint</Application>
  <PresentationFormat>Widescreen</PresentationFormat>
  <Paragraphs>140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 de actividades 2020 –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Meza Retamozo,Katherin Paola</dc:creator>
  <cp:lastModifiedBy>Meza Retamozo,Katherin Paola</cp:lastModifiedBy>
  <cp:revision>54</cp:revision>
  <dcterms:created xsi:type="dcterms:W3CDTF">2020-07-10T03:56:54Z</dcterms:created>
  <dcterms:modified xsi:type="dcterms:W3CDTF">2020-07-14T04:44:35Z</dcterms:modified>
</cp:coreProperties>
</file>