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323" r:id="rId3"/>
    <p:sldId id="293" r:id="rId4"/>
    <p:sldId id="257" r:id="rId5"/>
    <p:sldId id="289" r:id="rId6"/>
    <p:sldId id="290" r:id="rId7"/>
    <p:sldId id="291" r:id="rId8"/>
    <p:sldId id="258" r:id="rId9"/>
    <p:sldId id="292" r:id="rId10"/>
    <p:sldId id="327" r:id="rId11"/>
    <p:sldId id="304" r:id="rId12"/>
    <p:sldId id="321" r:id="rId13"/>
    <p:sldId id="300" r:id="rId14"/>
    <p:sldId id="322" r:id="rId15"/>
    <p:sldId id="312" r:id="rId16"/>
    <p:sldId id="301" r:id="rId17"/>
    <p:sldId id="302" r:id="rId18"/>
    <p:sldId id="296" r:id="rId19"/>
    <p:sldId id="303" r:id="rId20"/>
    <p:sldId id="267" r:id="rId21"/>
    <p:sldId id="282" r:id="rId22"/>
    <p:sldId id="334" r:id="rId23"/>
    <p:sldId id="346" r:id="rId24"/>
    <p:sldId id="309" r:id="rId25"/>
    <p:sldId id="338" r:id="rId26"/>
    <p:sldId id="340" r:id="rId27"/>
    <p:sldId id="335" r:id="rId28"/>
    <p:sldId id="341" r:id="rId29"/>
    <p:sldId id="342" r:id="rId30"/>
    <p:sldId id="343" r:id="rId31"/>
    <p:sldId id="286" r:id="rId32"/>
    <p:sldId id="348" r:id="rId33"/>
    <p:sldId id="347" r:id="rId34"/>
    <p:sldId id="344" r:id="rId35"/>
    <p:sldId id="349" r:id="rId36"/>
    <p:sldId id="350" r:id="rId37"/>
    <p:sldId id="328" r:id="rId38"/>
    <p:sldId id="273" r:id="rId39"/>
    <p:sldId id="297" r:id="rId40"/>
    <p:sldId id="316" r:id="rId41"/>
    <p:sldId id="317" r:id="rId42"/>
    <p:sldId id="329" r:id="rId43"/>
    <p:sldId id="318" r:id="rId44"/>
    <p:sldId id="330" r:id="rId45"/>
    <p:sldId id="351" r:id="rId46"/>
    <p:sldId id="345" r:id="rId47"/>
  </p:sldIdLst>
  <p:sldSz cx="12192000" cy="6858000"/>
  <p:notesSz cx="6858000" cy="1514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QS" initials="QS"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6EEE"/>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6763EA-123F-4499-A8BB-882FC7D9CF65}" v="166" dt="2020-06-17T12:12:01.009"/>
    <p1510:client id="{E1C8A7F7-AF64-4BFF-A3CF-043BEDA372E4}" v="4" dt="2020-06-17T12:20:26.90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7" autoAdjust="0"/>
    <p:restoredTop sz="87277" autoAdjust="0"/>
  </p:normalViewPr>
  <p:slideViewPr>
    <p:cSldViewPr snapToGrid="0">
      <p:cViewPr>
        <p:scale>
          <a:sx n="125" d="100"/>
          <a:sy n="125" d="100"/>
        </p:scale>
        <p:origin x="1589" y="538"/>
      </p:cViewPr>
      <p:guideLst>
        <p:guide orient="horz" pos="2160"/>
        <p:guide pos="384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746763EA-123F-4499-A8BB-882FC7D9CF65}"/>
    <pc:docChg chg="modSld">
      <pc:chgData name="" userId="" providerId="" clId="Web-{746763EA-123F-4499-A8BB-882FC7D9CF65}" dt="2020-06-17T12:12:01.009" v="158" actId="1076"/>
      <pc:docMkLst>
        <pc:docMk/>
      </pc:docMkLst>
      <pc:sldChg chg="addSp delSp modSp modNotes">
        <pc:chgData name="" userId="" providerId="" clId="Web-{746763EA-123F-4499-A8BB-882FC7D9CF65}" dt="2020-06-17T12:08:03.200" v="112"/>
        <pc:sldMkLst>
          <pc:docMk/>
          <pc:sldMk cId="1774773342" sldId="281"/>
        </pc:sldMkLst>
        <pc:spChg chg="mod">
          <ac:chgData name="" userId="" providerId="" clId="Web-{746763EA-123F-4499-A8BB-882FC7D9CF65}" dt="2020-06-17T12:01:33.368" v="13" actId="20577"/>
          <ac:spMkLst>
            <pc:docMk/>
            <pc:sldMk cId="1774773342" sldId="281"/>
            <ac:spMk id="2" creationId="{00000000-0000-0000-0000-000000000000}"/>
          </ac:spMkLst>
        </pc:spChg>
        <pc:spChg chg="del">
          <ac:chgData name="" userId="" providerId="" clId="Web-{746763EA-123F-4499-A8BB-882FC7D9CF65}" dt="2020-06-17T12:00:54.304" v="2"/>
          <ac:spMkLst>
            <pc:docMk/>
            <pc:sldMk cId="1774773342" sldId="281"/>
            <ac:spMk id="3" creationId="{00000000-0000-0000-0000-000000000000}"/>
          </ac:spMkLst>
        </pc:spChg>
        <pc:spChg chg="add del mod">
          <ac:chgData name="" userId="" providerId="" clId="Web-{746763EA-123F-4499-A8BB-882FC7D9CF65}" dt="2020-06-17T12:01:34.337" v="15"/>
          <ac:spMkLst>
            <pc:docMk/>
            <pc:sldMk cId="1774773342" sldId="281"/>
            <ac:spMk id="6" creationId="{35715BE8-445B-4826-BDB3-EE0D54A63810}"/>
          </ac:spMkLst>
        </pc:spChg>
        <pc:spChg chg="add mod">
          <ac:chgData name="" userId="" providerId="" clId="Web-{746763EA-123F-4499-A8BB-882FC7D9CF65}" dt="2020-06-17T12:04:45.722" v="70" actId="1076"/>
          <ac:spMkLst>
            <pc:docMk/>
            <pc:sldMk cId="1774773342" sldId="281"/>
            <ac:spMk id="9" creationId="{101F51C6-81B1-4967-ABEF-9920B6588F3B}"/>
          </ac:spMkLst>
        </pc:spChg>
        <pc:spChg chg="add mod">
          <ac:chgData name="" userId="" providerId="" clId="Web-{746763EA-123F-4499-A8BB-882FC7D9CF65}" dt="2020-06-17T12:07:28.089" v="105" actId="20577"/>
          <ac:spMkLst>
            <pc:docMk/>
            <pc:sldMk cId="1774773342" sldId="281"/>
            <ac:spMk id="10" creationId="{BECE2529-ACCD-4796-809B-968A7BDFD30E}"/>
          </ac:spMkLst>
        </pc:spChg>
        <pc:picChg chg="add del mod">
          <ac:chgData name="" userId="" providerId="" clId="Web-{746763EA-123F-4499-A8BB-882FC7D9CF65}" dt="2020-06-17T11:59:57.629" v="1"/>
          <ac:picMkLst>
            <pc:docMk/>
            <pc:sldMk cId="1774773342" sldId="281"/>
            <ac:picMk id="4" creationId="{4D36E9C3-F19F-4FB8-AE24-374DFEFF3D79}"/>
          </ac:picMkLst>
        </pc:picChg>
        <pc:picChg chg="add del mod ord">
          <ac:chgData name="" userId="" providerId="" clId="Web-{746763EA-123F-4499-A8BB-882FC7D9CF65}" dt="2020-06-17T12:01:12.195" v="4"/>
          <ac:picMkLst>
            <pc:docMk/>
            <pc:sldMk cId="1774773342" sldId="281"/>
            <ac:picMk id="7" creationId="{0B7E6819-B309-4BA1-894A-02600C35AF63}"/>
          </ac:picMkLst>
        </pc:picChg>
        <pc:picChg chg="add del mod">
          <ac:chgData name="" userId="" providerId="" clId="Web-{746763EA-123F-4499-A8BB-882FC7D9CF65}" dt="2020-06-17T12:01:58.698" v="20"/>
          <ac:picMkLst>
            <pc:docMk/>
            <pc:sldMk cId="1774773342" sldId="281"/>
            <ac:picMk id="8" creationId="{48097457-E129-4CBF-B9F4-450E2B10B268}"/>
          </ac:picMkLst>
        </pc:picChg>
        <pc:picChg chg="add del mod">
          <ac:chgData name="" userId="" providerId="" clId="Web-{746763EA-123F-4499-A8BB-882FC7D9CF65}" dt="2020-06-17T12:05:30.193" v="75"/>
          <ac:picMkLst>
            <pc:docMk/>
            <pc:sldMk cId="1774773342" sldId="281"/>
            <ac:picMk id="11" creationId="{F7BDFB29-0D23-419F-A038-76406C7AD0DB}"/>
          </ac:picMkLst>
        </pc:picChg>
        <pc:picChg chg="add mod ord">
          <ac:chgData name="" userId="" providerId="" clId="Web-{746763EA-123F-4499-A8BB-882FC7D9CF65}" dt="2020-06-17T12:05:54.225" v="79"/>
          <ac:picMkLst>
            <pc:docMk/>
            <pc:sldMk cId="1774773342" sldId="281"/>
            <ac:picMk id="12" creationId="{11724729-AA9D-4669-96EA-1450AA857443}"/>
          </ac:picMkLst>
        </pc:picChg>
      </pc:sldChg>
      <pc:sldChg chg="addSp modSp modNotes">
        <pc:chgData name="" userId="" providerId="" clId="Web-{746763EA-123F-4499-A8BB-882FC7D9CF65}" dt="2020-06-17T12:12:01.009" v="158" actId="1076"/>
        <pc:sldMkLst>
          <pc:docMk/>
          <pc:sldMk cId="3115727577" sldId="287"/>
        </pc:sldMkLst>
        <pc:spChg chg="mod">
          <ac:chgData name="" userId="" providerId="" clId="Web-{746763EA-123F-4499-A8BB-882FC7D9CF65}" dt="2020-06-17T12:09:10.375" v="119" actId="20577"/>
          <ac:spMkLst>
            <pc:docMk/>
            <pc:sldMk cId="3115727577" sldId="287"/>
            <ac:spMk id="2" creationId="{00000000-0000-0000-0000-000000000000}"/>
          </ac:spMkLst>
        </pc:spChg>
        <pc:spChg chg="mod">
          <ac:chgData name="" userId="" providerId="" clId="Web-{746763EA-123F-4499-A8BB-882FC7D9CF65}" dt="2020-06-17T12:10:14.285" v="142" actId="14100"/>
          <ac:spMkLst>
            <pc:docMk/>
            <pc:sldMk cId="3115727577" sldId="287"/>
            <ac:spMk id="3" creationId="{00000000-0000-0000-0000-000000000000}"/>
          </ac:spMkLst>
        </pc:spChg>
        <pc:picChg chg="add mod">
          <ac:chgData name="" userId="" providerId="" clId="Web-{746763EA-123F-4499-A8BB-882FC7D9CF65}" dt="2020-06-17T12:10:36.599" v="145" actId="14100"/>
          <ac:picMkLst>
            <pc:docMk/>
            <pc:sldMk cId="3115727577" sldId="287"/>
            <ac:picMk id="4" creationId="{9FCBDDDA-4B23-4402-9D20-EA8F2392F2B4}"/>
          </ac:picMkLst>
        </pc:picChg>
        <pc:picChg chg="add mod">
          <ac:chgData name="" userId="" providerId="" clId="Web-{746763EA-123F-4499-A8BB-882FC7D9CF65}" dt="2020-06-17T12:12:01.009" v="158" actId="1076"/>
          <ac:picMkLst>
            <pc:docMk/>
            <pc:sldMk cId="3115727577" sldId="287"/>
            <ac:picMk id="5" creationId="{B2CA4089-F235-4987-93C3-A9E6960B2642}"/>
          </ac:picMkLst>
        </pc:picChg>
      </pc:sldChg>
    </pc:docChg>
  </pc:docChgLst>
  <pc:docChgLst>
    <pc:chgData clId="Web-{E1C8A7F7-AF64-4BFF-A3CF-043BEDA372E4}"/>
    <pc:docChg chg="modSld">
      <pc:chgData name="" userId="" providerId="" clId="Web-{E1C8A7F7-AF64-4BFF-A3CF-043BEDA372E4}" dt="2020-06-17T12:20:24.253" v="2" actId="20577"/>
      <pc:docMkLst>
        <pc:docMk/>
      </pc:docMkLst>
      <pc:sldChg chg="modSp">
        <pc:chgData name="" userId="" providerId="" clId="Web-{E1C8A7F7-AF64-4BFF-A3CF-043BEDA372E4}" dt="2020-06-17T12:19:59.501" v="0" actId="20577"/>
        <pc:sldMkLst>
          <pc:docMk/>
          <pc:sldMk cId="1774773342" sldId="281"/>
        </pc:sldMkLst>
        <pc:spChg chg="mod">
          <ac:chgData name="" userId="" providerId="" clId="Web-{E1C8A7F7-AF64-4BFF-A3CF-043BEDA372E4}" dt="2020-06-17T12:19:59.501" v="0" actId="20577"/>
          <ac:spMkLst>
            <pc:docMk/>
            <pc:sldMk cId="1774773342" sldId="281"/>
            <ac:spMk id="10" creationId="{BECE2529-ACCD-4796-809B-968A7BDFD30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CD643B-CD1D-4CEB-8538-547ED32135B0}" type="datetimeFigureOut">
              <a:rPr lang="en-GB"/>
              <a:t>20/06/2020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A5F0D0-EA32-49F2-AF0E-C506C7050E3B}" type="slidenum">
              <a:rPr lang="en-GB"/>
              <a:t>‹N°›</a:t>
            </a:fld>
            <a:endParaRPr lang="en-GB"/>
          </a:p>
        </p:txBody>
      </p:sp>
    </p:spTree>
    <p:extLst>
      <p:ext uri="{BB962C8B-B14F-4D97-AF65-F5344CB8AC3E}">
        <p14:creationId xmlns:p14="http://schemas.microsoft.com/office/powerpoint/2010/main" val="2397834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1</a:t>
            </a:fld>
            <a:endParaRPr lang="en-GB"/>
          </a:p>
        </p:txBody>
      </p:sp>
    </p:spTree>
    <p:extLst>
      <p:ext uri="{BB962C8B-B14F-4D97-AF65-F5344CB8AC3E}">
        <p14:creationId xmlns:p14="http://schemas.microsoft.com/office/powerpoint/2010/main" val="3195817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11</a:t>
            </a:fld>
            <a:endParaRPr lang="en-GB"/>
          </a:p>
        </p:txBody>
      </p:sp>
    </p:spTree>
    <p:extLst>
      <p:ext uri="{BB962C8B-B14F-4D97-AF65-F5344CB8AC3E}">
        <p14:creationId xmlns:p14="http://schemas.microsoft.com/office/powerpoint/2010/main" val="714095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13</a:t>
            </a:fld>
            <a:endParaRPr lang="en-GB"/>
          </a:p>
        </p:txBody>
      </p:sp>
    </p:spTree>
    <p:extLst>
      <p:ext uri="{BB962C8B-B14F-4D97-AF65-F5344CB8AC3E}">
        <p14:creationId xmlns:p14="http://schemas.microsoft.com/office/powerpoint/2010/main" val="4131243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14</a:t>
            </a:fld>
            <a:endParaRPr lang="en-GB"/>
          </a:p>
        </p:txBody>
      </p:sp>
    </p:spTree>
    <p:extLst>
      <p:ext uri="{BB962C8B-B14F-4D97-AF65-F5344CB8AC3E}">
        <p14:creationId xmlns:p14="http://schemas.microsoft.com/office/powerpoint/2010/main" val="3386336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err="1" smtClean="0"/>
              <a:t>Perfiles</a:t>
            </a:r>
            <a:r>
              <a:rPr lang="en-US" dirty="0" smtClean="0"/>
              <a:t> </a:t>
            </a:r>
            <a:r>
              <a:rPr lang="en-US" dirty="0" err="1" smtClean="0"/>
              <a:t>diferentes</a:t>
            </a:r>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19</a:t>
            </a:fld>
            <a:endParaRPr lang="en-GB"/>
          </a:p>
        </p:txBody>
      </p:sp>
    </p:spTree>
    <p:extLst>
      <p:ext uri="{BB962C8B-B14F-4D97-AF65-F5344CB8AC3E}">
        <p14:creationId xmlns:p14="http://schemas.microsoft.com/office/powerpoint/2010/main" val="3814619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20</a:t>
            </a:fld>
            <a:endParaRPr lang="en-GB"/>
          </a:p>
        </p:txBody>
      </p:sp>
    </p:spTree>
    <p:extLst>
      <p:ext uri="{BB962C8B-B14F-4D97-AF65-F5344CB8AC3E}">
        <p14:creationId xmlns:p14="http://schemas.microsoft.com/office/powerpoint/2010/main" val="2053195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21</a:t>
            </a:fld>
            <a:endParaRPr lang="en-GB"/>
          </a:p>
        </p:txBody>
      </p:sp>
    </p:spTree>
    <p:extLst>
      <p:ext uri="{BB962C8B-B14F-4D97-AF65-F5344CB8AC3E}">
        <p14:creationId xmlns:p14="http://schemas.microsoft.com/office/powerpoint/2010/main" val="2419183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22</a:t>
            </a:fld>
            <a:endParaRPr lang="en-GB"/>
          </a:p>
        </p:txBody>
      </p:sp>
    </p:spTree>
    <p:extLst>
      <p:ext uri="{BB962C8B-B14F-4D97-AF65-F5344CB8AC3E}">
        <p14:creationId xmlns:p14="http://schemas.microsoft.com/office/powerpoint/2010/main" val="3627765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23</a:t>
            </a:fld>
            <a:endParaRPr lang="en-GB"/>
          </a:p>
        </p:txBody>
      </p:sp>
    </p:spTree>
    <p:extLst>
      <p:ext uri="{BB962C8B-B14F-4D97-AF65-F5344CB8AC3E}">
        <p14:creationId xmlns:p14="http://schemas.microsoft.com/office/powerpoint/2010/main" val="2502359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24</a:t>
            </a:fld>
            <a:endParaRPr lang="en-GB"/>
          </a:p>
        </p:txBody>
      </p:sp>
    </p:spTree>
    <p:extLst>
      <p:ext uri="{BB962C8B-B14F-4D97-AF65-F5344CB8AC3E}">
        <p14:creationId xmlns:p14="http://schemas.microsoft.com/office/powerpoint/2010/main" val="1888621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25</a:t>
            </a:fld>
            <a:endParaRPr lang="en-GB"/>
          </a:p>
        </p:txBody>
      </p:sp>
    </p:spTree>
    <p:extLst>
      <p:ext uri="{BB962C8B-B14F-4D97-AF65-F5344CB8AC3E}">
        <p14:creationId xmlns:p14="http://schemas.microsoft.com/office/powerpoint/2010/main" val="4233934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26</a:t>
            </a:fld>
            <a:endParaRPr lang="en-GB"/>
          </a:p>
        </p:txBody>
      </p:sp>
    </p:spTree>
    <p:extLst>
      <p:ext uri="{BB962C8B-B14F-4D97-AF65-F5344CB8AC3E}">
        <p14:creationId xmlns:p14="http://schemas.microsoft.com/office/powerpoint/2010/main" val="1752118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27</a:t>
            </a:fld>
            <a:endParaRPr lang="en-GB"/>
          </a:p>
        </p:txBody>
      </p:sp>
    </p:spTree>
    <p:extLst>
      <p:ext uri="{BB962C8B-B14F-4D97-AF65-F5344CB8AC3E}">
        <p14:creationId xmlns:p14="http://schemas.microsoft.com/office/powerpoint/2010/main" val="2348409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28</a:t>
            </a:fld>
            <a:endParaRPr lang="en-GB"/>
          </a:p>
        </p:txBody>
      </p:sp>
    </p:spTree>
    <p:extLst>
      <p:ext uri="{BB962C8B-B14F-4D97-AF65-F5344CB8AC3E}">
        <p14:creationId xmlns:p14="http://schemas.microsoft.com/office/powerpoint/2010/main" val="4249061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29</a:t>
            </a:fld>
            <a:endParaRPr lang="en-GB"/>
          </a:p>
        </p:txBody>
      </p:sp>
    </p:spTree>
    <p:extLst>
      <p:ext uri="{BB962C8B-B14F-4D97-AF65-F5344CB8AC3E}">
        <p14:creationId xmlns:p14="http://schemas.microsoft.com/office/powerpoint/2010/main" val="14736849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30</a:t>
            </a:fld>
            <a:endParaRPr lang="en-GB"/>
          </a:p>
        </p:txBody>
      </p:sp>
    </p:spTree>
    <p:extLst>
      <p:ext uri="{BB962C8B-B14F-4D97-AF65-F5344CB8AC3E}">
        <p14:creationId xmlns:p14="http://schemas.microsoft.com/office/powerpoint/2010/main" val="122839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C" dirty="0"/>
              <a:t>Es necesario determinar las implicaciones de las percepciones de los agricultores y sus funciones en la gestión a corto y largo plazo de sus parcelas. Específicamente: </a:t>
            </a:r>
            <a:endParaRPr lang="es-EC" dirty="0">
              <a:cs typeface="Calibri"/>
            </a:endParaRPr>
          </a:p>
          <a:p>
            <a:r>
              <a:rPr lang="es-EC" dirty="0"/>
              <a:t>1) ¿Cómo afectan las percepciones individuales y colectivas sobre los servicios de los ecosistemas a las actividades de los agricultores en la gestión de sus fincas, especialmente en el uso de plaguicidas químicos? Por ejemplo, ¿cómo o de quién adquieren los agricultores sus conocimientos sobre el manejo de plagas y a quién comparten estos conocimientos? ¿Cuáles son entonces las oportunidades para la intensificación agroecológica?</a:t>
            </a:r>
            <a:endParaRPr lang="es-EC" dirty="0">
              <a:cs typeface="Calibri"/>
            </a:endParaRPr>
          </a:p>
          <a:p>
            <a:endParaRPr lang="es-EC" dirty="0">
              <a:cs typeface="Calibri"/>
            </a:endParaRPr>
          </a:p>
          <a:p>
            <a:r>
              <a:rPr lang="es-EC" dirty="0"/>
              <a:t>2) Además, ¿pueden los agricultores ver el panorama general de los servicios y </a:t>
            </a:r>
            <a:r>
              <a:rPr lang="es-EC" dirty="0" err="1"/>
              <a:t>diservicios</a:t>
            </a:r>
            <a:r>
              <a:rPr lang="es-EC" dirty="0"/>
              <a:t> del ecosistema, no sólo en sus propias parcelas sino en todo el paisaje, y no sólo en lo que se refiere a ellos mismos sino a todos los demás? Por ejemplo, ¿son capaces de vincular sus acciones en sus fincas con sus pares en la red social?</a:t>
            </a:r>
            <a:endParaRPr lang="es-EC" dirty="0">
              <a:cs typeface="Calibri"/>
            </a:endParaRPr>
          </a:p>
          <a:p>
            <a:endParaRPr lang="es-EC" dirty="0">
              <a:cs typeface="Calibri"/>
            </a:endParaRPr>
          </a:p>
          <a:p>
            <a:r>
              <a:rPr lang="es-EC" dirty="0"/>
              <a:t>3) Por último, nuestras recientes interacciones con los agricultores han involucrado a más y más mujeres en la comunidad. Con la creciente demanda de mano de obra no agrícola que impulsa la emigración de los hombres de sus respectivas comunidades, ¿cómo encajan las mujeres agricultoras en el objetivo de la intensificación agroecológica sostenible?</a:t>
            </a:r>
            <a:endParaRPr lang="es-EC" dirty="0">
              <a:cs typeface="Calibri" panose="020F0502020204030204"/>
            </a:endParaRPr>
          </a:p>
        </p:txBody>
      </p:sp>
      <p:sp>
        <p:nvSpPr>
          <p:cNvPr id="4" name="Slide Number Placeholder 3"/>
          <p:cNvSpPr>
            <a:spLocks noGrp="1"/>
          </p:cNvSpPr>
          <p:nvPr>
            <p:ph type="sldNum" sz="quarter" idx="5"/>
          </p:nvPr>
        </p:nvSpPr>
        <p:spPr/>
        <p:txBody>
          <a:bodyPr/>
          <a:lstStyle/>
          <a:p>
            <a:fld id="{DFA5F0D0-EA32-49F2-AF0E-C506C7050E3B}" type="slidenum">
              <a:rPr lang="en-GB"/>
              <a:t>40</a:t>
            </a:fld>
            <a:endParaRPr lang="en-GB"/>
          </a:p>
        </p:txBody>
      </p:sp>
    </p:spTree>
    <p:extLst>
      <p:ext uri="{BB962C8B-B14F-4D97-AF65-F5344CB8AC3E}">
        <p14:creationId xmlns:p14="http://schemas.microsoft.com/office/powerpoint/2010/main" val="13096012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C" dirty="0"/>
              <a:t>Así que ahora nos preguntamos: "¿Qué podemos hacer para mejorar la situación?", y lo más importante, ¿cómo?, por ejemplo:</a:t>
            </a:r>
            <a:endParaRPr lang="es-EC" dirty="0">
              <a:cs typeface="Calibri"/>
            </a:endParaRPr>
          </a:p>
          <a:p>
            <a:r>
              <a:rPr lang="es-EC" dirty="0"/>
              <a:t>1) Al examinar los puntos débiles y las lagunas de la intensificación agroecológica sostenible, ¿cuáles son las percepciones, actitudes y acciones que deberíamos cambiar o mejorar?</a:t>
            </a:r>
            <a:endParaRPr lang="es-EC" dirty="0">
              <a:cs typeface="Calibri"/>
            </a:endParaRPr>
          </a:p>
          <a:p>
            <a:endParaRPr lang="es-EC" dirty="0">
              <a:cs typeface="Calibri"/>
            </a:endParaRPr>
          </a:p>
          <a:p>
            <a:r>
              <a:rPr lang="es-EC" dirty="0"/>
              <a:t>2) Además, aprovechando las capacidades y los puntos fuertes existentes de nuestros asociados, en particular los agricultores, ¿qué podemos compartir entre nosotros para fortalecer y ampliar nuestros esfuerzos en por de la agricultura sostenible? Por ejemplo, en nuestra visita los agricultores, a medida que dibujaban su red agrícola y social, empezaban a ver a quién debían involucrar o volver a involucrar en el MIP, o con quién debían fortalecer sus relaciones.</a:t>
            </a:r>
            <a:endParaRPr lang="es-EC" dirty="0">
              <a:cs typeface="Calibri"/>
            </a:endParaRPr>
          </a:p>
          <a:p>
            <a:endParaRPr lang="es-EC" dirty="0">
              <a:cs typeface="Calibri"/>
            </a:endParaRPr>
          </a:p>
          <a:p>
            <a:r>
              <a:rPr lang="es-EC" dirty="0"/>
              <a:t>Esto nos lleva al siguiente paso, en este caso, nuestro proyecto de seguimiento, AMIGO.</a:t>
            </a:r>
            <a:endParaRPr lang="es-EC" dirty="0">
              <a:cs typeface="Calibri" panose="020F0502020204030204"/>
            </a:endParaRPr>
          </a:p>
        </p:txBody>
      </p:sp>
      <p:sp>
        <p:nvSpPr>
          <p:cNvPr id="4" name="Slide Number Placeholder 3"/>
          <p:cNvSpPr>
            <a:spLocks noGrp="1"/>
          </p:cNvSpPr>
          <p:nvPr>
            <p:ph type="sldNum" sz="quarter" idx="5"/>
          </p:nvPr>
        </p:nvSpPr>
        <p:spPr/>
        <p:txBody>
          <a:bodyPr/>
          <a:lstStyle/>
          <a:p>
            <a:fld id="{DFA5F0D0-EA32-49F2-AF0E-C506C7050E3B}" type="slidenum">
              <a:rPr lang="en-GB"/>
              <a:t>41</a:t>
            </a:fld>
            <a:endParaRPr lang="en-GB"/>
          </a:p>
        </p:txBody>
      </p:sp>
    </p:spTree>
    <p:extLst>
      <p:ext uri="{BB962C8B-B14F-4D97-AF65-F5344CB8AC3E}">
        <p14:creationId xmlns:p14="http://schemas.microsoft.com/office/powerpoint/2010/main" val="1844306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DFA5F0D0-EA32-49F2-AF0E-C506C7050E3B}" type="slidenum">
              <a:rPr lang="en-GB" smtClean="0"/>
              <a:t>42</a:t>
            </a:fld>
            <a:endParaRPr lang="en-GB"/>
          </a:p>
        </p:txBody>
      </p:sp>
    </p:spTree>
    <p:extLst>
      <p:ext uri="{BB962C8B-B14F-4D97-AF65-F5344CB8AC3E}">
        <p14:creationId xmlns:p14="http://schemas.microsoft.com/office/powerpoint/2010/main" val="26047202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EC" dirty="0"/>
              <a:t>Qué cambia entre LEGUMIP y AMIGO :</a:t>
            </a:r>
            <a:endParaRPr lang="es-EC" dirty="0">
              <a:cs typeface="Calibri"/>
            </a:endParaRPr>
          </a:p>
          <a:p>
            <a:r>
              <a:rPr lang="es-EC" dirty="0"/>
              <a:t>-</a:t>
            </a:r>
            <a:r>
              <a:rPr lang="es-EC" b="1" dirty="0"/>
              <a:t>Co construcción </a:t>
            </a:r>
            <a:r>
              <a:rPr lang="es-EC" dirty="0"/>
              <a:t>del conocimiento, desde el diseño de los protocolos a su implementación, monitoreo y también luego en la utilización de este conocimiento en el campo (en el día a día).  [en LEGUMIP también se hizo pero no de forma sistemática ni desde </a:t>
            </a:r>
            <a:r>
              <a:rPr lang="es-EC" dirty="0" err="1"/>
              <a:t>sa</a:t>
            </a:r>
            <a:r>
              <a:rPr lang="es-EC" dirty="0"/>
              <a:t> conceptualización)</a:t>
            </a:r>
            <a:endParaRPr lang="es-EC" dirty="0">
              <a:cs typeface="Calibri"/>
            </a:endParaRPr>
          </a:p>
          <a:p>
            <a:r>
              <a:rPr lang="es-EC" dirty="0"/>
              <a:t>-Tener en cuenta los efectos de los pesticidas sobre todas las populaciones de insectos, no solo de las plagas. También en diferentes tipos de cultura, además del </a:t>
            </a:r>
            <a:r>
              <a:rPr lang="es-EC" b="1" dirty="0"/>
              <a:t>chocho</a:t>
            </a:r>
            <a:r>
              <a:rPr lang="es-EC" dirty="0"/>
              <a:t>, como el maíz, la papa, etc.</a:t>
            </a:r>
            <a:endParaRPr lang="es-EC" dirty="0" err="1">
              <a:cs typeface="Calibri"/>
            </a:endParaRPr>
          </a:p>
          <a:p>
            <a:r>
              <a:rPr lang="es-EC" dirty="0"/>
              <a:t>-Importante el rol de estos impactos en las personas de la comunidad. Como evaluar el riesgo que conlleva la utilización de pesticidas? (hacia modelos </a:t>
            </a:r>
            <a:r>
              <a:rPr lang="es-EC" dirty="0" err="1"/>
              <a:t>bioeconomicos</a:t>
            </a:r>
            <a:r>
              <a:rPr lang="es-EC" dirty="0"/>
              <a:t>) </a:t>
            </a:r>
            <a:endParaRPr lang="es-EC" dirty="0">
              <a:cs typeface="Calibri"/>
            </a:endParaRPr>
          </a:p>
          <a:p>
            <a:r>
              <a:rPr lang="es-EC" dirty="0"/>
              <a:t>-La aplicación de los conocimientos y las capacidades de los socio-ecosistemas hacia este tipo de gestión agroecológica en el caso de los insectos y la permanente </a:t>
            </a:r>
            <a:r>
              <a:rPr lang="es-EC" dirty="0" err="1"/>
              <a:t>feedback</a:t>
            </a:r>
            <a:r>
              <a:rPr lang="es-EC" dirty="0"/>
              <a:t> de las comunidades para mejorar las estrategias de gestión (optimizar los recursos sociales y ecológicos de cada agroecosistema) </a:t>
            </a:r>
            <a:endParaRPr lang="es-EC" dirty="0">
              <a:cs typeface="Calibri"/>
            </a:endParaRPr>
          </a:p>
        </p:txBody>
      </p:sp>
      <p:sp>
        <p:nvSpPr>
          <p:cNvPr id="4" name="Slide Number Placeholder 3"/>
          <p:cNvSpPr>
            <a:spLocks noGrp="1"/>
          </p:cNvSpPr>
          <p:nvPr>
            <p:ph type="sldNum" sz="quarter" idx="5"/>
          </p:nvPr>
        </p:nvSpPr>
        <p:spPr/>
        <p:txBody>
          <a:bodyPr/>
          <a:lstStyle/>
          <a:p>
            <a:fld id="{DFA5F0D0-EA32-49F2-AF0E-C506C7050E3B}" type="slidenum">
              <a:rPr lang="en-GB"/>
              <a:t>43</a:t>
            </a:fld>
            <a:endParaRPr lang="en-GB"/>
          </a:p>
        </p:txBody>
      </p:sp>
    </p:spTree>
    <p:extLst>
      <p:ext uri="{BB962C8B-B14F-4D97-AF65-F5344CB8AC3E}">
        <p14:creationId xmlns:p14="http://schemas.microsoft.com/office/powerpoint/2010/main" val="3841803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Modifiez le style des sous-titres du masque</a:t>
            </a:r>
            <a:endParaRPr lang="en-US"/>
          </a:p>
        </p:txBody>
      </p:sp>
      <p:sp>
        <p:nvSpPr>
          <p:cNvPr id="4" name="Espace réservé de la date 3"/>
          <p:cNvSpPr>
            <a:spLocks noGrp="1"/>
          </p:cNvSpPr>
          <p:nvPr>
            <p:ph type="dt" sz="half" idx="10"/>
          </p:nvPr>
        </p:nvSpPr>
        <p:spPr/>
        <p:txBody>
          <a:bodyPr/>
          <a:lstStyle/>
          <a:p>
            <a:fld id="{E3EA0952-69DD-49DF-98E2-830C45AE5EEF}" type="datetimeFigureOut">
              <a:rPr lang="en-US" smtClean="0"/>
              <a:t>6/20/2020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0DCDC8E8-6B53-4FF8-9226-854A68BF7823}" type="slidenum">
              <a:rPr lang="en-US" smtClean="0"/>
              <a:t>‹N°›</a:t>
            </a:fld>
            <a:endParaRPr lang="en-US"/>
          </a:p>
        </p:txBody>
      </p:sp>
      <p:sp>
        <p:nvSpPr>
          <p:cNvPr id="7" name="Espace réservé du numéro de diapositive 5"/>
          <p:cNvSpPr txBox="1">
            <a:spLocks/>
          </p:cNvSpPr>
          <p:nvPr userDrawn="1"/>
        </p:nvSpPr>
        <p:spPr>
          <a:xfrm>
            <a:off x="9172699" y="629254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DCDC8E8-6B53-4FF8-9226-854A68BF7823}" type="slidenum">
              <a:rPr lang="en-US" sz="1200" smtClean="0"/>
              <a:pPr/>
              <a:t>‹N°›</a:t>
            </a:fld>
            <a:endParaRPr lang="en-US" sz="1200"/>
          </a:p>
        </p:txBody>
      </p:sp>
    </p:spTree>
    <p:extLst>
      <p:ext uri="{BB962C8B-B14F-4D97-AF65-F5344CB8AC3E}">
        <p14:creationId xmlns:p14="http://schemas.microsoft.com/office/powerpoint/2010/main" val="36422780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8" name="Espace réservé du titre 1"/>
          <p:cNvSpPr>
            <a:spLocks noGrp="1"/>
          </p:cNvSpPr>
          <p:nvPr>
            <p:ph type="title"/>
          </p:nvPr>
        </p:nvSpPr>
        <p:spPr>
          <a:xfrm>
            <a:off x="838200" y="264161"/>
            <a:ext cx="10515600" cy="1011868"/>
          </a:xfrm>
          <a:prstGeom prst="rect">
            <a:avLst/>
          </a:prstGeom>
        </p:spPr>
        <p:txBody>
          <a:bodyPr vert="horz" lIns="91440" tIns="45720" rIns="91440" bIns="45720" rtlCol="0" anchor="ctr">
            <a:normAutofit/>
          </a:bodyPr>
          <a:lstStyle>
            <a:lvl1pPr>
              <a:defRPr lang="en-US" dirty="0"/>
            </a:lvl1pPr>
          </a:lstStyle>
          <a:p>
            <a:r>
              <a:rPr lang="fr-FR" dirty="0"/>
              <a:t>Modifiez le style du titre</a:t>
            </a:r>
            <a:endParaRPr lang="en-US" dirty="0"/>
          </a:p>
        </p:txBody>
      </p:sp>
      <p:sp>
        <p:nvSpPr>
          <p:cNvPr id="9" name="Espace réservé du texte 2"/>
          <p:cNvSpPr>
            <a:spLocks noGrp="1"/>
          </p:cNvSpPr>
          <p:nvPr>
            <p:ph idx="1"/>
          </p:nvPr>
        </p:nvSpPr>
        <p:spPr>
          <a:xfrm>
            <a:off x="838200" y="1455419"/>
            <a:ext cx="10515600" cy="472154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0" name="Espace réservé de la date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A0952-69DD-49DF-98E2-830C45AE5EEF}" type="datetimeFigureOut">
              <a:rPr lang="en-US" smtClean="0"/>
              <a:t>6/20/2020</a:t>
            </a:fld>
            <a:endParaRPr lang="en-US" dirty="0"/>
          </a:p>
        </p:txBody>
      </p:sp>
      <p:sp>
        <p:nvSpPr>
          <p:cNvPr id="11" name="Espace réservé du pied de page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2" name="Espace réservé du numéro de diapositive 5"/>
          <p:cNvSpPr>
            <a:spLocks noGrp="1"/>
          </p:cNvSpPr>
          <p:nvPr>
            <p:ph type="sldNum" sz="quarter" idx="4"/>
          </p:nvPr>
        </p:nvSpPr>
        <p:spPr>
          <a:xfrm>
            <a:off x="925068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47F971-9652-40AA-B1B9-8508DDE98796}" type="slidenum">
              <a:rPr lang="en-US" smtClean="0"/>
              <a:pPr/>
              <a:t>‹N°›</a:t>
            </a:fld>
            <a:endParaRPr lang="en-US" dirty="0"/>
          </a:p>
        </p:txBody>
      </p:sp>
    </p:spTree>
    <p:extLst>
      <p:ext uri="{BB962C8B-B14F-4D97-AF65-F5344CB8AC3E}">
        <p14:creationId xmlns:p14="http://schemas.microsoft.com/office/powerpoint/2010/main" val="1488543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1" y="1709740"/>
            <a:ext cx="10515600" cy="2852737"/>
          </a:xfrm>
        </p:spPr>
        <p:txBody>
          <a:bodyPr anchor="b"/>
          <a:lstStyle>
            <a:lvl1pPr>
              <a:defRPr sz="6000"/>
            </a:lvl1pPr>
          </a:lstStyle>
          <a:p>
            <a:r>
              <a:rPr lang="fr-FR"/>
              <a:t>Modifiez le style du titre</a:t>
            </a:r>
            <a:endParaRPr lang="en-US"/>
          </a:p>
        </p:txBody>
      </p:sp>
      <p:sp>
        <p:nvSpPr>
          <p:cNvPr id="3" name="Espace réservé du texte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E3EA0952-69DD-49DF-98E2-830C45AE5EEF}" type="datetimeFigureOut">
              <a:rPr lang="en-US" smtClean="0"/>
              <a:t>6/20/2020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0DCDC8E8-6B53-4FF8-9226-854A68BF7823}" type="slidenum">
              <a:rPr lang="en-US" smtClean="0"/>
              <a:t>‹N°›</a:t>
            </a:fld>
            <a:endParaRPr lang="en-US"/>
          </a:p>
        </p:txBody>
      </p:sp>
    </p:spTree>
    <p:extLst>
      <p:ext uri="{BB962C8B-B14F-4D97-AF65-F5344CB8AC3E}">
        <p14:creationId xmlns:p14="http://schemas.microsoft.com/office/powerpoint/2010/main" val="377995761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p:cNvSpPr>
            <a:spLocks noGrp="1"/>
          </p:cNvSpPr>
          <p:nvPr>
            <p:ph type="dt" sz="half" idx="10"/>
          </p:nvPr>
        </p:nvSpPr>
        <p:spPr/>
        <p:txBody>
          <a:bodyPr/>
          <a:lstStyle/>
          <a:p>
            <a:fld id="{E3EA0952-69DD-49DF-98E2-830C45AE5EEF}" type="datetimeFigureOut">
              <a:rPr lang="en-US" smtClean="0"/>
              <a:t>6/20/2020</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0DCDC8E8-6B53-4FF8-9226-854A68BF7823}" type="slidenum">
              <a:rPr lang="en-US" smtClean="0"/>
              <a:t>‹N°›</a:t>
            </a:fld>
            <a:endParaRPr lang="en-US"/>
          </a:p>
        </p:txBody>
      </p:sp>
    </p:spTree>
    <p:extLst>
      <p:ext uri="{BB962C8B-B14F-4D97-AF65-F5344CB8AC3E}">
        <p14:creationId xmlns:p14="http://schemas.microsoft.com/office/powerpoint/2010/main" val="3212689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7"/>
            <a:ext cx="10515600" cy="1325563"/>
          </a:xfrm>
        </p:spPr>
        <p:txBody>
          <a:bodyPr/>
          <a:lstStyle/>
          <a:p>
            <a:r>
              <a:rPr lang="fr-FR"/>
              <a:t>Modifiez le style du titre</a:t>
            </a:r>
            <a:endParaRPr lang="en-US"/>
          </a:p>
        </p:txBody>
      </p:sp>
      <p:sp>
        <p:nvSpPr>
          <p:cNvPr id="3" name="Espace réservé du texte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9"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1"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p:cNvSpPr>
            <a:spLocks noGrp="1"/>
          </p:cNvSpPr>
          <p:nvPr>
            <p:ph type="dt" sz="half" idx="10"/>
          </p:nvPr>
        </p:nvSpPr>
        <p:spPr/>
        <p:txBody>
          <a:bodyPr/>
          <a:lstStyle/>
          <a:p>
            <a:fld id="{E3EA0952-69DD-49DF-98E2-830C45AE5EEF}" type="datetimeFigureOut">
              <a:rPr lang="en-US" smtClean="0"/>
              <a:t>6/20/2020</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0DCDC8E8-6B53-4FF8-9226-854A68BF7823}" type="slidenum">
              <a:rPr lang="en-US" smtClean="0"/>
              <a:t>‹N°›</a:t>
            </a:fld>
            <a:endParaRPr lang="en-US"/>
          </a:p>
        </p:txBody>
      </p:sp>
    </p:spTree>
    <p:extLst>
      <p:ext uri="{BB962C8B-B14F-4D97-AF65-F5344CB8AC3E}">
        <p14:creationId xmlns:p14="http://schemas.microsoft.com/office/powerpoint/2010/main" val="2821629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e la date 2"/>
          <p:cNvSpPr>
            <a:spLocks noGrp="1"/>
          </p:cNvSpPr>
          <p:nvPr>
            <p:ph type="dt" sz="half" idx="10"/>
          </p:nvPr>
        </p:nvSpPr>
        <p:spPr/>
        <p:txBody>
          <a:bodyPr/>
          <a:lstStyle/>
          <a:p>
            <a:fld id="{E3EA0952-69DD-49DF-98E2-830C45AE5EEF}" type="datetimeFigureOut">
              <a:rPr lang="en-US" smtClean="0"/>
              <a:t>6/20/2020</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0DCDC8E8-6B53-4FF8-9226-854A68BF7823}" type="slidenum">
              <a:rPr lang="en-US" smtClean="0"/>
              <a:t>‹N°›</a:t>
            </a:fld>
            <a:endParaRPr lang="en-US"/>
          </a:p>
        </p:txBody>
      </p:sp>
    </p:spTree>
    <p:extLst>
      <p:ext uri="{BB962C8B-B14F-4D97-AF65-F5344CB8AC3E}">
        <p14:creationId xmlns:p14="http://schemas.microsoft.com/office/powerpoint/2010/main" val="3716783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3EA0952-69DD-49DF-98E2-830C45AE5EEF}" type="datetimeFigureOut">
              <a:rPr lang="en-US" smtClean="0"/>
              <a:t>6/20/2020</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0DCDC8E8-6B53-4FF8-9226-854A68BF7823}" type="slidenum">
              <a:rPr lang="en-US" smtClean="0"/>
              <a:t>‹N°›</a:t>
            </a:fld>
            <a:endParaRPr lang="en-US"/>
          </a:p>
        </p:txBody>
      </p:sp>
    </p:spTree>
    <p:extLst>
      <p:ext uri="{BB962C8B-B14F-4D97-AF65-F5344CB8AC3E}">
        <p14:creationId xmlns:p14="http://schemas.microsoft.com/office/powerpoint/2010/main" val="399830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du contenu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E3EA0952-69DD-49DF-98E2-830C45AE5EEF}" type="datetimeFigureOut">
              <a:rPr lang="en-US" smtClean="0"/>
              <a:t>6/20/2020</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0DCDC8E8-6B53-4FF8-9226-854A68BF7823}" type="slidenum">
              <a:rPr lang="en-US" smtClean="0"/>
              <a:t>‹N°›</a:t>
            </a:fld>
            <a:endParaRPr lang="en-US"/>
          </a:p>
        </p:txBody>
      </p:sp>
    </p:spTree>
    <p:extLst>
      <p:ext uri="{BB962C8B-B14F-4D97-AF65-F5344CB8AC3E}">
        <p14:creationId xmlns:p14="http://schemas.microsoft.com/office/powerpoint/2010/main" val="871904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pour une image  2"/>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E3EA0952-69DD-49DF-98E2-830C45AE5EEF}" type="datetimeFigureOut">
              <a:rPr lang="en-US" smtClean="0"/>
              <a:t>6/20/2020</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0DCDC8E8-6B53-4FF8-9226-854A68BF7823}" type="slidenum">
              <a:rPr lang="en-US" smtClean="0"/>
              <a:t>‹N°›</a:t>
            </a:fld>
            <a:endParaRPr lang="en-US"/>
          </a:p>
        </p:txBody>
      </p:sp>
    </p:spTree>
    <p:extLst>
      <p:ext uri="{BB962C8B-B14F-4D97-AF65-F5344CB8AC3E}">
        <p14:creationId xmlns:p14="http://schemas.microsoft.com/office/powerpoint/2010/main" val="2528346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3EA0952-69DD-49DF-98E2-830C45AE5EEF}" type="datetimeFigureOut">
              <a:rPr lang="en-US" smtClean="0"/>
              <a:t>6/20/2020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0DCDC8E8-6B53-4FF8-9226-854A68BF7823}" type="slidenum">
              <a:rPr lang="en-US" smtClean="0"/>
              <a:t>‹N°›</a:t>
            </a:fld>
            <a:endParaRPr lang="en-US"/>
          </a:p>
        </p:txBody>
      </p:sp>
    </p:spTree>
    <p:extLst>
      <p:ext uri="{BB962C8B-B14F-4D97-AF65-F5344CB8AC3E}">
        <p14:creationId xmlns:p14="http://schemas.microsoft.com/office/powerpoint/2010/main" val="4112627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1" y="365125"/>
            <a:ext cx="2628900" cy="5811838"/>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838201"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3EA0952-69DD-49DF-98E2-830C45AE5EEF}" type="datetimeFigureOut">
              <a:rPr lang="en-US" smtClean="0"/>
              <a:t>6/20/2020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0DCDC8E8-6B53-4FF8-9226-854A68BF7823}" type="slidenum">
              <a:rPr lang="en-US" smtClean="0"/>
              <a:t>‹N°›</a:t>
            </a:fld>
            <a:endParaRPr lang="en-US"/>
          </a:p>
        </p:txBody>
      </p:sp>
    </p:spTree>
    <p:extLst>
      <p:ext uri="{BB962C8B-B14F-4D97-AF65-F5344CB8AC3E}">
        <p14:creationId xmlns:p14="http://schemas.microsoft.com/office/powerpoint/2010/main" val="1826125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254000"/>
            <a:ext cx="10515600" cy="1022029"/>
          </a:xfrm>
          <a:prstGeom prst="rect">
            <a:avLst/>
          </a:prstGeom>
        </p:spPr>
        <p:txBody>
          <a:bodyPr vert="horz" lIns="91440" tIns="45720" rIns="91440" bIns="45720" rtlCol="0" anchor="ctr">
            <a:normAutofit/>
          </a:bodyPr>
          <a:lstStyle/>
          <a:p>
            <a:r>
              <a:rPr lang="fr-FR" dirty="0" smtClean="0"/>
              <a:t>Modifiez le style du titre</a:t>
            </a:r>
            <a:endParaRPr lang="en-US" dirty="0"/>
          </a:p>
        </p:txBody>
      </p:sp>
      <p:sp>
        <p:nvSpPr>
          <p:cNvPr id="3" name="Espace réservé du texte 2"/>
          <p:cNvSpPr>
            <a:spLocks noGrp="1"/>
          </p:cNvSpPr>
          <p:nvPr>
            <p:ph type="body" idx="1"/>
          </p:nvPr>
        </p:nvSpPr>
        <p:spPr>
          <a:xfrm>
            <a:off x="838200" y="1455419"/>
            <a:ext cx="10515600" cy="472154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A0952-69DD-49DF-98E2-830C45AE5EEF}" type="datetimeFigureOut">
              <a:rPr lang="en-US" smtClean="0"/>
              <a:t>6/20/2020</a:t>
            </a:fld>
            <a:endParaRPr lang="en-US" dirty="0"/>
          </a:p>
        </p:txBody>
      </p:sp>
      <p:sp>
        <p:nvSpPr>
          <p:cNvPr id="5" name="Espace réservé du pied de page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07A1E9-0CDA-41CA-AACA-0731AB4E767F}" type="slidenum">
              <a:rPr lang="en-US" smtClean="0"/>
              <a:pPr/>
              <a:t>‹N°›</a:t>
            </a:fld>
            <a:endParaRPr lang="en-US" dirty="0"/>
          </a:p>
        </p:txBody>
      </p:sp>
    </p:spTree>
    <p:extLst>
      <p:ext uri="{BB962C8B-B14F-4D97-AF65-F5344CB8AC3E}">
        <p14:creationId xmlns:p14="http://schemas.microsoft.com/office/powerpoint/2010/main" val="2893154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377" rtl="0" eaLnBrk="1" latinLnBrk="0" hangingPunct="1">
        <a:lnSpc>
          <a:spcPct val="90000"/>
        </a:lnSpc>
        <a:spcBef>
          <a:spcPct val="0"/>
        </a:spcBef>
        <a:buNone/>
        <a:defRPr sz="3500" b="0" i="0" u="none" kern="1200">
          <a:solidFill>
            <a:schemeClr val="tx1"/>
          </a:solidFill>
          <a:latin typeface="+mj-lt"/>
          <a:ea typeface="Cambria" panose="02040503050406030204" pitchFamily="18" charset="0"/>
          <a:cs typeface="Calibri Light" panose="020F030202020403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hyperlink" Target="https://ccrp.maps.arcgis.com/apps/Styler/index.html?appid=a8cee0f8f4474829857ad3a5c8657af7"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40.png"/><Relationship Id="rId7" Type="http://schemas.openxmlformats.org/officeDocument/2006/relationships/image" Target="../media/image38.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png"/></Relationships>
</file>

<file path=ppt/slides/_rels/slide3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40.png"/><Relationship Id="rId7" Type="http://schemas.openxmlformats.org/officeDocument/2006/relationships/image" Target="../media/image38.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png"/></Relationships>
</file>

<file path=ppt/slides/_rels/slide3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40.png"/><Relationship Id="rId7" Type="http://schemas.openxmlformats.org/officeDocument/2006/relationships/image" Target="../media/image38.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png"/></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4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0.png"/><Relationship Id="rId5" Type="http://schemas.microsoft.com/office/2007/relationships/hdphoto" Target="../media/hdphoto1.wdp"/><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
          <p:cNvSpPr txBox="1">
            <a:spLocks/>
          </p:cNvSpPr>
          <p:nvPr/>
        </p:nvSpPr>
        <p:spPr>
          <a:xfrm>
            <a:off x="253093" y="235282"/>
            <a:ext cx="11650435" cy="5893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sz="3200" dirty="0">
                <a:ea typeface="Roboto Condensed" panose="02000000000000000000" pitchFamily="2" charset="0"/>
                <a:cs typeface="Roboto Condensed" panose="02000000000000000000" pitchFamily="2" charset="0"/>
              </a:rPr>
              <a:t>Que tan importante es el « paisaje » para los pequeños agricultores?</a:t>
            </a:r>
            <a:endParaRPr lang="fr-FR" sz="3200" dirty="0">
              <a:ea typeface="Roboto Condensed" panose="02000000000000000000" pitchFamily="2" charset="0"/>
              <a:cs typeface="Roboto Condensed" panose="02000000000000000000" pitchFamily="2" charset="0"/>
            </a:endParaRPr>
          </a:p>
        </p:txBody>
      </p:sp>
      <p:sp>
        <p:nvSpPr>
          <p:cNvPr id="12" name="Sous-titre 2"/>
          <p:cNvSpPr txBox="1">
            <a:spLocks/>
          </p:cNvSpPr>
          <p:nvPr/>
        </p:nvSpPr>
        <p:spPr>
          <a:xfrm>
            <a:off x="1506310" y="944906"/>
            <a:ext cx="9144000" cy="112882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1800" dirty="0" err="1">
                <a:latin typeface="+mj-lt"/>
              </a:rPr>
              <a:t>CdP</a:t>
            </a:r>
            <a:r>
              <a:rPr lang="fr-FR" sz="1800" dirty="0">
                <a:latin typeface="+mj-lt"/>
              </a:rPr>
              <a:t> 16 – </a:t>
            </a:r>
            <a:r>
              <a:rPr lang="fr-FR" sz="1800" dirty="0" smtClean="0">
                <a:latin typeface="+mj-lt"/>
              </a:rPr>
              <a:t>6-17/07/2020</a:t>
            </a:r>
            <a:endParaRPr lang="fr-FR" sz="1800" dirty="0">
              <a:latin typeface="+mj-lt"/>
            </a:endParaRPr>
          </a:p>
          <a:p>
            <a:r>
              <a:rPr lang="fr-FR" sz="1800" dirty="0">
                <a:latin typeface="+mj-lt"/>
                <a:ea typeface="Roboto Condensed" panose="02000000000000000000" pitchFamily="2" charset="0"/>
              </a:rPr>
              <a:t>Olivier </a:t>
            </a:r>
            <a:r>
              <a:rPr lang="fr-FR" sz="1800" dirty="0" err="1">
                <a:latin typeface="+mj-lt"/>
                <a:ea typeface="Roboto Condensed" panose="02000000000000000000" pitchFamily="2" charset="0"/>
              </a:rPr>
              <a:t>Dangles</a:t>
            </a:r>
            <a:r>
              <a:rPr lang="fr-FR" sz="1800" dirty="0">
                <a:latin typeface="+mj-lt"/>
                <a:ea typeface="Roboto Condensed" panose="02000000000000000000" pitchFamily="2" charset="0"/>
              </a:rPr>
              <a:t>, </a:t>
            </a:r>
            <a:r>
              <a:rPr lang="fr-FR" sz="1800" dirty="0" smtClean="0">
                <a:latin typeface="+mj-lt"/>
                <a:ea typeface="Roboto Condensed" panose="02000000000000000000" pitchFamily="2" charset="0"/>
              </a:rPr>
              <a:t>Quentin </a:t>
            </a:r>
            <a:r>
              <a:rPr lang="fr-FR" sz="1800" dirty="0">
                <a:latin typeface="+mj-lt"/>
                <a:ea typeface="Roboto Condensed" panose="02000000000000000000" pitchFamily="2" charset="0"/>
              </a:rPr>
              <a:t>Struelens, Diego Mina, </a:t>
            </a:r>
            <a:r>
              <a:rPr lang="fr-FR" sz="1800" dirty="0" smtClean="0">
                <a:latin typeface="+mj-lt"/>
                <a:ea typeface="Roboto Condensed" panose="02000000000000000000" pitchFamily="2" charset="0"/>
              </a:rPr>
              <a:t>Paolo Campo, Tatiana Cárdenas, </a:t>
            </a:r>
            <a:r>
              <a:rPr lang="fr-FR" sz="1800" dirty="0" err="1" smtClean="0">
                <a:latin typeface="+mj-lt"/>
                <a:ea typeface="Roboto Condensed" panose="02000000000000000000" pitchFamily="2" charset="0"/>
              </a:rPr>
              <a:t>Mayra</a:t>
            </a:r>
            <a:r>
              <a:rPr lang="fr-FR" sz="1800" dirty="0" smtClean="0">
                <a:latin typeface="+mj-lt"/>
                <a:ea typeface="Roboto Condensed" panose="02000000000000000000" pitchFamily="2" charset="0"/>
              </a:rPr>
              <a:t> Coro</a:t>
            </a:r>
            <a:endParaRPr lang="fr-FR" sz="1800" dirty="0">
              <a:latin typeface="+mj-lt"/>
              <a:ea typeface="Roboto Condensed" panose="02000000000000000000" pitchFamily="2" charset="0"/>
            </a:endParaRPr>
          </a:p>
        </p:txBody>
      </p:sp>
      <p:pic>
        <p:nvPicPr>
          <p:cNvPr id="17" name="Image 16"/>
          <p:cNvPicPr>
            <a:picLocks noChangeAspect="1"/>
          </p:cNvPicPr>
          <p:nvPr/>
        </p:nvPicPr>
        <p:blipFill rotWithShape="1">
          <a:blip r:embed="rId3">
            <a:extLst>
              <a:ext uri="{28A0092B-C50C-407E-A947-70E740481C1C}">
                <a14:useLocalDpi xmlns:a14="http://schemas.microsoft.com/office/drawing/2010/main" val="0"/>
              </a:ext>
            </a:extLst>
          </a:blip>
          <a:srcRect t="13234" b="40653"/>
          <a:stretch/>
        </p:blipFill>
        <p:spPr>
          <a:xfrm>
            <a:off x="0" y="1741207"/>
            <a:ext cx="12191999" cy="4216509"/>
          </a:xfrm>
          <a:prstGeom prst="rect">
            <a:avLst/>
          </a:prstGeom>
        </p:spPr>
      </p:pic>
      <p:pic>
        <p:nvPicPr>
          <p:cNvPr id="19" name="Image 18"/>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25481" y1="71074" x2="25481" y2="71074"/>
                        <a14:foregroundMark x1="19327" y1="26446" x2="19327" y2="26446"/>
                        <a14:foregroundMark x1="12596" y1="45179" x2="12596" y2="45179"/>
                        <a14:foregroundMark x1="75577" y1="42424" x2="75577" y2="42424"/>
                        <a14:foregroundMark x1="87788" y1="50964" x2="87788" y2="50964"/>
                        <a14:backgroundMark x1="2019" y1="6612" x2="2019" y2="6612"/>
                      </a14:backgroundRemoval>
                    </a14:imgEffect>
                  </a14:imgLayer>
                </a14:imgProps>
              </a:ext>
              <a:ext uri="{28A0092B-C50C-407E-A947-70E740481C1C}">
                <a14:useLocalDpi xmlns:a14="http://schemas.microsoft.com/office/drawing/2010/main" val="0"/>
              </a:ext>
            </a:extLst>
          </a:blip>
          <a:stretch>
            <a:fillRect/>
          </a:stretch>
        </p:blipFill>
        <p:spPr>
          <a:xfrm>
            <a:off x="7291251" y="6104931"/>
            <a:ext cx="1521278" cy="530985"/>
          </a:xfrm>
          <a:prstGeom prst="rect">
            <a:avLst/>
          </a:prstGeom>
        </p:spPr>
      </p:pic>
      <p:pic>
        <p:nvPicPr>
          <p:cNvPr id="9" name="Picture 2" descr="C:\Backup-DATADRIVE1\QuentinStuelens\__LEGUMIP\Identite visuelle\Logo-horiz-v3.png"/>
          <p:cNvPicPr>
            <a:picLocks noChangeAspect="1" noChangeArrowheads="1"/>
          </p:cNvPicPr>
          <p:nvPr/>
        </p:nvPicPr>
        <p:blipFill>
          <a:blip r:embed="rId6" cstate="print"/>
          <a:srcRect/>
          <a:stretch>
            <a:fillRect/>
          </a:stretch>
        </p:blipFill>
        <p:spPr bwMode="auto">
          <a:xfrm>
            <a:off x="3163850" y="6104930"/>
            <a:ext cx="1979650" cy="593895"/>
          </a:xfrm>
          <a:prstGeom prst="rect">
            <a:avLst/>
          </a:prstGeom>
          <a:noFill/>
        </p:spPr>
      </p:pic>
    </p:spTree>
    <p:extLst>
      <p:ext uri="{BB962C8B-B14F-4D97-AF65-F5344CB8AC3E}">
        <p14:creationId xmlns:p14="http://schemas.microsoft.com/office/powerpoint/2010/main" val="10617114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0" y="167127"/>
            <a:ext cx="12192000" cy="6523746"/>
          </a:xfrm>
          <a:prstGeom prst="rect">
            <a:avLst/>
          </a:prstGeom>
        </p:spPr>
      </p:pic>
      <p:sp>
        <p:nvSpPr>
          <p:cNvPr id="2" name="Titre 1"/>
          <p:cNvSpPr>
            <a:spLocks noGrp="1"/>
          </p:cNvSpPr>
          <p:nvPr>
            <p:ph type="title"/>
          </p:nvPr>
        </p:nvSpPr>
        <p:spPr>
          <a:xfrm>
            <a:off x="3847619" y="5142058"/>
            <a:ext cx="4787096" cy="1409213"/>
          </a:xfrm>
          <a:solidFill>
            <a:srgbClr val="FFFFFF">
              <a:alpha val="74902"/>
            </a:srgbClr>
          </a:solidFill>
        </p:spPr>
        <p:txBody>
          <a:bodyPr>
            <a:normAutofit/>
          </a:bodyPr>
          <a:lstStyle/>
          <a:p>
            <a:pPr algn="ctr"/>
            <a:r>
              <a:rPr lang="en-US" sz="4000" spc="300" dirty="0" smtClean="0"/>
              <a:t>¿Y AHORA QUÉ?</a:t>
            </a:r>
            <a:br>
              <a:rPr lang="en-US" sz="4000" spc="300" dirty="0" smtClean="0"/>
            </a:br>
            <a:r>
              <a:rPr lang="en-US" sz="4000" spc="300" dirty="0" smtClean="0"/>
              <a:t>2019</a:t>
            </a:r>
            <a:endParaRPr lang="en-US" sz="4000" spc="300" dirty="0"/>
          </a:p>
        </p:txBody>
      </p:sp>
    </p:spTree>
    <p:extLst>
      <p:ext uri="{BB962C8B-B14F-4D97-AF65-F5344CB8AC3E}">
        <p14:creationId xmlns:p14="http://schemas.microsoft.com/office/powerpoint/2010/main" val="5288211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08B0BBB-796A-E34D-8B89-F3753E33C943}"/>
              </a:ext>
            </a:extLst>
          </p:cNvPr>
          <p:cNvSpPr>
            <a:spLocks noGrp="1"/>
          </p:cNvSpPr>
          <p:nvPr>
            <p:ph type="title"/>
          </p:nvPr>
        </p:nvSpPr>
        <p:spPr/>
        <p:txBody>
          <a:bodyPr>
            <a:normAutofit fontScale="90000"/>
          </a:bodyPr>
          <a:lstStyle/>
          <a:p>
            <a:r>
              <a:rPr lang="es-ES_tradnl" smtClean="0"/>
              <a:t>El paisaje: un elemento central en nuestra investigación con la fundación McKnight</a:t>
            </a:r>
            <a:endParaRPr lang="es-ES_tradnl" dirty="0"/>
          </a:p>
        </p:txBody>
      </p:sp>
      <p:pic>
        <p:nvPicPr>
          <p:cNvPr id="4" name="Picture 2">
            <a:extLst>
              <a:ext uri="{FF2B5EF4-FFF2-40B4-BE49-F238E27FC236}">
                <a16:creationId xmlns="" xmlns:a16="http://schemas.microsoft.com/office/drawing/2014/main" id="{FCDF46C4-5C60-C746-988D-86E54CE07BDD}"/>
              </a:ext>
            </a:extLst>
          </p:cNvPr>
          <p:cNvPicPr>
            <a:picLocks noChangeAspect="1" noChangeArrowheads="1"/>
          </p:cNvPicPr>
          <p:nvPr/>
        </p:nvPicPr>
        <p:blipFill rotWithShape="1">
          <a:blip r:embed="rId2" cstate="print"/>
          <a:srcRect l="28337"/>
          <a:stretch/>
        </p:blipFill>
        <p:spPr bwMode="auto">
          <a:xfrm>
            <a:off x="9636046" y="4053924"/>
            <a:ext cx="2135991" cy="2514517"/>
          </a:xfrm>
          <a:prstGeom prst="rect">
            <a:avLst/>
          </a:prstGeom>
          <a:noFill/>
          <a:ln w="9525">
            <a:noFill/>
            <a:miter lim="800000"/>
            <a:headEnd/>
            <a:tailEnd/>
          </a:ln>
        </p:spPr>
      </p:pic>
      <p:pic>
        <p:nvPicPr>
          <p:cNvPr id="6" name="Picture 5">
            <a:extLst>
              <a:ext uri="{FF2B5EF4-FFF2-40B4-BE49-F238E27FC236}">
                <a16:creationId xmlns="" xmlns:a16="http://schemas.microsoft.com/office/drawing/2014/main" id="{6FF007BF-C39C-0145-A776-A16C8A2A99A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72066" y="2171700"/>
            <a:ext cx="2001703" cy="2514517"/>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7" name="Picture 4" descr="agricultural_landscape_small">
            <a:extLst>
              <a:ext uri="{FF2B5EF4-FFF2-40B4-BE49-F238E27FC236}">
                <a16:creationId xmlns="" xmlns:a16="http://schemas.microsoft.com/office/drawing/2014/main" id="{3669397D-12B1-EF45-8442-C0156FE11E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156" y="2118044"/>
            <a:ext cx="6623915" cy="44199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9642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s-ES_tradnl" smtClean="0"/>
              <a:t>La importancia de un manejo integrado de Insectos (enemigos y amigos) a nivel del paisaje</a:t>
            </a:r>
            <a:endParaRPr lang="es-ES_tradnl" dirty="0"/>
          </a:p>
        </p:txBody>
      </p:sp>
      <p:sp>
        <p:nvSpPr>
          <p:cNvPr id="4" name="ZoneTexte 3">
            <a:extLst>
              <a:ext uri="{FF2B5EF4-FFF2-40B4-BE49-F238E27FC236}">
                <a16:creationId xmlns="" xmlns:a16="http://schemas.microsoft.com/office/drawing/2014/main" id="{FBBC340A-D27D-6744-99EC-7842EFD7245E}"/>
              </a:ext>
            </a:extLst>
          </p:cNvPr>
          <p:cNvSpPr txBox="1"/>
          <p:nvPr/>
        </p:nvSpPr>
        <p:spPr>
          <a:xfrm>
            <a:off x="7569290" y="6488668"/>
            <a:ext cx="4402039" cy="369332"/>
          </a:xfrm>
          <a:prstGeom prst="rect">
            <a:avLst/>
          </a:prstGeom>
          <a:noFill/>
        </p:spPr>
        <p:txBody>
          <a:bodyPr wrap="none" rtlCol="0">
            <a:spAutoFit/>
          </a:bodyPr>
          <a:lstStyle/>
          <a:p>
            <a:r>
              <a:rPr lang="fr-FR" dirty="0" err="1"/>
              <a:t>Crespo</a:t>
            </a:r>
            <a:r>
              <a:rPr lang="fr-FR" dirty="0"/>
              <a:t>-Pérez et al. (2011) </a:t>
            </a:r>
            <a:r>
              <a:rPr lang="fr-FR" i="1" dirty="0" err="1"/>
              <a:t>Landscape</a:t>
            </a:r>
            <a:r>
              <a:rPr lang="fr-FR" i="1" dirty="0"/>
              <a:t> </a:t>
            </a:r>
            <a:r>
              <a:rPr lang="fr-FR" i="1" dirty="0" err="1"/>
              <a:t>Ecology</a:t>
            </a:r>
            <a:endParaRPr lang="fr-FR" i="1" dirty="0"/>
          </a:p>
        </p:txBody>
      </p:sp>
      <p:pic>
        <p:nvPicPr>
          <p:cNvPr id="5" name="Picture 2" descr="C:\Users\Francois Rebaudo\Documents\IRD\01__THESE\these\MANUSCRIT\oral\g6726.png">
            <a:extLst>
              <a:ext uri="{FF2B5EF4-FFF2-40B4-BE49-F238E27FC236}">
                <a16:creationId xmlns="" xmlns:a16="http://schemas.microsoft.com/office/drawing/2014/main" id="{01823D43-EE97-7D4D-A957-6E4976FDA4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2195" y="1937597"/>
            <a:ext cx="4413871" cy="2468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13" descr="video2"/>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09766" y="3119235"/>
            <a:ext cx="5001591" cy="32989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16 Imagen" descr="Fig4_Modif.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4523" y="4650086"/>
            <a:ext cx="4103688" cy="1603375"/>
          </a:xfrm>
          <a:prstGeom prst="rect">
            <a:avLst/>
          </a:prstGeom>
          <a:noFill/>
          <a:ln w="9525">
            <a:solidFill>
              <a:srgbClr val="262626"/>
            </a:solidFill>
            <a:miter lim="800000"/>
            <a:headEnd/>
            <a:tailEnd/>
          </a:ln>
          <a:extLst>
            <a:ext uri="{909E8E84-426E-40dd-AFC4-6F175D3DCCD1}">
              <a14:hiddenFill xmlns="" xmlns:a14="http://schemas.microsoft.com/office/drawing/2010/main">
                <a:solidFill>
                  <a:srgbClr val="FFFFFF"/>
                </a:solidFill>
              </a14:hiddenFill>
            </a:ext>
          </a:extLst>
        </p:spPr>
      </p:pic>
      <p:sp>
        <p:nvSpPr>
          <p:cNvPr id="11" name="Espace réservé du contenu 2"/>
          <p:cNvSpPr txBox="1">
            <a:spLocks/>
          </p:cNvSpPr>
          <p:nvPr/>
        </p:nvSpPr>
        <p:spPr>
          <a:xfrm>
            <a:off x="838200" y="1455419"/>
            <a:ext cx="5633720" cy="5033249"/>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_tradnl" dirty="0" smtClean="0"/>
          </a:p>
          <a:p>
            <a:r>
              <a:rPr lang="es-ES_tradnl" dirty="0" smtClean="0"/>
              <a:t>Las plagas no tienen fronteras</a:t>
            </a:r>
          </a:p>
        </p:txBody>
      </p:sp>
    </p:spTree>
    <p:extLst>
      <p:ext uri="{BB962C8B-B14F-4D97-AF65-F5344CB8AC3E}">
        <p14:creationId xmlns:p14="http://schemas.microsoft.com/office/powerpoint/2010/main" val="215827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s-ES_tradnl" smtClean="0"/>
              <a:t>La importancia de un manejo integrado de Insectos (enemigos y amigos) a nivel del paisaje</a:t>
            </a:r>
            <a:endParaRPr lang="es-ES_tradnl" dirty="0"/>
          </a:p>
        </p:txBody>
      </p:sp>
      <p:sp>
        <p:nvSpPr>
          <p:cNvPr id="4" name="ZoneTexte 3">
            <a:extLst>
              <a:ext uri="{FF2B5EF4-FFF2-40B4-BE49-F238E27FC236}">
                <a16:creationId xmlns="" xmlns:a16="http://schemas.microsoft.com/office/drawing/2014/main" id="{75A008A6-77FA-DF49-BA26-923554B8083E}"/>
              </a:ext>
            </a:extLst>
          </p:cNvPr>
          <p:cNvSpPr txBox="1"/>
          <p:nvPr/>
        </p:nvSpPr>
        <p:spPr>
          <a:xfrm>
            <a:off x="7209309" y="6488668"/>
            <a:ext cx="4895827" cy="369332"/>
          </a:xfrm>
          <a:prstGeom prst="rect">
            <a:avLst/>
          </a:prstGeom>
          <a:noFill/>
        </p:spPr>
        <p:txBody>
          <a:bodyPr wrap="none" rtlCol="0">
            <a:spAutoFit/>
          </a:bodyPr>
          <a:lstStyle/>
          <a:p>
            <a:r>
              <a:rPr lang="fr-FR" dirty="0" err="1"/>
              <a:t>Rebaudo</a:t>
            </a:r>
            <a:r>
              <a:rPr lang="fr-FR" dirty="0"/>
              <a:t> et al. (2014); </a:t>
            </a:r>
            <a:r>
              <a:rPr lang="fr-FR" dirty="0" err="1"/>
              <a:t>Dangles</a:t>
            </a:r>
            <a:r>
              <a:rPr lang="fr-FR" dirty="0"/>
              <a:t> et al. (2010) </a:t>
            </a:r>
            <a:r>
              <a:rPr lang="fr-FR" i="1" dirty="0" err="1"/>
              <a:t>Ambio</a:t>
            </a:r>
            <a:endParaRPr lang="fr-FR" i="1" dirty="0"/>
          </a:p>
        </p:txBody>
      </p:sp>
      <p:pic>
        <p:nvPicPr>
          <p:cNvPr id="6" name="Picture 2" descr="Capacitacion ninos">
            <a:extLst>
              <a:ext uri="{FF2B5EF4-FFF2-40B4-BE49-F238E27FC236}">
                <a16:creationId xmlns="" xmlns:a16="http://schemas.microsoft.com/office/drawing/2014/main" id="{65EE6A4C-9E04-0042-8266-149946408173}"/>
              </a:ext>
            </a:extLst>
          </p:cNvPr>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l="11925" t="13600" r="10522"/>
          <a:stretch>
            <a:fillRect/>
          </a:stretch>
        </p:blipFill>
        <p:spPr bwMode="auto">
          <a:xfrm>
            <a:off x="9624745" y="1847161"/>
            <a:ext cx="1881711" cy="1398927"/>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pic>
        <p:nvPicPr>
          <p:cNvPr id="7" name="Picture 3" descr="IMG_0412">
            <a:extLst>
              <a:ext uri="{FF2B5EF4-FFF2-40B4-BE49-F238E27FC236}">
                <a16:creationId xmlns="" xmlns:a16="http://schemas.microsoft.com/office/drawing/2014/main" id="{538E09F5-B51E-7843-8521-FEA964E335C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5994" y="1851106"/>
            <a:ext cx="1861431" cy="1394981"/>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pic>
        <p:nvPicPr>
          <p:cNvPr id="11" name="Picture 3" descr="IMG_6611peru">
            <a:extLst>
              <a:ext uri="{FF2B5EF4-FFF2-40B4-BE49-F238E27FC236}">
                <a16:creationId xmlns="" xmlns:a16="http://schemas.microsoft.com/office/drawing/2014/main" id="{A24D21B3-BDB6-8D49-AFD7-BC418E2C29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9060" y="3402559"/>
            <a:ext cx="3811368" cy="276464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pic>
        <p:nvPicPr>
          <p:cNvPr id="12" name="Picture 4" descr="C:\Users\Francois Rebaudo\Documents\IRD\01__THESE\these\MANUSCRIT\oral\local_global.png">
            <a:extLst>
              <a:ext uri="{FF2B5EF4-FFF2-40B4-BE49-F238E27FC236}">
                <a16:creationId xmlns="" xmlns:a16="http://schemas.microsoft.com/office/drawing/2014/main" id="{DB6073BA-0CF3-4A49-9554-D18413AAE2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5900" y="4269811"/>
            <a:ext cx="3966211" cy="12280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Espace réservé du contenu 2"/>
          <p:cNvSpPr txBox="1">
            <a:spLocks/>
          </p:cNvSpPr>
          <p:nvPr/>
        </p:nvSpPr>
        <p:spPr>
          <a:xfrm>
            <a:off x="838200" y="1455419"/>
            <a:ext cx="5633720" cy="5033249"/>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_tradnl" dirty="0" smtClean="0"/>
          </a:p>
          <a:p>
            <a:r>
              <a:rPr lang="es-ES_tradnl" dirty="0" smtClean="0">
                <a:solidFill>
                  <a:schemeClr val="bg1">
                    <a:lumMod val="50000"/>
                  </a:schemeClr>
                </a:solidFill>
              </a:rPr>
              <a:t>Las plagas no tienen fronteras</a:t>
            </a:r>
          </a:p>
          <a:p>
            <a:r>
              <a:rPr lang="es-ES_tradnl" dirty="0" smtClean="0"/>
              <a:t>El manejo cooperativo de plagas puede acelerar el control de las plagas</a:t>
            </a:r>
          </a:p>
          <a:p>
            <a:endParaRPr lang="es-ES_tradnl" dirty="0" smtClean="0"/>
          </a:p>
          <a:p>
            <a:endParaRPr lang="es-ES_tradnl" dirty="0"/>
          </a:p>
        </p:txBody>
      </p:sp>
    </p:spTree>
    <p:extLst>
      <p:ext uri="{BB962C8B-B14F-4D97-AF65-F5344CB8AC3E}">
        <p14:creationId xmlns:p14="http://schemas.microsoft.com/office/powerpoint/2010/main" val="17416111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s-ES_tradnl" smtClean="0"/>
              <a:t>La importancia de un manejo integrado de Insectos (enemigos y amigos) a nivel del paisaje</a:t>
            </a:r>
            <a:endParaRPr lang="es-ES_tradnl" dirty="0"/>
          </a:p>
        </p:txBody>
      </p:sp>
      <p:sp>
        <p:nvSpPr>
          <p:cNvPr id="4" name="ZoneTexte 3">
            <a:extLst>
              <a:ext uri="{FF2B5EF4-FFF2-40B4-BE49-F238E27FC236}">
                <a16:creationId xmlns="" xmlns:a16="http://schemas.microsoft.com/office/drawing/2014/main" id="{92C60932-761C-A341-AE36-F8784579E3AC}"/>
              </a:ext>
            </a:extLst>
          </p:cNvPr>
          <p:cNvSpPr txBox="1"/>
          <p:nvPr/>
        </p:nvSpPr>
        <p:spPr>
          <a:xfrm>
            <a:off x="9550267" y="6488668"/>
            <a:ext cx="2423549" cy="369332"/>
          </a:xfrm>
          <a:prstGeom prst="rect">
            <a:avLst/>
          </a:prstGeom>
          <a:noFill/>
        </p:spPr>
        <p:txBody>
          <a:bodyPr wrap="none" rtlCol="0">
            <a:spAutoFit/>
          </a:bodyPr>
          <a:lstStyle/>
          <a:p>
            <a:r>
              <a:rPr lang="fr-FR" dirty="0" err="1"/>
              <a:t>Parsa</a:t>
            </a:r>
            <a:r>
              <a:rPr lang="fr-FR" dirty="0"/>
              <a:t> et al. (2014) </a:t>
            </a:r>
            <a:r>
              <a:rPr lang="fr-FR" i="1" dirty="0"/>
              <a:t>PNAS</a:t>
            </a:r>
          </a:p>
        </p:txBody>
      </p:sp>
      <p:sp>
        <p:nvSpPr>
          <p:cNvPr id="5" name="Rectangle 2">
            <a:extLst>
              <a:ext uri="{FF2B5EF4-FFF2-40B4-BE49-F238E27FC236}">
                <a16:creationId xmlns="" xmlns:a16="http://schemas.microsoft.com/office/drawing/2014/main" id="{4F6B6698-BB58-454C-9F17-3E70CDDCFFC6}"/>
              </a:ext>
            </a:extLst>
          </p:cNvPr>
          <p:cNvSpPr>
            <a:spLocks noChangeArrowheads="1"/>
          </p:cNvSpPr>
          <p:nvPr/>
        </p:nvSpPr>
        <p:spPr bwMode="auto">
          <a:xfrm>
            <a:off x="6096000" y="5118321"/>
            <a:ext cx="5909899"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es-EC" dirty="0"/>
              <a:t>Los paises en desarrollo ranquearon </a:t>
            </a:r>
            <a:r>
              <a:rPr lang="es-EC" b="1" dirty="0"/>
              <a:t>como la más importante </a:t>
            </a:r>
            <a:r>
              <a:rPr lang="es-EC" dirty="0"/>
              <a:t>la afirmación </a:t>
            </a:r>
          </a:p>
          <a:p>
            <a:pPr algn="ctr"/>
            <a:r>
              <a:rPr lang="es-EC" i="1" dirty="0">
                <a:solidFill>
                  <a:srgbClr val="FF0000"/>
                </a:solidFill>
              </a:rPr>
              <a:t>“MIP requiere acción colectiva dentro del sistema de produción agrícola”</a:t>
            </a:r>
          </a:p>
        </p:txBody>
      </p:sp>
      <p:pic>
        <p:nvPicPr>
          <p:cNvPr id="6" name="Image 5">
            <a:extLst>
              <a:ext uri="{FF2B5EF4-FFF2-40B4-BE49-F238E27FC236}">
                <a16:creationId xmlns="" xmlns:a16="http://schemas.microsoft.com/office/drawing/2014/main" id="{26C9A797-8DFF-9746-92B5-0536FE15EB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0614" y="1802668"/>
            <a:ext cx="4318551" cy="31807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Espace réservé du contenu 2"/>
          <p:cNvSpPr txBox="1">
            <a:spLocks/>
          </p:cNvSpPr>
          <p:nvPr/>
        </p:nvSpPr>
        <p:spPr>
          <a:xfrm>
            <a:off x="838200" y="1455419"/>
            <a:ext cx="5633720" cy="5033249"/>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_tradnl" dirty="0" smtClean="0"/>
          </a:p>
          <a:p>
            <a:r>
              <a:rPr lang="es-ES_tradnl" dirty="0" smtClean="0">
                <a:solidFill>
                  <a:schemeClr val="bg1">
                    <a:lumMod val="50000"/>
                  </a:schemeClr>
                </a:solidFill>
              </a:rPr>
              <a:t>Las plagas no tienen fronteras</a:t>
            </a:r>
          </a:p>
          <a:p>
            <a:r>
              <a:rPr lang="es-ES_tradnl" dirty="0" smtClean="0">
                <a:solidFill>
                  <a:schemeClr val="bg1">
                    <a:lumMod val="50000"/>
                  </a:schemeClr>
                </a:solidFill>
              </a:rPr>
              <a:t>El manejo cooperativo de plagas puede acelerar el control de las plagas</a:t>
            </a:r>
          </a:p>
          <a:p>
            <a:r>
              <a:rPr lang="es-ES_tradnl" dirty="0" smtClean="0"/>
              <a:t>La falta de cooperación entre agricultores es un obstáculo al manejo integrado de plagas</a:t>
            </a:r>
          </a:p>
          <a:p>
            <a:endParaRPr lang="es-ES_tradnl" dirty="0" smtClean="0"/>
          </a:p>
          <a:p>
            <a:endParaRPr lang="es-ES_tradnl" dirty="0"/>
          </a:p>
        </p:txBody>
      </p:sp>
    </p:spTree>
    <p:extLst>
      <p:ext uri="{BB962C8B-B14F-4D97-AF65-F5344CB8AC3E}">
        <p14:creationId xmlns:p14="http://schemas.microsoft.com/office/powerpoint/2010/main" val="5345442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s-ES_tradnl" smtClean="0"/>
              <a:t>La importancia de un manejo integrado de Insectos (enemigos y amigos) a nivel del paisaje</a:t>
            </a:r>
            <a:endParaRPr lang="es-ES_tradnl" dirty="0"/>
          </a:p>
        </p:txBody>
      </p:sp>
      <p:sp>
        <p:nvSpPr>
          <p:cNvPr id="3" name="Espace réservé du contenu 2"/>
          <p:cNvSpPr>
            <a:spLocks noGrp="1"/>
          </p:cNvSpPr>
          <p:nvPr>
            <p:ph idx="1"/>
          </p:nvPr>
        </p:nvSpPr>
        <p:spPr>
          <a:xfrm>
            <a:off x="838200" y="1455419"/>
            <a:ext cx="5633720" cy="5033249"/>
          </a:xfrm>
        </p:spPr>
        <p:txBody>
          <a:bodyPr/>
          <a:lstStyle/>
          <a:p>
            <a:endParaRPr lang="es-ES_tradnl" dirty="0" smtClean="0"/>
          </a:p>
          <a:p>
            <a:r>
              <a:rPr lang="es-ES_tradnl" dirty="0" smtClean="0">
                <a:solidFill>
                  <a:schemeClr val="bg1">
                    <a:lumMod val="50000"/>
                  </a:schemeClr>
                </a:solidFill>
              </a:rPr>
              <a:t>Las plagas no tienen fronteras</a:t>
            </a:r>
          </a:p>
          <a:p>
            <a:r>
              <a:rPr lang="es-ES_tradnl" dirty="0" smtClean="0">
                <a:solidFill>
                  <a:schemeClr val="bg1">
                    <a:lumMod val="50000"/>
                  </a:schemeClr>
                </a:solidFill>
              </a:rPr>
              <a:t>El manejo cooperativo de plagas puede acelerar el control de las plagas</a:t>
            </a:r>
          </a:p>
          <a:p>
            <a:r>
              <a:rPr lang="es-ES_tradnl" dirty="0" smtClean="0">
                <a:solidFill>
                  <a:schemeClr val="bg1">
                    <a:lumMod val="50000"/>
                  </a:schemeClr>
                </a:solidFill>
              </a:rPr>
              <a:t>La falta de cooperación entre agricultores es un obstáculo al manejo integrado de plagas</a:t>
            </a:r>
          </a:p>
          <a:p>
            <a:r>
              <a:rPr lang="es-ES_tradnl" dirty="0" smtClean="0"/>
              <a:t>¿Tiene el paisaje una importancia </a:t>
            </a:r>
            <a:r>
              <a:rPr lang="es-ES_tradnl" dirty="0" smtClean="0"/>
              <a:t>sobre </a:t>
            </a:r>
            <a:r>
              <a:rPr lang="es-ES_tradnl" dirty="0" smtClean="0"/>
              <a:t>el control de las plagas?</a:t>
            </a:r>
          </a:p>
          <a:p>
            <a:endParaRPr lang="es-ES_tradnl" dirty="0" smtClean="0"/>
          </a:p>
          <a:p>
            <a:endParaRPr lang="es-ES_tradnl" dirty="0"/>
          </a:p>
        </p:txBody>
      </p:sp>
      <p:pic>
        <p:nvPicPr>
          <p:cNvPr id="4" name="Image 3" descr="Screen Shot 2019-07-09 at 4.37.40 PM.png">
            <a:extLst>
              <a:ext uri="{FF2B5EF4-FFF2-40B4-BE49-F238E27FC236}">
                <a16:creationId xmlns="" xmlns:a16="http://schemas.microsoft.com/office/drawing/2014/main" id="{A5A7A296-C742-7845-A8F0-5B165EEDFA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16390" y="1690688"/>
            <a:ext cx="2516623" cy="1817435"/>
          </a:xfrm>
          <a:prstGeom prst="rect">
            <a:avLst/>
          </a:prstGeom>
        </p:spPr>
      </p:pic>
      <p:pic>
        <p:nvPicPr>
          <p:cNvPr id="5" name="Image 4" descr="Capture_P38_classif.JPG">
            <a:extLst>
              <a:ext uri="{FF2B5EF4-FFF2-40B4-BE49-F238E27FC236}">
                <a16:creationId xmlns="" xmlns:a16="http://schemas.microsoft.com/office/drawing/2014/main" id="{DFE2AB86-EC12-5E4B-987F-75B04A26D6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5476" y="2006827"/>
            <a:ext cx="1940000" cy="1008072"/>
          </a:xfrm>
          <a:prstGeom prst="rect">
            <a:avLst/>
          </a:prstGeom>
        </p:spPr>
      </p:pic>
      <p:pic>
        <p:nvPicPr>
          <p:cNvPr id="6" name="Image 5">
            <a:extLst>
              <a:ext uri="{FF2B5EF4-FFF2-40B4-BE49-F238E27FC236}">
                <a16:creationId xmlns="" xmlns:a16="http://schemas.microsoft.com/office/drawing/2014/main" id="{4DAFB0EC-43DA-5E40-BCE7-024D1A2832CC}"/>
              </a:ext>
            </a:extLst>
          </p:cNvPr>
          <p:cNvPicPr>
            <a:picLocks noChangeAspect="1"/>
          </p:cNvPicPr>
          <p:nvPr/>
        </p:nvPicPr>
        <p:blipFill>
          <a:blip r:embed="rId4"/>
          <a:stretch>
            <a:fillRect/>
          </a:stretch>
        </p:blipFill>
        <p:spPr>
          <a:xfrm>
            <a:off x="6704973" y="3595766"/>
            <a:ext cx="2768883" cy="2892903"/>
          </a:xfrm>
          <a:prstGeom prst="rect">
            <a:avLst/>
          </a:prstGeom>
        </p:spPr>
      </p:pic>
      <p:pic>
        <p:nvPicPr>
          <p:cNvPr id="7" name="Image 6">
            <a:extLst>
              <a:ext uri="{FF2B5EF4-FFF2-40B4-BE49-F238E27FC236}">
                <a16:creationId xmlns="" xmlns:a16="http://schemas.microsoft.com/office/drawing/2014/main" id="{72EBD29D-FB1B-3045-A2C1-7CCCB957A48B}"/>
              </a:ext>
            </a:extLst>
          </p:cNvPr>
          <p:cNvPicPr>
            <a:picLocks noChangeAspect="1"/>
          </p:cNvPicPr>
          <p:nvPr/>
        </p:nvPicPr>
        <p:blipFill>
          <a:blip r:embed="rId5"/>
          <a:stretch>
            <a:fillRect/>
          </a:stretch>
        </p:blipFill>
        <p:spPr>
          <a:xfrm>
            <a:off x="9590216" y="3616330"/>
            <a:ext cx="2474904" cy="2851773"/>
          </a:xfrm>
          <a:prstGeom prst="rect">
            <a:avLst/>
          </a:prstGeom>
        </p:spPr>
      </p:pic>
      <p:sp>
        <p:nvSpPr>
          <p:cNvPr id="8" name="ZoneTexte 7">
            <a:extLst>
              <a:ext uri="{FF2B5EF4-FFF2-40B4-BE49-F238E27FC236}">
                <a16:creationId xmlns="" xmlns:a16="http://schemas.microsoft.com/office/drawing/2014/main" id="{586CF452-1F32-924A-8B6C-8A600F0A0F55}"/>
              </a:ext>
            </a:extLst>
          </p:cNvPr>
          <p:cNvSpPr txBox="1"/>
          <p:nvPr/>
        </p:nvSpPr>
        <p:spPr>
          <a:xfrm>
            <a:off x="9137576" y="6488668"/>
            <a:ext cx="3046411" cy="369332"/>
          </a:xfrm>
          <a:prstGeom prst="rect">
            <a:avLst/>
          </a:prstGeom>
          <a:noFill/>
        </p:spPr>
        <p:txBody>
          <a:bodyPr wrap="none" rtlCol="0">
            <a:spAutoFit/>
          </a:bodyPr>
          <a:lstStyle/>
          <a:p>
            <a:r>
              <a:rPr lang="fr-FR" dirty="0" err="1"/>
              <a:t>Struelens</a:t>
            </a:r>
            <a:r>
              <a:rPr lang="fr-FR" dirty="0"/>
              <a:t> et al. (2020) </a:t>
            </a:r>
            <a:r>
              <a:rPr lang="fr-FR" i="1" dirty="0" err="1"/>
              <a:t>agriRxiv</a:t>
            </a:r>
            <a:endParaRPr lang="fr-FR" i="1" dirty="0"/>
          </a:p>
        </p:txBody>
      </p:sp>
    </p:spTree>
    <p:extLst>
      <p:ext uri="{BB962C8B-B14F-4D97-AF65-F5344CB8AC3E}">
        <p14:creationId xmlns:p14="http://schemas.microsoft.com/office/powerpoint/2010/main" val="1355768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 xmlns:a16="http://schemas.microsoft.com/office/drawing/2014/main" id="{C00A559F-7FCE-8442-9209-34D735A29DA1}"/>
              </a:ext>
            </a:extLst>
          </p:cNvPr>
          <p:cNvSpPr>
            <a:spLocks noGrp="1"/>
          </p:cNvSpPr>
          <p:nvPr>
            <p:ph type="title"/>
          </p:nvPr>
        </p:nvSpPr>
        <p:spPr/>
        <p:txBody>
          <a:bodyPr>
            <a:normAutofit fontScale="90000"/>
          </a:bodyPr>
          <a:lstStyle/>
          <a:p>
            <a:r>
              <a:rPr lang="es-ES_tradnl" smtClean="0"/>
              <a:t>La importancia de un manejo integrado de Insectos (enemigos y amigos) a nivel del paisaje</a:t>
            </a:r>
            <a:endParaRPr lang="es-ES_tradnl" dirty="0"/>
          </a:p>
        </p:txBody>
      </p:sp>
      <p:sp>
        <p:nvSpPr>
          <p:cNvPr id="3" name="Espace réservé du contenu 2"/>
          <p:cNvSpPr>
            <a:spLocks noGrp="1"/>
          </p:cNvSpPr>
          <p:nvPr>
            <p:ph idx="1"/>
          </p:nvPr>
        </p:nvSpPr>
        <p:spPr/>
        <p:txBody>
          <a:bodyPr/>
          <a:lstStyle/>
          <a:p>
            <a:endParaRPr lang="en-US" smtClean="0"/>
          </a:p>
          <a:p>
            <a:endParaRPr lang="en-US" dirty="0"/>
          </a:p>
        </p:txBody>
      </p:sp>
      <p:sp>
        <p:nvSpPr>
          <p:cNvPr id="7" name="Espace réservé du contenu 2">
            <a:extLst>
              <a:ext uri="{FF2B5EF4-FFF2-40B4-BE49-F238E27FC236}">
                <a16:creationId xmlns="" xmlns:a16="http://schemas.microsoft.com/office/drawing/2014/main" id="{4483A508-4ADE-884A-BC26-B0546D3BA877}"/>
              </a:ext>
            </a:extLst>
          </p:cNvPr>
          <p:cNvSpPr txBox="1">
            <a:spLocks/>
          </p:cNvSpPr>
          <p:nvPr/>
        </p:nvSpPr>
        <p:spPr>
          <a:xfrm>
            <a:off x="587349" y="1825625"/>
            <a:ext cx="6001265" cy="43513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_tradnl" sz="2400" dirty="0"/>
          </a:p>
          <a:p>
            <a:pPr marL="0" indent="0">
              <a:buNone/>
            </a:pPr>
            <a:endParaRPr lang="es-ES_tradnl" sz="2400" dirty="0"/>
          </a:p>
        </p:txBody>
      </p:sp>
      <p:pic>
        <p:nvPicPr>
          <p:cNvPr id="5" name="Image 4" descr="Macintosh HD:Users:Olivier1:Desktop:Captura de pantalla 2018-10-04 a la(s) 12.45.07 p. m..png"/>
          <p:cNvPicPr/>
          <p:nvPr/>
        </p:nvPicPr>
        <p:blipFill rotWithShape="1">
          <a:blip r:embed="rId2">
            <a:extLst>
              <a:ext uri="{28A0092B-C50C-407E-A947-70E740481C1C}">
                <a14:useLocalDpi xmlns:a14="http://schemas.microsoft.com/office/drawing/2010/main" val="0"/>
              </a:ext>
            </a:extLst>
          </a:blip>
          <a:srcRect t="3359" b="3432"/>
          <a:stretch/>
        </p:blipFill>
        <p:spPr bwMode="auto">
          <a:xfrm>
            <a:off x="6350322" y="2367167"/>
            <a:ext cx="5725989" cy="3608356"/>
          </a:xfrm>
          <a:prstGeom prst="rect">
            <a:avLst/>
          </a:prstGeom>
          <a:noFill/>
          <a:ln>
            <a:noFill/>
          </a:ln>
          <a:extLst>
            <a:ext uri="{53640926-AAD7-44d8-BBD7-CCE9431645EC}">
              <a14:shadowObscured xmlns="" xmlns:a14="http://schemas.microsoft.com/office/drawing/2010/main"/>
            </a:ext>
          </a:extLst>
        </p:spPr>
      </p:pic>
      <p:sp>
        <p:nvSpPr>
          <p:cNvPr id="2" name="ZoneTexte 1"/>
          <p:cNvSpPr txBox="1"/>
          <p:nvPr/>
        </p:nvSpPr>
        <p:spPr>
          <a:xfrm>
            <a:off x="3316964" y="6488668"/>
            <a:ext cx="4906984" cy="369332"/>
          </a:xfrm>
          <a:prstGeom prst="rect">
            <a:avLst/>
          </a:prstGeom>
          <a:noFill/>
        </p:spPr>
        <p:txBody>
          <a:bodyPr wrap="none" rtlCol="0">
            <a:spAutoFit/>
          </a:bodyPr>
          <a:lstStyle/>
          <a:p>
            <a:r>
              <a:rPr lang="es-EC" dirty="0"/>
              <a:t>Rebai et al. (2020) Agricultural Systems, in revision</a:t>
            </a:r>
          </a:p>
        </p:txBody>
      </p:sp>
      <p:sp>
        <p:nvSpPr>
          <p:cNvPr id="11" name="Espace réservé du contenu 2"/>
          <p:cNvSpPr txBox="1">
            <a:spLocks/>
          </p:cNvSpPr>
          <p:nvPr/>
        </p:nvSpPr>
        <p:spPr>
          <a:xfrm>
            <a:off x="838200" y="1455419"/>
            <a:ext cx="5633720" cy="5033249"/>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_tradnl" dirty="0" smtClean="0"/>
          </a:p>
          <a:p>
            <a:r>
              <a:rPr lang="es-ES_tradnl" dirty="0" smtClean="0"/>
              <a:t>La </a:t>
            </a:r>
            <a:r>
              <a:rPr lang="es-ES_tradnl" dirty="0"/>
              <a:t>dimensión histórica y social del paisaje es importante para entender los obstáculos a la cooperación entre agricultores</a:t>
            </a:r>
          </a:p>
        </p:txBody>
      </p:sp>
    </p:spTree>
    <p:extLst>
      <p:ext uri="{BB962C8B-B14F-4D97-AF65-F5344CB8AC3E}">
        <p14:creationId xmlns:p14="http://schemas.microsoft.com/office/powerpoint/2010/main" val="39895076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 xmlns:a16="http://schemas.microsoft.com/office/drawing/2014/main" id="{C00A559F-7FCE-8442-9209-34D735A29DA1}"/>
              </a:ext>
            </a:extLst>
          </p:cNvPr>
          <p:cNvSpPr>
            <a:spLocks noGrp="1"/>
          </p:cNvSpPr>
          <p:nvPr>
            <p:ph type="title"/>
          </p:nvPr>
        </p:nvSpPr>
        <p:spPr/>
        <p:txBody>
          <a:bodyPr>
            <a:normAutofit fontScale="90000"/>
          </a:bodyPr>
          <a:lstStyle/>
          <a:p>
            <a:r>
              <a:rPr lang="es-ES_tradnl" smtClean="0"/>
              <a:t>La importancia de un manejo integrado de Insectos (enemigos y amigos) a nivel del paisaje</a:t>
            </a:r>
            <a:endParaRPr lang="es-ES_tradnl" dirty="0"/>
          </a:p>
        </p:txBody>
      </p:sp>
      <p:sp>
        <p:nvSpPr>
          <p:cNvPr id="3" name="Espace réservé du contenu 2"/>
          <p:cNvSpPr>
            <a:spLocks noGrp="1"/>
          </p:cNvSpPr>
          <p:nvPr>
            <p:ph idx="1"/>
          </p:nvPr>
        </p:nvSpPr>
        <p:spPr/>
        <p:txBody>
          <a:bodyPr/>
          <a:lstStyle/>
          <a:p>
            <a:endParaRPr lang="en-US" smtClean="0"/>
          </a:p>
          <a:p>
            <a:endParaRPr lang="en-US" dirty="0"/>
          </a:p>
        </p:txBody>
      </p:sp>
      <p:pic>
        <p:nvPicPr>
          <p:cNvPr id="10" name="Picture 2" descr="https://images-na.ssl-images-amazon.com/images/I/51B5EN6NZDL.jpg">
            <a:extLst>
              <a:ext uri="{FF2B5EF4-FFF2-40B4-BE49-F238E27FC236}">
                <a16:creationId xmlns="" xmlns:a16="http://schemas.microsoft.com/office/drawing/2014/main" id="{F9B91797-56F4-0A42-9C0E-3095FAB7A4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6856" y="1661054"/>
            <a:ext cx="1877517" cy="24446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rgbClr val="FFFFFF"/>
                </a:solidFill>
              </a14:hiddenFill>
            </a:ext>
          </a:extLst>
        </p:spPr>
      </p:pic>
      <p:pic>
        <p:nvPicPr>
          <p:cNvPr id="4" name="Image 3">
            <a:extLst>
              <a:ext uri="{FF2B5EF4-FFF2-40B4-BE49-F238E27FC236}">
                <a16:creationId xmlns="" xmlns:a16="http://schemas.microsoft.com/office/drawing/2014/main" id="{4D051F46-6C45-A748-A84D-885724B2F7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9149" y="2351867"/>
            <a:ext cx="1935987" cy="24411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a:extLst>
              <a:ext uri="{FF2B5EF4-FFF2-40B4-BE49-F238E27FC236}">
                <a16:creationId xmlns="" xmlns:a16="http://schemas.microsoft.com/office/drawing/2014/main" id="{5A30DB5D-7180-414A-B5DB-B1799F3EB68B}"/>
              </a:ext>
            </a:extLst>
          </p:cNvPr>
          <p:cNvSpPr/>
          <p:nvPr/>
        </p:nvSpPr>
        <p:spPr>
          <a:xfrm>
            <a:off x="1638300" y="5779882"/>
            <a:ext cx="8915400" cy="867930"/>
          </a:xfrm>
          <a:prstGeom prst="rect">
            <a:avLst/>
          </a:prstGeom>
        </p:spPr>
        <p:txBody>
          <a:bodyPr wrap="square">
            <a:spAutoFit/>
          </a:bodyPr>
          <a:lstStyle/>
          <a:p>
            <a:pPr algn="ctr">
              <a:lnSpc>
                <a:spcPct val="90000"/>
              </a:lnSpc>
              <a:spcBef>
                <a:spcPts val="1000"/>
              </a:spcBef>
            </a:pPr>
            <a:r>
              <a:rPr lang="es-ES_tradnl" sz="2800" b="1" dirty="0"/>
              <a:t>¿Cual es la percepción de los </a:t>
            </a:r>
            <a:r>
              <a:rPr lang="es-ES_tradnl" sz="2800" b="1" dirty="0" smtClean="0"/>
              <a:t>paisajes </a:t>
            </a:r>
            <a:r>
              <a:rPr lang="es-ES_tradnl" sz="2800" b="1" dirty="0"/>
              <a:t>agrícolas, y su importancia en la vida diaria de los pequeños agricultores?</a:t>
            </a:r>
            <a:endParaRPr lang="fr-FR" sz="2800" b="1" dirty="0"/>
          </a:p>
        </p:txBody>
      </p:sp>
      <p:pic>
        <p:nvPicPr>
          <p:cNvPr id="2" name="Image 1" descr="Captura de pantalla 2020-06-17 a la(s) 8.11.33 a. 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09137" y="3161244"/>
            <a:ext cx="1590663" cy="24531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Espace réservé du contenu 2"/>
          <p:cNvSpPr txBox="1">
            <a:spLocks/>
          </p:cNvSpPr>
          <p:nvPr/>
        </p:nvSpPr>
        <p:spPr>
          <a:xfrm>
            <a:off x="838200" y="1455419"/>
            <a:ext cx="5633720" cy="5033249"/>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_tradnl" dirty="0" smtClean="0"/>
          </a:p>
          <a:p>
            <a:r>
              <a:rPr lang="es-ES_tradnl" dirty="0" smtClean="0">
                <a:solidFill>
                  <a:schemeClr val="bg1">
                    <a:lumMod val="50000"/>
                  </a:schemeClr>
                </a:solidFill>
              </a:rPr>
              <a:t>La </a:t>
            </a:r>
            <a:r>
              <a:rPr lang="es-ES_tradnl" dirty="0">
                <a:solidFill>
                  <a:schemeClr val="bg1">
                    <a:lumMod val="50000"/>
                  </a:schemeClr>
                </a:solidFill>
              </a:rPr>
              <a:t>dimensión histórica y social del paisaje es importante para entender los obstáculos a la cooperación entre </a:t>
            </a:r>
            <a:r>
              <a:rPr lang="es-ES_tradnl" dirty="0" smtClean="0">
                <a:solidFill>
                  <a:schemeClr val="bg1">
                    <a:lumMod val="50000"/>
                  </a:schemeClr>
                </a:solidFill>
              </a:rPr>
              <a:t>agricultores</a:t>
            </a:r>
          </a:p>
          <a:p>
            <a:r>
              <a:rPr lang="es-ES_tradnl" dirty="0"/>
              <a:t>La dimensión cultural y psicológica de la relación con el medio ambiente es clave para generar cambios </a:t>
            </a:r>
          </a:p>
          <a:p>
            <a:endParaRPr lang="es-ES_tradnl" dirty="0"/>
          </a:p>
        </p:txBody>
      </p:sp>
    </p:spTree>
    <p:extLst>
      <p:ext uri="{BB962C8B-B14F-4D97-AF65-F5344CB8AC3E}">
        <p14:creationId xmlns:p14="http://schemas.microsoft.com/office/powerpoint/2010/main" val="34787760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Imagen 16">
            <a:extLst>
              <a:ext uri="{FF2B5EF4-FFF2-40B4-BE49-F238E27FC236}">
                <a16:creationId xmlns="" xmlns:a16="http://schemas.microsoft.com/office/drawing/2014/main" id="{99AB5416-1682-4DA0-A209-37C8F63AF8FC}"/>
              </a:ext>
            </a:extLst>
          </p:cNvPr>
          <p:cNvPicPr>
            <a:picLocks noChangeAspect="1"/>
          </p:cNvPicPr>
          <p:nvPr/>
        </p:nvPicPr>
        <p:blipFill rotWithShape="1">
          <a:blip r:embed="rId2"/>
          <a:srcRect l="389" t="8090" b="17885"/>
          <a:stretch/>
        </p:blipFill>
        <p:spPr>
          <a:xfrm>
            <a:off x="-121920" y="-1"/>
            <a:ext cx="12313920" cy="6863245"/>
          </a:xfrm>
          <a:prstGeom prst="rect">
            <a:avLst/>
          </a:prstGeom>
        </p:spPr>
      </p:pic>
      <p:sp>
        <p:nvSpPr>
          <p:cNvPr id="2" name="Titre 1"/>
          <p:cNvSpPr>
            <a:spLocks noGrp="1"/>
          </p:cNvSpPr>
          <p:nvPr>
            <p:ph type="title"/>
          </p:nvPr>
        </p:nvSpPr>
        <p:spPr>
          <a:xfrm>
            <a:off x="3847619" y="5142058"/>
            <a:ext cx="4787096" cy="1409213"/>
          </a:xfrm>
          <a:solidFill>
            <a:srgbClr val="FFFFFF">
              <a:alpha val="74902"/>
            </a:srgbClr>
          </a:solidFill>
        </p:spPr>
        <p:txBody>
          <a:bodyPr>
            <a:normAutofit/>
          </a:bodyPr>
          <a:lstStyle/>
          <a:p>
            <a:pPr algn="ctr"/>
            <a:r>
              <a:rPr lang="en-US" sz="4000" spc="300" dirty="0" smtClean="0"/>
              <a:t>¿QUÉ?</a:t>
            </a:r>
            <a:br>
              <a:rPr lang="en-US" sz="4000" spc="300" dirty="0" smtClean="0"/>
            </a:br>
            <a:r>
              <a:rPr lang="en-US" sz="3600" spc="300" dirty="0" err="1" smtClean="0"/>
              <a:t>Percepción</a:t>
            </a:r>
            <a:r>
              <a:rPr lang="en-US" sz="3600" spc="300" dirty="0" smtClean="0"/>
              <a:t> </a:t>
            </a:r>
            <a:r>
              <a:rPr lang="en-US" sz="3600" spc="300" dirty="0" err="1" smtClean="0"/>
              <a:t>paisaje</a:t>
            </a:r>
            <a:endParaRPr lang="en-US" sz="3600" spc="300" dirty="0"/>
          </a:p>
        </p:txBody>
      </p:sp>
    </p:spTree>
    <p:extLst>
      <p:ext uri="{BB962C8B-B14F-4D97-AF65-F5344CB8AC3E}">
        <p14:creationId xmlns:p14="http://schemas.microsoft.com/office/powerpoint/2010/main" val="34021822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s-ES" smtClean="0"/>
              <a:t>Percepción de los paisajes agrícolas por pequeños agricultores</a:t>
            </a:r>
            <a:endParaRPr lang="es-BO" dirty="0"/>
          </a:p>
        </p:txBody>
      </p:sp>
      <p:sp>
        <p:nvSpPr>
          <p:cNvPr id="6" name="Espace réservé du contenu 5"/>
          <p:cNvSpPr>
            <a:spLocks noGrp="1"/>
          </p:cNvSpPr>
          <p:nvPr>
            <p:ph idx="1"/>
          </p:nvPr>
        </p:nvSpPr>
        <p:spPr>
          <a:xfrm>
            <a:off x="838200" y="4978400"/>
            <a:ext cx="10515600" cy="1767840"/>
          </a:xfrm>
        </p:spPr>
        <p:txBody>
          <a:bodyPr/>
          <a:lstStyle/>
          <a:p>
            <a:pPr marL="914389" lvl="1" indent="-457200">
              <a:buFont typeface="+mj-lt"/>
              <a:buAutoNum type="arabicPeriod"/>
            </a:pPr>
            <a:r>
              <a:rPr lang="es-BO" smtClean="0"/>
              <a:t>Como perciben los agricultores los paisajes agrícolas (socio ecosistemas) ?</a:t>
            </a:r>
          </a:p>
          <a:p>
            <a:pPr marL="1371577" lvl="2" indent="-457200">
              <a:buFont typeface="+mj-lt"/>
              <a:buAutoNum type="arabicPeriod"/>
            </a:pPr>
            <a:r>
              <a:rPr lang="es-BO" smtClean="0"/>
              <a:t>Se enfocan más en el lado ecológico o social del paisaje ?</a:t>
            </a:r>
          </a:p>
          <a:p>
            <a:pPr marL="1371577" lvl="2" indent="-457200">
              <a:buFont typeface="+mj-lt"/>
              <a:buAutoNum type="arabicPeriod"/>
            </a:pPr>
            <a:r>
              <a:rPr lang="es-BO" smtClean="0"/>
              <a:t>Como los elementos del paisajes están relacionados con unas funciones ?</a:t>
            </a:r>
          </a:p>
          <a:p>
            <a:pPr marL="914389" lvl="1" indent="-457200">
              <a:buFont typeface="+mj-lt"/>
              <a:buAutoNum type="arabicPeriod"/>
            </a:pPr>
            <a:r>
              <a:rPr lang="es-BO" smtClean="0"/>
              <a:t>Cuales son las variables que explican una preferencia a lo social o ecológico ?</a:t>
            </a:r>
          </a:p>
          <a:p>
            <a:pPr marL="914389" lvl="1" indent="-457200">
              <a:buFont typeface="+mj-lt"/>
              <a:buAutoNum type="arabicPeriod"/>
            </a:pPr>
            <a:endParaRPr lang="es-BO" smtClean="0"/>
          </a:p>
          <a:p>
            <a:pPr marL="514350" indent="-514350">
              <a:buFont typeface="+mj-lt"/>
              <a:buAutoNum type="arabicPeriod"/>
            </a:pPr>
            <a:endParaRPr lang="en-US" dirty="0"/>
          </a:p>
        </p:txBody>
      </p:sp>
      <p:pic>
        <p:nvPicPr>
          <p:cNvPr id="5" name="Imagen 4">
            <a:extLst>
              <a:ext uri="{FF2B5EF4-FFF2-40B4-BE49-F238E27FC236}">
                <a16:creationId xmlns="" xmlns:a16="http://schemas.microsoft.com/office/drawing/2014/main" id="{3C422387-06F8-4DE1-BDC0-586256A079F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378"/>
          <a:stretch/>
        </p:blipFill>
        <p:spPr>
          <a:xfrm>
            <a:off x="6345343" y="1508755"/>
            <a:ext cx="5562177" cy="3154684"/>
          </a:xfrm>
          <a:prstGeom prst="rect">
            <a:avLst/>
          </a:prstGeom>
        </p:spPr>
      </p:pic>
      <p:pic>
        <p:nvPicPr>
          <p:cNvPr id="11" name="Imagen 10">
            <a:extLst>
              <a:ext uri="{FF2B5EF4-FFF2-40B4-BE49-F238E27FC236}">
                <a16:creationId xmlns="" xmlns:a16="http://schemas.microsoft.com/office/drawing/2014/main" id="{5963D46C-CA8B-4222-9E02-AE3B3ACF16F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4378"/>
          <a:stretch/>
        </p:blipFill>
        <p:spPr>
          <a:xfrm>
            <a:off x="304799" y="1508756"/>
            <a:ext cx="5562177" cy="3154684"/>
          </a:xfrm>
          <a:prstGeom prst="rect">
            <a:avLst/>
          </a:prstGeom>
        </p:spPr>
      </p:pic>
      <p:pic>
        <p:nvPicPr>
          <p:cNvPr id="3" name="Image 2"/>
          <p:cNvPicPr>
            <a:picLocks noChangeAspect="1"/>
          </p:cNvPicPr>
          <p:nvPr/>
        </p:nvPicPr>
        <p:blipFill>
          <a:blip r:embed="rId5"/>
          <a:stretch>
            <a:fillRect/>
          </a:stretch>
        </p:blipFill>
        <p:spPr>
          <a:xfrm>
            <a:off x="10257893" y="3692978"/>
            <a:ext cx="1483029" cy="748393"/>
          </a:xfrm>
          <a:prstGeom prst="rect">
            <a:avLst/>
          </a:prstGeom>
        </p:spPr>
      </p:pic>
      <p:pic>
        <p:nvPicPr>
          <p:cNvPr id="4" name="Image 3"/>
          <p:cNvPicPr>
            <a:picLocks noChangeAspect="1"/>
          </p:cNvPicPr>
          <p:nvPr/>
        </p:nvPicPr>
        <p:blipFill>
          <a:blip r:embed="rId6"/>
          <a:stretch>
            <a:fillRect/>
          </a:stretch>
        </p:blipFill>
        <p:spPr>
          <a:xfrm>
            <a:off x="4124325" y="3740402"/>
            <a:ext cx="1566182" cy="700969"/>
          </a:xfrm>
          <a:prstGeom prst="rect">
            <a:avLst/>
          </a:prstGeom>
        </p:spPr>
      </p:pic>
    </p:spTree>
    <p:extLst>
      <p:ext uri="{BB962C8B-B14F-4D97-AF65-F5344CB8AC3E}">
        <p14:creationId xmlns:p14="http://schemas.microsoft.com/office/powerpoint/2010/main" val="16397521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78329" t="50073" r="1010"/>
          <a:stretch/>
        </p:blipFill>
        <p:spPr>
          <a:xfrm>
            <a:off x="95531" y="2793230"/>
            <a:ext cx="2926080" cy="3197639"/>
          </a:xfrm>
          <a:prstGeom prst="rect">
            <a:avLst/>
          </a:prstGeom>
        </p:spPr>
      </p:pic>
      <p:pic>
        <p:nvPicPr>
          <p:cNvPr id="6" name="Picture 3" descr="F:\QuentinStuelens\ownCloud\IRD\ED227\CONCOURS\img\DJI-Phantom-4-pro.png"/>
          <p:cNvPicPr>
            <a:picLocks noChangeAspect="1" noChangeArrowheads="1"/>
          </p:cNvPicPr>
          <p:nvPr/>
        </p:nvPicPr>
        <p:blipFill>
          <a:blip r:embed="rId3" cstate="print"/>
          <a:srcRect/>
          <a:stretch>
            <a:fillRect/>
          </a:stretch>
        </p:blipFill>
        <p:spPr bwMode="auto">
          <a:xfrm>
            <a:off x="9105818" y="1386559"/>
            <a:ext cx="2099509" cy="1406672"/>
          </a:xfrm>
          <a:prstGeom prst="rect">
            <a:avLst/>
          </a:prstGeom>
          <a:noFill/>
        </p:spPr>
      </p:pic>
      <p:sp>
        <p:nvSpPr>
          <p:cNvPr id="8" name="Titre 7"/>
          <p:cNvSpPr>
            <a:spLocks noGrp="1"/>
          </p:cNvSpPr>
          <p:nvPr>
            <p:ph type="title"/>
          </p:nvPr>
        </p:nvSpPr>
        <p:spPr/>
        <p:txBody>
          <a:bodyPr/>
          <a:lstStyle/>
          <a:p>
            <a:r>
              <a:rPr lang="en-US" dirty="0" err="1" smtClean="0"/>
              <a:t>Actividad</a:t>
            </a:r>
            <a:r>
              <a:rPr lang="en-US" dirty="0" smtClean="0"/>
              <a:t> 1 – </a:t>
            </a:r>
            <a:r>
              <a:rPr lang="en-US" dirty="0" err="1" smtClean="0"/>
              <a:t>Elegir</a:t>
            </a:r>
            <a:r>
              <a:rPr lang="en-US" dirty="0" smtClean="0"/>
              <a:t> un </a:t>
            </a:r>
            <a:r>
              <a:rPr lang="en-US" dirty="0" err="1" smtClean="0"/>
              <a:t>paisaje</a:t>
            </a:r>
            <a:r>
              <a:rPr lang="en-US" dirty="0" smtClean="0"/>
              <a:t> para </a:t>
            </a:r>
            <a:r>
              <a:rPr lang="en-US" dirty="0" err="1" smtClean="0"/>
              <a:t>poner</a:t>
            </a:r>
            <a:r>
              <a:rPr lang="en-US" dirty="0" smtClean="0"/>
              <a:t> </a:t>
            </a:r>
            <a:r>
              <a:rPr lang="en-US" dirty="0" err="1" smtClean="0"/>
              <a:t>su</a:t>
            </a:r>
            <a:r>
              <a:rPr lang="en-US" dirty="0" smtClean="0"/>
              <a:t> </a:t>
            </a:r>
            <a:r>
              <a:rPr lang="en-US" dirty="0" err="1" smtClean="0"/>
              <a:t>cultivo</a:t>
            </a:r>
            <a:endParaRPr lang="en-US" dirty="0"/>
          </a:p>
        </p:txBody>
      </p:sp>
      <p:sp>
        <p:nvSpPr>
          <p:cNvPr id="4" name="Espace réservé du contenu 3"/>
          <p:cNvSpPr>
            <a:spLocks noGrp="1"/>
          </p:cNvSpPr>
          <p:nvPr>
            <p:ph idx="1"/>
          </p:nvPr>
        </p:nvSpPr>
        <p:spPr>
          <a:xfrm>
            <a:off x="838200" y="1455419"/>
            <a:ext cx="7524949" cy="4721543"/>
          </a:xfrm>
        </p:spPr>
        <p:txBody>
          <a:bodyPr/>
          <a:lstStyle/>
          <a:p>
            <a:r>
              <a:rPr lang="es-ES_tradnl" dirty="0" smtClean="0">
                <a:sym typeface="Wingdings" panose="05000000000000000000" pitchFamily="2" charset="2"/>
              </a:rPr>
              <a:t>Diversidad de cubertura de suelo natural y </a:t>
            </a:r>
            <a:r>
              <a:rPr lang="es-ES_tradnl" dirty="0" smtClean="0">
                <a:sym typeface="Wingdings" panose="05000000000000000000" pitchFamily="2" charset="2"/>
              </a:rPr>
              <a:t>social</a:t>
            </a:r>
            <a:endParaRPr lang="es-ES_tradnl" dirty="0">
              <a:sym typeface="Wingdings" panose="05000000000000000000" pitchFamily="2" charset="2"/>
            </a:endParaRPr>
          </a:p>
        </p:txBody>
      </p:sp>
      <p:pic>
        <p:nvPicPr>
          <p:cNvPr id="9" name="Image 8"/>
          <p:cNvPicPr>
            <a:picLocks noChangeAspect="1"/>
          </p:cNvPicPr>
          <p:nvPr/>
        </p:nvPicPr>
        <p:blipFill rotWithShape="1">
          <a:blip r:embed="rId2"/>
          <a:srcRect l="12236" t="50073" r="23590"/>
          <a:stretch/>
        </p:blipFill>
        <p:spPr>
          <a:xfrm>
            <a:off x="3021611" y="2793231"/>
            <a:ext cx="9089109" cy="3197639"/>
          </a:xfrm>
          <a:prstGeom prst="rect">
            <a:avLst/>
          </a:prstGeom>
        </p:spPr>
      </p:pic>
    </p:spTree>
    <p:extLst>
      <p:ext uri="{BB962C8B-B14F-4D97-AF65-F5344CB8AC3E}">
        <p14:creationId xmlns:p14="http://schemas.microsoft.com/office/powerpoint/2010/main" val="21635100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 xmlns:a16="http://schemas.microsoft.com/office/drawing/2014/main" id="{99AB5416-1682-4DA0-A209-37C8F63AF8FC}"/>
              </a:ext>
            </a:extLst>
          </p:cNvPr>
          <p:cNvPicPr>
            <a:picLocks noChangeAspect="1"/>
          </p:cNvPicPr>
          <p:nvPr/>
        </p:nvPicPr>
        <p:blipFill rotWithShape="1">
          <a:blip r:embed="rId3"/>
          <a:srcRect l="389" t="8090" b="17885"/>
          <a:stretch/>
        </p:blipFill>
        <p:spPr>
          <a:xfrm>
            <a:off x="-121920" y="-1"/>
            <a:ext cx="12313920" cy="6863245"/>
          </a:xfrm>
          <a:prstGeom prst="rect">
            <a:avLst/>
          </a:prstGeom>
        </p:spPr>
      </p:pic>
      <p:sp>
        <p:nvSpPr>
          <p:cNvPr id="11" name="Rectangle à coins arrondis 10"/>
          <p:cNvSpPr/>
          <p:nvPr/>
        </p:nvSpPr>
        <p:spPr>
          <a:xfrm>
            <a:off x="3200399" y="5061857"/>
            <a:ext cx="3894882" cy="1510393"/>
          </a:xfrm>
          <a:prstGeom prst="wedgeRoundRectCallout">
            <a:avLst>
              <a:gd name="adj1" fmla="val -57787"/>
              <a:gd name="adj2" fmla="val -112178"/>
              <a:gd name="adj3" fmla="val 16667"/>
            </a:avLst>
          </a:prstGeom>
          <a:solidFill>
            <a:srgbClr val="FFFFFF">
              <a:alpha val="80000"/>
            </a:srgbClr>
          </a:solidFill>
          <a:ln>
            <a:noFill/>
          </a:ln>
          <a:effectLst>
            <a:outerShdw blurRad="50800" dist="38100" dir="10800000" algn="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s-ES" sz="2400" dirty="0" smtClean="0">
                <a:latin typeface="+mj-lt"/>
              </a:rPr>
              <a:t>¿</a:t>
            </a:r>
            <a:r>
              <a:rPr lang="es-ES" sz="2400" dirty="0">
                <a:latin typeface="+mj-lt"/>
              </a:rPr>
              <a:t>Cual es el mejor lugar para poner </a:t>
            </a:r>
            <a:br>
              <a:rPr lang="es-ES" sz="2400" dirty="0">
                <a:latin typeface="+mj-lt"/>
              </a:rPr>
            </a:br>
            <a:r>
              <a:rPr lang="es-ES" sz="2400" dirty="0">
                <a:latin typeface="+mj-lt"/>
              </a:rPr>
              <a:t>su parcela de chocho/papa?</a:t>
            </a:r>
          </a:p>
        </p:txBody>
      </p:sp>
      <p:sp>
        <p:nvSpPr>
          <p:cNvPr id="13" name="Rectangle à coins arrondis 12"/>
          <p:cNvSpPr/>
          <p:nvPr/>
        </p:nvSpPr>
        <p:spPr>
          <a:xfrm>
            <a:off x="7002684" y="4315152"/>
            <a:ext cx="2721979" cy="746705"/>
          </a:xfrm>
          <a:prstGeom prst="wedgeRoundRectCallout">
            <a:avLst>
              <a:gd name="adj1" fmla="val 67348"/>
              <a:gd name="adj2" fmla="val 21269"/>
              <a:gd name="adj3" fmla="val 16667"/>
            </a:avLst>
          </a:prstGeom>
          <a:solidFill>
            <a:srgbClr val="FFFFFF">
              <a:alpha val="80000"/>
            </a:srgbClr>
          </a:solidFill>
          <a:ln>
            <a:noFill/>
          </a:ln>
          <a:effectLst>
            <a:outerShdw blurRad="50800" dist="38100" dir="10800000" algn="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s-ES" sz="2400" dirty="0" err="1" smtClean="0">
                <a:latin typeface="+mj-lt"/>
              </a:rPr>
              <a:t>Mmmm</a:t>
            </a:r>
            <a:r>
              <a:rPr lang="es-ES" sz="2400" dirty="0" smtClean="0">
                <a:latin typeface="+mj-lt"/>
              </a:rPr>
              <a:t>… Este ahí !</a:t>
            </a:r>
            <a:endParaRPr lang="es-ES" sz="2400" dirty="0">
              <a:latin typeface="+mj-lt"/>
            </a:endParaRPr>
          </a:p>
        </p:txBody>
      </p:sp>
    </p:spTree>
    <p:extLst>
      <p:ext uri="{BB962C8B-B14F-4D97-AF65-F5344CB8AC3E}">
        <p14:creationId xmlns:p14="http://schemas.microsoft.com/office/powerpoint/2010/main" val="17028877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3672AC35-F52E-4EDF-9758-99277858BD2D}"/>
              </a:ext>
            </a:extLst>
          </p:cNvPr>
          <p:cNvPicPr>
            <a:picLocks noChangeAspect="1"/>
          </p:cNvPicPr>
          <p:nvPr/>
        </p:nvPicPr>
        <p:blipFill rotWithShape="1">
          <a:blip r:embed="rId3"/>
          <a:srcRect t="11610" r="7247" b="11077"/>
          <a:stretch/>
        </p:blipFill>
        <p:spPr>
          <a:xfrm flipH="1">
            <a:off x="0" y="-266218"/>
            <a:ext cx="12192000" cy="7621930"/>
          </a:xfrm>
          <a:prstGeom prst="rect">
            <a:avLst/>
          </a:prstGeom>
        </p:spPr>
      </p:pic>
      <p:sp>
        <p:nvSpPr>
          <p:cNvPr id="12" name="Rectangle à coins arrondis 11"/>
          <p:cNvSpPr/>
          <p:nvPr/>
        </p:nvSpPr>
        <p:spPr>
          <a:xfrm>
            <a:off x="121534" y="2551837"/>
            <a:ext cx="2181829" cy="841232"/>
          </a:xfrm>
          <a:prstGeom prst="wedgeRoundRectCallout">
            <a:avLst>
              <a:gd name="adj1" fmla="val 51270"/>
              <a:gd name="adj2" fmla="val -117402"/>
              <a:gd name="adj3" fmla="val 16667"/>
            </a:avLst>
          </a:prstGeom>
          <a:solidFill>
            <a:srgbClr val="FFFFFF">
              <a:alpha val="80000"/>
            </a:srgbClr>
          </a:solidFill>
          <a:ln>
            <a:noFill/>
          </a:ln>
          <a:effectLst>
            <a:outerShdw blurRad="50800" dist="38100" dir="10800000" algn="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s-ES" sz="2400" dirty="0" smtClean="0">
                <a:latin typeface="+mj-lt"/>
              </a:rPr>
              <a:t>Porqué?</a:t>
            </a:r>
            <a:endParaRPr lang="es-ES" sz="2400" dirty="0">
              <a:latin typeface="+mj-lt"/>
            </a:endParaRPr>
          </a:p>
        </p:txBody>
      </p:sp>
      <p:sp>
        <p:nvSpPr>
          <p:cNvPr id="13" name="Rectangle à coins arrondis 12"/>
          <p:cNvSpPr/>
          <p:nvPr/>
        </p:nvSpPr>
        <p:spPr>
          <a:xfrm>
            <a:off x="6096000" y="505046"/>
            <a:ext cx="4217043" cy="1358477"/>
          </a:xfrm>
          <a:prstGeom prst="wedgeRoundRectCallout">
            <a:avLst>
              <a:gd name="adj1" fmla="val -71595"/>
              <a:gd name="adj2" fmla="val 898"/>
              <a:gd name="adj3" fmla="val 16667"/>
            </a:avLst>
          </a:prstGeom>
          <a:solidFill>
            <a:srgbClr val="FFFFFF">
              <a:alpha val="80000"/>
            </a:srgbClr>
          </a:solidFill>
          <a:ln>
            <a:noFill/>
          </a:ln>
          <a:effectLst>
            <a:outerShdw blurRad="50800" dist="38100" dir="10800000" algn="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s-ES" sz="2400" dirty="0" smtClean="0">
                <a:latin typeface="+mj-lt"/>
              </a:rPr>
              <a:t>Porqué hay una ruta para ir a vender mi cosecha al mercado,…</a:t>
            </a:r>
            <a:endParaRPr lang="es-ES" sz="2400" dirty="0">
              <a:latin typeface="+mj-lt"/>
            </a:endParaRPr>
          </a:p>
        </p:txBody>
      </p:sp>
    </p:spTree>
    <p:extLst>
      <p:ext uri="{BB962C8B-B14F-4D97-AF65-F5344CB8AC3E}">
        <p14:creationId xmlns:p14="http://schemas.microsoft.com/office/powerpoint/2010/main" val="14473892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4624158" y="1177246"/>
            <a:ext cx="6904357" cy="5277887"/>
            <a:chOff x="1962057" y="236222"/>
            <a:chExt cx="7836975" cy="6143844"/>
          </a:xfrm>
        </p:grpSpPr>
        <p:pic>
          <p:nvPicPr>
            <p:cNvPr id="5" name="Image 4"/>
            <p:cNvPicPr>
              <a:picLocks noChangeAspect="1"/>
            </p:cNvPicPr>
            <p:nvPr/>
          </p:nvPicPr>
          <p:blipFill>
            <a:blip r:embed="rId2"/>
            <a:stretch>
              <a:fillRect/>
            </a:stretch>
          </p:blipFill>
          <p:spPr>
            <a:xfrm>
              <a:off x="1962057" y="1931862"/>
              <a:ext cx="1914795" cy="1370189"/>
            </a:xfrm>
            <a:prstGeom prst="rect">
              <a:avLst/>
            </a:prstGeom>
            <a:ln>
              <a:solidFill>
                <a:schemeClr val="tx1">
                  <a:lumMod val="50000"/>
                  <a:lumOff val="50000"/>
                </a:schemeClr>
              </a:solidFill>
            </a:ln>
          </p:spPr>
        </p:pic>
        <p:pic>
          <p:nvPicPr>
            <p:cNvPr id="6" name="Image 5"/>
            <p:cNvPicPr>
              <a:picLocks noChangeAspect="1"/>
            </p:cNvPicPr>
            <p:nvPr/>
          </p:nvPicPr>
          <p:blipFill>
            <a:blip r:embed="rId3"/>
            <a:stretch>
              <a:fillRect/>
            </a:stretch>
          </p:blipFill>
          <p:spPr>
            <a:xfrm>
              <a:off x="1964055" y="3497009"/>
              <a:ext cx="1911327" cy="1342439"/>
            </a:xfrm>
            <a:prstGeom prst="rect">
              <a:avLst/>
            </a:prstGeom>
            <a:ln>
              <a:solidFill>
                <a:schemeClr val="tx1">
                  <a:lumMod val="50000"/>
                  <a:lumOff val="50000"/>
                </a:schemeClr>
              </a:solidFill>
            </a:ln>
          </p:spPr>
        </p:pic>
        <p:pic>
          <p:nvPicPr>
            <p:cNvPr id="7" name="Image 6"/>
            <p:cNvPicPr>
              <a:picLocks noChangeAspect="1"/>
            </p:cNvPicPr>
            <p:nvPr/>
          </p:nvPicPr>
          <p:blipFill>
            <a:blip r:embed="rId4"/>
            <a:stretch>
              <a:fillRect/>
            </a:stretch>
          </p:blipFill>
          <p:spPr>
            <a:xfrm>
              <a:off x="4256709" y="5024260"/>
              <a:ext cx="1907857" cy="1345907"/>
            </a:xfrm>
            <a:prstGeom prst="rect">
              <a:avLst/>
            </a:prstGeom>
            <a:ln>
              <a:solidFill>
                <a:schemeClr val="tx1">
                  <a:lumMod val="50000"/>
                  <a:lumOff val="50000"/>
                </a:schemeClr>
              </a:solidFill>
            </a:ln>
          </p:spPr>
        </p:pic>
        <p:pic>
          <p:nvPicPr>
            <p:cNvPr id="8" name="Image 7"/>
            <p:cNvPicPr>
              <a:picLocks noChangeAspect="1"/>
            </p:cNvPicPr>
            <p:nvPr/>
          </p:nvPicPr>
          <p:blipFill>
            <a:blip r:embed="rId5"/>
            <a:stretch>
              <a:fillRect/>
            </a:stretch>
          </p:blipFill>
          <p:spPr>
            <a:xfrm>
              <a:off x="4264710" y="3416964"/>
              <a:ext cx="1893983" cy="1349376"/>
            </a:xfrm>
            <a:prstGeom prst="rect">
              <a:avLst/>
            </a:prstGeom>
            <a:ln>
              <a:solidFill>
                <a:schemeClr val="tx1">
                  <a:lumMod val="50000"/>
                  <a:lumOff val="50000"/>
                </a:schemeClr>
              </a:solidFill>
            </a:ln>
          </p:spPr>
        </p:pic>
        <p:pic>
          <p:nvPicPr>
            <p:cNvPr id="9" name="Image 8"/>
            <p:cNvPicPr>
              <a:picLocks noChangeAspect="1"/>
            </p:cNvPicPr>
            <p:nvPr/>
          </p:nvPicPr>
          <p:blipFill>
            <a:blip r:embed="rId6"/>
            <a:stretch>
              <a:fillRect/>
            </a:stretch>
          </p:blipFill>
          <p:spPr>
            <a:xfrm>
              <a:off x="4272709" y="1817667"/>
              <a:ext cx="1880107" cy="1342439"/>
            </a:xfrm>
            <a:prstGeom prst="rect">
              <a:avLst/>
            </a:prstGeom>
            <a:ln>
              <a:solidFill>
                <a:schemeClr val="tx1">
                  <a:lumMod val="50000"/>
                  <a:lumOff val="50000"/>
                </a:schemeClr>
              </a:solidFill>
            </a:ln>
          </p:spPr>
        </p:pic>
        <p:pic>
          <p:nvPicPr>
            <p:cNvPr id="10" name="Image 9"/>
            <p:cNvPicPr>
              <a:picLocks noChangeAspect="1"/>
            </p:cNvPicPr>
            <p:nvPr/>
          </p:nvPicPr>
          <p:blipFill>
            <a:blip r:embed="rId7"/>
            <a:stretch>
              <a:fillRect/>
            </a:stretch>
          </p:blipFill>
          <p:spPr>
            <a:xfrm>
              <a:off x="1980057" y="406719"/>
              <a:ext cx="1883576" cy="1335501"/>
            </a:xfrm>
            <a:prstGeom prst="rect">
              <a:avLst/>
            </a:prstGeom>
            <a:ln>
              <a:solidFill>
                <a:schemeClr val="tx1">
                  <a:lumMod val="50000"/>
                  <a:lumOff val="50000"/>
                </a:schemeClr>
              </a:solidFill>
            </a:ln>
          </p:spPr>
        </p:pic>
        <p:pic>
          <p:nvPicPr>
            <p:cNvPr id="11" name="Image 10"/>
            <p:cNvPicPr>
              <a:picLocks noChangeAspect="1"/>
            </p:cNvPicPr>
            <p:nvPr/>
          </p:nvPicPr>
          <p:blipFill>
            <a:blip r:embed="rId8"/>
            <a:stretch>
              <a:fillRect/>
            </a:stretch>
          </p:blipFill>
          <p:spPr>
            <a:xfrm>
              <a:off x="1972057" y="5030154"/>
              <a:ext cx="1897451" cy="1342439"/>
            </a:xfrm>
            <a:prstGeom prst="rect">
              <a:avLst/>
            </a:prstGeom>
            <a:ln>
              <a:solidFill>
                <a:schemeClr val="tx1">
                  <a:lumMod val="50000"/>
                  <a:lumOff val="50000"/>
                </a:schemeClr>
              </a:solidFill>
            </a:ln>
          </p:spPr>
        </p:pic>
        <p:pic>
          <p:nvPicPr>
            <p:cNvPr id="12" name="Image 11"/>
            <p:cNvPicPr>
              <a:picLocks noChangeAspect="1"/>
            </p:cNvPicPr>
            <p:nvPr/>
          </p:nvPicPr>
          <p:blipFill>
            <a:blip r:embed="rId9"/>
            <a:stretch>
              <a:fillRect/>
            </a:stretch>
          </p:blipFill>
          <p:spPr>
            <a:xfrm>
              <a:off x="7484936" y="236222"/>
              <a:ext cx="2314096" cy="2901255"/>
            </a:xfrm>
            <a:prstGeom prst="rect">
              <a:avLst/>
            </a:prstGeom>
            <a:ln>
              <a:solidFill>
                <a:schemeClr val="tx1">
                  <a:lumMod val="50000"/>
                  <a:lumOff val="50000"/>
                </a:schemeClr>
              </a:solidFill>
            </a:ln>
          </p:spPr>
        </p:pic>
        <p:pic>
          <p:nvPicPr>
            <p:cNvPr id="13" name="Image 12"/>
            <p:cNvPicPr>
              <a:picLocks noChangeAspect="1"/>
            </p:cNvPicPr>
            <p:nvPr/>
          </p:nvPicPr>
          <p:blipFill>
            <a:blip r:embed="rId10"/>
            <a:stretch>
              <a:fillRect/>
            </a:stretch>
          </p:blipFill>
          <p:spPr>
            <a:xfrm>
              <a:off x="7484936" y="3375195"/>
              <a:ext cx="2301144" cy="3004871"/>
            </a:xfrm>
            <a:prstGeom prst="rect">
              <a:avLst/>
            </a:prstGeom>
            <a:ln>
              <a:solidFill>
                <a:schemeClr val="tx1">
                  <a:lumMod val="50000"/>
                  <a:lumOff val="50000"/>
                </a:schemeClr>
              </a:solidFill>
            </a:ln>
          </p:spPr>
        </p:pic>
        <p:sp>
          <p:nvSpPr>
            <p:cNvPr id="15" name="Flèche droite 14"/>
            <p:cNvSpPr/>
            <p:nvPr/>
          </p:nvSpPr>
          <p:spPr>
            <a:xfrm rot="1704493" flipV="1">
              <a:off x="5862325" y="3762056"/>
              <a:ext cx="2032051" cy="321171"/>
            </a:xfrm>
            <a:prstGeom prst="rightArrow">
              <a:avLst>
                <a:gd name="adj1" fmla="val 50000"/>
                <a:gd name="adj2" fmla="val 130836"/>
              </a:avLst>
            </a:prstGeom>
            <a:solidFill>
              <a:schemeClr val="bg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ZoneTexte 15"/>
            <p:cNvSpPr txBox="1"/>
            <p:nvPr/>
          </p:nvSpPr>
          <p:spPr>
            <a:xfrm>
              <a:off x="6695516" y="2982777"/>
              <a:ext cx="417102" cy="784830"/>
            </a:xfrm>
            <a:prstGeom prst="rect">
              <a:avLst/>
            </a:prstGeom>
            <a:noFill/>
          </p:spPr>
          <p:txBody>
            <a:bodyPr wrap="none" rtlCol="0">
              <a:spAutoFit/>
            </a:bodyPr>
            <a:lstStyle/>
            <a:p>
              <a:r>
                <a:rPr lang="en-US" sz="4500" dirty="0">
                  <a:latin typeface="Roboto Condensed Light" panose="02000000000000000000" pitchFamily="2" charset="0"/>
                  <a:ea typeface="Roboto Condensed Light" panose="02000000000000000000" pitchFamily="2" charset="0"/>
                </a:rPr>
                <a:t>?</a:t>
              </a:r>
            </a:p>
          </p:txBody>
        </p:sp>
        <p:sp>
          <p:nvSpPr>
            <p:cNvPr id="18" name="Flèche droite 17"/>
            <p:cNvSpPr/>
            <p:nvPr/>
          </p:nvSpPr>
          <p:spPr>
            <a:xfrm rot="19895507">
              <a:off x="5862324" y="2631757"/>
              <a:ext cx="2032051" cy="321171"/>
            </a:xfrm>
            <a:prstGeom prst="rightArrow">
              <a:avLst>
                <a:gd name="adj1" fmla="val 50000"/>
                <a:gd name="adj2" fmla="val 130836"/>
              </a:avLst>
            </a:prstGeom>
            <a:solidFill>
              <a:schemeClr val="bg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p:cNvSpPr>
            <a:spLocks noGrp="1"/>
          </p:cNvSpPr>
          <p:nvPr>
            <p:ph type="title"/>
          </p:nvPr>
        </p:nvSpPr>
        <p:spPr/>
        <p:txBody>
          <a:bodyPr/>
          <a:lstStyle/>
          <a:p>
            <a:r>
              <a:rPr lang="en-US" smtClean="0"/>
              <a:t>Actividad 2 – Servicios ecosistémicos  </a:t>
            </a:r>
            <a:endParaRPr lang="en-US" dirty="0"/>
          </a:p>
        </p:txBody>
      </p:sp>
      <p:sp>
        <p:nvSpPr>
          <p:cNvPr id="19" name="Espace réservé du contenu 18"/>
          <p:cNvSpPr>
            <a:spLocks noGrp="1"/>
          </p:cNvSpPr>
          <p:nvPr>
            <p:ph idx="1"/>
          </p:nvPr>
        </p:nvSpPr>
        <p:spPr>
          <a:xfrm>
            <a:off x="838200" y="1455419"/>
            <a:ext cx="3142569" cy="4721543"/>
          </a:xfrm>
        </p:spPr>
        <p:txBody>
          <a:bodyPr/>
          <a:lstStyle/>
          <a:p>
            <a:endParaRPr lang="en-US" dirty="0" smtClean="0"/>
          </a:p>
          <a:p>
            <a:r>
              <a:rPr lang="en-US" dirty="0" smtClean="0"/>
              <a:t>SE </a:t>
            </a:r>
            <a:r>
              <a:rPr lang="en-US" dirty="0" err="1" smtClean="0"/>
              <a:t>relacionados</a:t>
            </a:r>
            <a:r>
              <a:rPr lang="en-US" dirty="0" smtClean="0"/>
              <a:t> con la </a:t>
            </a:r>
            <a:r>
              <a:rPr lang="en-US" dirty="0" err="1" smtClean="0"/>
              <a:t>agricultura</a:t>
            </a:r>
            <a:endParaRPr lang="en-US" dirty="0" smtClean="0"/>
          </a:p>
          <a:p>
            <a:endParaRPr lang="en-US" dirty="0" smtClean="0"/>
          </a:p>
          <a:p>
            <a:r>
              <a:rPr lang="en-US" dirty="0" err="1" smtClean="0"/>
              <a:t>Quien</a:t>
            </a:r>
            <a:r>
              <a:rPr lang="en-US" dirty="0" smtClean="0"/>
              <a:t> de la </a:t>
            </a:r>
            <a:r>
              <a:rPr lang="en-US" dirty="0" err="1" smtClean="0"/>
              <a:t>naturaleza</a:t>
            </a:r>
            <a:r>
              <a:rPr lang="en-US" dirty="0" smtClean="0"/>
              <a:t> o del </a:t>
            </a:r>
            <a:r>
              <a:rPr lang="en-US" dirty="0" err="1" smtClean="0"/>
              <a:t>humano</a:t>
            </a:r>
            <a:r>
              <a:rPr lang="en-US" dirty="0" smtClean="0"/>
              <a:t> </a:t>
            </a:r>
            <a:r>
              <a:rPr lang="en-US" dirty="0" err="1" smtClean="0"/>
              <a:t>cumple</a:t>
            </a:r>
            <a:r>
              <a:rPr lang="en-US" dirty="0" smtClean="0"/>
              <a:t> </a:t>
            </a:r>
            <a:r>
              <a:rPr lang="en-US" dirty="0" err="1" smtClean="0"/>
              <a:t>estas</a:t>
            </a:r>
            <a:r>
              <a:rPr lang="en-US" dirty="0" smtClean="0"/>
              <a:t> </a:t>
            </a:r>
            <a:r>
              <a:rPr lang="en-US" dirty="0" err="1" smtClean="0"/>
              <a:t>funciones</a:t>
            </a:r>
            <a:r>
              <a:rPr lang="en-US" dirty="0" smtClean="0"/>
              <a:t> ?</a:t>
            </a:r>
            <a:endParaRPr lang="en-US" dirty="0"/>
          </a:p>
        </p:txBody>
      </p:sp>
    </p:spTree>
    <p:extLst>
      <p:ext uri="{BB962C8B-B14F-4D97-AF65-F5344CB8AC3E}">
        <p14:creationId xmlns:p14="http://schemas.microsoft.com/office/powerpoint/2010/main" val="11361151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 name="Imagen 14">
            <a:extLst>
              <a:ext uri="{FF2B5EF4-FFF2-40B4-BE49-F238E27FC236}">
                <a16:creationId xmlns="" xmlns:a16="http://schemas.microsoft.com/office/drawing/2014/main" id="{848819AD-6894-4A80-BA7A-DD8C6C1DDF44}"/>
              </a:ext>
            </a:extLst>
          </p:cNvPr>
          <p:cNvPicPr>
            <a:picLocks noChangeAspect="1"/>
          </p:cNvPicPr>
          <p:nvPr/>
        </p:nvPicPr>
        <p:blipFill rotWithShape="1">
          <a:blip r:embed="rId2"/>
          <a:srcRect l="-218" t="4932" b="6765"/>
          <a:stretch/>
        </p:blipFill>
        <p:spPr>
          <a:xfrm>
            <a:off x="628622" y="0"/>
            <a:ext cx="10943617" cy="6858000"/>
          </a:xfrm>
          <a:prstGeom prst="rect">
            <a:avLst/>
          </a:prstGeom>
        </p:spPr>
      </p:pic>
      <p:sp>
        <p:nvSpPr>
          <p:cNvPr id="9" name="Rectangle à coins arrondis 8"/>
          <p:cNvSpPr/>
          <p:nvPr/>
        </p:nvSpPr>
        <p:spPr>
          <a:xfrm>
            <a:off x="1178174" y="154077"/>
            <a:ext cx="3536066" cy="1278484"/>
          </a:xfrm>
          <a:prstGeom prst="wedgeRoundRectCallout">
            <a:avLst>
              <a:gd name="adj1" fmla="val 94656"/>
              <a:gd name="adj2" fmla="val -2409"/>
              <a:gd name="adj3" fmla="val 16667"/>
            </a:avLst>
          </a:prstGeom>
          <a:solidFill>
            <a:srgbClr val="FFFFFF">
              <a:alpha val="80000"/>
            </a:srgbClr>
          </a:solidFill>
          <a:ln>
            <a:noFill/>
          </a:ln>
          <a:effectLst>
            <a:outerShdw blurRad="50800" dist="38100" dir="10800000" algn="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s-ES" sz="2400" dirty="0" smtClean="0">
                <a:latin typeface="+mj-lt"/>
              </a:rPr>
              <a:t>Quien </a:t>
            </a:r>
            <a:r>
              <a:rPr lang="es-ES" sz="2400" dirty="0">
                <a:latin typeface="+mj-lt"/>
              </a:rPr>
              <a:t>cumple esta </a:t>
            </a:r>
            <a:r>
              <a:rPr lang="es-ES" sz="2400" dirty="0" smtClean="0">
                <a:latin typeface="+mj-lt"/>
              </a:rPr>
              <a:t>función, </a:t>
            </a:r>
            <a:r>
              <a:rPr lang="es-ES" sz="2400" dirty="0">
                <a:latin typeface="+mj-lt"/>
              </a:rPr>
              <a:t>e</a:t>
            </a:r>
            <a:r>
              <a:rPr lang="es-ES" sz="2400" dirty="0" smtClean="0">
                <a:latin typeface="+mj-lt"/>
              </a:rPr>
              <a:t>l </a:t>
            </a:r>
            <a:r>
              <a:rPr lang="es-ES" sz="2400" dirty="0" smtClean="0">
                <a:latin typeface="+mj-lt"/>
              </a:rPr>
              <a:t>humano o de la </a:t>
            </a:r>
            <a:r>
              <a:rPr lang="es-ES" sz="2400" dirty="0" smtClean="0">
                <a:latin typeface="+mj-lt"/>
              </a:rPr>
              <a:t>madre naturaleza?</a:t>
            </a:r>
            <a:endParaRPr lang="es-ES" sz="2400" dirty="0">
              <a:latin typeface="+mj-lt"/>
            </a:endParaRPr>
          </a:p>
        </p:txBody>
      </p:sp>
      <p:sp>
        <p:nvSpPr>
          <p:cNvPr id="10" name="Rectangle à coins arrondis 9"/>
          <p:cNvSpPr/>
          <p:nvPr/>
        </p:nvSpPr>
        <p:spPr>
          <a:xfrm>
            <a:off x="1604894" y="4350157"/>
            <a:ext cx="2845186" cy="668883"/>
          </a:xfrm>
          <a:prstGeom prst="wedgeRoundRectCallout">
            <a:avLst>
              <a:gd name="adj1" fmla="val -5731"/>
              <a:gd name="adj2" fmla="val -167975"/>
              <a:gd name="adj3" fmla="val 16667"/>
            </a:avLst>
          </a:prstGeom>
          <a:solidFill>
            <a:srgbClr val="FFFFFF">
              <a:alpha val="80000"/>
            </a:srgbClr>
          </a:solidFill>
          <a:ln>
            <a:noFill/>
          </a:ln>
          <a:effectLst>
            <a:outerShdw blurRad="50800" dist="38100" dir="10800000" algn="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s-ES" sz="2400" dirty="0" smtClean="0">
                <a:latin typeface="+mj-lt"/>
              </a:rPr>
              <a:t>La naturaleza !</a:t>
            </a:r>
            <a:endParaRPr lang="es-ES" sz="2400" dirty="0">
              <a:latin typeface="+mj-lt"/>
            </a:endParaRPr>
          </a:p>
        </p:txBody>
      </p:sp>
    </p:spTree>
    <p:extLst>
      <p:ext uri="{BB962C8B-B14F-4D97-AF65-F5344CB8AC3E}">
        <p14:creationId xmlns:p14="http://schemas.microsoft.com/office/powerpoint/2010/main" val="1987855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s-ES_tradnl" dirty="0" smtClean="0"/>
              <a:t>Actividad 3 – </a:t>
            </a:r>
            <a:r>
              <a:rPr lang="es-ES_tradnl" dirty="0" smtClean="0"/>
              <a:t>Variables explicativas</a:t>
            </a:r>
            <a:endParaRPr lang="fr-FR" dirty="0"/>
          </a:p>
        </p:txBody>
      </p:sp>
      <p:sp>
        <p:nvSpPr>
          <p:cNvPr id="3" name="Espace réservé du contenu 2"/>
          <p:cNvSpPr>
            <a:spLocks noGrp="1"/>
          </p:cNvSpPr>
          <p:nvPr>
            <p:ph idx="1"/>
          </p:nvPr>
        </p:nvSpPr>
        <p:spPr>
          <a:xfrm>
            <a:off x="838200" y="1455419"/>
            <a:ext cx="10515600" cy="4975861"/>
          </a:xfrm>
        </p:spPr>
        <p:txBody>
          <a:bodyPr>
            <a:normAutofit/>
          </a:bodyPr>
          <a:lstStyle/>
          <a:p>
            <a:r>
              <a:rPr lang="es-ES_tradnl" dirty="0" err="1" smtClean="0">
                <a:sym typeface="Wingdings" panose="05000000000000000000" pitchFamily="2" charset="2"/>
              </a:rPr>
              <a:t>Indigeneidad</a:t>
            </a:r>
            <a:r>
              <a:rPr lang="es-ES_tradnl" dirty="0" smtClean="0">
                <a:sym typeface="Wingdings" panose="05000000000000000000" pitchFamily="2" charset="2"/>
              </a:rPr>
              <a:t> 10 variables</a:t>
            </a:r>
            <a:endParaRPr lang="es-ES_tradnl" dirty="0" smtClean="0"/>
          </a:p>
          <a:p>
            <a:pPr lvl="1"/>
            <a:r>
              <a:rPr lang="es-ES_tradnl" dirty="0" smtClean="0"/>
              <a:t>Originalmente ayllu?</a:t>
            </a:r>
          </a:p>
          <a:p>
            <a:pPr lvl="1"/>
            <a:r>
              <a:rPr lang="es-ES_tradnl" dirty="0" smtClean="0"/>
              <a:t>Comunidad indígena en estatuto ?</a:t>
            </a:r>
          </a:p>
          <a:p>
            <a:pPr lvl="1"/>
            <a:r>
              <a:rPr lang="es-ES_tradnl" dirty="0" smtClean="0"/>
              <a:t>Trabajo </a:t>
            </a:r>
            <a:r>
              <a:rPr lang="es-ES_tradnl" dirty="0" smtClean="0"/>
              <a:t>comunal ?</a:t>
            </a:r>
          </a:p>
          <a:p>
            <a:pPr lvl="1"/>
            <a:r>
              <a:rPr lang="es-ES_tradnl" dirty="0" smtClean="0"/>
              <a:t>Auto-identificación como indígena ?</a:t>
            </a:r>
          </a:p>
          <a:p>
            <a:pPr lvl="1"/>
            <a:r>
              <a:rPr lang="es-ES_tradnl" dirty="0" smtClean="0"/>
              <a:t>Habla quichua ?</a:t>
            </a:r>
          </a:p>
          <a:p>
            <a:pPr lvl="1"/>
            <a:r>
              <a:rPr lang="es-ES_tradnl" dirty="0" smtClean="0"/>
              <a:t>…</a:t>
            </a:r>
            <a:endParaRPr lang="es-ES_tradnl" dirty="0" smtClean="0">
              <a:sym typeface="Wingdings" panose="05000000000000000000" pitchFamily="2" charset="2"/>
            </a:endParaRPr>
          </a:p>
          <a:p>
            <a:r>
              <a:rPr lang="fr-FR" dirty="0" smtClean="0"/>
              <a:t>Variables </a:t>
            </a:r>
            <a:r>
              <a:rPr lang="fr-FR" dirty="0" err="1" smtClean="0"/>
              <a:t>socioeconomicas</a:t>
            </a:r>
            <a:endParaRPr lang="fr-FR" dirty="0" smtClean="0"/>
          </a:p>
          <a:p>
            <a:pPr lvl="1"/>
            <a:r>
              <a:rPr lang="fr-FR" dirty="0" err="1" smtClean="0"/>
              <a:t>Edad</a:t>
            </a:r>
            <a:r>
              <a:rPr lang="fr-FR" dirty="0" smtClean="0"/>
              <a:t>, </a:t>
            </a:r>
            <a:r>
              <a:rPr lang="fr-FR" dirty="0" err="1" smtClean="0"/>
              <a:t>sexo</a:t>
            </a:r>
            <a:r>
              <a:rPr lang="fr-FR" dirty="0" smtClean="0"/>
              <a:t>, </a:t>
            </a:r>
            <a:r>
              <a:rPr lang="fr-FR" dirty="0" err="1" smtClean="0"/>
              <a:t>tiempo</a:t>
            </a:r>
            <a:r>
              <a:rPr lang="fr-FR" dirty="0"/>
              <a:t> </a:t>
            </a:r>
            <a:r>
              <a:rPr lang="fr-FR" dirty="0" err="1" smtClean="0"/>
              <a:t>diario</a:t>
            </a:r>
            <a:r>
              <a:rPr lang="fr-FR" dirty="0" smtClean="0"/>
              <a:t> en campo…</a:t>
            </a:r>
            <a:endParaRPr lang="fr-FR" dirty="0" smtClean="0"/>
          </a:p>
          <a:p>
            <a:pPr marL="0" indent="0">
              <a:buNone/>
            </a:pPr>
            <a:r>
              <a:rPr lang="fr-FR" dirty="0" smtClean="0">
                <a:sym typeface="Wingdings" panose="05000000000000000000" pitchFamily="2" charset="2"/>
              </a:rPr>
              <a:t> </a:t>
            </a:r>
            <a:r>
              <a:rPr lang="fr-FR" dirty="0" err="1" smtClean="0"/>
              <a:t>Permiten</a:t>
            </a:r>
            <a:r>
              <a:rPr lang="fr-FR" dirty="0" smtClean="0"/>
              <a:t> </a:t>
            </a:r>
            <a:r>
              <a:rPr lang="fr-FR" dirty="0" err="1" smtClean="0"/>
              <a:t>explicar</a:t>
            </a:r>
            <a:r>
              <a:rPr lang="fr-FR" dirty="0" smtClean="0"/>
              <a:t> la </a:t>
            </a:r>
            <a:r>
              <a:rPr lang="fr-FR" dirty="0" err="1" smtClean="0"/>
              <a:t>percepción</a:t>
            </a:r>
            <a:r>
              <a:rPr lang="fr-FR" dirty="0" smtClean="0"/>
              <a:t/>
            </a:r>
            <a:br>
              <a:rPr lang="fr-FR" dirty="0" smtClean="0"/>
            </a:br>
            <a:r>
              <a:rPr lang="fr-FR" dirty="0" err="1" smtClean="0"/>
              <a:t>enfocada</a:t>
            </a:r>
            <a:r>
              <a:rPr lang="fr-FR" dirty="0" smtClean="0"/>
              <a:t> </a:t>
            </a:r>
            <a:r>
              <a:rPr lang="fr-FR" dirty="0" err="1" smtClean="0"/>
              <a:t>natural</a:t>
            </a:r>
            <a:r>
              <a:rPr lang="fr-FR" dirty="0" smtClean="0"/>
              <a:t> o humano ?</a:t>
            </a:r>
            <a:endParaRPr lang="fr-FR" dirty="0"/>
          </a:p>
        </p:txBody>
      </p:sp>
      <p:sp>
        <p:nvSpPr>
          <p:cNvPr id="4" name="Espace réservé du numéro de diapositive 3"/>
          <p:cNvSpPr>
            <a:spLocks noGrp="1"/>
          </p:cNvSpPr>
          <p:nvPr>
            <p:ph type="sldNum" sz="quarter" idx="4"/>
          </p:nvPr>
        </p:nvSpPr>
        <p:spPr/>
        <p:txBody>
          <a:bodyPr/>
          <a:lstStyle/>
          <a:p>
            <a:fld id="{8DAB3CD4-98AE-486D-BF17-AB35EF929385}" type="slidenum">
              <a:rPr lang="fr-FR" smtClean="0"/>
              <a:pPr/>
              <a:t>17</a:t>
            </a:fld>
            <a:endParaRPr lang="fr-FR" dirty="0"/>
          </a:p>
        </p:txBody>
      </p:sp>
      <p:pic>
        <p:nvPicPr>
          <p:cNvPr id="8" name="Imagen 2">
            <a:extLst>
              <a:ext uri="{FF2B5EF4-FFF2-40B4-BE49-F238E27FC236}">
                <a16:creationId xmlns="" xmlns:a16="http://schemas.microsoft.com/office/drawing/2014/main" id="{052F121D-13A2-4999-9735-9BB1696DEAD0}"/>
              </a:ext>
            </a:extLst>
          </p:cNvPr>
          <p:cNvPicPr>
            <a:picLocks noChangeAspect="1"/>
          </p:cNvPicPr>
          <p:nvPr/>
        </p:nvPicPr>
        <p:blipFill rotWithShape="1">
          <a:blip r:embed="rId2"/>
          <a:srcRect l="8334" r="3309"/>
          <a:stretch/>
        </p:blipFill>
        <p:spPr>
          <a:xfrm>
            <a:off x="6350202" y="1455419"/>
            <a:ext cx="5562398" cy="4721543"/>
          </a:xfrm>
          <a:prstGeom prst="rect">
            <a:avLst/>
          </a:prstGeom>
        </p:spPr>
      </p:pic>
    </p:spTree>
    <p:extLst>
      <p:ext uri="{BB962C8B-B14F-4D97-AF65-F5344CB8AC3E}">
        <p14:creationId xmlns:p14="http://schemas.microsoft.com/office/powerpoint/2010/main" val="42133365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s-ES_tradnl" dirty="0" smtClean="0"/>
              <a:t>Evolución del protocolo – </a:t>
            </a:r>
            <a:r>
              <a:rPr lang="es-ES_tradnl" dirty="0" err="1" smtClean="0"/>
              <a:t>cocreación</a:t>
            </a:r>
            <a:r>
              <a:rPr lang="es-ES_tradnl" dirty="0" smtClean="0"/>
              <a:t> con equipo regional</a:t>
            </a:r>
            <a:endParaRPr lang="fr-FR" dirty="0"/>
          </a:p>
        </p:txBody>
      </p:sp>
      <p:sp>
        <p:nvSpPr>
          <p:cNvPr id="3" name="Espace réservé du contenu 2"/>
          <p:cNvSpPr>
            <a:spLocks noGrp="1"/>
          </p:cNvSpPr>
          <p:nvPr>
            <p:ph idx="1"/>
          </p:nvPr>
        </p:nvSpPr>
        <p:spPr>
          <a:xfrm>
            <a:off x="838200" y="1455419"/>
            <a:ext cx="4117521" cy="4721543"/>
          </a:xfrm>
        </p:spPr>
        <p:txBody>
          <a:bodyPr/>
          <a:lstStyle/>
          <a:p>
            <a:endParaRPr lang="es-ES_tradnl" dirty="0" smtClean="0"/>
          </a:p>
          <a:p>
            <a:r>
              <a:rPr lang="es-ES_tradnl" dirty="0" smtClean="0"/>
              <a:t>Prueba Piloto (2018) = unos problemas</a:t>
            </a:r>
          </a:p>
          <a:p>
            <a:pPr lvl="1"/>
            <a:r>
              <a:rPr lang="es-ES_tradnl" dirty="0" smtClean="0"/>
              <a:t>Calidad impresión </a:t>
            </a:r>
            <a:r>
              <a:rPr lang="es-ES_tradnl" dirty="0" smtClean="0">
                <a:sym typeface="Wingdings" panose="05000000000000000000" pitchFamily="2" charset="2"/>
              </a:rPr>
              <a:t> contraste + colores </a:t>
            </a:r>
            <a:endParaRPr lang="es-ES_tradnl" dirty="0" smtClean="0"/>
          </a:p>
          <a:p>
            <a:pPr lvl="1"/>
            <a:r>
              <a:rPr lang="es-ES_tradnl" dirty="0" smtClean="0"/>
              <a:t>Tamaños de parcelas centrales </a:t>
            </a:r>
            <a:endParaRPr lang="fr-FR" dirty="0"/>
          </a:p>
        </p:txBody>
      </p:sp>
      <p:sp>
        <p:nvSpPr>
          <p:cNvPr id="4" name="Espace réservé du numéro de diapositive 3"/>
          <p:cNvSpPr>
            <a:spLocks noGrp="1"/>
          </p:cNvSpPr>
          <p:nvPr>
            <p:ph type="sldNum" sz="quarter" idx="4"/>
          </p:nvPr>
        </p:nvSpPr>
        <p:spPr/>
        <p:txBody>
          <a:bodyPr/>
          <a:lstStyle/>
          <a:p>
            <a:fld id="{8DAB3CD4-98AE-486D-BF17-AB35EF929385}" type="slidenum">
              <a:rPr lang="fr-FR" smtClean="0"/>
              <a:pPr/>
              <a:t>18</a:t>
            </a:fld>
            <a:endParaRPr lang="fr-FR" dirty="0"/>
          </a:p>
        </p:txBody>
      </p:sp>
      <p:pic>
        <p:nvPicPr>
          <p:cNvPr id="5" name="Image 4"/>
          <p:cNvPicPr>
            <a:picLocks noChangeAspect="1"/>
          </p:cNvPicPr>
          <p:nvPr/>
        </p:nvPicPr>
        <p:blipFill>
          <a:blip r:embed="rId2"/>
          <a:stretch>
            <a:fillRect/>
          </a:stretch>
        </p:blipFill>
        <p:spPr>
          <a:xfrm>
            <a:off x="4582496" y="1064555"/>
            <a:ext cx="7010919" cy="3106240"/>
          </a:xfrm>
          <a:prstGeom prst="rect">
            <a:avLst/>
          </a:prstGeom>
        </p:spPr>
      </p:pic>
      <p:pic>
        <p:nvPicPr>
          <p:cNvPr id="6" name="Image 5"/>
          <p:cNvPicPr>
            <a:picLocks noChangeAspect="1"/>
          </p:cNvPicPr>
          <p:nvPr/>
        </p:nvPicPr>
        <p:blipFill>
          <a:blip r:embed="rId3"/>
          <a:stretch>
            <a:fillRect/>
          </a:stretch>
        </p:blipFill>
        <p:spPr>
          <a:xfrm>
            <a:off x="4582496" y="4410123"/>
            <a:ext cx="7010919" cy="1766839"/>
          </a:xfrm>
          <a:prstGeom prst="rect">
            <a:avLst/>
          </a:prstGeom>
        </p:spPr>
      </p:pic>
    </p:spTree>
    <p:extLst>
      <p:ext uri="{BB962C8B-B14F-4D97-AF65-F5344CB8AC3E}">
        <p14:creationId xmlns:p14="http://schemas.microsoft.com/office/powerpoint/2010/main" val="13663914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3">
            <a:extLst>
              <a:ext uri="{FF2B5EF4-FFF2-40B4-BE49-F238E27FC236}">
                <a16:creationId xmlns:a16="http://schemas.microsoft.com/office/drawing/2014/main" xmlns="" id="{4527FE83-11DF-420F-B860-679174AB9B58}"/>
              </a:ext>
            </a:extLst>
          </p:cNvPr>
          <p:cNvPicPr>
            <a:picLocks noChangeAspect="1"/>
          </p:cNvPicPr>
          <p:nvPr/>
        </p:nvPicPr>
        <p:blipFill rotWithShape="1">
          <a:blip r:embed="rId3"/>
          <a:srcRect l="28720" t="20166" r="3918" b="24216"/>
          <a:stretch/>
        </p:blipFill>
        <p:spPr>
          <a:xfrm>
            <a:off x="441552" y="1273151"/>
            <a:ext cx="9985068" cy="4635226"/>
          </a:xfrm>
          <a:prstGeom prst="rect">
            <a:avLst/>
          </a:prstGeom>
        </p:spPr>
      </p:pic>
      <p:sp>
        <p:nvSpPr>
          <p:cNvPr id="2" name="Titre 1"/>
          <p:cNvSpPr>
            <a:spLocks noGrp="1"/>
          </p:cNvSpPr>
          <p:nvPr>
            <p:ph type="title"/>
          </p:nvPr>
        </p:nvSpPr>
        <p:spPr/>
        <p:txBody>
          <a:bodyPr>
            <a:normAutofit/>
          </a:bodyPr>
          <a:lstStyle/>
          <a:p>
            <a:r>
              <a:rPr lang="en-US" dirty="0" err="1" smtClean="0"/>
              <a:t>Percepción</a:t>
            </a:r>
            <a:r>
              <a:rPr lang="en-US" dirty="0" smtClean="0"/>
              <a:t> – </a:t>
            </a:r>
            <a:r>
              <a:rPr lang="en-US" dirty="0" err="1" smtClean="0"/>
              <a:t>Estadística</a:t>
            </a:r>
            <a:r>
              <a:rPr lang="en-US" dirty="0" smtClean="0"/>
              <a:t> de la </a:t>
            </a:r>
            <a:r>
              <a:rPr lang="en-US" dirty="0" err="1" smtClean="0"/>
              <a:t>población</a:t>
            </a:r>
            <a:r>
              <a:rPr lang="en-US" dirty="0" smtClean="0"/>
              <a:t> </a:t>
            </a:r>
            <a:r>
              <a:rPr lang="en-US" dirty="0" err="1" smtClean="0"/>
              <a:t>estudiada</a:t>
            </a:r>
            <a:endParaRPr lang="en-US" dirty="0"/>
          </a:p>
        </p:txBody>
      </p:sp>
      <p:sp>
        <p:nvSpPr>
          <p:cNvPr id="3" name="Espace réservé du contenu 2"/>
          <p:cNvSpPr>
            <a:spLocks noGrp="1"/>
          </p:cNvSpPr>
          <p:nvPr>
            <p:ph idx="1"/>
          </p:nvPr>
        </p:nvSpPr>
        <p:spPr>
          <a:xfrm>
            <a:off x="949960" y="6197600"/>
            <a:ext cx="10515600" cy="396240"/>
          </a:xfrm>
        </p:spPr>
        <p:txBody>
          <a:bodyPr/>
          <a:lstStyle/>
          <a:p>
            <a:pPr marL="0" indent="0">
              <a:buNone/>
            </a:pPr>
            <a:r>
              <a:rPr lang="en-US" sz="2000" dirty="0" smtClean="0">
                <a:hlinkClick r:id="rId4"/>
              </a:rPr>
              <a:t>https://ccrp.maps.arcgis.com/apps/Styler/index.html?appid=a8cee0f8f4474829857ad3a5c8657af7</a:t>
            </a:r>
            <a:endParaRPr lang="en-US" sz="2000" dirty="0" smtClean="0"/>
          </a:p>
          <a:p>
            <a:endParaRPr lang="en-US" dirty="0"/>
          </a:p>
        </p:txBody>
      </p:sp>
      <p:sp>
        <p:nvSpPr>
          <p:cNvPr id="7" name="Rectangle 6"/>
          <p:cNvSpPr/>
          <p:nvPr/>
        </p:nvSpPr>
        <p:spPr>
          <a:xfrm>
            <a:off x="10426620" y="1361336"/>
            <a:ext cx="1840697" cy="400110"/>
          </a:xfrm>
          <a:prstGeom prst="rect">
            <a:avLst/>
          </a:prstGeom>
        </p:spPr>
        <p:txBody>
          <a:bodyPr wrap="none">
            <a:spAutoFit/>
          </a:bodyPr>
          <a:lstStyle/>
          <a:p>
            <a:r>
              <a:rPr lang="en-US" sz="2000" dirty="0">
                <a:latin typeface="+mj-lt"/>
              </a:rPr>
              <a:t>200 </a:t>
            </a:r>
            <a:r>
              <a:rPr lang="en-US" sz="2000" dirty="0" err="1">
                <a:latin typeface="+mj-lt"/>
              </a:rPr>
              <a:t>agricultores</a:t>
            </a:r>
            <a:endParaRPr lang="en-US" sz="2000" dirty="0">
              <a:latin typeface="+mj-lt"/>
            </a:endParaRPr>
          </a:p>
        </p:txBody>
      </p:sp>
      <p:grpSp>
        <p:nvGrpSpPr>
          <p:cNvPr id="8" name="Groupe 7"/>
          <p:cNvGrpSpPr/>
          <p:nvPr/>
        </p:nvGrpSpPr>
        <p:grpSpPr>
          <a:xfrm>
            <a:off x="8324319" y="1818933"/>
            <a:ext cx="3656667" cy="1971886"/>
            <a:chOff x="1673701" y="4538519"/>
            <a:chExt cx="4315378" cy="2327101"/>
          </a:xfrm>
        </p:grpSpPr>
        <p:pic>
          <p:nvPicPr>
            <p:cNvPr id="9" name="Image 8"/>
            <p:cNvPicPr>
              <a:picLocks noChangeAspect="1"/>
            </p:cNvPicPr>
            <p:nvPr/>
          </p:nvPicPr>
          <p:blipFill rotWithShape="1">
            <a:blip r:embed="rId5"/>
            <a:srcRect l="5765" t="6976" r="15679" b="4851"/>
            <a:stretch/>
          </p:blipFill>
          <p:spPr>
            <a:xfrm>
              <a:off x="3132846" y="4538519"/>
              <a:ext cx="2221961" cy="2327101"/>
            </a:xfrm>
            <a:prstGeom prst="rect">
              <a:avLst/>
            </a:prstGeom>
          </p:spPr>
        </p:pic>
        <p:grpSp>
          <p:nvGrpSpPr>
            <p:cNvPr id="10" name="Groupe 9"/>
            <p:cNvGrpSpPr/>
            <p:nvPr/>
          </p:nvGrpSpPr>
          <p:grpSpPr>
            <a:xfrm>
              <a:off x="1673701" y="4578271"/>
              <a:ext cx="4315378" cy="1629738"/>
              <a:chOff x="1673701" y="4578271"/>
              <a:chExt cx="4315378" cy="1629738"/>
            </a:xfrm>
          </p:grpSpPr>
          <p:sp>
            <p:nvSpPr>
              <p:cNvPr id="11" name="ZoneTexte 10"/>
              <p:cNvSpPr txBox="1"/>
              <p:nvPr/>
            </p:nvSpPr>
            <p:spPr>
              <a:xfrm>
                <a:off x="3337265" y="5484735"/>
                <a:ext cx="1005403" cy="707886"/>
              </a:xfrm>
              <a:prstGeom prst="rect">
                <a:avLst/>
              </a:prstGeom>
              <a:noFill/>
            </p:spPr>
            <p:txBody>
              <a:bodyPr wrap="none" rtlCol="0">
                <a:spAutoFit/>
              </a:bodyPr>
              <a:lstStyle/>
              <a:p>
                <a:pPr algn="ctr"/>
                <a:r>
                  <a:rPr lang="en-US" sz="2000" dirty="0" smtClean="0">
                    <a:latin typeface="+mj-lt"/>
                  </a:rPr>
                  <a:t>63%</a:t>
                </a:r>
              </a:p>
              <a:p>
                <a:pPr algn="ctr"/>
                <a:r>
                  <a:rPr lang="en-US" sz="2000" dirty="0" smtClean="0">
                    <a:latin typeface="+mj-lt"/>
                  </a:rPr>
                  <a:t>(N = 87)</a:t>
                </a:r>
                <a:endParaRPr lang="en-US" sz="2000" dirty="0">
                  <a:latin typeface="+mj-lt"/>
                </a:endParaRPr>
              </a:p>
            </p:txBody>
          </p:sp>
          <p:sp>
            <p:nvSpPr>
              <p:cNvPr id="12" name="ZoneTexte 11"/>
              <p:cNvSpPr txBox="1"/>
              <p:nvPr/>
            </p:nvSpPr>
            <p:spPr>
              <a:xfrm>
                <a:off x="4243826" y="5083288"/>
                <a:ext cx="1005403" cy="707886"/>
              </a:xfrm>
              <a:prstGeom prst="rect">
                <a:avLst/>
              </a:prstGeom>
              <a:noFill/>
            </p:spPr>
            <p:txBody>
              <a:bodyPr wrap="none" rtlCol="0">
                <a:spAutoFit/>
              </a:bodyPr>
              <a:lstStyle/>
              <a:p>
                <a:pPr algn="ctr"/>
                <a:r>
                  <a:rPr lang="en-US" sz="2000" dirty="0" smtClean="0">
                    <a:solidFill>
                      <a:schemeClr val="bg1"/>
                    </a:solidFill>
                    <a:latin typeface="+mj-lt"/>
                  </a:rPr>
                  <a:t>37%</a:t>
                </a:r>
              </a:p>
              <a:p>
                <a:pPr algn="ctr"/>
                <a:r>
                  <a:rPr lang="en-US" sz="2000" dirty="0" smtClean="0">
                    <a:solidFill>
                      <a:schemeClr val="bg1"/>
                    </a:solidFill>
                    <a:latin typeface="+mj-lt"/>
                  </a:rPr>
                  <a:t>(N = 50)</a:t>
                </a:r>
                <a:endParaRPr lang="en-US" sz="2000" dirty="0">
                  <a:solidFill>
                    <a:schemeClr val="bg1"/>
                  </a:solidFill>
                  <a:latin typeface="+mj-lt"/>
                </a:endParaRPr>
              </a:p>
            </p:txBody>
          </p:sp>
          <p:sp>
            <p:nvSpPr>
              <p:cNvPr id="13" name="Rectangle 12"/>
              <p:cNvSpPr/>
              <p:nvPr/>
            </p:nvSpPr>
            <p:spPr>
              <a:xfrm>
                <a:off x="5006181" y="4578271"/>
                <a:ext cx="982898" cy="369332"/>
              </a:xfrm>
              <a:prstGeom prst="rect">
                <a:avLst/>
              </a:prstGeom>
            </p:spPr>
            <p:txBody>
              <a:bodyPr wrap="none">
                <a:spAutoFit/>
              </a:bodyPr>
              <a:lstStyle/>
              <a:p>
                <a:r>
                  <a:rPr lang="es-BO" dirty="0" err="1" smtClean="0">
                    <a:solidFill>
                      <a:srgbClr val="436EEE"/>
                    </a:solidFill>
                    <a:latin typeface="+mj-lt"/>
                  </a:rPr>
                  <a:t>Indigena</a:t>
                </a:r>
                <a:endParaRPr lang="es-BO" dirty="0">
                  <a:solidFill>
                    <a:srgbClr val="436EEE"/>
                  </a:solidFill>
                  <a:latin typeface="+mj-lt"/>
                </a:endParaRPr>
              </a:p>
            </p:txBody>
          </p:sp>
          <p:sp>
            <p:nvSpPr>
              <p:cNvPr id="14" name="Rectangle 13"/>
              <p:cNvSpPr/>
              <p:nvPr/>
            </p:nvSpPr>
            <p:spPr>
              <a:xfrm>
                <a:off x="1673701" y="5838677"/>
                <a:ext cx="1316322" cy="369332"/>
              </a:xfrm>
              <a:prstGeom prst="rect">
                <a:avLst/>
              </a:prstGeom>
            </p:spPr>
            <p:txBody>
              <a:bodyPr wrap="none">
                <a:spAutoFit/>
              </a:bodyPr>
              <a:lstStyle/>
              <a:p>
                <a:r>
                  <a:rPr lang="es-BO" dirty="0" smtClean="0">
                    <a:solidFill>
                      <a:srgbClr val="FF0000"/>
                    </a:solidFill>
                    <a:latin typeface="+mj-lt"/>
                  </a:rPr>
                  <a:t>No-</a:t>
                </a:r>
                <a:r>
                  <a:rPr lang="es-BO" dirty="0" err="1" smtClean="0">
                    <a:solidFill>
                      <a:srgbClr val="FF0000"/>
                    </a:solidFill>
                    <a:latin typeface="+mj-lt"/>
                  </a:rPr>
                  <a:t>indigena</a:t>
                </a:r>
                <a:endParaRPr lang="es-BO" dirty="0">
                  <a:solidFill>
                    <a:srgbClr val="FF0000"/>
                  </a:solidFill>
                  <a:latin typeface="+mj-lt"/>
                </a:endParaRPr>
              </a:p>
            </p:txBody>
          </p:sp>
        </p:grpSp>
      </p:grpSp>
    </p:spTree>
    <p:extLst>
      <p:ext uri="{BB962C8B-B14F-4D97-AF65-F5344CB8AC3E}">
        <p14:creationId xmlns:p14="http://schemas.microsoft.com/office/powerpoint/2010/main" val="39593895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dirty="0" err="1" smtClean="0"/>
              <a:t>Percepción</a:t>
            </a:r>
            <a:r>
              <a:rPr lang="en-US" dirty="0" smtClean="0"/>
              <a:t> – </a:t>
            </a:r>
            <a:r>
              <a:rPr lang="en-US" dirty="0" err="1" smtClean="0"/>
              <a:t>Estadistica</a:t>
            </a:r>
            <a:r>
              <a:rPr lang="en-US" dirty="0" smtClean="0"/>
              <a:t> de la </a:t>
            </a:r>
            <a:r>
              <a:rPr lang="en-US" dirty="0" err="1" smtClean="0"/>
              <a:t>poblacion</a:t>
            </a:r>
            <a:r>
              <a:rPr lang="en-US" dirty="0" smtClean="0"/>
              <a:t> </a:t>
            </a:r>
            <a:r>
              <a:rPr lang="en-US" dirty="0" err="1" smtClean="0"/>
              <a:t>estudiada</a:t>
            </a:r>
            <a:endParaRPr lang="en-US"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415" y="1632403"/>
            <a:ext cx="6616678" cy="4662529"/>
          </a:xfrm>
          <a:prstGeom prst="rect">
            <a:avLst/>
          </a:prstGeom>
        </p:spPr>
      </p:pic>
      <p:grpSp>
        <p:nvGrpSpPr>
          <p:cNvPr id="9" name="Groupe 8"/>
          <p:cNvGrpSpPr/>
          <p:nvPr/>
        </p:nvGrpSpPr>
        <p:grpSpPr>
          <a:xfrm>
            <a:off x="7251093" y="1276029"/>
            <a:ext cx="4392150" cy="5167312"/>
            <a:chOff x="7243472" y="1214438"/>
            <a:chExt cx="4392150" cy="5167312"/>
          </a:xfrm>
        </p:grpSpPr>
        <p:pic>
          <p:nvPicPr>
            <p:cNvPr id="4" name="Image 3"/>
            <p:cNvPicPr>
              <a:picLocks noChangeAspect="1"/>
            </p:cNvPicPr>
            <p:nvPr/>
          </p:nvPicPr>
          <p:blipFill>
            <a:blip r:embed="rId4"/>
            <a:stretch>
              <a:fillRect/>
            </a:stretch>
          </p:blipFill>
          <p:spPr>
            <a:xfrm>
              <a:off x="7243472" y="1214438"/>
              <a:ext cx="4277968" cy="5167312"/>
            </a:xfrm>
            <a:prstGeom prst="rect">
              <a:avLst/>
            </a:prstGeom>
          </p:spPr>
        </p:pic>
        <p:sp>
          <p:nvSpPr>
            <p:cNvPr id="7" name="Rectangle 6"/>
            <p:cNvSpPr/>
            <p:nvPr/>
          </p:nvSpPr>
          <p:spPr>
            <a:xfrm>
              <a:off x="11123379" y="3902077"/>
              <a:ext cx="196131" cy="187958"/>
            </a:xfrm>
            <a:prstGeom prst="rect">
              <a:avLst/>
            </a:prstGeom>
            <a:solidFill>
              <a:srgbClr val="436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ZoneTexte 7"/>
            <p:cNvSpPr txBox="1"/>
            <p:nvPr/>
          </p:nvSpPr>
          <p:spPr>
            <a:xfrm>
              <a:off x="11319510" y="3857557"/>
              <a:ext cx="316112" cy="276999"/>
            </a:xfrm>
            <a:prstGeom prst="rect">
              <a:avLst/>
            </a:prstGeom>
            <a:noFill/>
          </p:spPr>
          <p:txBody>
            <a:bodyPr wrap="none" rtlCol="0">
              <a:spAutoFit/>
            </a:bodyPr>
            <a:lstStyle/>
            <a:p>
              <a:r>
                <a:rPr lang="en-US" sz="1200" dirty="0"/>
                <a:t>M</a:t>
              </a:r>
              <a:endParaRPr lang="en-US" dirty="0"/>
            </a:p>
          </p:txBody>
        </p:sp>
      </p:grpSp>
    </p:spTree>
    <p:extLst>
      <p:ext uri="{BB962C8B-B14F-4D97-AF65-F5344CB8AC3E}">
        <p14:creationId xmlns:p14="http://schemas.microsoft.com/office/powerpoint/2010/main" val="25510427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Percepción – Estadistica de la poblacion estudiada </a:t>
            </a:r>
            <a:endParaRPr lang="en-US" dirty="0"/>
          </a:p>
        </p:txBody>
      </p:sp>
      <p:grpSp>
        <p:nvGrpSpPr>
          <p:cNvPr id="23" name="Groupe 22"/>
          <p:cNvGrpSpPr/>
          <p:nvPr/>
        </p:nvGrpSpPr>
        <p:grpSpPr>
          <a:xfrm>
            <a:off x="838200" y="2061055"/>
            <a:ext cx="3717684" cy="2980312"/>
            <a:chOff x="7284811" y="1242406"/>
            <a:chExt cx="3717684" cy="2980312"/>
          </a:xfrm>
        </p:grpSpPr>
        <p:grpSp>
          <p:nvGrpSpPr>
            <p:cNvPr id="12" name="Groupe 11"/>
            <p:cNvGrpSpPr/>
            <p:nvPr/>
          </p:nvGrpSpPr>
          <p:grpSpPr>
            <a:xfrm>
              <a:off x="8046720" y="1651126"/>
              <a:ext cx="2286000" cy="2571592"/>
              <a:chOff x="7901940" y="3482340"/>
              <a:chExt cx="2286000" cy="2571592"/>
            </a:xfrm>
          </p:grpSpPr>
          <p:pic>
            <p:nvPicPr>
              <p:cNvPr id="6" name="Image 5"/>
              <p:cNvPicPr>
                <a:picLocks noChangeAspect="1"/>
              </p:cNvPicPr>
              <p:nvPr/>
            </p:nvPicPr>
            <p:blipFill rotWithShape="1">
              <a:blip r:embed="rId3"/>
              <a:srcRect l="3065" t="8311" r="20882"/>
              <a:stretch/>
            </p:blipFill>
            <p:spPr>
              <a:xfrm>
                <a:off x="7901940" y="3482340"/>
                <a:ext cx="2286000" cy="2571592"/>
              </a:xfrm>
              <a:prstGeom prst="rect">
                <a:avLst/>
              </a:prstGeom>
            </p:spPr>
          </p:pic>
          <p:sp>
            <p:nvSpPr>
              <p:cNvPr id="8" name="ZoneTexte 7"/>
              <p:cNvSpPr txBox="1"/>
              <p:nvPr/>
            </p:nvSpPr>
            <p:spPr>
              <a:xfrm>
                <a:off x="8998873" y="4004142"/>
                <a:ext cx="1005403" cy="707886"/>
              </a:xfrm>
              <a:prstGeom prst="rect">
                <a:avLst/>
              </a:prstGeom>
              <a:noFill/>
            </p:spPr>
            <p:txBody>
              <a:bodyPr wrap="none" rtlCol="0">
                <a:spAutoFit/>
              </a:bodyPr>
              <a:lstStyle/>
              <a:p>
                <a:pPr algn="ctr"/>
                <a:r>
                  <a:rPr lang="en-US" sz="2000" dirty="0" smtClean="0">
                    <a:solidFill>
                      <a:schemeClr val="bg1"/>
                    </a:solidFill>
                    <a:latin typeface="+mj-lt"/>
                  </a:rPr>
                  <a:t>33%</a:t>
                </a:r>
              </a:p>
              <a:p>
                <a:pPr algn="ctr"/>
                <a:r>
                  <a:rPr lang="en-US" sz="2000" dirty="0" smtClean="0">
                    <a:solidFill>
                      <a:schemeClr val="bg1"/>
                    </a:solidFill>
                    <a:latin typeface="+mj-lt"/>
                  </a:rPr>
                  <a:t>(N = 45)</a:t>
                </a:r>
                <a:endParaRPr lang="en-US" sz="2000" dirty="0">
                  <a:solidFill>
                    <a:schemeClr val="bg1"/>
                  </a:solidFill>
                  <a:latin typeface="+mj-lt"/>
                </a:endParaRPr>
              </a:p>
            </p:txBody>
          </p:sp>
          <p:sp>
            <p:nvSpPr>
              <p:cNvPr id="9" name="ZoneTexte 8"/>
              <p:cNvSpPr txBox="1"/>
              <p:nvPr/>
            </p:nvSpPr>
            <p:spPr>
              <a:xfrm>
                <a:off x="8168346" y="4537475"/>
                <a:ext cx="1005403" cy="707886"/>
              </a:xfrm>
              <a:prstGeom prst="rect">
                <a:avLst/>
              </a:prstGeom>
              <a:noFill/>
            </p:spPr>
            <p:txBody>
              <a:bodyPr wrap="none" rtlCol="0">
                <a:spAutoFit/>
              </a:bodyPr>
              <a:lstStyle/>
              <a:p>
                <a:pPr algn="ctr"/>
                <a:r>
                  <a:rPr lang="en-US" sz="2000" dirty="0" smtClean="0">
                    <a:latin typeface="+mj-lt"/>
                  </a:rPr>
                  <a:t>66%</a:t>
                </a:r>
              </a:p>
              <a:p>
                <a:pPr algn="ctr"/>
                <a:r>
                  <a:rPr lang="en-US" sz="2000" dirty="0" smtClean="0">
                    <a:latin typeface="+mj-lt"/>
                  </a:rPr>
                  <a:t>(N = 92)</a:t>
                </a:r>
                <a:endParaRPr lang="en-US" sz="2000" dirty="0">
                  <a:latin typeface="+mj-lt"/>
                </a:endParaRPr>
              </a:p>
            </p:txBody>
          </p:sp>
        </p:grpSp>
        <p:sp>
          <p:nvSpPr>
            <p:cNvPr id="10" name="Rectangle 9"/>
            <p:cNvSpPr/>
            <p:nvPr/>
          </p:nvSpPr>
          <p:spPr>
            <a:xfrm>
              <a:off x="7284811" y="1242406"/>
              <a:ext cx="3717684" cy="369332"/>
            </a:xfrm>
            <a:prstGeom prst="rect">
              <a:avLst/>
            </a:prstGeom>
          </p:spPr>
          <p:txBody>
            <a:bodyPr wrap="none">
              <a:spAutoFit/>
            </a:bodyPr>
            <a:lstStyle/>
            <a:p>
              <a:r>
                <a:rPr lang="es-BO" dirty="0">
                  <a:latin typeface="+mj-lt"/>
                </a:rPr>
                <a:t>Contacto con organizaciones externas</a:t>
              </a:r>
              <a:endParaRPr lang="es-BO" dirty="0">
                <a:latin typeface="+mj-lt"/>
              </a:endParaRPr>
            </a:p>
          </p:txBody>
        </p:sp>
        <p:sp>
          <p:nvSpPr>
            <p:cNvPr id="21" name="Rectangle 20"/>
            <p:cNvSpPr/>
            <p:nvPr/>
          </p:nvSpPr>
          <p:spPr>
            <a:xfrm>
              <a:off x="7733199" y="3261329"/>
              <a:ext cx="482824" cy="369332"/>
            </a:xfrm>
            <a:prstGeom prst="rect">
              <a:avLst/>
            </a:prstGeom>
          </p:spPr>
          <p:txBody>
            <a:bodyPr wrap="none">
              <a:spAutoFit/>
            </a:bodyPr>
            <a:lstStyle/>
            <a:p>
              <a:r>
                <a:rPr lang="es-BO" dirty="0" smtClean="0">
                  <a:solidFill>
                    <a:srgbClr val="FF0000"/>
                  </a:solidFill>
                  <a:latin typeface="+mj-lt"/>
                </a:rPr>
                <a:t>NO</a:t>
              </a:r>
              <a:endParaRPr lang="es-BO" dirty="0">
                <a:solidFill>
                  <a:srgbClr val="FF0000"/>
                </a:solidFill>
                <a:latin typeface="+mj-lt"/>
              </a:endParaRPr>
            </a:p>
          </p:txBody>
        </p:sp>
        <p:sp>
          <p:nvSpPr>
            <p:cNvPr id="22" name="Rectangle 21"/>
            <p:cNvSpPr/>
            <p:nvPr/>
          </p:nvSpPr>
          <p:spPr>
            <a:xfrm>
              <a:off x="10270809" y="1988262"/>
              <a:ext cx="344966" cy="369332"/>
            </a:xfrm>
            <a:prstGeom prst="rect">
              <a:avLst/>
            </a:prstGeom>
          </p:spPr>
          <p:txBody>
            <a:bodyPr wrap="none">
              <a:spAutoFit/>
            </a:bodyPr>
            <a:lstStyle/>
            <a:p>
              <a:r>
                <a:rPr lang="es-BO" dirty="0" smtClean="0">
                  <a:solidFill>
                    <a:srgbClr val="436EEE"/>
                  </a:solidFill>
                  <a:latin typeface="+mj-lt"/>
                </a:rPr>
                <a:t>SI</a:t>
              </a:r>
              <a:endParaRPr lang="es-BO" dirty="0">
                <a:solidFill>
                  <a:srgbClr val="436EEE"/>
                </a:solidFill>
                <a:latin typeface="+mj-lt"/>
              </a:endParaRPr>
            </a:p>
          </p:txBody>
        </p:sp>
      </p:grpSp>
      <p:grpSp>
        <p:nvGrpSpPr>
          <p:cNvPr id="29" name="Groupe 28"/>
          <p:cNvGrpSpPr/>
          <p:nvPr/>
        </p:nvGrpSpPr>
        <p:grpSpPr>
          <a:xfrm>
            <a:off x="5096007" y="1715418"/>
            <a:ext cx="6603246" cy="3325949"/>
            <a:chOff x="4972634" y="1599697"/>
            <a:chExt cx="6603246" cy="3325949"/>
          </a:xfrm>
        </p:grpSpPr>
        <p:sp>
          <p:nvSpPr>
            <p:cNvPr id="26" name="ZoneTexte 25"/>
            <p:cNvSpPr txBox="1"/>
            <p:nvPr/>
          </p:nvSpPr>
          <p:spPr>
            <a:xfrm>
              <a:off x="6659880" y="4556314"/>
              <a:ext cx="2682240" cy="369332"/>
            </a:xfrm>
            <a:prstGeom prst="rect">
              <a:avLst/>
            </a:prstGeom>
            <a:solidFill>
              <a:schemeClr val="bg1"/>
            </a:solidFill>
          </p:spPr>
          <p:txBody>
            <a:bodyPr wrap="square" rtlCol="0">
              <a:spAutoFit/>
            </a:bodyPr>
            <a:lstStyle/>
            <a:p>
              <a:pPr algn="ctr"/>
              <a:r>
                <a:rPr lang="en-US" dirty="0" err="1" smtClean="0">
                  <a:latin typeface="+mj-lt"/>
                </a:rPr>
                <a:t>Años</a:t>
              </a:r>
              <a:r>
                <a:rPr lang="en-US" dirty="0" smtClean="0">
                  <a:latin typeface="+mj-lt"/>
                </a:rPr>
                <a:t> de </a:t>
              </a:r>
              <a:r>
                <a:rPr lang="en-US" dirty="0" err="1" smtClean="0">
                  <a:latin typeface="+mj-lt"/>
                </a:rPr>
                <a:t>estudio</a:t>
              </a:r>
              <a:endParaRPr lang="en-US" dirty="0">
                <a:latin typeface="+mj-lt"/>
              </a:endParaRPr>
            </a:p>
          </p:txBody>
        </p:sp>
        <p:grpSp>
          <p:nvGrpSpPr>
            <p:cNvPr id="28" name="Groupe 27"/>
            <p:cNvGrpSpPr/>
            <p:nvPr/>
          </p:nvGrpSpPr>
          <p:grpSpPr>
            <a:xfrm>
              <a:off x="4972634" y="1599697"/>
              <a:ext cx="6603246" cy="2789423"/>
              <a:chOff x="4972634" y="1599697"/>
              <a:chExt cx="6603246" cy="2789423"/>
            </a:xfrm>
          </p:grpSpPr>
          <p:pic>
            <p:nvPicPr>
              <p:cNvPr id="7" name="Image 6"/>
              <p:cNvPicPr>
                <a:picLocks noChangeAspect="1"/>
              </p:cNvPicPr>
              <p:nvPr/>
            </p:nvPicPr>
            <p:blipFill rotWithShape="1">
              <a:blip r:embed="rId4">
                <a:extLst>
                  <a:ext uri="{28A0092B-C50C-407E-A947-70E740481C1C}">
                    <a14:useLocalDpi xmlns:a14="http://schemas.microsoft.com/office/drawing/2010/main" val="0"/>
                  </a:ext>
                </a:extLst>
              </a:blip>
              <a:srcRect l="3344" b="6800"/>
              <a:stretch/>
            </p:blipFill>
            <p:spPr>
              <a:xfrm>
                <a:off x="5471159" y="1627889"/>
                <a:ext cx="6104721" cy="2761231"/>
              </a:xfrm>
              <a:prstGeom prst="rect">
                <a:avLst/>
              </a:prstGeom>
            </p:spPr>
          </p:pic>
          <p:sp>
            <p:nvSpPr>
              <p:cNvPr id="27" name="ZoneTexte 26"/>
              <p:cNvSpPr txBox="1"/>
              <p:nvPr/>
            </p:nvSpPr>
            <p:spPr>
              <a:xfrm rot="16200000">
                <a:off x="3816180" y="2756151"/>
                <a:ext cx="2682240" cy="369332"/>
              </a:xfrm>
              <a:prstGeom prst="rect">
                <a:avLst/>
              </a:prstGeom>
              <a:solidFill>
                <a:schemeClr val="bg1"/>
              </a:solidFill>
            </p:spPr>
            <p:txBody>
              <a:bodyPr wrap="square" rtlCol="0">
                <a:spAutoFit/>
              </a:bodyPr>
              <a:lstStyle/>
              <a:p>
                <a:pPr algn="ctr"/>
                <a:r>
                  <a:rPr lang="en-US" dirty="0" err="1" smtClean="0">
                    <a:latin typeface="+mj-lt"/>
                  </a:rPr>
                  <a:t>Numero</a:t>
                </a:r>
                <a:r>
                  <a:rPr lang="en-US" dirty="0" smtClean="0">
                    <a:latin typeface="+mj-lt"/>
                  </a:rPr>
                  <a:t> de </a:t>
                </a:r>
                <a:r>
                  <a:rPr lang="en-US" dirty="0" err="1" smtClean="0">
                    <a:latin typeface="+mj-lt"/>
                  </a:rPr>
                  <a:t>agricultores</a:t>
                </a:r>
                <a:endParaRPr lang="en-US" dirty="0">
                  <a:latin typeface="+mj-lt"/>
                </a:endParaRPr>
              </a:p>
            </p:txBody>
          </p:sp>
        </p:grpSp>
      </p:grpSp>
    </p:spTree>
    <p:extLst>
      <p:ext uri="{BB962C8B-B14F-4D97-AF65-F5344CB8AC3E}">
        <p14:creationId xmlns:p14="http://schemas.microsoft.com/office/powerpoint/2010/main" val="16138339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a:srcRect r="1625"/>
          <a:stretch/>
        </p:blipFill>
        <p:spPr>
          <a:xfrm>
            <a:off x="3734526" y="1113604"/>
            <a:ext cx="8462057" cy="3902020"/>
          </a:xfrm>
          <a:prstGeom prst="rect">
            <a:avLst/>
          </a:prstGeom>
        </p:spPr>
      </p:pic>
    </p:spTree>
    <p:extLst>
      <p:ext uri="{BB962C8B-B14F-4D97-AF65-F5344CB8AC3E}">
        <p14:creationId xmlns:p14="http://schemas.microsoft.com/office/powerpoint/2010/main" val="20827274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0" y="1113604"/>
            <a:ext cx="12192000" cy="3902020"/>
          </a:xfrm>
          <a:prstGeom prst="rect">
            <a:avLst/>
          </a:prstGeom>
        </p:spPr>
      </p:pic>
    </p:spTree>
    <p:extLst>
      <p:ext uri="{BB962C8B-B14F-4D97-AF65-F5344CB8AC3E}">
        <p14:creationId xmlns:p14="http://schemas.microsoft.com/office/powerpoint/2010/main" val="23598458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a:srcRect t="17644"/>
          <a:stretch/>
        </p:blipFill>
        <p:spPr>
          <a:xfrm>
            <a:off x="764160" y="123754"/>
            <a:ext cx="10663681" cy="6610492"/>
          </a:xfrm>
          <a:prstGeom prst="rect">
            <a:avLst/>
          </a:prstGeom>
        </p:spPr>
      </p:pic>
      <p:sp>
        <p:nvSpPr>
          <p:cNvPr id="4" name="Rectangle 3"/>
          <p:cNvSpPr/>
          <p:nvPr/>
        </p:nvSpPr>
        <p:spPr>
          <a:xfrm>
            <a:off x="2316938" y="1849426"/>
            <a:ext cx="9260879" cy="4884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p:cNvPicPr>
            <a:picLocks noChangeAspect="1"/>
          </p:cNvPicPr>
          <p:nvPr/>
        </p:nvPicPr>
        <p:blipFill>
          <a:blip r:embed="rId4"/>
          <a:stretch>
            <a:fillRect/>
          </a:stretch>
        </p:blipFill>
        <p:spPr>
          <a:xfrm>
            <a:off x="4546765" y="1952553"/>
            <a:ext cx="4801224" cy="4678565"/>
          </a:xfrm>
          <a:prstGeom prst="rect">
            <a:avLst/>
          </a:prstGeom>
        </p:spPr>
      </p:pic>
      <p:cxnSp>
        <p:nvCxnSpPr>
          <p:cNvPr id="7" name="Connecteur droit avec flèche 6"/>
          <p:cNvCxnSpPr/>
          <p:nvPr/>
        </p:nvCxnSpPr>
        <p:spPr>
          <a:xfrm>
            <a:off x="2273808" y="2273808"/>
            <a:ext cx="3218688" cy="1207008"/>
          </a:xfrm>
          <a:prstGeom prst="straightConnector1">
            <a:avLst/>
          </a:prstGeom>
          <a:ln w="19050">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8" name="Connecteur droit avec flèche 7"/>
          <p:cNvCxnSpPr/>
          <p:nvPr/>
        </p:nvCxnSpPr>
        <p:spPr>
          <a:xfrm>
            <a:off x="2316938" y="2517648"/>
            <a:ext cx="3439325" cy="2779776"/>
          </a:xfrm>
          <a:prstGeom prst="straightConnector1">
            <a:avLst/>
          </a:prstGeom>
          <a:ln w="19050">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11" name="Connecteur droit avec flèche 10"/>
          <p:cNvCxnSpPr/>
          <p:nvPr/>
        </p:nvCxnSpPr>
        <p:spPr>
          <a:xfrm>
            <a:off x="2360068" y="2761488"/>
            <a:ext cx="3833468" cy="1143710"/>
          </a:xfrm>
          <a:prstGeom prst="straightConnector1">
            <a:avLst/>
          </a:prstGeom>
          <a:ln w="19050">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13" name="Connecteur droit avec flèche 12"/>
          <p:cNvCxnSpPr/>
          <p:nvPr/>
        </p:nvCxnSpPr>
        <p:spPr>
          <a:xfrm>
            <a:off x="2360068" y="3121152"/>
            <a:ext cx="3559148" cy="1168599"/>
          </a:xfrm>
          <a:prstGeom prst="straightConnector1">
            <a:avLst/>
          </a:prstGeom>
          <a:ln w="19050">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16" name="Connecteur droit avec flèche 15"/>
          <p:cNvCxnSpPr/>
          <p:nvPr/>
        </p:nvCxnSpPr>
        <p:spPr>
          <a:xfrm>
            <a:off x="2360068" y="3333343"/>
            <a:ext cx="3093820" cy="1521503"/>
          </a:xfrm>
          <a:prstGeom prst="straightConnector1">
            <a:avLst/>
          </a:prstGeom>
          <a:ln w="19050">
            <a:solidFill>
              <a:schemeClr val="tx1"/>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3649221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a:srcRect t="17644"/>
          <a:stretch/>
        </p:blipFill>
        <p:spPr>
          <a:xfrm>
            <a:off x="764160" y="123754"/>
            <a:ext cx="10663681" cy="6610492"/>
          </a:xfrm>
          <a:prstGeom prst="rect">
            <a:avLst/>
          </a:prstGeom>
        </p:spPr>
      </p:pic>
      <p:sp>
        <p:nvSpPr>
          <p:cNvPr id="4" name="Rectangle 3"/>
          <p:cNvSpPr/>
          <p:nvPr/>
        </p:nvSpPr>
        <p:spPr>
          <a:xfrm>
            <a:off x="4461997" y="1849426"/>
            <a:ext cx="7115820" cy="4884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ZoneTexte 6"/>
          <p:cNvSpPr txBox="1"/>
          <p:nvPr/>
        </p:nvSpPr>
        <p:spPr>
          <a:xfrm>
            <a:off x="4640580" y="6050280"/>
            <a:ext cx="2179320" cy="369332"/>
          </a:xfrm>
          <a:prstGeom prst="rect">
            <a:avLst/>
          </a:prstGeom>
          <a:noFill/>
        </p:spPr>
        <p:txBody>
          <a:bodyPr wrap="square" rtlCol="0">
            <a:spAutoFit/>
          </a:bodyPr>
          <a:lstStyle/>
          <a:p>
            <a:r>
              <a:rPr lang="en-US" dirty="0" smtClean="0">
                <a:latin typeface="+mj-lt"/>
              </a:rPr>
              <a:t>Salience index</a:t>
            </a:r>
            <a:endParaRPr lang="en-US" dirty="0">
              <a:latin typeface="+mj-lt"/>
            </a:endParaRPr>
          </a:p>
        </p:txBody>
      </p:sp>
      <p:cxnSp>
        <p:nvCxnSpPr>
          <p:cNvPr id="9" name="Connecteur droit avec flèche 8"/>
          <p:cNvCxnSpPr>
            <a:stCxn id="7" idx="1"/>
          </p:cNvCxnSpPr>
          <p:nvPr/>
        </p:nvCxnSpPr>
        <p:spPr>
          <a:xfrm flipH="1">
            <a:off x="4221480" y="6234946"/>
            <a:ext cx="419100" cy="583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32459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a:srcRect t="17644"/>
          <a:stretch/>
        </p:blipFill>
        <p:spPr>
          <a:xfrm>
            <a:off x="764160" y="123754"/>
            <a:ext cx="10663681" cy="6610492"/>
          </a:xfrm>
          <a:prstGeom prst="rect">
            <a:avLst/>
          </a:prstGeom>
        </p:spPr>
      </p:pic>
      <p:sp>
        <p:nvSpPr>
          <p:cNvPr id="4" name="Rectangle 3"/>
          <p:cNvSpPr/>
          <p:nvPr/>
        </p:nvSpPr>
        <p:spPr>
          <a:xfrm>
            <a:off x="4461997" y="1849426"/>
            <a:ext cx="7115820" cy="4884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5" name="Espace réservé du contenu 2"/>
              <p:cNvSpPr>
                <a:spLocks noGrp="1"/>
              </p:cNvSpPr>
              <p:nvPr>
                <p:ph idx="1"/>
              </p:nvPr>
            </p:nvSpPr>
            <p:spPr>
              <a:xfrm>
                <a:off x="4754879" y="2012703"/>
                <a:ext cx="6222217" cy="4721543"/>
              </a:xfrm>
            </p:spPr>
            <p:txBody>
              <a:bodyPr>
                <a:normAutofit/>
              </a:bodyPr>
              <a:lstStyle/>
              <a:p>
                <a:endParaRPr lang="fr-FR" dirty="0" smtClean="0"/>
              </a:p>
              <a:p>
                <a:pPr marL="0" indent="0">
                  <a:buNone/>
                </a:pPr>
                <a:r>
                  <a:rPr lang="fr-FR" dirty="0" err="1" smtClean="0"/>
                  <a:t>Salience</a:t>
                </a:r>
                <a:r>
                  <a:rPr lang="fr-FR" dirty="0" smtClean="0"/>
                  <a:t> </a:t>
                </a:r>
                <a:r>
                  <a:rPr lang="fr-FR" dirty="0" smtClean="0"/>
                  <a:t>index </a:t>
                </a:r>
                <a:r>
                  <a:rPr lang="fr-FR" sz="1800" dirty="0" smtClean="0"/>
                  <a:t>(</a:t>
                </a:r>
                <a:r>
                  <a:rPr lang="fr-FR" sz="1800" dirty="0"/>
                  <a:t>Smith 1993, </a:t>
                </a:r>
                <a:r>
                  <a:rPr lang="fr-FR" sz="1800" dirty="0" err="1"/>
                  <a:t>Sutrop</a:t>
                </a:r>
                <a:r>
                  <a:rPr lang="fr-FR" sz="1800" dirty="0"/>
                  <a:t> 2001</a:t>
                </a:r>
                <a:r>
                  <a:rPr lang="fr-FR" sz="1800" dirty="0" smtClean="0"/>
                  <a:t>)</a:t>
                </a:r>
                <a:endParaRPr lang="fr-FR" dirty="0" smtClean="0"/>
              </a:p>
              <a:p>
                <a:pPr lvl="1"/>
                <a:r>
                  <a:rPr lang="fr-FR" b="1" dirty="0" err="1"/>
                  <a:t>Orden</a:t>
                </a:r>
                <a:r>
                  <a:rPr lang="fr-FR" dirty="0"/>
                  <a:t> = </a:t>
                </a:r>
                <a:r>
                  <a:rPr lang="fr-FR" dirty="0" err="1" smtClean="0"/>
                  <a:t>importancia</a:t>
                </a:r>
                <a:endParaRPr lang="fr-FR" dirty="0" smtClean="0"/>
              </a:p>
              <a:p>
                <a:pPr lvl="1"/>
                <a:r>
                  <a:rPr lang="fr-FR" b="1" dirty="0" err="1" smtClean="0"/>
                  <a:t>Frecuencia</a:t>
                </a:r>
                <a:r>
                  <a:rPr lang="fr-FR" dirty="0" smtClean="0"/>
                  <a:t> </a:t>
                </a:r>
                <a:r>
                  <a:rPr lang="fr-FR" dirty="0" err="1" smtClean="0"/>
                  <a:t>del</a:t>
                </a:r>
                <a:r>
                  <a:rPr lang="fr-FR" dirty="0" smtClean="0"/>
                  <a:t> </a:t>
                </a:r>
                <a:r>
                  <a:rPr lang="fr-FR" dirty="0" err="1" smtClean="0"/>
                  <a:t>elemento</a:t>
                </a:r>
                <a:r>
                  <a:rPr lang="fr-FR" dirty="0" smtClean="0"/>
                  <a:t> en </a:t>
                </a:r>
                <a:r>
                  <a:rPr lang="fr-FR" dirty="0" smtClean="0"/>
                  <a:t/>
                </a:r>
                <a:br>
                  <a:rPr lang="fr-FR" dirty="0" smtClean="0"/>
                </a:br>
                <a:r>
                  <a:rPr lang="fr-FR" dirty="0" smtClean="0"/>
                  <a:t>la </a:t>
                </a:r>
                <a:r>
                  <a:rPr lang="fr-FR" dirty="0" err="1" smtClean="0"/>
                  <a:t>poblacion</a:t>
                </a:r>
                <a:endParaRPr lang="fr-FR" dirty="0" smtClean="0"/>
              </a:p>
              <a:p>
                <a:pPr marL="0" indent="0">
                  <a:buNone/>
                </a:pPr>
                <a:endParaRPr lang="it-IT" sz="240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it-IT" sz="2400" i="1" smtClean="0">
                              <a:latin typeface="Cambria Math" panose="02040503050406030204" pitchFamily="18" charset="0"/>
                            </a:rPr>
                          </m:ctrlPr>
                        </m:sSubPr>
                        <m:e>
                          <m:r>
                            <a:rPr lang="es-BO" sz="2400" smtClean="0">
                              <a:latin typeface="Cambria Math" panose="02040503050406030204" pitchFamily="18" charset="0"/>
                            </a:rPr>
                            <m:t>𝑆</m:t>
                          </m:r>
                        </m:e>
                        <m:sub>
                          <m:r>
                            <a:rPr lang="es-BO" sz="2400" smtClean="0">
                              <a:latin typeface="Cambria Math" panose="02040503050406030204" pitchFamily="18" charset="0"/>
                            </a:rPr>
                            <m:t>𝑗</m:t>
                          </m:r>
                        </m:sub>
                      </m:sSub>
                      <m:r>
                        <a:rPr lang="es-BO" sz="2400" smtClean="0">
                          <a:latin typeface="Cambria Math" panose="02040503050406030204" pitchFamily="18" charset="0"/>
                        </a:rPr>
                        <m:t>=</m:t>
                      </m:r>
                      <m:f>
                        <m:fPr>
                          <m:ctrlPr>
                            <a:rPr lang="it-IT" sz="2400" i="1" smtClean="0">
                              <a:latin typeface="Cambria Math" panose="02040503050406030204" pitchFamily="18" charset="0"/>
                            </a:rPr>
                          </m:ctrlPr>
                        </m:fPr>
                        <m:num>
                          <m:nary>
                            <m:naryPr>
                              <m:chr m:val="∑"/>
                              <m:ctrlPr>
                                <a:rPr lang="it-IT" sz="2400" i="1" smtClean="0">
                                  <a:latin typeface="Cambria Math" panose="02040503050406030204" pitchFamily="18" charset="0"/>
                                </a:rPr>
                              </m:ctrlPr>
                            </m:naryPr>
                            <m:sub>
                              <m:r>
                                <m:rPr>
                                  <m:brk m:alnAt="23"/>
                                </m:rPr>
                                <a:rPr lang="es-BO" sz="2400" smtClean="0">
                                  <a:latin typeface="Cambria Math" panose="02040503050406030204" pitchFamily="18" charset="0"/>
                                </a:rPr>
                                <m:t>𝑖</m:t>
                              </m:r>
                              <m:r>
                                <a:rPr lang="es-BO" sz="2400" smtClean="0">
                                  <a:latin typeface="Cambria Math" panose="02040503050406030204" pitchFamily="18" charset="0"/>
                                </a:rPr>
                                <m:t>=0</m:t>
                              </m:r>
                            </m:sub>
                            <m:sup>
                              <m:r>
                                <a:rPr lang="es-BO" sz="2400" smtClean="0">
                                  <a:latin typeface="Cambria Math" panose="02040503050406030204" pitchFamily="18" charset="0"/>
                                </a:rPr>
                                <m:t>𝑁</m:t>
                              </m:r>
                            </m:sup>
                            <m:e>
                              <m:f>
                                <m:fPr>
                                  <m:ctrlPr>
                                    <a:rPr lang="it-IT" sz="2400" i="1">
                                      <a:latin typeface="Cambria Math" panose="02040503050406030204" pitchFamily="18" charset="0"/>
                                    </a:rPr>
                                  </m:ctrlPr>
                                </m:fPr>
                                <m:num>
                                  <m:d>
                                    <m:dPr>
                                      <m:ctrlPr>
                                        <a:rPr lang="it-IT" sz="2400" i="1">
                                          <a:latin typeface="Cambria Math" panose="02040503050406030204" pitchFamily="18" charset="0"/>
                                        </a:rPr>
                                      </m:ctrlPr>
                                    </m:dPr>
                                    <m:e>
                                      <m:sSub>
                                        <m:sSubPr>
                                          <m:ctrlPr>
                                            <a:rPr lang="it-IT" sz="2400" i="1">
                                              <a:latin typeface="Cambria Math" panose="02040503050406030204" pitchFamily="18" charset="0"/>
                                            </a:rPr>
                                          </m:ctrlPr>
                                        </m:sSubPr>
                                        <m:e>
                                          <m:r>
                                            <a:rPr lang="es-BO" sz="2400">
                                              <a:latin typeface="Cambria Math" panose="02040503050406030204" pitchFamily="18" charset="0"/>
                                            </a:rPr>
                                            <m:t>𝐿</m:t>
                                          </m:r>
                                        </m:e>
                                        <m:sub>
                                          <m:r>
                                            <a:rPr lang="es-BO" sz="2400">
                                              <a:latin typeface="Cambria Math" panose="02040503050406030204" pitchFamily="18" charset="0"/>
                                            </a:rPr>
                                            <m:t>𝑖</m:t>
                                          </m:r>
                                        </m:sub>
                                      </m:sSub>
                                      <m:r>
                                        <a:rPr lang="it-IT" sz="2400">
                                          <a:latin typeface="Cambria Math" panose="02040503050406030204" pitchFamily="18" charset="0"/>
                                        </a:rPr>
                                        <m:t> –</m:t>
                                      </m:r>
                                      <m:sSub>
                                        <m:sSubPr>
                                          <m:ctrlPr>
                                            <a:rPr lang="it-IT" sz="2400" i="1">
                                              <a:latin typeface="Cambria Math" panose="02040503050406030204" pitchFamily="18" charset="0"/>
                                            </a:rPr>
                                          </m:ctrlPr>
                                        </m:sSubPr>
                                        <m:e>
                                          <m:r>
                                            <a:rPr lang="es-BO" sz="2400">
                                              <a:latin typeface="Cambria Math" panose="02040503050406030204" pitchFamily="18" charset="0"/>
                                            </a:rPr>
                                            <m:t>𝑅</m:t>
                                          </m:r>
                                        </m:e>
                                        <m:sub>
                                          <m:r>
                                            <a:rPr lang="es-BO" sz="2400">
                                              <a:latin typeface="Cambria Math" panose="02040503050406030204" pitchFamily="18" charset="0"/>
                                            </a:rPr>
                                            <m:t>𝑗</m:t>
                                          </m:r>
                                        </m:sub>
                                      </m:sSub>
                                    </m:e>
                                  </m:d>
                                </m:num>
                                <m:den>
                                  <m:sSub>
                                    <m:sSubPr>
                                      <m:ctrlPr>
                                        <a:rPr lang="it-IT" sz="2400" i="1">
                                          <a:latin typeface="Cambria Math" panose="02040503050406030204" pitchFamily="18" charset="0"/>
                                        </a:rPr>
                                      </m:ctrlPr>
                                    </m:sSubPr>
                                    <m:e>
                                      <m:r>
                                        <a:rPr lang="es-BO" sz="2400">
                                          <a:latin typeface="Cambria Math" panose="02040503050406030204" pitchFamily="18" charset="0"/>
                                        </a:rPr>
                                        <m:t>𝐿</m:t>
                                      </m:r>
                                    </m:e>
                                    <m:sub>
                                      <m:r>
                                        <a:rPr lang="es-BO" sz="2400">
                                          <a:latin typeface="Cambria Math" panose="02040503050406030204" pitchFamily="18" charset="0"/>
                                        </a:rPr>
                                        <m:t>𝑖</m:t>
                                      </m:r>
                                    </m:sub>
                                  </m:sSub>
                                </m:den>
                              </m:f>
                              <m:r>
                                <a:rPr lang="es-BO" sz="2400" smtClean="0">
                                  <a:latin typeface="Cambria Math" panose="02040503050406030204" pitchFamily="18" charset="0"/>
                                </a:rPr>
                                <m:t>∙100</m:t>
                              </m:r>
                            </m:e>
                          </m:nary>
                        </m:num>
                        <m:den>
                          <m:r>
                            <a:rPr lang="es-BO" sz="2400" smtClean="0">
                              <a:latin typeface="Cambria Math" panose="02040503050406030204" pitchFamily="18" charset="0"/>
                            </a:rPr>
                            <m:t>𝑁</m:t>
                          </m:r>
                        </m:den>
                      </m:f>
                    </m:oMath>
                  </m:oMathPara>
                </a14:m>
                <a:endParaRPr lang="it-IT" dirty="0" smtClean="0"/>
              </a:p>
              <a:p>
                <a:pPr marL="0" indent="0">
                  <a:buNone/>
                </a:pPr>
                <a:r>
                  <a:rPr lang="it-IT" sz="1800" dirty="0" smtClean="0"/>
                  <a:t>N = numero de listas		R = orden del elemento j</a:t>
                </a:r>
              </a:p>
              <a:p>
                <a:pPr marL="0" indent="0">
                  <a:buNone/>
                </a:pPr>
                <a:r>
                  <a:rPr lang="it-IT" sz="1800" dirty="0" smtClean="0"/>
                  <a:t>Li = numero de elementos en la lista i </a:t>
                </a:r>
              </a:p>
              <a:p>
                <a:pPr marL="0" indent="0">
                  <a:buNone/>
                </a:pPr>
                <a:r>
                  <a:rPr lang="it-IT" sz="1800" dirty="0" smtClean="0"/>
                  <a:t>Sj = elemento j</a:t>
                </a:r>
                <a:endParaRPr lang="it-IT" sz="1800" dirty="0" smtClean="0"/>
              </a:p>
            </p:txBody>
          </p:sp>
        </mc:Choice>
        <mc:Fallback>
          <p:sp>
            <p:nvSpPr>
              <p:cNvPr id="5" name="Espace réservé du contenu 2"/>
              <p:cNvSpPr>
                <a:spLocks noGrp="1" noRot="1" noChangeAspect="1" noMove="1" noResize="1" noEditPoints="1" noAdjustHandles="1" noChangeArrowheads="1" noChangeShapeType="1" noTextEdit="1"/>
              </p:cNvSpPr>
              <p:nvPr>
                <p:ph idx="1"/>
              </p:nvPr>
            </p:nvSpPr>
            <p:spPr>
              <a:xfrm>
                <a:off x="4754879" y="2012703"/>
                <a:ext cx="6222217" cy="4721543"/>
              </a:xfrm>
              <a:blipFill rotWithShape="0">
                <a:blip r:embed="rId4"/>
                <a:stretch>
                  <a:fillRect l="-1959" b="-774"/>
                </a:stretch>
              </a:blipFill>
            </p:spPr>
            <p:txBody>
              <a:bodyPr/>
              <a:lstStyle/>
              <a:p>
                <a:r>
                  <a:rPr lang="en-US">
                    <a:noFill/>
                  </a:rPr>
                  <a:t> </a:t>
                </a:r>
              </a:p>
            </p:txBody>
          </p:sp>
        </mc:Fallback>
      </mc:AlternateContent>
      <p:graphicFrame>
        <p:nvGraphicFramePr>
          <p:cNvPr id="6" name="Tableau 5"/>
          <p:cNvGraphicFramePr>
            <a:graphicFrameLocks noGrp="1"/>
          </p:cNvGraphicFramePr>
          <p:nvPr>
            <p:extLst>
              <p:ext uri="{D42A27DB-BD31-4B8C-83A1-F6EECF244321}">
                <p14:modId xmlns:p14="http://schemas.microsoft.com/office/powerpoint/2010/main" val="663952787"/>
              </p:ext>
            </p:extLst>
          </p:nvPr>
        </p:nvGraphicFramePr>
        <p:xfrm>
          <a:off x="9784564" y="2651747"/>
          <a:ext cx="2086135" cy="1960129"/>
        </p:xfrm>
        <a:graphic>
          <a:graphicData uri="http://schemas.openxmlformats.org/drawingml/2006/table">
            <a:tbl>
              <a:tblPr firstRow="1" bandRow="1">
                <a:tableStyleId>{FABFCF23-3B69-468F-B69F-88F6DE6A72F2}</a:tableStyleId>
              </a:tblPr>
              <a:tblGrid>
                <a:gridCol w="227875"/>
                <a:gridCol w="658037"/>
                <a:gridCol w="542186"/>
                <a:gridCol w="658037"/>
              </a:tblGrid>
              <a:tr h="356649">
                <a:tc>
                  <a:txBody>
                    <a:bodyPr/>
                    <a:lstStyle/>
                    <a:p>
                      <a:pPr algn="ctr"/>
                      <a:r>
                        <a:rPr lang="fr-FR" sz="1200" noProof="0" dirty="0" smtClean="0">
                          <a:latin typeface="+mj-lt"/>
                          <a:ea typeface="Roboto Condensed Light" panose="02000000000000000000" pitchFamily="2" charset="0"/>
                        </a:rPr>
                        <a:t>#</a:t>
                      </a:r>
                      <a:endParaRPr lang="fr-FR" sz="1200" noProof="0" dirty="0">
                        <a:latin typeface="+mj-lt"/>
                        <a:ea typeface="Roboto Condensed Light" panose="02000000000000000000" pitchFamily="2" charset="0"/>
                      </a:endParaRPr>
                    </a:p>
                  </a:txBody>
                  <a:tcPr anchor="ctr"/>
                </a:tc>
                <a:tc>
                  <a:txBody>
                    <a:bodyPr/>
                    <a:lstStyle/>
                    <a:p>
                      <a:pPr algn="l"/>
                      <a:r>
                        <a:rPr lang="fr-FR" sz="1200" noProof="0" dirty="0" smtClean="0">
                          <a:latin typeface="+mj-lt"/>
                          <a:ea typeface="Roboto Condensed Light" panose="02000000000000000000" pitchFamily="2" charset="0"/>
                        </a:rPr>
                        <a:t>Pedro</a:t>
                      </a:r>
                      <a:endParaRPr lang="fr-FR" sz="1200" noProof="0" dirty="0">
                        <a:latin typeface="+mj-lt"/>
                        <a:ea typeface="Roboto Condensed Light" panose="02000000000000000000" pitchFamily="2" charset="0"/>
                      </a:endParaRPr>
                    </a:p>
                  </a:txBody>
                  <a:tcPr anchor="ctr"/>
                </a:tc>
                <a:tc>
                  <a:txBody>
                    <a:bodyPr/>
                    <a:lstStyle/>
                    <a:p>
                      <a:pPr algn="l"/>
                      <a:r>
                        <a:rPr lang="fr-FR" sz="1200" noProof="0" dirty="0" smtClean="0">
                          <a:latin typeface="+mj-lt"/>
                          <a:ea typeface="Roboto Condensed Light" panose="02000000000000000000" pitchFamily="2" charset="0"/>
                        </a:rPr>
                        <a:t>Juan</a:t>
                      </a:r>
                      <a:endParaRPr lang="fr-FR" sz="1200" noProof="0" dirty="0">
                        <a:latin typeface="+mj-lt"/>
                        <a:ea typeface="Roboto Condensed Light" panose="02000000000000000000" pitchFamily="2" charset="0"/>
                      </a:endParaRPr>
                    </a:p>
                  </a:txBody>
                  <a:tcPr anchor="ctr"/>
                </a:tc>
                <a:tc>
                  <a:txBody>
                    <a:bodyPr/>
                    <a:lstStyle/>
                    <a:p>
                      <a:pPr algn="l"/>
                      <a:r>
                        <a:rPr lang="fr-FR" sz="1200" noProof="0" dirty="0" smtClean="0">
                          <a:latin typeface="+mj-lt"/>
                          <a:ea typeface="Roboto Condensed Light" panose="02000000000000000000" pitchFamily="2" charset="0"/>
                        </a:rPr>
                        <a:t>María</a:t>
                      </a:r>
                      <a:endParaRPr lang="fr-FR" sz="1200" noProof="0" dirty="0">
                        <a:latin typeface="+mj-lt"/>
                        <a:ea typeface="Roboto Condensed Light" panose="02000000000000000000" pitchFamily="2" charset="0"/>
                      </a:endParaRPr>
                    </a:p>
                  </a:txBody>
                  <a:tcPr anchor="ctr"/>
                </a:tc>
              </a:tr>
              <a:tr h="356649">
                <a:tc>
                  <a:txBody>
                    <a:bodyPr/>
                    <a:lstStyle/>
                    <a:p>
                      <a:pPr algn="ctr"/>
                      <a:r>
                        <a:rPr lang="fr-FR" sz="1200" noProof="0" dirty="0" smtClean="0">
                          <a:latin typeface="+mj-lt"/>
                          <a:ea typeface="Roboto Condensed Light" panose="02000000000000000000" pitchFamily="2" charset="0"/>
                        </a:rPr>
                        <a:t>0</a:t>
                      </a:r>
                      <a:endParaRPr lang="fr-FR" sz="1200" noProof="0" dirty="0">
                        <a:latin typeface="+mj-lt"/>
                        <a:ea typeface="Roboto Condensed Light" panose="02000000000000000000" pitchFamily="2" charset="0"/>
                      </a:endParaRPr>
                    </a:p>
                  </a:txBody>
                  <a:tcPr anchor="ctr"/>
                </a:tc>
                <a:tc>
                  <a:txBody>
                    <a:bodyPr/>
                    <a:lstStyle/>
                    <a:p>
                      <a:pPr algn="l"/>
                      <a:r>
                        <a:rPr lang="fr-FR" sz="1200" noProof="0" dirty="0" err="1" smtClean="0">
                          <a:latin typeface="+mj-lt"/>
                          <a:ea typeface="Roboto Condensed Light" panose="02000000000000000000" pitchFamily="2" charset="0"/>
                        </a:rPr>
                        <a:t>Árbol</a:t>
                      </a:r>
                      <a:endParaRPr lang="fr-FR" sz="1200" noProof="0" dirty="0">
                        <a:latin typeface="+mj-lt"/>
                        <a:ea typeface="Roboto Condensed Light" panose="02000000000000000000" pitchFamily="2" charset="0"/>
                      </a:endParaRPr>
                    </a:p>
                  </a:txBody>
                  <a:tcPr anchor="ctr"/>
                </a:tc>
                <a:tc>
                  <a:txBody>
                    <a:bodyPr/>
                    <a:lstStyle/>
                    <a:p>
                      <a:pPr algn="l"/>
                      <a:r>
                        <a:rPr lang="fr-FR" sz="1200" noProof="0" dirty="0" err="1" smtClean="0">
                          <a:latin typeface="+mj-lt"/>
                          <a:ea typeface="Roboto Condensed Light" panose="02000000000000000000" pitchFamily="2" charset="0"/>
                        </a:rPr>
                        <a:t>Ruta</a:t>
                      </a:r>
                      <a:endParaRPr lang="fr-FR" sz="1200" noProof="0" dirty="0">
                        <a:latin typeface="+mj-lt"/>
                        <a:ea typeface="Roboto Condensed Light" panose="02000000000000000000" pitchFamily="2" charset="0"/>
                      </a:endParaRPr>
                    </a:p>
                  </a:txBody>
                  <a:tcPr anchor="ctr"/>
                </a:tc>
                <a:tc>
                  <a:txBody>
                    <a:bodyPr/>
                    <a:lstStyle/>
                    <a:p>
                      <a:pPr algn="l"/>
                      <a:r>
                        <a:rPr lang="fr-FR" sz="1200" noProof="0" dirty="0" err="1" smtClean="0">
                          <a:latin typeface="+mj-lt"/>
                          <a:ea typeface="Roboto Condensed Light" panose="02000000000000000000" pitchFamily="2" charset="0"/>
                        </a:rPr>
                        <a:t>Ruta</a:t>
                      </a:r>
                      <a:endParaRPr lang="fr-FR" sz="1200" noProof="0" dirty="0">
                        <a:latin typeface="+mj-lt"/>
                        <a:ea typeface="Roboto Condensed Light" panose="02000000000000000000" pitchFamily="2" charset="0"/>
                      </a:endParaRPr>
                    </a:p>
                  </a:txBody>
                  <a:tcPr anchor="ctr"/>
                </a:tc>
              </a:tr>
              <a:tr h="363659">
                <a:tc>
                  <a:txBody>
                    <a:bodyPr/>
                    <a:lstStyle/>
                    <a:p>
                      <a:pPr algn="ctr"/>
                      <a:r>
                        <a:rPr lang="fr-FR" sz="1200" noProof="0" dirty="0" smtClean="0">
                          <a:latin typeface="+mj-lt"/>
                          <a:ea typeface="Roboto Condensed Light" panose="02000000000000000000" pitchFamily="2" charset="0"/>
                        </a:rPr>
                        <a:t>1</a:t>
                      </a:r>
                    </a:p>
                  </a:txBody>
                  <a:tcPr anchor="ctr"/>
                </a:tc>
                <a:tc>
                  <a:txBody>
                    <a:bodyPr/>
                    <a:lstStyle/>
                    <a:p>
                      <a:pPr algn="l"/>
                      <a:r>
                        <a:rPr lang="fr-FR" sz="1200" noProof="0" dirty="0" smtClean="0">
                          <a:latin typeface="+mj-lt"/>
                          <a:ea typeface="Roboto Condensed Light" panose="02000000000000000000" pitchFamily="2" charset="0"/>
                        </a:rPr>
                        <a:t>Agua</a:t>
                      </a:r>
                    </a:p>
                  </a:txBody>
                  <a:tcPr anchor="ctr"/>
                </a:tc>
                <a:tc>
                  <a:txBody>
                    <a:bodyPr/>
                    <a:lstStyle/>
                    <a:p>
                      <a:pPr algn="l"/>
                      <a:r>
                        <a:rPr lang="fr-FR" sz="1200" noProof="0" dirty="0" smtClean="0">
                          <a:latin typeface="+mj-lt"/>
                          <a:ea typeface="Roboto Condensed Light" panose="02000000000000000000" pitchFamily="2" charset="0"/>
                        </a:rPr>
                        <a:t>Casas</a:t>
                      </a:r>
                      <a:endParaRPr lang="fr-FR" sz="1200" noProof="0" dirty="0">
                        <a:latin typeface="+mj-lt"/>
                        <a:ea typeface="Roboto Condensed Light" panose="02000000000000000000" pitchFamily="2" charset="0"/>
                      </a:endParaRPr>
                    </a:p>
                  </a:txBody>
                  <a:tcPr anchor="ctr"/>
                </a:tc>
                <a:tc>
                  <a:txBody>
                    <a:bodyPr/>
                    <a:lstStyle/>
                    <a:p>
                      <a:pPr algn="l"/>
                      <a:r>
                        <a:rPr lang="fr-FR" sz="1200" noProof="0" dirty="0" err="1" smtClean="0">
                          <a:latin typeface="+mj-lt"/>
                          <a:ea typeface="Roboto Condensed Light" panose="02000000000000000000" pitchFamily="2" charset="0"/>
                        </a:rPr>
                        <a:t>Suelo</a:t>
                      </a:r>
                      <a:endParaRPr lang="fr-FR" sz="1200" noProof="0" dirty="0">
                        <a:latin typeface="+mj-lt"/>
                        <a:ea typeface="Roboto Condensed Light" panose="02000000000000000000" pitchFamily="2" charset="0"/>
                      </a:endParaRPr>
                    </a:p>
                  </a:txBody>
                  <a:tcPr anchor="ctr"/>
                </a:tc>
              </a:tr>
              <a:tr h="363659">
                <a:tc>
                  <a:txBody>
                    <a:bodyPr/>
                    <a:lstStyle/>
                    <a:p>
                      <a:pPr algn="ctr"/>
                      <a:r>
                        <a:rPr lang="fr-FR" sz="1200" noProof="0" dirty="0" smtClean="0">
                          <a:latin typeface="+mj-lt"/>
                          <a:ea typeface="Roboto Condensed Light" panose="02000000000000000000" pitchFamily="2" charset="0"/>
                        </a:rPr>
                        <a:t>2</a:t>
                      </a:r>
                      <a:endParaRPr lang="fr-FR" sz="1200" noProof="0" dirty="0">
                        <a:latin typeface="+mj-lt"/>
                        <a:ea typeface="Roboto Condensed Light" panose="02000000000000000000" pitchFamily="2" charset="0"/>
                      </a:endParaRPr>
                    </a:p>
                  </a:txBody>
                  <a:tcPr anchor="ctr"/>
                </a:tc>
                <a:tc>
                  <a:txBody>
                    <a:bodyPr/>
                    <a:lstStyle/>
                    <a:p>
                      <a:pPr algn="l"/>
                      <a:r>
                        <a:rPr lang="fr-FR" sz="1200" noProof="0" dirty="0" err="1" smtClean="0">
                          <a:latin typeface="+mj-lt"/>
                          <a:ea typeface="Roboto Condensed Light" panose="02000000000000000000" pitchFamily="2" charset="0"/>
                        </a:rPr>
                        <a:t>Ruta</a:t>
                      </a:r>
                      <a:endParaRPr lang="fr-FR" sz="1200" noProof="0" dirty="0">
                        <a:latin typeface="+mj-lt"/>
                        <a:ea typeface="Roboto Condensed Light" panose="02000000000000000000" pitchFamily="2" charset="0"/>
                      </a:endParaRPr>
                    </a:p>
                  </a:txBody>
                  <a:tcPr anchor="ctr"/>
                </a:tc>
                <a:tc>
                  <a:txBody>
                    <a:bodyPr/>
                    <a:lstStyle/>
                    <a:p>
                      <a:pPr algn="l"/>
                      <a:r>
                        <a:rPr lang="fr-FR" sz="1200" noProof="0" dirty="0" err="1" smtClean="0">
                          <a:latin typeface="+mj-lt"/>
                          <a:ea typeface="Roboto Condensed Light" panose="02000000000000000000" pitchFamily="2" charset="0"/>
                        </a:rPr>
                        <a:t>Árbol</a:t>
                      </a:r>
                      <a:endParaRPr lang="fr-FR" sz="1200" noProof="0" dirty="0">
                        <a:latin typeface="+mj-lt"/>
                        <a:ea typeface="Roboto Condensed Light" panose="02000000000000000000" pitchFamily="2" charset="0"/>
                      </a:endParaRPr>
                    </a:p>
                  </a:txBody>
                  <a:tcPr anchor="ctr"/>
                </a:tc>
                <a:tc>
                  <a:txBody>
                    <a:bodyPr/>
                    <a:lstStyle/>
                    <a:p>
                      <a:pPr algn="l"/>
                      <a:r>
                        <a:rPr lang="fr-FR" sz="1200" noProof="0" dirty="0" smtClean="0">
                          <a:latin typeface="+mj-lt"/>
                          <a:ea typeface="Roboto Condensed Light" panose="02000000000000000000" pitchFamily="2" charset="0"/>
                        </a:rPr>
                        <a:t>Agua</a:t>
                      </a:r>
                      <a:endParaRPr lang="fr-FR" sz="1200" noProof="0" dirty="0">
                        <a:latin typeface="+mj-lt"/>
                        <a:ea typeface="Roboto Condensed Light" panose="02000000000000000000" pitchFamily="2" charset="0"/>
                      </a:endParaRPr>
                    </a:p>
                  </a:txBody>
                  <a:tcPr anchor="ctr"/>
                </a:tc>
              </a:tr>
              <a:tr h="519513">
                <a:tc>
                  <a:txBody>
                    <a:bodyPr/>
                    <a:lstStyle/>
                    <a:p>
                      <a:pPr algn="ctr"/>
                      <a:r>
                        <a:rPr lang="fr-FR" sz="1200" noProof="0" dirty="0" smtClean="0">
                          <a:latin typeface="+mj-lt"/>
                          <a:ea typeface="Roboto Condensed Light" panose="02000000000000000000" pitchFamily="2" charset="0"/>
                        </a:rPr>
                        <a:t>3</a:t>
                      </a:r>
                      <a:endParaRPr lang="fr-FR" sz="1200" noProof="0" dirty="0">
                        <a:latin typeface="+mj-lt"/>
                        <a:ea typeface="Roboto Condensed Light" panose="02000000000000000000" pitchFamily="2" charset="0"/>
                      </a:endParaRPr>
                    </a:p>
                  </a:txBody>
                  <a:tcPr anchor="ctr"/>
                </a:tc>
                <a:tc>
                  <a:txBody>
                    <a:bodyPr/>
                    <a:lstStyle/>
                    <a:p>
                      <a:pPr algn="l"/>
                      <a:r>
                        <a:rPr lang="fr-FR" sz="1200" noProof="0" dirty="0" err="1" smtClean="0">
                          <a:latin typeface="+mj-lt"/>
                          <a:ea typeface="Roboto Condensed Light" panose="02000000000000000000" pitchFamily="2" charset="0"/>
                        </a:rPr>
                        <a:t>Suelo</a:t>
                      </a:r>
                      <a:endParaRPr lang="fr-FR" sz="1200" noProof="0" dirty="0">
                        <a:latin typeface="+mj-lt"/>
                        <a:ea typeface="Roboto Condensed Light" panose="02000000000000000000" pitchFamily="2" charset="0"/>
                      </a:endParaRPr>
                    </a:p>
                  </a:txBody>
                  <a:tcPr anchor="ctr"/>
                </a:tc>
                <a:tc>
                  <a:txBody>
                    <a:bodyPr/>
                    <a:lstStyle/>
                    <a:p>
                      <a:pPr algn="l"/>
                      <a:r>
                        <a:rPr lang="fr-FR" sz="1200" noProof="0" dirty="0" smtClean="0">
                          <a:latin typeface="+mj-lt"/>
                          <a:ea typeface="Roboto Condensed Light" panose="02000000000000000000" pitchFamily="2" charset="0"/>
                        </a:rPr>
                        <a:t>/</a:t>
                      </a:r>
                      <a:endParaRPr lang="fr-FR" sz="1200" noProof="0" dirty="0">
                        <a:latin typeface="+mj-lt"/>
                        <a:ea typeface="Roboto Condensed Light" panose="02000000000000000000" pitchFamily="2" charset="0"/>
                      </a:endParaRPr>
                    </a:p>
                  </a:txBody>
                  <a:tcPr anchor="ctr"/>
                </a:tc>
                <a:tc>
                  <a:txBody>
                    <a:bodyPr/>
                    <a:lstStyle/>
                    <a:p>
                      <a:pPr algn="l"/>
                      <a:r>
                        <a:rPr lang="fr-FR" sz="1200" noProof="0" dirty="0" smtClean="0">
                          <a:latin typeface="+mj-lt"/>
                          <a:ea typeface="Roboto Condensed Light" panose="02000000000000000000" pitchFamily="2" charset="0"/>
                        </a:rPr>
                        <a:t>/</a:t>
                      </a:r>
                      <a:endParaRPr lang="fr-FR" sz="1200" noProof="0" dirty="0">
                        <a:latin typeface="+mj-lt"/>
                        <a:ea typeface="Roboto Condensed Light" panose="02000000000000000000" pitchFamily="2" charset="0"/>
                      </a:endParaRPr>
                    </a:p>
                  </a:txBody>
                  <a:tcPr anchor="ctr"/>
                </a:tc>
              </a:tr>
            </a:tbl>
          </a:graphicData>
        </a:graphic>
      </p:graphicFrame>
    </p:spTree>
    <p:extLst>
      <p:ext uri="{BB962C8B-B14F-4D97-AF65-F5344CB8AC3E}">
        <p14:creationId xmlns:p14="http://schemas.microsoft.com/office/powerpoint/2010/main" val="20122121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a:srcRect t="17644"/>
          <a:stretch/>
        </p:blipFill>
        <p:spPr>
          <a:xfrm>
            <a:off x="764160" y="123754"/>
            <a:ext cx="10663681" cy="6610492"/>
          </a:xfrm>
          <a:prstGeom prst="rect">
            <a:avLst/>
          </a:prstGeom>
        </p:spPr>
      </p:pic>
    </p:spTree>
    <p:extLst>
      <p:ext uri="{BB962C8B-B14F-4D97-AF65-F5344CB8AC3E}">
        <p14:creationId xmlns:p14="http://schemas.microsoft.com/office/powerpoint/2010/main" val="16645631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855000" y="0"/>
            <a:ext cx="10482000" cy="6858000"/>
          </a:xfrm>
          <a:prstGeom prst="rect">
            <a:avLst/>
          </a:prstGeom>
        </p:spPr>
      </p:pic>
      <p:sp>
        <p:nvSpPr>
          <p:cNvPr id="5" name="Rectangle 4"/>
          <p:cNvSpPr/>
          <p:nvPr/>
        </p:nvSpPr>
        <p:spPr>
          <a:xfrm>
            <a:off x="754380" y="0"/>
            <a:ext cx="2164080" cy="6210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9265920" y="518160"/>
            <a:ext cx="2011680" cy="274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9265920" y="4434840"/>
            <a:ext cx="2011680" cy="1554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73222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855000" y="0"/>
            <a:ext cx="10482000" cy="6858000"/>
          </a:xfrm>
          <a:prstGeom prst="rect">
            <a:avLst/>
          </a:prstGeom>
        </p:spPr>
      </p:pic>
      <p:pic>
        <p:nvPicPr>
          <p:cNvPr id="4" name="Image 3"/>
          <p:cNvPicPr>
            <a:picLocks noChangeAspect="1"/>
          </p:cNvPicPr>
          <p:nvPr/>
        </p:nvPicPr>
        <p:blipFill>
          <a:blip r:embed="rId4"/>
          <a:stretch>
            <a:fillRect/>
          </a:stretch>
        </p:blipFill>
        <p:spPr>
          <a:xfrm>
            <a:off x="927182" y="22860"/>
            <a:ext cx="10360823" cy="6835140"/>
          </a:xfrm>
          <a:prstGeom prst="rect">
            <a:avLst/>
          </a:prstGeom>
        </p:spPr>
      </p:pic>
      <p:sp>
        <p:nvSpPr>
          <p:cNvPr id="5" name="Rectangle 4"/>
          <p:cNvSpPr/>
          <p:nvPr/>
        </p:nvSpPr>
        <p:spPr>
          <a:xfrm>
            <a:off x="754380" y="2270760"/>
            <a:ext cx="2164080" cy="3939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249680" y="598170"/>
            <a:ext cx="1508760" cy="422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9265920" y="518160"/>
            <a:ext cx="2011680" cy="274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65920" y="4434840"/>
            <a:ext cx="2011680" cy="1554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35635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p:cNvPicPr>
            <a:picLocks noChangeAspect="1"/>
          </p:cNvPicPr>
          <p:nvPr/>
        </p:nvPicPr>
        <p:blipFill>
          <a:blip r:embed="rId3"/>
          <a:stretch>
            <a:fillRect/>
          </a:stretch>
        </p:blipFill>
        <p:spPr>
          <a:xfrm>
            <a:off x="877434" y="0"/>
            <a:ext cx="10437131" cy="6858000"/>
          </a:xfrm>
          <a:prstGeom prst="rect">
            <a:avLst/>
          </a:prstGeom>
        </p:spPr>
      </p:pic>
    </p:spTree>
    <p:extLst>
      <p:ext uri="{BB962C8B-B14F-4D97-AF65-F5344CB8AC3E}">
        <p14:creationId xmlns:p14="http://schemas.microsoft.com/office/powerpoint/2010/main" val="24666431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err="1" smtClean="0"/>
              <a:t>Percepción</a:t>
            </a:r>
            <a:r>
              <a:rPr lang="en-US" dirty="0" smtClean="0"/>
              <a:t> – </a:t>
            </a:r>
            <a:r>
              <a:rPr lang="en-US" dirty="0" err="1" smtClean="0"/>
              <a:t>resultados</a:t>
            </a:r>
            <a:r>
              <a:rPr lang="en-US" dirty="0" smtClean="0"/>
              <a:t> GLM (binomial)</a:t>
            </a:r>
            <a:endParaRPr lang="en-US" dirty="0"/>
          </a:p>
        </p:txBody>
      </p:sp>
      <p:pic>
        <p:nvPicPr>
          <p:cNvPr id="8" name="Image 7"/>
          <p:cNvPicPr>
            <a:picLocks noChangeAspect="1"/>
          </p:cNvPicPr>
          <p:nvPr/>
        </p:nvPicPr>
        <p:blipFill>
          <a:blip r:embed="rId2"/>
          <a:stretch>
            <a:fillRect/>
          </a:stretch>
        </p:blipFill>
        <p:spPr>
          <a:xfrm>
            <a:off x="559777" y="2601609"/>
            <a:ext cx="2076450" cy="2113093"/>
          </a:xfrm>
          <a:prstGeom prst="rect">
            <a:avLst/>
          </a:prstGeom>
        </p:spPr>
      </p:pic>
      <p:sp>
        <p:nvSpPr>
          <p:cNvPr id="9" name="Rectangle 8"/>
          <p:cNvSpPr/>
          <p:nvPr/>
        </p:nvSpPr>
        <p:spPr>
          <a:xfrm>
            <a:off x="3221937" y="5121196"/>
            <a:ext cx="1177887" cy="369332"/>
          </a:xfrm>
          <a:prstGeom prst="rect">
            <a:avLst/>
          </a:prstGeom>
        </p:spPr>
        <p:txBody>
          <a:bodyPr wrap="none">
            <a:spAutoFit/>
          </a:bodyPr>
          <a:lstStyle/>
          <a:p>
            <a:r>
              <a:rPr lang="es-BO" dirty="0" smtClean="0">
                <a:latin typeface="+mj-lt"/>
              </a:rPr>
              <a:t>Naturaleza</a:t>
            </a:r>
            <a:endParaRPr lang="es-BO" dirty="0">
              <a:latin typeface="+mj-lt"/>
            </a:endParaRPr>
          </a:p>
        </p:txBody>
      </p:sp>
      <p:sp>
        <p:nvSpPr>
          <p:cNvPr id="10" name="Rectangle 9"/>
          <p:cNvSpPr/>
          <p:nvPr/>
        </p:nvSpPr>
        <p:spPr>
          <a:xfrm>
            <a:off x="1090979" y="5121196"/>
            <a:ext cx="979755" cy="369332"/>
          </a:xfrm>
          <a:prstGeom prst="rect">
            <a:avLst/>
          </a:prstGeom>
        </p:spPr>
        <p:txBody>
          <a:bodyPr wrap="none">
            <a:spAutoFit/>
          </a:bodyPr>
          <a:lstStyle/>
          <a:p>
            <a:r>
              <a:rPr lang="es-BO" dirty="0" smtClean="0">
                <a:latin typeface="+mj-lt"/>
              </a:rPr>
              <a:t>Humano</a:t>
            </a:r>
            <a:endParaRPr lang="es-BO" dirty="0">
              <a:latin typeface="+mj-lt"/>
            </a:endParaRPr>
          </a:p>
        </p:txBody>
      </p:sp>
      <p:cxnSp>
        <p:nvCxnSpPr>
          <p:cNvPr id="12" name="Connecteur droit 11"/>
          <p:cNvCxnSpPr/>
          <p:nvPr/>
        </p:nvCxnSpPr>
        <p:spPr>
          <a:xfrm>
            <a:off x="1580857" y="2511028"/>
            <a:ext cx="0" cy="2286000"/>
          </a:xfrm>
          <a:prstGeom prst="line">
            <a:avLst/>
          </a:prstGeom>
          <a:ln w="19050"/>
        </p:spPr>
        <p:style>
          <a:lnRef idx="1">
            <a:schemeClr val="dk1"/>
          </a:lnRef>
          <a:fillRef idx="0">
            <a:schemeClr val="dk1"/>
          </a:fillRef>
          <a:effectRef idx="0">
            <a:schemeClr val="dk1"/>
          </a:effectRef>
          <a:fontRef idx="minor">
            <a:schemeClr val="tx1"/>
          </a:fontRef>
        </p:style>
      </p:cxnSp>
      <p:pic>
        <p:nvPicPr>
          <p:cNvPr id="17" name="Image 16"/>
          <p:cNvPicPr>
            <a:picLocks noChangeAspect="1"/>
          </p:cNvPicPr>
          <p:nvPr/>
        </p:nvPicPr>
        <p:blipFill>
          <a:blip r:embed="rId3"/>
          <a:stretch>
            <a:fillRect/>
          </a:stretch>
        </p:blipFill>
        <p:spPr>
          <a:xfrm>
            <a:off x="2784561" y="2511028"/>
            <a:ext cx="2052638" cy="2101656"/>
          </a:xfrm>
          <a:prstGeom prst="rect">
            <a:avLst/>
          </a:prstGeom>
        </p:spPr>
      </p:pic>
      <p:cxnSp>
        <p:nvCxnSpPr>
          <p:cNvPr id="18" name="Connecteur droit 17"/>
          <p:cNvCxnSpPr/>
          <p:nvPr/>
        </p:nvCxnSpPr>
        <p:spPr>
          <a:xfrm>
            <a:off x="3843997" y="2472196"/>
            <a:ext cx="0" cy="2286000"/>
          </a:xfrm>
          <a:prstGeom prst="line">
            <a:avLst/>
          </a:prstGeom>
          <a:ln w="19050"/>
        </p:spPr>
        <p:style>
          <a:lnRef idx="1">
            <a:schemeClr val="dk1"/>
          </a:lnRef>
          <a:fillRef idx="0">
            <a:schemeClr val="dk1"/>
          </a:fillRef>
          <a:effectRef idx="0">
            <a:schemeClr val="dk1"/>
          </a:effectRef>
          <a:fontRef idx="minor">
            <a:schemeClr val="tx1"/>
          </a:fontRef>
        </p:style>
      </p:cxnSp>
      <p:sp>
        <p:nvSpPr>
          <p:cNvPr id="19" name="Rectangle 18"/>
          <p:cNvSpPr/>
          <p:nvPr/>
        </p:nvSpPr>
        <p:spPr>
          <a:xfrm>
            <a:off x="1014779" y="1478906"/>
            <a:ext cx="9158469" cy="461665"/>
          </a:xfrm>
          <a:prstGeom prst="rect">
            <a:avLst/>
          </a:prstGeom>
        </p:spPr>
        <p:txBody>
          <a:bodyPr wrap="none">
            <a:spAutoFit/>
          </a:bodyPr>
          <a:lstStyle/>
          <a:p>
            <a:r>
              <a:rPr lang="es-BO" sz="2400" dirty="0" smtClean="0">
                <a:latin typeface="+mj-lt"/>
              </a:rPr>
              <a:t>Variable respuesta = enfoque en elementos del paisaje </a:t>
            </a:r>
            <a:r>
              <a:rPr lang="es-BO" sz="2400" b="1" dirty="0" smtClean="0">
                <a:latin typeface="+mj-lt"/>
              </a:rPr>
              <a:t>social</a:t>
            </a:r>
            <a:r>
              <a:rPr lang="es-BO" sz="2400" dirty="0" smtClean="0">
                <a:latin typeface="+mj-lt"/>
              </a:rPr>
              <a:t> o </a:t>
            </a:r>
            <a:r>
              <a:rPr lang="es-BO" sz="2400" b="1" dirty="0" smtClean="0">
                <a:latin typeface="+mj-lt"/>
              </a:rPr>
              <a:t>ecológico </a:t>
            </a:r>
            <a:endParaRPr lang="es-BO" sz="2400" b="1" dirty="0">
              <a:latin typeface="+mj-lt"/>
            </a:endParaRPr>
          </a:p>
        </p:txBody>
      </p:sp>
    </p:spTree>
    <p:extLst>
      <p:ext uri="{BB962C8B-B14F-4D97-AF65-F5344CB8AC3E}">
        <p14:creationId xmlns:p14="http://schemas.microsoft.com/office/powerpoint/2010/main" val="6788023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err="1" smtClean="0"/>
              <a:t>Percepción</a:t>
            </a:r>
            <a:r>
              <a:rPr lang="en-US" dirty="0" smtClean="0"/>
              <a:t> – </a:t>
            </a:r>
            <a:r>
              <a:rPr lang="en-US" dirty="0" err="1" smtClean="0"/>
              <a:t>resultados</a:t>
            </a:r>
            <a:r>
              <a:rPr lang="en-US" dirty="0" smtClean="0"/>
              <a:t> GLM (binomial)</a:t>
            </a:r>
            <a:endParaRPr lang="en-US" dirty="0"/>
          </a:p>
        </p:txBody>
      </p:sp>
      <p:graphicFrame>
        <p:nvGraphicFramePr>
          <p:cNvPr id="6" name="Tableau 5"/>
          <p:cNvGraphicFramePr>
            <a:graphicFrameLocks noGrp="1"/>
          </p:cNvGraphicFramePr>
          <p:nvPr>
            <p:extLst>
              <p:ext uri="{D42A27DB-BD31-4B8C-83A1-F6EECF244321}">
                <p14:modId xmlns:p14="http://schemas.microsoft.com/office/powerpoint/2010/main" val="3407388891"/>
              </p:ext>
            </p:extLst>
          </p:nvPr>
        </p:nvGraphicFramePr>
        <p:xfrm>
          <a:off x="5274341" y="2483737"/>
          <a:ext cx="6482177" cy="2651760"/>
        </p:xfrm>
        <a:graphic>
          <a:graphicData uri="http://schemas.openxmlformats.org/drawingml/2006/table">
            <a:tbl>
              <a:tblPr firstRow="1" bandRow="1">
                <a:tableStyleId>{073A0DAA-6AF3-43AB-8588-CEC1D06C72B9}</a:tableStyleId>
              </a:tblPr>
              <a:tblGrid>
                <a:gridCol w="2604739"/>
                <a:gridCol w="829755"/>
                <a:gridCol w="880428"/>
                <a:gridCol w="787400"/>
                <a:gridCol w="787400"/>
                <a:gridCol w="592455"/>
              </a:tblGrid>
              <a:tr h="0">
                <a:tc>
                  <a:txBody>
                    <a:bodyPr/>
                    <a:lstStyle/>
                    <a:p>
                      <a:pPr algn="l" fontAlgn="b"/>
                      <a:r>
                        <a:rPr lang="en-US" sz="1400" u="none" strike="noStrike" dirty="0" smtClean="0">
                          <a:effectLst/>
                        </a:rPr>
                        <a:t>Variables</a:t>
                      </a:r>
                      <a:endParaRPr lang="en-US" sz="1400" b="1" i="0" u="none" strike="noStrike" dirty="0">
                        <a:solidFill>
                          <a:schemeClr val="bg1"/>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a:effectLst/>
                        </a:rPr>
                        <a:t>Estimate</a:t>
                      </a:r>
                      <a:endParaRPr lang="en-US" sz="1400" b="0" i="0" u="none" strike="noStrike" dirty="0">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a:effectLst/>
                        </a:rPr>
                        <a:t>Std.Error</a:t>
                      </a:r>
                      <a:endParaRPr lang="en-US" sz="1400" b="0" i="0" u="none" strike="noStrike">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err="1">
                          <a:effectLst/>
                        </a:rPr>
                        <a:t>zvalue</a:t>
                      </a:r>
                      <a:endParaRPr lang="en-US" sz="1400" b="0" i="0" u="none" strike="noStrike" dirty="0">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err="1">
                          <a:effectLst/>
                        </a:rPr>
                        <a:t>Pr</a:t>
                      </a:r>
                      <a:r>
                        <a:rPr lang="en-US" sz="1400" u="none" strike="noStrike" dirty="0">
                          <a:effectLst/>
                        </a:rPr>
                        <a:t>(&gt;|z|)</a:t>
                      </a:r>
                      <a:endParaRPr lang="en-US" sz="1400" b="0" i="0" u="none" strike="noStrike" dirty="0">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err="1">
                          <a:effectLst/>
                        </a:rPr>
                        <a:t>signif</a:t>
                      </a:r>
                      <a:endParaRPr lang="en-US" sz="1400" b="0" i="0" u="none" strike="noStrike" dirty="0">
                        <a:solidFill>
                          <a:srgbClr val="000000"/>
                        </a:solidFill>
                        <a:effectLst/>
                        <a:latin typeface="+mj-lt"/>
                      </a:endParaRPr>
                    </a:p>
                  </a:txBody>
                  <a:tcPr anchor="b">
                    <a:solidFill>
                      <a:schemeClr val="tx1">
                        <a:lumMod val="65000"/>
                        <a:lumOff val="35000"/>
                      </a:schemeClr>
                    </a:solidFill>
                  </a:tcPr>
                </a:tc>
              </a:tr>
              <a:tr h="0">
                <a:tc>
                  <a:txBody>
                    <a:bodyPr/>
                    <a:lstStyle/>
                    <a:p>
                      <a:pPr algn="l" fontAlgn="b"/>
                      <a:r>
                        <a:rPr lang="en-US" sz="1400" u="none" strike="noStrike" dirty="0">
                          <a:effectLst/>
                        </a:rPr>
                        <a:t>(Intercept)</a:t>
                      </a:r>
                      <a:endParaRPr lang="en-US" sz="1400" b="0" i="0" u="none" strike="noStrike" dirty="0">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l" fontAlgn="b"/>
                      <a:endParaRPr lang="en-US" sz="1400" b="1" i="0" u="none" strike="noStrike" dirty="0">
                        <a:solidFill>
                          <a:srgbClr val="000000"/>
                        </a:solidFill>
                        <a:effectLst/>
                        <a:latin typeface="+mj-lt"/>
                      </a:endParaRPr>
                    </a:p>
                  </a:txBody>
                  <a:tcPr anchor="b"/>
                </a:tc>
              </a:tr>
              <a:tr h="0">
                <a:tc>
                  <a:txBody>
                    <a:bodyPr/>
                    <a:lstStyle/>
                    <a:p>
                      <a:pPr algn="l" fontAlgn="b"/>
                      <a:r>
                        <a:rPr lang="en-US" sz="1400" u="none" strike="noStrike" dirty="0" err="1">
                          <a:effectLst/>
                        </a:rPr>
                        <a:t>Indigeneidad</a:t>
                      </a:r>
                      <a:r>
                        <a:rPr lang="en-US" sz="1400" u="none" strike="noStrike" dirty="0">
                          <a:effectLst/>
                        </a:rPr>
                        <a:t> (</a:t>
                      </a:r>
                      <a:r>
                        <a:rPr lang="en-US" sz="1400" u="none" strike="noStrike" dirty="0" err="1">
                          <a:effectLst/>
                        </a:rPr>
                        <a:t>si</a:t>
                      </a:r>
                      <a:r>
                        <a:rPr lang="en-US" sz="1400" u="none" strike="noStrike" dirty="0">
                          <a:effectLst/>
                        </a:rPr>
                        <a:t>)</a:t>
                      </a:r>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a:solidFill>
                          <a:srgbClr val="000000"/>
                        </a:solidFill>
                        <a:effectLst/>
                        <a:latin typeface="+mj-lt"/>
                      </a:endParaRPr>
                    </a:p>
                  </a:txBody>
                  <a:tcPr anchor="b"/>
                </a:tc>
                <a:tc>
                  <a:txBody>
                    <a:bodyPr/>
                    <a:lstStyle/>
                    <a:p>
                      <a:pPr algn="r" fontAlgn="b"/>
                      <a:endParaRPr lang="en-US" sz="1400" b="1" i="0" u="none" strike="noStrike">
                        <a:solidFill>
                          <a:srgbClr val="000000"/>
                        </a:solidFill>
                        <a:effectLst/>
                        <a:latin typeface="+mj-lt"/>
                      </a:endParaRPr>
                    </a:p>
                  </a:txBody>
                  <a:tcPr anchor="b"/>
                </a:tc>
                <a:tc>
                  <a:txBody>
                    <a:bodyPr/>
                    <a:lstStyle/>
                    <a:p>
                      <a:pPr algn="r" fontAlgn="b"/>
                      <a:endParaRPr lang="en-US" sz="1400" b="1" i="0" u="none" strike="noStrike">
                        <a:solidFill>
                          <a:srgbClr val="000000"/>
                        </a:solidFill>
                        <a:effectLst/>
                        <a:latin typeface="+mj-lt"/>
                      </a:endParaRPr>
                    </a:p>
                  </a:txBody>
                  <a:tcPr anchor="b"/>
                </a:tc>
                <a:tc>
                  <a:txBody>
                    <a:bodyPr/>
                    <a:lstStyle/>
                    <a:p>
                      <a:pPr algn="r" fontAlgn="b"/>
                      <a:endParaRPr lang="en-US" sz="1400" b="1" i="0" u="none" strike="noStrike">
                        <a:solidFill>
                          <a:srgbClr val="000000"/>
                        </a:solidFill>
                        <a:effectLst/>
                        <a:latin typeface="+mj-lt"/>
                      </a:endParaRPr>
                    </a:p>
                  </a:txBody>
                  <a:tcPr anchor="b"/>
                </a:tc>
                <a:tc>
                  <a:txBody>
                    <a:bodyPr/>
                    <a:lstStyle/>
                    <a:p>
                      <a:pPr algn="l" fontAlgn="b"/>
                      <a:endParaRPr lang="en-US" sz="1400" b="1" i="0" u="none" strike="noStrike" dirty="0">
                        <a:solidFill>
                          <a:srgbClr val="000000"/>
                        </a:solidFill>
                        <a:effectLst/>
                        <a:latin typeface="+mj-lt"/>
                      </a:endParaRPr>
                    </a:p>
                  </a:txBody>
                  <a:tcPr anchor="b"/>
                </a:tc>
              </a:tr>
              <a:tr h="0">
                <a:tc>
                  <a:txBody>
                    <a:bodyPr/>
                    <a:lstStyle/>
                    <a:p>
                      <a:pPr algn="l" fontAlgn="b"/>
                      <a:r>
                        <a:rPr lang="es-ES" sz="1400" u="none" strike="noStrike">
                          <a:effectLst/>
                        </a:rPr>
                        <a:t>Horas por día en campo</a:t>
                      </a:r>
                      <a:endParaRPr lang="es-ES" sz="1400" b="0" i="0" u="none" strike="noStrike">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l" fontAlgn="b"/>
                      <a:endParaRPr lang="en-US" sz="1400" b="1" i="0" u="none" strike="noStrike" dirty="0">
                        <a:solidFill>
                          <a:srgbClr val="000000"/>
                        </a:solidFill>
                        <a:effectLst/>
                        <a:latin typeface="+mj-lt"/>
                      </a:endParaRPr>
                    </a:p>
                  </a:txBody>
                  <a:tcPr anchor="b"/>
                </a:tc>
              </a:tr>
              <a:tr h="0">
                <a:tc>
                  <a:txBody>
                    <a:bodyPr/>
                    <a:lstStyle/>
                    <a:p>
                      <a:pPr algn="l" fontAlgn="b"/>
                      <a:r>
                        <a:rPr lang="en-US" sz="1400" u="none" strike="noStrike">
                          <a:effectLst/>
                        </a:rPr>
                        <a:t>Contacto con organizaciones (si)</a:t>
                      </a:r>
                      <a:endParaRPr lang="en-US" sz="1400" b="0" i="0" u="none" strike="noStrike">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l" fontAlgn="b"/>
                      <a:endParaRPr lang="en-US" sz="1400" b="1" i="0" u="none" strike="noStrike">
                        <a:solidFill>
                          <a:srgbClr val="000000"/>
                        </a:solidFill>
                        <a:effectLst/>
                        <a:latin typeface="+mj-lt"/>
                      </a:endParaRPr>
                    </a:p>
                  </a:txBody>
                  <a:tcPr anchor="b"/>
                </a:tc>
              </a:tr>
              <a:tr h="0">
                <a:tc>
                  <a:txBody>
                    <a:bodyPr/>
                    <a:lstStyle/>
                    <a:p>
                      <a:pPr algn="l" fontAlgn="b"/>
                      <a:r>
                        <a:rPr lang="en-US" sz="1400" u="none" strike="noStrike">
                          <a:effectLst/>
                        </a:rPr>
                        <a:t>Edad</a:t>
                      </a:r>
                      <a:endParaRPr lang="en-US" sz="1400" b="0" i="0" u="none" strike="noStrike">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l" fontAlgn="b"/>
                      <a:endParaRPr lang="en-US" sz="1400" b="1" i="0" u="none" strike="noStrike">
                        <a:solidFill>
                          <a:srgbClr val="000000"/>
                        </a:solidFill>
                        <a:effectLst/>
                        <a:latin typeface="+mj-lt"/>
                      </a:endParaRPr>
                    </a:p>
                  </a:txBody>
                  <a:tcPr anchor="b"/>
                </a:tc>
              </a:tr>
              <a:tr h="0">
                <a:tc>
                  <a:txBody>
                    <a:bodyPr/>
                    <a:lstStyle/>
                    <a:p>
                      <a:pPr algn="l" fontAlgn="b"/>
                      <a:r>
                        <a:rPr lang="en-US" sz="1400" u="none" strike="noStrike">
                          <a:effectLst/>
                        </a:rPr>
                        <a:t>Sexo (M)</a:t>
                      </a:r>
                      <a:endParaRPr lang="en-US" sz="1400" b="0" i="0" u="none" strike="noStrike">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l" fontAlgn="b"/>
                      <a:endParaRPr lang="en-US" sz="1400" b="1" i="0" u="none" strike="noStrike">
                        <a:solidFill>
                          <a:srgbClr val="000000"/>
                        </a:solidFill>
                        <a:effectLst/>
                        <a:latin typeface="+mj-lt"/>
                      </a:endParaRPr>
                    </a:p>
                  </a:txBody>
                  <a:tcPr anchor="b"/>
                </a:tc>
              </a:tr>
              <a:tr h="0">
                <a:tc>
                  <a:txBody>
                    <a:bodyPr/>
                    <a:lstStyle/>
                    <a:p>
                      <a:pPr algn="l" fontAlgn="b"/>
                      <a:r>
                        <a:rPr lang="es-ES" sz="1400" u="none" strike="noStrike" dirty="0" err="1">
                          <a:effectLst/>
                        </a:rPr>
                        <a:t>Indigeneidad</a:t>
                      </a:r>
                      <a:r>
                        <a:rPr lang="es-ES" sz="1400" u="none" strike="noStrike" dirty="0">
                          <a:effectLst/>
                        </a:rPr>
                        <a:t> (si):Contacto con organizaciones (si)</a:t>
                      </a:r>
                      <a:endParaRPr lang="es-ES" sz="1400" b="0" i="0" u="none" strike="noStrike" dirty="0">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l" fontAlgn="b"/>
                      <a:endParaRPr lang="en-US" sz="1400" b="1" i="0" u="none" strike="noStrike" dirty="0">
                        <a:solidFill>
                          <a:srgbClr val="000000"/>
                        </a:solidFill>
                        <a:effectLst/>
                        <a:latin typeface="+mj-lt"/>
                      </a:endParaRPr>
                    </a:p>
                  </a:txBody>
                  <a:tcPr anchor="b"/>
                </a:tc>
              </a:tr>
            </a:tbl>
          </a:graphicData>
        </a:graphic>
      </p:graphicFrame>
      <p:pic>
        <p:nvPicPr>
          <p:cNvPr id="8" name="Image 7"/>
          <p:cNvPicPr>
            <a:picLocks noChangeAspect="1"/>
          </p:cNvPicPr>
          <p:nvPr/>
        </p:nvPicPr>
        <p:blipFill>
          <a:blip r:embed="rId2"/>
          <a:stretch>
            <a:fillRect/>
          </a:stretch>
        </p:blipFill>
        <p:spPr>
          <a:xfrm>
            <a:off x="559777" y="2601609"/>
            <a:ext cx="2076450" cy="2113093"/>
          </a:xfrm>
          <a:prstGeom prst="rect">
            <a:avLst/>
          </a:prstGeom>
        </p:spPr>
      </p:pic>
      <p:sp>
        <p:nvSpPr>
          <p:cNvPr id="9" name="Rectangle 8"/>
          <p:cNvSpPr/>
          <p:nvPr/>
        </p:nvSpPr>
        <p:spPr>
          <a:xfrm>
            <a:off x="3221937" y="5121196"/>
            <a:ext cx="1177887" cy="369332"/>
          </a:xfrm>
          <a:prstGeom prst="rect">
            <a:avLst/>
          </a:prstGeom>
        </p:spPr>
        <p:txBody>
          <a:bodyPr wrap="none">
            <a:spAutoFit/>
          </a:bodyPr>
          <a:lstStyle/>
          <a:p>
            <a:r>
              <a:rPr lang="es-BO" dirty="0" smtClean="0">
                <a:latin typeface="+mj-lt"/>
              </a:rPr>
              <a:t>Naturaleza</a:t>
            </a:r>
            <a:endParaRPr lang="es-BO" dirty="0">
              <a:latin typeface="+mj-lt"/>
            </a:endParaRPr>
          </a:p>
        </p:txBody>
      </p:sp>
      <p:sp>
        <p:nvSpPr>
          <p:cNvPr id="10" name="Rectangle 9"/>
          <p:cNvSpPr/>
          <p:nvPr/>
        </p:nvSpPr>
        <p:spPr>
          <a:xfrm>
            <a:off x="1090979" y="5121196"/>
            <a:ext cx="979755" cy="369332"/>
          </a:xfrm>
          <a:prstGeom prst="rect">
            <a:avLst/>
          </a:prstGeom>
        </p:spPr>
        <p:txBody>
          <a:bodyPr wrap="none">
            <a:spAutoFit/>
          </a:bodyPr>
          <a:lstStyle/>
          <a:p>
            <a:r>
              <a:rPr lang="es-BO" dirty="0" smtClean="0">
                <a:latin typeface="+mj-lt"/>
              </a:rPr>
              <a:t>Humano</a:t>
            </a:r>
            <a:endParaRPr lang="es-BO" dirty="0">
              <a:latin typeface="+mj-lt"/>
            </a:endParaRPr>
          </a:p>
        </p:txBody>
      </p:sp>
      <p:cxnSp>
        <p:nvCxnSpPr>
          <p:cNvPr id="12" name="Connecteur droit 11"/>
          <p:cNvCxnSpPr/>
          <p:nvPr/>
        </p:nvCxnSpPr>
        <p:spPr>
          <a:xfrm>
            <a:off x="1580857" y="2511028"/>
            <a:ext cx="0" cy="2286000"/>
          </a:xfrm>
          <a:prstGeom prst="line">
            <a:avLst/>
          </a:prstGeom>
          <a:ln w="19050"/>
        </p:spPr>
        <p:style>
          <a:lnRef idx="1">
            <a:schemeClr val="dk1"/>
          </a:lnRef>
          <a:fillRef idx="0">
            <a:schemeClr val="dk1"/>
          </a:fillRef>
          <a:effectRef idx="0">
            <a:schemeClr val="dk1"/>
          </a:effectRef>
          <a:fontRef idx="minor">
            <a:schemeClr val="tx1"/>
          </a:fontRef>
        </p:style>
      </p:cxnSp>
      <p:pic>
        <p:nvPicPr>
          <p:cNvPr id="17" name="Image 16"/>
          <p:cNvPicPr>
            <a:picLocks noChangeAspect="1"/>
          </p:cNvPicPr>
          <p:nvPr/>
        </p:nvPicPr>
        <p:blipFill>
          <a:blip r:embed="rId3"/>
          <a:stretch>
            <a:fillRect/>
          </a:stretch>
        </p:blipFill>
        <p:spPr>
          <a:xfrm>
            <a:off x="2784561" y="2511028"/>
            <a:ext cx="2052638" cy="2101656"/>
          </a:xfrm>
          <a:prstGeom prst="rect">
            <a:avLst/>
          </a:prstGeom>
        </p:spPr>
      </p:pic>
      <p:cxnSp>
        <p:nvCxnSpPr>
          <p:cNvPr id="18" name="Connecteur droit 17"/>
          <p:cNvCxnSpPr/>
          <p:nvPr/>
        </p:nvCxnSpPr>
        <p:spPr>
          <a:xfrm>
            <a:off x="3843997" y="2472196"/>
            <a:ext cx="0" cy="2286000"/>
          </a:xfrm>
          <a:prstGeom prst="line">
            <a:avLst/>
          </a:prstGeom>
          <a:ln w="19050"/>
        </p:spPr>
        <p:style>
          <a:lnRef idx="1">
            <a:schemeClr val="dk1"/>
          </a:lnRef>
          <a:fillRef idx="0">
            <a:schemeClr val="dk1"/>
          </a:fillRef>
          <a:effectRef idx="0">
            <a:schemeClr val="dk1"/>
          </a:effectRef>
          <a:fontRef idx="minor">
            <a:schemeClr val="tx1"/>
          </a:fontRef>
        </p:style>
      </p:cxnSp>
      <p:sp>
        <p:nvSpPr>
          <p:cNvPr id="19" name="Rectangle 18"/>
          <p:cNvSpPr/>
          <p:nvPr/>
        </p:nvSpPr>
        <p:spPr>
          <a:xfrm>
            <a:off x="1014779" y="1478906"/>
            <a:ext cx="9158469" cy="461665"/>
          </a:xfrm>
          <a:prstGeom prst="rect">
            <a:avLst/>
          </a:prstGeom>
        </p:spPr>
        <p:txBody>
          <a:bodyPr wrap="none">
            <a:spAutoFit/>
          </a:bodyPr>
          <a:lstStyle/>
          <a:p>
            <a:r>
              <a:rPr lang="es-BO" sz="2400" dirty="0" smtClean="0">
                <a:latin typeface="+mj-lt"/>
              </a:rPr>
              <a:t>Variable respuesta = enfoque en elementos del paisaje </a:t>
            </a:r>
            <a:r>
              <a:rPr lang="es-BO" sz="2400" b="1" dirty="0" smtClean="0">
                <a:latin typeface="+mj-lt"/>
              </a:rPr>
              <a:t>social</a:t>
            </a:r>
            <a:r>
              <a:rPr lang="es-BO" sz="2400" dirty="0" smtClean="0">
                <a:latin typeface="+mj-lt"/>
              </a:rPr>
              <a:t> o </a:t>
            </a:r>
            <a:r>
              <a:rPr lang="es-BO" sz="2400" b="1" dirty="0" smtClean="0">
                <a:latin typeface="+mj-lt"/>
              </a:rPr>
              <a:t>ecológico </a:t>
            </a:r>
            <a:endParaRPr lang="es-BO" sz="2400" b="1" dirty="0">
              <a:latin typeface="+mj-lt"/>
            </a:endParaRPr>
          </a:p>
        </p:txBody>
      </p:sp>
    </p:spTree>
    <p:extLst>
      <p:ext uri="{BB962C8B-B14F-4D97-AF65-F5344CB8AC3E}">
        <p14:creationId xmlns:p14="http://schemas.microsoft.com/office/powerpoint/2010/main" val="4238939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err="1" smtClean="0"/>
              <a:t>Percepción</a:t>
            </a:r>
            <a:r>
              <a:rPr lang="en-US" dirty="0" smtClean="0"/>
              <a:t> – </a:t>
            </a:r>
            <a:r>
              <a:rPr lang="en-US" dirty="0" err="1" smtClean="0"/>
              <a:t>resultados</a:t>
            </a:r>
            <a:r>
              <a:rPr lang="en-US" dirty="0" smtClean="0"/>
              <a:t> GLM (binomial)</a:t>
            </a:r>
            <a:endParaRPr lang="en-US" dirty="0"/>
          </a:p>
        </p:txBody>
      </p:sp>
      <p:graphicFrame>
        <p:nvGraphicFramePr>
          <p:cNvPr id="6" name="Tableau 5"/>
          <p:cNvGraphicFramePr>
            <a:graphicFrameLocks noGrp="1"/>
          </p:cNvGraphicFramePr>
          <p:nvPr>
            <p:extLst>
              <p:ext uri="{D42A27DB-BD31-4B8C-83A1-F6EECF244321}">
                <p14:modId xmlns:p14="http://schemas.microsoft.com/office/powerpoint/2010/main" val="854082712"/>
              </p:ext>
            </p:extLst>
          </p:nvPr>
        </p:nvGraphicFramePr>
        <p:xfrm>
          <a:off x="5274341" y="2483737"/>
          <a:ext cx="6482177" cy="2651760"/>
        </p:xfrm>
        <a:graphic>
          <a:graphicData uri="http://schemas.openxmlformats.org/drawingml/2006/table">
            <a:tbl>
              <a:tblPr firstRow="1" bandRow="1">
                <a:tableStyleId>{073A0DAA-6AF3-43AB-8588-CEC1D06C72B9}</a:tableStyleId>
              </a:tblPr>
              <a:tblGrid>
                <a:gridCol w="2604739"/>
                <a:gridCol w="829755"/>
                <a:gridCol w="880428"/>
                <a:gridCol w="787400"/>
                <a:gridCol w="787400"/>
                <a:gridCol w="592455"/>
              </a:tblGrid>
              <a:tr h="0">
                <a:tc>
                  <a:txBody>
                    <a:bodyPr/>
                    <a:lstStyle/>
                    <a:p>
                      <a:pPr algn="l" fontAlgn="b"/>
                      <a:r>
                        <a:rPr lang="en-US" sz="1400" u="none" strike="noStrike" dirty="0" smtClean="0">
                          <a:effectLst/>
                        </a:rPr>
                        <a:t>Variables</a:t>
                      </a:r>
                      <a:endParaRPr lang="en-US" sz="1400" b="1" i="0" u="none" strike="noStrike" dirty="0">
                        <a:solidFill>
                          <a:schemeClr val="bg1"/>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a:effectLst/>
                        </a:rPr>
                        <a:t>Estimate</a:t>
                      </a:r>
                      <a:endParaRPr lang="en-US" sz="1400" b="0" i="0" u="none" strike="noStrike" dirty="0">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a:effectLst/>
                        </a:rPr>
                        <a:t>Std.Error</a:t>
                      </a:r>
                      <a:endParaRPr lang="en-US" sz="1400" b="0" i="0" u="none" strike="noStrike">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err="1">
                          <a:effectLst/>
                        </a:rPr>
                        <a:t>zvalue</a:t>
                      </a:r>
                      <a:endParaRPr lang="en-US" sz="1400" b="0" i="0" u="none" strike="noStrike" dirty="0">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err="1">
                          <a:effectLst/>
                        </a:rPr>
                        <a:t>Pr</a:t>
                      </a:r>
                      <a:r>
                        <a:rPr lang="en-US" sz="1400" u="none" strike="noStrike" dirty="0">
                          <a:effectLst/>
                        </a:rPr>
                        <a:t>(&gt;|z|)</a:t>
                      </a:r>
                      <a:endParaRPr lang="en-US" sz="1400" b="0" i="0" u="none" strike="noStrike" dirty="0">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err="1">
                          <a:effectLst/>
                        </a:rPr>
                        <a:t>signif</a:t>
                      </a:r>
                      <a:endParaRPr lang="en-US" sz="1400" b="0" i="0" u="none" strike="noStrike" dirty="0">
                        <a:solidFill>
                          <a:srgbClr val="000000"/>
                        </a:solidFill>
                        <a:effectLst/>
                        <a:latin typeface="+mj-lt"/>
                      </a:endParaRPr>
                    </a:p>
                  </a:txBody>
                  <a:tcPr anchor="b">
                    <a:solidFill>
                      <a:schemeClr val="tx1">
                        <a:lumMod val="65000"/>
                        <a:lumOff val="35000"/>
                      </a:schemeClr>
                    </a:solidFill>
                  </a:tcPr>
                </a:tc>
              </a:tr>
              <a:tr h="0">
                <a:tc>
                  <a:txBody>
                    <a:bodyPr/>
                    <a:lstStyle/>
                    <a:p>
                      <a:pPr algn="l" fontAlgn="b"/>
                      <a:r>
                        <a:rPr lang="en-US" sz="1400" u="none" strike="noStrike" dirty="0">
                          <a:effectLst/>
                        </a:rPr>
                        <a:t>(Intercept)</a:t>
                      </a:r>
                      <a:endParaRPr lang="en-US" sz="1400" b="0" i="0" u="none" strike="noStrike" dirty="0">
                        <a:solidFill>
                          <a:srgbClr val="000000"/>
                        </a:solidFill>
                        <a:effectLst/>
                        <a:latin typeface="+mj-lt"/>
                      </a:endParaRPr>
                    </a:p>
                  </a:txBody>
                  <a:tcPr anchor="b"/>
                </a:tc>
                <a:tc>
                  <a:txBody>
                    <a:bodyPr/>
                    <a:lstStyle/>
                    <a:p>
                      <a:pPr algn="r" fontAlgn="b"/>
                      <a:r>
                        <a:rPr lang="en-US" sz="1400" u="none" strike="noStrike" dirty="0">
                          <a:effectLst/>
                        </a:rPr>
                        <a:t>0,27</a:t>
                      </a:r>
                      <a:endParaRPr lang="en-US" sz="1400" b="0" i="0" u="none" strike="noStrike" dirty="0">
                        <a:solidFill>
                          <a:srgbClr val="000000"/>
                        </a:solidFill>
                        <a:effectLst/>
                        <a:latin typeface="+mj-lt"/>
                      </a:endParaRPr>
                    </a:p>
                  </a:txBody>
                  <a:tcPr anchor="b"/>
                </a:tc>
                <a:tc>
                  <a:txBody>
                    <a:bodyPr/>
                    <a:lstStyle/>
                    <a:p>
                      <a:pPr algn="r" fontAlgn="b"/>
                      <a:r>
                        <a:rPr lang="en-US" sz="1400" u="none" strike="noStrike" dirty="0">
                          <a:effectLst/>
                        </a:rPr>
                        <a:t>0,74</a:t>
                      </a:r>
                      <a:endParaRPr lang="en-US" sz="1400" b="0" i="0" u="none" strike="noStrike" dirty="0">
                        <a:solidFill>
                          <a:srgbClr val="000000"/>
                        </a:solidFill>
                        <a:effectLst/>
                        <a:latin typeface="+mj-lt"/>
                      </a:endParaRPr>
                    </a:p>
                  </a:txBody>
                  <a:tcPr anchor="b"/>
                </a:tc>
                <a:tc>
                  <a:txBody>
                    <a:bodyPr/>
                    <a:lstStyle/>
                    <a:p>
                      <a:pPr algn="r" fontAlgn="b"/>
                      <a:r>
                        <a:rPr lang="en-US" sz="1400" u="none" strike="noStrike" dirty="0">
                          <a:effectLst/>
                        </a:rPr>
                        <a:t>0,36</a:t>
                      </a:r>
                      <a:endParaRPr lang="en-US" sz="1400" b="0" i="0" u="none" strike="noStrike" dirty="0">
                        <a:solidFill>
                          <a:srgbClr val="000000"/>
                        </a:solidFill>
                        <a:effectLst/>
                        <a:latin typeface="+mj-lt"/>
                      </a:endParaRPr>
                    </a:p>
                  </a:txBody>
                  <a:tcPr anchor="b"/>
                </a:tc>
                <a:tc>
                  <a:txBody>
                    <a:bodyPr/>
                    <a:lstStyle/>
                    <a:p>
                      <a:pPr algn="r" fontAlgn="b"/>
                      <a:r>
                        <a:rPr lang="en-US" sz="1400" u="none" strike="noStrike">
                          <a:effectLst/>
                        </a:rPr>
                        <a:t>0,72</a:t>
                      </a:r>
                      <a:endParaRPr lang="en-US" sz="1400" b="0" i="0" u="none" strike="noStrike">
                        <a:solidFill>
                          <a:srgbClr val="000000"/>
                        </a:solidFill>
                        <a:effectLst/>
                        <a:latin typeface="+mj-lt"/>
                      </a:endParaRPr>
                    </a:p>
                  </a:txBody>
                  <a:tcPr anchor="b"/>
                </a:tc>
                <a:tc>
                  <a:txBody>
                    <a:bodyPr/>
                    <a:lstStyle/>
                    <a:p>
                      <a:pPr algn="l" fontAlgn="b"/>
                      <a:endParaRPr lang="en-US" sz="1400" b="1" i="0" u="none" strike="noStrike" dirty="0">
                        <a:solidFill>
                          <a:srgbClr val="000000"/>
                        </a:solidFill>
                        <a:effectLst/>
                        <a:latin typeface="+mj-lt"/>
                      </a:endParaRPr>
                    </a:p>
                  </a:txBody>
                  <a:tcPr anchor="b"/>
                </a:tc>
              </a:tr>
              <a:tr h="0">
                <a:tc>
                  <a:txBody>
                    <a:bodyPr/>
                    <a:lstStyle/>
                    <a:p>
                      <a:pPr algn="l" fontAlgn="b"/>
                      <a:r>
                        <a:rPr lang="en-US" sz="1400" u="none" strike="noStrike" dirty="0" err="1">
                          <a:effectLst/>
                        </a:rPr>
                        <a:t>Indigeneidad</a:t>
                      </a:r>
                      <a:r>
                        <a:rPr lang="en-US" sz="1400" u="none" strike="noStrike" dirty="0">
                          <a:effectLst/>
                        </a:rPr>
                        <a:t> (</a:t>
                      </a:r>
                      <a:r>
                        <a:rPr lang="en-US" sz="1400" u="none" strike="noStrike" dirty="0" err="1">
                          <a:effectLst/>
                        </a:rPr>
                        <a:t>si</a:t>
                      </a:r>
                      <a:r>
                        <a:rPr lang="en-US" sz="1400" u="none" strike="noStrike" dirty="0">
                          <a:effectLst/>
                        </a:rPr>
                        <a:t>)</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a:effectLst/>
                        </a:rPr>
                        <a:t>-0,92</a:t>
                      </a:r>
                      <a:endParaRPr lang="en-US" sz="1400" b="1" i="0" u="none" strike="noStrike">
                        <a:solidFill>
                          <a:srgbClr val="000000"/>
                        </a:solidFill>
                        <a:effectLst/>
                        <a:latin typeface="+mj-lt"/>
                      </a:endParaRPr>
                    </a:p>
                  </a:txBody>
                  <a:tcPr anchor="b"/>
                </a:tc>
                <a:tc>
                  <a:txBody>
                    <a:bodyPr/>
                    <a:lstStyle/>
                    <a:p>
                      <a:pPr algn="r" fontAlgn="b"/>
                      <a:r>
                        <a:rPr lang="en-US" sz="1400" u="none" strike="noStrike">
                          <a:effectLst/>
                        </a:rPr>
                        <a:t>0,46</a:t>
                      </a:r>
                      <a:endParaRPr lang="en-US" sz="1400" b="1" i="0" u="none" strike="noStrike">
                        <a:solidFill>
                          <a:srgbClr val="000000"/>
                        </a:solidFill>
                        <a:effectLst/>
                        <a:latin typeface="+mj-lt"/>
                      </a:endParaRPr>
                    </a:p>
                  </a:txBody>
                  <a:tcPr anchor="b"/>
                </a:tc>
                <a:tc>
                  <a:txBody>
                    <a:bodyPr/>
                    <a:lstStyle/>
                    <a:p>
                      <a:pPr algn="r" fontAlgn="b"/>
                      <a:r>
                        <a:rPr lang="en-US" sz="1400" u="none" strike="noStrike">
                          <a:effectLst/>
                        </a:rPr>
                        <a:t>-2,01</a:t>
                      </a:r>
                      <a:endParaRPr lang="en-US" sz="1400" b="1" i="0" u="none" strike="noStrike">
                        <a:solidFill>
                          <a:srgbClr val="000000"/>
                        </a:solidFill>
                        <a:effectLst/>
                        <a:latin typeface="+mj-lt"/>
                      </a:endParaRPr>
                    </a:p>
                  </a:txBody>
                  <a:tcPr anchor="b"/>
                </a:tc>
                <a:tc>
                  <a:txBody>
                    <a:bodyPr/>
                    <a:lstStyle/>
                    <a:p>
                      <a:pPr algn="r" fontAlgn="b"/>
                      <a:r>
                        <a:rPr lang="en-US" sz="1400" u="none" strike="noStrike">
                          <a:effectLst/>
                        </a:rPr>
                        <a:t>0,04</a:t>
                      </a:r>
                      <a:endParaRPr lang="en-US" sz="1400" b="1" i="0" u="none" strike="noStrike">
                        <a:solidFill>
                          <a:srgbClr val="000000"/>
                        </a:solidFill>
                        <a:effectLst/>
                        <a:latin typeface="+mj-lt"/>
                      </a:endParaRPr>
                    </a:p>
                  </a:txBody>
                  <a:tcPr anchor="b"/>
                </a:tc>
                <a:tc>
                  <a:txBody>
                    <a:bodyPr/>
                    <a:lstStyle/>
                    <a:p>
                      <a:pPr algn="l" fontAlgn="b"/>
                      <a:r>
                        <a:rPr lang="en-US" sz="1400" u="none" strike="noStrike" dirty="0">
                          <a:effectLst/>
                        </a:rPr>
                        <a:t>*</a:t>
                      </a:r>
                      <a:endParaRPr lang="en-US" sz="1400" b="1" i="0" u="none" strike="noStrike" dirty="0">
                        <a:solidFill>
                          <a:srgbClr val="000000"/>
                        </a:solidFill>
                        <a:effectLst/>
                        <a:latin typeface="+mj-lt"/>
                      </a:endParaRPr>
                    </a:p>
                  </a:txBody>
                  <a:tcPr anchor="b"/>
                </a:tc>
              </a:tr>
              <a:tr h="0">
                <a:tc>
                  <a:txBody>
                    <a:bodyPr/>
                    <a:lstStyle/>
                    <a:p>
                      <a:pPr algn="l" fontAlgn="b"/>
                      <a:r>
                        <a:rPr lang="es-ES" sz="1400" u="none" strike="noStrike">
                          <a:effectLst/>
                        </a:rPr>
                        <a:t>Horas por día en campo</a:t>
                      </a:r>
                      <a:endParaRPr lang="es-ES" sz="1400" b="0" i="0" u="none" strike="noStrike">
                        <a:solidFill>
                          <a:srgbClr val="000000"/>
                        </a:solidFill>
                        <a:effectLst/>
                        <a:latin typeface="+mj-lt"/>
                      </a:endParaRPr>
                    </a:p>
                  </a:txBody>
                  <a:tcPr anchor="b"/>
                </a:tc>
                <a:tc>
                  <a:txBody>
                    <a:bodyPr/>
                    <a:lstStyle/>
                    <a:p>
                      <a:pPr algn="r" fontAlgn="b"/>
                      <a:r>
                        <a:rPr lang="en-US" sz="1400" u="none" strike="noStrike">
                          <a:effectLst/>
                        </a:rPr>
                        <a:t>-0,12</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0,06</a:t>
                      </a:r>
                      <a:endParaRPr lang="en-US" sz="1400" b="0" i="0" u="none" strike="noStrike">
                        <a:solidFill>
                          <a:srgbClr val="000000"/>
                        </a:solidFill>
                        <a:effectLst/>
                        <a:latin typeface="+mj-lt"/>
                      </a:endParaRPr>
                    </a:p>
                  </a:txBody>
                  <a:tcPr anchor="b"/>
                </a:tc>
                <a:tc>
                  <a:txBody>
                    <a:bodyPr/>
                    <a:lstStyle/>
                    <a:p>
                      <a:pPr algn="r" fontAlgn="b"/>
                      <a:r>
                        <a:rPr lang="en-US" sz="1400" u="none" strike="noStrike" dirty="0">
                          <a:effectLst/>
                        </a:rPr>
                        <a:t>-1,84</a:t>
                      </a:r>
                      <a:endParaRPr lang="en-US" sz="1400" b="0" i="0" u="none" strike="noStrike" dirty="0">
                        <a:solidFill>
                          <a:srgbClr val="000000"/>
                        </a:solidFill>
                        <a:effectLst/>
                        <a:latin typeface="+mj-lt"/>
                      </a:endParaRPr>
                    </a:p>
                  </a:txBody>
                  <a:tcPr anchor="b"/>
                </a:tc>
                <a:tc>
                  <a:txBody>
                    <a:bodyPr/>
                    <a:lstStyle/>
                    <a:p>
                      <a:pPr algn="r" fontAlgn="b"/>
                      <a:r>
                        <a:rPr lang="en-US" sz="1400" u="none" strike="noStrike" dirty="0">
                          <a:effectLst/>
                        </a:rPr>
                        <a:t>0,07</a:t>
                      </a:r>
                      <a:endParaRPr lang="en-US" sz="1400" b="0" i="0" u="none" strike="noStrike" dirty="0">
                        <a:solidFill>
                          <a:srgbClr val="000000"/>
                        </a:solidFill>
                        <a:effectLst/>
                        <a:latin typeface="+mj-lt"/>
                      </a:endParaRPr>
                    </a:p>
                  </a:txBody>
                  <a:tcPr anchor="b"/>
                </a:tc>
                <a:tc>
                  <a:txBody>
                    <a:bodyPr/>
                    <a:lstStyle/>
                    <a:p>
                      <a:pPr algn="l" fontAlgn="b"/>
                      <a:endParaRPr lang="en-US" sz="1400" b="1" i="0" u="none" strike="noStrike" dirty="0">
                        <a:solidFill>
                          <a:srgbClr val="000000"/>
                        </a:solidFill>
                        <a:effectLst/>
                        <a:latin typeface="+mj-lt"/>
                      </a:endParaRPr>
                    </a:p>
                  </a:txBody>
                  <a:tcPr anchor="b"/>
                </a:tc>
              </a:tr>
              <a:tr h="0">
                <a:tc>
                  <a:txBody>
                    <a:bodyPr/>
                    <a:lstStyle/>
                    <a:p>
                      <a:pPr algn="l" fontAlgn="b"/>
                      <a:r>
                        <a:rPr lang="en-US" sz="1400" u="none" strike="noStrike">
                          <a:effectLst/>
                        </a:rPr>
                        <a:t>Contacto con organizaciones (si)</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-0,80</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0,50</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-1,59</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0,11</a:t>
                      </a:r>
                      <a:endParaRPr lang="en-US" sz="1400" b="0" i="0" u="none" strike="noStrike">
                        <a:solidFill>
                          <a:srgbClr val="000000"/>
                        </a:solidFill>
                        <a:effectLst/>
                        <a:latin typeface="+mj-lt"/>
                      </a:endParaRPr>
                    </a:p>
                  </a:txBody>
                  <a:tcPr anchor="b"/>
                </a:tc>
                <a:tc>
                  <a:txBody>
                    <a:bodyPr/>
                    <a:lstStyle/>
                    <a:p>
                      <a:pPr algn="l" fontAlgn="b"/>
                      <a:endParaRPr lang="en-US" sz="1400" b="1" i="0" u="none" strike="noStrike">
                        <a:solidFill>
                          <a:srgbClr val="000000"/>
                        </a:solidFill>
                        <a:effectLst/>
                        <a:latin typeface="+mj-lt"/>
                      </a:endParaRPr>
                    </a:p>
                  </a:txBody>
                  <a:tcPr anchor="b"/>
                </a:tc>
              </a:tr>
              <a:tr h="0">
                <a:tc>
                  <a:txBody>
                    <a:bodyPr/>
                    <a:lstStyle/>
                    <a:p>
                      <a:pPr algn="l" fontAlgn="b"/>
                      <a:r>
                        <a:rPr lang="en-US" sz="1400" u="none" strike="noStrike">
                          <a:effectLst/>
                        </a:rPr>
                        <a:t>Edad</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0,02</a:t>
                      </a:r>
                      <a:endParaRPr lang="en-US" sz="1400" b="0" i="0" u="none" strike="noStrike">
                        <a:solidFill>
                          <a:srgbClr val="000000"/>
                        </a:solidFill>
                        <a:effectLst/>
                        <a:latin typeface="+mj-lt"/>
                      </a:endParaRPr>
                    </a:p>
                  </a:txBody>
                  <a:tcPr anchor="b"/>
                </a:tc>
                <a:tc>
                  <a:txBody>
                    <a:bodyPr/>
                    <a:lstStyle/>
                    <a:p>
                      <a:pPr algn="r" fontAlgn="b"/>
                      <a:r>
                        <a:rPr lang="en-US" sz="1400" u="none" strike="noStrike" dirty="0">
                          <a:effectLst/>
                        </a:rPr>
                        <a:t>0,01</a:t>
                      </a:r>
                      <a:endParaRPr lang="en-US" sz="1400" b="0" i="0" u="none" strike="noStrike" dirty="0">
                        <a:solidFill>
                          <a:srgbClr val="000000"/>
                        </a:solidFill>
                        <a:effectLst/>
                        <a:latin typeface="+mj-lt"/>
                      </a:endParaRPr>
                    </a:p>
                  </a:txBody>
                  <a:tcPr anchor="b"/>
                </a:tc>
                <a:tc>
                  <a:txBody>
                    <a:bodyPr/>
                    <a:lstStyle/>
                    <a:p>
                      <a:pPr algn="r" fontAlgn="b"/>
                      <a:r>
                        <a:rPr lang="en-US" sz="1400" u="none" strike="noStrike">
                          <a:effectLst/>
                        </a:rPr>
                        <a:t>1,84</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0,07</a:t>
                      </a:r>
                      <a:endParaRPr lang="en-US" sz="1400" b="0" i="0" u="none" strike="noStrike">
                        <a:solidFill>
                          <a:srgbClr val="000000"/>
                        </a:solidFill>
                        <a:effectLst/>
                        <a:latin typeface="+mj-lt"/>
                      </a:endParaRPr>
                    </a:p>
                  </a:txBody>
                  <a:tcPr anchor="b"/>
                </a:tc>
                <a:tc>
                  <a:txBody>
                    <a:bodyPr/>
                    <a:lstStyle/>
                    <a:p>
                      <a:pPr algn="l" fontAlgn="b"/>
                      <a:r>
                        <a:rPr lang="en-US" sz="1400" u="none" strike="noStrike">
                          <a:effectLst/>
                        </a:rPr>
                        <a:t>.</a:t>
                      </a:r>
                      <a:endParaRPr lang="en-US" sz="1400" b="1" i="0" u="none" strike="noStrike">
                        <a:solidFill>
                          <a:srgbClr val="000000"/>
                        </a:solidFill>
                        <a:effectLst/>
                        <a:latin typeface="+mj-lt"/>
                      </a:endParaRPr>
                    </a:p>
                  </a:txBody>
                  <a:tcPr anchor="b"/>
                </a:tc>
              </a:tr>
              <a:tr h="0">
                <a:tc>
                  <a:txBody>
                    <a:bodyPr/>
                    <a:lstStyle/>
                    <a:p>
                      <a:pPr algn="l" fontAlgn="b"/>
                      <a:r>
                        <a:rPr lang="en-US" sz="1400" u="none" strike="noStrike">
                          <a:effectLst/>
                        </a:rPr>
                        <a:t>Sexo (M)</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-0,16</a:t>
                      </a:r>
                      <a:endParaRPr lang="en-US" sz="1400" b="0" i="0" u="none" strike="noStrike">
                        <a:solidFill>
                          <a:srgbClr val="000000"/>
                        </a:solidFill>
                        <a:effectLst/>
                        <a:latin typeface="+mj-lt"/>
                      </a:endParaRPr>
                    </a:p>
                  </a:txBody>
                  <a:tcPr anchor="b"/>
                </a:tc>
                <a:tc>
                  <a:txBody>
                    <a:bodyPr/>
                    <a:lstStyle/>
                    <a:p>
                      <a:pPr algn="r" fontAlgn="b"/>
                      <a:r>
                        <a:rPr lang="en-US" sz="1400" u="none" strike="noStrike" dirty="0">
                          <a:effectLst/>
                        </a:rPr>
                        <a:t>0,40</a:t>
                      </a:r>
                      <a:endParaRPr lang="en-US" sz="1400" b="0" i="0" u="none" strike="noStrike" dirty="0">
                        <a:solidFill>
                          <a:srgbClr val="000000"/>
                        </a:solidFill>
                        <a:effectLst/>
                        <a:latin typeface="+mj-lt"/>
                      </a:endParaRPr>
                    </a:p>
                  </a:txBody>
                  <a:tcPr anchor="b"/>
                </a:tc>
                <a:tc>
                  <a:txBody>
                    <a:bodyPr/>
                    <a:lstStyle/>
                    <a:p>
                      <a:pPr algn="r" fontAlgn="b"/>
                      <a:r>
                        <a:rPr lang="en-US" sz="1400" u="none" strike="noStrike" dirty="0">
                          <a:effectLst/>
                        </a:rPr>
                        <a:t>-0,41</a:t>
                      </a:r>
                      <a:endParaRPr lang="en-US" sz="1400" b="0" i="0" u="none" strike="noStrike" dirty="0">
                        <a:solidFill>
                          <a:srgbClr val="000000"/>
                        </a:solidFill>
                        <a:effectLst/>
                        <a:latin typeface="+mj-lt"/>
                      </a:endParaRPr>
                    </a:p>
                  </a:txBody>
                  <a:tcPr anchor="b"/>
                </a:tc>
                <a:tc>
                  <a:txBody>
                    <a:bodyPr/>
                    <a:lstStyle/>
                    <a:p>
                      <a:pPr algn="r" fontAlgn="b"/>
                      <a:r>
                        <a:rPr lang="en-US" sz="1400" u="none" strike="noStrike">
                          <a:effectLst/>
                        </a:rPr>
                        <a:t>0,68</a:t>
                      </a:r>
                      <a:endParaRPr lang="en-US" sz="1400" b="0" i="0" u="none" strike="noStrike">
                        <a:solidFill>
                          <a:srgbClr val="000000"/>
                        </a:solidFill>
                        <a:effectLst/>
                        <a:latin typeface="+mj-lt"/>
                      </a:endParaRPr>
                    </a:p>
                  </a:txBody>
                  <a:tcPr anchor="b"/>
                </a:tc>
                <a:tc>
                  <a:txBody>
                    <a:bodyPr/>
                    <a:lstStyle/>
                    <a:p>
                      <a:pPr algn="l" fontAlgn="b"/>
                      <a:endParaRPr lang="en-US" sz="1400" b="1" i="0" u="none" strike="noStrike">
                        <a:solidFill>
                          <a:srgbClr val="000000"/>
                        </a:solidFill>
                        <a:effectLst/>
                        <a:latin typeface="+mj-lt"/>
                      </a:endParaRPr>
                    </a:p>
                  </a:txBody>
                  <a:tcPr anchor="b"/>
                </a:tc>
              </a:tr>
              <a:tr h="0">
                <a:tc>
                  <a:txBody>
                    <a:bodyPr/>
                    <a:lstStyle/>
                    <a:p>
                      <a:pPr algn="l" fontAlgn="b"/>
                      <a:r>
                        <a:rPr lang="es-ES" sz="1400" u="none" strike="noStrike" dirty="0" err="1">
                          <a:effectLst/>
                        </a:rPr>
                        <a:t>Indigeneidad</a:t>
                      </a:r>
                      <a:r>
                        <a:rPr lang="es-ES" sz="1400" u="none" strike="noStrike" dirty="0">
                          <a:effectLst/>
                        </a:rPr>
                        <a:t> (si):Contacto con organizaciones (si)</a:t>
                      </a:r>
                      <a:endParaRPr lang="es-ES" sz="1400" b="0" i="0" u="none" strike="noStrike" dirty="0">
                        <a:solidFill>
                          <a:srgbClr val="000000"/>
                        </a:solidFill>
                        <a:effectLst/>
                        <a:latin typeface="+mj-lt"/>
                      </a:endParaRPr>
                    </a:p>
                  </a:txBody>
                  <a:tcPr anchor="b"/>
                </a:tc>
                <a:tc>
                  <a:txBody>
                    <a:bodyPr/>
                    <a:lstStyle/>
                    <a:p>
                      <a:pPr algn="r" fontAlgn="b"/>
                      <a:r>
                        <a:rPr lang="en-US" sz="1400" u="none" strike="noStrike">
                          <a:effectLst/>
                        </a:rPr>
                        <a:t>1,39</a:t>
                      </a:r>
                      <a:endParaRPr lang="en-US" sz="1400" b="0" i="0" u="none" strike="noStrike">
                        <a:solidFill>
                          <a:srgbClr val="000000"/>
                        </a:solidFill>
                        <a:effectLst/>
                        <a:latin typeface="+mj-lt"/>
                      </a:endParaRPr>
                    </a:p>
                  </a:txBody>
                  <a:tcPr anchor="b"/>
                </a:tc>
                <a:tc>
                  <a:txBody>
                    <a:bodyPr/>
                    <a:lstStyle/>
                    <a:p>
                      <a:pPr algn="r" fontAlgn="b"/>
                      <a:r>
                        <a:rPr lang="en-US" sz="1400" u="none" strike="noStrike" dirty="0">
                          <a:effectLst/>
                        </a:rPr>
                        <a:t>0,81</a:t>
                      </a:r>
                      <a:endParaRPr lang="en-US" sz="1400" b="0" i="0" u="none" strike="noStrike" dirty="0">
                        <a:solidFill>
                          <a:srgbClr val="000000"/>
                        </a:solidFill>
                        <a:effectLst/>
                        <a:latin typeface="+mj-lt"/>
                      </a:endParaRPr>
                    </a:p>
                  </a:txBody>
                  <a:tcPr anchor="b"/>
                </a:tc>
                <a:tc>
                  <a:txBody>
                    <a:bodyPr/>
                    <a:lstStyle/>
                    <a:p>
                      <a:pPr algn="r" fontAlgn="b"/>
                      <a:r>
                        <a:rPr lang="en-US" sz="1400" u="none" strike="noStrike">
                          <a:effectLst/>
                        </a:rPr>
                        <a:t>1,72</a:t>
                      </a:r>
                      <a:endParaRPr lang="en-US" sz="1400" b="0" i="0" u="none" strike="noStrike">
                        <a:solidFill>
                          <a:srgbClr val="000000"/>
                        </a:solidFill>
                        <a:effectLst/>
                        <a:latin typeface="+mj-lt"/>
                      </a:endParaRPr>
                    </a:p>
                  </a:txBody>
                  <a:tcPr anchor="b"/>
                </a:tc>
                <a:tc>
                  <a:txBody>
                    <a:bodyPr/>
                    <a:lstStyle/>
                    <a:p>
                      <a:pPr algn="r" fontAlgn="b"/>
                      <a:r>
                        <a:rPr lang="en-US" sz="1400" u="none" strike="noStrike" dirty="0">
                          <a:effectLst/>
                        </a:rPr>
                        <a:t>0,08</a:t>
                      </a:r>
                      <a:endParaRPr lang="en-US" sz="1400" b="0" i="0" u="none" strike="noStrike" dirty="0">
                        <a:solidFill>
                          <a:srgbClr val="000000"/>
                        </a:solidFill>
                        <a:effectLst/>
                        <a:latin typeface="+mj-lt"/>
                      </a:endParaRPr>
                    </a:p>
                  </a:txBody>
                  <a:tcPr anchor="b"/>
                </a:tc>
                <a:tc>
                  <a:txBody>
                    <a:bodyPr/>
                    <a:lstStyle/>
                    <a:p>
                      <a:pPr algn="l" fontAlgn="b"/>
                      <a:r>
                        <a:rPr lang="en-US" sz="1400" u="none" strike="noStrike" dirty="0">
                          <a:effectLst/>
                        </a:rPr>
                        <a:t>.</a:t>
                      </a:r>
                      <a:endParaRPr lang="en-US" sz="1400" b="1" i="0" u="none" strike="noStrike" dirty="0">
                        <a:solidFill>
                          <a:srgbClr val="000000"/>
                        </a:solidFill>
                        <a:effectLst/>
                        <a:latin typeface="+mj-lt"/>
                      </a:endParaRPr>
                    </a:p>
                  </a:txBody>
                  <a:tcPr anchor="b"/>
                </a:tc>
              </a:tr>
            </a:tbl>
          </a:graphicData>
        </a:graphic>
      </p:graphicFrame>
      <p:pic>
        <p:nvPicPr>
          <p:cNvPr id="8" name="Image 7"/>
          <p:cNvPicPr>
            <a:picLocks noChangeAspect="1"/>
          </p:cNvPicPr>
          <p:nvPr/>
        </p:nvPicPr>
        <p:blipFill>
          <a:blip r:embed="rId2"/>
          <a:stretch>
            <a:fillRect/>
          </a:stretch>
        </p:blipFill>
        <p:spPr>
          <a:xfrm>
            <a:off x="559777" y="2601609"/>
            <a:ext cx="2076450" cy="2113093"/>
          </a:xfrm>
          <a:prstGeom prst="rect">
            <a:avLst/>
          </a:prstGeom>
        </p:spPr>
      </p:pic>
      <p:sp>
        <p:nvSpPr>
          <p:cNvPr id="9" name="Rectangle 8"/>
          <p:cNvSpPr/>
          <p:nvPr/>
        </p:nvSpPr>
        <p:spPr>
          <a:xfrm>
            <a:off x="3221937" y="5121196"/>
            <a:ext cx="1177887" cy="369332"/>
          </a:xfrm>
          <a:prstGeom prst="rect">
            <a:avLst/>
          </a:prstGeom>
        </p:spPr>
        <p:txBody>
          <a:bodyPr wrap="none">
            <a:spAutoFit/>
          </a:bodyPr>
          <a:lstStyle/>
          <a:p>
            <a:r>
              <a:rPr lang="es-BO" dirty="0" smtClean="0">
                <a:latin typeface="+mj-lt"/>
              </a:rPr>
              <a:t>Naturaleza</a:t>
            </a:r>
            <a:endParaRPr lang="es-BO" dirty="0">
              <a:latin typeface="+mj-lt"/>
            </a:endParaRPr>
          </a:p>
        </p:txBody>
      </p:sp>
      <p:sp>
        <p:nvSpPr>
          <p:cNvPr id="10" name="Rectangle 9"/>
          <p:cNvSpPr/>
          <p:nvPr/>
        </p:nvSpPr>
        <p:spPr>
          <a:xfrm>
            <a:off x="1090979" y="5121196"/>
            <a:ext cx="979755" cy="369332"/>
          </a:xfrm>
          <a:prstGeom prst="rect">
            <a:avLst/>
          </a:prstGeom>
        </p:spPr>
        <p:txBody>
          <a:bodyPr wrap="none">
            <a:spAutoFit/>
          </a:bodyPr>
          <a:lstStyle/>
          <a:p>
            <a:r>
              <a:rPr lang="es-BO" dirty="0" smtClean="0">
                <a:latin typeface="+mj-lt"/>
              </a:rPr>
              <a:t>Humano</a:t>
            </a:r>
            <a:endParaRPr lang="es-BO" dirty="0">
              <a:latin typeface="+mj-lt"/>
            </a:endParaRPr>
          </a:p>
        </p:txBody>
      </p:sp>
      <p:cxnSp>
        <p:nvCxnSpPr>
          <p:cNvPr id="12" name="Connecteur droit 11"/>
          <p:cNvCxnSpPr/>
          <p:nvPr/>
        </p:nvCxnSpPr>
        <p:spPr>
          <a:xfrm>
            <a:off x="1580857" y="2511028"/>
            <a:ext cx="0" cy="2286000"/>
          </a:xfrm>
          <a:prstGeom prst="line">
            <a:avLst/>
          </a:prstGeom>
          <a:ln w="19050"/>
        </p:spPr>
        <p:style>
          <a:lnRef idx="1">
            <a:schemeClr val="dk1"/>
          </a:lnRef>
          <a:fillRef idx="0">
            <a:schemeClr val="dk1"/>
          </a:fillRef>
          <a:effectRef idx="0">
            <a:schemeClr val="dk1"/>
          </a:effectRef>
          <a:fontRef idx="minor">
            <a:schemeClr val="tx1"/>
          </a:fontRef>
        </p:style>
      </p:cxnSp>
      <p:pic>
        <p:nvPicPr>
          <p:cNvPr id="17" name="Image 16"/>
          <p:cNvPicPr>
            <a:picLocks noChangeAspect="1"/>
          </p:cNvPicPr>
          <p:nvPr/>
        </p:nvPicPr>
        <p:blipFill>
          <a:blip r:embed="rId3"/>
          <a:stretch>
            <a:fillRect/>
          </a:stretch>
        </p:blipFill>
        <p:spPr>
          <a:xfrm>
            <a:off x="2784561" y="2511028"/>
            <a:ext cx="2052638" cy="2101656"/>
          </a:xfrm>
          <a:prstGeom prst="rect">
            <a:avLst/>
          </a:prstGeom>
        </p:spPr>
      </p:pic>
      <p:cxnSp>
        <p:nvCxnSpPr>
          <p:cNvPr id="18" name="Connecteur droit 17"/>
          <p:cNvCxnSpPr/>
          <p:nvPr/>
        </p:nvCxnSpPr>
        <p:spPr>
          <a:xfrm>
            <a:off x="3843997" y="2472196"/>
            <a:ext cx="0" cy="2286000"/>
          </a:xfrm>
          <a:prstGeom prst="line">
            <a:avLst/>
          </a:prstGeom>
          <a:ln w="19050"/>
        </p:spPr>
        <p:style>
          <a:lnRef idx="1">
            <a:schemeClr val="dk1"/>
          </a:lnRef>
          <a:fillRef idx="0">
            <a:schemeClr val="dk1"/>
          </a:fillRef>
          <a:effectRef idx="0">
            <a:schemeClr val="dk1"/>
          </a:effectRef>
          <a:fontRef idx="minor">
            <a:schemeClr val="tx1"/>
          </a:fontRef>
        </p:style>
      </p:cxnSp>
      <p:sp>
        <p:nvSpPr>
          <p:cNvPr id="19" name="Rectangle 18"/>
          <p:cNvSpPr/>
          <p:nvPr/>
        </p:nvSpPr>
        <p:spPr>
          <a:xfrm>
            <a:off x="1014779" y="1478906"/>
            <a:ext cx="9158469" cy="461665"/>
          </a:xfrm>
          <a:prstGeom prst="rect">
            <a:avLst/>
          </a:prstGeom>
        </p:spPr>
        <p:txBody>
          <a:bodyPr wrap="none">
            <a:spAutoFit/>
          </a:bodyPr>
          <a:lstStyle/>
          <a:p>
            <a:r>
              <a:rPr lang="es-BO" sz="2400" dirty="0" smtClean="0">
                <a:latin typeface="+mj-lt"/>
              </a:rPr>
              <a:t>Variable respuesta = enfoque en elementos del paisaje </a:t>
            </a:r>
            <a:r>
              <a:rPr lang="es-BO" sz="2400" b="1" dirty="0" smtClean="0">
                <a:latin typeface="+mj-lt"/>
              </a:rPr>
              <a:t>social</a:t>
            </a:r>
            <a:r>
              <a:rPr lang="es-BO" sz="2400" dirty="0" smtClean="0">
                <a:latin typeface="+mj-lt"/>
              </a:rPr>
              <a:t> o </a:t>
            </a:r>
            <a:r>
              <a:rPr lang="es-BO" sz="2400" b="1" dirty="0" smtClean="0">
                <a:latin typeface="+mj-lt"/>
              </a:rPr>
              <a:t>ecológico </a:t>
            </a:r>
            <a:endParaRPr lang="es-BO" sz="2400" b="1" dirty="0">
              <a:latin typeface="+mj-lt"/>
            </a:endParaRPr>
          </a:p>
        </p:txBody>
      </p:sp>
    </p:spTree>
    <p:extLst>
      <p:ext uri="{BB962C8B-B14F-4D97-AF65-F5344CB8AC3E}">
        <p14:creationId xmlns:p14="http://schemas.microsoft.com/office/powerpoint/2010/main" val="23426484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err="1" smtClean="0"/>
              <a:t>Percepción</a:t>
            </a:r>
            <a:r>
              <a:rPr lang="en-US" dirty="0" smtClean="0"/>
              <a:t> – </a:t>
            </a:r>
            <a:r>
              <a:rPr lang="en-US" dirty="0" err="1" smtClean="0"/>
              <a:t>resultados</a:t>
            </a:r>
            <a:r>
              <a:rPr lang="en-US" dirty="0" smtClean="0"/>
              <a:t> GLM (binomial)</a:t>
            </a:r>
            <a:endParaRPr lang="en-US" dirty="0"/>
          </a:p>
        </p:txBody>
      </p:sp>
      <p:sp>
        <p:nvSpPr>
          <p:cNvPr id="19" name="Rectangle 18"/>
          <p:cNvSpPr/>
          <p:nvPr/>
        </p:nvSpPr>
        <p:spPr>
          <a:xfrm>
            <a:off x="1014779" y="1478906"/>
            <a:ext cx="8876533" cy="830997"/>
          </a:xfrm>
          <a:prstGeom prst="rect">
            <a:avLst/>
          </a:prstGeom>
        </p:spPr>
        <p:txBody>
          <a:bodyPr wrap="none">
            <a:spAutoFit/>
          </a:bodyPr>
          <a:lstStyle/>
          <a:p>
            <a:r>
              <a:rPr lang="es-BO" sz="2400" dirty="0" smtClean="0">
                <a:latin typeface="+mj-lt"/>
              </a:rPr>
              <a:t>Variable respuesta = Clasificación binaria de los servicios ecosistémicos</a:t>
            </a:r>
            <a:br>
              <a:rPr lang="es-BO" sz="2400" dirty="0" smtClean="0">
                <a:latin typeface="+mj-lt"/>
              </a:rPr>
            </a:br>
            <a:r>
              <a:rPr lang="es-BO" sz="2400" dirty="0" smtClean="0">
                <a:latin typeface="+mj-lt"/>
              </a:rPr>
              <a:t>entre </a:t>
            </a:r>
            <a:r>
              <a:rPr lang="es-BO" sz="2400" b="1" dirty="0" smtClean="0">
                <a:latin typeface="+mj-lt"/>
              </a:rPr>
              <a:t>humano</a:t>
            </a:r>
            <a:r>
              <a:rPr lang="es-BO" sz="2400" dirty="0" smtClean="0">
                <a:latin typeface="+mj-lt"/>
              </a:rPr>
              <a:t> y </a:t>
            </a:r>
            <a:r>
              <a:rPr lang="es-BO" sz="2400" b="1" dirty="0" smtClean="0">
                <a:latin typeface="+mj-lt"/>
              </a:rPr>
              <a:t>naturaleza</a:t>
            </a:r>
            <a:endParaRPr lang="es-BO" sz="2400" b="1" dirty="0">
              <a:latin typeface="+mj-lt"/>
            </a:endParaRPr>
          </a:p>
        </p:txBody>
      </p:sp>
      <p:pic>
        <p:nvPicPr>
          <p:cNvPr id="23" name="Image 22"/>
          <p:cNvPicPr>
            <a:picLocks noChangeAspect="1"/>
          </p:cNvPicPr>
          <p:nvPr/>
        </p:nvPicPr>
        <p:blipFill>
          <a:blip r:embed="rId2"/>
          <a:stretch>
            <a:fillRect/>
          </a:stretch>
        </p:blipFill>
        <p:spPr>
          <a:xfrm>
            <a:off x="1241685" y="2395076"/>
            <a:ext cx="1182364" cy="1445443"/>
          </a:xfrm>
          <a:prstGeom prst="rect">
            <a:avLst/>
          </a:prstGeom>
          <a:ln>
            <a:solidFill>
              <a:schemeClr val="tx1">
                <a:lumMod val="50000"/>
                <a:lumOff val="50000"/>
              </a:schemeClr>
            </a:solidFill>
          </a:ln>
        </p:spPr>
      </p:pic>
      <p:pic>
        <p:nvPicPr>
          <p:cNvPr id="24" name="Image 23"/>
          <p:cNvPicPr>
            <a:picLocks noChangeAspect="1"/>
          </p:cNvPicPr>
          <p:nvPr/>
        </p:nvPicPr>
        <p:blipFill>
          <a:blip r:embed="rId3"/>
          <a:stretch>
            <a:fillRect/>
          </a:stretch>
        </p:blipFill>
        <p:spPr>
          <a:xfrm>
            <a:off x="1248303" y="4387357"/>
            <a:ext cx="1175746" cy="1497065"/>
          </a:xfrm>
          <a:prstGeom prst="rect">
            <a:avLst/>
          </a:prstGeom>
          <a:ln>
            <a:solidFill>
              <a:schemeClr val="tx1">
                <a:lumMod val="50000"/>
                <a:lumOff val="50000"/>
              </a:schemeClr>
            </a:solidFill>
          </a:ln>
        </p:spPr>
      </p:pic>
      <p:grpSp>
        <p:nvGrpSpPr>
          <p:cNvPr id="3" name="Groupe 2"/>
          <p:cNvGrpSpPr/>
          <p:nvPr/>
        </p:nvGrpSpPr>
        <p:grpSpPr>
          <a:xfrm>
            <a:off x="1344536" y="5218507"/>
            <a:ext cx="1562892" cy="1186507"/>
            <a:chOff x="1446250" y="5183947"/>
            <a:chExt cx="1562892" cy="1186507"/>
          </a:xfrm>
        </p:grpSpPr>
        <p:pic>
          <p:nvPicPr>
            <p:cNvPr id="14" name="Image 13"/>
            <p:cNvPicPr>
              <a:picLocks noChangeAspect="1"/>
            </p:cNvPicPr>
            <p:nvPr/>
          </p:nvPicPr>
          <p:blipFill>
            <a:blip r:embed="rId4"/>
            <a:stretch>
              <a:fillRect/>
            </a:stretch>
          </p:blipFill>
          <p:spPr>
            <a:xfrm>
              <a:off x="1446250" y="5183947"/>
              <a:ext cx="976573" cy="668820"/>
            </a:xfrm>
            <a:prstGeom prst="rect">
              <a:avLst/>
            </a:prstGeom>
            <a:ln>
              <a:solidFill>
                <a:schemeClr val="tx1">
                  <a:lumMod val="50000"/>
                  <a:lumOff val="50000"/>
                </a:schemeClr>
              </a:solidFill>
            </a:ln>
          </p:spPr>
        </p:pic>
        <p:pic>
          <p:nvPicPr>
            <p:cNvPr id="15" name="Image 14"/>
            <p:cNvPicPr>
              <a:picLocks noChangeAspect="1"/>
            </p:cNvPicPr>
            <p:nvPr/>
          </p:nvPicPr>
          <p:blipFill>
            <a:blip r:embed="rId5"/>
            <a:stretch>
              <a:fillRect/>
            </a:stretch>
          </p:blipFill>
          <p:spPr>
            <a:xfrm>
              <a:off x="1697027" y="5372502"/>
              <a:ext cx="974800" cy="670548"/>
            </a:xfrm>
            <a:prstGeom prst="rect">
              <a:avLst/>
            </a:prstGeom>
            <a:ln>
              <a:solidFill>
                <a:schemeClr val="tx1">
                  <a:lumMod val="50000"/>
                  <a:lumOff val="50000"/>
                </a:schemeClr>
              </a:solidFill>
            </a:ln>
          </p:spPr>
        </p:pic>
        <p:pic>
          <p:nvPicPr>
            <p:cNvPr id="16" name="Image 15"/>
            <p:cNvPicPr>
              <a:picLocks noChangeAspect="1"/>
            </p:cNvPicPr>
            <p:nvPr/>
          </p:nvPicPr>
          <p:blipFill>
            <a:blip r:embed="rId6"/>
            <a:stretch>
              <a:fillRect/>
            </a:stretch>
          </p:blipFill>
          <p:spPr>
            <a:xfrm>
              <a:off x="1872773" y="5509623"/>
              <a:ext cx="967711" cy="672276"/>
            </a:xfrm>
            <a:prstGeom prst="rect">
              <a:avLst/>
            </a:prstGeom>
            <a:ln>
              <a:solidFill>
                <a:schemeClr val="tx1">
                  <a:lumMod val="50000"/>
                  <a:lumOff val="50000"/>
                </a:schemeClr>
              </a:solidFill>
            </a:ln>
          </p:spPr>
        </p:pic>
        <p:pic>
          <p:nvPicPr>
            <p:cNvPr id="22" name="Image 21"/>
            <p:cNvPicPr>
              <a:picLocks noChangeAspect="1"/>
            </p:cNvPicPr>
            <p:nvPr/>
          </p:nvPicPr>
          <p:blipFill>
            <a:blip r:embed="rId7"/>
            <a:stretch>
              <a:fillRect/>
            </a:stretch>
          </p:blipFill>
          <p:spPr>
            <a:xfrm>
              <a:off x="2039659" y="5701634"/>
              <a:ext cx="969483" cy="668820"/>
            </a:xfrm>
            <a:prstGeom prst="rect">
              <a:avLst/>
            </a:prstGeom>
            <a:ln>
              <a:solidFill>
                <a:schemeClr val="tx1">
                  <a:lumMod val="50000"/>
                  <a:lumOff val="50000"/>
                </a:schemeClr>
              </a:solidFill>
            </a:ln>
          </p:spPr>
        </p:pic>
      </p:grpSp>
      <p:pic>
        <p:nvPicPr>
          <p:cNvPr id="13" name="Image 12"/>
          <p:cNvPicPr>
            <a:picLocks noChangeAspect="1"/>
          </p:cNvPicPr>
          <p:nvPr/>
        </p:nvPicPr>
        <p:blipFill>
          <a:blip r:embed="rId8"/>
          <a:stretch>
            <a:fillRect/>
          </a:stretch>
        </p:blipFill>
        <p:spPr>
          <a:xfrm>
            <a:off x="1324330" y="3301796"/>
            <a:ext cx="978345" cy="682646"/>
          </a:xfrm>
          <a:prstGeom prst="rect">
            <a:avLst/>
          </a:prstGeom>
          <a:ln>
            <a:solidFill>
              <a:schemeClr val="tx1">
                <a:lumMod val="50000"/>
                <a:lumOff val="50000"/>
              </a:schemeClr>
            </a:solidFill>
          </a:ln>
        </p:spPr>
      </p:pic>
      <p:pic>
        <p:nvPicPr>
          <p:cNvPr id="20" name="Image 19"/>
          <p:cNvPicPr>
            <a:picLocks noChangeAspect="1"/>
          </p:cNvPicPr>
          <p:nvPr/>
        </p:nvPicPr>
        <p:blipFill>
          <a:blip r:embed="rId9"/>
          <a:stretch>
            <a:fillRect/>
          </a:stretch>
        </p:blipFill>
        <p:spPr>
          <a:xfrm>
            <a:off x="1491474" y="3410104"/>
            <a:ext cx="960622" cy="668820"/>
          </a:xfrm>
          <a:prstGeom prst="rect">
            <a:avLst/>
          </a:prstGeom>
          <a:ln>
            <a:solidFill>
              <a:schemeClr val="tx1">
                <a:lumMod val="50000"/>
                <a:lumOff val="50000"/>
              </a:schemeClr>
            </a:solidFill>
          </a:ln>
        </p:spPr>
      </p:pic>
      <p:pic>
        <p:nvPicPr>
          <p:cNvPr id="21" name="Image 20"/>
          <p:cNvPicPr>
            <a:picLocks noChangeAspect="1"/>
          </p:cNvPicPr>
          <p:nvPr/>
        </p:nvPicPr>
        <p:blipFill>
          <a:blip r:embed="rId10"/>
          <a:stretch>
            <a:fillRect/>
          </a:stretch>
        </p:blipFill>
        <p:spPr>
          <a:xfrm>
            <a:off x="2111920" y="5978055"/>
            <a:ext cx="962394" cy="665364"/>
          </a:xfrm>
          <a:prstGeom prst="rect">
            <a:avLst/>
          </a:prstGeom>
          <a:ln>
            <a:solidFill>
              <a:schemeClr val="tx1">
                <a:lumMod val="50000"/>
                <a:lumOff val="50000"/>
              </a:schemeClr>
            </a:solidFill>
          </a:ln>
        </p:spPr>
      </p:pic>
      <p:sp>
        <p:nvSpPr>
          <p:cNvPr id="28" name="Rectangle 27"/>
          <p:cNvSpPr/>
          <p:nvPr/>
        </p:nvSpPr>
        <p:spPr>
          <a:xfrm>
            <a:off x="2761314" y="3809617"/>
            <a:ext cx="2203808" cy="923330"/>
          </a:xfrm>
          <a:prstGeom prst="rect">
            <a:avLst/>
          </a:prstGeom>
        </p:spPr>
        <p:txBody>
          <a:bodyPr wrap="none">
            <a:spAutoFit/>
          </a:bodyPr>
          <a:lstStyle/>
          <a:p>
            <a:r>
              <a:rPr lang="es-BO" dirty="0" smtClean="0">
                <a:latin typeface="+mj-lt"/>
              </a:rPr>
              <a:t>Naturaleza &gt; </a:t>
            </a:r>
            <a:r>
              <a:rPr lang="es-BO" dirty="0" smtClean="0"/>
              <a:t>Humano</a:t>
            </a:r>
            <a:endParaRPr lang="es-BO" dirty="0"/>
          </a:p>
          <a:p>
            <a:r>
              <a:rPr lang="es-BO" dirty="0"/>
              <a:t>= NATURALEZA</a:t>
            </a:r>
          </a:p>
          <a:p>
            <a:endParaRPr lang="es-BO" dirty="0">
              <a:latin typeface="+mj-lt"/>
            </a:endParaRPr>
          </a:p>
        </p:txBody>
      </p:sp>
    </p:spTree>
    <p:extLst>
      <p:ext uri="{BB962C8B-B14F-4D97-AF65-F5344CB8AC3E}">
        <p14:creationId xmlns:p14="http://schemas.microsoft.com/office/powerpoint/2010/main" val="30626891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err="1" smtClean="0"/>
              <a:t>Percepción</a:t>
            </a:r>
            <a:r>
              <a:rPr lang="en-US" dirty="0" smtClean="0"/>
              <a:t> – </a:t>
            </a:r>
            <a:r>
              <a:rPr lang="en-US" dirty="0" err="1" smtClean="0"/>
              <a:t>resultados</a:t>
            </a:r>
            <a:r>
              <a:rPr lang="en-US" dirty="0" smtClean="0"/>
              <a:t> GLM (binomial)</a:t>
            </a:r>
            <a:endParaRPr lang="en-US" dirty="0"/>
          </a:p>
        </p:txBody>
      </p:sp>
      <p:sp>
        <p:nvSpPr>
          <p:cNvPr id="19" name="Rectangle 18"/>
          <p:cNvSpPr/>
          <p:nvPr/>
        </p:nvSpPr>
        <p:spPr>
          <a:xfrm>
            <a:off x="1014779" y="1478906"/>
            <a:ext cx="8876533" cy="830997"/>
          </a:xfrm>
          <a:prstGeom prst="rect">
            <a:avLst/>
          </a:prstGeom>
        </p:spPr>
        <p:txBody>
          <a:bodyPr wrap="none">
            <a:spAutoFit/>
          </a:bodyPr>
          <a:lstStyle/>
          <a:p>
            <a:r>
              <a:rPr lang="es-BO" sz="2400" dirty="0" smtClean="0">
                <a:latin typeface="+mj-lt"/>
              </a:rPr>
              <a:t>Variable respuesta = Clasificación binaria de los servicios ecosistémicos</a:t>
            </a:r>
            <a:br>
              <a:rPr lang="es-BO" sz="2400" dirty="0" smtClean="0">
                <a:latin typeface="+mj-lt"/>
              </a:rPr>
            </a:br>
            <a:r>
              <a:rPr lang="es-BO" sz="2400" dirty="0" smtClean="0">
                <a:latin typeface="+mj-lt"/>
              </a:rPr>
              <a:t>entre </a:t>
            </a:r>
            <a:r>
              <a:rPr lang="es-BO" sz="2400" b="1" dirty="0" smtClean="0">
                <a:latin typeface="+mj-lt"/>
              </a:rPr>
              <a:t>humano</a:t>
            </a:r>
            <a:r>
              <a:rPr lang="es-BO" sz="2400" dirty="0" smtClean="0">
                <a:latin typeface="+mj-lt"/>
              </a:rPr>
              <a:t> y </a:t>
            </a:r>
            <a:r>
              <a:rPr lang="es-BO" sz="2400" b="1" dirty="0" smtClean="0">
                <a:latin typeface="+mj-lt"/>
              </a:rPr>
              <a:t>naturaleza</a:t>
            </a:r>
            <a:endParaRPr lang="es-BO" sz="2400" b="1" dirty="0">
              <a:latin typeface="+mj-lt"/>
            </a:endParaRPr>
          </a:p>
        </p:txBody>
      </p:sp>
      <p:pic>
        <p:nvPicPr>
          <p:cNvPr id="23" name="Image 22"/>
          <p:cNvPicPr>
            <a:picLocks noChangeAspect="1"/>
          </p:cNvPicPr>
          <p:nvPr/>
        </p:nvPicPr>
        <p:blipFill>
          <a:blip r:embed="rId2"/>
          <a:stretch>
            <a:fillRect/>
          </a:stretch>
        </p:blipFill>
        <p:spPr>
          <a:xfrm>
            <a:off x="1241685" y="2395076"/>
            <a:ext cx="1182364" cy="1445443"/>
          </a:xfrm>
          <a:prstGeom prst="rect">
            <a:avLst/>
          </a:prstGeom>
          <a:ln>
            <a:solidFill>
              <a:schemeClr val="tx1">
                <a:lumMod val="50000"/>
                <a:lumOff val="50000"/>
              </a:schemeClr>
            </a:solidFill>
          </a:ln>
        </p:spPr>
      </p:pic>
      <p:pic>
        <p:nvPicPr>
          <p:cNvPr id="24" name="Image 23"/>
          <p:cNvPicPr>
            <a:picLocks noChangeAspect="1"/>
          </p:cNvPicPr>
          <p:nvPr/>
        </p:nvPicPr>
        <p:blipFill>
          <a:blip r:embed="rId3"/>
          <a:stretch>
            <a:fillRect/>
          </a:stretch>
        </p:blipFill>
        <p:spPr>
          <a:xfrm>
            <a:off x="1248303" y="4387357"/>
            <a:ext cx="1175746" cy="1497065"/>
          </a:xfrm>
          <a:prstGeom prst="rect">
            <a:avLst/>
          </a:prstGeom>
          <a:ln>
            <a:solidFill>
              <a:schemeClr val="tx1">
                <a:lumMod val="50000"/>
                <a:lumOff val="50000"/>
              </a:schemeClr>
            </a:solidFill>
          </a:ln>
        </p:spPr>
      </p:pic>
      <p:grpSp>
        <p:nvGrpSpPr>
          <p:cNvPr id="3" name="Groupe 2"/>
          <p:cNvGrpSpPr/>
          <p:nvPr/>
        </p:nvGrpSpPr>
        <p:grpSpPr>
          <a:xfrm>
            <a:off x="1344536" y="5218507"/>
            <a:ext cx="1562892" cy="1186507"/>
            <a:chOff x="1446250" y="5183947"/>
            <a:chExt cx="1562892" cy="1186507"/>
          </a:xfrm>
        </p:grpSpPr>
        <p:pic>
          <p:nvPicPr>
            <p:cNvPr id="14" name="Image 13"/>
            <p:cNvPicPr>
              <a:picLocks noChangeAspect="1"/>
            </p:cNvPicPr>
            <p:nvPr/>
          </p:nvPicPr>
          <p:blipFill>
            <a:blip r:embed="rId4"/>
            <a:stretch>
              <a:fillRect/>
            </a:stretch>
          </p:blipFill>
          <p:spPr>
            <a:xfrm>
              <a:off x="1446250" y="5183947"/>
              <a:ext cx="976573" cy="668820"/>
            </a:xfrm>
            <a:prstGeom prst="rect">
              <a:avLst/>
            </a:prstGeom>
            <a:ln>
              <a:solidFill>
                <a:schemeClr val="tx1">
                  <a:lumMod val="50000"/>
                  <a:lumOff val="50000"/>
                </a:schemeClr>
              </a:solidFill>
            </a:ln>
          </p:spPr>
        </p:pic>
        <p:pic>
          <p:nvPicPr>
            <p:cNvPr id="15" name="Image 14"/>
            <p:cNvPicPr>
              <a:picLocks noChangeAspect="1"/>
            </p:cNvPicPr>
            <p:nvPr/>
          </p:nvPicPr>
          <p:blipFill>
            <a:blip r:embed="rId5"/>
            <a:stretch>
              <a:fillRect/>
            </a:stretch>
          </p:blipFill>
          <p:spPr>
            <a:xfrm>
              <a:off x="1697027" y="5372502"/>
              <a:ext cx="974800" cy="670548"/>
            </a:xfrm>
            <a:prstGeom prst="rect">
              <a:avLst/>
            </a:prstGeom>
            <a:ln>
              <a:solidFill>
                <a:schemeClr val="tx1">
                  <a:lumMod val="50000"/>
                  <a:lumOff val="50000"/>
                </a:schemeClr>
              </a:solidFill>
            </a:ln>
          </p:spPr>
        </p:pic>
        <p:pic>
          <p:nvPicPr>
            <p:cNvPr id="16" name="Image 15"/>
            <p:cNvPicPr>
              <a:picLocks noChangeAspect="1"/>
            </p:cNvPicPr>
            <p:nvPr/>
          </p:nvPicPr>
          <p:blipFill>
            <a:blip r:embed="rId6"/>
            <a:stretch>
              <a:fillRect/>
            </a:stretch>
          </p:blipFill>
          <p:spPr>
            <a:xfrm>
              <a:off x="1872773" y="5509623"/>
              <a:ext cx="967711" cy="672276"/>
            </a:xfrm>
            <a:prstGeom prst="rect">
              <a:avLst/>
            </a:prstGeom>
            <a:ln>
              <a:solidFill>
                <a:schemeClr val="tx1">
                  <a:lumMod val="50000"/>
                  <a:lumOff val="50000"/>
                </a:schemeClr>
              </a:solidFill>
            </a:ln>
          </p:spPr>
        </p:pic>
        <p:pic>
          <p:nvPicPr>
            <p:cNvPr id="22" name="Image 21"/>
            <p:cNvPicPr>
              <a:picLocks noChangeAspect="1"/>
            </p:cNvPicPr>
            <p:nvPr/>
          </p:nvPicPr>
          <p:blipFill>
            <a:blip r:embed="rId7"/>
            <a:stretch>
              <a:fillRect/>
            </a:stretch>
          </p:blipFill>
          <p:spPr>
            <a:xfrm>
              <a:off x="2039659" y="5701634"/>
              <a:ext cx="969483" cy="668820"/>
            </a:xfrm>
            <a:prstGeom prst="rect">
              <a:avLst/>
            </a:prstGeom>
            <a:ln>
              <a:solidFill>
                <a:schemeClr val="tx1">
                  <a:lumMod val="50000"/>
                  <a:lumOff val="50000"/>
                </a:schemeClr>
              </a:solidFill>
            </a:ln>
          </p:spPr>
        </p:pic>
      </p:grpSp>
      <p:pic>
        <p:nvPicPr>
          <p:cNvPr id="13" name="Image 12"/>
          <p:cNvPicPr>
            <a:picLocks noChangeAspect="1"/>
          </p:cNvPicPr>
          <p:nvPr/>
        </p:nvPicPr>
        <p:blipFill>
          <a:blip r:embed="rId8"/>
          <a:stretch>
            <a:fillRect/>
          </a:stretch>
        </p:blipFill>
        <p:spPr>
          <a:xfrm>
            <a:off x="1324330" y="3301796"/>
            <a:ext cx="978345" cy="682646"/>
          </a:xfrm>
          <a:prstGeom prst="rect">
            <a:avLst/>
          </a:prstGeom>
          <a:ln>
            <a:solidFill>
              <a:schemeClr val="tx1">
                <a:lumMod val="50000"/>
                <a:lumOff val="50000"/>
              </a:schemeClr>
            </a:solidFill>
          </a:ln>
        </p:spPr>
      </p:pic>
      <p:pic>
        <p:nvPicPr>
          <p:cNvPr id="20" name="Image 19"/>
          <p:cNvPicPr>
            <a:picLocks noChangeAspect="1"/>
          </p:cNvPicPr>
          <p:nvPr/>
        </p:nvPicPr>
        <p:blipFill>
          <a:blip r:embed="rId9"/>
          <a:stretch>
            <a:fillRect/>
          </a:stretch>
        </p:blipFill>
        <p:spPr>
          <a:xfrm>
            <a:off x="1491474" y="3410104"/>
            <a:ext cx="960622" cy="668820"/>
          </a:xfrm>
          <a:prstGeom prst="rect">
            <a:avLst/>
          </a:prstGeom>
          <a:ln>
            <a:solidFill>
              <a:schemeClr val="tx1">
                <a:lumMod val="50000"/>
                <a:lumOff val="50000"/>
              </a:schemeClr>
            </a:solidFill>
          </a:ln>
        </p:spPr>
      </p:pic>
      <p:pic>
        <p:nvPicPr>
          <p:cNvPr id="21" name="Image 20"/>
          <p:cNvPicPr>
            <a:picLocks noChangeAspect="1"/>
          </p:cNvPicPr>
          <p:nvPr/>
        </p:nvPicPr>
        <p:blipFill>
          <a:blip r:embed="rId10"/>
          <a:stretch>
            <a:fillRect/>
          </a:stretch>
        </p:blipFill>
        <p:spPr>
          <a:xfrm>
            <a:off x="2111920" y="5978055"/>
            <a:ext cx="962394" cy="665364"/>
          </a:xfrm>
          <a:prstGeom prst="rect">
            <a:avLst/>
          </a:prstGeom>
          <a:ln>
            <a:solidFill>
              <a:schemeClr val="tx1">
                <a:lumMod val="50000"/>
                <a:lumOff val="50000"/>
              </a:schemeClr>
            </a:solidFill>
          </a:ln>
        </p:spPr>
      </p:pic>
      <p:sp>
        <p:nvSpPr>
          <p:cNvPr id="28" name="Rectangle 27"/>
          <p:cNvSpPr/>
          <p:nvPr/>
        </p:nvSpPr>
        <p:spPr>
          <a:xfrm>
            <a:off x="2761314" y="3809617"/>
            <a:ext cx="2203808" cy="923330"/>
          </a:xfrm>
          <a:prstGeom prst="rect">
            <a:avLst/>
          </a:prstGeom>
        </p:spPr>
        <p:txBody>
          <a:bodyPr wrap="none">
            <a:spAutoFit/>
          </a:bodyPr>
          <a:lstStyle/>
          <a:p>
            <a:r>
              <a:rPr lang="es-BO" dirty="0" smtClean="0">
                <a:latin typeface="+mj-lt"/>
              </a:rPr>
              <a:t>Naturaleza &gt; </a:t>
            </a:r>
            <a:r>
              <a:rPr lang="es-BO" dirty="0" smtClean="0"/>
              <a:t>Humano</a:t>
            </a:r>
            <a:endParaRPr lang="es-BO" dirty="0"/>
          </a:p>
          <a:p>
            <a:r>
              <a:rPr lang="es-BO" dirty="0"/>
              <a:t>= NATURALEZA</a:t>
            </a:r>
          </a:p>
          <a:p>
            <a:endParaRPr lang="es-BO" dirty="0">
              <a:latin typeface="+mj-lt"/>
            </a:endParaRPr>
          </a:p>
        </p:txBody>
      </p:sp>
      <p:graphicFrame>
        <p:nvGraphicFramePr>
          <p:cNvPr id="5" name="Tableau 4"/>
          <p:cNvGraphicFramePr>
            <a:graphicFrameLocks noGrp="1"/>
          </p:cNvGraphicFramePr>
          <p:nvPr>
            <p:extLst>
              <p:ext uri="{D42A27DB-BD31-4B8C-83A1-F6EECF244321}">
                <p14:modId xmlns:p14="http://schemas.microsoft.com/office/powerpoint/2010/main" val="2187630317"/>
              </p:ext>
            </p:extLst>
          </p:nvPr>
        </p:nvGraphicFramePr>
        <p:xfrm>
          <a:off x="5044440" y="2658562"/>
          <a:ext cx="6743447" cy="2651760"/>
        </p:xfrm>
        <a:graphic>
          <a:graphicData uri="http://schemas.openxmlformats.org/drawingml/2006/table">
            <a:tbl>
              <a:tblPr firstRow="1" bandRow="1">
                <a:tableStyleId>{073A0DAA-6AF3-43AB-8588-CEC1D06C72B9}</a:tableStyleId>
              </a:tblPr>
              <a:tblGrid>
                <a:gridCol w="3565271"/>
                <a:gridCol w="829755"/>
                <a:gridCol w="843979"/>
                <a:gridCol w="715264"/>
                <a:gridCol w="789178"/>
              </a:tblGrid>
              <a:tr h="182880">
                <a:tc>
                  <a:txBody>
                    <a:bodyPr/>
                    <a:lstStyle/>
                    <a:p>
                      <a:pPr algn="l" fontAlgn="b"/>
                      <a:r>
                        <a:rPr lang="en-US" sz="1400" u="none" strike="noStrike" dirty="0" smtClean="0">
                          <a:effectLst/>
                        </a:rPr>
                        <a:t>Variables</a:t>
                      </a:r>
                      <a:endParaRPr lang="en-US" sz="1400" b="0" i="0" u="none" strike="noStrike" dirty="0">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a:effectLst/>
                        </a:rPr>
                        <a:t>Estimate</a:t>
                      </a:r>
                      <a:endParaRPr lang="en-US" sz="1400" b="0" i="0" u="none" strike="noStrike" dirty="0">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err="1">
                          <a:effectLst/>
                        </a:rPr>
                        <a:t>Std.Error</a:t>
                      </a:r>
                      <a:endParaRPr lang="en-US" sz="1400" b="0" i="0" u="none" strike="noStrike" dirty="0">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a:effectLst/>
                        </a:rPr>
                        <a:t>z-value</a:t>
                      </a:r>
                      <a:endParaRPr lang="en-US" sz="1400" b="0" i="0" u="none" strike="noStrike" dirty="0">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err="1">
                          <a:effectLst/>
                        </a:rPr>
                        <a:t>Pr</a:t>
                      </a:r>
                      <a:r>
                        <a:rPr lang="en-US" sz="1400" u="none" strike="noStrike" dirty="0">
                          <a:effectLst/>
                        </a:rPr>
                        <a:t>(&gt;|z|)</a:t>
                      </a:r>
                      <a:endParaRPr lang="en-US" sz="1400" b="0" i="0" u="none" strike="noStrike" dirty="0">
                        <a:solidFill>
                          <a:srgbClr val="000000"/>
                        </a:solidFill>
                        <a:effectLst/>
                        <a:latin typeface="+mj-lt"/>
                      </a:endParaRPr>
                    </a:p>
                  </a:txBody>
                  <a:tcPr anchor="b">
                    <a:solidFill>
                      <a:schemeClr val="tx1">
                        <a:lumMod val="65000"/>
                        <a:lumOff val="35000"/>
                      </a:schemeClr>
                    </a:solidFill>
                  </a:tcPr>
                </a:tc>
              </a:tr>
              <a:tr h="182880">
                <a:tc>
                  <a:txBody>
                    <a:bodyPr/>
                    <a:lstStyle/>
                    <a:p>
                      <a:pPr algn="l" fontAlgn="b"/>
                      <a:r>
                        <a:rPr lang="en-US" sz="1400" u="none" strike="noStrike">
                          <a:effectLst/>
                        </a:rPr>
                        <a:t>(Intercept)</a:t>
                      </a:r>
                      <a:endParaRPr lang="en-US" sz="1400" b="0" i="0" u="none" strike="noStrike">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r>
              <a:tr h="182880">
                <a:tc>
                  <a:txBody>
                    <a:bodyPr/>
                    <a:lstStyle/>
                    <a:p>
                      <a:pPr algn="l" fontAlgn="b"/>
                      <a:r>
                        <a:rPr lang="en-US" sz="1400" u="none" strike="noStrike" dirty="0" err="1">
                          <a:effectLst/>
                        </a:rPr>
                        <a:t>Indigeneidad</a:t>
                      </a:r>
                      <a:r>
                        <a:rPr lang="en-US" sz="1400" u="none" strike="noStrike" dirty="0">
                          <a:effectLst/>
                        </a:rPr>
                        <a:t> (</a:t>
                      </a:r>
                      <a:r>
                        <a:rPr lang="en-US" sz="1400" u="none" strike="noStrike" dirty="0" err="1">
                          <a:effectLst/>
                        </a:rPr>
                        <a:t>si</a:t>
                      </a:r>
                      <a:r>
                        <a:rPr lang="en-US" sz="1400" u="none" strike="noStrike" dirty="0">
                          <a:effectLst/>
                        </a:rPr>
                        <a:t>)</a:t>
                      </a:r>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r>
              <a:tr h="182880">
                <a:tc>
                  <a:txBody>
                    <a:bodyPr/>
                    <a:lstStyle/>
                    <a:p>
                      <a:pPr algn="l" fontAlgn="b"/>
                      <a:r>
                        <a:rPr lang="es-ES" sz="1400" u="none" strike="noStrike" dirty="0">
                          <a:effectLst/>
                        </a:rPr>
                        <a:t>Horas por día en campo</a:t>
                      </a:r>
                      <a:endParaRPr lang="es-ES" sz="1400" b="0" i="0" u="none" strike="noStrike" dirty="0">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r>
              <a:tr h="182880">
                <a:tc>
                  <a:txBody>
                    <a:bodyPr/>
                    <a:lstStyle/>
                    <a:p>
                      <a:pPr algn="l" fontAlgn="b"/>
                      <a:r>
                        <a:rPr lang="en-US" sz="1400" u="none" strike="noStrike" dirty="0" err="1">
                          <a:effectLst/>
                        </a:rPr>
                        <a:t>Contacto</a:t>
                      </a:r>
                      <a:r>
                        <a:rPr lang="en-US" sz="1400" u="none" strike="noStrike" dirty="0">
                          <a:effectLst/>
                        </a:rPr>
                        <a:t> con </a:t>
                      </a:r>
                      <a:r>
                        <a:rPr lang="en-US" sz="1400" u="none" strike="noStrike" dirty="0" err="1">
                          <a:effectLst/>
                        </a:rPr>
                        <a:t>organizaciones</a:t>
                      </a:r>
                      <a:r>
                        <a:rPr lang="en-US" sz="1400" u="none" strike="noStrike" dirty="0">
                          <a:effectLst/>
                        </a:rPr>
                        <a:t> (</a:t>
                      </a:r>
                      <a:r>
                        <a:rPr lang="en-US" sz="1400" u="none" strike="noStrike" dirty="0" err="1">
                          <a:effectLst/>
                        </a:rPr>
                        <a:t>si</a:t>
                      </a:r>
                      <a:r>
                        <a:rPr lang="en-US" sz="1400" u="none" strike="noStrike" dirty="0">
                          <a:effectLst/>
                        </a:rPr>
                        <a:t>)</a:t>
                      </a:r>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r>
              <a:tr h="182880">
                <a:tc>
                  <a:txBody>
                    <a:bodyPr/>
                    <a:lstStyle/>
                    <a:p>
                      <a:pPr algn="l" fontAlgn="b"/>
                      <a:r>
                        <a:rPr lang="en-US" sz="1400" u="none" strike="noStrike" dirty="0" err="1">
                          <a:effectLst/>
                        </a:rPr>
                        <a:t>Edad</a:t>
                      </a:r>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r>
              <a:tr h="182880">
                <a:tc>
                  <a:txBody>
                    <a:bodyPr/>
                    <a:lstStyle/>
                    <a:p>
                      <a:pPr algn="l" fontAlgn="b"/>
                      <a:r>
                        <a:rPr lang="en-US" sz="1400" u="none" strike="noStrike" dirty="0" err="1">
                          <a:effectLst/>
                        </a:rPr>
                        <a:t>Sexo</a:t>
                      </a:r>
                      <a:r>
                        <a:rPr lang="en-US" sz="1400" u="none" strike="noStrike" dirty="0">
                          <a:effectLst/>
                        </a:rPr>
                        <a:t> (M)</a:t>
                      </a:r>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c>
                  <a:txBody>
                    <a:bodyPr/>
                    <a:lstStyle/>
                    <a:p>
                      <a:pPr algn="r" fontAlgn="b"/>
                      <a:endParaRPr lang="en-US" sz="1400" b="1" i="0" u="none" strike="noStrike" dirty="0">
                        <a:solidFill>
                          <a:srgbClr val="000000"/>
                        </a:solidFill>
                        <a:effectLst/>
                        <a:latin typeface="+mj-lt"/>
                      </a:endParaRPr>
                    </a:p>
                  </a:txBody>
                  <a:tcPr anchor="b"/>
                </a:tc>
              </a:tr>
              <a:tr h="182880">
                <a:tc>
                  <a:txBody>
                    <a:bodyPr/>
                    <a:lstStyle/>
                    <a:p>
                      <a:pPr algn="l" fontAlgn="b"/>
                      <a:r>
                        <a:rPr lang="es-ES" sz="1400" u="none" strike="noStrike" dirty="0" err="1">
                          <a:effectLst/>
                        </a:rPr>
                        <a:t>Indigeneidad</a:t>
                      </a:r>
                      <a:r>
                        <a:rPr lang="es-ES" sz="1400" u="none" strike="noStrike" dirty="0">
                          <a:effectLst/>
                        </a:rPr>
                        <a:t> (si):Contacto con organizaciones (si)</a:t>
                      </a:r>
                      <a:endParaRPr lang="es-ES" sz="1400" b="0" i="0" u="none" strike="noStrike" dirty="0">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r" fontAlgn="b"/>
                      <a:endParaRPr lang="en-US" sz="1400" b="0" i="0" u="none" strike="noStrike">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c>
                  <a:txBody>
                    <a:bodyPr/>
                    <a:lstStyle/>
                    <a:p>
                      <a:pPr algn="r" fontAlgn="b"/>
                      <a:endParaRPr lang="en-US" sz="1400" b="0" i="0" u="none" strike="noStrike" dirty="0">
                        <a:solidFill>
                          <a:srgbClr val="000000"/>
                        </a:solidFill>
                        <a:effectLst/>
                        <a:latin typeface="+mj-lt"/>
                      </a:endParaRPr>
                    </a:p>
                  </a:txBody>
                  <a:tcPr anchor="b"/>
                </a:tc>
              </a:tr>
            </a:tbl>
          </a:graphicData>
        </a:graphic>
      </p:graphicFrame>
    </p:spTree>
    <p:extLst>
      <p:ext uri="{BB962C8B-B14F-4D97-AF65-F5344CB8AC3E}">
        <p14:creationId xmlns:p14="http://schemas.microsoft.com/office/powerpoint/2010/main" val="21298600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err="1" smtClean="0"/>
              <a:t>Percepción</a:t>
            </a:r>
            <a:r>
              <a:rPr lang="en-US" dirty="0" smtClean="0"/>
              <a:t> – </a:t>
            </a:r>
            <a:r>
              <a:rPr lang="en-US" dirty="0" err="1" smtClean="0"/>
              <a:t>resultados</a:t>
            </a:r>
            <a:r>
              <a:rPr lang="en-US" dirty="0" smtClean="0"/>
              <a:t> GLM (binomial)</a:t>
            </a:r>
            <a:endParaRPr lang="en-US" dirty="0"/>
          </a:p>
        </p:txBody>
      </p:sp>
      <p:sp>
        <p:nvSpPr>
          <p:cNvPr id="19" name="Rectangle 18"/>
          <p:cNvSpPr/>
          <p:nvPr/>
        </p:nvSpPr>
        <p:spPr>
          <a:xfrm>
            <a:off x="1014779" y="1478906"/>
            <a:ext cx="8876533" cy="830997"/>
          </a:xfrm>
          <a:prstGeom prst="rect">
            <a:avLst/>
          </a:prstGeom>
        </p:spPr>
        <p:txBody>
          <a:bodyPr wrap="none">
            <a:spAutoFit/>
          </a:bodyPr>
          <a:lstStyle/>
          <a:p>
            <a:r>
              <a:rPr lang="es-BO" sz="2400" dirty="0" smtClean="0">
                <a:latin typeface="+mj-lt"/>
              </a:rPr>
              <a:t>Variable respuesta = Clasificación binaria de los servicios ecosistémicos</a:t>
            </a:r>
            <a:br>
              <a:rPr lang="es-BO" sz="2400" dirty="0" smtClean="0">
                <a:latin typeface="+mj-lt"/>
              </a:rPr>
            </a:br>
            <a:r>
              <a:rPr lang="es-BO" sz="2400" dirty="0" smtClean="0">
                <a:latin typeface="+mj-lt"/>
              </a:rPr>
              <a:t>entre </a:t>
            </a:r>
            <a:r>
              <a:rPr lang="es-BO" sz="2400" b="1" dirty="0" smtClean="0">
                <a:latin typeface="+mj-lt"/>
              </a:rPr>
              <a:t>humano</a:t>
            </a:r>
            <a:r>
              <a:rPr lang="es-BO" sz="2400" dirty="0" smtClean="0">
                <a:latin typeface="+mj-lt"/>
              </a:rPr>
              <a:t> y </a:t>
            </a:r>
            <a:r>
              <a:rPr lang="es-BO" sz="2400" b="1" dirty="0" smtClean="0">
                <a:latin typeface="+mj-lt"/>
              </a:rPr>
              <a:t>naturaleza</a:t>
            </a:r>
            <a:endParaRPr lang="es-BO" sz="2400" b="1" dirty="0">
              <a:latin typeface="+mj-lt"/>
            </a:endParaRPr>
          </a:p>
        </p:txBody>
      </p:sp>
      <p:pic>
        <p:nvPicPr>
          <p:cNvPr id="23" name="Image 22"/>
          <p:cNvPicPr>
            <a:picLocks noChangeAspect="1"/>
          </p:cNvPicPr>
          <p:nvPr/>
        </p:nvPicPr>
        <p:blipFill>
          <a:blip r:embed="rId2"/>
          <a:stretch>
            <a:fillRect/>
          </a:stretch>
        </p:blipFill>
        <p:spPr>
          <a:xfrm>
            <a:off x="1241685" y="2395076"/>
            <a:ext cx="1182364" cy="1445443"/>
          </a:xfrm>
          <a:prstGeom prst="rect">
            <a:avLst/>
          </a:prstGeom>
          <a:ln>
            <a:solidFill>
              <a:schemeClr val="tx1">
                <a:lumMod val="50000"/>
                <a:lumOff val="50000"/>
              </a:schemeClr>
            </a:solidFill>
          </a:ln>
        </p:spPr>
      </p:pic>
      <p:pic>
        <p:nvPicPr>
          <p:cNvPr id="24" name="Image 23"/>
          <p:cNvPicPr>
            <a:picLocks noChangeAspect="1"/>
          </p:cNvPicPr>
          <p:nvPr/>
        </p:nvPicPr>
        <p:blipFill>
          <a:blip r:embed="rId3"/>
          <a:stretch>
            <a:fillRect/>
          </a:stretch>
        </p:blipFill>
        <p:spPr>
          <a:xfrm>
            <a:off x="1248303" y="4387357"/>
            <a:ext cx="1175746" cy="1497065"/>
          </a:xfrm>
          <a:prstGeom prst="rect">
            <a:avLst/>
          </a:prstGeom>
          <a:ln>
            <a:solidFill>
              <a:schemeClr val="tx1">
                <a:lumMod val="50000"/>
                <a:lumOff val="50000"/>
              </a:schemeClr>
            </a:solidFill>
          </a:ln>
        </p:spPr>
      </p:pic>
      <p:grpSp>
        <p:nvGrpSpPr>
          <p:cNvPr id="3" name="Groupe 2"/>
          <p:cNvGrpSpPr/>
          <p:nvPr/>
        </p:nvGrpSpPr>
        <p:grpSpPr>
          <a:xfrm>
            <a:off x="1344536" y="5218507"/>
            <a:ext cx="1562892" cy="1186507"/>
            <a:chOff x="1446250" y="5183947"/>
            <a:chExt cx="1562892" cy="1186507"/>
          </a:xfrm>
        </p:grpSpPr>
        <p:pic>
          <p:nvPicPr>
            <p:cNvPr id="14" name="Image 13"/>
            <p:cNvPicPr>
              <a:picLocks noChangeAspect="1"/>
            </p:cNvPicPr>
            <p:nvPr/>
          </p:nvPicPr>
          <p:blipFill>
            <a:blip r:embed="rId4"/>
            <a:stretch>
              <a:fillRect/>
            </a:stretch>
          </p:blipFill>
          <p:spPr>
            <a:xfrm>
              <a:off x="1446250" y="5183947"/>
              <a:ext cx="976573" cy="668820"/>
            </a:xfrm>
            <a:prstGeom prst="rect">
              <a:avLst/>
            </a:prstGeom>
            <a:ln>
              <a:solidFill>
                <a:schemeClr val="tx1">
                  <a:lumMod val="50000"/>
                  <a:lumOff val="50000"/>
                </a:schemeClr>
              </a:solidFill>
            </a:ln>
          </p:spPr>
        </p:pic>
        <p:pic>
          <p:nvPicPr>
            <p:cNvPr id="15" name="Image 14"/>
            <p:cNvPicPr>
              <a:picLocks noChangeAspect="1"/>
            </p:cNvPicPr>
            <p:nvPr/>
          </p:nvPicPr>
          <p:blipFill>
            <a:blip r:embed="rId5"/>
            <a:stretch>
              <a:fillRect/>
            </a:stretch>
          </p:blipFill>
          <p:spPr>
            <a:xfrm>
              <a:off x="1697027" y="5372502"/>
              <a:ext cx="974800" cy="670548"/>
            </a:xfrm>
            <a:prstGeom prst="rect">
              <a:avLst/>
            </a:prstGeom>
            <a:ln>
              <a:solidFill>
                <a:schemeClr val="tx1">
                  <a:lumMod val="50000"/>
                  <a:lumOff val="50000"/>
                </a:schemeClr>
              </a:solidFill>
            </a:ln>
          </p:spPr>
        </p:pic>
        <p:pic>
          <p:nvPicPr>
            <p:cNvPr id="16" name="Image 15"/>
            <p:cNvPicPr>
              <a:picLocks noChangeAspect="1"/>
            </p:cNvPicPr>
            <p:nvPr/>
          </p:nvPicPr>
          <p:blipFill>
            <a:blip r:embed="rId6"/>
            <a:stretch>
              <a:fillRect/>
            </a:stretch>
          </p:blipFill>
          <p:spPr>
            <a:xfrm>
              <a:off x="1872773" y="5509623"/>
              <a:ext cx="967711" cy="672276"/>
            </a:xfrm>
            <a:prstGeom prst="rect">
              <a:avLst/>
            </a:prstGeom>
            <a:ln>
              <a:solidFill>
                <a:schemeClr val="tx1">
                  <a:lumMod val="50000"/>
                  <a:lumOff val="50000"/>
                </a:schemeClr>
              </a:solidFill>
            </a:ln>
          </p:spPr>
        </p:pic>
        <p:pic>
          <p:nvPicPr>
            <p:cNvPr id="22" name="Image 21"/>
            <p:cNvPicPr>
              <a:picLocks noChangeAspect="1"/>
            </p:cNvPicPr>
            <p:nvPr/>
          </p:nvPicPr>
          <p:blipFill>
            <a:blip r:embed="rId7"/>
            <a:stretch>
              <a:fillRect/>
            </a:stretch>
          </p:blipFill>
          <p:spPr>
            <a:xfrm>
              <a:off x="2039659" y="5701634"/>
              <a:ext cx="969483" cy="668820"/>
            </a:xfrm>
            <a:prstGeom prst="rect">
              <a:avLst/>
            </a:prstGeom>
            <a:ln>
              <a:solidFill>
                <a:schemeClr val="tx1">
                  <a:lumMod val="50000"/>
                  <a:lumOff val="50000"/>
                </a:schemeClr>
              </a:solidFill>
            </a:ln>
          </p:spPr>
        </p:pic>
      </p:grpSp>
      <p:pic>
        <p:nvPicPr>
          <p:cNvPr id="13" name="Image 12"/>
          <p:cNvPicPr>
            <a:picLocks noChangeAspect="1"/>
          </p:cNvPicPr>
          <p:nvPr/>
        </p:nvPicPr>
        <p:blipFill>
          <a:blip r:embed="rId8"/>
          <a:stretch>
            <a:fillRect/>
          </a:stretch>
        </p:blipFill>
        <p:spPr>
          <a:xfrm>
            <a:off x="1324330" y="3301796"/>
            <a:ext cx="978345" cy="682646"/>
          </a:xfrm>
          <a:prstGeom prst="rect">
            <a:avLst/>
          </a:prstGeom>
          <a:ln>
            <a:solidFill>
              <a:schemeClr val="tx1">
                <a:lumMod val="50000"/>
                <a:lumOff val="50000"/>
              </a:schemeClr>
            </a:solidFill>
          </a:ln>
        </p:spPr>
      </p:pic>
      <p:pic>
        <p:nvPicPr>
          <p:cNvPr id="20" name="Image 19"/>
          <p:cNvPicPr>
            <a:picLocks noChangeAspect="1"/>
          </p:cNvPicPr>
          <p:nvPr/>
        </p:nvPicPr>
        <p:blipFill>
          <a:blip r:embed="rId9"/>
          <a:stretch>
            <a:fillRect/>
          </a:stretch>
        </p:blipFill>
        <p:spPr>
          <a:xfrm>
            <a:off x="1491474" y="3410104"/>
            <a:ext cx="960622" cy="668820"/>
          </a:xfrm>
          <a:prstGeom prst="rect">
            <a:avLst/>
          </a:prstGeom>
          <a:ln>
            <a:solidFill>
              <a:schemeClr val="tx1">
                <a:lumMod val="50000"/>
                <a:lumOff val="50000"/>
              </a:schemeClr>
            </a:solidFill>
          </a:ln>
        </p:spPr>
      </p:pic>
      <p:pic>
        <p:nvPicPr>
          <p:cNvPr id="21" name="Image 20"/>
          <p:cNvPicPr>
            <a:picLocks noChangeAspect="1"/>
          </p:cNvPicPr>
          <p:nvPr/>
        </p:nvPicPr>
        <p:blipFill>
          <a:blip r:embed="rId10"/>
          <a:stretch>
            <a:fillRect/>
          </a:stretch>
        </p:blipFill>
        <p:spPr>
          <a:xfrm>
            <a:off x="2111920" y="5978055"/>
            <a:ext cx="962394" cy="665364"/>
          </a:xfrm>
          <a:prstGeom prst="rect">
            <a:avLst/>
          </a:prstGeom>
          <a:ln>
            <a:solidFill>
              <a:schemeClr val="tx1">
                <a:lumMod val="50000"/>
                <a:lumOff val="50000"/>
              </a:schemeClr>
            </a:solidFill>
          </a:ln>
        </p:spPr>
      </p:pic>
      <p:sp>
        <p:nvSpPr>
          <p:cNvPr id="28" name="Rectangle 27"/>
          <p:cNvSpPr/>
          <p:nvPr/>
        </p:nvSpPr>
        <p:spPr>
          <a:xfrm>
            <a:off x="2761314" y="3809617"/>
            <a:ext cx="2203808" cy="923330"/>
          </a:xfrm>
          <a:prstGeom prst="rect">
            <a:avLst/>
          </a:prstGeom>
        </p:spPr>
        <p:txBody>
          <a:bodyPr wrap="none">
            <a:spAutoFit/>
          </a:bodyPr>
          <a:lstStyle/>
          <a:p>
            <a:r>
              <a:rPr lang="es-BO" dirty="0" smtClean="0">
                <a:latin typeface="+mj-lt"/>
              </a:rPr>
              <a:t>Naturaleza &gt; </a:t>
            </a:r>
            <a:r>
              <a:rPr lang="es-BO" dirty="0" smtClean="0"/>
              <a:t>Humano</a:t>
            </a:r>
            <a:endParaRPr lang="es-BO" dirty="0"/>
          </a:p>
          <a:p>
            <a:r>
              <a:rPr lang="es-BO" dirty="0"/>
              <a:t>= NATURALEZA</a:t>
            </a:r>
          </a:p>
          <a:p>
            <a:endParaRPr lang="es-BO" dirty="0">
              <a:latin typeface="+mj-lt"/>
            </a:endParaRPr>
          </a:p>
        </p:txBody>
      </p:sp>
      <p:graphicFrame>
        <p:nvGraphicFramePr>
          <p:cNvPr id="5" name="Tableau 4"/>
          <p:cNvGraphicFramePr>
            <a:graphicFrameLocks noGrp="1"/>
          </p:cNvGraphicFramePr>
          <p:nvPr>
            <p:extLst>
              <p:ext uri="{D42A27DB-BD31-4B8C-83A1-F6EECF244321}">
                <p14:modId xmlns:p14="http://schemas.microsoft.com/office/powerpoint/2010/main" val="3793408811"/>
              </p:ext>
            </p:extLst>
          </p:nvPr>
        </p:nvGraphicFramePr>
        <p:xfrm>
          <a:off x="5044440" y="2658562"/>
          <a:ext cx="6743447" cy="2651760"/>
        </p:xfrm>
        <a:graphic>
          <a:graphicData uri="http://schemas.openxmlformats.org/drawingml/2006/table">
            <a:tbl>
              <a:tblPr firstRow="1" bandRow="1">
                <a:tableStyleId>{073A0DAA-6AF3-43AB-8588-CEC1D06C72B9}</a:tableStyleId>
              </a:tblPr>
              <a:tblGrid>
                <a:gridCol w="3565271"/>
                <a:gridCol w="829755"/>
                <a:gridCol w="843979"/>
                <a:gridCol w="715264"/>
                <a:gridCol w="789178"/>
              </a:tblGrid>
              <a:tr h="182880">
                <a:tc>
                  <a:txBody>
                    <a:bodyPr/>
                    <a:lstStyle/>
                    <a:p>
                      <a:pPr algn="l" fontAlgn="b"/>
                      <a:r>
                        <a:rPr lang="en-US" sz="1400" u="none" strike="noStrike" dirty="0" smtClean="0">
                          <a:effectLst/>
                        </a:rPr>
                        <a:t>Variables</a:t>
                      </a:r>
                      <a:endParaRPr lang="en-US" sz="1400" b="0" i="0" u="none" strike="noStrike" dirty="0">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a:effectLst/>
                        </a:rPr>
                        <a:t>Estimate</a:t>
                      </a:r>
                      <a:endParaRPr lang="en-US" sz="1400" b="0" i="0" u="none" strike="noStrike" dirty="0">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err="1">
                          <a:effectLst/>
                        </a:rPr>
                        <a:t>Std.Error</a:t>
                      </a:r>
                      <a:endParaRPr lang="en-US" sz="1400" b="0" i="0" u="none" strike="noStrike" dirty="0">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a:effectLst/>
                        </a:rPr>
                        <a:t>z-value</a:t>
                      </a:r>
                      <a:endParaRPr lang="en-US" sz="1400" b="0" i="0" u="none" strike="noStrike" dirty="0">
                        <a:solidFill>
                          <a:srgbClr val="000000"/>
                        </a:solidFill>
                        <a:effectLst/>
                        <a:latin typeface="+mj-lt"/>
                      </a:endParaRPr>
                    </a:p>
                  </a:txBody>
                  <a:tcPr anchor="b">
                    <a:solidFill>
                      <a:schemeClr val="tx1">
                        <a:lumMod val="65000"/>
                        <a:lumOff val="35000"/>
                      </a:schemeClr>
                    </a:solidFill>
                  </a:tcPr>
                </a:tc>
                <a:tc>
                  <a:txBody>
                    <a:bodyPr/>
                    <a:lstStyle/>
                    <a:p>
                      <a:pPr algn="l" fontAlgn="b"/>
                      <a:r>
                        <a:rPr lang="en-US" sz="1400" u="none" strike="noStrike" dirty="0" err="1">
                          <a:effectLst/>
                        </a:rPr>
                        <a:t>Pr</a:t>
                      </a:r>
                      <a:r>
                        <a:rPr lang="en-US" sz="1400" u="none" strike="noStrike" dirty="0">
                          <a:effectLst/>
                        </a:rPr>
                        <a:t>(&gt;|z|)</a:t>
                      </a:r>
                      <a:endParaRPr lang="en-US" sz="1400" b="0" i="0" u="none" strike="noStrike" dirty="0">
                        <a:solidFill>
                          <a:srgbClr val="000000"/>
                        </a:solidFill>
                        <a:effectLst/>
                        <a:latin typeface="+mj-lt"/>
                      </a:endParaRPr>
                    </a:p>
                  </a:txBody>
                  <a:tcPr anchor="b">
                    <a:solidFill>
                      <a:schemeClr val="tx1">
                        <a:lumMod val="65000"/>
                        <a:lumOff val="35000"/>
                      </a:schemeClr>
                    </a:solidFill>
                  </a:tcPr>
                </a:tc>
              </a:tr>
              <a:tr h="182880">
                <a:tc>
                  <a:txBody>
                    <a:bodyPr/>
                    <a:lstStyle/>
                    <a:p>
                      <a:pPr algn="l" fontAlgn="b"/>
                      <a:r>
                        <a:rPr lang="en-US" sz="1400" u="none" strike="noStrike">
                          <a:effectLst/>
                        </a:rPr>
                        <a:t>(Intercept)</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2,09</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1,07</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1,95</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0,05</a:t>
                      </a:r>
                      <a:endParaRPr lang="en-US" sz="1400" b="0" i="0" u="none" strike="noStrike">
                        <a:solidFill>
                          <a:srgbClr val="000000"/>
                        </a:solidFill>
                        <a:effectLst/>
                        <a:latin typeface="+mj-lt"/>
                      </a:endParaRPr>
                    </a:p>
                  </a:txBody>
                  <a:tcPr anchor="b"/>
                </a:tc>
              </a:tr>
              <a:tr h="182880">
                <a:tc>
                  <a:txBody>
                    <a:bodyPr/>
                    <a:lstStyle/>
                    <a:p>
                      <a:pPr algn="l" fontAlgn="b"/>
                      <a:r>
                        <a:rPr lang="en-US" sz="1400" u="none" strike="noStrike" dirty="0" err="1">
                          <a:effectLst/>
                        </a:rPr>
                        <a:t>Indigeneidad</a:t>
                      </a:r>
                      <a:r>
                        <a:rPr lang="en-US" sz="1400" u="none" strike="noStrike" dirty="0">
                          <a:effectLst/>
                        </a:rPr>
                        <a:t> (</a:t>
                      </a:r>
                      <a:r>
                        <a:rPr lang="en-US" sz="1400" u="none" strike="noStrike" dirty="0" err="1">
                          <a:effectLst/>
                        </a:rPr>
                        <a:t>si</a:t>
                      </a:r>
                      <a:r>
                        <a:rPr lang="en-US" sz="1400" u="none" strike="noStrike" dirty="0">
                          <a:effectLst/>
                        </a:rPr>
                        <a:t>)</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a:effectLst/>
                        </a:rPr>
                        <a:t>-2,41</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a:effectLst/>
                        </a:rPr>
                        <a:t>0,87</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a:effectLst/>
                        </a:rPr>
                        <a:t>-2,77</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smtClean="0">
                          <a:effectLst/>
                        </a:rPr>
                        <a:t>0,006**</a:t>
                      </a:r>
                      <a:endParaRPr lang="en-US" sz="1400" b="1" i="0" u="none" strike="noStrike" dirty="0">
                        <a:solidFill>
                          <a:srgbClr val="000000"/>
                        </a:solidFill>
                        <a:effectLst/>
                        <a:latin typeface="+mj-lt"/>
                      </a:endParaRPr>
                    </a:p>
                  </a:txBody>
                  <a:tcPr anchor="b"/>
                </a:tc>
              </a:tr>
              <a:tr h="182880">
                <a:tc>
                  <a:txBody>
                    <a:bodyPr/>
                    <a:lstStyle/>
                    <a:p>
                      <a:pPr algn="l" fontAlgn="b"/>
                      <a:r>
                        <a:rPr lang="es-ES" sz="1400" u="none" strike="noStrike" dirty="0">
                          <a:effectLst/>
                        </a:rPr>
                        <a:t>Horas por día en campo</a:t>
                      </a:r>
                      <a:endParaRPr lang="es-ES" sz="1400" b="0" i="0" u="none" strike="noStrike" dirty="0">
                        <a:solidFill>
                          <a:srgbClr val="000000"/>
                        </a:solidFill>
                        <a:effectLst/>
                        <a:latin typeface="+mj-lt"/>
                      </a:endParaRPr>
                    </a:p>
                  </a:txBody>
                  <a:tcPr anchor="b"/>
                </a:tc>
                <a:tc>
                  <a:txBody>
                    <a:bodyPr/>
                    <a:lstStyle/>
                    <a:p>
                      <a:pPr algn="r" fontAlgn="b"/>
                      <a:r>
                        <a:rPr lang="en-US" sz="1400" u="none" strike="noStrike">
                          <a:effectLst/>
                        </a:rPr>
                        <a:t>-0,11</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0,09</a:t>
                      </a:r>
                      <a:endParaRPr lang="en-US" sz="1400" b="0" i="0" u="none" strike="noStrike">
                        <a:solidFill>
                          <a:srgbClr val="000000"/>
                        </a:solidFill>
                        <a:effectLst/>
                        <a:latin typeface="+mj-lt"/>
                      </a:endParaRPr>
                    </a:p>
                  </a:txBody>
                  <a:tcPr anchor="b"/>
                </a:tc>
                <a:tc>
                  <a:txBody>
                    <a:bodyPr/>
                    <a:lstStyle/>
                    <a:p>
                      <a:pPr algn="r" fontAlgn="b"/>
                      <a:r>
                        <a:rPr lang="en-US" sz="1400" u="none" strike="noStrike" dirty="0">
                          <a:effectLst/>
                        </a:rPr>
                        <a:t>-1,20</a:t>
                      </a:r>
                      <a:endParaRPr lang="en-US" sz="1400" b="0" i="0" u="none" strike="noStrike" dirty="0">
                        <a:solidFill>
                          <a:srgbClr val="000000"/>
                        </a:solidFill>
                        <a:effectLst/>
                        <a:latin typeface="+mj-lt"/>
                      </a:endParaRPr>
                    </a:p>
                  </a:txBody>
                  <a:tcPr anchor="b"/>
                </a:tc>
                <a:tc>
                  <a:txBody>
                    <a:bodyPr/>
                    <a:lstStyle/>
                    <a:p>
                      <a:pPr algn="r" fontAlgn="b"/>
                      <a:r>
                        <a:rPr lang="en-US" sz="1400" u="none" strike="noStrike" dirty="0">
                          <a:effectLst/>
                        </a:rPr>
                        <a:t>0,23</a:t>
                      </a:r>
                      <a:endParaRPr lang="en-US" sz="1400" b="0" i="0" u="none" strike="noStrike" dirty="0">
                        <a:solidFill>
                          <a:srgbClr val="000000"/>
                        </a:solidFill>
                        <a:effectLst/>
                        <a:latin typeface="+mj-lt"/>
                      </a:endParaRPr>
                    </a:p>
                  </a:txBody>
                  <a:tcPr anchor="b"/>
                </a:tc>
              </a:tr>
              <a:tr h="182880">
                <a:tc>
                  <a:txBody>
                    <a:bodyPr/>
                    <a:lstStyle/>
                    <a:p>
                      <a:pPr algn="l" fontAlgn="b"/>
                      <a:r>
                        <a:rPr lang="en-US" sz="1400" u="none" strike="noStrike" dirty="0" err="1">
                          <a:effectLst/>
                        </a:rPr>
                        <a:t>Contacto</a:t>
                      </a:r>
                      <a:r>
                        <a:rPr lang="en-US" sz="1400" u="none" strike="noStrike" dirty="0">
                          <a:effectLst/>
                        </a:rPr>
                        <a:t> con </a:t>
                      </a:r>
                      <a:r>
                        <a:rPr lang="en-US" sz="1400" u="none" strike="noStrike" dirty="0" err="1">
                          <a:effectLst/>
                        </a:rPr>
                        <a:t>organizaciones</a:t>
                      </a:r>
                      <a:r>
                        <a:rPr lang="en-US" sz="1400" u="none" strike="noStrike" dirty="0">
                          <a:effectLst/>
                        </a:rPr>
                        <a:t> (</a:t>
                      </a:r>
                      <a:r>
                        <a:rPr lang="en-US" sz="1400" u="none" strike="noStrike" dirty="0" err="1">
                          <a:effectLst/>
                        </a:rPr>
                        <a:t>si</a:t>
                      </a:r>
                      <a:r>
                        <a:rPr lang="en-US" sz="1400" u="none" strike="noStrike" dirty="0">
                          <a:effectLst/>
                        </a:rPr>
                        <a:t>)</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a:effectLst/>
                        </a:rPr>
                        <a:t>-1,40</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a:effectLst/>
                        </a:rPr>
                        <a:t>0,72</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a:effectLst/>
                        </a:rPr>
                        <a:t>-1,95</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smtClean="0">
                          <a:effectLst/>
                        </a:rPr>
                        <a:t>0,05*</a:t>
                      </a:r>
                      <a:endParaRPr lang="en-US" sz="1400" b="1" i="0" u="none" strike="noStrike" dirty="0">
                        <a:solidFill>
                          <a:srgbClr val="000000"/>
                        </a:solidFill>
                        <a:effectLst/>
                        <a:latin typeface="+mj-lt"/>
                      </a:endParaRPr>
                    </a:p>
                  </a:txBody>
                  <a:tcPr anchor="b"/>
                </a:tc>
              </a:tr>
              <a:tr h="182880">
                <a:tc>
                  <a:txBody>
                    <a:bodyPr/>
                    <a:lstStyle/>
                    <a:p>
                      <a:pPr algn="l" fontAlgn="b"/>
                      <a:r>
                        <a:rPr lang="en-US" sz="1400" u="none" strike="noStrike" dirty="0" err="1">
                          <a:effectLst/>
                        </a:rPr>
                        <a:t>Edad</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a:effectLst/>
                        </a:rPr>
                        <a:t>-0,04</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a:effectLst/>
                        </a:rPr>
                        <a:t>0,02</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a:effectLst/>
                        </a:rPr>
                        <a:t>-2,12</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smtClean="0">
                          <a:effectLst/>
                        </a:rPr>
                        <a:t>0,03*</a:t>
                      </a:r>
                      <a:endParaRPr lang="en-US" sz="1400" b="1" i="0" u="none" strike="noStrike" dirty="0">
                        <a:solidFill>
                          <a:srgbClr val="000000"/>
                        </a:solidFill>
                        <a:effectLst/>
                        <a:latin typeface="+mj-lt"/>
                      </a:endParaRPr>
                    </a:p>
                  </a:txBody>
                  <a:tcPr anchor="b"/>
                </a:tc>
              </a:tr>
              <a:tr h="182880">
                <a:tc>
                  <a:txBody>
                    <a:bodyPr/>
                    <a:lstStyle/>
                    <a:p>
                      <a:pPr algn="l" fontAlgn="b"/>
                      <a:r>
                        <a:rPr lang="en-US" sz="1400" u="none" strike="noStrike" dirty="0" err="1">
                          <a:effectLst/>
                        </a:rPr>
                        <a:t>Sexo</a:t>
                      </a:r>
                      <a:r>
                        <a:rPr lang="en-US" sz="1400" u="none" strike="noStrike" dirty="0">
                          <a:effectLst/>
                        </a:rPr>
                        <a:t> (M)</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a:effectLst/>
                        </a:rPr>
                        <a:t>-1,34</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a:effectLst/>
                        </a:rPr>
                        <a:t>0,67</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a:effectLst/>
                        </a:rPr>
                        <a:t>-2,00</a:t>
                      </a:r>
                      <a:endParaRPr lang="en-US" sz="1400" b="1" i="0" u="none" strike="noStrike" dirty="0">
                        <a:solidFill>
                          <a:srgbClr val="000000"/>
                        </a:solidFill>
                        <a:effectLst/>
                        <a:latin typeface="+mj-lt"/>
                      </a:endParaRPr>
                    </a:p>
                  </a:txBody>
                  <a:tcPr anchor="b"/>
                </a:tc>
                <a:tc>
                  <a:txBody>
                    <a:bodyPr/>
                    <a:lstStyle/>
                    <a:p>
                      <a:pPr algn="r" fontAlgn="b"/>
                      <a:r>
                        <a:rPr lang="en-US" sz="1400" u="none" strike="noStrike" dirty="0" smtClean="0">
                          <a:effectLst/>
                        </a:rPr>
                        <a:t>0,05*</a:t>
                      </a:r>
                      <a:endParaRPr lang="en-US" sz="1400" b="1" i="0" u="none" strike="noStrike" dirty="0">
                        <a:solidFill>
                          <a:srgbClr val="000000"/>
                        </a:solidFill>
                        <a:effectLst/>
                        <a:latin typeface="+mj-lt"/>
                      </a:endParaRPr>
                    </a:p>
                  </a:txBody>
                  <a:tcPr anchor="b"/>
                </a:tc>
              </a:tr>
              <a:tr h="182880">
                <a:tc>
                  <a:txBody>
                    <a:bodyPr/>
                    <a:lstStyle/>
                    <a:p>
                      <a:pPr algn="l" fontAlgn="b"/>
                      <a:r>
                        <a:rPr lang="es-ES" sz="1400" u="none" strike="noStrike" dirty="0" err="1">
                          <a:effectLst/>
                        </a:rPr>
                        <a:t>Indigeneidad</a:t>
                      </a:r>
                      <a:r>
                        <a:rPr lang="es-ES" sz="1400" u="none" strike="noStrike" dirty="0">
                          <a:effectLst/>
                        </a:rPr>
                        <a:t> (si):Contacto con organizaciones (si)</a:t>
                      </a:r>
                      <a:endParaRPr lang="es-ES" sz="1400" b="0" i="0" u="none" strike="noStrike" dirty="0">
                        <a:solidFill>
                          <a:srgbClr val="000000"/>
                        </a:solidFill>
                        <a:effectLst/>
                        <a:latin typeface="+mj-lt"/>
                      </a:endParaRPr>
                    </a:p>
                  </a:txBody>
                  <a:tcPr anchor="b"/>
                </a:tc>
                <a:tc>
                  <a:txBody>
                    <a:bodyPr/>
                    <a:lstStyle/>
                    <a:p>
                      <a:pPr algn="r" fontAlgn="b"/>
                      <a:r>
                        <a:rPr lang="en-US" sz="1400" u="none" strike="noStrike">
                          <a:effectLst/>
                        </a:rPr>
                        <a:t>-13,96</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1626,67</a:t>
                      </a:r>
                      <a:endParaRPr lang="en-US" sz="1400" b="0" i="0" u="none" strike="noStrike">
                        <a:solidFill>
                          <a:srgbClr val="000000"/>
                        </a:solidFill>
                        <a:effectLst/>
                        <a:latin typeface="+mj-lt"/>
                      </a:endParaRPr>
                    </a:p>
                  </a:txBody>
                  <a:tcPr anchor="b"/>
                </a:tc>
                <a:tc>
                  <a:txBody>
                    <a:bodyPr/>
                    <a:lstStyle/>
                    <a:p>
                      <a:pPr algn="r" fontAlgn="b"/>
                      <a:r>
                        <a:rPr lang="en-US" sz="1400" u="none" strike="noStrike">
                          <a:effectLst/>
                        </a:rPr>
                        <a:t>-0,01</a:t>
                      </a:r>
                      <a:endParaRPr lang="en-US" sz="1400" b="0" i="0" u="none" strike="noStrike">
                        <a:solidFill>
                          <a:srgbClr val="000000"/>
                        </a:solidFill>
                        <a:effectLst/>
                        <a:latin typeface="+mj-lt"/>
                      </a:endParaRPr>
                    </a:p>
                  </a:txBody>
                  <a:tcPr anchor="b"/>
                </a:tc>
                <a:tc>
                  <a:txBody>
                    <a:bodyPr/>
                    <a:lstStyle/>
                    <a:p>
                      <a:pPr algn="r" fontAlgn="b"/>
                      <a:r>
                        <a:rPr lang="en-US" sz="1400" u="none" strike="noStrike" dirty="0">
                          <a:effectLst/>
                        </a:rPr>
                        <a:t>0,99</a:t>
                      </a:r>
                      <a:endParaRPr lang="en-US" sz="1400" b="0" i="0" u="none" strike="noStrike" dirty="0">
                        <a:solidFill>
                          <a:srgbClr val="000000"/>
                        </a:solidFill>
                        <a:effectLst/>
                        <a:latin typeface="+mj-lt"/>
                      </a:endParaRPr>
                    </a:p>
                  </a:txBody>
                  <a:tcPr anchor="b"/>
                </a:tc>
              </a:tr>
            </a:tbl>
          </a:graphicData>
        </a:graphic>
      </p:graphicFrame>
    </p:spTree>
    <p:extLst>
      <p:ext uri="{BB962C8B-B14F-4D97-AF65-F5344CB8AC3E}">
        <p14:creationId xmlns:p14="http://schemas.microsoft.com/office/powerpoint/2010/main" val="20880597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agen 4">
            <a:extLst>
              <a:ext uri="{FF2B5EF4-FFF2-40B4-BE49-F238E27FC236}">
                <a16:creationId xmlns="" xmlns:a16="http://schemas.microsoft.com/office/drawing/2014/main" id="{3C422387-06F8-4DE1-BDC0-586256A079F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4378"/>
          <a:stretch/>
        </p:blipFill>
        <p:spPr>
          <a:xfrm>
            <a:off x="0" y="0"/>
            <a:ext cx="12192000" cy="6914902"/>
          </a:xfrm>
          <a:prstGeom prst="rect">
            <a:avLst/>
          </a:prstGeom>
        </p:spPr>
      </p:pic>
      <p:sp>
        <p:nvSpPr>
          <p:cNvPr id="2" name="Titre 1"/>
          <p:cNvSpPr>
            <a:spLocks noGrp="1"/>
          </p:cNvSpPr>
          <p:nvPr>
            <p:ph type="title"/>
          </p:nvPr>
        </p:nvSpPr>
        <p:spPr>
          <a:xfrm>
            <a:off x="3847619" y="5142058"/>
            <a:ext cx="4787096" cy="1409213"/>
          </a:xfrm>
          <a:solidFill>
            <a:srgbClr val="FFFFFF">
              <a:alpha val="74902"/>
            </a:srgbClr>
          </a:solidFill>
        </p:spPr>
        <p:txBody>
          <a:bodyPr>
            <a:normAutofit/>
          </a:bodyPr>
          <a:lstStyle/>
          <a:p>
            <a:pPr algn="ctr"/>
            <a:r>
              <a:rPr lang="en-US" sz="4000" spc="300" dirty="0" smtClean="0"/>
              <a:t>¿Y QUÉ?</a:t>
            </a:r>
            <a:endParaRPr lang="en-US" sz="3600" spc="300" dirty="0"/>
          </a:p>
        </p:txBody>
      </p:sp>
    </p:spTree>
    <p:extLst>
      <p:ext uri="{BB962C8B-B14F-4D97-AF65-F5344CB8AC3E}">
        <p14:creationId xmlns:p14="http://schemas.microsoft.com/office/powerpoint/2010/main" val="21442556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9292140" y="2039303"/>
            <a:ext cx="2061660" cy="2052637"/>
          </a:xfrm>
          <a:prstGeom prst="rect">
            <a:avLst/>
          </a:prstGeom>
        </p:spPr>
      </p:pic>
      <p:pic>
        <p:nvPicPr>
          <p:cNvPr id="4" name="Image 3"/>
          <p:cNvPicPr>
            <a:picLocks noChangeAspect="1"/>
          </p:cNvPicPr>
          <p:nvPr/>
        </p:nvPicPr>
        <p:blipFill>
          <a:blip r:embed="rId3"/>
          <a:stretch>
            <a:fillRect/>
          </a:stretch>
        </p:blipFill>
        <p:spPr>
          <a:xfrm>
            <a:off x="8200073" y="582661"/>
            <a:ext cx="2871787" cy="1745515"/>
          </a:xfrm>
          <a:prstGeom prst="rect">
            <a:avLst/>
          </a:prstGeom>
        </p:spPr>
      </p:pic>
      <p:sp>
        <p:nvSpPr>
          <p:cNvPr id="2" name="Titre 1"/>
          <p:cNvSpPr>
            <a:spLocks noGrp="1"/>
          </p:cNvSpPr>
          <p:nvPr>
            <p:ph type="title"/>
          </p:nvPr>
        </p:nvSpPr>
        <p:spPr/>
        <p:txBody>
          <a:bodyPr/>
          <a:lstStyle/>
          <a:p>
            <a:r>
              <a:rPr lang="en-US" dirty="0" err="1" smtClean="0"/>
              <a:t>Percepción</a:t>
            </a:r>
            <a:r>
              <a:rPr lang="en-US" dirty="0" smtClean="0"/>
              <a:t> – </a:t>
            </a:r>
            <a:r>
              <a:rPr lang="en-US" dirty="0" err="1" smtClean="0"/>
              <a:t>discusión</a:t>
            </a:r>
            <a:r>
              <a:rPr lang="en-US" dirty="0" smtClean="0"/>
              <a:t> </a:t>
            </a:r>
            <a:r>
              <a:rPr lang="en-US" dirty="0" err="1" smtClean="0"/>
              <a:t>resultados</a:t>
            </a:r>
            <a:endParaRPr lang="en-US" dirty="0"/>
          </a:p>
        </p:txBody>
      </p:sp>
      <p:sp>
        <p:nvSpPr>
          <p:cNvPr id="3" name="Espace réservé du contenu 2"/>
          <p:cNvSpPr>
            <a:spLocks noGrp="1"/>
          </p:cNvSpPr>
          <p:nvPr>
            <p:ph idx="1"/>
          </p:nvPr>
        </p:nvSpPr>
        <p:spPr/>
        <p:txBody>
          <a:bodyPr>
            <a:normAutofit lnSpcReduction="10000"/>
          </a:bodyPr>
          <a:lstStyle/>
          <a:p>
            <a:r>
              <a:rPr lang="es-BO" dirty="0" smtClean="0"/>
              <a:t>Los </a:t>
            </a:r>
            <a:r>
              <a:rPr lang="es-BO" b="1" dirty="0" smtClean="0"/>
              <a:t>elementos sociales </a:t>
            </a:r>
            <a:r>
              <a:rPr lang="es-BO" dirty="0" smtClean="0"/>
              <a:t>del paisaje </a:t>
            </a:r>
            <a:r>
              <a:rPr lang="es-BO" dirty="0" smtClean="0"/>
              <a:t>tienen</a:t>
            </a:r>
            <a:br>
              <a:rPr lang="es-BO" dirty="0" smtClean="0"/>
            </a:br>
            <a:r>
              <a:rPr lang="es-BO" dirty="0" smtClean="0"/>
              <a:t>mucha </a:t>
            </a:r>
            <a:r>
              <a:rPr lang="es-BO" dirty="0" smtClean="0"/>
              <a:t>importancia</a:t>
            </a:r>
          </a:p>
          <a:p>
            <a:pPr lvl="1"/>
            <a:r>
              <a:rPr lang="es-BO" dirty="0" smtClean="0"/>
              <a:t>Comparación </a:t>
            </a:r>
            <a:r>
              <a:rPr lang="es-BO" dirty="0" smtClean="0"/>
              <a:t>con la visión de los </a:t>
            </a:r>
            <a:r>
              <a:rPr lang="es-BO" dirty="0" smtClean="0"/>
              <a:t>ecólogos/investigadores</a:t>
            </a:r>
            <a:br>
              <a:rPr lang="es-BO" dirty="0" smtClean="0"/>
            </a:br>
            <a:r>
              <a:rPr lang="es-BO" dirty="0" smtClean="0"/>
              <a:t>enfocada </a:t>
            </a:r>
            <a:r>
              <a:rPr lang="es-BO" dirty="0" smtClean="0"/>
              <a:t>en lo natural</a:t>
            </a:r>
          </a:p>
          <a:p>
            <a:pPr lvl="1"/>
            <a:r>
              <a:rPr lang="es-BO" dirty="0" smtClean="0">
                <a:sym typeface="Wingdings" panose="05000000000000000000" pitchFamily="2" charset="2"/>
              </a:rPr>
              <a:t>Paisaje igual  </a:t>
            </a:r>
            <a:r>
              <a:rPr lang="es-BO" b="1" dirty="0" smtClean="0">
                <a:sym typeface="Wingdings" panose="05000000000000000000" pitchFamily="2" charset="2"/>
              </a:rPr>
              <a:t>preferencia por lo ecológico</a:t>
            </a:r>
            <a:endParaRPr lang="es-BO" b="1" dirty="0" smtClean="0">
              <a:sym typeface="Wingdings" panose="05000000000000000000" pitchFamily="2" charset="2"/>
            </a:endParaRPr>
          </a:p>
          <a:p>
            <a:pPr lvl="1"/>
            <a:r>
              <a:rPr lang="es-BO" dirty="0" smtClean="0">
                <a:sym typeface="Wingdings" panose="05000000000000000000" pitchFamily="2" charset="2"/>
              </a:rPr>
              <a:t>El </a:t>
            </a:r>
            <a:r>
              <a:rPr lang="es-BO" b="1" dirty="0" smtClean="0">
                <a:sym typeface="Wingdings" panose="05000000000000000000" pitchFamily="2" charset="2"/>
              </a:rPr>
              <a:t>control de plagas </a:t>
            </a:r>
            <a:r>
              <a:rPr lang="es-BO" dirty="0" smtClean="0">
                <a:sym typeface="Wingdings" panose="05000000000000000000" pitchFamily="2" charset="2"/>
              </a:rPr>
              <a:t>es muy poco citado (5% de las respuestas)</a:t>
            </a:r>
            <a:endParaRPr lang="es-BO" dirty="0" smtClean="0"/>
          </a:p>
          <a:p>
            <a:pPr lvl="1"/>
            <a:endParaRPr lang="es-BO" b="1" dirty="0" smtClean="0"/>
          </a:p>
          <a:p>
            <a:r>
              <a:rPr lang="es-BO" b="1" dirty="0" smtClean="0"/>
              <a:t>Multifuncionalidad</a:t>
            </a:r>
            <a:r>
              <a:rPr lang="es-BO" dirty="0" smtClean="0"/>
              <a:t> </a:t>
            </a:r>
            <a:r>
              <a:rPr lang="es-BO" b="1" dirty="0" smtClean="0"/>
              <a:t>social y ecológica </a:t>
            </a:r>
            <a:r>
              <a:rPr lang="es-BO" dirty="0" smtClean="0"/>
              <a:t>de los elementos</a:t>
            </a:r>
            <a:endParaRPr lang="es-BO" dirty="0" smtClean="0"/>
          </a:p>
          <a:p>
            <a:pPr lvl="1"/>
            <a:r>
              <a:rPr lang="es-BO" dirty="0" smtClean="0"/>
              <a:t>Identificación de elementos claves y de los servicios/</a:t>
            </a:r>
            <a:r>
              <a:rPr lang="es-BO" dirty="0" err="1" smtClean="0"/>
              <a:t>diservicios</a:t>
            </a:r>
            <a:r>
              <a:rPr lang="es-BO" dirty="0" smtClean="0"/>
              <a:t> asociados</a:t>
            </a:r>
            <a:endParaRPr lang="es-BO" dirty="0" smtClean="0"/>
          </a:p>
          <a:p>
            <a:pPr lvl="1"/>
            <a:endParaRPr lang="es-BO" dirty="0"/>
          </a:p>
          <a:p>
            <a:r>
              <a:rPr lang="es-BO" dirty="0" smtClean="0"/>
              <a:t>La </a:t>
            </a:r>
            <a:r>
              <a:rPr lang="es-BO" b="1" dirty="0" smtClean="0"/>
              <a:t>cultura humana (indígena o no) </a:t>
            </a:r>
            <a:r>
              <a:rPr lang="es-BO" dirty="0" smtClean="0"/>
              <a:t>parece influir sobre la percepción hacia lo natural/humano</a:t>
            </a:r>
            <a:endParaRPr lang="es-BO" dirty="0"/>
          </a:p>
        </p:txBody>
      </p:sp>
    </p:spTree>
    <p:extLst>
      <p:ext uri="{BB962C8B-B14F-4D97-AF65-F5344CB8AC3E}">
        <p14:creationId xmlns:p14="http://schemas.microsoft.com/office/powerpoint/2010/main" val="39416942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s-ES_tradnl" smtClean="0"/>
              <a:t>Importancia de la capacitación</a:t>
            </a:r>
            <a:br>
              <a:rPr lang="es-ES_tradnl" smtClean="0"/>
            </a:br>
            <a:r>
              <a:rPr lang="es-ES_tradnl" smtClean="0"/>
              <a:t>(Y qué? percepcion)</a:t>
            </a:r>
            <a:endParaRPr lang="fr-FR" dirty="0"/>
          </a:p>
        </p:txBody>
      </p:sp>
      <p:sp>
        <p:nvSpPr>
          <p:cNvPr id="3" name="Espace réservé du contenu 2"/>
          <p:cNvSpPr>
            <a:spLocks noGrp="1"/>
          </p:cNvSpPr>
          <p:nvPr>
            <p:ph idx="1"/>
          </p:nvPr>
        </p:nvSpPr>
        <p:spPr/>
        <p:txBody>
          <a:bodyPr/>
          <a:lstStyle/>
          <a:p>
            <a:r>
              <a:rPr lang="es-ES_tradnl" smtClean="0"/>
              <a:t>No sólo explicar, que sea una conversación</a:t>
            </a:r>
          </a:p>
          <a:p>
            <a:r>
              <a:rPr lang="es-ES_tradnl" smtClean="0"/>
              <a:t>Capacitación con una escenificación </a:t>
            </a:r>
            <a:br>
              <a:rPr lang="es-ES_tradnl" smtClean="0"/>
            </a:br>
            <a:r>
              <a:rPr lang="es-ES_tradnl" smtClean="0"/>
              <a:t>de situaciones y posibles respuestas</a:t>
            </a:r>
          </a:p>
          <a:p>
            <a:r>
              <a:rPr lang="es-ES_tradnl" smtClean="0"/>
              <a:t>Balance entre confianza vs protocolo</a:t>
            </a:r>
            <a:endParaRPr lang="es-ES_tradnl" dirty="0"/>
          </a:p>
        </p:txBody>
      </p:sp>
      <p:sp>
        <p:nvSpPr>
          <p:cNvPr id="4" name="Espace réservé du numéro de diapositive 3"/>
          <p:cNvSpPr>
            <a:spLocks noGrp="1"/>
          </p:cNvSpPr>
          <p:nvPr>
            <p:ph type="sldNum" sz="quarter" idx="4"/>
          </p:nvPr>
        </p:nvSpPr>
        <p:spPr/>
        <p:txBody>
          <a:bodyPr/>
          <a:lstStyle/>
          <a:p>
            <a:fld id="{8DAB3CD4-98AE-486D-BF17-AB35EF929385}" type="slidenum">
              <a:rPr lang="fr-FR" smtClean="0"/>
              <a:pPr/>
              <a:t>39</a:t>
            </a:fld>
            <a:endParaRPr lang="fr-FR" dirty="0"/>
          </a:p>
        </p:txBody>
      </p:sp>
      <p:pic>
        <p:nvPicPr>
          <p:cNvPr id="6" name="Image 5"/>
          <p:cNvPicPr>
            <a:picLocks noChangeAspect="1"/>
          </p:cNvPicPr>
          <p:nvPr/>
        </p:nvPicPr>
        <p:blipFill>
          <a:blip r:embed="rId2"/>
          <a:stretch>
            <a:fillRect/>
          </a:stretch>
        </p:blipFill>
        <p:spPr>
          <a:xfrm>
            <a:off x="8183880" y="295898"/>
            <a:ext cx="3535680" cy="6266207"/>
          </a:xfrm>
          <a:prstGeom prst="rect">
            <a:avLst/>
          </a:prstGeom>
        </p:spPr>
      </p:pic>
      <p:pic>
        <p:nvPicPr>
          <p:cNvPr id="8" name="Imagen 7">
            <a:extLst>
              <a:ext uri="{FF2B5EF4-FFF2-40B4-BE49-F238E27FC236}">
                <a16:creationId xmlns="" xmlns:a16="http://schemas.microsoft.com/office/drawing/2014/main" id="{09C72E00-3458-4FC3-B1DB-3DF70695E7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2699425" y="2158316"/>
            <a:ext cx="3292475" cy="5833843"/>
          </a:xfrm>
          <a:prstGeom prst="rect">
            <a:avLst/>
          </a:prstGeom>
        </p:spPr>
      </p:pic>
    </p:spTree>
    <p:extLst>
      <p:ext uri="{BB962C8B-B14F-4D97-AF65-F5344CB8AC3E}">
        <p14:creationId xmlns:p14="http://schemas.microsoft.com/office/powerpoint/2010/main" val="16174195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2" descr="A close up of text on a white background&#10;&#10;Description generated with high confidence">
            <a:extLst>
              <a:ext uri="{FF2B5EF4-FFF2-40B4-BE49-F238E27FC236}">
                <a16:creationId xmlns="" xmlns:a16="http://schemas.microsoft.com/office/drawing/2014/main" id="{11724729-AA9D-4669-96EA-1450AA857443}"/>
              </a:ext>
            </a:extLst>
          </p:cNvPr>
          <p:cNvPicPr>
            <a:picLocks noChangeAspect="1"/>
          </p:cNvPicPr>
          <p:nvPr/>
        </p:nvPicPr>
        <p:blipFill>
          <a:blip r:embed="rId3"/>
          <a:stretch>
            <a:fillRect/>
          </a:stretch>
        </p:blipFill>
        <p:spPr>
          <a:xfrm>
            <a:off x="5644551" y="2548063"/>
            <a:ext cx="6409427" cy="4306667"/>
          </a:xfrm>
          <a:prstGeom prst="rect">
            <a:avLst/>
          </a:prstGeom>
        </p:spPr>
      </p:pic>
      <p:sp>
        <p:nvSpPr>
          <p:cNvPr id="2" name="Titre 1"/>
          <p:cNvSpPr>
            <a:spLocks noGrp="1"/>
          </p:cNvSpPr>
          <p:nvPr>
            <p:ph type="title"/>
          </p:nvPr>
        </p:nvSpPr>
        <p:spPr/>
        <p:txBody>
          <a:bodyPr/>
          <a:lstStyle/>
          <a:p>
            <a:r>
              <a:rPr lang="en-US" smtClean="0"/>
              <a:t>¿Y qué?</a:t>
            </a:r>
            <a:endParaRPr lang="en-US" dirty="0"/>
          </a:p>
        </p:txBody>
      </p:sp>
      <p:sp>
        <p:nvSpPr>
          <p:cNvPr id="9" name="TextBox 8">
            <a:extLst>
              <a:ext uri="{FF2B5EF4-FFF2-40B4-BE49-F238E27FC236}">
                <a16:creationId xmlns="" xmlns:a16="http://schemas.microsoft.com/office/drawing/2014/main" id="{101F51C6-81B1-4967-ABEF-9920B6588F3B}"/>
              </a:ext>
            </a:extLst>
          </p:cNvPr>
          <p:cNvSpPr txBox="1"/>
          <p:nvPr/>
        </p:nvSpPr>
        <p:spPr>
          <a:xfrm>
            <a:off x="842514" y="1388854"/>
            <a:ext cx="1075138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dirty="0">
                <a:latin typeface="+mj-lt"/>
                <a:ea typeface="+mn-lt"/>
                <a:cs typeface="+mn-lt"/>
              </a:rPr>
              <a:t>Implicaciones de las percepciones sobre los servicios y </a:t>
            </a:r>
            <a:r>
              <a:rPr lang="es-ES" sz="2800" dirty="0" err="1">
                <a:latin typeface="+mj-lt"/>
                <a:ea typeface="+mn-lt"/>
                <a:cs typeface="+mn-lt"/>
              </a:rPr>
              <a:t>diservicios</a:t>
            </a:r>
            <a:r>
              <a:rPr lang="es-ES" sz="2800" dirty="0">
                <a:latin typeface="+mj-lt"/>
                <a:ea typeface="+mn-lt"/>
                <a:cs typeface="+mn-lt"/>
              </a:rPr>
              <a:t> del ecosistema:</a:t>
            </a:r>
            <a:endParaRPr lang="es-ES" sz="2800" dirty="0">
              <a:latin typeface="+mj-lt"/>
              <a:ea typeface="+mn-lt"/>
              <a:cs typeface="+mn-lt"/>
            </a:endParaRPr>
          </a:p>
        </p:txBody>
      </p:sp>
      <p:sp>
        <p:nvSpPr>
          <p:cNvPr id="10" name="TextBox 9">
            <a:extLst>
              <a:ext uri="{FF2B5EF4-FFF2-40B4-BE49-F238E27FC236}">
                <a16:creationId xmlns="" xmlns:a16="http://schemas.microsoft.com/office/drawing/2014/main" id="{BECE2529-ACCD-4796-809B-968A7BDFD30E}"/>
              </a:ext>
            </a:extLst>
          </p:cNvPr>
          <p:cNvSpPr txBox="1"/>
          <p:nvPr/>
        </p:nvSpPr>
        <p:spPr>
          <a:xfrm>
            <a:off x="841615" y="2552521"/>
            <a:ext cx="4799163"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mj-lt"/>
              <a:buAutoNum type="arabicPeriod"/>
            </a:pPr>
            <a:r>
              <a:rPr lang="en-GB" sz="2200" dirty="0">
                <a:latin typeface="+mj-lt"/>
                <a:ea typeface="+mn-lt"/>
                <a:cs typeface="+mn-lt"/>
              </a:rPr>
              <a:t>L</a:t>
            </a:r>
            <a:r>
              <a:rPr lang="en-GB" sz="2200" dirty="0" smtClean="0">
                <a:latin typeface="+mj-lt"/>
                <a:ea typeface="+mn-lt"/>
                <a:cs typeface="+mn-lt"/>
              </a:rPr>
              <a:t>as </a:t>
            </a:r>
            <a:r>
              <a:rPr lang="en-GB" sz="2200" dirty="0" err="1">
                <a:latin typeface="+mj-lt"/>
                <a:ea typeface="+mn-lt"/>
                <a:cs typeface="+mn-lt"/>
              </a:rPr>
              <a:t>actividades</a:t>
            </a:r>
            <a:r>
              <a:rPr lang="en-GB" sz="2200" dirty="0">
                <a:latin typeface="+mj-lt"/>
                <a:ea typeface="+mn-lt"/>
                <a:cs typeface="+mn-lt"/>
              </a:rPr>
              <a:t> de los </a:t>
            </a:r>
            <a:r>
              <a:rPr lang="en-GB" sz="2200" dirty="0" err="1">
                <a:latin typeface="+mj-lt"/>
                <a:ea typeface="+mn-lt"/>
                <a:cs typeface="+mn-lt"/>
              </a:rPr>
              <a:t>agricultores</a:t>
            </a:r>
            <a:r>
              <a:rPr lang="en-GB" sz="2200" dirty="0">
                <a:latin typeface="+mj-lt"/>
                <a:ea typeface="+mn-lt"/>
                <a:cs typeface="+mn-lt"/>
              </a:rPr>
              <a:t> en la </a:t>
            </a:r>
            <a:r>
              <a:rPr lang="en-GB" sz="2200" dirty="0" err="1">
                <a:latin typeface="+mj-lt"/>
                <a:ea typeface="+mn-lt"/>
                <a:cs typeface="+mn-lt"/>
              </a:rPr>
              <a:t>gestión</a:t>
            </a:r>
            <a:r>
              <a:rPr lang="en-GB" sz="2200" dirty="0">
                <a:latin typeface="+mj-lt"/>
                <a:ea typeface="+mn-lt"/>
                <a:cs typeface="+mn-lt"/>
              </a:rPr>
              <a:t> de sus </a:t>
            </a:r>
            <a:r>
              <a:rPr lang="en-GB" sz="2200" dirty="0" err="1">
                <a:latin typeface="+mj-lt"/>
                <a:ea typeface="+mn-lt"/>
                <a:cs typeface="+mn-lt"/>
              </a:rPr>
              <a:t>fincas</a:t>
            </a:r>
            <a:endParaRPr lang="en-GB" sz="2200" dirty="0">
              <a:latin typeface="+mj-lt"/>
              <a:cs typeface="Calibri"/>
            </a:endParaRPr>
          </a:p>
          <a:p>
            <a:pPr marL="457200" indent="-457200">
              <a:buFont typeface="+mj-lt"/>
              <a:buAutoNum type="arabicPeriod"/>
            </a:pPr>
            <a:endParaRPr lang="en-GB" sz="2200" dirty="0">
              <a:latin typeface="+mj-lt"/>
              <a:ea typeface="+mn-lt"/>
              <a:cs typeface="+mn-lt"/>
            </a:endParaRPr>
          </a:p>
          <a:p>
            <a:pPr marL="457200" indent="-457200">
              <a:buFont typeface="+mj-lt"/>
              <a:buAutoNum type="arabicPeriod"/>
            </a:pPr>
            <a:r>
              <a:rPr lang="en-GB" sz="2200" dirty="0" smtClean="0">
                <a:latin typeface="+mj-lt"/>
                <a:ea typeface="+mn-lt"/>
                <a:cs typeface="+mn-lt"/>
              </a:rPr>
              <a:t>La </a:t>
            </a:r>
            <a:r>
              <a:rPr lang="en-GB" sz="2200" dirty="0" err="1" smtClean="0">
                <a:latin typeface="+mj-lt"/>
                <a:ea typeface="+mn-lt"/>
                <a:cs typeface="+mn-lt"/>
              </a:rPr>
              <a:t>capacidad</a:t>
            </a:r>
            <a:r>
              <a:rPr lang="en-GB" sz="2200" dirty="0" smtClean="0">
                <a:latin typeface="+mj-lt"/>
                <a:ea typeface="+mn-lt"/>
                <a:cs typeface="+mn-lt"/>
              </a:rPr>
              <a:t> </a:t>
            </a:r>
            <a:r>
              <a:rPr lang="en-GB" sz="2200" dirty="0">
                <a:latin typeface="+mj-lt"/>
                <a:ea typeface="+mn-lt"/>
                <a:cs typeface="+mn-lt"/>
              </a:rPr>
              <a:t>de </a:t>
            </a:r>
            <a:r>
              <a:rPr lang="en-GB" sz="2200" dirty="0" err="1">
                <a:latin typeface="+mj-lt"/>
                <a:ea typeface="+mn-lt"/>
                <a:cs typeface="+mn-lt"/>
              </a:rPr>
              <a:t>conectar</a:t>
            </a:r>
            <a:r>
              <a:rPr lang="en-GB" sz="2200" dirty="0">
                <a:latin typeface="+mj-lt"/>
                <a:ea typeface="+mn-lt"/>
                <a:cs typeface="+mn-lt"/>
              </a:rPr>
              <a:t> las </a:t>
            </a:r>
            <a:r>
              <a:rPr lang="en-GB" sz="2200" dirty="0" err="1">
                <a:latin typeface="+mj-lt"/>
                <a:ea typeface="+mn-lt"/>
                <a:cs typeface="+mn-lt"/>
              </a:rPr>
              <a:t>actividades</a:t>
            </a:r>
            <a:r>
              <a:rPr lang="en-GB" sz="2200" dirty="0">
                <a:latin typeface="+mj-lt"/>
                <a:ea typeface="+mn-lt"/>
                <a:cs typeface="+mn-lt"/>
              </a:rPr>
              <a:t> </a:t>
            </a:r>
            <a:r>
              <a:rPr lang="en-GB" sz="2200" dirty="0" smtClean="0">
                <a:latin typeface="+mj-lt"/>
                <a:ea typeface="+mn-lt"/>
                <a:cs typeface="+mn-lt"/>
              </a:rPr>
              <a:t>y la </a:t>
            </a:r>
            <a:r>
              <a:rPr lang="en-GB" sz="2200" dirty="0" err="1" smtClean="0">
                <a:latin typeface="+mj-lt"/>
                <a:ea typeface="+mn-lt"/>
                <a:cs typeface="+mn-lt"/>
              </a:rPr>
              <a:t>relación</a:t>
            </a:r>
            <a:r>
              <a:rPr lang="en-GB" sz="2200" dirty="0" smtClean="0">
                <a:latin typeface="+mj-lt"/>
                <a:ea typeface="+mn-lt"/>
                <a:cs typeface="+mn-lt"/>
              </a:rPr>
              <a:t> </a:t>
            </a:r>
            <a:r>
              <a:rPr lang="en-GB" sz="2200" dirty="0">
                <a:latin typeface="+mj-lt"/>
                <a:ea typeface="+mn-lt"/>
                <a:cs typeface="+mn-lt"/>
              </a:rPr>
              <a:t>con </a:t>
            </a:r>
            <a:r>
              <a:rPr lang="en-GB" sz="2200" dirty="0" err="1" smtClean="0">
                <a:latin typeface="+mj-lt"/>
                <a:ea typeface="+mn-lt"/>
                <a:cs typeface="+mn-lt"/>
              </a:rPr>
              <a:t>los</a:t>
            </a:r>
            <a:r>
              <a:rPr lang="en-GB" sz="2200" dirty="0" smtClean="0">
                <a:latin typeface="+mj-lt"/>
                <a:ea typeface="+mn-lt"/>
                <a:cs typeface="+mn-lt"/>
              </a:rPr>
              <a:t> </a:t>
            </a:r>
            <a:r>
              <a:rPr lang="en-GB" sz="2200" dirty="0" err="1" smtClean="0">
                <a:latin typeface="+mj-lt"/>
                <a:ea typeface="+mn-lt"/>
                <a:cs typeface="+mn-lt"/>
              </a:rPr>
              <a:t>demas</a:t>
            </a:r>
            <a:endParaRPr lang="en-GB" sz="2200" dirty="0">
              <a:latin typeface="+mj-lt"/>
              <a:ea typeface="+mn-lt"/>
              <a:cs typeface="+mn-lt"/>
            </a:endParaRPr>
          </a:p>
          <a:p>
            <a:pPr marL="457200" indent="-457200">
              <a:buFont typeface="+mj-lt"/>
              <a:buAutoNum type="arabicPeriod"/>
            </a:pPr>
            <a:endParaRPr lang="en-GB" sz="2200" dirty="0">
              <a:latin typeface="+mj-lt"/>
              <a:ea typeface="+mn-lt"/>
              <a:cs typeface="+mn-lt"/>
            </a:endParaRPr>
          </a:p>
          <a:p>
            <a:pPr marL="457200" indent="-457200">
              <a:buFont typeface="+mj-lt"/>
              <a:buAutoNum type="arabicPeriod"/>
            </a:pPr>
            <a:r>
              <a:rPr lang="es-ES" sz="2200" dirty="0">
                <a:latin typeface="+mj-lt"/>
                <a:ea typeface="+mn-lt"/>
                <a:cs typeface="+mn-lt"/>
              </a:rPr>
              <a:t>Qué consecuencias tiene la creciente participación de las </a:t>
            </a:r>
            <a:r>
              <a:rPr lang="es-ES" sz="2200" b="1" dirty="0">
                <a:latin typeface="+mj-lt"/>
                <a:ea typeface="+mn-lt"/>
                <a:cs typeface="+mn-lt"/>
              </a:rPr>
              <a:t>mujeres</a:t>
            </a:r>
            <a:r>
              <a:rPr lang="es-ES" sz="2200" dirty="0">
                <a:latin typeface="+mj-lt"/>
                <a:ea typeface="+mn-lt"/>
                <a:cs typeface="+mn-lt"/>
              </a:rPr>
              <a:t> y su papel en la promoción de métodos agroecológicos? </a:t>
            </a:r>
          </a:p>
          <a:p>
            <a:pPr marL="457200" indent="-457200">
              <a:buFont typeface="+mj-lt"/>
              <a:buAutoNum type="arabicPeriod"/>
            </a:pPr>
            <a:endParaRPr lang="en-GB" sz="2200" dirty="0">
              <a:latin typeface="+mj-lt"/>
              <a:cs typeface="Calibri"/>
            </a:endParaRPr>
          </a:p>
        </p:txBody>
      </p:sp>
    </p:spTree>
    <p:extLst>
      <p:ext uri="{BB962C8B-B14F-4D97-AF65-F5344CB8AC3E}">
        <p14:creationId xmlns:p14="http://schemas.microsoft.com/office/powerpoint/2010/main" val="22057075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¿Y qué?</a:t>
            </a:r>
            <a:endParaRPr lang="en-US" dirty="0"/>
          </a:p>
        </p:txBody>
      </p:sp>
      <p:sp>
        <p:nvSpPr>
          <p:cNvPr id="3" name="Espace réservé du contenu 2"/>
          <p:cNvSpPr>
            <a:spLocks noGrp="1"/>
          </p:cNvSpPr>
          <p:nvPr>
            <p:ph idx="1"/>
          </p:nvPr>
        </p:nvSpPr>
        <p:spPr/>
        <p:txBody>
          <a:bodyPr/>
          <a:lstStyle/>
          <a:p>
            <a:r>
              <a:rPr lang="en-US" smtClean="0"/>
              <a:t>¿Qué podemos hacer?</a:t>
            </a:r>
          </a:p>
          <a:p>
            <a:r>
              <a:rPr lang="en-US" smtClean="0"/>
              <a:t>¿mejorar o cambiar? ¿Cómo?</a:t>
            </a:r>
          </a:p>
          <a:p>
            <a:r>
              <a:rPr lang="en-US" smtClean="0"/>
              <a:t>¿compartir y fortalecer? ¿Cómo?</a:t>
            </a:r>
          </a:p>
          <a:p>
            <a:endParaRPr lang="en-US" dirty="0"/>
          </a:p>
        </p:txBody>
      </p:sp>
      <p:pic>
        <p:nvPicPr>
          <p:cNvPr id="4" name="Picture 4" descr="A close up of a map&#10;&#10;Description generated with high confidence">
            <a:extLst>
              <a:ext uri="{FF2B5EF4-FFF2-40B4-BE49-F238E27FC236}">
                <a16:creationId xmlns="" xmlns:a16="http://schemas.microsoft.com/office/drawing/2014/main" id="{9FCBDDDA-4B23-4402-9D20-EA8F2392F2B4}"/>
              </a:ext>
            </a:extLst>
          </p:cNvPr>
          <p:cNvPicPr>
            <a:picLocks noChangeAspect="1"/>
          </p:cNvPicPr>
          <p:nvPr/>
        </p:nvPicPr>
        <p:blipFill>
          <a:blip r:embed="rId3"/>
          <a:stretch>
            <a:fillRect/>
          </a:stretch>
        </p:blipFill>
        <p:spPr>
          <a:xfrm>
            <a:off x="7513608" y="359171"/>
            <a:ext cx="4439728" cy="6225923"/>
          </a:xfrm>
          <a:prstGeom prst="rect">
            <a:avLst/>
          </a:prstGeom>
        </p:spPr>
      </p:pic>
      <p:pic>
        <p:nvPicPr>
          <p:cNvPr id="5" name="Picture 5" descr="A group of people sitting at a table with a computer&#10;&#10;Description generated with very high confidence">
            <a:extLst>
              <a:ext uri="{FF2B5EF4-FFF2-40B4-BE49-F238E27FC236}">
                <a16:creationId xmlns="" xmlns:a16="http://schemas.microsoft.com/office/drawing/2014/main" id="{B2CA4089-F235-4987-93C3-A9E6960B2642}"/>
              </a:ext>
            </a:extLst>
          </p:cNvPr>
          <p:cNvPicPr>
            <a:picLocks noChangeAspect="1"/>
          </p:cNvPicPr>
          <p:nvPr/>
        </p:nvPicPr>
        <p:blipFill>
          <a:blip r:embed="rId4"/>
          <a:stretch>
            <a:fillRect/>
          </a:stretch>
        </p:blipFill>
        <p:spPr>
          <a:xfrm>
            <a:off x="1337814" y="3228825"/>
            <a:ext cx="5676181" cy="3282441"/>
          </a:xfrm>
          <a:prstGeom prst="rect">
            <a:avLst/>
          </a:prstGeom>
        </p:spPr>
      </p:pic>
    </p:spTree>
    <p:extLst>
      <p:ext uri="{BB962C8B-B14F-4D97-AF65-F5344CB8AC3E}">
        <p14:creationId xmlns:p14="http://schemas.microsoft.com/office/powerpoint/2010/main" val="17947072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Imagen 6"/>
          <p:cNvPicPr>
            <a:picLocks noChangeAspect="1"/>
          </p:cNvPicPr>
          <p:nvPr/>
        </p:nvPicPr>
        <p:blipFill rotWithShape="1">
          <a:blip r:embed="rId3" cstate="print">
            <a:extLst>
              <a:ext uri="{28A0092B-C50C-407E-A947-70E740481C1C}">
                <a14:useLocalDpi xmlns:a14="http://schemas.microsoft.com/office/drawing/2010/main" val="0"/>
              </a:ext>
            </a:extLst>
          </a:blip>
          <a:srcRect t="9956" b="15385"/>
          <a:stretch/>
        </p:blipFill>
        <p:spPr>
          <a:xfrm>
            <a:off x="0" y="-1"/>
            <a:ext cx="12247495" cy="6858001"/>
          </a:xfrm>
          <a:prstGeom prst="rect">
            <a:avLst/>
          </a:prstGeom>
        </p:spPr>
      </p:pic>
      <p:sp>
        <p:nvSpPr>
          <p:cNvPr id="2" name="Titre 1"/>
          <p:cNvSpPr>
            <a:spLocks noGrp="1"/>
          </p:cNvSpPr>
          <p:nvPr>
            <p:ph type="title"/>
          </p:nvPr>
        </p:nvSpPr>
        <p:spPr>
          <a:xfrm>
            <a:off x="3847619" y="4953000"/>
            <a:ext cx="4787096" cy="1598272"/>
          </a:xfrm>
          <a:solidFill>
            <a:srgbClr val="FFFFFF">
              <a:alpha val="74902"/>
            </a:srgbClr>
          </a:solidFill>
        </p:spPr>
        <p:txBody>
          <a:bodyPr anchor="t">
            <a:normAutofit/>
          </a:bodyPr>
          <a:lstStyle/>
          <a:p>
            <a:pPr algn="ctr"/>
            <a:r>
              <a:rPr lang="en-US" sz="4000" spc="300" dirty="0" smtClean="0"/>
              <a:t>¿Y AHORA QUÉ?</a:t>
            </a:r>
            <a:endParaRPr lang="en-US" sz="3600" spc="300" dirty="0"/>
          </a:p>
        </p:txBody>
      </p:sp>
      <p:pic>
        <p:nvPicPr>
          <p:cNvPr id="5" name="Image 4"/>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25481" y1="71074" x2="25481" y2="71074"/>
                        <a14:foregroundMark x1="19327" y1="26446" x2="19327" y2="26446"/>
                        <a14:foregroundMark x1="12596" y1="45179" x2="12596" y2="45179"/>
                        <a14:foregroundMark x1="75577" y1="42424" x2="75577" y2="42424"/>
                        <a14:foregroundMark x1="87788" y1="50964" x2="87788" y2="50964"/>
                        <a14:backgroundMark x1="2019" y1="6612" x2="2019" y2="6612"/>
                      </a14:backgroundRemoval>
                    </a14:imgEffect>
                  </a14:imgLayer>
                </a14:imgProps>
              </a:ext>
              <a:ext uri="{28A0092B-C50C-407E-A947-70E740481C1C}">
                <a14:useLocalDpi xmlns:a14="http://schemas.microsoft.com/office/drawing/2010/main" val="0"/>
              </a:ext>
            </a:extLst>
          </a:blip>
          <a:stretch>
            <a:fillRect/>
          </a:stretch>
        </p:blipFill>
        <p:spPr>
          <a:xfrm>
            <a:off x="5480528" y="5809287"/>
            <a:ext cx="1521278" cy="530985"/>
          </a:xfrm>
          <a:prstGeom prst="rect">
            <a:avLst/>
          </a:prstGeom>
        </p:spPr>
      </p:pic>
    </p:spTree>
    <p:extLst>
      <p:ext uri="{BB962C8B-B14F-4D97-AF65-F5344CB8AC3E}">
        <p14:creationId xmlns:p14="http://schemas.microsoft.com/office/powerpoint/2010/main" val="23002397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¿Y </a:t>
            </a:r>
            <a:r>
              <a:rPr lang="en-US" dirty="0" err="1" smtClean="0"/>
              <a:t>ahora</a:t>
            </a:r>
            <a:r>
              <a:rPr lang="en-US" dirty="0" smtClean="0"/>
              <a:t> </a:t>
            </a:r>
            <a:r>
              <a:rPr lang="en-US" dirty="0" err="1" smtClean="0"/>
              <a:t>qué</a:t>
            </a:r>
            <a:r>
              <a:rPr lang="en-US" dirty="0" smtClean="0"/>
              <a:t>? - de LEGUMIP à AMIGO</a:t>
            </a:r>
            <a:endParaRPr lang="en-US" dirty="0"/>
          </a:p>
        </p:txBody>
      </p:sp>
      <p:sp>
        <p:nvSpPr>
          <p:cNvPr id="3" name="Espace réservé du contenu 2"/>
          <p:cNvSpPr>
            <a:spLocks noGrp="1"/>
          </p:cNvSpPr>
          <p:nvPr>
            <p:ph idx="1"/>
          </p:nvPr>
        </p:nvSpPr>
        <p:spPr>
          <a:xfrm>
            <a:off x="838200" y="1455419"/>
            <a:ext cx="5394960" cy="4721543"/>
          </a:xfrm>
        </p:spPr>
        <p:txBody>
          <a:bodyPr>
            <a:normAutofit/>
          </a:bodyPr>
          <a:lstStyle/>
          <a:p>
            <a:pPr marL="0" indent="0">
              <a:buNone/>
            </a:pPr>
            <a:r>
              <a:rPr lang="es-ES" sz="2400" b="1" dirty="0"/>
              <a:t>AMIGO</a:t>
            </a:r>
            <a:r>
              <a:rPr lang="es-ES" sz="2400" dirty="0"/>
              <a:t>: </a:t>
            </a:r>
            <a:r>
              <a:rPr lang="es-ES" sz="2400" b="1" dirty="0" err="1"/>
              <a:t>A</a:t>
            </a:r>
            <a:r>
              <a:rPr lang="es-ES" sz="2400" dirty="0" err="1"/>
              <a:t>groecological</a:t>
            </a:r>
            <a:r>
              <a:rPr lang="es-ES" sz="2400" dirty="0"/>
              <a:t> </a:t>
            </a:r>
            <a:r>
              <a:rPr lang="es-ES" sz="2400" b="1" dirty="0"/>
              <a:t>M</a:t>
            </a:r>
            <a:r>
              <a:rPr lang="es-ES" sz="2400" dirty="0"/>
              <a:t>anagement of </a:t>
            </a:r>
            <a:r>
              <a:rPr lang="es-ES" sz="2400" dirty="0" err="1"/>
              <a:t>Crop</a:t>
            </a:r>
            <a:r>
              <a:rPr lang="es-ES" sz="2400" dirty="0"/>
              <a:t> </a:t>
            </a:r>
            <a:r>
              <a:rPr lang="es-ES" sz="2400" b="1" dirty="0" err="1"/>
              <a:t>I</a:t>
            </a:r>
            <a:r>
              <a:rPr lang="es-ES" sz="2400" dirty="0" err="1"/>
              <a:t>nsects</a:t>
            </a:r>
            <a:r>
              <a:rPr lang="es-ES" sz="2400" dirty="0"/>
              <a:t>: </a:t>
            </a:r>
            <a:r>
              <a:rPr lang="es-ES" sz="2400" dirty="0" err="1"/>
              <a:t>towards</a:t>
            </a:r>
            <a:r>
              <a:rPr lang="es-ES" sz="2400" dirty="0"/>
              <a:t> a </a:t>
            </a:r>
            <a:r>
              <a:rPr lang="es-ES" sz="2400" dirty="0" err="1"/>
              <a:t>Sustainable</a:t>
            </a:r>
            <a:r>
              <a:rPr lang="es-ES" sz="2400" dirty="0"/>
              <a:t> </a:t>
            </a:r>
            <a:r>
              <a:rPr lang="es-ES" sz="2400" dirty="0" err="1"/>
              <a:t>Collective</a:t>
            </a:r>
            <a:r>
              <a:rPr lang="es-ES" sz="2400" dirty="0"/>
              <a:t> </a:t>
            </a:r>
            <a:r>
              <a:rPr lang="es-ES" sz="2400" b="1" dirty="0" err="1"/>
              <a:t>GO</a:t>
            </a:r>
            <a:r>
              <a:rPr lang="es-ES" sz="2400" dirty="0" err="1"/>
              <a:t>al</a:t>
            </a:r>
            <a:r>
              <a:rPr lang="es-ES" sz="2400" dirty="0"/>
              <a:t> </a:t>
            </a:r>
            <a:r>
              <a:rPr lang="es-ES" sz="2400" dirty="0" err="1"/>
              <a:t>for</a:t>
            </a:r>
            <a:r>
              <a:rPr lang="es-ES" sz="2400" dirty="0"/>
              <a:t> </a:t>
            </a:r>
            <a:r>
              <a:rPr lang="es-ES" sz="2400" dirty="0" err="1"/>
              <a:t>Farmers</a:t>
            </a:r>
            <a:r>
              <a:rPr lang="es-ES" sz="2400" dirty="0"/>
              <a:t> </a:t>
            </a:r>
          </a:p>
          <a:p>
            <a:r>
              <a:rPr lang="es-ES" sz="2400" dirty="0"/>
              <a:t>Entender mejor los impactos de pesticidas al nivel del paisaje</a:t>
            </a:r>
          </a:p>
          <a:p>
            <a:r>
              <a:rPr lang="es-ES" sz="2400" dirty="0"/>
              <a:t>Fortalecer y extender la RAI</a:t>
            </a:r>
          </a:p>
          <a:p>
            <a:r>
              <a:rPr lang="es-ES" sz="2400" dirty="0"/>
              <a:t>Co-construir el conocimiento</a:t>
            </a:r>
          </a:p>
          <a:p>
            <a:r>
              <a:rPr lang="es-ES" sz="2400" dirty="0"/>
              <a:t>Movilizar los conocimientos y capacidades en acciones concretas para la gestión sostenible de insectos en los </a:t>
            </a:r>
            <a:r>
              <a:rPr lang="es-ES" sz="2400" dirty="0" err="1"/>
              <a:t>agroecosistemas</a:t>
            </a:r>
            <a:endParaRPr lang="es-ES" sz="2400" dirty="0"/>
          </a:p>
          <a:p>
            <a:endParaRPr lang="en-US" dirty="0"/>
          </a:p>
        </p:txBody>
      </p:sp>
      <p:pic>
        <p:nvPicPr>
          <p:cNvPr id="6" name="Picture 6" descr="A close up of text on a white background&#10;&#10;Description generated with high confidence">
            <a:extLst>
              <a:ext uri="{FF2B5EF4-FFF2-40B4-BE49-F238E27FC236}">
                <a16:creationId xmlns="" xmlns:a16="http://schemas.microsoft.com/office/drawing/2014/main" id="{5A2DAF1D-33EF-4CF5-BFD5-D71CA9E171B4}"/>
              </a:ext>
            </a:extLst>
          </p:cNvPr>
          <p:cNvPicPr>
            <a:picLocks noChangeAspect="1"/>
          </p:cNvPicPr>
          <p:nvPr/>
        </p:nvPicPr>
        <p:blipFill>
          <a:blip r:embed="rId3"/>
          <a:stretch>
            <a:fillRect/>
          </a:stretch>
        </p:blipFill>
        <p:spPr>
          <a:xfrm>
            <a:off x="6565107" y="1474922"/>
            <a:ext cx="5029199" cy="4702040"/>
          </a:xfrm>
          <a:prstGeom prst="rect">
            <a:avLst/>
          </a:prstGeom>
        </p:spPr>
      </p:pic>
      <p:pic>
        <p:nvPicPr>
          <p:cNvPr id="5" name="Image 4"/>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25481" y1="71074" x2="25481" y2="71074"/>
                        <a14:foregroundMark x1="19327" y1="26446" x2="19327" y2="26446"/>
                        <a14:foregroundMark x1="12596" y1="45179" x2="12596" y2="45179"/>
                        <a14:foregroundMark x1="75577" y1="42424" x2="75577" y2="42424"/>
                        <a14:foregroundMark x1="87788" y1="50964" x2="87788" y2="50964"/>
                        <a14:backgroundMark x1="2019" y1="6612" x2="2019" y2="6612"/>
                      </a14:backgroundRemoval>
                    </a14:imgEffect>
                  </a14:imgLayer>
                </a14:imgProps>
              </a:ext>
              <a:ext uri="{28A0092B-C50C-407E-A947-70E740481C1C}">
                <a14:useLocalDpi xmlns:a14="http://schemas.microsoft.com/office/drawing/2010/main" val="0"/>
              </a:ext>
            </a:extLst>
          </a:blip>
          <a:stretch>
            <a:fillRect/>
          </a:stretch>
        </p:blipFill>
        <p:spPr>
          <a:xfrm>
            <a:off x="10250648" y="578998"/>
            <a:ext cx="1521278" cy="530985"/>
          </a:xfrm>
          <a:prstGeom prst="rect">
            <a:avLst/>
          </a:prstGeom>
        </p:spPr>
      </p:pic>
      <p:pic>
        <p:nvPicPr>
          <p:cNvPr id="7" name="Image 6"/>
          <p:cNvPicPr>
            <a:picLocks noChangeAspect="1"/>
          </p:cNvPicPr>
          <p:nvPr/>
        </p:nvPicPr>
        <p:blipFill>
          <a:blip r:embed="rId6"/>
          <a:stretch>
            <a:fillRect/>
          </a:stretch>
        </p:blipFill>
        <p:spPr>
          <a:xfrm>
            <a:off x="8632057" y="143456"/>
            <a:ext cx="895298" cy="1068124"/>
          </a:xfrm>
          <a:prstGeom prst="rect">
            <a:avLst/>
          </a:prstGeom>
        </p:spPr>
      </p:pic>
    </p:spTree>
    <p:extLst>
      <p:ext uri="{BB962C8B-B14F-4D97-AF65-F5344CB8AC3E}">
        <p14:creationId xmlns:p14="http://schemas.microsoft.com/office/powerpoint/2010/main" val="35907442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err="1" smtClean="0"/>
              <a:t>Equipo</a:t>
            </a:r>
            <a:r>
              <a:rPr lang="en-US" dirty="0" smtClean="0"/>
              <a:t> </a:t>
            </a:r>
            <a:r>
              <a:rPr lang="en-US" dirty="0" err="1" smtClean="0"/>
              <a:t>transdisciplinario</a:t>
            </a:r>
            <a:endParaRPr lang="en-US" dirty="0"/>
          </a:p>
        </p:txBody>
      </p:sp>
      <p:sp>
        <p:nvSpPr>
          <p:cNvPr id="3" name="Espace réservé du contenu 2"/>
          <p:cNvSpPr>
            <a:spLocks noGrp="1"/>
          </p:cNvSpPr>
          <p:nvPr>
            <p:ph idx="1"/>
          </p:nvPr>
        </p:nvSpPr>
        <p:spPr/>
        <p:txBody>
          <a:bodyPr/>
          <a:lstStyle/>
          <a:p>
            <a:endParaRPr lang="en-US" dirty="0" smtClean="0"/>
          </a:p>
          <a:p>
            <a:endParaRPr lang="en-US" dirty="0"/>
          </a:p>
        </p:txBody>
      </p:sp>
      <p:pic>
        <p:nvPicPr>
          <p:cNvPr id="4" name="Image 3"/>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25481" y1="71074" x2="25481" y2="71074"/>
                        <a14:foregroundMark x1="19327" y1="26446" x2="19327" y2="26446"/>
                        <a14:foregroundMark x1="12596" y1="45179" x2="12596" y2="45179"/>
                        <a14:foregroundMark x1="75577" y1="42424" x2="75577" y2="42424"/>
                        <a14:foregroundMark x1="87788" y1="50964" x2="87788" y2="50964"/>
                        <a14:backgroundMark x1="2019" y1="6612" x2="2019" y2="6612"/>
                      </a14:backgroundRemoval>
                    </a14:imgEffect>
                  </a14:imgLayer>
                </a14:imgProps>
              </a:ext>
              <a:ext uri="{28A0092B-C50C-407E-A947-70E740481C1C}">
                <a14:useLocalDpi xmlns:a14="http://schemas.microsoft.com/office/drawing/2010/main" val="0"/>
              </a:ext>
            </a:extLst>
          </a:blip>
          <a:stretch>
            <a:fillRect/>
          </a:stretch>
        </p:blipFill>
        <p:spPr>
          <a:xfrm>
            <a:off x="1379220" y="1588909"/>
            <a:ext cx="2110740" cy="736730"/>
          </a:xfrm>
          <a:prstGeom prst="rect">
            <a:avLst/>
          </a:prstGeom>
        </p:spPr>
      </p:pic>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2893" y="1276029"/>
            <a:ext cx="6240054" cy="5329283"/>
          </a:xfrm>
          <a:prstGeom prst="rect">
            <a:avLst/>
          </a:prstGeom>
        </p:spPr>
      </p:pic>
    </p:spTree>
    <p:extLst>
      <p:ext uri="{BB962C8B-B14F-4D97-AF65-F5344CB8AC3E}">
        <p14:creationId xmlns:p14="http://schemas.microsoft.com/office/powerpoint/2010/main" val="40907346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33729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Effects</a:t>
            </a:r>
            <a:endParaRPr lang="en-US" dirty="0"/>
          </a:p>
        </p:txBody>
      </p:sp>
      <p:pic>
        <p:nvPicPr>
          <p:cNvPr id="5" name="Espace réservé du contenu 4"/>
          <p:cNvPicPr>
            <a:picLocks noGrp="1" noChangeAspect="1"/>
          </p:cNvPicPr>
          <p:nvPr>
            <p:ph idx="1"/>
          </p:nvPr>
        </p:nvPicPr>
        <p:blipFill>
          <a:blip r:embed="rId2"/>
          <a:stretch>
            <a:fillRect/>
          </a:stretch>
        </p:blipFill>
        <p:spPr>
          <a:xfrm>
            <a:off x="2545080" y="537139"/>
            <a:ext cx="8808720" cy="6056401"/>
          </a:xfrm>
          <a:prstGeom prst="rect">
            <a:avLst/>
          </a:prstGeom>
        </p:spPr>
      </p:pic>
    </p:spTree>
    <p:extLst>
      <p:ext uri="{BB962C8B-B14F-4D97-AF65-F5344CB8AC3E}">
        <p14:creationId xmlns:p14="http://schemas.microsoft.com/office/powerpoint/2010/main" val="683305244"/>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8183</TotalTime>
  <Words>1486</Words>
  <Application>Microsoft Office PowerPoint</Application>
  <PresentationFormat>Grand écran</PresentationFormat>
  <Paragraphs>334</Paragraphs>
  <Slides>46</Slides>
  <Notes>20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46</vt:i4>
      </vt:variant>
    </vt:vector>
  </HeadingPairs>
  <TitlesOfParts>
    <vt:vector size="55" baseType="lpstr">
      <vt:lpstr>Arial</vt:lpstr>
      <vt:lpstr>Calibri</vt:lpstr>
      <vt:lpstr>Calibri Light</vt:lpstr>
      <vt:lpstr>Cambria</vt:lpstr>
      <vt:lpstr>Cambria Math</vt:lpstr>
      <vt:lpstr>Roboto Condensed</vt:lpstr>
      <vt:lpstr>Roboto Condensed Light</vt:lpstr>
      <vt:lpstr>Wingdings</vt:lpstr>
      <vt:lpstr>Thème Office</vt:lpstr>
      <vt:lpstr>Présentation PowerPoint</vt:lpstr>
      <vt:lpstr>¿Y AHORA QUÉ? 2019</vt:lpstr>
      <vt:lpstr>El paisaje: un elemento central en nuestra investigación con la fundación McKnight</vt:lpstr>
      <vt:lpstr>La importancia de un manejo integrado de Insectos (enemigos y amigos) a nivel del paisaje</vt:lpstr>
      <vt:lpstr>La importancia de un manejo integrado de Insectos (enemigos y amigos) a nivel del paisaje</vt:lpstr>
      <vt:lpstr>La importancia de un manejo integrado de Insectos (enemigos y amigos) a nivel del paisaje</vt:lpstr>
      <vt:lpstr>La importancia de un manejo integrado de Insectos (enemigos y amigos) a nivel del paisaje</vt:lpstr>
      <vt:lpstr>La importancia de un manejo integrado de Insectos (enemigos y amigos) a nivel del paisaje</vt:lpstr>
      <vt:lpstr>La importancia de un manejo integrado de Insectos (enemigos y amigos) a nivel del paisaje</vt:lpstr>
      <vt:lpstr>¿QUÉ? Percepción paisaje</vt:lpstr>
      <vt:lpstr>Percepción de los paisajes agrícolas por pequeños agricultores</vt:lpstr>
      <vt:lpstr>Actividad 1 – Elegir un paisaje para poner su cultivo</vt:lpstr>
      <vt:lpstr>Présentation PowerPoint</vt:lpstr>
      <vt:lpstr>Présentation PowerPoint</vt:lpstr>
      <vt:lpstr>Actividad 2 – Servicios ecosistémicos  </vt:lpstr>
      <vt:lpstr>Présentation PowerPoint</vt:lpstr>
      <vt:lpstr>Actividad 3 – Variables explicativas</vt:lpstr>
      <vt:lpstr>Evolución del protocolo – cocreación con equipo regional</vt:lpstr>
      <vt:lpstr>Percepción – Estadística de la población estudiada</vt:lpstr>
      <vt:lpstr>Percepción – Estadistica de la poblacion estudiada</vt:lpstr>
      <vt:lpstr>Percepción – Estadistica de la poblacion estudiada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Percepción – resultados GLM (binomial)</vt:lpstr>
      <vt:lpstr>Percepción – resultados GLM (binomial)</vt:lpstr>
      <vt:lpstr>Percepción – resultados GLM (binomial)</vt:lpstr>
      <vt:lpstr>Percepción – resultados GLM (binomial)</vt:lpstr>
      <vt:lpstr>Percepción – resultados GLM (binomial)</vt:lpstr>
      <vt:lpstr>Percepción – resultados GLM (binomial)</vt:lpstr>
      <vt:lpstr>¿Y QUÉ?</vt:lpstr>
      <vt:lpstr>Percepción – discusión resultados</vt:lpstr>
      <vt:lpstr>Importancia de la capacitación (Y qué? percepcion)</vt:lpstr>
      <vt:lpstr>¿Y qué?</vt:lpstr>
      <vt:lpstr>¿Y qué?</vt:lpstr>
      <vt:lpstr>¿Y AHORA QUÉ?</vt:lpstr>
      <vt:lpstr>¿Y ahora qué? - de LEGUMIP à AMIGO</vt:lpstr>
      <vt:lpstr>Equipo transdisciplinario</vt:lpstr>
      <vt:lpstr>Présentation PowerPoint</vt:lpstr>
      <vt:lpstr>Effects</vt:lpstr>
    </vt:vector>
  </TitlesOfParts>
  <Company>IRD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QS</dc:creator>
  <cp:lastModifiedBy>QS</cp:lastModifiedBy>
  <cp:revision>250</cp:revision>
  <dcterms:created xsi:type="dcterms:W3CDTF">2020-06-04T13:08:51Z</dcterms:created>
  <dcterms:modified xsi:type="dcterms:W3CDTF">2020-06-22T13:29:19Z</dcterms:modified>
</cp:coreProperties>
</file>